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77" r:id="rId3"/>
    <p:sldId id="259" r:id="rId4"/>
    <p:sldId id="292" r:id="rId5"/>
    <p:sldId id="288" r:id="rId6"/>
    <p:sldId id="289" r:id="rId7"/>
    <p:sldId id="290" r:id="rId8"/>
    <p:sldId id="291" r:id="rId9"/>
    <p:sldId id="293" r:id="rId10"/>
    <p:sldId id="298" r:id="rId11"/>
    <p:sldId id="307" r:id="rId12"/>
    <p:sldId id="294" r:id="rId13"/>
    <p:sldId id="297" r:id="rId14"/>
    <p:sldId id="295" r:id="rId15"/>
    <p:sldId id="296" r:id="rId16"/>
    <p:sldId id="299" r:id="rId17"/>
    <p:sldId id="301" r:id="rId18"/>
    <p:sldId id="300" r:id="rId19"/>
    <p:sldId id="302" r:id="rId20"/>
    <p:sldId id="306" r:id="rId21"/>
    <p:sldId id="303" r:id="rId22"/>
    <p:sldId id="304" r:id="rId23"/>
    <p:sldId id="305" r:id="rId24"/>
    <p:sldId id="276" r:id="rId2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8361292-EFAF-4794-AC97-E7E129CF20C6}">
          <p14:sldIdLst>
            <p14:sldId id="256"/>
            <p14:sldId id="277"/>
            <p14:sldId id="259"/>
            <p14:sldId id="292"/>
            <p14:sldId id="288"/>
            <p14:sldId id="289"/>
            <p14:sldId id="290"/>
            <p14:sldId id="291"/>
            <p14:sldId id="293"/>
            <p14:sldId id="298"/>
            <p14:sldId id="307"/>
            <p14:sldId id="294"/>
            <p14:sldId id="297"/>
            <p14:sldId id="295"/>
            <p14:sldId id="296"/>
            <p14:sldId id="299"/>
            <p14:sldId id="301"/>
            <p14:sldId id="300"/>
            <p14:sldId id="302"/>
            <p14:sldId id="306"/>
            <p14:sldId id="303"/>
            <p14:sldId id="304"/>
            <p14:sldId id="305"/>
            <p14:sldId id="27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  <a:srgbClr val="6CA5D8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660" autoAdjust="0"/>
  </p:normalViewPr>
  <p:slideViewPr>
    <p:cSldViewPr>
      <p:cViewPr varScale="1">
        <p:scale>
          <a:sx n="67" d="100"/>
          <a:sy n="67" d="100"/>
        </p:scale>
        <p:origin x="-147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7F0FBF-6709-4AF5-96E1-9A2A679E8FF2}" type="datetimeFigureOut">
              <a:rPr lang="zh-CN" altLang="en-US" smtClean="0"/>
              <a:t>2013/7/29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D79BF8-7699-4B2B-B8A2-730485533A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230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lt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6" name="AutoShape 34"/>
          <p:cNvSpPr>
            <a:spLocks noChangeArrowheads="1"/>
          </p:cNvSpPr>
          <p:nvPr/>
        </p:nvSpPr>
        <p:spPr bwMode="gray">
          <a:xfrm flipH="1">
            <a:off x="684213" y="4494213"/>
            <a:ext cx="647700" cy="444500"/>
          </a:xfrm>
          <a:prstGeom prst="homePlate">
            <a:avLst>
              <a:gd name="adj" fmla="val 36429"/>
            </a:avLst>
          </a:prstGeom>
          <a:gradFill rotWithShape="1">
            <a:gsLst>
              <a:gs pos="0">
                <a:schemeClr val="accent2"/>
              </a:gs>
              <a:gs pos="100000">
                <a:schemeClr val="tx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10" name="AutoShape 38"/>
          <p:cNvSpPr>
            <a:spLocks noChangeArrowheads="1"/>
          </p:cNvSpPr>
          <p:nvPr/>
        </p:nvSpPr>
        <p:spPr bwMode="gray">
          <a:xfrm flipH="1">
            <a:off x="914400" y="4495800"/>
            <a:ext cx="647700" cy="449263"/>
          </a:xfrm>
          <a:prstGeom prst="homePlate">
            <a:avLst>
              <a:gd name="adj" fmla="val 36042"/>
            </a:avLst>
          </a:prstGeom>
          <a:gradFill rotWithShape="1">
            <a:gsLst>
              <a:gs pos="0">
                <a:schemeClr val="accent2"/>
              </a:gs>
              <a:gs pos="100000">
                <a:schemeClr val="tx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120" name="Group 48"/>
          <p:cNvGrpSpPr>
            <a:grpSpLocks/>
          </p:cNvGrpSpPr>
          <p:nvPr/>
        </p:nvGrpSpPr>
        <p:grpSpPr bwMode="auto">
          <a:xfrm>
            <a:off x="1204913" y="4495800"/>
            <a:ext cx="7939087" cy="471488"/>
            <a:chOff x="759" y="2832"/>
            <a:chExt cx="5001" cy="297"/>
          </a:xfrm>
        </p:grpSpPr>
        <p:sp>
          <p:nvSpPr>
            <p:cNvPr id="3114" name="Rectangle 42"/>
            <p:cNvSpPr>
              <a:spLocks noChangeArrowheads="1"/>
            </p:cNvSpPr>
            <p:nvPr userDrawn="1"/>
          </p:nvSpPr>
          <p:spPr bwMode="gray">
            <a:xfrm>
              <a:off x="953" y="2832"/>
              <a:ext cx="4807" cy="297"/>
            </a:xfrm>
            <a:prstGeom prst="rect">
              <a:avLst/>
            </a:prstGeom>
            <a:solidFill>
              <a:srgbClr val="0000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16" name="AutoShape 44"/>
            <p:cNvSpPr>
              <a:spLocks noChangeArrowheads="1"/>
            </p:cNvSpPr>
            <p:nvPr userDrawn="1"/>
          </p:nvSpPr>
          <p:spPr bwMode="gray">
            <a:xfrm flipH="1">
              <a:off x="759" y="2832"/>
              <a:ext cx="393" cy="288"/>
            </a:xfrm>
            <a:prstGeom prst="homePlate">
              <a:avLst>
                <a:gd name="adj" fmla="val 34115"/>
              </a:avLst>
            </a:prstGeom>
            <a:solidFill>
              <a:srgbClr val="0000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685800" y="3033713"/>
            <a:ext cx="7239000" cy="1371600"/>
          </a:xfrm>
          <a:effectLst>
            <a:outerShdw dist="28398" dir="1593903" algn="ctr" rotWithShape="0">
              <a:schemeClr val="bg1"/>
            </a:outerShdw>
          </a:effectLst>
        </p:spPr>
        <p:txBody>
          <a:bodyPr/>
          <a:lstStyle>
            <a:lvl1pPr algn="l">
              <a:defRPr sz="40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en-US" altLang="zh-CN" noProof="0" smtClean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457200" y="6553200"/>
            <a:ext cx="2133600" cy="168275"/>
          </a:xfrm>
        </p:spPr>
        <p:txBody>
          <a:bodyPr/>
          <a:lstStyle>
            <a:lvl1pPr>
              <a:defRPr sz="1400">
                <a:effectLst/>
                <a:latin typeface="Times New Roman" pitchFamily="18" charset="0"/>
              </a:defRPr>
            </a:lvl1pPr>
          </a:lstStyle>
          <a:p>
            <a:r>
              <a:rPr lang="zh-CN" altLang="en-US" smtClean="0"/>
              <a:t>纪君祥（</a:t>
            </a:r>
            <a:r>
              <a:rPr lang="en-US" altLang="zh-CN" smtClean="0"/>
              <a:t>Longda Feng</a:t>
            </a:r>
            <a:r>
              <a:rPr lang="zh-CN" altLang="en-US" smtClean="0"/>
              <a:t>）</a:t>
            </a: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124200" y="6553200"/>
            <a:ext cx="2895600" cy="168275"/>
          </a:xfrm>
        </p:spPr>
        <p:txBody>
          <a:bodyPr/>
          <a:lstStyle>
            <a:lvl1pPr algn="ctr">
              <a:defRPr sz="1400">
                <a:effectLst/>
                <a:latin typeface="Times New Roman" pitchFamily="18" charset="0"/>
              </a:defRPr>
            </a:lvl1pPr>
          </a:lstStyle>
          <a:p>
            <a:r>
              <a:rPr lang="en-US" altLang="zh-CN" smtClean="0"/>
              <a:t>Alipay</a:t>
            </a:r>
            <a:endParaRPr lang="en-US" altLang="zh-CN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6553200" y="6553200"/>
            <a:ext cx="2133600" cy="168275"/>
          </a:xfrm>
        </p:spPr>
        <p:txBody>
          <a:bodyPr/>
          <a:lstStyle>
            <a:lvl1pPr algn="r">
              <a:defRPr sz="1400">
                <a:effectLst/>
              </a:defRPr>
            </a:lvl1pPr>
          </a:lstStyle>
          <a:p>
            <a:fld id="{1D74F76F-413D-48B6-96DD-7CFF3DD774FD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black">
          <a:xfrm>
            <a:off x="7302500" y="304800"/>
            <a:ext cx="14605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800" b="1">
                <a:solidFill>
                  <a:schemeClr val="bg1"/>
                </a:solidFill>
                <a:latin typeface="Verdana" pitchFamily="34" charset="0"/>
                <a:ea typeface="宋体" charset="-122"/>
              </a:rPr>
              <a:t>LOGO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1600200" y="4505325"/>
            <a:ext cx="7543800" cy="381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en-US" altLang="zh-CN" noProof="0" smtClean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纪君祥（</a:t>
            </a:r>
            <a:r>
              <a:rPr lang="en-US" altLang="zh-CN" smtClean="0"/>
              <a:t>Longda Feng</a:t>
            </a:r>
            <a:r>
              <a:rPr lang="zh-CN" altLang="en-US" smtClean="0"/>
              <a:t>）</a:t>
            </a: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Alipay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ABF5B1-3A53-469F-9307-FD01A148F4A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58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2023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2023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纪君祥（</a:t>
            </a:r>
            <a:r>
              <a:rPr lang="en-US" altLang="zh-CN" smtClean="0"/>
              <a:t>Longda Feng</a:t>
            </a:r>
            <a:r>
              <a:rPr lang="zh-CN" altLang="en-US" smtClean="0"/>
              <a:t>）</a:t>
            </a: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Alipay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B9DF1B-B419-48DA-AF88-E81D1F56D03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8053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467600" cy="56356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076325"/>
            <a:ext cx="8229600" cy="5248275"/>
          </a:xfrm>
        </p:spPr>
        <p:txBody>
          <a:bodyPr/>
          <a:lstStyle/>
          <a:p>
            <a:r>
              <a:rPr lang="zh-CN" altLang="en-US" smtClean="0"/>
              <a:t>单击图标添加表格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52400" y="6461125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纪君祥（</a:t>
            </a:r>
            <a:r>
              <a:rPr lang="en-US" altLang="zh-CN" smtClean="0"/>
              <a:t>Longda Feng</a:t>
            </a:r>
            <a:r>
              <a:rPr lang="zh-CN" altLang="en-US" smtClean="0"/>
              <a:t>）</a:t>
            </a: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862638" y="6461125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Alipay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3048000" y="6483350"/>
            <a:ext cx="2133600" cy="241300"/>
          </a:xfrm>
        </p:spPr>
        <p:txBody>
          <a:bodyPr/>
          <a:lstStyle>
            <a:lvl1pPr>
              <a:defRPr/>
            </a:lvl1pPr>
          </a:lstStyle>
          <a:p>
            <a:fld id="{01F59ADB-D641-4407-93CB-32054870072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5912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纪君祥（</a:t>
            </a:r>
            <a:r>
              <a:rPr lang="en-US" altLang="zh-CN" smtClean="0"/>
              <a:t>Longda Feng</a:t>
            </a:r>
            <a:r>
              <a:rPr lang="zh-CN" altLang="en-US" smtClean="0"/>
              <a:t>）</a:t>
            </a: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Alipay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29DD69-94AA-49A7-9A14-091F156FF8C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3538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纪君祥（</a:t>
            </a:r>
            <a:r>
              <a:rPr lang="en-US" altLang="zh-CN" smtClean="0"/>
              <a:t>Longda Feng</a:t>
            </a:r>
            <a:r>
              <a:rPr lang="zh-CN" altLang="en-US" smtClean="0"/>
              <a:t>）</a:t>
            </a: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Alipay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6162B2-12B4-4C6A-AC96-D11BEE4FBE1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5262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纪君祥（</a:t>
            </a:r>
            <a:r>
              <a:rPr lang="en-US" altLang="zh-CN" smtClean="0"/>
              <a:t>Longda Feng</a:t>
            </a:r>
            <a:r>
              <a:rPr lang="zh-CN" altLang="en-US" smtClean="0"/>
              <a:t>）</a:t>
            </a: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Alipay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79A58D-8117-4508-927B-D31FC54C668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1267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纪君祥（</a:t>
            </a:r>
            <a:r>
              <a:rPr lang="en-US" altLang="zh-CN" smtClean="0"/>
              <a:t>Longda Feng</a:t>
            </a:r>
            <a:r>
              <a:rPr lang="zh-CN" altLang="en-US" smtClean="0"/>
              <a:t>）</a:t>
            </a: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Alipay</a:t>
            </a: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F7D883-1461-4606-8871-CEED20FA994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6912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纪君祥（</a:t>
            </a:r>
            <a:r>
              <a:rPr lang="en-US" altLang="zh-CN" smtClean="0"/>
              <a:t>Longda Feng</a:t>
            </a:r>
            <a:r>
              <a:rPr lang="zh-CN" altLang="en-US" smtClean="0"/>
              <a:t>）</a:t>
            </a: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Alipay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B31127-1C48-4F54-AC2E-B134459C41C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1839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纪君祥（</a:t>
            </a:r>
            <a:r>
              <a:rPr lang="en-US" altLang="zh-CN" smtClean="0"/>
              <a:t>Longda Feng</a:t>
            </a:r>
            <a:r>
              <a:rPr lang="zh-CN" altLang="en-US" smtClean="0"/>
              <a:t>）</a:t>
            </a: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Alipay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F7C3B7-7211-4CAB-A90C-2F5917546DF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2524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纪君祥（</a:t>
            </a:r>
            <a:r>
              <a:rPr lang="en-US" altLang="zh-CN" smtClean="0"/>
              <a:t>Longda Feng</a:t>
            </a:r>
            <a:r>
              <a:rPr lang="zh-CN" altLang="en-US" smtClean="0"/>
              <a:t>）</a:t>
            </a: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Alipay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328221-1008-4662-AD72-53A5BA3B4AF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1367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纪君祥（</a:t>
            </a:r>
            <a:r>
              <a:rPr lang="en-US" altLang="zh-CN" smtClean="0"/>
              <a:t>Longda Feng</a:t>
            </a:r>
            <a:r>
              <a:rPr lang="zh-CN" altLang="en-US" smtClean="0"/>
              <a:t>）</a:t>
            </a: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Alipay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FAEC61-C4F8-437E-B57A-5C031B2D57D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1758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Line 30"/>
          <p:cNvSpPr>
            <a:spLocks noChangeShapeType="1"/>
          </p:cNvSpPr>
          <p:nvPr/>
        </p:nvSpPr>
        <p:spPr bwMode="auto">
          <a:xfrm>
            <a:off x="250825" y="6508750"/>
            <a:ext cx="861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3" name="Rectangle 39"/>
          <p:cNvSpPr>
            <a:spLocks noChangeArrowheads="1"/>
          </p:cNvSpPr>
          <p:nvPr/>
        </p:nvSpPr>
        <p:spPr bwMode="gray">
          <a:xfrm>
            <a:off x="8859838" y="0"/>
            <a:ext cx="284162" cy="6884988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64" name="AutoShape 40"/>
          <p:cNvSpPr>
            <a:spLocks noChangeArrowheads="1"/>
          </p:cNvSpPr>
          <p:nvPr/>
        </p:nvSpPr>
        <p:spPr bwMode="gray">
          <a:xfrm rot="10800000" flipH="1">
            <a:off x="8353425" y="0"/>
            <a:ext cx="685800" cy="755650"/>
          </a:xfrm>
          <a:prstGeom prst="homePlate">
            <a:avLst>
              <a:gd name="adj" fmla="val 25000"/>
            </a:avLst>
          </a:prstGeom>
          <a:gradFill rotWithShape="1">
            <a:gsLst>
              <a:gs pos="0">
                <a:srgbClr val="000066"/>
              </a:gs>
              <a:gs pos="100000">
                <a:schemeClr val="accent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65" name="AutoShape 41"/>
          <p:cNvSpPr>
            <a:spLocks noChangeArrowheads="1"/>
          </p:cNvSpPr>
          <p:nvPr/>
        </p:nvSpPr>
        <p:spPr bwMode="gray">
          <a:xfrm rot="10800000" flipH="1">
            <a:off x="7896225" y="0"/>
            <a:ext cx="685800" cy="755650"/>
          </a:xfrm>
          <a:prstGeom prst="homePlate">
            <a:avLst>
              <a:gd name="adj" fmla="val 25000"/>
            </a:avLst>
          </a:prstGeom>
          <a:gradFill rotWithShape="1">
            <a:gsLst>
              <a:gs pos="0">
                <a:srgbClr val="000066"/>
              </a:gs>
              <a:gs pos="100000">
                <a:schemeClr val="accent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6461125"/>
            <a:ext cx="2133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宋体" charset="-122"/>
              </a:defRPr>
            </a:lvl1pPr>
          </a:lstStyle>
          <a:p>
            <a:r>
              <a:rPr lang="zh-CN" altLang="en-US" smtClean="0"/>
              <a:t>纪君祥（</a:t>
            </a:r>
            <a:r>
              <a:rPr lang="en-US" altLang="zh-CN" smtClean="0"/>
              <a:t>Longda Feng</a:t>
            </a:r>
            <a:r>
              <a:rPr lang="zh-CN" altLang="en-US" smtClean="0"/>
              <a:t>）</a:t>
            </a: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862638" y="6461125"/>
            <a:ext cx="2895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宋体" charset="-122"/>
              </a:defRPr>
            </a:lvl1pPr>
          </a:lstStyle>
          <a:p>
            <a:r>
              <a:rPr lang="en-US" altLang="zh-CN" smtClean="0"/>
              <a:t>Alipay</a:t>
            </a:r>
            <a:endParaRPr lang="en-US" altLang="zh-CN"/>
          </a:p>
        </p:txBody>
      </p:sp>
      <p:sp>
        <p:nvSpPr>
          <p:cNvPr id="1053" name="Rectangle 29"/>
          <p:cNvSpPr>
            <a:spLocks noChangeArrowheads="1"/>
          </p:cNvSpPr>
          <p:nvPr/>
        </p:nvSpPr>
        <p:spPr bwMode="ltGray">
          <a:xfrm>
            <a:off x="8859838" y="0"/>
            <a:ext cx="284162" cy="6884988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7" name="AutoShape 33"/>
          <p:cNvSpPr>
            <a:spLocks noChangeArrowheads="1"/>
          </p:cNvSpPr>
          <p:nvPr/>
        </p:nvSpPr>
        <p:spPr bwMode="ltGray">
          <a:xfrm rot="10800000" flipH="1">
            <a:off x="8353425" y="0"/>
            <a:ext cx="685800" cy="755650"/>
          </a:xfrm>
          <a:prstGeom prst="homePlate">
            <a:avLst>
              <a:gd name="adj" fmla="val 25000"/>
            </a:avLst>
          </a:prstGeom>
          <a:gradFill rotWithShape="1">
            <a:gsLst>
              <a:gs pos="0">
                <a:srgbClr val="000066"/>
              </a:gs>
              <a:gs pos="100000">
                <a:schemeClr val="accent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5" name="AutoShape 31"/>
          <p:cNvSpPr>
            <a:spLocks noChangeArrowheads="1"/>
          </p:cNvSpPr>
          <p:nvPr/>
        </p:nvSpPr>
        <p:spPr bwMode="ltGray">
          <a:xfrm rot="10800000" flipH="1">
            <a:off x="7896225" y="0"/>
            <a:ext cx="685800" cy="755650"/>
          </a:xfrm>
          <a:prstGeom prst="homePlate">
            <a:avLst>
              <a:gd name="adj" fmla="val 25000"/>
            </a:avLst>
          </a:prstGeom>
          <a:gradFill rotWithShape="1">
            <a:gsLst>
              <a:gs pos="0">
                <a:srgbClr val="000066"/>
              </a:gs>
              <a:gs pos="100000">
                <a:schemeClr val="accent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67" name="AutoShape 43"/>
          <p:cNvSpPr>
            <a:spLocks noChangeArrowheads="1"/>
          </p:cNvSpPr>
          <p:nvPr/>
        </p:nvSpPr>
        <p:spPr bwMode="gray">
          <a:xfrm rot="10800000" flipH="1">
            <a:off x="7604125" y="0"/>
            <a:ext cx="549275" cy="755650"/>
          </a:xfrm>
          <a:prstGeom prst="homePlate">
            <a:avLst>
              <a:gd name="adj" fmla="val 25000"/>
            </a:avLst>
          </a:prstGeom>
          <a:solidFill>
            <a:srgbClr val="6CA5D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68" name="Rectangle 44"/>
          <p:cNvSpPr>
            <a:spLocks noChangeArrowheads="1"/>
          </p:cNvSpPr>
          <p:nvPr/>
        </p:nvSpPr>
        <p:spPr bwMode="gray">
          <a:xfrm>
            <a:off x="3886200" y="0"/>
            <a:ext cx="3825875" cy="758825"/>
          </a:xfrm>
          <a:prstGeom prst="rect">
            <a:avLst/>
          </a:prstGeom>
          <a:gradFill rotWithShape="1">
            <a:gsLst>
              <a:gs pos="0">
                <a:srgbClr val="6CA5D8">
                  <a:gamma/>
                  <a:tint val="0"/>
                  <a:invGamma/>
                </a:srgbClr>
              </a:gs>
              <a:gs pos="100000">
                <a:srgbClr val="6CA5D8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8" name="AutoShape 34"/>
          <p:cNvSpPr>
            <a:spLocks noChangeArrowheads="1"/>
          </p:cNvSpPr>
          <p:nvPr/>
        </p:nvSpPr>
        <p:spPr bwMode="gray">
          <a:xfrm rot="10800000" flipH="1">
            <a:off x="7477125" y="0"/>
            <a:ext cx="676275" cy="752475"/>
          </a:xfrm>
          <a:prstGeom prst="homePlate">
            <a:avLst>
              <a:gd name="adj" fmla="val 25000"/>
            </a:avLst>
          </a:prstGeom>
          <a:solidFill>
            <a:srgbClr val="6CA5D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052" name="Object 28"/>
          <p:cNvGraphicFramePr>
            <a:graphicFrameLocks noChangeAspect="1"/>
          </p:cNvGraphicFramePr>
          <p:nvPr/>
        </p:nvGraphicFramePr>
        <p:xfrm>
          <a:off x="0" y="11113"/>
          <a:ext cx="3910013" cy="3757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4" name="Image" r:id="rId15" imgW="5320635" imgH="5168254" progId="Photoshop.Image.6">
                  <p:embed/>
                </p:oleObj>
              </mc:Choice>
              <mc:Fallback>
                <p:oleObj name="Image" r:id="rId15" imgW="5320635" imgH="5168254" progId="Photoshop.Image.6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22345" t="23158"/>
                      <a:stretch>
                        <a:fillRect/>
                      </a:stretch>
                    </p:blipFill>
                    <p:spPr bwMode="ltGray">
                      <a:xfrm>
                        <a:off x="0" y="11113"/>
                        <a:ext cx="3910013" cy="3757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457200" y="122238"/>
            <a:ext cx="7467600" cy="563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76325"/>
            <a:ext cx="8229600" cy="524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48000" y="6483350"/>
            <a:ext cx="21336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宋体" charset="-122"/>
              </a:defRPr>
            </a:lvl1pPr>
          </a:lstStyle>
          <a:p>
            <a:fld id="{F5937910-8679-48F9-99F2-2899AF7DEAB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Verdan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Verdan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Verdan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chemeClr val="hlink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Arial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tatech.org/article/detail/4063/499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6600" dirty="0" smtClean="0">
                <a:ea typeface="宋体" charset="-122"/>
              </a:rPr>
              <a:t>Storm </a:t>
            </a:r>
            <a:r>
              <a:rPr lang="zh-CN" altLang="en-US" sz="6600" dirty="0" smtClean="0">
                <a:ea typeface="宋体" charset="-122"/>
              </a:rPr>
              <a:t>分享</a:t>
            </a:r>
            <a:endParaRPr lang="en-US" altLang="zh-CN" sz="6600" dirty="0">
              <a:ea typeface="宋体" charset="-122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b="0" dirty="0" smtClean="0">
                <a:ea typeface="宋体" charset="-122"/>
              </a:rPr>
              <a:t>纪君祥</a:t>
            </a:r>
            <a:r>
              <a:rPr lang="zh-CN" altLang="en-US" b="0" dirty="0" smtClean="0">
                <a:ea typeface="宋体" charset="-122"/>
              </a:rPr>
              <a:t>（</a:t>
            </a:r>
            <a:r>
              <a:rPr lang="zh-CN" altLang="en-US" b="0" dirty="0">
                <a:ea typeface="宋体" charset="-122"/>
              </a:rPr>
              <a:t>封仲淹</a:t>
            </a:r>
            <a:r>
              <a:rPr lang="zh-CN" altLang="en-US" b="0" dirty="0" smtClean="0">
                <a:ea typeface="宋体" charset="-122"/>
              </a:rPr>
              <a:t>）</a:t>
            </a:r>
            <a:endParaRPr lang="en-US" altLang="zh-CN" b="0" dirty="0">
              <a:ea typeface="宋体" charset="-122"/>
            </a:endParaRP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838200" y="2909888"/>
            <a:ext cx="26828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 i="1" dirty="0" smtClean="0">
                <a:solidFill>
                  <a:schemeClr val="hlink"/>
                </a:solidFill>
                <a:latin typeface="Verdana" pitchFamily="34" charset="0"/>
                <a:ea typeface="宋体" charset="-122"/>
              </a:rPr>
              <a:t>流式计算之</a:t>
            </a:r>
            <a:endParaRPr lang="en-US" altLang="zh-CN" sz="2800" b="1" i="1" dirty="0">
              <a:solidFill>
                <a:schemeClr val="hlink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zh-CN" altLang="en-US" smtClean="0"/>
              <a:t>纪君祥（</a:t>
            </a:r>
            <a:r>
              <a:rPr lang="en-US" altLang="zh-CN" smtClean="0"/>
              <a:t>Longda Feng</a:t>
            </a:r>
            <a:r>
              <a:rPr lang="zh-CN" altLang="en-US" smtClean="0"/>
              <a:t>）</a:t>
            </a: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Alipay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运维</a:t>
            </a:r>
            <a:r>
              <a:rPr lang="en-US" altLang="zh-CN" dirty="0" smtClean="0"/>
              <a:t>7 – </a:t>
            </a:r>
            <a:r>
              <a:rPr lang="zh-CN" altLang="en-US" dirty="0" smtClean="0"/>
              <a:t>杀死</a:t>
            </a:r>
            <a:r>
              <a:rPr lang="en-US" altLang="zh-CN" dirty="0" smtClean="0"/>
              <a:t>topology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kill</a:t>
            </a:r>
            <a:r>
              <a:rPr lang="zh-CN" altLang="en-US" dirty="0" smtClean="0"/>
              <a:t>或</a:t>
            </a:r>
            <a:r>
              <a:rPr lang="en-US" altLang="zh-CN" dirty="0" smtClean="0"/>
              <a:t>rebalance </a:t>
            </a:r>
            <a:r>
              <a:rPr lang="zh-CN" altLang="en-US" dirty="0" smtClean="0"/>
              <a:t>一个</a:t>
            </a:r>
            <a:r>
              <a:rPr lang="en-US" altLang="zh-CN" dirty="0" smtClean="0"/>
              <a:t>topology</a:t>
            </a:r>
            <a:r>
              <a:rPr lang="zh-CN" altLang="en-US" dirty="0" smtClean="0"/>
              <a:t>时，最好先</a:t>
            </a:r>
            <a:r>
              <a:rPr lang="en-US" altLang="zh-CN" dirty="0" smtClean="0"/>
              <a:t>deactivate </a:t>
            </a:r>
            <a:r>
              <a:rPr lang="zh-CN" altLang="en-US" dirty="0" smtClean="0"/>
              <a:t>这个</a:t>
            </a:r>
            <a:r>
              <a:rPr lang="en-US" altLang="zh-CN" dirty="0" smtClean="0"/>
              <a:t>topology</a:t>
            </a:r>
            <a:r>
              <a:rPr lang="zh-CN" altLang="en-US" dirty="0" smtClean="0"/>
              <a:t>，然后等待</a:t>
            </a:r>
            <a:r>
              <a:rPr lang="en-US" altLang="zh-CN" dirty="0" smtClean="0"/>
              <a:t>MSG_TIMEOUT</a:t>
            </a:r>
            <a:r>
              <a:rPr lang="zh-CN" altLang="en-US" dirty="0" smtClean="0"/>
              <a:t>时间，再</a:t>
            </a:r>
            <a:r>
              <a:rPr lang="en-US" altLang="zh-CN" dirty="0" smtClean="0"/>
              <a:t>kill</a:t>
            </a:r>
            <a:r>
              <a:rPr lang="zh-CN" altLang="en-US" dirty="0" smtClean="0"/>
              <a:t>或</a:t>
            </a:r>
            <a:r>
              <a:rPr lang="en-US" altLang="zh-CN" dirty="0" smtClean="0"/>
              <a:t>rebalance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纪君祥（</a:t>
            </a:r>
            <a:r>
              <a:rPr lang="en-US" altLang="zh-CN" smtClean="0"/>
              <a:t>Longda Feng</a:t>
            </a:r>
            <a:r>
              <a:rPr lang="zh-CN" altLang="en-US" smtClean="0"/>
              <a:t>）</a:t>
            </a: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Alipay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2347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运维</a:t>
            </a:r>
            <a:r>
              <a:rPr lang="en-US" altLang="zh-CN" dirty="0" smtClean="0"/>
              <a:t>8</a:t>
            </a:r>
            <a:r>
              <a:rPr lang="zh-CN" altLang="en-US" dirty="0" smtClean="0"/>
              <a:t>：</a:t>
            </a:r>
            <a:r>
              <a:rPr lang="en-US" altLang="zh-CN" dirty="0" smtClean="0"/>
              <a:t>slot</a:t>
            </a:r>
            <a:r>
              <a:rPr lang="zh-CN" altLang="en-US" dirty="0" smtClean="0"/>
              <a:t>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一台物理机 </a:t>
            </a:r>
            <a:endParaRPr lang="en-US" altLang="zh-CN" dirty="0" smtClean="0"/>
          </a:p>
          <a:p>
            <a:pPr lvl="1"/>
            <a:r>
              <a:rPr lang="en-US" altLang="zh-CN" smtClean="0"/>
              <a:t>CPU </a:t>
            </a:r>
            <a:r>
              <a:rPr lang="en-US" altLang="zh-CN" dirty="0" smtClean="0"/>
              <a:t>16</a:t>
            </a:r>
            <a:r>
              <a:rPr lang="zh-CN" altLang="en-US" dirty="0" smtClean="0"/>
              <a:t>核， </a:t>
            </a:r>
            <a:r>
              <a:rPr lang="en-US" altLang="zh-CN" dirty="0" smtClean="0"/>
              <a:t>20</a:t>
            </a:r>
            <a:r>
              <a:rPr lang="zh-CN" altLang="en-US" dirty="0" smtClean="0"/>
              <a:t>个</a:t>
            </a:r>
            <a:r>
              <a:rPr lang="en-US" altLang="zh-CN" dirty="0" smtClean="0"/>
              <a:t>slot</a:t>
            </a:r>
          </a:p>
          <a:p>
            <a:pPr lvl="1"/>
            <a:r>
              <a:rPr lang="en-US" altLang="zh-CN" dirty="0" smtClean="0"/>
              <a:t>CPU 24</a:t>
            </a:r>
            <a:r>
              <a:rPr lang="zh-CN" altLang="en-US" dirty="0" smtClean="0"/>
              <a:t>或</a:t>
            </a:r>
            <a:r>
              <a:rPr lang="en-US" altLang="zh-CN" dirty="0" smtClean="0"/>
              <a:t>32</a:t>
            </a:r>
            <a:r>
              <a:rPr lang="zh-CN" altLang="en-US" dirty="0" smtClean="0"/>
              <a:t>核， </a:t>
            </a:r>
            <a:r>
              <a:rPr lang="en-US" altLang="zh-CN" dirty="0" smtClean="0"/>
              <a:t>30</a:t>
            </a:r>
            <a:r>
              <a:rPr lang="zh-CN" altLang="en-US" dirty="0" smtClean="0"/>
              <a:t>个</a:t>
            </a:r>
            <a:r>
              <a:rPr lang="en-US" altLang="zh-CN" dirty="0" smtClean="0"/>
              <a:t>slot</a:t>
            </a:r>
          </a:p>
          <a:p>
            <a:r>
              <a:rPr lang="zh-CN" altLang="en-US" dirty="0" smtClean="0"/>
              <a:t>虚拟机：</a:t>
            </a:r>
            <a:endParaRPr lang="en-US" altLang="zh-CN" dirty="0" smtClean="0"/>
          </a:p>
          <a:p>
            <a:pPr lvl="1"/>
            <a:r>
              <a:rPr lang="zh-CN" altLang="en-US" dirty="0"/>
              <a:t>物理</a:t>
            </a:r>
            <a:r>
              <a:rPr lang="zh-CN" altLang="en-US" dirty="0" smtClean="0"/>
              <a:t>机是多少核的，一台物理机分多少虚拟机来计算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假如 </a:t>
            </a:r>
            <a:r>
              <a:rPr lang="en-US" altLang="zh-CN" dirty="0" smtClean="0"/>
              <a:t>16</a:t>
            </a:r>
            <a:r>
              <a:rPr lang="zh-CN" altLang="en-US" dirty="0" smtClean="0"/>
              <a:t>核</a:t>
            </a:r>
            <a:r>
              <a:rPr lang="en-US" altLang="zh-CN" dirty="0" err="1" smtClean="0"/>
              <a:t>cpu</a:t>
            </a:r>
            <a:r>
              <a:rPr lang="zh-CN" altLang="en-US" dirty="0" smtClean="0"/>
              <a:t>，分</a:t>
            </a:r>
            <a:r>
              <a:rPr lang="en-US" altLang="zh-CN" dirty="0" smtClean="0"/>
              <a:t>4</a:t>
            </a:r>
            <a:r>
              <a:rPr lang="zh-CN" altLang="en-US" dirty="0" smtClean="0"/>
              <a:t>台虚拟机， 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</a:t>
            </a:r>
            <a:r>
              <a:rPr lang="en-US" altLang="zh-CN" dirty="0" smtClean="0"/>
              <a:t>slot</a:t>
            </a:r>
          </a:p>
          <a:p>
            <a:pPr lvl="1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纪君祥（</a:t>
            </a:r>
            <a:r>
              <a:rPr lang="en-US" altLang="zh-CN" smtClean="0"/>
              <a:t>Longda Feng</a:t>
            </a:r>
            <a:r>
              <a:rPr lang="zh-CN" altLang="en-US" smtClean="0"/>
              <a:t>）</a:t>
            </a: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Alipay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0460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开发</a:t>
            </a:r>
            <a:r>
              <a:rPr lang="en-US" altLang="zh-CN" dirty="0" smtClean="0"/>
              <a:t>1 – storm </a:t>
            </a:r>
            <a:r>
              <a:rPr lang="zh-CN" altLang="en-US" dirty="0" smtClean="0"/>
              <a:t>雪崩问题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原因：</a:t>
            </a:r>
            <a:endParaRPr lang="en-US" altLang="zh-CN" dirty="0"/>
          </a:p>
          <a:p>
            <a:pPr lvl="1"/>
            <a:r>
              <a:rPr lang="zh-CN" altLang="en-US" dirty="0"/>
              <a:t>发送的速度大于接受的速度，导致</a:t>
            </a:r>
            <a:r>
              <a:rPr lang="en-US" altLang="zh-CN" dirty="0" err="1"/>
              <a:t>zeromq</a:t>
            </a:r>
            <a:r>
              <a:rPr lang="zh-CN" altLang="en-US" dirty="0"/>
              <a:t>不断消耗内存，最终系统崩溃，并引起数据链上多节点</a:t>
            </a:r>
            <a:r>
              <a:rPr lang="en-US" altLang="zh-CN" dirty="0"/>
              <a:t>down</a:t>
            </a:r>
          </a:p>
          <a:p>
            <a:r>
              <a:rPr lang="zh-CN" altLang="en-US" dirty="0" smtClean="0"/>
              <a:t>解决办法：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增加接受</a:t>
            </a:r>
            <a:r>
              <a:rPr lang="en-US" altLang="zh-CN" dirty="0" smtClean="0"/>
              <a:t>component</a:t>
            </a:r>
            <a:r>
              <a:rPr lang="zh-CN" altLang="en-US" dirty="0" smtClean="0"/>
              <a:t>的并发度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设置</a:t>
            </a:r>
            <a:r>
              <a:rPr lang="en-US" altLang="zh-CN" sz="1200" u="sng" dirty="0" err="1" smtClean="0"/>
              <a:t>Config.TOPOLOGY_MAX_SPOUT_PENDING</a:t>
            </a:r>
            <a:r>
              <a:rPr lang="zh-CN" altLang="en-US" sz="2400" dirty="0" smtClean="0"/>
              <a:t>在一个合理值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尽量使用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阶运算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监控</a:t>
            </a:r>
            <a:r>
              <a:rPr lang="en-US" altLang="zh-CN" sz="2400" dirty="0" smtClean="0"/>
              <a:t>nimbus/supervisor, </a:t>
            </a:r>
            <a:r>
              <a:rPr lang="zh-CN" altLang="en-US" sz="2400" dirty="0" smtClean="0"/>
              <a:t>保障第一时间重启</a:t>
            </a:r>
            <a:r>
              <a:rPr lang="en-US" altLang="zh-CN" sz="2400" dirty="0" smtClean="0"/>
              <a:t>worker</a:t>
            </a:r>
          </a:p>
          <a:p>
            <a:pPr lvl="1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纪君祥（</a:t>
            </a:r>
            <a:r>
              <a:rPr lang="en-US" altLang="zh-CN" smtClean="0"/>
              <a:t>Longda Feng</a:t>
            </a:r>
            <a:r>
              <a:rPr lang="zh-CN" altLang="en-US" smtClean="0"/>
              <a:t>）</a:t>
            </a: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Alipay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4817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开发</a:t>
            </a:r>
            <a:r>
              <a:rPr lang="en-US" altLang="zh-CN" dirty="0" smtClean="0"/>
              <a:t>2 – </a:t>
            </a:r>
            <a:r>
              <a:rPr lang="zh-CN" altLang="en-US" dirty="0" smtClean="0"/>
              <a:t>消息中间件</a:t>
            </a:r>
            <a:r>
              <a:rPr lang="en-US" altLang="zh-CN" dirty="0" smtClean="0"/>
              <a:t> + storm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推荐使用</a:t>
            </a:r>
            <a:r>
              <a:rPr lang="en-US" altLang="zh-CN" dirty="0" smtClean="0"/>
              <a:t>meta/</a:t>
            </a:r>
            <a:r>
              <a:rPr lang="en-US" altLang="zh-CN" dirty="0" err="1" smtClean="0"/>
              <a:t>tt</a:t>
            </a:r>
            <a:r>
              <a:rPr lang="en-US" altLang="zh-CN" dirty="0" smtClean="0"/>
              <a:t> + storm</a:t>
            </a:r>
          </a:p>
          <a:p>
            <a:pPr lvl="1"/>
            <a:r>
              <a:rPr lang="en-US" altLang="zh-CN" dirty="0" smtClean="0"/>
              <a:t>Storm </a:t>
            </a:r>
            <a:r>
              <a:rPr lang="zh-CN" altLang="en-US" dirty="0" smtClean="0"/>
              <a:t>会升级，或重启，因此需要一个消息中间件进行缓冲。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当计算程序有误时，可以修改偏移量进行重新计算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纪君祥（</a:t>
            </a:r>
            <a:r>
              <a:rPr lang="en-US" altLang="zh-CN" smtClean="0"/>
              <a:t>Longda Feng</a:t>
            </a:r>
            <a:r>
              <a:rPr lang="zh-CN" altLang="en-US" smtClean="0"/>
              <a:t>）</a:t>
            </a: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Alipay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1973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开发</a:t>
            </a:r>
            <a:r>
              <a:rPr lang="en-US" altLang="zh-CN" dirty="0"/>
              <a:t>3</a:t>
            </a:r>
            <a:r>
              <a:rPr lang="en-US" altLang="zh-CN" dirty="0" smtClean="0"/>
              <a:t> – </a:t>
            </a:r>
            <a:r>
              <a:rPr lang="zh-CN" altLang="en-US" dirty="0" smtClean="0"/>
              <a:t>并发度计算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经验：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单</a:t>
            </a:r>
            <a:r>
              <a:rPr lang="en-US" altLang="zh-CN" dirty="0" smtClean="0"/>
              <a:t>Spout</a:t>
            </a:r>
            <a:r>
              <a:rPr lang="zh-CN" altLang="en-US" dirty="0" smtClean="0"/>
              <a:t>每秒发送</a:t>
            </a:r>
            <a:r>
              <a:rPr lang="en-US" altLang="zh-CN" dirty="0" smtClean="0"/>
              <a:t>500</a:t>
            </a:r>
            <a:r>
              <a:rPr lang="zh-CN" altLang="en-US" dirty="0" smtClean="0"/>
              <a:t>个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单</a:t>
            </a:r>
            <a:r>
              <a:rPr lang="en-US" altLang="zh-CN" dirty="0" smtClean="0"/>
              <a:t>Bolt </a:t>
            </a:r>
            <a:r>
              <a:rPr lang="zh-CN" altLang="en-US" dirty="0" smtClean="0"/>
              <a:t>每秒接受</a:t>
            </a:r>
            <a:r>
              <a:rPr lang="en-US" altLang="zh-CN" dirty="0" smtClean="0"/>
              <a:t>2000</a:t>
            </a:r>
            <a:r>
              <a:rPr lang="zh-CN" altLang="en-US" dirty="0" smtClean="0"/>
              <a:t>个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Acker</a:t>
            </a:r>
            <a:r>
              <a:rPr lang="zh-CN" altLang="en-US" dirty="0" smtClean="0"/>
              <a:t>每秒接受</a:t>
            </a:r>
            <a:r>
              <a:rPr lang="en-US" altLang="zh-CN" dirty="0" smtClean="0"/>
              <a:t>6000</a:t>
            </a:r>
            <a:r>
              <a:rPr lang="zh-CN" altLang="en-US" dirty="0" smtClean="0"/>
              <a:t>个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纪君祥（</a:t>
            </a:r>
            <a:r>
              <a:rPr lang="en-US" altLang="zh-CN" smtClean="0"/>
              <a:t>Longda Feng</a:t>
            </a:r>
            <a:r>
              <a:rPr lang="zh-CN" altLang="en-US" smtClean="0"/>
              <a:t>）</a:t>
            </a: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Alipay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43084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开发</a:t>
            </a:r>
            <a:r>
              <a:rPr lang="en-US" altLang="zh-CN" dirty="0"/>
              <a:t>4</a:t>
            </a:r>
            <a:r>
              <a:rPr lang="en-US" altLang="zh-CN" dirty="0" smtClean="0"/>
              <a:t> – meta</a:t>
            </a:r>
            <a:r>
              <a:rPr lang="zh-CN" altLang="en-US" dirty="0" smtClean="0"/>
              <a:t>变更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如果使用异步</a:t>
            </a:r>
            <a:r>
              <a:rPr lang="en-US" altLang="zh-CN" dirty="0" smtClean="0"/>
              <a:t>meta</a:t>
            </a:r>
            <a:r>
              <a:rPr lang="zh-CN" altLang="en-US" dirty="0" smtClean="0"/>
              <a:t>客户端时，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当增加</a:t>
            </a:r>
            <a:r>
              <a:rPr lang="en-US" altLang="zh-CN" dirty="0" smtClean="0"/>
              <a:t>/</a:t>
            </a:r>
            <a:r>
              <a:rPr lang="zh-CN" altLang="en-US" dirty="0" smtClean="0"/>
              <a:t>重启</a:t>
            </a:r>
            <a:r>
              <a:rPr lang="en-US" altLang="zh-CN" dirty="0" smtClean="0"/>
              <a:t>meta</a:t>
            </a:r>
            <a:r>
              <a:rPr lang="zh-CN" altLang="en-US" dirty="0" smtClean="0"/>
              <a:t>时，均需要重启</a:t>
            </a:r>
            <a:r>
              <a:rPr lang="en-US" altLang="zh-CN" dirty="0" smtClean="0"/>
              <a:t>topology</a:t>
            </a:r>
          </a:p>
          <a:p>
            <a:r>
              <a:rPr lang="zh-CN" altLang="en-US" dirty="0" smtClean="0"/>
              <a:t>如果使用</a:t>
            </a:r>
            <a:r>
              <a:rPr lang="en-US" altLang="zh-CN" dirty="0" err="1" smtClean="0"/>
              <a:t>trasaction</a:t>
            </a:r>
            <a:r>
              <a:rPr lang="zh-CN" altLang="en-US" dirty="0" smtClean="0"/>
              <a:t>时，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增加</a:t>
            </a:r>
            <a:r>
              <a:rPr lang="en-US" altLang="zh-CN" dirty="0" smtClean="0"/>
              <a:t>meta</a:t>
            </a:r>
            <a:r>
              <a:rPr lang="zh-CN" altLang="en-US" dirty="0" smtClean="0"/>
              <a:t>时， </a:t>
            </a:r>
            <a:r>
              <a:rPr lang="en-US" altLang="zh-CN" dirty="0" smtClean="0"/>
              <a:t>meta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brokerId</a:t>
            </a:r>
            <a:r>
              <a:rPr lang="zh-CN" altLang="en-US" dirty="0" smtClean="0"/>
              <a:t>要按顺序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纪君祥（</a:t>
            </a:r>
            <a:r>
              <a:rPr lang="en-US" altLang="zh-CN" smtClean="0"/>
              <a:t>Longda Feng</a:t>
            </a:r>
            <a:r>
              <a:rPr lang="zh-CN" altLang="en-US" smtClean="0"/>
              <a:t>）</a:t>
            </a: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Alipay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04129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开发</a:t>
            </a:r>
            <a:r>
              <a:rPr lang="en-US" altLang="zh-CN" dirty="0" smtClean="0"/>
              <a:t>5 – storm</a:t>
            </a:r>
            <a:r>
              <a:rPr lang="zh-CN" altLang="en-US" dirty="0" smtClean="0"/>
              <a:t>修改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打</a:t>
            </a:r>
            <a:r>
              <a:rPr lang="en-US" altLang="zh-CN" dirty="0" smtClean="0"/>
              <a:t>patch</a:t>
            </a:r>
          </a:p>
          <a:p>
            <a:pPr lvl="1"/>
            <a:r>
              <a:rPr lang="zh-CN" altLang="en-US" dirty="0" smtClean="0"/>
              <a:t>增加</a:t>
            </a:r>
            <a:r>
              <a:rPr lang="en-US" altLang="zh-CN" dirty="0" smtClean="0"/>
              <a:t>kill &amp;sleep operation before kill -9</a:t>
            </a:r>
          </a:p>
          <a:p>
            <a:pPr lvl="1"/>
            <a:r>
              <a:rPr lang="zh-CN" altLang="en-US" dirty="0" smtClean="0"/>
              <a:t>修改</a:t>
            </a:r>
            <a:r>
              <a:rPr lang="en-US" altLang="zh-CN" dirty="0" smtClean="0"/>
              <a:t>log</a:t>
            </a:r>
            <a:r>
              <a:rPr lang="zh-CN" altLang="en-US" dirty="0" smtClean="0"/>
              <a:t>名，将</a:t>
            </a:r>
            <a:r>
              <a:rPr lang="en-US" altLang="zh-CN" dirty="0" err="1" smtClean="0"/>
              <a:t>topologyid</a:t>
            </a:r>
            <a:r>
              <a:rPr lang="zh-CN" altLang="en-US" dirty="0" smtClean="0"/>
              <a:t>增加到</a:t>
            </a:r>
            <a:r>
              <a:rPr lang="en-US" altLang="zh-CN" dirty="0" smtClean="0"/>
              <a:t>log</a:t>
            </a:r>
            <a:r>
              <a:rPr lang="zh-CN" altLang="en-US" dirty="0" smtClean="0"/>
              <a:t>名中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 smtClean="0"/>
              <a:t>supervisor sync-processes/synchronize-supervisor </a:t>
            </a:r>
            <a:r>
              <a:rPr lang="zh-CN" altLang="en-US" dirty="0" smtClean="0"/>
              <a:t>增加</a:t>
            </a:r>
            <a:r>
              <a:rPr lang="en-US" altLang="zh-CN" dirty="0" smtClean="0"/>
              <a:t>catch exception</a:t>
            </a:r>
          </a:p>
          <a:p>
            <a:r>
              <a:rPr lang="zh-CN" altLang="en-US" dirty="0" smtClean="0"/>
              <a:t>编译</a:t>
            </a:r>
            <a:r>
              <a:rPr lang="en-US" altLang="zh-CN" dirty="0" smtClean="0"/>
              <a:t>storm</a:t>
            </a:r>
            <a:r>
              <a:rPr lang="zh-CN" altLang="en-US" dirty="0" smtClean="0"/>
              <a:t>请参考</a:t>
            </a:r>
            <a:endParaRPr lang="en-US" altLang="zh-CN" dirty="0" smtClean="0"/>
          </a:p>
          <a:p>
            <a:pPr lvl="1"/>
            <a:r>
              <a:rPr lang="en-US" altLang="zh-CN" dirty="0">
                <a:hlinkClick r:id="rId2"/>
              </a:rPr>
              <a:t>http://www.atatech.org/article/detail/4063/499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纪君祥（</a:t>
            </a:r>
            <a:r>
              <a:rPr lang="en-US" altLang="zh-CN" smtClean="0"/>
              <a:t>Longda Feng</a:t>
            </a:r>
            <a:r>
              <a:rPr lang="zh-CN" altLang="en-US" smtClean="0"/>
              <a:t>）</a:t>
            </a: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Alipay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4046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开发</a:t>
            </a:r>
            <a:r>
              <a:rPr lang="en-US" altLang="zh-CN" dirty="0" smtClean="0"/>
              <a:t>6 – </a:t>
            </a:r>
            <a:r>
              <a:rPr lang="zh-CN" altLang="en-US" dirty="0" smtClean="0"/>
              <a:t>重跑能力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在实际计算中，常常发现需要做数据订正，因此在设计整个项目时，需要考虑重跑功能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 smtClean="0"/>
              <a:t>meta</a:t>
            </a:r>
            <a:r>
              <a:rPr lang="zh-CN" altLang="en-US" dirty="0" smtClean="0"/>
              <a:t>中，数据最好带时间戳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如果计算结果入</a:t>
            </a:r>
            <a:r>
              <a:rPr lang="en-US" altLang="zh-CN" dirty="0" err="1" smtClean="0"/>
              <a:t>hadoop</a:t>
            </a:r>
            <a:r>
              <a:rPr lang="zh-CN" altLang="en-US" dirty="0" smtClean="0"/>
              <a:t>或数据库，最好结果也含有时间戳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纪君祥（</a:t>
            </a:r>
            <a:r>
              <a:rPr lang="en-US" altLang="zh-CN" smtClean="0"/>
              <a:t>Longda Feng</a:t>
            </a:r>
            <a:r>
              <a:rPr lang="zh-CN" altLang="en-US" smtClean="0"/>
              <a:t>）</a:t>
            </a: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Alipay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47266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开发</a:t>
            </a:r>
            <a:r>
              <a:rPr lang="en-US" altLang="zh-CN" dirty="0"/>
              <a:t>7</a:t>
            </a:r>
            <a:r>
              <a:rPr lang="en-US" altLang="zh-CN" dirty="0" smtClean="0"/>
              <a:t> – Grouping </a:t>
            </a:r>
            <a:r>
              <a:rPr lang="en-US" altLang="zh-CN" dirty="0" err="1" smtClean="0"/>
              <a:t>api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fieldsGrouping</a:t>
            </a:r>
            <a:r>
              <a:rPr lang="en-US" altLang="zh-CN" dirty="0" smtClean="0"/>
              <a:t> </a:t>
            </a:r>
          </a:p>
          <a:p>
            <a:r>
              <a:rPr lang="en-US" altLang="zh-CN" dirty="0" err="1" smtClean="0"/>
              <a:t>globalGrouping</a:t>
            </a:r>
            <a:r>
              <a:rPr lang="en-US" altLang="zh-CN" dirty="0" smtClean="0"/>
              <a:t> – </a:t>
            </a:r>
            <a:r>
              <a:rPr lang="en-US" altLang="zh-CN" sz="2000" dirty="0" smtClean="0"/>
              <a:t>target component</a:t>
            </a:r>
            <a:r>
              <a:rPr lang="zh-CN" altLang="en-US" sz="2000" dirty="0"/>
              <a:t>第一个</a:t>
            </a:r>
            <a:r>
              <a:rPr lang="en-US" altLang="zh-CN" sz="2000" dirty="0" smtClean="0"/>
              <a:t>task</a:t>
            </a:r>
          </a:p>
          <a:p>
            <a:r>
              <a:rPr lang="en-US" altLang="zh-CN" dirty="0" err="1" smtClean="0"/>
              <a:t>shuffleGrouping</a:t>
            </a:r>
            <a:r>
              <a:rPr lang="en-US" altLang="zh-CN" dirty="0" smtClean="0"/>
              <a:t> – </a:t>
            </a:r>
            <a:r>
              <a:rPr lang="zh-CN" altLang="en-US" sz="2000" dirty="0" smtClean="0"/>
              <a:t>自定义</a:t>
            </a:r>
            <a:r>
              <a:rPr lang="en-US" altLang="zh-CN" sz="2000" dirty="0" smtClean="0"/>
              <a:t>random</a:t>
            </a:r>
            <a:r>
              <a:rPr lang="zh-CN" altLang="en-US" sz="2000" dirty="0" smtClean="0"/>
              <a:t>，更平均</a:t>
            </a:r>
            <a:endParaRPr lang="en-US" altLang="zh-CN" sz="2000" dirty="0" smtClean="0"/>
          </a:p>
          <a:p>
            <a:r>
              <a:rPr lang="en-US" altLang="zh-CN" dirty="0" err="1" smtClean="0"/>
              <a:t>localOrShuffleGrouping</a:t>
            </a:r>
            <a:endParaRPr lang="en-US" altLang="zh-CN" dirty="0" smtClean="0"/>
          </a:p>
          <a:p>
            <a:r>
              <a:rPr lang="en-US" altLang="zh-CN" dirty="0" err="1" smtClean="0"/>
              <a:t>noneGrouping</a:t>
            </a:r>
            <a:r>
              <a:rPr lang="en-US" altLang="zh-CN" dirty="0" smtClean="0"/>
              <a:t>  -- </a:t>
            </a:r>
            <a:r>
              <a:rPr lang="zh-CN" altLang="en-US" sz="2000" dirty="0" smtClean="0"/>
              <a:t>调用</a:t>
            </a:r>
            <a:r>
              <a:rPr lang="en-US" altLang="zh-CN" sz="2000" dirty="0" smtClean="0"/>
              <a:t>random</a:t>
            </a:r>
          </a:p>
          <a:p>
            <a:r>
              <a:rPr lang="en-US" altLang="zh-CN" dirty="0" err="1"/>
              <a:t>allGrouping</a:t>
            </a:r>
            <a:r>
              <a:rPr lang="en-US" altLang="zh-CN" dirty="0"/>
              <a:t> </a:t>
            </a:r>
            <a:r>
              <a:rPr lang="en-US" altLang="zh-CN" dirty="0" smtClean="0"/>
              <a:t>  -- 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发送给</a:t>
            </a:r>
            <a:r>
              <a:rPr lang="en-US" altLang="zh-CN" sz="2000" dirty="0" smtClean="0"/>
              <a:t>target component</a:t>
            </a:r>
            <a:r>
              <a:rPr lang="zh-CN" altLang="en-US" sz="2000" dirty="0" smtClean="0"/>
              <a:t>所有</a:t>
            </a:r>
            <a:r>
              <a:rPr lang="en-US" altLang="zh-CN" sz="2000" dirty="0" smtClean="0"/>
              <a:t>task</a:t>
            </a:r>
          </a:p>
          <a:p>
            <a:r>
              <a:rPr lang="en-US" altLang="zh-CN" dirty="0" err="1" smtClean="0"/>
              <a:t>directGrouping</a:t>
            </a:r>
            <a:r>
              <a:rPr lang="en-US" altLang="zh-CN" dirty="0" smtClean="0"/>
              <a:t> – </a:t>
            </a:r>
            <a:r>
              <a:rPr lang="zh-CN" altLang="en-US" sz="2000" dirty="0" smtClean="0"/>
              <a:t>指定目标</a:t>
            </a:r>
            <a:r>
              <a:rPr lang="en-US" altLang="zh-CN" sz="2000" dirty="0" smtClean="0"/>
              <a:t>task</a:t>
            </a:r>
          </a:p>
          <a:p>
            <a:r>
              <a:rPr lang="en-US" altLang="zh-CN" dirty="0" err="1" smtClean="0"/>
              <a:t>customGrouping</a:t>
            </a:r>
            <a:r>
              <a:rPr lang="en-US" altLang="zh-CN" dirty="0" smtClean="0"/>
              <a:t> –</a:t>
            </a:r>
            <a:r>
              <a:rPr lang="en-US" altLang="zh-CN" sz="1800" dirty="0" smtClean="0"/>
              <a:t> </a:t>
            </a:r>
            <a:r>
              <a:rPr lang="zh-CN" altLang="en-US" sz="1800" dirty="0" smtClean="0"/>
              <a:t>接口</a:t>
            </a:r>
            <a:r>
              <a:rPr lang="en-US" altLang="zh-CN" sz="1800" dirty="0" err="1"/>
              <a:t>CustomStreamGrouping</a:t>
            </a:r>
            <a:endParaRPr lang="zh-CN" altLang="en-US" sz="18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纪君祥（</a:t>
            </a:r>
            <a:r>
              <a:rPr lang="en-US" altLang="zh-CN" smtClean="0"/>
              <a:t>Longda Feng</a:t>
            </a:r>
            <a:r>
              <a:rPr lang="zh-CN" altLang="en-US" smtClean="0"/>
              <a:t>）</a:t>
            </a: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Alipay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9472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开发</a:t>
            </a:r>
            <a:r>
              <a:rPr lang="en-US" altLang="zh-CN" dirty="0" smtClean="0"/>
              <a:t>8 – emit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如果直接实现</a:t>
            </a:r>
            <a:r>
              <a:rPr lang="en-US" altLang="zh-CN" dirty="0" err="1" smtClean="0"/>
              <a:t>IRichBolt</a:t>
            </a:r>
            <a:endParaRPr lang="en-US" altLang="zh-CN" dirty="0" smtClean="0"/>
          </a:p>
          <a:p>
            <a:pPr lvl="1"/>
            <a:r>
              <a:rPr lang="en-US" altLang="zh-CN" dirty="0"/>
              <a:t>emit(String </a:t>
            </a:r>
            <a:r>
              <a:rPr lang="en-US" altLang="zh-CN" dirty="0" err="1"/>
              <a:t>streamId</a:t>
            </a:r>
            <a:r>
              <a:rPr lang="en-US" altLang="zh-CN" dirty="0"/>
              <a:t>, Tuple anchor, List&lt;Object&gt; tuple</a:t>
            </a:r>
            <a:r>
              <a:rPr lang="en-US" altLang="zh-CN" dirty="0" smtClean="0"/>
              <a:t>)</a:t>
            </a:r>
          </a:p>
          <a:p>
            <a:pPr lvl="2"/>
            <a:r>
              <a:rPr lang="zh-CN" altLang="en-US" dirty="0" smtClean="0"/>
              <a:t>后续</a:t>
            </a:r>
            <a:r>
              <a:rPr lang="en-US" altLang="zh-CN" dirty="0" smtClean="0"/>
              <a:t>component</a:t>
            </a:r>
            <a:r>
              <a:rPr lang="zh-CN" altLang="en-US" dirty="0" smtClean="0"/>
              <a:t>会向</a:t>
            </a:r>
            <a:r>
              <a:rPr lang="en-US" altLang="zh-CN" dirty="0" smtClean="0"/>
              <a:t>acker</a:t>
            </a:r>
            <a:r>
              <a:rPr lang="zh-CN" altLang="en-US" dirty="0" smtClean="0"/>
              <a:t>发送</a:t>
            </a:r>
            <a:r>
              <a:rPr lang="en-US" altLang="zh-CN" dirty="0" err="1" smtClean="0"/>
              <a:t>ack</a:t>
            </a:r>
            <a:r>
              <a:rPr lang="zh-CN" altLang="en-US" dirty="0" smtClean="0"/>
              <a:t>响应</a:t>
            </a:r>
            <a:endParaRPr lang="en-US" altLang="zh-CN" dirty="0" smtClean="0"/>
          </a:p>
          <a:p>
            <a:pPr lvl="1"/>
            <a:r>
              <a:rPr lang="en-US" altLang="zh-CN" dirty="0"/>
              <a:t>emit(String </a:t>
            </a:r>
            <a:r>
              <a:rPr lang="en-US" altLang="zh-CN" dirty="0" err="1"/>
              <a:t>streamId</a:t>
            </a:r>
            <a:r>
              <a:rPr lang="en-US" altLang="zh-CN" dirty="0"/>
              <a:t>, List&lt;Object&gt; tuple</a:t>
            </a:r>
            <a:r>
              <a:rPr lang="en-US" altLang="zh-CN" dirty="0" smtClean="0"/>
              <a:t>)</a:t>
            </a:r>
          </a:p>
          <a:p>
            <a:pPr lvl="2"/>
            <a:r>
              <a:rPr lang="zh-CN" altLang="en-US" dirty="0" smtClean="0"/>
              <a:t>后续</a:t>
            </a:r>
            <a:r>
              <a:rPr lang="en-US" altLang="zh-CN" dirty="0" smtClean="0"/>
              <a:t>component</a:t>
            </a:r>
            <a:r>
              <a:rPr lang="zh-CN" altLang="en-US" dirty="0" smtClean="0"/>
              <a:t>不会向</a:t>
            </a:r>
            <a:r>
              <a:rPr lang="en-US" altLang="zh-CN" dirty="0" smtClean="0"/>
              <a:t>acker</a:t>
            </a:r>
            <a:r>
              <a:rPr lang="zh-CN" altLang="en-US" dirty="0" smtClean="0"/>
              <a:t>发送</a:t>
            </a:r>
            <a:r>
              <a:rPr lang="en-US" altLang="zh-CN" dirty="0" err="1" smtClean="0"/>
              <a:t>ack</a:t>
            </a:r>
            <a:r>
              <a:rPr lang="zh-CN" altLang="en-US" dirty="0" smtClean="0"/>
              <a:t>响应</a:t>
            </a:r>
            <a:endParaRPr lang="en-US" altLang="zh-CN" dirty="0" smtClean="0"/>
          </a:p>
          <a:p>
            <a:r>
              <a:rPr lang="en-US" altLang="zh-CN" dirty="0" err="1" smtClean="0"/>
              <a:t>IBasicBolt</a:t>
            </a:r>
            <a:r>
              <a:rPr lang="en-US" altLang="zh-CN" dirty="0" smtClean="0"/>
              <a:t> </a:t>
            </a:r>
            <a:r>
              <a:rPr lang="zh-CN" altLang="en-US" dirty="0" smtClean="0"/>
              <a:t>都会自动使用第一个接口</a:t>
            </a:r>
            <a:endParaRPr lang="en-US" altLang="zh-CN" dirty="0" smtClean="0"/>
          </a:p>
          <a:p>
            <a:r>
              <a:rPr lang="en-US" altLang="zh-CN" dirty="0" err="1" smtClean="0"/>
              <a:t>IBatchBolt</a:t>
            </a:r>
            <a:r>
              <a:rPr lang="en-US" altLang="zh-CN" dirty="0" smtClean="0"/>
              <a:t> </a:t>
            </a:r>
            <a:r>
              <a:rPr lang="zh-CN" altLang="en-US" dirty="0" smtClean="0"/>
              <a:t>都会自动使用第二个接口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纪君祥（</a:t>
            </a:r>
            <a:r>
              <a:rPr lang="en-US" altLang="zh-CN" smtClean="0"/>
              <a:t>Longda Feng</a:t>
            </a:r>
            <a:r>
              <a:rPr lang="zh-CN" altLang="en-US" smtClean="0"/>
              <a:t>）</a:t>
            </a: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Alipay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5759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纪君祥（</a:t>
            </a:r>
            <a:r>
              <a:rPr lang="en-US" altLang="zh-CN" smtClean="0"/>
              <a:t>Longda Feng</a:t>
            </a:r>
            <a:r>
              <a:rPr lang="zh-CN" altLang="en-US" smtClean="0"/>
              <a:t>）</a:t>
            </a:r>
            <a:endParaRPr lang="en-US" altLang="zh-CN"/>
          </a:p>
        </p:txBody>
      </p:sp>
      <p:sp>
        <p:nvSpPr>
          <p:cNvPr id="2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Alipay</a:t>
            </a:r>
            <a:endParaRPr lang="en-US" altLang="zh-CN"/>
          </a:p>
        </p:txBody>
      </p:sp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charset="-122"/>
              </a:rPr>
              <a:t>大纲</a:t>
            </a:r>
            <a:endParaRPr lang="en-US" altLang="zh-CN" dirty="0">
              <a:solidFill>
                <a:schemeClr val="accent1"/>
              </a:solidFill>
              <a:ea typeface="宋体" charset="-122"/>
            </a:endParaRPr>
          </a:p>
        </p:txBody>
      </p:sp>
      <p:grpSp>
        <p:nvGrpSpPr>
          <p:cNvPr id="90195" name="Group 83"/>
          <p:cNvGrpSpPr>
            <a:grpSpLocks/>
          </p:cNvGrpSpPr>
          <p:nvPr/>
        </p:nvGrpSpPr>
        <p:grpSpPr bwMode="auto">
          <a:xfrm>
            <a:off x="2133600" y="1905000"/>
            <a:ext cx="4724400" cy="685800"/>
            <a:chOff x="1296" y="1824"/>
            <a:chExt cx="2976" cy="432"/>
          </a:xfrm>
        </p:grpSpPr>
        <p:sp>
          <p:nvSpPr>
            <p:cNvPr id="90196" name="AutoShape 84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197" name="AutoShape 85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198" name="Text Box 86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zh-CN" altLang="en-US" b="1" dirty="0">
                  <a:solidFill>
                    <a:schemeClr val="bg1"/>
                  </a:solidFill>
                  <a:ea typeface="宋体" charset="-122"/>
                </a:rPr>
                <a:t>运</a:t>
              </a:r>
              <a:r>
                <a:rPr lang="zh-CN" altLang="en-US" b="1" dirty="0" smtClean="0">
                  <a:solidFill>
                    <a:schemeClr val="bg1"/>
                  </a:solidFill>
                  <a:ea typeface="宋体" charset="-122"/>
                </a:rPr>
                <a:t>维经验</a:t>
              </a:r>
              <a:endParaRPr lang="en-US" altLang="zh-CN" b="1" dirty="0">
                <a:solidFill>
                  <a:schemeClr val="bg1"/>
                </a:solidFill>
                <a:ea typeface="宋体" charset="-122"/>
              </a:endParaRPr>
            </a:p>
          </p:txBody>
        </p:sp>
        <p:sp>
          <p:nvSpPr>
            <p:cNvPr id="90199" name="Text Box 87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>
                  <a:solidFill>
                    <a:schemeClr val="bg1"/>
                  </a:solidFill>
                  <a:ea typeface="宋体" charset="-122"/>
                </a:rPr>
                <a:t>1</a:t>
              </a:r>
            </a:p>
          </p:txBody>
        </p:sp>
      </p:grpSp>
      <p:grpSp>
        <p:nvGrpSpPr>
          <p:cNvPr id="90200" name="Group 88"/>
          <p:cNvGrpSpPr>
            <a:grpSpLocks/>
          </p:cNvGrpSpPr>
          <p:nvPr/>
        </p:nvGrpSpPr>
        <p:grpSpPr bwMode="auto">
          <a:xfrm>
            <a:off x="2133600" y="2743200"/>
            <a:ext cx="4724400" cy="685800"/>
            <a:chOff x="1296" y="1824"/>
            <a:chExt cx="2976" cy="432"/>
          </a:xfrm>
        </p:grpSpPr>
        <p:sp>
          <p:nvSpPr>
            <p:cNvPr id="90201" name="AutoShape 89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202" name="AutoShape 90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1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203" name="Text Box 91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zh-CN" altLang="en-US" b="1" dirty="0" smtClean="0">
                  <a:solidFill>
                    <a:schemeClr val="bg1"/>
                  </a:solidFill>
                  <a:ea typeface="宋体" charset="-122"/>
                </a:rPr>
                <a:t>开发经验</a:t>
              </a:r>
              <a:endParaRPr lang="en-US" altLang="zh-CN" b="1" dirty="0">
                <a:solidFill>
                  <a:schemeClr val="bg1"/>
                </a:solidFill>
                <a:ea typeface="宋体" charset="-122"/>
              </a:endParaRPr>
            </a:p>
          </p:txBody>
        </p:sp>
        <p:sp>
          <p:nvSpPr>
            <p:cNvPr id="90204" name="Text Box 92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>
                  <a:solidFill>
                    <a:schemeClr val="bg1"/>
                  </a:solidFill>
                  <a:ea typeface="宋体" charset="-122"/>
                </a:rPr>
                <a:t>2</a:t>
              </a:r>
            </a:p>
          </p:txBody>
        </p:sp>
      </p:grpSp>
      <p:grpSp>
        <p:nvGrpSpPr>
          <p:cNvPr id="90205" name="Group 93"/>
          <p:cNvGrpSpPr>
            <a:grpSpLocks/>
          </p:cNvGrpSpPr>
          <p:nvPr/>
        </p:nvGrpSpPr>
        <p:grpSpPr bwMode="auto">
          <a:xfrm>
            <a:off x="2133600" y="3581400"/>
            <a:ext cx="4724400" cy="685800"/>
            <a:chOff x="1296" y="1824"/>
            <a:chExt cx="2976" cy="432"/>
          </a:xfrm>
        </p:grpSpPr>
        <p:sp>
          <p:nvSpPr>
            <p:cNvPr id="90206" name="AutoShape 94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hlink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207" name="AutoShape 95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208" name="Text Box 96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 b="1" dirty="0" smtClean="0">
                  <a:solidFill>
                    <a:schemeClr val="bg1"/>
                  </a:solidFill>
                  <a:ea typeface="宋体" charset="-122"/>
                </a:rPr>
                <a:t>Storm</a:t>
              </a:r>
              <a:r>
                <a:rPr lang="zh-CN" altLang="en-US" b="1" dirty="0" smtClean="0">
                  <a:solidFill>
                    <a:schemeClr val="bg1"/>
                  </a:solidFill>
                  <a:ea typeface="宋体" charset="-122"/>
                </a:rPr>
                <a:t>原理介绍</a:t>
              </a:r>
              <a:endParaRPr lang="en-US" altLang="zh-CN" b="1" dirty="0">
                <a:solidFill>
                  <a:schemeClr val="bg1"/>
                </a:solidFill>
                <a:ea typeface="宋体" charset="-122"/>
              </a:endParaRPr>
            </a:p>
          </p:txBody>
        </p:sp>
        <p:sp>
          <p:nvSpPr>
            <p:cNvPr id="90209" name="Text Box 97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>
                  <a:solidFill>
                    <a:schemeClr val="bg1"/>
                  </a:solidFill>
                  <a:ea typeface="宋体" charset="-122"/>
                </a:rPr>
                <a:t>3</a:t>
              </a:r>
            </a:p>
          </p:txBody>
        </p:sp>
      </p:grpSp>
      <p:grpSp>
        <p:nvGrpSpPr>
          <p:cNvPr id="90210" name="Group 98"/>
          <p:cNvGrpSpPr>
            <a:grpSpLocks/>
          </p:cNvGrpSpPr>
          <p:nvPr/>
        </p:nvGrpSpPr>
        <p:grpSpPr bwMode="auto">
          <a:xfrm>
            <a:off x="2133600" y="4495800"/>
            <a:ext cx="4724400" cy="685800"/>
            <a:chOff x="1296" y="1824"/>
            <a:chExt cx="2976" cy="432"/>
          </a:xfrm>
        </p:grpSpPr>
        <p:sp>
          <p:nvSpPr>
            <p:cNvPr id="90211" name="AutoShape 99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212" name="AutoShape 100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fol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213" name="Text Box 101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zh-CN" altLang="en-US" b="1" dirty="0">
                  <a:solidFill>
                    <a:schemeClr val="bg1"/>
                  </a:solidFill>
                  <a:ea typeface="宋体" charset="-122"/>
                </a:rPr>
                <a:t>讨论</a:t>
              </a:r>
              <a:endParaRPr lang="en-US" altLang="zh-CN" b="1" dirty="0">
                <a:solidFill>
                  <a:schemeClr val="bg1"/>
                </a:solidFill>
                <a:ea typeface="宋体" charset="-122"/>
              </a:endParaRPr>
            </a:p>
          </p:txBody>
        </p:sp>
        <p:sp>
          <p:nvSpPr>
            <p:cNvPr id="90214" name="Text Box 102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>
                  <a:solidFill>
                    <a:schemeClr val="bg1"/>
                  </a:solidFill>
                  <a:ea typeface="宋体" charset="-122"/>
                </a:rPr>
                <a:t>4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开发</a:t>
            </a:r>
            <a:r>
              <a:rPr lang="en-US" altLang="zh-CN" dirty="0" smtClean="0"/>
              <a:t>9 -- fail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如果实现</a:t>
            </a:r>
            <a:r>
              <a:rPr lang="en-US" altLang="zh-CN" dirty="0" err="1" smtClean="0"/>
              <a:t>IBaseBolt</a:t>
            </a:r>
            <a:r>
              <a:rPr lang="en-US" altLang="zh-CN" dirty="0" smtClean="0"/>
              <a:t> </a:t>
            </a:r>
            <a:r>
              <a:rPr lang="zh-CN" altLang="en-US" dirty="0" smtClean="0"/>
              <a:t>或 </a:t>
            </a:r>
            <a:r>
              <a:rPr lang="en-US" altLang="zh-CN" dirty="0" err="1" smtClean="0"/>
              <a:t>IBatchBolt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Throw </a:t>
            </a:r>
            <a:r>
              <a:rPr lang="en-US" altLang="zh-CN" u="sng" dirty="0" err="1"/>
              <a:t>FailedException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纪君祥（</a:t>
            </a:r>
            <a:r>
              <a:rPr lang="en-US" altLang="zh-CN" smtClean="0"/>
              <a:t>Longda Feng</a:t>
            </a:r>
            <a:r>
              <a:rPr lang="zh-CN" altLang="en-US" smtClean="0"/>
              <a:t>）</a:t>
            </a: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Alipay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68498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Storm </a:t>
            </a:r>
            <a:r>
              <a:rPr lang="zh-CN" altLang="en-US" dirty="0" smtClean="0"/>
              <a:t>原理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整体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是一套调度系统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纪君祥（</a:t>
            </a:r>
            <a:r>
              <a:rPr lang="en-US" altLang="zh-CN" smtClean="0"/>
              <a:t>Longda Feng</a:t>
            </a:r>
            <a:r>
              <a:rPr lang="zh-CN" altLang="en-US" smtClean="0"/>
              <a:t>）</a:t>
            </a: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Alipay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1763688" y="2204864"/>
            <a:ext cx="655272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zookeeper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755576" y="2852936"/>
            <a:ext cx="576064" cy="864096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ui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1835696" y="2852936"/>
            <a:ext cx="1224136" cy="648072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nimbus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3707904" y="2852936"/>
            <a:ext cx="1512168" cy="648072"/>
          </a:xfrm>
          <a:prstGeom prst="roundRect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supervisor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5372472" y="2852936"/>
            <a:ext cx="1512168" cy="648072"/>
          </a:xfrm>
          <a:prstGeom prst="roundRect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supervisor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7092280" y="2852936"/>
            <a:ext cx="1512168" cy="648072"/>
          </a:xfrm>
          <a:prstGeom prst="roundRect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supervisor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3131840" y="4005064"/>
            <a:ext cx="2384648" cy="792088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altLang="zh-CN" dirty="0" smtClean="0"/>
              <a:t>worker</a:t>
            </a:r>
            <a:endParaRPr lang="zh-CN" alt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3275856" y="4005064"/>
            <a:ext cx="1008112" cy="396044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task</a:t>
            </a:r>
            <a:endParaRPr lang="zh-CN" altLang="en-US" dirty="0"/>
          </a:p>
        </p:txBody>
      </p:sp>
      <p:sp>
        <p:nvSpPr>
          <p:cNvPr id="19" name="左右箭头 18"/>
          <p:cNvSpPr/>
          <p:nvPr/>
        </p:nvSpPr>
        <p:spPr>
          <a:xfrm>
            <a:off x="1331640" y="3176972"/>
            <a:ext cx="504056" cy="45719"/>
          </a:xfrm>
          <a:prstGeom prst="left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上下箭头 20"/>
          <p:cNvSpPr/>
          <p:nvPr/>
        </p:nvSpPr>
        <p:spPr>
          <a:xfrm>
            <a:off x="2447764" y="2420888"/>
            <a:ext cx="180020" cy="43204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上下箭头 21"/>
          <p:cNvSpPr/>
          <p:nvPr/>
        </p:nvSpPr>
        <p:spPr>
          <a:xfrm>
            <a:off x="4463988" y="2452101"/>
            <a:ext cx="180020" cy="43204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上下箭头 22"/>
          <p:cNvSpPr/>
          <p:nvPr/>
        </p:nvSpPr>
        <p:spPr>
          <a:xfrm>
            <a:off x="6038546" y="2452101"/>
            <a:ext cx="180020" cy="43204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上下箭头 23"/>
          <p:cNvSpPr/>
          <p:nvPr/>
        </p:nvSpPr>
        <p:spPr>
          <a:xfrm>
            <a:off x="7642629" y="2411760"/>
            <a:ext cx="180020" cy="43204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上下箭头 24"/>
          <p:cNvSpPr/>
          <p:nvPr/>
        </p:nvSpPr>
        <p:spPr>
          <a:xfrm>
            <a:off x="3590177" y="2464350"/>
            <a:ext cx="45719" cy="173873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上下箭头 25"/>
          <p:cNvSpPr/>
          <p:nvPr/>
        </p:nvSpPr>
        <p:spPr>
          <a:xfrm>
            <a:off x="3185846" y="2442972"/>
            <a:ext cx="90010" cy="156209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上下箭头 26"/>
          <p:cNvSpPr/>
          <p:nvPr/>
        </p:nvSpPr>
        <p:spPr>
          <a:xfrm>
            <a:off x="4860032" y="3501008"/>
            <a:ext cx="72008" cy="504056"/>
          </a:xfrm>
          <a:prstGeom prst="upDown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60301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Storm</a:t>
            </a:r>
            <a:r>
              <a:rPr lang="zh-CN" altLang="en-US" dirty="0" smtClean="0"/>
              <a:t>原理 </a:t>
            </a:r>
            <a:r>
              <a:rPr lang="en-US" altLang="zh-CN" dirty="0" smtClean="0"/>
              <a:t>– </a:t>
            </a:r>
            <a:r>
              <a:rPr lang="en-US" altLang="zh-CN" dirty="0" err="1" smtClean="0"/>
              <a:t>ack</a:t>
            </a:r>
            <a:r>
              <a:rPr lang="zh-CN" altLang="en-US" dirty="0" smtClean="0"/>
              <a:t>机制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Topology </a:t>
            </a:r>
            <a:r>
              <a:rPr lang="zh-CN" altLang="en-US" dirty="0" smtClean="0"/>
              <a:t>有</a:t>
            </a:r>
            <a:r>
              <a:rPr lang="en-US" altLang="zh-CN" dirty="0" smtClean="0"/>
              <a:t>acker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spout tuple</a:t>
            </a:r>
            <a:r>
              <a:rPr lang="zh-CN" altLang="en-US" dirty="0" smtClean="0"/>
              <a:t>含</a:t>
            </a:r>
            <a:r>
              <a:rPr lang="en-US" altLang="zh-CN" dirty="0" err="1" smtClean="0"/>
              <a:t>msgid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Spout </a:t>
            </a:r>
          </a:p>
          <a:p>
            <a:pPr lvl="2"/>
            <a:r>
              <a:rPr lang="zh-CN" altLang="en-US" dirty="0" smtClean="0"/>
              <a:t>发送给</a:t>
            </a:r>
            <a:r>
              <a:rPr lang="en-US" altLang="zh-CN" dirty="0" smtClean="0"/>
              <a:t>acker </a:t>
            </a:r>
            <a:r>
              <a:rPr lang="zh-CN" altLang="en-US" dirty="0" smtClean="0"/>
              <a:t>的</a:t>
            </a:r>
            <a:r>
              <a:rPr lang="en-US" altLang="zh-CN" dirty="0" smtClean="0"/>
              <a:t>value &lt;</a:t>
            </a:r>
            <a:r>
              <a:rPr lang="en-US" altLang="zh-CN" dirty="0" err="1" smtClean="0"/>
              <a:t>rootid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xor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target_task_list</a:t>
            </a:r>
            <a:r>
              <a:rPr lang="en-US" altLang="zh-CN" dirty="0" smtClean="0"/>
              <a:t>)&gt;</a:t>
            </a:r>
          </a:p>
          <a:p>
            <a:pPr lvl="2"/>
            <a:r>
              <a:rPr lang="zh-CN" altLang="en-US" dirty="0" smtClean="0"/>
              <a:t>发送下一级</a:t>
            </a:r>
            <a:r>
              <a:rPr lang="en-US" altLang="zh-CN" dirty="0" smtClean="0"/>
              <a:t>bolt </a:t>
            </a:r>
            <a:r>
              <a:rPr lang="zh-CN" altLang="en-US" dirty="0" smtClean="0"/>
              <a:t>的</a:t>
            </a:r>
            <a:r>
              <a:rPr lang="en-US" altLang="zh-CN" dirty="0" smtClean="0"/>
              <a:t>value &lt;</a:t>
            </a:r>
            <a:r>
              <a:rPr lang="en-US" altLang="zh-CN" dirty="0" err="1" smtClean="0"/>
              <a:t>rootid</a:t>
            </a:r>
            <a:r>
              <a:rPr lang="en-US" altLang="zh-CN" dirty="0" smtClean="0"/>
              <a:t>, </a:t>
            </a:r>
            <a:r>
              <a:rPr lang="zh-CN" altLang="en-US" dirty="0" smtClean="0"/>
              <a:t>目标</a:t>
            </a:r>
            <a:r>
              <a:rPr lang="en-US" altLang="zh-CN" dirty="0" err="1" smtClean="0"/>
              <a:t>taskid</a:t>
            </a:r>
            <a:r>
              <a:rPr lang="en-US" altLang="zh-CN" dirty="0" smtClean="0"/>
              <a:t>&gt;</a:t>
            </a:r>
          </a:p>
          <a:p>
            <a:pPr lvl="1"/>
            <a:r>
              <a:rPr lang="en-US" altLang="zh-CN" dirty="0" smtClean="0"/>
              <a:t>Bolt</a:t>
            </a:r>
          </a:p>
          <a:p>
            <a:pPr lvl="2"/>
            <a:r>
              <a:rPr lang="zh-CN" altLang="en-US" dirty="0"/>
              <a:t>下</a:t>
            </a:r>
            <a:r>
              <a:rPr lang="zh-CN" altLang="en-US" dirty="0" smtClean="0"/>
              <a:t>一级</a:t>
            </a:r>
            <a:r>
              <a:rPr lang="en-US" altLang="zh-CN" dirty="0" smtClean="0"/>
              <a:t>bolt</a:t>
            </a:r>
            <a:r>
              <a:rPr lang="zh-CN" altLang="en-US" dirty="0" smtClean="0"/>
              <a:t>需要</a:t>
            </a:r>
            <a:r>
              <a:rPr lang="en-US" altLang="zh-CN" dirty="0" err="1" smtClean="0"/>
              <a:t>ack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发送给下一级</a:t>
            </a:r>
            <a:r>
              <a:rPr lang="en-US" altLang="zh-CN" dirty="0" smtClean="0"/>
              <a:t>bolt </a:t>
            </a:r>
            <a:r>
              <a:rPr lang="zh-CN" altLang="en-US" dirty="0" smtClean="0"/>
              <a:t>为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rootid</a:t>
            </a:r>
            <a:r>
              <a:rPr lang="en-US" altLang="zh-CN" dirty="0" smtClean="0"/>
              <a:t>, </a:t>
            </a:r>
            <a:r>
              <a:rPr lang="zh-CN" altLang="en-US" dirty="0" smtClean="0"/>
              <a:t>新</a:t>
            </a:r>
            <a:r>
              <a:rPr lang="en-US" altLang="zh-CN" dirty="0" err="1" smtClean="0"/>
              <a:t>uuid</a:t>
            </a:r>
            <a:r>
              <a:rPr lang="en-US" altLang="zh-CN" dirty="0" smtClean="0"/>
              <a:t>)&gt;</a:t>
            </a:r>
          </a:p>
          <a:p>
            <a:pPr lvl="3"/>
            <a:r>
              <a:rPr lang="zh-CN" altLang="en-US" dirty="0" smtClean="0"/>
              <a:t>发送给</a:t>
            </a:r>
            <a:r>
              <a:rPr lang="en-US" altLang="zh-CN" dirty="0" smtClean="0"/>
              <a:t>acker</a:t>
            </a:r>
            <a:r>
              <a:rPr lang="zh-CN" altLang="en-US" dirty="0" smtClean="0"/>
              <a:t>的</a:t>
            </a:r>
            <a:r>
              <a:rPr lang="en-US" altLang="zh-CN" dirty="0" smtClean="0"/>
              <a:t>value</a:t>
            </a:r>
            <a:r>
              <a:rPr lang="zh-CN" altLang="en-US" dirty="0" smtClean="0"/>
              <a:t>为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rootid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xor</a:t>
            </a:r>
            <a:r>
              <a:rPr lang="en-US" altLang="zh-CN" dirty="0" smtClean="0"/>
              <a:t>(</a:t>
            </a:r>
            <a:r>
              <a:rPr lang="zh-CN" altLang="en-US" dirty="0" smtClean="0"/>
              <a:t>新</a:t>
            </a:r>
            <a:r>
              <a:rPr lang="en-US" altLang="zh-CN" dirty="0" err="1" smtClean="0"/>
              <a:t>uuid</a:t>
            </a:r>
            <a:r>
              <a:rPr lang="en-US" altLang="zh-CN" dirty="0" smtClean="0"/>
              <a:t>, $(</a:t>
            </a:r>
            <a:r>
              <a:rPr lang="zh-CN" altLang="en-US" dirty="0" smtClean="0"/>
              <a:t>接收值</a:t>
            </a:r>
            <a:r>
              <a:rPr lang="en-US" altLang="zh-CN" dirty="0" smtClean="0"/>
              <a:t>))&gt;</a:t>
            </a:r>
          </a:p>
          <a:p>
            <a:pPr lvl="2"/>
            <a:r>
              <a:rPr lang="zh-CN" altLang="en-US" dirty="0" smtClean="0"/>
              <a:t>下一级</a:t>
            </a:r>
            <a:r>
              <a:rPr lang="en-US" altLang="zh-CN" dirty="0" smtClean="0"/>
              <a:t>bolt</a:t>
            </a:r>
            <a:r>
              <a:rPr lang="zh-CN" altLang="en-US" dirty="0" smtClean="0"/>
              <a:t>不需要</a:t>
            </a:r>
            <a:r>
              <a:rPr lang="en-US" altLang="zh-CN" dirty="0" err="1" smtClean="0"/>
              <a:t>ack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发送给下一级</a:t>
            </a:r>
            <a:r>
              <a:rPr lang="en-US" altLang="zh-CN" dirty="0" smtClean="0"/>
              <a:t>bolt </a:t>
            </a:r>
            <a:r>
              <a:rPr lang="zh-CN" altLang="en-US" dirty="0" smtClean="0"/>
              <a:t>为空</a:t>
            </a:r>
            <a:endParaRPr lang="en-US" altLang="zh-CN" dirty="0" smtClean="0"/>
          </a:p>
          <a:p>
            <a:pPr lvl="3"/>
            <a:r>
              <a:rPr lang="zh-CN" altLang="en-US" dirty="0"/>
              <a:t>发送给</a:t>
            </a:r>
            <a:r>
              <a:rPr lang="en-US" altLang="zh-CN" dirty="0"/>
              <a:t>acker</a:t>
            </a:r>
            <a:r>
              <a:rPr lang="zh-CN" altLang="en-US" dirty="0"/>
              <a:t>为</a:t>
            </a:r>
            <a:r>
              <a:rPr lang="en-US" altLang="zh-CN" dirty="0"/>
              <a:t>&lt;</a:t>
            </a:r>
            <a:r>
              <a:rPr lang="en-US" altLang="zh-CN" dirty="0" err="1"/>
              <a:t>rootid</a:t>
            </a:r>
            <a:r>
              <a:rPr lang="en-US" altLang="zh-CN" dirty="0"/>
              <a:t>, $(</a:t>
            </a:r>
            <a:r>
              <a:rPr lang="zh-CN" altLang="en-US" dirty="0"/>
              <a:t>接收值</a:t>
            </a:r>
            <a:r>
              <a:rPr lang="en-US" altLang="zh-CN" dirty="0"/>
              <a:t>)&gt;</a:t>
            </a:r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纪君祥（</a:t>
            </a:r>
            <a:r>
              <a:rPr lang="en-US" altLang="zh-CN" smtClean="0"/>
              <a:t>Longda Feng</a:t>
            </a:r>
            <a:r>
              <a:rPr lang="zh-CN" altLang="en-US" smtClean="0"/>
              <a:t>）</a:t>
            </a: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Alipay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82214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Storm – </a:t>
            </a:r>
            <a:r>
              <a:rPr lang="zh-CN" altLang="en-US" dirty="0" smtClean="0"/>
              <a:t>事务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举例</a:t>
            </a:r>
            <a:r>
              <a:rPr lang="zh-CN" altLang="en-US" dirty="0"/>
              <a:t>：</a:t>
            </a:r>
            <a:r>
              <a:rPr lang="en-US" altLang="zh-CN" dirty="0" smtClean="0"/>
              <a:t> </a:t>
            </a:r>
            <a:r>
              <a:rPr lang="zh-CN" altLang="en-US" dirty="0" smtClean="0"/>
              <a:t>从</a:t>
            </a:r>
            <a:r>
              <a:rPr lang="en-US" altLang="zh-CN" dirty="0" smtClean="0"/>
              <a:t>meta</a:t>
            </a:r>
            <a:r>
              <a:rPr lang="zh-CN" altLang="en-US" dirty="0" smtClean="0"/>
              <a:t>中取出某</a:t>
            </a:r>
            <a:r>
              <a:rPr lang="en-US" altLang="zh-CN" dirty="0" smtClean="0"/>
              <a:t>topic</a:t>
            </a:r>
            <a:r>
              <a:rPr lang="zh-CN" altLang="en-US" dirty="0" smtClean="0"/>
              <a:t>，统计条数，然后实时更新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中条数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纪君祥（</a:t>
            </a:r>
            <a:r>
              <a:rPr lang="en-US" altLang="zh-CN" smtClean="0"/>
              <a:t>Longda Feng</a:t>
            </a:r>
            <a:r>
              <a:rPr lang="zh-CN" altLang="en-US" smtClean="0"/>
              <a:t>）</a:t>
            </a: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Alipay</a:t>
            </a:r>
            <a:endParaRPr lang="en-US" altLang="zh-CN"/>
          </a:p>
        </p:txBody>
      </p:sp>
      <p:sp>
        <p:nvSpPr>
          <p:cNvPr id="6" name="圆角矩形 5"/>
          <p:cNvSpPr/>
          <p:nvPr/>
        </p:nvSpPr>
        <p:spPr>
          <a:xfrm>
            <a:off x="1979712" y="2204864"/>
            <a:ext cx="5832648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u="sng" dirty="0" err="1"/>
              <a:t>TransactionalSpoutCoordinator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1979712" y="2780928"/>
            <a:ext cx="4392488" cy="1296144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altLang="zh-CN" dirty="0" err="1" smtClean="0"/>
              <a:t>CoordinateBolt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2123728" y="2780928"/>
            <a:ext cx="4104456" cy="864096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altLang="zh-CN" u="sng" dirty="0" err="1"/>
              <a:t>TransactionalSpoutBatchExecutor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2348717" y="2808548"/>
            <a:ext cx="3680792" cy="476436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altLang="zh-CN" sz="1600" dirty="0" err="1"/>
              <a:t>OpaquePartitionedTransactionalSpoutExecutor</a:t>
            </a:r>
            <a:endParaRPr lang="zh-CN" altLang="en-US" sz="1600" dirty="0"/>
          </a:p>
        </p:txBody>
      </p:sp>
      <p:sp>
        <p:nvSpPr>
          <p:cNvPr id="12" name="圆角矩形 11"/>
          <p:cNvSpPr/>
          <p:nvPr/>
        </p:nvSpPr>
        <p:spPr>
          <a:xfrm>
            <a:off x="1907704" y="4365104"/>
            <a:ext cx="4392488" cy="1008112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altLang="zh-CN" dirty="0" err="1" smtClean="0"/>
              <a:t>CoordinateBolt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2051720" y="4365104"/>
            <a:ext cx="4104456" cy="648072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altLang="zh-CN" dirty="0" err="1"/>
              <a:t>BatchBoltExecutor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2276709" y="4392724"/>
            <a:ext cx="3680792" cy="238218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altLang="zh-CN" sz="1600" u="sng" dirty="0" err="1"/>
              <a:t>IBatchBolt</a:t>
            </a:r>
            <a:endParaRPr lang="zh-CN" altLang="en-US" sz="1600" dirty="0"/>
          </a:p>
        </p:txBody>
      </p:sp>
      <p:sp>
        <p:nvSpPr>
          <p:cNvPr id="15" name="线形标注 1 14"/>
          <p:cNvSpPr/>
          <p:nvPr/>
        </p:nvSpPr>
        <p:spPr>
          <a:xfrm>
            <a:off x="166101" y="2409791"/>
            <a:ext cx="1710843" cy="742274"/>
          </a:xfrm>
          <a:prstGeom prst="borderCallout1">
            <a:avLst>
              <a:gd name="adj1" fmla="val 6069"/>
              <a:gd name="adj2" fmla="val 100920"/>
              <a:gd name="adj3" fmla="val 81703"/>
              <a:gd name="adj4" fmla="val 1314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u="sng" dirty="0" err="1"/>
              <a:t>IOpaquePartitionedTransactionalSpout</a:t>
            </a:r>
            <a:endParaRPr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1907704" y="5705636"/>
            <a:ext cx="4392488" cy="603684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altLang="zh-CN" dirty="0" err="1" smtClean="0"/>
              <a:t>CoordinateBolt</a:t>
            </a:r>
            <a:endParaRPr lang="zh-CN" alt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2051720" y="5705636"/>
            <a:ext cx="4104456" cy="324036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altLang="zh-CN" dirty="0" err="1" smtClean="0"/>
              <a:t>IBasicBolt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ICommiter</a:t>
            </a:r>
            <a:endParaRPr lang="zh-CN" altLang="en-US" dirty="0"/>
          </a:p>
        </p:txBody>
      </p:sp>
      <p:sp>
        <p:nvSpPr>
          <p:cNvPr id="19" name="下箭头 18"/>
          <p:cNvSpPr/>
          <p:nvPr/>
        </p:nvSpPr>
        <p:spPr>
          <a:xfrm>
            <a:off x="3059832" y="2492896"/>
            <a:ext cx="108012" cy="288032"/>
          </a:xfrm>
          <a:prstGeom prst="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下箭头 19"/>
          <p:cNvSpPr/>
          <p:nvPr/>
        </p:nvSpPr>
        <p:spPr>
          <a:xfrm>
            <a:off x="2915816" y="4077072"/>
            <a:ext cx="720080" cy="315652"/>
          </a:xfrm>
          <a:prstGeom prst="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下箭头 20"/>
          <p:cNvSpPr/>
          <p:nvPr/>
        </p:nvSpPr>
        <p:spPr>
          <a:xfrm>
            <a:off x="4103948" y="5373216"/>
            <a:ext cx="108012" cy="288032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下箭头 21"/>
          <p:cNvSpPr/>
          <p:nvPr/>
        </p:nvSpPr>
        <p:spPr>
          <a:xfrm>
            <a:off x="4608004" y="2492896"/>
            <a:ext cx="108012" cy="28803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圆角右箭头 23"/>
          <p:cNvSpPr/>
          <p:nvPr/>
        </p:nvSpPr>
        <p:spPr>
          <a:xfrm rot="10800000">
            <a:off x="6372199" y="2492891"/>
            <a:ext cx="468051" cy="3672409"/>
          </a:xfrm>
          <a:prstGeom prst="bentArrow">
            <a:avLst>
              <a:gd name="adj1" fmla="val 10635"/>
              <a:gd name="adj2" fmla="val 25000"/>
              <a:gd name="adj3" fmla="val 25000"/>
              <a:gd name="adj4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94447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8" name="Text Box 4"/>
          <p:cNvSpPr txBox="1">
            <a:spLocks noChangeArrowheads="1"/>
          </p:cNvSpPr>
          <p:nvPr/>
        </p:nvSpPr>
        <p:spPr bwMode="white">
          <a:xfrm>
            <a:off x="2438400" y="4495800"/>
            <a:ext cx="472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Verdana" pitchFamily="34" charset="0"/>
                <a:ea typeface="宋体" charset="-122"/>
              </a:rPr>
              <a:t>纪君祥（</a:t>
            </a:r>
            <a:r>
              <a:rPr lang="en-US" altLang="zh-CN" b="1" dirty="0" smtClean="0">
                <a:solidFill>
                  <a:schemeClr val="bg1"/>
                </a:solidFill>
                <a:latin typeface="Verdana" pitchFamily="34" charset="0"/>
                <a:ea typeface="宋体" charset="-122"/>
              </a:rPr>
              <a:t>Longda </a:t>
            </a:r>
            <a:r>
              <a:rPr lang="en-US" altLang="zh-CN" b="1" dirty="0" err="1" smtClean="0">
                <a:solidFill>
                  <a:schemeClr val="bg1"/>
                </a:solidFill>
                <a:latin typeface="Verdana" pitchFamily="34" charset="0"/>
                <a:ea typeface="宋体" charset="-122"/>
              </a:rPr>
              <a:t>Feng</a:t>
            </a:r>
            <a:r>
              <a:rPr lang="zh-CN" altLang="en-US" b="1" dirty="0" smtClean="0">
                <a:solidFill>
                  <a:schemeClr val="bg1"/>
                </a:solidFill>
                <a:latin typeface="Verdana" pitchFamily="34" charset="0"/>
                <a:ea typeface="宋体" charset="-122"/>
              </a:rPr>
              <a:t>）</a:t>
            </a:r>
            <a:endParaRPr lang="en-US" altLang="zh-CN" b="1" dirty="0">
              <a:solidFill>
                <a:schemeClr val="bg1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88069" name="WordArt 5"/>
          <p:cNvSpPr>
            <a:spLocks noChangeArrowheads="1" noChangeShapeType="1" noTextEdit="1"/>
          </p:cNvSpPr>
          <p:nvPr/>
        </p:nvSpPr>
        <p:spPr bwMode="gray">
          <a:xfrm>
            <a:off x="1676400" y="3352800"/>
            <a:ext cx="5759450" cy="863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3600" b="1" kern="1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accent2"/>
                    </a:gs>
                    <a:gs pos="100000">
                      <a:schemeClr val="hlink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cs typeface="Arial"/>
              </a:rPr>
              <a:t>Thank You !</a:t>
            </a:r>
            <a:endParaRPr lang="zh-CN" altLang="en-US" sz="3600" b="1" kern="10">
              <a:ln w="19050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accent2"/>
                  </a:gs>
                  <a:gs pos="100000">
                    <a:schemeClr val="hlink"/>
                  </a:gs>
                </a:gsLst>
                <a:lin ang="0" scaled="1"/>
              </a:gradFill>
              <a:effectLst>
                <a:outerShdw dist="63500" dir="2212194" algn="ctr" rotWithShape="0">
                  <a:srgbClr val="868686">
                    <a:alpha val="50000"/>
                  </a:srgbClr>
                </a:outerShdw>
              </a:effectLst>
              <a:latin typeface="Arial"/>
              <a:cs typeface="Arial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zh-CN" altLang="en-US" smtClean="0"/>
              <a:t>纪君祥（</a:t>
            </a:r>
            <a:r>
              <a:rPr lang="en-US" altLang="zh-CN" smtClean="0"/>
              <a:t>Longda Feng</a:t>
            </a:r>
            <a:r>
              <a:rPr lang="zh-CN" altLang="en-US" smtClean="0"/>
              <a:t>）</a:t>
            </a: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Alipay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8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纪君祥（</a:t>
            </a:r>
            <a:r>
              <a:rPr lang="en-US" altLang="zh-CN" smtClean="0"/>
              <a:t>Longda Feng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Alipay</a:t>
            </a:r>
            <a:endParaRPr lang="en-US" altLang="zh-CN"/>
          </a:p>
        </p:txBody>
      </p:sp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charset="-122"/>
              </a:rPr>
              <a:t>背景介绍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9125" y="1392238"/>
            <a:ext cx="7824788" cy="48529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dirty="0" smtClean="0">
                <a:ea typeface="宋体" charset="-122"/>
              </a:rPr>
              <a:t>支付宝 </a:t>
            </a:r>
            <a:r>
              <a:rPr lang="en-US" altLang="zh-CN" dirty="0" smtClean="0">
                <a:ea typeface="宋体" charset="-122"/>
              </a:rPr>
              <a:t>storm</a:t>
            </a:r>
            <a:r>
              <a:rPr lang="zh-CN" altLang="en-US" dirty="0" smtClean="0">
                <a:ea typeface="宋体" charset="-122"/>
              </a:rPr>
              <a:t>团队 是</a:t>
            </a:r>
            <a:r>
              <a:rPr lang="en-US" altLang="zh-CN" dirty="0" err="1" smtClean="0">
                <a:ea typeface="宋体" charset="-122"/>
              </a:rPr>
              <a:t>ali</a:t>
            </a:r>
            <a:r>
              <a:rPr lang="zh-CN" altLang="en-US" dirty="0" smtClean="0">
                <a:ea typeface="宋体" charset="-122"/>
              </a:rPr>
              <a:t>最早开始使用</a:t>
            </a:r>
            <a:r>
              <a:rPr lang="en-US" altLang="zh-CN" dirty="0" smtClean="0">
                <a:ea typeface="宋体" charset="-122"/>
              </a:rPr>
              <a:t>storm</a:t>
            </a:r>
            <a:r>
              <a:rPr lang="zh-CN" altLang="en-US" dirty="0" smtClean="0">
                <a:ea typeface="宋体" charset="-122"/>
              </a:rPr>
              <a:t>的团队</a:t>
            </a:r>
            <a:endParaRPr lang="en-US" altLang="zh-CN" dirty="0" smtClean="0">
              <a:ea typeface="宋体" charset="-122"/>
            </a:endParaRPr>
          </a:p>
          <a:p>
            <a:pPr lvl="1">
              <a:lnSpc>
                <a:spcPct val="80000"/>
              </a:lnSpc>
            </a:pPr>
            <a:r>
              <a:rPr lang="zh-CN" altLang="en-US" dirty="0" smtClean="0">
                <a:ea typeface="宋体" charset="-122"/>
              </a:rPr>
              <a:t>历经</a:t>
            </a:r>
            <a:r>
              <a:rPr lang="en-US" altLang="zh-CN" dirty="0" smtClean="0">
                <a:ea typeface="宋体" charset="-122"/>
              </a:rPr>
              <a:t>0.5.1/0.5.4/0.6.0/0.6.2/0.7.0/0.7.1</a:t>
            </a:r>
          </a:p>
          <a:p>
            <a:pPr>
              <a:lnSpc>
                <a:spcPct val="80000"/>
              </a:lnSpc>
            </a:pPr>
            <a:r>
              <a:rPr lang="zh-CN" altLang="en-US" dirty="0" smtClean="0">
                <a:ea typeface="宋体" charset="-122"/>
              </a:rPr>
              <a:t>拥有自己的</a:t>
            </a:r>
            <a:r>
              <a:rPr lang="en-US" altLang="zh-CN" dirty="0" err="1" smtClean="0">
                <a:ea typeface="宋体" charset="-122"/>
              </a:rPr>
              <a:t>jstorm</a:t>
            </a:r>
            <a:r>
              <a:rPr lang="en-US" altLang="zh-CN" dirty="0" smtClean="0">
                <a:ea typeface="宋体" charset="-122"/>
              </a:rPr>
              <a:t> </a:t>
            </a:r>
            <a:r>
              <a:rPr lang="zh-CN" altLang="en-US" dirty="0" smtClean="0">
                <a:ea typeface="宋体" charset="-122"/>
              </a:rPr>
              <a:t>（</a:t>
            </a:r>
            <a:r>
              <a:rPr lang="en-US" altLang="zh-CN" dirty="0" smtClean="0">
                <a:ea typeface="宋体" charset="-122"/>
              </a:rPr>
              <a:t>java storm</a:t>
            </a:r>
            <a:r>
              <a:rPr lang="zh-CN" altLang="en-US" dirty="0" smtClean="0">
                <a:ea typeface="宋体" charset="-122"/>
              </a:rPr>
              <a:t>）</a:t>
            </a:r>
            <a:endParaRPr lang="en-US" altLang="zh-CN" dirty="0" smtClean="0">
              <a:ea typeface="宋体" charset="-122"/>
            </a:endParaRPr>
          </a:p>
          <a:p>
            <a:pPr>
              <a:lnSpc>
                <a:spcPct val="80000"/>
              </a:lnSpc>
            </a:pPr>
            <a:r>
              <a:rPr lang="zh-CN" altLang="en-US" dirty="0" smtClean="0">
                <a:ea typeface="宋体" charset="-122"/>
              </a:rPr>
              <a:t>现在每日处理量</a:t>
            </a:r>
            <a:endParaRPr lang="en-US" altLang="zh-CN" dirty="0" smtClean="0">
              <a:ea typeface="宋体" charset="-122"/>
            </a:endParaRPr>
          </a:p>
          <a:p>
            <a:pPr lvl="1">
              <a:lnSpc>
                <a:spcPct val="80000"/>
              </a:lnSpc>
            </a:pPr>
            <a:r>
              <a:rPr lang="zh-CN" altLang="en-US" dirty="0">
                <a:ea typeface="宋体" charset="-122"/>
              </a:rPr>
              <a:t>线</a:t>
            </a:r>
            <a:r>
              <a:rPr lang="zh-CN" altLang="en-US" dirty="0" smtClean="0">
                <a:ea typeface="宋体" charset="-122"/>
              </a:rPr>
              <a:t>上</a:t>
            </a:r>
            <a:r>
              <a:rPr lang="en-US" altLang="zh-CN" dirty="0" smtClean="0">
                <a:ea typeface="宋体" charset="-122"/>
              </a:rPr>
              <a:t>50+ </a:t>
            </a:r>
            <a:r>
              <a:rPr lang="zh-CN" altLang="en-US" dirty="0" smtClean="0">
                <a:ea typeface="宋体" charset="-122"/>
              </a:rPr>
              <a:t>台物理机</a:t>
            </a:r>
            <a:endParaRPr lang="en-US" altLang="zh-CN" dirty="0" smtClean="0">
              <a:ea typeface="宋体" charset="-122"/>
            </a:endParaRPr>
          </a:p>
          <a:p>
            <a:pPr lvl="1">
              <a:lnSpc>
                <a:spcPct val="80000"/>
              </a:lnSpc>
            </a:pPr>
            <a:r>
              <a:rPr lang="zh-CN" altLang="en-US" dirty="0" smtClean="0">
                <a:ea typeface="宋体" charset="-122"/>
              </a:rPr>
              <a:t>每日进入</a:t>
            </a:r>
            <a:r>
              <a:rPr lang="en-US" altLang="zh-CN" dirty="0" smtClean="0">
                <a:ea typeface="宋体" charset="-122"/>
              </a:rPr>
              <a:t>storm</a:t>
            </a:r>
            <a:r>
              <a:rPr lang="zh-CN" altLang="en-US" dirty="0" smtClean="0">
                <a:ea typeface="宋体" charset="-122"/>
              </a:rPr>
              <a:t>集群的消息或日志条数</a:t>
            </a:r>
            <a:r>
              <a:rPr lang="en-US" altLang="zh-CN" dirty="0" smtClean="0">
                <a:ea typeface="宋体" charset="-122"/>
              </a:rPr>
              <a:t>30</a:t>
            </a:r>
            <a:r>
              <a:rPr lang="zh-CN" altLang="en-US" dirty="0" smtClean="0">
                <a:ea typeface="宋体" charset="-122"/>
              </a:rPr>
              <a:t>亿</a:t>
            </a:r>
            <a:r>
              <a:rPr lang="en-US" altLang="zh-CN" dirty="0" smtClean="0">
                <a:ea typeface="宋体" charset="-122"/>
              </a:rPr>
              <a:t>+</a:t>
            </a:r>
            <a:r>
              <a:rPr lang="en-US" altLang="zh-CN" dirty="0">
                <a:ea typeface="宋体" charset="-122"/>
              </a:rPr>
              <a:t/>
            </a:r>
            <a:br>
              <a:rPr lang="en-US" altLang="zh-CN" dirty="0">
                <a:ea typeface="宋体" charset="-122"/>
              </a:rPr>
            </a:br>
            <a:endParaRPr lang="en-US" altLang="zh-CN" dirty="0">
              <a:ea typeface="宋体" charset="-122"/>
            </a:endParaRPr>
          </a:p>
          <a:p>
            <a:pPr lvl="1">
              <a:lnSpc>
                <a:spcPct val="80000"/>
              </a:lnSpc>
            </a:pPr>
            <a:endParaRPr lang="en-US" altLang="zh-CN" dirty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运维</a:t>
            </a:r>
            <a:r>
              <a:rPr lang="en-US" altLang="zh-CN" dirty="0"/>
              <a:t>1</a:t>
            </a:r>
            <a:r>
              <a:rPr lang="en-US" altLang="zh-CN" dirty="0" smtClean="0"/>
              <a:t> – </a:t>
            </a:r>
            <a:r>
              <a:rPr lang="zh-CN" altLang="en-US" dirty="0" smtClean="0"/>
              <a:t>监控与报警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进程监控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监控</a:t>
            </a:r>
            <a:r>
              <a:rPr lang="en-US" altLang="zh-CN" dirty="0" smtClean="0"/>
              <a:t>supervisor/nimbus</a:t>
            </a:r>
          </a:p>
          <a:p>
            <a:r>
              <a:rPr lang="en-US" altLang="zh-CN" dirty="0" smtClean="0"/>
              <a:t>Statics</a:t>
            </a:r>
            <a:r>
              <a:rPr lang="zh-CN" altLang="en-US" dirty="0" smtClean="0"/>
              <a:t>监控 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Tps</a:t>
            </a:r>
            <a:r>
              <a:rPr lang="en-US" altLang="zh-CN" dirty="0" smtClean="0"/>
              <a:t> </a:t>
            </a:r>
            <a:r>
              <a:rPr lang="zh-CN" altLang="en-US" dirty="0" smtClean="0"/>
              <a:t>监控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Failure times</a:t>
            </a:r>
            <a:r>
              <a:rPr lang="zh-CN" altLang="en-US" dirty="0" smtClean="0"/>
              <a:t>监控</a:t>
            </a:r>
            <a:endParaRPr lang="en-US" altLang="zh-CN" dirty="0" smtClean="0"/>
          </a:p>
          <a:p>
            <a:r>
              <a:rPr lang="zh-CN" altLang="en-US" dirty="0" smtClean="0"/>
              <a:t>记录</a:t>
            </a:r>
            <a:r>
              <a:rPr lang="en-US" altLang="zh-CN" dirty="0" smtClean="0"/>
              <a:t>meta</a:t>
            </a:r>
            <a:r>
              <a:rPr lang="zh-CN" altLang="en-US" dirty="0"/>
              <a:t> </a:t>
            </a:r>
            <a:r>
              <a:rPr lang="zh-CN" altLang="en-US" dirty="0" smtClean="0"/>
              <a:t>数据时间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纪君祥（</a:t>
            </a:r>
            <a:r>
              <a:rPr lang="en-US" altLang="zh-CN" smtClean="0"/>
              <a:t>Longda Feng</a:t>
            </a:r>
            <a:r>
              <a:rPr lang="zh-CN" altLang="en-US" smtClean="0"/>
              <a:t>）</a:t>
            </a: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Alipay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3197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运维</a:t>
            </a:r>
            <a:r>
              <a:rPr lang="en-US" altLang="zh-CN" dirty="0"/>
              <a:t>2</a:t>
            </a:r>
            <a:r>
              <a:rPr lang="en-US" altLang="zh-CN" dirty="0" smtClean="0"/>
              <a:t> – </a:t>
            </a:r>
            <a:r>
              <a:rPr lang="zh-CN" altLang="en-US" dirty="0"/>
              <a:t>部署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利用共享存储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</a:t>
            </a:r>
            <a:r>
              <a:rPr lang="en-US" altLang="zh-CN" dirty="0" smtClean="0"/>
              <a:t>storm/</a:t>
            </a:r>
            <a:r>
              <a:rPr lang="en-US" altLang="zh-CN" dirty="0" err="1" smtClean="0"/>
              <a:t>zeromq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jzmq</a:t>
            </a:r>
            <a:r>
              <a:rPr lang="en-US" altLang="zh-CN" dirty="0" smtClean="0"/>
              <a:t> </a:t>
            </a:r>
            <a:r>
              <a:rPr lang="zh-CN" altLang="en-US" dirty="0" smtClean="0"/>
              <a:t>全部安装在共享目录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共享目录在所有节点共享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</a:t>
            </a:r>
            <a:r>
              <a:rPr lang="en-US" altLang="zh-CN" dirty="0" smtClean="0"/>
              <a:t>storm data</a:t>
            </a:r>
            <a:r>
              <a:rPr lang="zh-CN" altLang="en-US" dirty="0" smtClean="0"/>
              <a:t>目录和</a:t>
            </a:r>
            <a:r>
              <a:rPr lang="en-US" altLang="zh-CN" dirty="0" smtClean="0"/>
              <a:t>log</a:t>
            </a:r>
            <a:r>
              <a:rPr lang="zh-CN" altLang="en-US" dirty="0" smtClean="0"/>
              <a:t>目录配置为节点本地目录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dirty="0" smtClean="0"/>
              <a:t>纪君祥（</a:t>
            </a:r>
            <a:r>
              <a:rPr lang="en-US" altLang="zh-CN" dirty="0" smtClean="0"/>
              <a:t>Longda </a:t>
            </a:r>
            <a:r>
              <a:rPr lang="en-US" altLang="zh-CN" dirty="0" err="1" smtClean="0"/>
              <a:t>Feng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Alipay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0721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运维</a:t>
            </a:r>
            <a:r>
              <a:rPr lang="en-US" altLang="zh-CN" dirty="0"/>
              <a:t>3</a:t>
            </a:r>
            <a:r>
              <a:rPr lang="en-US" altLang="zh-CN" dirty="0" smtClean="0"/>
              <a:t> – </a:t>
            </a:r>
            <a:r>
              <a:rPr lang="zh-CN" altLang="en-US" dirty="0" smtClean="0"/>
              <a:t>集群隔离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从当前大集群中划几台机器做个</a:t>
            </a:r>
            <a:r>
              <a:rPr lang="en-US" altLang="zh-CN" dirty="0" smtClean="0"/>
              <a:t>storm</a:t>
            </a:r>
            <a:r>
              <a:rPr lang="zh-CN" altLang="en-US" dirty="0" smtClean="0"/>
              <a:t>小集群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修改</a:t>
            </a:r>
            <a:r>
              <a:rPr lang="en-US" altLang="zh-CN" dirty="0" smtClean="0"/>
              <a:t>storm</a:t>
            </a:r>
            <a:r>
              <a:rPr lang="zh-CN" altLang="en-US" dirty="0" smtClean="0"/>
              <a:t>脚本，让</a:t>
            </a:r>
            <a:r>
              <a:rPr lang="en-US" altLang="zh-CN" dirty="0" smtClean="0"/>
              <a:t>storm</a:t>
            </a:r>
            <a:r>
              <a:rPr lang="zh-CN" altLang="en-US" dirty="0" smtClean="0"/>
              <a:t>读取第二个配置文件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修改配置文件中 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storm.zookeeper.root</a:t>
            </a:r>
            <a:endParaRPr lang="en-US" altLang="zh-CN" dirty="0" smtClean="0"/>
          </a:p>
          <a:p>
            <a:pPr lvl="2"/>
            <a:r>
              <a:rPr lang="en-US" altLang="zh-CN" dirty="0" err="1"/>
              <a:t>n</a:t>
            </a:r>
            <a:r>
              <a:rPr lang="en-US" altLang="zh-CN" dirty="0" err="1" smtClean="0"/>
              <a:t>imbus.host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纪君祥（</a:t>
            </a:r>
            <a:r>
              <a:rPr lang="en-US" altLang="zh-CN" smtClean="0"/>
              <a:t>Longda Feng</a:t>
            </a:r>
            <a:r>
              <a:rPr lang="zh-CN" altLang="en-US" smtClean="0"/>
              <a:t>）</a:t>
            </a: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Alipay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351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运维</a:t>
            </a:r>
            <a:r>
              <a:rPr lang="en-US" altLang="zh-CN" dirty="0"/>
              <a:t>4</a:t>
            </a:r>
            <a:r>
              <a:rPr lang="en-US" altLang="zh-CN" dirty="0" smtClean="0"/>
              <a:t> – </a:t>
            </a:r>
            <a:r>
              <a:rPr lang="zh-CN" altLang="en-US" dirty="0" smtClean="0"/>
              <a:t>加载</a:t>
            </a:r>
            <a:r>
              <a:rPr lang="en-US" altLang="zh-CN" dirty="0" err="1" smtClean="0"/>
              <a:t>zeromq</a:t>
            </a:r>
            <a:r>
              <a:rPr lang="zh-CN" altLang="en-US" dirty="0" smtClean="0"/>
              <a:t>失败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Zeromq</a:t>
            </a:r>
            <a:r>
              <a:rPr lang="zh-CN" altLang="en-US" dirty="0" smtClean="0"/>
              <a:t>推荐</a:t>
            </a:r>
            <a:r>
              <a:rPr lang="en-US" altLang="zh-CN" dirty="0" smtClean="0"/>
              <a:t>2.1.7</a:t>
            </a:r>
          </a:p>
          <a:p>
            <a:r>
              <a:rPr lang="en-US" altLang="zh-CN" dirty="0" smtClean="0"/>
              <a:t>64</a:t>
            </a:r>
            <a:r>
              <a:rPr lang="zh-CN" altLang="en-US" dirty="0" smtClean="0"/>
              <a:t>位</a:t>
            </a:r>
            <a:r>
              <a:rPr lang="en-US" altLang="zh-CN" dirty="0" smtClean="0"/>
              <a:t>java </a:t>
            </a:r>
            <a:r>
              <a:rPr lang="zh-CN" altLang="en-US" dirty="0" smtClean="0"/>
              <a:t>就需要使用</a:t>
            </a:r>
            <a:r>
              <a:rPr lang="en-US" altLang="zh-CN" dirty="0" smtClean="0"/>
              <a:t>64</a:t>
            </a:r>
            <a:r>
              <a:rPr lang="zh-CN" altLang="en-US" dirty="0" smtClean="0"/>
              <a:t>位</a:t>
            </a:r>
            <a:r>
              <a:rPr lang="en-US" altLang="zh-CN" dirty="0" err="1" smtClean="0"/>
              <a:t>zeromq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64</a:t>
            </a:r>
            <a:r>
              <a:rPr lang="zh-CN" altLang="en-US" dirty="0" smtClean="0"/>
              <a:t>位</a:t>
            </a:r>
            <a:r>
              <a:rPr lang="en-US" altLang="zh-CN" dirty="0" smtClean="0"/>
              <a:t>OS</a:t>
            </a:r>
            <a:r>
              <a:rPr lang="zh-CN" altLang="en-US" dirty="0" smtClean="0"/>
              <a:t>上使用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</a:t>
            </a:r>
            <a:r>
              <a:rPr lang="en-US" altLang="zh-CN" dirty="0" smtClean="0"/>
              <a:t>java</a:t>
            </a:r>
          </a:p>
          <a:p>
            <a:pPr lvl="1"/>
            <a:r>
              <a:rPr lang="zh-CN" altLang="en-US" dirty="0" smtClean="0"/>
              <a:t>编译</a:t>
            </a:r>
            <a:r>
              <a:rPr lang="en-US" altLang="zh-CN" dirty="0" err="1" smtClean="0"/>
              <a:t>zeromq</a:t>
            </a:r>
            <a:r>
              <a:rPr lang="en-US" altLang="zh-CN" dirty="0" smtClean="0"/>
              <a:t> </a:t>
            </a:r>
            <a:r>
              <a:rPr lang="zh-CN" altLang="en-US" dirty="0" smtClean="0"/>
              <a:t>增加</a:t>
            </a:r>
            <a:r>
              <a:rPr lang="en-US" altLang="zh-CN" dirty="0" smtClean="0"/>
              <a:t>flag –m32</a:t>
            </a:r>
          </a:p>
          <a:p>
            <a:pPr lvl="1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纪君祥（</a:t>
            </a:r>
            <a:r>
              <a:rPr lang="en-US" altLang="zh-CN" smtClean="0"/>
              <a:t>Longda Feng</a:t>
            </a:r>
            <a:r>
              <a:rPr lang="zh-CN" altLang="en-US" smtClean="0"/>
              <a:t>）</a:t>
            </a: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Alipay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0961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运维</a:t>
            </a:r>
            <a:r>
              <a:rPr lang="en-US" altLang="zh-CN" dirty="0"/>
              <a:t>5</a:t>
            </a:r>
            <a:r>
              <a:rPr lang="en-US" altLang="zh-CN" dirty="0" smtClean="0"/>
              <a:t> – JVM </a:t>
            </a:r>
            <a:r>
              <a:rPr lang="zh-CN" altLang="en-US" dirty="0" smtClean="0"/>
              <a:t>优化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worker.childopts</a:t>
            </a:r>
            <a:r>
              <a:rPr lang="en-US" altLang="zh-CN" dirty="0"/>
              <a:t>: "-XX:+</a:t>
            </a:r>
            <a:r>
              <a:rPr lang="en-US" altLang="zh-CN" dirty="0" err="1"/>
              <a:t>UseConcMarkSweepGC</a:t>
            </a:r>
            <a:r>
              <a:rPr lang="en-US" altLang="zh-CN" dirty="0"/>
              <a:t> -Xms1g -Xmx1g -Xmn378m -</a:t>
            </a:r>
            <a:r>
              <a:rPr lang="en-US" altLang="zh-CN" dirty="0" err="1"/>
              <a:t>XX:SurvivorRatio</a:t>
            </a:r>
            <a:r>
              <a:rPr lang="en-US" altLang="zh-CN" dirty="0"/>
              <a:t>=2 -XX:+</a:t>
            </a:r>
            <a:r>
              <a:rPr lang="en-US" altLang="zh-CN" dirty="0" err="1"/>
              <a:t>UseCMSInitiatingOccupancyOnly</a:t>
            </a:r>
            <a:r>
              <a:rPr lang="en-US" altLang="zh-CN" dirty="0"/>
              <a:t> -</a:t>
            </a:r>
            <a:r>
              <a:rPr lang="en-US" altLang="zh-CN" dirty="0" err="1" smtClean="0"/>
              <a:t>XX:CMSInitiatingOccupancyFraction</a:t>
            </a:r>
            <a:r>
              <a:rPr lang="en-US" altLang="zh-CN" dirty="0" smtClean="0"/>
              <a:t>=65"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纪君祥（</a:t>
            </a:r>
            <a:r>
              <a:rPr lang="en-US" altLang="zh-CN" smtClean="0"/>
              <a:t>Longda Feng</a:t>
            </a:r>
            <a:r>
              <a:rPr lang="zh-CN" altLang="en-US" smtClean="0"/>
              <a:t>）</a:t>
            </a: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Alipay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7939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运维</a:t>
            </a:r>
            <a:r>
              <a:rPr lang="en-US" altLang="zh-CN" dirty="0" smtClean="0"/>
              <a:t>6 – ZK </a:t>
            </a:r>
            <a:r>
              <a:rPr lang="zh-CN" altLang="en-US" dirty="0" smtClean="0"/>
              <a:t>隔离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建议将</a:t>
            </a:r>
            <a:r>
              <a:rPr lang="en-US" altLang="zh-CN" dirty="0" smtClean="0"/>
              <a:t>meta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zk</a:t>
            </a:r>
            <a:r>
              <a:rPr lang="zh-CN" altLang="en-US" dirty="0" smtClean="0"/>
              <a:t>与</a:t>
            </a:r>
            <a:r>
              <a:rPr lang="en-US" altLang="zh-CN" dirty="0" smtClean="0"/>
              <a:t>storm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zk</a:t>
            </a:r>
            <a:r>
              <a:rPr lang="zh-CN" altLang="en-US" dirty="0" smtClean="0"/>
              <a:t>隔离，否则</a:t>
            </a:r>
            <a:r>
              <a:rPr lang="en-US" altLang="zh-CN" dirty="0" err="1" smtClean="0"/>
              <a:t>zk</a:t>
            </a:r>
            <a:r>
              <a:rPr lang="zh-CN" altLang="en-US" dirty="0" smtClean="0"/>
              <a:t>的压力会比较大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纪君祥（</a:t>
            </a:r>
            <a:r>
              <a:rPr lang="en-US" altLang="zh-CN" smtClean="0"/>
              <a:t>Longda Feng</a:t>
            </a:r>
            <a:r>
              <a:rPr lang="zh-CN" altLang="en-US" smtClean="0"/>
              <a:t>）</a:t>
            </a: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Alipay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6492324"/>
      </p:ext>
    </p:extLst>
  </p:cSld>
  <p:clrMapOvr>
    <a:masterClrMapping/>
  </p:clrMapOvr>
</p:sld>
</file>

<file path=ppt/theme/theme1.xml><?xml version="1.0" encoding="utf-8"?>
<a:theme xmlns:a="http://schemas.openxmlformats.org/drawingml/2006/main" name="cdb2004c014l">
  <a:themeElements>
    <a:clrScheme name="sample 3">
      <a:dk1>
        <a:srgbClr val="000066"/>
      </a:dk1>
      <a:lt1>
        <a:srgbClr val="FFFFFF"/>
      </a:lt1>
      <a:dk2>
        <a:srgbClr val="175B5B"/>
      </a:dk2>
      <a:lt2>
        <a:srgbClr val="C0C0C0"/>
      </a:lt2>
      <a:accent1>
        <a:srgbClr val="7DB038"/>
      </a:accent1>
      <a:accent2>
        <a:srgbClr val="6CA5D8"/>
      </a:accent2>
      <a:accent3>
        <a:srgbClr val="FFFFFF"/>
      </a:accent3>
      <a:accent4>
        <a:srgbClr val="000056"/>
      </a:accent4>
      <a:accent5>
        <a:srgbClr val="BFD4AE"/>
      </a:accent5>
      <a:accent6>
        <a:srgbClr val="6195C4"/>
      </a:accent6>
      <a:hlink>
        <a:srgbClr val="5D4BC7"/>
      </a:hlink>
      <a:folHlink>
        <a:srgbClr val="878FA5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333333"/>
        </a:dk1>
        <a:lt1>
          <a:srgbClr val="FFFFFF"/>
        </a:lt1>
        <a:dk2>
          <a:srgbClr val="003366"/>
        </a:dk2>
        <a:lt2>
          <a:srgbClr val="B2B2B2"/>
        </a:lt2>
        <a:accent1>
          <a:srgbClr val="3C96C8"/>
        </a:accent1>
        <a:accent2>
          <a:srgbClr val="E2AF52"/>
        </a:accent2>
        <a:accent3>
          <a:srgbClr val="FFFFFF"/>
        </a:accent3>
        <a:accent4>
          <a:srgbClr val="2A2A2A"/>
        </a:accent4>
        <a:accent5>
          <a:srgbClr val="AFC9E0"/>
        </a:accent5>
        <a:accent6>
          <a:srgbClr val="CD9E49"/>
        </a:accent6>
        <a:hlink>
          <a:srgbClr val="576CD5"/>
        </a:hlink>
        <a:folHlink>
          <a:srgbClr val="6EBCB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000000"/>
        </a:dk1>
        <a:lt1>
          <a:srgbClr val="FFFFFF"/>
        </a:lt1>
        <a:dk2>
          <a:srgbClr val="000066"/>
        </a:dk2>
        <a:lt2>
          <a:srgbClr val="DDDDDD"/>
        </a:lt2>
        <a:accent1>
          <a:srgbClr val="E47F6E"/>
        </a:accent1>
        <a:accent2>
          <a:srgbClr val="00CC99"/>
        </a:accent2>
        <a:accent3>
          <a:srgbClr val="FFFFFF"/>
        </a:accent3>
        <a:accent4>
          <a:srgbClr val="000000"/>
        </a:accent4>
        <a:accent5>
          <a:srgbClr val="EFC0BA"/>
        </a:accent5>
        <a:accent6>
          <a:srgbClr val="00B98A"/>
        </a:accent6>
        <a:hlink>
          <a:srgbClr val="7648EA"/>
        </a:hlink>
        <a:folHlink>
          <a:srgbClr val="6E96D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0066"/>
        </a:dk1>
        <a:lt1>
          <a:srgbClr val="FFFFFF"/>
        </a:lt1>
        <a:dk2>
          <a:srgbClr val="175B5B"/>
        </a:dk2>
        <a:lt2>
          <a:srgbClr val="C0C0C0"/>
        </a:lt2>
        <a:accent1>
          <a:srgbClr val="7DB038"/>
        </a:accent1>
        <a:accent2>
          <a:srgbClr val="6CA5D8"/>
        </a:accent2>
        <a:accent3>
          <a:srgbClr val="FFFFFF"/>
        </a:accent3>
        <a:accent4>
          <a:srgbClr val="000056"/>
        </a:accent4>
        <a:accent5>
          <a:srgbClr val="BFD4AE"/>
        </a:accent5>
        <a:accent6>
          <a:srgbClr val="6195C4"/>
        </a:accent6>
        <a:hlink>
          <a:srgbClr val="5D4BC7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cdb2004c014l</Template>
  <TotalTime>492</TotalTime>
  <Words>1008</Words>
  <Application>Microsoft Office PowerPoint</Application>
  <PresentationFormat>全屏显示(4:3)</PresentationFormat>
  <Paragraphs>191</Paragraphs>
  <Slides>24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6" baseType="lpstr">
      <vt:lpstr>cdb2004c014l</vt:lpstr>
      <vt:lpstr>Image</vt:lpstr>
      <vt:lpstr>Storm 分享</vt:lpstr>
      <vt:lpstr>大纲</vt:lpstr>
      <vt:lpstr>背景介绍</vt:lpstr>
      <vt:lpstr>运维1 – 监控与报警</vt:lpstr>
      <vt:lpstr>运维2 – 部署</vt:lpstr>
      <vt:lpstr>运维3 – 集群隔离</vt:lpstr>
      <vt:lpstr>运维4 – 加载zeromq失败</vt:lpstr>
      <vt:lpstr>运维5 – JVM 优化</vt:lpstr>
      <vt:lpstr>运维6 – ZK 隔离</vt:lpstr>
      <vt:lpstr>运维7 – 杀死topology</vt:lpstr>
      <vt:lpstr>运维8：slot数</vt:lpstr>
      <vt:lpstr>开发1 – storm 雪崩问题</vt:lpstr>
      <vt:lpstr>开发2 – 消息中间件 + storm</vt:lpstr>
      <vt:lpstr>开发3 – 并发度计算</vt:lpstr>
      <vt:lpstr>开发4 – meta变更</vt:lpstr>
      <vt:lpstr>开发5 – storm修改</vt:lpstr>
      <vt:lpstr>开发6 – 重跑能力</vt:lpstr>
      <vt:lpstr>开发7 – Grouping api</vt:lpstr>
      <vt:lpstr>开发8 – emit</vt:lpstr>
      <vt:lpstr>开发9 -- fail</vt:lpstr>
      <vt:lpstr>Storm 原理 – 整体</vt:lpstr>
      <vt:lpstr>Storm原理 – ack机制</vt:lpstr>
      <vt:lpstr>Storm – 事务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</dc:title>
  <dc:creator>纪君祥(LongdaFeng)</dc:creator>
  <cp:lastModifiedBy>纪君祥(LongdaFeng)</cp:lastModifiedBy>
  <cp:revision>32</cp:revision>
  <dcterms:created xsi:type="dcterms:W3CDTF">2013-04-22T06:09:57Z</dcterms:created>
  <dcterms:modified xsi:type="dcterms:W3CDTF">2013-07-29T14:02:10Z</dcterms:modified>
</cp:coreProperties>
</file>