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3" r:id="rId18"/>
    <p:sldId id="32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EAA316"/>
    <a:srgbClr val="C0C0C0"/>
    <a:srgbClr val="DDDDDD"/>
    <a:srgbClr val="EAEAE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6175" autoAdjust="0"/>
  </p:normalViewPr>
  <p:slideViewPr>
    <p:cSldViewPr>
      <p:cViewPr>
        <p:scale>
          <a:sx n="75" d="100"/>
          <a:sy n="75" d="100"/>
        </p:scale>
        <p:origin x="-11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92711-29DF-4EBD-9174-7CAA005C6F7A}" type="datetimeFigureOut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766C-3A95-4B02-9E78-1BDC53DFB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12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3E9C-8E7C-4335-9D59-71DFC217A596}" type="datetimeFigureOut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0F05F-A54A-4A06-BF41-61E07ECE56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2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0F05F-A54A-4A06-BF41-61E07ECE56A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46240"/>
            <a:ext cx="6400800" cy="112697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6026-DF00-4B7B-8AAB-E32FC36FA18E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3A2E-420A-47CB-8AC1-6CF244FC30DA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C2CF-9E5C-43C2-A16B-0C5E5E1C18D0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7431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57A9-20F1-40C0-A9A3-95BA8B965C1E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EA3-3959-4290-B9E2-1F0BD64DF08B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8405-4ACE-41AB-85A8-204F43B64E46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C3E-EB78-4B90-9B4B-8DAC4F71CA64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09ED-5BAD-4717-935A-0A1433A8667C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78C5-A8E8-4AA4-A50E-078364CA1DF1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CEA5-A836-4624-A35F-44FB6160F12B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9AE-17BE-49E9-89B1-7AD099900794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874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C1F2-173A-45C4-BE8D-2310E457F2BC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838200"/>
            <a:ext cx="9144000" cy="7620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6" name="Picture 2" descr="D:\01 集团\01 培训\07 培训程序文件\02 模板\PPT模板\alibaba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40152" y="188641"/>
            <a:ext cx="3049400" cy="5399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16024" y="2001641"/>
            <a:ext cx="7772400" cy="2795511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Storm </a:t>
            </a:r>
            <a:r>
              <a:rPr lang="zh-CN" altLang="en-US" sz="4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开发入门</a:t>
            </a:r>
            <a:r>
              <a:rPr lang="en-US" altLang="zh-CN" sz="4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/>
            </a:r>
            <a:br>
              <a:rPr lang="en-US" altLang="zh-CN" sz="4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31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纪君祥 </a:t>
            </a:r>
            <a:r>
              <a:rPr lang="en-US" altLang="zh-CN" sz="31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 </a:t>
            </a:r>
            <a:r>
              <a:rPr lang="en-US" altLang="zh-CN" sz="31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Longda</a:t>
            </a:r>
            <a:r>
              <a:rPr lang="en-US" altLang="zh-CN" sz="31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/>
            </a:r>
            <a:br>
              <a:rPr lang="en-US" altLang="zh-CN" sz="31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en-US" altLang="zh-CN" sz="31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2013-10</a:t>
            </a:r>
            <a:endParaRPr lang="zh-CN" altLang="en-US" sz="3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-- Bolt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90704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80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-- Stream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内容占位符 4" descr="A Storm topology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36" y="2013171"/>
            <a:ext cx="4584127" cy="3530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74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-- 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emit(String </a:t>
            </a:r>
            <a:r>
              <a:rPr lang="en-US" altLang="zh-CN" dirty="0" err="1"/>
              <a:t>streamId</a:t>
            </a:r>
            <a:r>
              <a:rPr lang="en-US" altLang="zh-CN" dirty="0"/>
              <a:t>, Tuple anchor, List&lt;Object&gt; tuple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76619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82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普通模式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-- 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接收方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识别</a:t>
            </a:r>
            <a:r>
              <a:rPr lang="en-US" altLang="zh-CN" dirty="0"/>
              <a:t>stream</a:t>
            </a:r>
          </a:p>
          <a:p>
            <a:pPr lvl="2"/>
            <a:r>
              <a:rPr lang="en-US" altLang="zh-CN" dirty="0" err="1"/>
              <a:t>Tuple.getSourceStreamId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427" y="2492896"/>
            <a:ext cx="9497427" cy="103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普通模式 </a:t>
            </a:r>
            <a:r>
              <a:rPr lang="en-US" altLang="zh-CN" dirty="0" smtClean="0"/>
              <a:t>--  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分组类别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fieldsGrouping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globalGrouping</a:t>
            </a:r>
            <a:r>
              <a:rPr lang="en-US" altLang="zh-CN" dirty="0"/>
              <a:t> – </a:t>
            </a:r>
            <a:r>
              <a:rPr lang="en-US" altLang="zh-CN" sz="2400" dirty="0"/>
              <a:t>target component</a:t>
            </a:r>
            <a:r>
              <a:rPr lang="zh-CN" altLang="en-US" sz="2400" dirty="0"/>
              <a:t>第一个</a:t>
            </a:r>
            <a:r>
              <a:rPr lang="en-US" altLang="zh-CN" sz="2400" dirty="0"/>
              <a:t>task</a:t>
            </a:r>
          </a:p>
          <a:p>
            <a:r>
              <a:rPr lang="en-US" altLang="zh-CN" dirty="0" err="1"/>
              <a:t>shuffleGrouping</a:t>
            </a:r>
            <a:r>
              <a:rPr lang="en-US" altLang="zh-CN" dirty="0"/>
              <a:t> – </a:t>
            </a:r>
            <a:r>
              <a:rPr lang="zh-CN" altLang="en-US" sz="2400" dirty="0"/>
              <a:t>自定义</a:t>
            </a:r>
            <a:r>
              <a:rPr lang="en-US" altLang="zh-CN" sz="2400" dirty="0"/>
              <a:t>random</a:t>
            </a:r>
            <a:r>
              <a:rPr lang="zh-CN" altLang="en-US" sz="2400" dirty="0"/>
              <a:t>，更平均</a:t>
            </a:r>
            <a:endParaRPr lang="en-US" altLang="zh-CN" sz="2400" dirty="0"/>
          </a:p>
          <a:p>
            <a:r>
              <a:rPr lang="en-US" altLang="zh-CN" dirty="0" err="1"/>
              <a:t>localOrShuffleGrouping</a:t>
            </a:r>
            <a:endParaRPr lang="en-US" altLang="zh-CN" dirty="0"/>
          </a:p>
          <a:p>
            <a:r>
              <a:rPr lang="en-US" altLang="zh-CN" dirty="0" err="1"/>
              <a:t>noneGrouping</a:t>
            </a:r>
            <a:r>
              <a:rPr lang="en-US" altLang="zh-CN" dirty="0"/>
              <a:t>  -- </a:t>
            </a:r>
            <a:r>
              <a:rPr lang="zh-CN" altLang="en-US" sz="2400" dirty="0"/>
              <a:t>调用</a:t>
            </a:r>
            <a:r>
              <a:rPr lang="en-US" altLang="zh-CN" sz="2400" dirty="0"/>
              <a:t>random</a:t>
            </a:r>
          </a:p>
          <a:p>
            <a:r>
              <a:rPr lang="en-US" altLang="zh-CN" dirty="0" err="1"/>
              <a:t>allGrouping</a:t>
            </a:r>
            <a:r>
              <a:rPr lang="en-US" altLang="zh-CN" dirty="0"/>
              <a:t>   -- </a:t>
            </a:r>
            <a:r>
              <a:rPr lang="en-US" altLang="zh-CN" sz="2400" dirty="0"/>
              <a:t> </a:t>
            </a:r>
            <a:r>
              <a:rPr lang="zh-CN" altLang="en-US" sz="2400" dirty="0"/>
              <a:t>发送给</a:t>
            </a:r>
            <a:r>
              <a:rPr lang="en-US" altLang="zh-CN" sz="2400" dirty="0"/>
              <a:t>target component</a:t>
            </a:r>
            <a:r>
              <a:rPr lang="zh-CN" altLang="en-US" sz="2400" dirty="0"/>
              <a:t>所有</a:t>
            </a:r>
            <a:r>
              <a:rPr lang="en-US" altLang="zh-CN" sz="2400" dirty="0"/>
              <a:t>task</a:t>
            </a:r>
          </a:p>
          <a:p>
            <a:r>
              <a:rPr lang="en-US" altLang="zh-CN" dirty="0" err="1"/>
              <a:t>directGrouping</a:t>
            </a:r>
            <a:r>
              <a:rPr lang="en-US" altLang="zh-CN" dirty="0"/>
              <a:t> – </a:t>
            </a:r>
            <a:r>
              <a:rPr lang="zh-CN" altLang="en-US" sz="2400" dirty="0"/>
              <a:t>指定目标</a:t>
            </a:r>
            <a:r>
              <a:rPr lang="en-US" altLang="zh-CN" sz="2400" dirty="0"/>
              <a:t>task</a:t>
            </a:r>
          </a:p>
          <a:p>
            <a:r>
              <a:rPr lang="en-US" altLang="zh-CN" dirty="0" err="1"/>
              <a:t>customGrouping</a:t>
            </a:r>
            <a:r>
              <a:rPr lang="en-US" altLang="zh-CN" dirty="0"/>
              <a:t> –</a:t>
            </a:r>
            <a:r>
              <a:rPr lang="en-US" altLang="zh-CN" sz="2000" dirty="0"/>
              <a:t> </a:t>
            </a:r>
            <a:r>
              <a:rPr lang="zh-CN" altLang="en-US" sz="2000" dirty="0"/>
              <a:t>接口</a:t>
            </a:r>
            <a:r>
              <a:rPr lang="en-US" altLang="zh-CN" sz="2000" dirty="0" err="1"/>
              <a:t>CustomStreamGrouping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5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acker </a:t>
            </a:r>
            <a:r>
              <a:rPr lang="zh-CN" altLang="en-US" dirty="0" smtClean="0"/>
              <a:t>的并发数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Spout </a:t>
            </a:r>
            <a:r>
              <a:rPr lang="zh-CN" altLang="en-US" dirty="0" smtClean="0"/>
              <a:t>发送消息带</a:t>
            </a:r>
            <a:r>
              <a:rPr lang="en-US" altLang="zh-CN" dirty="0" err="1" smtClean="0"/>
              <a:t>msgId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强化配置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Pending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Msg</a:t>
            </a:r>
            <a:r>
              <a:rPr lang="en-US" altLang="zh-CN" dirty="0" smtClean="0"/>
              <a:t> timeout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2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举例：</a:t>
            </a:r>
            <a:r>
              <a:rPr lang="en-US" altLang="zh-CN" sz="2400" dirty="0"/>
              <a:t> </a:t>
            </a:r>
            <a:r>
              <a:rPr lang="zh-CN" altLang="en-US" sz="2400" dirty="0"/>
              <a:t>从</a:t>
            </a:r>
            <a:r>
              <a:rPr lang="en-US" altLang="zh-CN" sz="2400" dirty="0"/>
              <a:t>meta</a:t>
            </a:r>
            <a:r>
              <a:rPr lang="zh-CN" altLang="en-US" sz="2400" dirty="0"/>
              <a:t>中取出某</a:t>
            </a:r>
            <a:r>
              <a:rPr lang="en-US" altLang="zh-CN" sz="2400" dirty="0"/>
              <a:t>topic</a:t>
            </a:r>
            <a:r>
              <a:rPr lang="zh-CN" altLang="en-US" sz="2400" dirty="0"/>
              <a:t>，统计条数，然后实时更新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中条数</a:t>
            </a:r>
            <a:endParaRPr lang="en-US" altLang="zh-CN" sz="24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79712" y="2204864"/>
            <a:ext cx="583264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TransactionalSpoutCoordinator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79712" y="2780928"/>
            <a:ext cx="4392488" cy="129614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dirty="0" err="1" smtClean="0"/>
              <a:t>CoordinateBolt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23728" y="2780928"/>
            <a:ext cx="4104456" cy="8640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u="sng" dirty="0" err="1"/>
              <a:t>TransactionalSpoutBatchExecutor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348717" y="2808548"/>
            <a:ext cx="3680792" cy="4764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1600" dirty="0" err="1"/>
              <a:t>OpaquePartitionedTransactionalSpoutExecutor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1907704" y="4365104"/>
            <a:ext cx="4392488" cy="100811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dirty="0" err="1" smtClean="0"/>
              <a:t>CoordinateBolt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051720" y="4365104"/>
            <a:ext cx="4104456" cy="64807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err="1"/>
              <a:t>BatchBoltExecutor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276709" y="4392724"/>
            <a:ext cx="3680792" cy="23821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1600" u="sng" dirty="0" err="1"/>
              <a:t>IBatchBolt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1907704" y="5705636"/>
            <a:ext cx="4392488" cy="60368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dirty="0" err="1" smtClean="0"/>
              <a:t>CoordinateBolt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051720" y="5705636"/>
            <a:ext cx="4104456" cy="32403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err="1" smtClean="0"/>
              <a:t>IBasicBolt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ICommiter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3059832" y="2492896"/>
            <a:ext cx="108012" cy="2880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2915816" y="4077072"/>
            <a:ext cx="720080" cy="31565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608004" y="2492896"/>
            <a:ext cx="108012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右箭头 16"/>
          <p:cNvSpPr/>
          <p:nvPr/>
        </p:nvSpPr>
        <p:spPr>
          <a:xfrm rot="10800000">
            <a:off x="6372199" y="2492891"/>
            <a:ext cx="468051" cy="3672409"/>
          </a:xfrm>
          <a:prstGeom prst="bentArrow">
            <a:avLst>
              <a:gd name="adj1" fmla="val 10635"/>
              <a:gd name="adj2" fmla="val 25000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线形标注 1 43"/>
          <p:cNvSpPr/>
          <p:nvPr/>
        </p:nvSpPr>
        <p:spPr>
          <a:xfrm>
            <a:off x="166101" y="2409791"/>
            <a:ext cx="1710843" cy="742274"/>
          </a:xfrm>
          <a:prstGeom prst="borderCallout1">
            <a:avLst>
              <a:gd name="adj1" fmla="val 6069"/>
              <a:gd name="adj2" fmla="val 100920"/>
              <a:gd name="adj3" fmla="val 81703"/>
              <a:gd name="adj4" fmla="val 131441"/>
            </a:avLst>
          </a:prstGeom>
          <a:solidFill>
            <a:srgbClr val="7DB038"/>
          </a:solidFill>
          <a:ln w="25400" cap="flat" cmpd="sng" algn="ctr">
            <a:solidFill>
              <a:srgbClr val="7DB0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IOpaquePartitionedTransactionalSpout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4103948" y="5373216"/>
            <a:ext cx="108012" cy="2880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7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 </a:t>
            </a:r>
            <a:r>
              <a:rPr lang="zh-CN" altLang="en-US" dirty="0" smtClean="0"/>
              <a:t>原理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整体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是一套调度系统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纪君祥（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63688" y="2204864"/>
            <a:ext cx="6552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55576" y="2852936"/>
            <a:ext cx="576064" cy="8640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835696" y="2852936"/>
            <a:ext cx="1224136" cy="64807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nimbus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707904" y="2852936"/>
            <a:ext cx="1512168" cy="648072"/>
          </a:xfrm>
          <a:prstGeom prst="round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supervisor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372472" y="2852936"/>
            <a:ext cx="1512168" cy="648072"/>
          </a:xfrm>
          <a:prstGeom prst="round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supervisor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92280" y="2852936"/>
            <a:ext cx="1512168" cy="648072"/>
          </a:xfrm>
          <a:prstGeom prst="round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supervisor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131840" y="4005064"/>
            <a:ext cx="2384648" cy="79208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75856" y="4005064"/>
            <a:ext cx="1008112" cy="39604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19" name="左右箭头 18"/>
          <p:cNvSpPr/>
          <p:nvPr/>
        </p:nvSpPr>
        <p:spPr>
          <a:xfrm>
            <a:off x="1331640" y="3176972"/>
            <a:ext cx="504056" cy="45719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下箭头 20"/>
          <p:cNvSpPr/>
          <p:nvPr/>
        </p:nvSpPr>
        <p:spPr>
          <a:xfrm>
            <a:off x="2447764" y="2420888"/>
            <a:ext cx="180020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下箭头 21"/>
          <p:cNvSpPr/>
          <p:nvPr/>
        </p:nvSpPr>
        <p:spPr>
          <a:xfrm>
            <a:off x="4463988" y="2452101"/>
            <a:ext cx="180020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6038546" y="2452101"/>
            <a:ext cx="180020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7642629" y="2411760"/>
            <a:ext cx="180020" cy="4320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3590177" y="2464350"/>
            <a:ext cx="45719" cy="17387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3185846" y="2442972"/>
            <a:ext cx="90010" cy="15620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下箭头 26"/>
          <p:cNvSpPr/>
          <p:nvPr/>
        </p:nvSpPr>
        <p:spPr>
          <a:xfrm>
            <a:off x="4860032" y="3501008"/>
            <a:ext cx="72008" cy="504056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53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  <a:solidFill>
            <a:srgbClr val="EAA316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</a:rPr>
              <a:t>谢谢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目标读者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基本概念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普通模式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事务模式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Storm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原理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问题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目标读者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 </a:t>
            </a:r>
            <a:r>
              <a:rPr lang="zh-CN" altLang="en-US" dirty="0" smtClean="0"/>
              <a:t>针对 </a:t>
            </a:r>
            <a:r>
              <a:rPr lang="en-US" altLang="zh-CN" dirty="0" smtClean="0"/>
              <a:t>storm </a:t>
            </a:r>
            <a:r>
              <a:rPr lang="zh-CN" altLang="en-US" dirty="0" smtClean="0"/>
              <a:t>入学者</a:t>
            </a:r>
            <a:endParaRPr lang="en-US" altLang="zh-CN" dirty="0" smtClean="0"/>
          </a:p>
          <a:p>
            <a:r>
              <a:rPr lang="zh-CN" altLang="en-US" dirty="0" smtClean="0"/>
              <a:t>针对开发，非运维人员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4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基于消息的流水线处理模型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是一套类似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一样的编程模型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内核是一套调度系统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2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适合的业务：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并发的计算任务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数据流之间相互无依赖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Topology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即一个数据流的拓扑结构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Spout – </a:t>
            </a:r>
            <a:r>
              <a:rPr lang="zh-CN" altLang="en-US" dirty="0" smtClean="0"/>
              <a:t>从外部获取数据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Bolt --  </a:t>
            </a:r>
            <a:r>
              <a:rPr lang="zh-CN" altLang="en-US" dirty="0" smtClean="0"/>
              <a:t>计算单元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1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en-US" altLang="zh-CN" dirty="0" smtClean="0"/>
          </a:p>
          <a:p>
            <a:pPr lvl="1"/>
            <a:r>
              <a:rPr lang="en-US" altLang="zh-CN" dirty="0"/>
              <a:t>Nimbus</a:t>
            </a:r>
            <a:r>
              <a:rPr lang="zh-CN" altLang="en-US" dirty="0"/>
              <a:t>： 资源调度角色</a:t>
            </a:r>
            <a:endParaRPr lang="en-US" altLang="zh-CN" dirty="0"/>
          </a:p>
          <a:p>
            <a:pPr lvl="1"/>
            <a:r>
              <a:rPr lang="en-US" altLang="zh-CN" dirty="0"/>
              <a:t>Supervisor</a:t>
            </a:r>
            <a:r>
              <a:rPr lang="zh-CN" altLang="en-US" dirty="0"/>
              <a:t>： 接受</a:t>
            </a:r>
            <a:r>
              <a:rPr lang="en-US" altLang="zh-CN" dirty="0" err="1"/>
              <a:t>nimubs</a:t>
            </a:r>
            <a:r>
              <a:rPr lang="en-US" altLang="zh-CN" dirty="0"/>
              <a:t> </a:t>
            </a:r>
            <a:r>
              <a:rPr lang="zh-CN" altLang="en-US" dirty="0"/>
              <a:t>任务安排，启动任务</a:t>
            </a:r>
            <a:endParaRPr lang="en-US" altLang="zh-CN" dirty="0"/>
          </a:p>
          <a:p>
            <a:pPr lvl="1"/>
            <a:r>
              <a:rPr lang="en-US" altLang="zh-CN" dirty="0"/>
              <a:t>Worker</a:t>
            </a:r>
            <a:r>
              <a:rPr lang="zh-CN" altLang="en-US" dirty="0"/>
              <a:t>： </a:t>
            </a:r>
            <a:r>
              <a:rPr lang="zh-CN" altLang="en-US" dirty="0" smtClean="0"/>
              <a:t>进程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Executor</a:t>
            </a:r>
            <a:r>
              <a:rPr lang="zh-CN" altLang="en-US" dirty="0" smtClean="0"/>
              <a:t>： 执行线程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Task</a:t>
            </a:r>
            <a:r>
              <a:rPr lang="zh-CN" altLang="en-US" dirty="0" smtClean="0"/>
              <a:t>： 执行逻辑单元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1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--</a:t>
            </a:r>
            <a:r>
              <a:rPr lang="zh-CN" altLang="en-US" dirty="0" smtClean="0"/>
              <a:t>提交任务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410535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14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普通模式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-- Spout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1302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76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00000"/>
        </a:solidFill>
        <a:ln w="9525" algn="ctr">
          <a:noFill/>
          <a:miter lim="800000"/>
          <a:headEnd/>
          <a:tailEnd/>
        </a:ln>
        <a:effectLst>
          <a:outerShdw blurRad="50800" dist="50800" dir="5400000" algn="ctr" rotWithShape="0">
            <a:schemeClr val="accent2">
              <a:lumMod val="20000"/>
              <a:lumOff val="80000"/>
            </a:schemeClr>
          </a:outerShdw>
        </a:effectLst>
        <a:scene3d>
          <a:camera prst="legacyPerspectiveBottom">
            <a:rot lat="20999999" lon="0" rev="0"/>
          </a:camera>
          <a:lightRig rig="legacyFlat4" dir="b"/>
        </a:scene3d>
        <a:sp3d extrusionH="163500" prstMaterial="legacyMatte">
          <a:bevelT w="13500" h="13500" prst="angle"/>
          <a:bevelB w="13500" h="13500" prst="angle"/>
          <a:extrusionClr>
            <a:schemeClr val="accent6">
              <a:lumMod val="50000"/>
            </a:schemeClr>
          </a:extrusionClr>
        </a:sp3d>
      </a:spPr>
      <a:bodyPr wrap="none" anchor="ctr">
        <a:flatTx/>
      </a:bodyPr>
      <a:lstStyle>
        <a:defPPr>
          <a:defRPr sz="1600" dirty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90232</TotalTime>
  <Words>331</Words>
  <Application>Microsoft Office PowerPoint</Application>
  <PresentationFormat>全屏显示(4:3)</PresentationFormat>
  <Paragraphs>110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Storm 开发入门 纪君祥 -- Longda 2013-10</vt:lpstr>
      <vt:lpstr>大纲</vt:lpstr>
      <vt:lpstr>目标读者</vt:lpstr>
      <vt:lpstr>基本概念（1）</vt:lpstr>
      <vt:lpstr>基本概念（2）</vt:lpstr>
      <vt:lpstr>基本概念（3）</vt:lpstr>
      <vt:lpstr>基本概念（4）</vt:lpstr>
      <vt:lpstr>普通模式 – 接口 --提交任务</vt:lpstr>
      <vt:lpstr>普通模式– 接口 -- Spout</vt:lpstr>
      <vt:lpstr>普通模式 – 接口 -- Bolt</vt:lpstr>
      <vt:lpstr>普通模式 – 接口 -- Stream</vt:lpstr>
      <vt:lpstr>普通模式 – 接口 -- stream</vt:lpstr>
      <vt:lpstr>普通模式—接口 -- stream</vt:lpstr>
      <vt:lpstr>普通模式 --  接口 – 分组类别</vt:lpstr>
      <vt:lpstr>普通模式 – 接口 – ack机制</vt:lpstr>
      <vt:lpstr>事务模型</vt:lpstr>
      <vt:lpstr>Storm 原理 – 整体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范禹</dc:creator>
  <cp:lastModifiedBy>纪君祥(LongdaFeng)</cp:lastModifiedBy>
  <cp:revision>1690</cp:revision>
  <cp:lastPrinted>2013-01-31T06:57:12Z</cp:lastPrinted>
  <dcterms:modified xsi:type="dcterms:W3CDTF">2013-10-24T06:09:03Z</dcterms:modified>
</cp:coreProperties>
</file>