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A557C38-B3D2-4467-BE58-917182ACD1BE}">
          <p14:sldIdLst>
            <p14:sldId id="256"/>
            <p14:sldId id="257"/>
          </p14:sldIdLst>
        </p14:section>
        <p14:section name="经典问题" id="{22E5CD1C-9C2F-457E-98B0-FE76AF076580}">
          <p14:sldIdLst>
            <p14:sldId id="258"/>
            <p14:sldId id="259"/>
            <p14:sldId id="260"/>
            <p14:sldId id="261"/>
            <p14:sldId id="262"/>
          </p14:sldIdLst>
        </p14:section>
        <p14:section name="例题" id="{16C052DB-83EE-428C-8013-3381B2E206A0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2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07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3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4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4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1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7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5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2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9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3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7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2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50A11D-AA15-4474-A7CE-A29103EF44A2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4CB5C6-1CFC-4E11-8FDD-01A581A1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5AF922-F721-4DB2-A126-F6E2C4B8E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树形</a:t>
            </a:r>
            <a:r>
              <a:rPr lang="en-US" altLang="zh-CN" dirty="0">
                <a:latin typeface="Consolas" panose="020B0609020204030204" pitchFamily="49" charset="0"/>
              </a:rPr>
              <a:t>DP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4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D7B7E-257C-496E-9A36-55BC0C9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二叉苹果树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F62E9DE-37BF-417D-A4EF-0F5658006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22619"/>
              </p:ext>
            </p:extLst>
          </p:nvPr>
        </p:nvGraphicFramePr>
        <p:xfrm>
          <a:off x="1295400" y="2557463"/>
          <a:ext cx="96012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88449852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835998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样例输入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样例输出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8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5 2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1 3 1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1 4 10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2 3 20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3 5 20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4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90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64CC0-1036-4834-86EB-1FF864B8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二叉苹果树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DF6099-228C-49A6-9410-7EC44FEF7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为根的子树上保留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</a:t>
                </a:r>
                <a:r>
                  <a:rPr lang="zh-CN" altLang="en-US" b="1" dirty="0"/>
                  <a:t>节点</a:t>
                </a:r>
                <a:r>
                  <a:rPr lang="zh-CN" altLang="en-US" dirty="0"/>
                  <a:t>时最多保留的苹果数，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为当前点到父节点的边上的苹果数，则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lson</m:t>
                          </m:r>
                          <m:d>
                            <m:dPr>
                              <m:ctrl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rson</m:t>
                          </m:r>
                          <m:d>
                            <m:dPr>
                              <m:ctrl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/>
              </a:p>
              <a:p>
                <a:r>
                  <a:rPr lang="zh-CN" altLang="en-US" dirty="0"/>
                  <a:t>答案即为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DF6099-228C-49A6-9410-7EC44FEF7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569" r="-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51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EAFE-A9A4-4F7E-9994-BF1D9EEA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6378D-839E-4D77-AFDE-B814898A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065519" cy="37794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edge{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t,w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vector&lt;edge&gt; g[105];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[105][105],pa[105],son[105][3],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[105],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n,q,x,y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void dfs1(int s){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=0;i&lt;g[s].size();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const edge &amp;e=g[s][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int t=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e.t,w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e.w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if(t==pa[s])continue;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son[s][++son[s][0]]=t;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[t]=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w;pa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[t]=s;dfs1(t);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dfs2(int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s,int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if(p==0)return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if(!son[s][2]&amp;&amp;!son[s][1])return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[s][p])return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[s][p];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if(!son[s][2])return dfs2(son[s][1],p-1);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if(!son[s][1])return dfs2(son[s][2],p-1);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k=0;k&lt;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p;k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[s][p]=max(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[s][p],dfs2(son[s][1],k)+dfs2(son[s][2],p-k-1)+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E7C58C-FBEA-4A33-B02B-EB1CC4404A47}"/>
              </a:ext>
            </a:extLst>
          </p:cNvPr>
          <p:cNvSpPr txBox="1"/>
          <p:nvPr/>
        </p:nvSpPr>
        <p:spPr>
          <a:xfrm>
            <a:off x="7360920" y="2556932"/>
            <a:ext cx="3639312" cy="348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[s][p];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f,int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t,int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w){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g[f].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((edge){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t,w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g[t].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((edge){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f,w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int read(){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char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int n=0;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&lt;'0'||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&gt;'9')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&gt;='0'&amp;&amp;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&lt;='9')n=n*10+ch-'0',ch=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n=read();q=read();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x=read();y=read();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x,y,read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dfs1(1);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("%d",dfs2(1,q+1));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0366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EE4C3-8599-4CEA-ABA5-71221449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987CB-4D45-4568-928C-D83A9972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P1040 </a:t>
            </a:r>
            <a:r>
              <a:rPr lang="zh-CN" altLang="en-US" dirty="0"/>
              <a:t>加分二叉树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P2585 </a:t>
            </a:r>
            <a:r>
              <a:rPr lang="zh-CN" altLang="en-US" dirty="0"/>
              <a:t>三色二叉树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52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92888-F8CB-4363-B665-F1D928AA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有树形依赖的背包问题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5E4A4D-51E1-4C0A-96D8-FF1BC7200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选课</a:t>
                </a:r>
                <a:endParaRPr lang="en-US" altLang="zh-CN" dirty="0"/>
              </a:p>
              <a:p>
                <a:r>
                  <a:rPr lang="zh-CN" altLang="en-US" dirty="0"/>
                  <a:t>在大学里每个学生，为了达到一定的学分，必须从很多课程里选择一些课程来学习，在课程里有些课程必须在某些课程之前学习，如高等数学总是在其它课程之前学习。现在有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门功课，每门课有个学分，每门课有一门或没有直接先修课（若课程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是课程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的先修课那么只有学完了课程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，才能学习课程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）。一个学生要从这些课程里选择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门课程学习，问他能获得的最大学分是多少？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5E4A4D-51E1-4C0A-96D8-FF1BC7200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5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7A71-4851-47AC-8C10-7D2FF5D4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选课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7CE9397-5ED1-4078-9FF3-3060E32B7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94854"/>
              </p:ext>
            </p:extLst>
          </p:nvPr>
        </p:nvGraphicFramePr>
        <p:xfrm>
          <a:off x="1295400" y="2557463"/>
          <a:ext cx="96012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733713539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7833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样例输入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样例输出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57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7 4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0 1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2 1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7 1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7 6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062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727C7-8C93-41EC-9BD3-11D68F1C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选课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AEB209-1A27-4EBF-BC0B-83A7354F7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为子树中选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门</m:t>
                    </m:r>
                  </m:oMath>
                </a14:m>
                <a:r>
                  <a:rPr lang="zh-CN" altLang="en-US" dirty="0"/>
                  <a:t>课能获得的最大学分，则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son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lim>
                          </m:limLow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son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son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ja-JP" altLang="en-US" sz="1200" strike="sngStrike" dirty="0">
                    <a:latin typeface="Yu Mincho" panose="02020400000000000000" pitchFamily="18" charset="-128"/>
                    <a:ea typeface="Yu Mincho" panose="02020400000000000000" pitchFamily="18" charset="-128"/>
                    <a:cs typeface="Courier New" panose="02070309020205020404" pitchFamily="49" charset="0"/>
                  </a:rPr>
                  <a:t>簡単でしょう？本当に簡単です</a:t>
                </a:r>
                <a:r>
                  <a:rPr lang="zh-CN" altLang="en-US" sz="1200" strike="sngStrike" dirty="0">
                    <a:latin typeface="Yu Mincho" panose="02020400000000000000" pitchFamily="18" charset="-128"/>
                    <a:ea typeface="Yu Mincho" panose="02020400000000000000" pitchFamily="18" charset="-128"/>
                    <a:cs typeface="Courier New" panose="02070309020205020404" pitchFamily="49" charset="0"/>
                  </a:rPr>
                  <a:t>。</a:t>
                </a:r>
                <a:endParaRPr lang="en-US" altLang="zh-CN" sz="1200" strike="sngStrike" dirty="0">
                  <a:latin typeface="Yu Mincho" panose="02020400000000000000" pitchFamily="18" charset="-128"/>
                  <a:ea typeface="Yu Mincho" panose="02020400000000000000" pitchFamily="18" charset="-128"/>
                  <a:cs typeface="Courier New" panose="02070309020205020404" pitchFamily="49" charset="0"/>
                </a:endParaRPr>
              </a:p>
              <a:p>
                <a:r>
                  <a:rPr lang="zh-CN" altLang="en-US" dirty="0"/>
                  <a:t>然后你会发现这其实是个分组背包所以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一下就完了</a:t>
                </a:r>
                <a:endParaRPr lang="zh-CN" altLang="en-US" dirty="0">
                  <a:ea typeface="Yu Mincho" panose="02020400000000000000" pitchFamily="18" charset="-128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AEB209-1A27-4EBF-BC0B-83A7354F7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59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4A78-0CA4-4524-9176-A23730BA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2DA4F-EE9E-4C6C-93DA-A9026D88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5146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edge{int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t,n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;}g[2005];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n,m,x,sc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[1005],head[1005],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[1005][1005];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 max(int &amp;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b){if(a&lt;b)a=b;}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f,int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count=0;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g[++count].t=t;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g[count].n=head[f];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head[f]=count;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 s){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=head[s];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].n){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int to=g[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].t;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(to);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p=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;--p)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for(int j=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p;j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&gt;=0;--j)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	max(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[s][p],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[s][p-j]+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[to][j]);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if(s)for(int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;--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[s][i-1]+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int read(){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char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int n=0;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&lt;'0'||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&gt;'9')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&gt;='0'&amp;&amp;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&lt;='9')n=n*10+ch-'0',ch=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1E7E3F-6800-4A2A-864F-E61976546EFD}"/>
              </a:ext>
            </a:extLst>
          </p:cNvPr>
          <p:cNvSpPr txBox="1"/>
          <p:nvPr/>
        </p:nvSpPr>
        <p:spPr>
          <a:xfrm>
            <a:off x="5971032" y="2563707"/>
            <a:ext cx="4489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m=read();n=read();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=1;i&lt;=m;++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(read(),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]=read();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("%d",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[0][n]);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2060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11379-7C15-4BF9-9957-F46891A5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树的最长链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329DD6-D743-4F03-BC83-9805FF12D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数字转换</a:t>
                </a:r>
                <a:endParaRPr lang="en-US" altLang="zh-CN" dirty="0"/>
              </a:p>
              <a:p>
                <a:r>
                  <a:rPr lang="zh-CN" altLang="en-US" dirty="0"/>
                  <a:t>如果一个数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的约数和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（不包括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）比他本身小，那么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可以变成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也可以变成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。例如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可以变为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 可以变为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dirty="0"/>
                  <a:t>。限定所有数字变换在不超过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的正整数范围内进行，求不断进行数字变换且不出现重复数字的最多变换步数。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329DD6-D743-4F03-BC83-9805FF12D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 r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68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19DBA-B813-4BE5-9EBC-658CA79B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数字转换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82300E-E5C7-4FEC-89CF-0CDB818AD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397962"/>
              </p:ext>
            </p:extLst>
          </p:nvPr>
        </p:nvGraphicFramePr>
        <p:xfrm>
          <a:off x="1295400" y="2557463"/>
          <a:ext cx="960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273585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97896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样例输入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样例输出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7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2048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114514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3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616573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7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9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2DAFC3-FFD4-4A22-8B6A-5F20E509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树形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2A660ED-45AB-45BE-93C6-8B614A2B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树形</a:t>
            </a:r>
            <a:r>
              <a:rPr lang="en-US" altLang="zh-CN" dirty="0"/>
              <a:t>DP</a:t>
            </a:r>
            <a:r>
              <a:rPr lang="zh-CN" altLang="en-US" dirty="0"/>
              <a:t>，就是在“树”上做</a:t>
            </a:r>
            <a:r>
              <a:rPr lang="en-US" altLang="zh-CN" dirty="0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一般来说</a:t>
            </a:r>
            <a:r>
              <a:rPr lang="zh-CN" altLang="en-US" dirty="0"/>
              <a:t>，这类问题的方向是从叶节点到根节点，采用记搜实现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340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F7FEC-7B76-42B8-9165-533E715F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数字转换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F79679-4A5D-493F-A1DD-BD0827632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trike="sngStrike" dirty="0"/>
                  <a:t>看到这种题首先去</a:t>
                </a:r>
                <a:r>
                  <a:rPr lang="en-US" altLang="zh-CN" strike="sngStrike" dirty="0"/>
                  <a:t>OEIS</a:t>
                </a:r>
                <a:r>
                  <a:rPr lang="zh-CN" altLang="en-US" strike="sngStrike" dirty="0"/>
                  <a:t>上找规律</a:t>
                </a:r>
                <a:endParaRPr lang="en-US" altLang="zh-CN" strike="sngStrike" dirty="0"/>
              </a:p>
              <a:p>
                <a:r>
                  <a:rPr lang="zh-CN" altLang="en-US" strike="sngStrike" dirty="0"/>
                  <a:t>然后用上待定系数拆项化简生成函数一顿乱搞搞不出来</a:t>
                </a:r>
                <a:endParaRPr lang="en-US" altLang="zh-CN" strike="sngStrike" dirty="0"/>
              </a:p>
              <a:p>
                <a:r>
                  <a:rPr lang="zh-CN" altLang="en-US" dirty="0"/>
                  <a:t>我们把可以互相转换的数连起来，明显会得到一棵树</a:t>
                </a:r>
                <a:endParaRPr lang="en-US" altLang="zh-CN" dirty="0"/>
              </a:p>
              <a:p>
                <a:r>
                  <a:rPr lang="zh-CN" altLang="en-US" dirty="0"/>
                  <a:t>现在要求的就是这棵树的最长链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为根的子树中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到叶子结点的距离的最大值，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为根的子树中不在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到叶子结点的距离的最大值所在的子树的叶子结点与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的距离的最大值，则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F79679-4A5D-493F-A1DD-BD0827632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 r="-953" b="-1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DAA6A69-8906-404C-A5D3-07BF76E4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82" y="0"/>
            <a:ext cx="3767518" cy="30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48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E1EFD-B0B3-4C8B-AE83-5AB3EA4F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数字转换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70005F-CA4A-4FC4-8EC2-DF4EBA753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70005F-CA4A-4FC4-8EC2-DF4EBA753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49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06909-1461-4C68-A47A-2BA41615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数字转换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9CA1C-FB6C-48DD-ABF7-1C29F95E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n,dp1[2000005],dp2[2000005],sum[2000005],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read(){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char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unsigned 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n=0;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&lt;'0'||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&gt;'9')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&gt;='0'&amp;&amp;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&lt;='9'){n=n*10+ch-'0';ch=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n=read();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for(unsigned j=(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&lt;&lt;1);j&lt;=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sum[j]+=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if(sum[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if(dp1[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]+1&gt;dp1[sum[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	dp2[sum[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]]=dp1[sum[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	dp1[sum[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]]=dp1[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]+1;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}else if(dp1[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]+1&gt;dp2[sum[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]])dp2[sum[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]]=dp1[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]+1;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++)if(dp1[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]+dp2[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]&gt;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=dp1[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]+dp2[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("%u",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6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C0C69-72C3-422B-9F6F-B5910682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最大独立集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CDBF5-ACE4-4ED0-AAD2-2A6E36EDD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/>
                  <a:t>战略游戏</a:t>
                </a:r>
                <a:endParaRPr lang="en-US" altLang="zh-CN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Bob</m:t>
                    </m:r>
                  </m:oMath>
                </a14:m>
                <a:r>
                  <a:rPr lang="zh-CN" altLang="en-US" dirty="0"/>
                  <a:t>喜欢玩电脑游戏，特别是战略游戏。但是他经常无法找到快速玩过游戏的办法。现在他有个问题。</a:t>
                </a:r>
                <a:endParaRPr lang="en-US" altLang="zh-CN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/>
                  <a:t>他要建立一个古城堡，城堡中的路形成一棵无根树。他要在这棵树的结点上放置最少数目的士兵，使得这些士兵能了望到所有的路。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/>
                  <a:t>注意，某个士兵在一个结点上时，与该结点相连的所有边将都可以被了望到。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/>
                  <a:t>请你编一程序，给定一树，帮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Bob</m:t>
                    </m:r>
                  </m:oMath>
                </a14:m>
                <a:r>
                  <a:rPr lang="zh-CN" altLang="en-US" dirty="0"/>
                  <a:t>计算出他需要放置最少的士兵。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CDBF5-ACE4-4ED0-AAD2-2A6E36EDD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 r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5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E91AF-7829-41E8-8061-E2945257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战略游戏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0D3674-0B6F-4907-800A-64CC1A98C4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601196" cy="36061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法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：树形</a:t>
                </a:r>
                <a:r>
                  <a:rPr lang="en-US" altLang="zh-CN" dirty="0"/>
                  <a:t>DP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点不放士兵时以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为根的子树最小需要的士兵数，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点放士兵时以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为根的子树最小需要的士兵数，则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son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son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0D3674-0B6F-4907-800A-64CC1A98C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601196" cy="3606124"/>
              </a:xfrm>
              <a:blipFill>
                <a:blip r:embed="rId2"/>
                <a:stretch>
                  <a:fillRect l="-1144" t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9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0DC43-894E-4676-A4F4-F6C0AEBB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战略游戏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29E42-22E6-4AAC-A76E-C79A6174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std::vector&lt;int&gt; g[1510];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[1510][2],pa[1510],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n,x,c,y,ans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int read(){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char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int n=0;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&lt;'0'||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&gt;'9')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&gt;='0'&amp;&amp;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&lt;='9')n=n*10+ch-'0',ch=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f,int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g[f].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g[t].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 s){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[s][1]=1;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=0;i&lt;g[s].size();++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int t=g[s][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if(t==pa[s])continue;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pa[t]=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s;dfs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[s][0]+=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[t][1];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[s][1]+=std::min(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[t][0],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[t][1]);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BB97BA-3811-465A-9DFC-C5EEC556E05D}"/>
              </a:ext>
            </a:extLst>
          </p:cNvPr>
          <p:cNvSpPr txBox="1"/>
          <p:nvPr/>
        </p:nvSpPr>
        <p:spPr>
          <a:xfrm>
            <a:off x="6096000" y="2556932"/>
            <a:ext cx="4800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n=read();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=0;i&lt;n;++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x=read();c=read();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while(c--)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x,read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d",std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::min(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[0][0],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[0][1]));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0499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3A06-E1AA-4BAB-93E8-9FD22CBF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战略游戏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1EBB1-11C4-434B-84B9-C966E39A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法</a:t>
            </a:r>
            <a:r>
              <a:rPr lang="en-US" altLang="zh-CN" dirty="0"/>
              <a:t>2</a:t>
            </a:r>
            <a:r>
              <a:rPr lang="zh-CN" altLang="en-US" dirty="0"/>
              <a:t>：贪心</a:t>
            </a:r>
            <a:endParaRPr lang="en-US" altLang="zh-CN" dirty="0"/>
          </a:p>
          <a:p>
            <a:r>
              <a:rPr lang="zh-CN" altLang="en-US" dirty="0"/>
              <a:t>必然存在一种最优决策，在一棵树上选择最深的节点的父节点。</a:t>
            </a:r>
            <a:endParaRPr lang="en-US" altLang="zh-CN" dirty="0"/>
          </a:p>
          <a:p>
            <a:r>
              <a:rPr lang="zh-CN" altLang="en-US" dirty="0"/>
              <a:t>证明：最深的节点一定要被选到，所以要么选最深的节点，要么选最深的节点的父节点，而选父节点能覆盖的节点一定更多，所以选父节点更优。</a:t>
            </a:r>
            <a:endParaRPr lang="en-US" altLang="zh-CN" dirty="0"/>
          </a:p>
          <a:p>
            <a:r>
              <a:rPr lang="zh-CN" altLang="en-US" dirty="0"/>
              <a:t>所以我们就依次选就行了。</a:t>
            </a:r>
          </a:p>
        </p:txBody>
      </p:sp>
    </p:spTree>
    <p:extLst>
      <p:ext uri="{BB962C8B-B14F-4D97-AF65-F5344CB8AC3E}">
        <p14:creationId xmlns:p14="http://schemas.microsoft.com/office/powerpoint/2010/main" val="1858582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9514B-7611-4906-8224-18210172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战略游戏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019B2-F9EB-4E0A-BB07-D7F82BB0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6152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dep,ind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bool operator&lt;(const node &amp;p)const{return dep&gt;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p.dep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}tr[1510];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std::vector&lt;int&gt; g[1510];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can[1510],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n,x,c,y,ans,pa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[1510];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int read(){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char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int n=0;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&lt;'0'||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&gt;'9')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&gt;='0'&amp;&amp;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&lt;='9')n=n*10+ch-'0',ch=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f,int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g[f].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g[t].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 s){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=0;i&lt;g[s].size();++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int t=g[s][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if(pa[s]==t)continue;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pa[t]=s;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tr[t].dep=tr[s].dep+1;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0F84B6-BDF9-496F-90AC-402846442A9B}"/>
              </a:ext>
            </a:extLst>
          </p:cNvPr>
          <p:cNvSpPr txBox="1"/>
          <p:nvPr/>
        </p:nvSpPr>
        <p:spPr>
          <a:xfrm>
            <a:off x="6096000" y="2556932"/>
            <a:ext cx="381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n=read();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=0;i&lt;n;++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x=read();c=read();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while(c--)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x,read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=0;i&lt;n;++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)tr[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std::sort(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tr,tr+n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k=0;k&lt;n-1;k++){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int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=tr[k].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if(can[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]||can[pa[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]])continue;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++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can[pa[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]]=1;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("%d",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48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E7BEA-6089-4254-B46C-325C9128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BE296-3E22-41FA-B768-384B6DDB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P2279 </a:t>
            </a:r>
            <a:r>
              <a:rPr lang="zh-CN" altLang="en-US" dirty="0"/>
              <a:t>消防局的设立 </a:t>
            </a:r>
            <a:r>
              <a:rPr lang="zh-CN" altLang="en-US" strike="sngStrike" dirty="0"/>
              <a:t>（大型打脸现场）</a:t>
            </a:r>
            <a:endParaRPr lang="en-US" altLang="zh-CN" strike="sngStrike" dirty="0"/>
          </a:p>
        </p:txBody>
      </p:sp>
    </p:spTree>
    <p:extLst>
      <p:ext uri="{BB962C8B-B14F-4D97-AF65-F5344CB8AC3E}">
        <p14:creationId xmlns:p14="http://schemas.microsoft.com/office/powerpoint/2010/main" val="2584241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F207B-ADBA-4337-9E96-9905D4DD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一般的树形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FDD90-EC9D-44A1-A874-9D5DE1C5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431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皇宫看守</a:t>
            </a:r>
            <a:endParaRPr lang="en-US" altLang="zh-CN" dirty="0"/>
          </a:p>
          <a:p>
            <a:r>
              <a:rPr lang="zh-CN" altLang="en-US" dirty="0"/>
              <a:t>太平王世子事件后，陆小凤成了皇上特聘的御前一品侍卫。</a:t>
            </a:r>
          </a:p>
          <a:p>
            <a:r>
              <a:rPr lang="zh-CN" altLang="en-US" dirty="0"/>
              <a:t>皇宫以午门为起点，直到后宫嫔妃们的寝宫，呈一棵树的形状，某些宫殿间可以互相望见。大内保卫森严，三步一岗，五步一哨，每个宫殿都要有人全天候看守，在不同的宫殿安排看守所需的费用不同。</a:t>
            </a:r>
          </a:p>
          <a:p>
            <a:r>
              <a:rPr lang="zh-CN" altLang="en-US" dirty="0"/>
              <a:t>可是陆小凤手上的经费不足，无论如何也没法在每个宫殿都安置留守侍卫。</a:t>
            </a:r>
          </a:p>
          <a:p>
            <a:r>
              <a:rPr lang="zh-CN" altLang="en-US" dirty="0"/>
              <a:t>帮助陆小凤布置侍卫，在看守全部宫殿的前提下，使得花费的经费最少。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57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F84093-0CA1-45E5-8BF7-27A1BAD7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经典问题</a:t>
            </a:r>
            <a:r>
              <a:rPr lang="en-US" altLang="zh-CN" dirty="0"/>
              <a:t>——</a:t>
            </a:r>
            <a:r>
              <a:rPr lang="zh-CN" altLang="en-US" dirty="0"/>
              <a:t>树的重心</a:t>
            </a:r>
          </a:p>
        </p:txBody>
      </p:sp>
    </p:spTree>
    <p:extLst>
      <p:ext uri="{BB962C8B-B14F-4D97-AF65-F5344CB8AC3E}">
        <p14:creationId xmlns:p14="http://schemas.microsoft.com/office/powerpoint/2010/main" val="3339983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727D-EF6F-4675-B7FF-A4D7FE0E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皇宫看守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9A23C7-7258-4EA2-BCC2-CC6894B36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231209"/>
              </p:ext>
            </p:extLst>
          </p:nvPr>
        </p:nvGraphicFramePr>
        <p:xfrm>
          <a:off x="1295400" y="2557463"/>
          <a:ext cx="96012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36927653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634612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样例输入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样例输出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8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1 30 3 2 3 4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2 16 2 5 6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3 5 0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4 4 0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5 11 0</a:t>
                      </a: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6 5 0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05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67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530C-BA97-42F4-909D-73725D14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皇宫看守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ABB17B-1D5D-4660-978C-9E881A120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1"/>
                <a:ext cx="9601196" cy="372956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 dirty="0"/>
                  <a:t>表示在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的父节点安排侍卫时最小的花费，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dirty="0"/>
                  <a:t>表示在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的子节点安排侍卫时最小的花费，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zh-CN" altLang="en-US" dirty="0"/>
                  <a:t>表示在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安排侍卫时最小的花费，</a:t>
                </a:r>
                <a:r>
                  <a:rPr lang="zh-CN" altLang="en-US" sz="1200" strike="sngStrike" dirty="0"/>
                  <a:t>一本通设错状态了给我爬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son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son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son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son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lim>
                          </m:limLow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1200" strike="sngStrike" dirty="0"/>
                  <a:t>一本通方程也列错了再爬</a:t>
                </a:r>
                <a:endParaRPr lang="en-US" altLang="zh-CN" sz="1200" strike="sngStrike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ABB17B-1D5D-4660-978C-9E881A120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1"/>
                <a:ext cx="9601196" cy="3729569"/>
              </a:xfrm>
              <a:blipFill>
                <a:blip r:embed="rId2"/>
                <a:stretch>
                  <a:fillRect l="-1144" t="-2288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917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FF6E0-8925-494D-9A1D-B117577C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皇宫看守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C22D7-926D-4BEE-B860-785BEF0D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410199" cy="33189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n,dp1[1505],dp2[1505],dp3[1505],son[1505][1505],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cnt,a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[1505],fa[1505],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x,y,root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read(){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char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unsigned 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n=0;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&lt;'0'||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&gt;'9')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&gt;='0'&amp;&amp;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&lt;='9'){n=n*10+ch-'0';ch=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unsigned min(unsigned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a,unsigned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b){return a&lt;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b?a:b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x){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d=-1;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=1;i&lt;=son[x][0];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(son[x][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=1;i&lt;=son[x][0];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dp1[x]+=min(dp2[son[x][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]],dp3[son[x][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dp2[x]+=min(dp2[son[x][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]],dp3[son[x][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dp3[x]+=min(min(dp1[son[x][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]],dp2[son[x][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]]),dp3[son[x][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d=min(d,dp3[son[x][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]]-min(dp3[son[x][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]],dp2[son[x][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]]));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dp2[x]+=d;dp3[x]+=a[x];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n=read();</a:t>
            </a:r>
            <a:endParaRPr lang="zh-CN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9B3735-9140-4529-BCBA-78096AE8424B}"/>
              </a:ext>
            </a:extLst>
          </p:cNvPr>
          <p:cNvSpPr txBox="1"/>
          <p:nvPr/>
        </p:nvSpPr>
        <p:spPr>
          <a:xfrm>
            <a:off x="6705599" y="2556932"/>
            <a:ext cx="4486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x=read();a[x]=read();son[x][0]=read();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for(unsigned j=1;j&lt;=son[x][0];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)fa[son[x][j]=read()]=x;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if(!fa[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]){root=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i;break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("%d",dp2[root]&lt;dp3[root]?dp2[root]:dp3[root]);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48826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B8CB4-6773-4054-8CDA-C5340AFE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07D3A-8241-4EFC-9A02-762E93F4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02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D70E5E-8660-4147-97BF-3F71D0D8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树的重心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D669B8-51DB-4BFE-B041-E05D35CA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303867"/>
          </a:xfrm>
        </p:spPr>
        <p:txBody>
          <a:bodyPr/>
          <a:lstStyle/>
          <a:p>
            <a:r>
              <a:rPr lang="zh-CN" altLang="en-US" dirty="0"/>
              <a:t>对一棵无根树，找到一个点，使得把树变成以该节点为根的有根树时，最大子树的节点数最小，那么这个点就是树的重心。现在给一棵树，求出此树的所有重心。</a:t>
            </a:r>
          </a:p>
        </p:txBody>
      </p:sp>
    </p:spTree>
    <p:extLst>
      <p:ext uri="{BB962C8B-B14F-4D97-AF65-F5344CB8AC3E}">
        <p14:creationId xmlns:p14="http://schemas.microsoft.com/office/powerpoint/2010/main" val="272450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76F41-F7B7-4F4A-B0AD-2AFE43AB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132"/>
            <a:ext cx="9601196" cy="1303867"/>
          </a:xfrm>
        </p:spPr>
        <p:txBody>
          <a:bodyPr/>
          <a:lstStyle/>
          <a:p>
            <a:pPr algn="l"/>
            <a:r>
              <a:rPr lang="zh-CN" altLang="en-US" dirty="0"/>
              <a:t>树的重心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B47B6BC-8EC6-45F1-A329-38FA6A541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641980"/>
              </p:ext>
            </p:extLst>
          </p:nvPr>
        </p:nvGraphicFramePr>
        <p:xfrm>
          <a:off x="1295400" y="2285999"/>
          <a:ext cx="96012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94416443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177886359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样例输入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样例输出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7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2 5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5 6</a:t>
                      </a:r>
                      <a:endParaRPr lang="zh-CN" alt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7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4 5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4 6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3 7</a:t>
                      </a:r>
                    </a:p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3 8</a:t>
                      </a:r>
                      <a:endParaRPr lang="zh-CN" alt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</a:t>
                      </a:r>
                      <a:endParaRPr lang="zh-CN" alt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3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74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E35A2-54EB-49F3-9FC8-E90A7B08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树的重心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9AAEE0-EBB2-41B8-AB62-98C358F1C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601196" cy="346896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为根的子树的节点个数，则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son</m:t>
                              </m:r>
                              <m:d>
                                <m:dPr>
                                  <m:ctrl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那么把树变为以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为根的有根树后，最大的子树的大小为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limLow>
                      <m:limLow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son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所以我们任选一个点为根节点后进行一次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，之后遍历所有点求最小值即可。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9AAEE0-EBB2-41B8-AB62-98C358F1C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601196" cy="3468964"/>
              </a:xfrm>
              <a:blipFill>
                <a:blip r:embed="rId2"/>
                <a:stretch>
                  <a:fillRect l="-1144" t="-2456" b="-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74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71810-25A1-458A-B76C-F8666226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pPr algn="l"/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56265-B45D-4D75-82D2-DBD5EDAB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65903" cy="34141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unsigned max(unsigned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a,unsigned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b){return a&gt;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b?a:b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inline unsigned min(unsigned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a,unsigned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b){return a&lt;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b?a:b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n,ans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=1000000000,x,y,cnt,head[1000005],f[1000005],size[1000005];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edge{unsigned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to,next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;}g[2000005];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read(){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char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unsigned 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n=0;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&lt;'0'||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&gt;'9')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&gt;='0'&amp;&amp;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&lt;='9'){n=n*10+ch-'0';ch=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x,unsigned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g[++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].next=head[x];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g[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].to=y;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head[x]=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x,unsigned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fa){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size[x]=1;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=head[x];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=g[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].next)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if(g[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].to!=fa){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(g[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to,x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size[x]+=size[g[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].to];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	f[x]=max(f[x],size[g[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].to]);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63F2F-73D6-40AE-97EB-3EC866894980}"/>
              </a:ext>
            </a:extLst>
          </p:cNvPr>
          <p:cNvSpPr txBox="1"/>
          <p:nvPr/>
        </p:nvSpPr>
        <p:spPr>
          <a:xfrm>
            <a:off x="5925312" y="2556932"/>
            <a:ext cx="4971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n=read();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x=read();y=read();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add_edge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y,x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(1,0);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=min(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ans,max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(n-size[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],f[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for(unsigned 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++)if(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==max(n-size[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],f[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("%u ",</a:t>
            </a:r>
            <a:r>
              <a:rPr lang="en-US" altLang="zh-C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altLang="zh-C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ja-JP" altLang="en-US" sz="6000" dirty="0">
                <a:latin typeface="Yu Mincho" panose="02020400000000000000" pitchFamily="18" charset="-128"/>
                <a:ea typeface="Yu Mincho" panose="02020400000000000000" pitchFamily="18" charset="-128"/>
                <a:cs typeface="Courier New" panose="02070309020205020404" pitchFamily="49" charset="0"/>
              </a:rPr>
              <a:t>簡単でしょう</a:t>
            </a:r>
            <a:endParaRPr lang="zh-CN" altLang="en-US" sz="6000" dirty="0">
              <a:latin typeface="Yu Mincho" panose="02020400000000000000" pitchFamily="18" charset="-128"/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222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30BE22-CD25-4F6D-92F9-F88AF5AF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74747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05B97DF-52D6-4894-8BB3-8B478FF8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二叉树上的</a:t>
            </a:r>
            <a:r>
              <a:rPr lang="en-US" altLang="zh-CN" dirty="0"/>
              <a:t>DP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EF9311BA-B558-4EF8-8F9F-009AE9291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601196" cy="36061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二叉苹果树</a:t>
                </a:r>
                <a:endParaRPr lang="en-US" altLang="zh-CN" dirty="0"/>
              </a:p>
              <a:p>
                <a:r>
                  <a:rPr lang="zh-CN" altLang="en-US" dirty="0"/>
                  <a:t>有一棵二叉苹果树，如果树枝有分叉，一定是分两叉，即没有只有一个儿子的节点。这棵树共有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𝑛</a:t>
                </a:r>
                <a:r>
                  <a:rPr lang="zh-CN" altLang="en-US" dirty="0"/>
                  <a:t>个节点，标号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1~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𝑛</a:t>
                </a:r>
                <a:r>
                  <a:rPr lang="zh-CN" altLang="en-US" dirty="0"/>
                  <a:t>，树根编号一定为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zh-CN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我们用一根树枝两端连接的节点编号描述一根树枝的位置。</a:t>
                </a:r>
                <a:r>
                  <a: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有一棵树</a:t>
                </a:r>
                <a:r>
                  <a:rPr lang="zh-CN" altLang="zh-CN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因为树枝太多了，需要</a:t>
                </a:r>
                <a:r>
                  <a:rPr lang="zh-CN" altLang="en-US" strike="sngStrike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砍树</a:t>
                </a:r>
                <a:r>
                  <a:rPr lang="zh-CN" altLang="zh-CN" dirty="0">
                    <a:solidFill>
                      <a:srgbClr val="000000"/>
                    </a:solidFill>
                    <a:ea typeface="微软雅黑" panose="020B0503020204020204" pitchFamily="34" charset="-122"/>
                  </a:rPr>
                  <a:t>剪枝。但是一些树枝上长有苹果，给定需要保留的树枝数量，求最多能留住多少苹果。</a:t>
                </a:r>
                <a:endParaRPr lang="en-US" altLang="zh-CN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zh-CN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EF9311BA-B558-4EF8-8F9F-009AE9291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601196" cy="3606124"/>
              </a:xfrm>
              <a:blipFill>
                <a:blip r:embed="rId2"/>
                <a:stretch>
                  <a:fillRect l="-1144" t="-2703" b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092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316</TotalTime>
  <Words>1667</Words>
  <Application>Microsoft Office PowerPoint</Application>
  <PresentationFormat>宽屏</PresentationFormat>
  <Paragraphs>412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Yu Mincho</vt:lpstr>
      <vt:lpstr>Arial</vt:lpstr>
      <vt:lpstr>Cambria Math</vt:lpstr>
      <vt:lpstr>Consolas</vt:lpstr>
      <vt:lpstr>Courier New</vt:lpstr>
      <vt:lpstr>Garamond</vt:lpstr>
      <vt:lpstr>环保</vt:lpstr>
      <vt:lpstr>树形DP</vt:lpstr>
      <vt:lpstr>树形DP</vt:lpstr>
      <vt:lpstr>经典问题——树的重心</vt:lpstr>
      <vt:lpstr>树的重心</vt:lpstr>
      <vt:lpstr>树的重心</vt:lpstr>
      <vt:lpstr>树的重心</vt:lpstr>
      <vt:lpstr>代码</vt:lpstr>
      <vt:lpstr>例题</vt:lpstr>
      <vt:lpstr>二叉树上的DP</vt:lpstr>
      <vt:lpstr>二叉苹果树</vt:lpstr>
      <vt:lpstr>二叉苹果树</vt:lpstr>
      <vt:lpstr>代码</vt:lpstr>
      <vt:lpstr>推荐题目</vt:lpstr>
      <vt:lpstr>有树形依赖的背包问题</vt:lpstr>
      <vt:lpstr>选课</vt:lpstr>
      <vt:lpstr>选课</vt:lpstr>
      <vt:lpstr>代码</vt:lpstr>
      <vt:lpstr>树的最长链</vt:lpstr>
      <vt:lpstr>数字转换</vt:lpstr>
      <vt:lpstr>数字转换</vt:lpstr>
      <vt:lpstr>数字转换</vt:lpstr>
      <vt:lpstr>数字转换</vt:lpstr>
      <vt:lpstr>最大独立集</vt:lpstr>
      <vt:lpstr>战略游戏</vt:lpstr>
      <vt:lpstr>战略游戏</vt:lpstr>
      <vt:lpstr>战略游戏</vt:lpstr>
      <vt:lpstr>战略游戏</vt:lpstr>
      <vt:lpstr>推荐题目</vt:lpstr>
      <vt:lpstr>一般的树形DP</vt:lpstr>
      <vt:lpstr>皇宫看守</vt:lpstr>
      <vt:lpstr>皇宫看守</vt:lpstr>
      <vt:lpstr>皇宫看守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树形DP</dc:title>
  <dc:creator>mwl1976@163.com</dc:creator>
  <cp:lastModifiedBy>mwl1976@163.com</cp:lastModifiedBy>
  <cp:revision>50</cp:revision>
  <dcterms:created xsi:type="dcterms:W3CDTF">2020-05-18T03:04:48Z</dcterms:created>
  <dcterms:modified xsi:type="dcterms:W3CDTF">2020-05-18T08:21:34Z</dcterms:modified>
</cp:coreProperties>
</file>