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8" r:id="rId13"/>
    <p:sldId id="269" r:id="rId14"/>
    <p:sldId id="271" r:id="rId15"/>
    <p:sldId id="272" r:id="rId16"/>
    <p:sldId id="273" r:id="rId17"/>
    <p:sldId id="267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39BD9-B8F9-48C5-8A63-C121F8B04607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A335A-981A-4091-B664-57ABACF6F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403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DA335A-981A-4091-B664-57ABACF6F9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922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DA335A-981A-4091-B664-57ABACF6F9A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85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81BB8-BF52-42A8-B279-FAFE6E5CA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4C3C63-CC71-4EC0-B05D-94F27F589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3F722-FBC0-444E-BE59-9CCBCC7D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B1D7-21A4-4626-8289-33CA9650313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EE52D-E896-4C67-82AC-FA46FA32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0CF91-1FA6-4E04-A10A-CD1922AE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81BD-97F1-43A0-912C-B7606D174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23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68ED7-0B38-4316-B1C9-44F04BE9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5CC5CB-A907-4E81-84BA-FCCA047C1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3F963-31DA-482B-9799-966A1B03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B1D7-21A4-4626-8289-33CA9650313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CEB9C9-DA96-4C15-BB69-85C3A690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A80BD-F5A6-4705-B53C-D39FE7F3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81BD-97F1-43A0-912C-B7606D174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99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0E4F6F-2347-448A-9634-B4AEFD975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D6E89D-D90B-4D00-A13C-03708F47D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D8051F-2B85-4E32-8952-5536A964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B1D7-21A4-4626-8289-33CA9650313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8EDE39-D68D-44D5-93EF-1E78537C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1C9BE-56D2-4FB5-BEDA-934CECA3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81BD-97F1-43A0-912C-B7606D174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11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4236E-5EBC-447F-ACDF-21C08DF1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FAD5C-FD47-4340-A702-58F8BF047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A43AA2-6F33-4911-94E0-3B6F4F05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B1D7-21A4-4626-8289-33CA9650313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BAC05-E8FA-4844-93AB-E62411D9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79110-1E06-4200-AE40-EFA2EF49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81BD-97F1-43A0-912C-B7606D174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14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9136C-60FD-4AAB-9E5F-A98BDCCD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00DC11-D663-492D-8D4D-C671294A4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DC76E-3671-43D9-8492-263602B2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B1D7-21A4-4626-8289-33CA9650313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CB0174-FE96-4CDD-BED1-BF590360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CE845-3903-4778-89B1-A2550F42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81BD-97F1-43A0-912C-B7606D174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57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58ACC-CC50-4A39-A1D8-66F72277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B7DED5-CE8B-49F5-A77B-94A592E77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BF8DCC-536D-4C2A-B444-F871592BA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25D64D-C154-46DF-825D-3608F88A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B1D7-21A4-4626-8289-33CA9650313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AC53B0-194E-402C-8223-70624087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4F1FE7-0677-497D-8F3D-984A8661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81BD-97F1-43A0-912C-B7606D174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82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EF7E5-8AE4-446D-9BF3-246EAADF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4E8AC7-26EA-4284-9F0B-D90CA9EDA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0937F7-32C5-449E-BAE7-2EAAC25C6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BE8A51-50DB-4E79-A487-07D56BA42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DB328F-84DB-4401-8092-0404A1D10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32DCCB-81CA-431A-A4C0-BD56C5B7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B1D7-21A4-4626-8289-33CA9650313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7065BA-61EF-4C77-AAB2-35BC0034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462124-C147-43F5-9FB9-C088FF37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81BD-97F1-43A0-912C-B7606D174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5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2FEE8-1E84-4AC6-BE6C-7DCD01EE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A864C2-4EF9-46B1-BB1D-F2D21AB7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B1D7-21A4-4626-8289-33CA9650313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9FF7B0-8A04-46CE-9C25-5B3AC50D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B5C132-A6F9-4256-91D2-004A5F53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81BD-97F1-43A0-912C-B7606D174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60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AB2729-44EB-4CA3-A7F8-9D732905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B1D7-21A4-4626-8289-33CA9650313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28F9C2-6B25-4303-A1A1-4597E4B0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F1CCF1-6AD1-4767-9EF4-D33D57F7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81BD-97F1-43A0-912C-B7606D174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4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E03BB-1480-4161-A350-630F5EB2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2729B-F889-4320-92D1-65A72C4F2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2A80E3-8262-4DED-9792-0C551CA25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5551DD-FF83-4C8A-8029-F5753E04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B1D7-21A4-4626-8289-33CA9650313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8C4EA-9775-4D45-BC3B-1DFFBC1C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DA7DE9-321E-4478-AE29-EB59120A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81BD-97F1-43A0-912C-B7606D174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95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7FC2E-A7AB-42D9-BD60-192D6572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3DD0E5-61AA-40F7-8255-6A47BAB7B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F95DE4-A96D-41C6-8EB0-B93DE57A3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85A715-50E7-4614-A61B-056DD211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B1D7-21A4-4626-8289-33CA9650313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CEE5DE-FB30-410C-B2A1-C7DEF546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E10D5A-439D-47E8-989F-B270AA7E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81BD-97F1-43A0-912C-B7606D174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65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6B29EF-D852-4615-B484-FFDED517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E2893F-58A2-4CC1-9A54-1A7AB19D7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0ACE1-CCC6-4998-85B4-3004CEB2E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CB1D7-21A4-4626-8289-33CA9650313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16BAE-21E3-426D-A864-37669E443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46DC58-5D1E-41AB-A87D-7FEA5562F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481BD-97F1-43A0-912C-B7606D174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12241-6729-42A4-B6C2-B2D7F3487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无模型（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Model-Free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b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强化学习与蒙特卡洛方法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54CB97-DAD0-4905-B074-A72108194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浙大城市学院</a:t>
            </a:r>
            <a:endParaRPr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计算机与计算科学学院</a:t>
            </a:r>
            <a:endParaRPr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向正哲</a:t>
            </a:r>
            <a:endParaRPr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CN" dirty="0" err="1">
                <a:latin typeface="KaiTi" panose="02010609060101010101" pitchFamily="49" charset="-122"/>
                <a:ea typeface="KaiTi" panose="02010609060101010101" pitchFamily="49" charset="-122"/>
              </a:rPr>
              <a:t>xiangzz@zucc.edu.cn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041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E5795EA-75B9-4D3E-AF28-A6BE3906C1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57875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zh-CN" altLang="en-US" sz="4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基于</a:t>
                </a:r>
                <a:r>
                  <a:rPr lang="en-US" altLang="zh-CN" sz="4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First-Visit</a:t>
                </a:r>
                <a:r>
                  <a:rPr lang="zh-CN" altLang="en-US" sz="4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蒙特卡洛方法的</a:t>
                </a:r>
                <a:br>
                  <a:rPr lang="en-US" altLang="zh-CN" sz="4000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zh-CN" altLang="en-US" sz="36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状态</a:t>
                </a:r>
                <a:r>
                  <a:rPr lang="en-US" altLang="zh-CN" sz="36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sz="36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行为值函数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600" i="1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36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计算与策略改进</a:t>
                </a:r>
                <a:r>
                  <a:rPr lang="en-US" altLang="zh-CN" sz="36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𝜀</m:t>
                    </m:r>
                    <m:r>
                      <a:rPr lang="en-US" altLang="zh-CN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36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-soft</a:t>
                </a:r>
                <a:r>
                  <a:rPr lang="zh-CN" altLang="en-US" sz="3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探索版</a:t>
                </a:r>
                <a:r>
                  <a:rPr lang="en-US" altLang="zh-CN" sz="36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lang="zh-CN" altLang="en-US" sz="4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E5795EA-75B9-4D3E-AF28-A6BE3906C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57875"/>
                <a:ext cx="10515600" cy="1325563"/>
              </a:xfrm>
              <a:blipFill>
                <a:blip r:embed="rId3"/>
                <a:stretch>
                  <a:fillRect l="-1739" b="-2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04F2F5-E50F-41EE-9555-98AA543DF0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09817"/>
                <a:ext cx="7877537" cy="535329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13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输入：待评估的策略</a:t>
                </a:r>
                <a14:m>
                  <m:oMath xmlns:m="http://schemas.openxmlformats.org/officeDocument/2006/math"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13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13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输出：策略</a:t>
                </a:r>
                <a14:m>
                  <m:oMath xmlns:m="http://schemas.openxmlformats.org/officeDocument/2006/math"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13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的状态</a:t>
                </a:r>
                <a:r>
                  <a:rPr lang="en-US" altLang="zh-CN" sz="13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sz="13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行为值函数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3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altLang="zh-CN" sz="13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------------------------------------------------------------------------------------------------------------------</a:t>
                </a:r>
              </a:p>
              <a:p>
                <a:pPr marL="0" indent="0">
                  <a:buNone/>
                </a:pPr>
                <a:r>
                  <a:rPr lang="zh-CN" altLang="en-US" sz="13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初始化</a:t>
                </a:r>
                <a:r>
                  <a:rPr lang="zh-CN" alt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300" i="1" dirty="0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13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3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300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13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3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sz="1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3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初始化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3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3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13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3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13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sz="13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13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13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3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初始化</a:t>
                </a:r>
                <a:r>
                  <a:rPr lang="zh-CN" alt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300" b="0" i="0" smtClean="0">
                        <a:latin typeface="Cambria Math" panose="02040503050406030204" pitchFamily="18" charset="0"/>
                      </a:rPr>
                      <m:t>Return</m:t>
                    </m:r>
                    <m:d>
                      <m:dPr>
                        <m:ctrlP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3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13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3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sz="1300" b="0" i="0" smtClean="0">
                        <a:latin typeface="Cambria Math" panose="02040503050406030204" pitchFamily="18" charset="0"/>
                      </a:rPr>
                      <m:t>=[ ],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13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13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//</a:t>
                </a:r>
                <a:r>
                  <a:rPr lang="zh-CN" altLang="en-US" sz="13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考虑建立关于元组</a:t>
                </a:r>
                <a:r>
                  <a:rPr lang="en-US" altLang="zh-CN" sz="13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300" dirty="0" err="1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s,a</a:t>
                </a:r>
                <a:r>
                  <a:rPr lang="en-US" altLang="zh-CN" sz="13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3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的索引结构</a:t>
                </a:r>
                <a:endParaRPr lang="en-US" altLang="zh-CN" sz="1300" dirty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300" i="1" dirty="0" smtClean="0">
                          <a:latin typeface="Cambria Math" panose="02040503050406030204" pitchFamily="18" charset="0"/>
                        </a:rPr>
                        <m:t>𝑤h𝑖𝑙𝑒</m:t>
                      </m:r>
                      <m:r>
                        <a:rPr lang="en-US" altLang="zh-CN" sz="13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300" i="1" dirty="0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altLang="zh-CN" sz="1300" i="1" dirty="0" smtClean="0">
                          <a:latin typeface="Cambria Math" panose="02040503050406030204" pitchFamily="18" charset="0"/>
                        </a:rPr>
                        <m:t>):</m:t>
                      </m:r>
                    </m:oMath>
                  </m:oMathPara>
                </a14:m>
                <a:endParaRPr lang="en-US" altLang="zh-CN" sz="1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</a:t>
                </a:r>
                <a:r>
                  <a:rPr lang="zh-CN" altLang="en-US" sz="13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从所有可能的</a:t>
                </a:r>
                <a:r>
                  <a:rPr lang="en-US" altLang="zh-CN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(s, a)</a:t>
                </a:r>
                <a:r>
                  <a:rPr lang="zh-CN" altLang="en-US" sz="13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组合中</a:t>
                </a:r>
                <a:r>
                  <a:rPr lang="zh-CN" alt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13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随机选择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</a:t>
                </a:r>
                <a:r>
                  <a:rPr lang="zh-CN" altLang="en-US" sz="13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从</a:t>
                </a:r>
                <a:r>
                  <a:rPr lang="en-US" altLang="zh-CN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3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开始根据</a:t>
                </a:r>
                <a:r>
                  <a:rPr lang="zh-CN" altLang="en-US" sz="13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策略</a:t>
                </a:r>
                <a14:m>
                  <m:oMath xmlns:m="http://schemas.openxmlformats.org/officeDocument/2006/math">
                    <m:r>
                      <a:rPr lang="en-US" altLang="zh-CN" sz="13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zh-CN" altLang="en-US" sz="13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生成试验</a:t>
                </a:r>
                <a14:m>
                  <m:oMath xmlns:m="http://schemas.openxmlformats.org/officeDocument/2006/math"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3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</a:t>
                </a:r>
                <a14:m>
                  <m:oMath xmlns:m="http://schemas.openxmlformats.org/officeDocument/2006/math"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</a:t>
                </a:r>
                <a14:m>
                  <m:oMath xmlns:m="http://schemas.openxmlformats.org/officeDocument/2006/math">
                    <m:r>
                      <a:rPr lang="en-US" altLang="zh-CN" sz="1300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sz="13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3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3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3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300" i="1" dirty="0" smtClean="0">
                        <a:latin typeface="Cambria Math" panose="02040503050406030204" pitchFamily="18" charset="0"/>
                      </a:rPr>
                      <m:t> – 1: 0</m:t>
                    </m:r>
                  </m:oMath>
                </a14:m>
                <a:r>
                  <a:rPr lang="en-US" altLang="zh-CN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1300" dirty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---- </a:t>
                </a:r>
                <a14:m>
                  <m:oMath xmlns:m="http://schemas.openxmlformats.org/officeDocument/2006/math"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//</a:t>
                </a:r>
                <a:r>
                  <a:rPr lang="zh-CN" altLang="en-US" sz="13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根据</a:t>
                </a:r>
                <a:r>
                  <a:rPr lang="en-US" altLang="zh-CN" sz="13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3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3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3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3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3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3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3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sz="13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3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3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3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而来</a:t>
                </a:r>
                <a:endParaRPr lang="en-US" altLang="zh-CN" sz="1300" dirty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----</a:t>
                </a:r>
                <a:r>
                  <a:rPr lang="zh-CN" altLang="en-US" sz="13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300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试验</m:t>
                    </m:r>
                    <m:r>
                      <a:rPr lang="en-US" altLang="zh-CN" sz="13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𝜏</m:t>
                    </m:r>
                    <m:r>
                      <a:rPr lang="zh-CN" altLang="en-US" sz="13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中</m:t>
                    </m:r>
                  </m:oMath>
                </a14:m>
                <a:r>
                  <a:rPr lang="zh-CN" altLang="en-US" sz="13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都没有出现与</a:t>
                </a:r>
                <a14:m>
                  <m:oMath xmlns:m="http://schemas.openxmlformats.org/officeDocument/2006/math">
                    <m:r>
                      <a:rPr lang="en-US" altLang="zh-CN" sz="13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相同的时候</a:t>
                </a:r>
                <a:r>
                  <a:rPr lang="en-US" altLang="zh-CN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13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</a:t>
                </a:r>
                <a:r>
                  <a:rPr lang="zh-CN" altLang="en-US" sz="13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可以在生成</a:t>
                </a:r>
                <a14:m>
                  <m:oMath xmlns:m="http://schemas.openxmlformats.org/officeDocument/2006/math">
                    <m:r>
                      <a:rPr lang="en-US" altLang="zh-CN" sz="13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zh-CN" altLang="en-US" sz="13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的同时构建查找结构</a:t>
                </a:r>
                <a:endParaRPr lang="en-US" altLang="zh-CN" sz="13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---- ----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300" b="0" i="0" smtClean="0">
                        <a:latin typeface="Cambria Math" panose="02040503050406030204" pitchFamily="18" charset="0"/>
                      </a:rPr>
                      <m:t>Return</m:t>
                    </m:r>
                    <m:d>
                      <m:dPr>
                        <m:ctrlP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3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1300" b="0" i="0" smtClean="0">
                        <a:latin typeface="Cambria Math" panose="02040503050406030204" pitchFamily="18" charset="0"/>
                      </a:rPr>
                      <m:t>Append</m:t>
                    </m:r>
                    <m:r>
                      <a:rPr lang="en-US" altLang="zh-CN" sz="13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300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sz="13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---- ----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3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3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3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300" b="0" i="0" smtClean="0">
                        <a:latin typeface="Cambria Math" panose="02040503050406030204" pitchFamily="18" charset="0"/>
                      </a:rPr>
                      <m:t>avg</m:t>
                    </m:r>
                    <m:r>
                      <a:rPr lang="en-US" altLang="zh-CN" sz="13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300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altLang="zh-CN" sz="13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300" b="0" i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1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---- ----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3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3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//</a:t>
                </a:r>
                <a:r>
                  <a:rPr lang="zh-CN" altLang="en-US" sz="13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3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3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下最优的动作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3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3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3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1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---- ---- for all </a:t>
                </a:r>
                <a14:m>
                  <m:oMath xmlns:m="http://schemas.openxmlformats.org/officeDocument/2006/math"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</a:p>
              <a:p>
                <a:pPr marL="0" indent="0">
                  <a:buNone/>
                </a:pPr>
                <a:r>
                  <a:rPr lang="en-US" altLang="zh-CN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---- ---- ---- </a:t>
                </a:r>
                <a:r>
                  <a:rPr lang="zh-CN" alt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改进</a:t>
                </a:r>
                <a:r>
                  <a:rPr lang="zh-CN" altLang="en-US" sz="13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策略</a:t>
                </a:r>
                <a14:m>
                  <m:oMath xmlns:m="http://schemas.openxmlformats.org/officeDocument/2006/math">
                    <m:r>
                      <a:rPr lang="en-US" altLang="zh-CN" sz="13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3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3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eqArrPr>
                          <m:e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1−</m:t>
                            </m:r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𝜀</m:t>
                            </m:r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3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𝜀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𝐴</m:t>
                                    </m:r>
                                    <m:d>
                                      <m:dPr>
                                        <m:ctrlPr>
                                          <a:rPr lang="en-US" altLang="zh-CN" sz="13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3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</m:den>
                            </m:f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  </m:t>
                            </m:r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𝑖𝑓</m:t>
                            </m:r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 </m:t>
                            </m:r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𝑎</m:t>
                            </m:r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=</m:t>
                            </m:r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𝑎𝑟𝑔𝑚𝑎</m:t>
                            </m:r>
                            <m:sSub>
                              <m:sSubPr>
                                <m:ctrlPr>
                                  <a:rPr lang="en-US" altLang="zh-CN" sz="13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3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(</m:t>
                            </m:r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𝑎</m:t>
                            </m:r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)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sz="13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|</m:t>
                                </m:r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𝐴</m:t>
                                </m:r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(</m:t>
                                </m:r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</m:t>
                                </m:r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)|</m:t>
                                </m:r>
                              </m:den>
                            </m:f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             ,   </m:t>
                            </m:r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𝑖𝑓</m:t>
                            </m:r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 </m:t>
                            </m:r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𝑎</m:t>
                            </m:r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≠</m:t>
                            </m:r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𝑎𝑟𝑔𝑚𝑎</m:t>
                            </m:r>
                            <m:sSub>
                              <m:sSubPr>
                                <m:ctrlPr>
                                  <a:rPr lang="en-US" altLang="zh-CN" sz="13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3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(</m:t>
                            </m:r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𝑎</m:t>
                            </m:r>
                            <m:r>
                              <a:rPr lang="en-US" altLang="zh-CN" sz="13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//</a:t>
                </a:r>
                <a:r>
                  <a:rPr lang="zh-CN" altLang="en-US" sz="13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价值迭代思路（蓝框内）</a:t>
                </a:r>
                <a:endParaRPr lang="en-US" altLang="zh-CN" sz="1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04F2F5-E50F-41EE-9555-98AA543DF0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09817"/>
                <a:ext cx="7877537" cy="5353290"/>
              </a:xfrm>
              <a:blipFill>
                <a:blip r:embed="rId4"/>
                <a:stretch>
                  <a:fillRect l="-161" t="-711" b="-48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82AE8AD-CC2D-4F95-9A63-1C00C4698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9922" y="3719672"/>
            <a:ext cx="4836706" cy="192851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57ABB99-9E1C-490B-9402-EE4FA7ECC373}"/>
              </a:ext>
            </a:extLst>
          </p:cNvPr>
          <p:cNvSpPr/>
          <p:nvPr/>
        </p:nvSpPr>
        <p:spPr>
          <a:xfrm>
            <a:off x="8796759" y="558649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策略改进定理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39759E6-2B38-4B18-AE2F-E3BBC7B8B9F4}"/>
              </a:ext>
            </a:extLst>
          </p:cNvPr>
          <p:cNvCxnSpPr/>
          <p:nvPr/>
        </p:nvCxnSpPr>
        <p:spPr>
          <a:xfrm flipH="1">
            <a:off x="2534855" y="3429000"/>
            <a:ext cx="115747" cy="278660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90AA14D5-81BA-714E-9F8D-1FDDABC8668E}"/>
              </a:ext>
            </a:extLst>
          </p:cNvPr>
          <p:cNvSpPr/>
          <p:nvPr/>
        </p:nvSpPr>
        <p:spPr>
          <a:xfrm>
            <a:off x="1684962" y="5648183"/>
            <a:ext cx="4674741" cy="99919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39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68176-4A93-439F-8256-47ED3D3D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92" y="28410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策略学习中的两难问题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407264-8261-4EF2-9AFC-D61879BA9C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7792" y="1412111"/>
                <a:ext cx="11748304" cy="476485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目标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-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手段的两难问题：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目标：学习以</a:t>
                </a:r>
                <a:r>
                  <a:rPr lang="zh-CN" altLang="en-US" sz="2400" u="sng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后续最优行为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为条件的动作值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手段：为了探索所有动作（找到最优动作），需要做出非最优行为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产生试验的策略（行为策略） 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 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被学习的策略（目标策略）：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on-policy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（同策略）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产生试验的策略（行为策略） ≠被学习的策略（目标策略） ：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off-policy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（异策略）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On-policy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其实是一种折中的方法，它学习的不是最优策略，而是接近最优策略。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Off-policy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可以充分保证探索性，只需对任意可能的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en-US" altLang="zh-CN" sz="2400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s,a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，若目标策略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𝜋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𝑎</m:t>
                        </m:r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&gt;0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，都满足行为策略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𝑎</m:t>
                        </m:r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&gt;0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即可。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【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你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𝜋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能做的我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𝜇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也能做，我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𝜇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还能做的更多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】</a:t>
                </a:r>
                <a:endParaRPr lang="zh-CN" altLang="en-US" sz="24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407264-8261-4EF2-9AFC-D61879BA9C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792" y="1412111"/>
                <a:ext cx="11748304" cy="4764852"/>
              </a:xfrm>
              <a:blipFill>
                <a:blip r:embed="rId2"/>
                <a:stretch>
                  <a:fillRect l="-727" t="-1793" r="-2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2BF62EE-50E2-45AB-982D-40A0A749ED72}"/>
                  </a:ext>
                </a:extLst>
              </p:cNvPr>
              <p:cNvSpPr/>
              <p:nvPr/>
            </p:nvSpPr>
            <p:spPr>
              <a:xfrm>
                <a:off x="1867381" y="5843420"/>
                <a:ext cx="918761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0" i="0" dirty="0">
                    <a:solidFill>
                      <a:srgbClr val="00B05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通常，</a:t>
                </a:r>
                <a:r>
                  <a:rPr lang="en-US" altLang="zh-CN" dirty="0">
                    <a:solidFill>
                      <a:srgbClr val="00B05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off-policy</a:t>
                </a:r>
                <a:r>
                  <a:rPr lang="zh-CN" altLang="en-US" dirty="0">
                    <a:solidFill>
                      <a:srgbClr val="00B05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</a:t>
                </a:r>
                <a:r>
                  <a:rPr lang="zh-CN" altLang="en-US" b="0" i="0" dirty="0">
                    <a:solidFill>
                      <a:srgbClr val="00B05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目标策略通常确定性的（</a:t>
                </a:r>
                <a:r>
                  <a:rPr lang="zh-CN" altLang="en-US" b="0" i="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贪婪</a:t>
                </a:r>
                <a:r>
                  <a:rPr lang="zh-CN" altLang="en-US" b="0" i="0" dirty="0">
                    <a:solidFill>
                      <a:srgbClr val="00B05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），而行为策略是随机的（</a:t>
                </a:r>
                <a:r>
                  <a:rPr lang="en-US" altLang="zh-CN" dirty="0">
                    <a:solidFill>
                      <a:srgbClr val="FF0000"/>
                    </a:solidFill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𝜀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-soft </a:t>
                </a:r>
                <a:r>
                  <a:rPr lang="zh-CN" altLang="en-US" b="0" i="0" dirty="0">
                    <a:solidFill>
                      <a:srgbClr val="00B05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）</a:t>
                </a:r>
                <a:endParaRPr lang="en-US" altLang="zh-CN" b="0" i="0" dirty="0">
                  <a:solidFill>
                    <a:srgbClr val="00B05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B05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on-policy</a:t>
                </a:r>
                <a:r>
                  <a:rPr lang="zh-CN" altLang="en-US" dirty="0">
                    <a:solidFill>
                      <a:srgbClr val="00B05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中目标策略和行为策略都是随机的（</a:t>
                </a:r>
                <a:r>
                  <a:rPr lang="en-US" altLang="zh-CN" dirty="0">
                    <a:solidFill>
                      <a:srgbClr val="FF0000"/>
                    </a:solidFill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𝜀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-soft </a:t>
                </a:r>
                <a:r>
                  <a:rPr lang="zh-CN" altLang="en-US" dirty="0">
                    <a:solidFill>
                      <a:srgbClr val="00B05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2BF62EE-50E2-45AB-982D-40A0A749ED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381" y="5843420"/>
                <a:ext cx="9187611" cy="646331"/>
              </a:xfrm>
              <a:prstGeom prst="rect">
                <a:avLst/>
              </a:prstGeom>
              <a:blipFill>
                <a:blip r:embed="rId3"/>
                <a:stretch>
                  <a:fillRect l="-414" t="-7692" b="-9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639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60D80-967D-4F3E-8054-F8E91E93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异策略下的价值函数计算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FA577C-D553-4C95-8EBD-238BE2D776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lang="zh-CN" altLang="en-US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：既然在异策略下行为策略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𝜇</m:t>
                    </m:r>
                  </m:oMath>
                </a14:m>
                <a:r>
                  <a:rPr lang="zh-CN" altLang="en-US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≠目标策略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𝜋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，如何利用由行为策略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𝜇</m:t>
                    </m:r>
                  </m:oMath>
                </a14:m>
                <a:r>
                  <a:rPr lang="zh-CN" altLang="en-US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生成的试验数据去计算目标策略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𝜋</m:t>
                    </m:r>
                  </m:oMath>
                </a14:m>
                <a:r>
                  <a:rPr lang="zh-CN" altLang="en-US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的价值函数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，并利用这些价值函数去改进目标策略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𝜋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？</a:t>
                </a:r>
                <a:endParaRPr lang="en-US" altLang="zh-CN" sz="2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A: </a:t>
                </a:r>
                <a:r>
                  <a:rPr lang="zh-CN" altLang="en-US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研究目标策略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𝜋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和行为策略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𝜇</m:t>
                    </m:r>
                  </m:oMath>
                </a14:m>
                <a:r>
                  <a:rPr lang="zh-CN" altLang="en-US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的关系</a:t>
                </a:r>
                <a:endParaRPr lang="en-US" altLang="zh-CN" sz="2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Q: </a:t>
                </a:r>
                <a:r>
                  <a:rPr lang="zh-CN" altLang="en-US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怎么量化并分析目标策略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𝜋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和行为策略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𝜇</m:t>
                    </m:r>
                  </m:oMath>
                </a14:m>
                <a:r>
                  <a:rPr lang="zh-CN" altLang="en-US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的关系？</a:t>
                </a:r>
                <a:endParaRPr lang="en-US" altLang="zh-CN" sz="2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A: </a:t>
                </a:r>
                <a:r>
                  <a:rPr lang="zh-CN" altLang="en-US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用行为策略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𝜇</m:t>
                    </m:r>
                  </m:oMath>
                </a14:m>
                <a:r>
                  <a:rPr lang="zh-CN" altLang="en-US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生成的试验（即根据行为策略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𝜇</m:t>
                    </m:r>
                    <m:r>
                      <a:rPr lang="en-US" altLang="zh-CN" sz="26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600" dirty="0">
                    <a:solidFill>
                      <a:srgbClr val="00B05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采样的样本</a:t>
                </a:r>
                <a:r>
                  <a:rPr lang="zh-CN" altLang="en-US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）去</a:t>
                </a:r>
                <a:r>
                  <a:rPr lang="zh-CN" altLang="en-US" sz="2600" dirty="0">
                    <a:solidFill>
                      <a:srgbClr val="00B05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计算目标策略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𝜋</m:t>
                    </m:r>
                  </m:oMath>
                </a14:m>
                <a:r>
                  <a:rPr lang="zh-CN" altLang="en-US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的后续回报</a:t>
                </a:r>
                <a:r>
                  <a:rPr lang="zh-CN" altLang="en-US" sz="2600" dirty="0">
                    <a:solidFill>
                      <a:srgbClr val="00B05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期望</a:t>
                </a:r>
                <a:r>
                  <a:rPr lang="zh-CN" altLang="en-US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（即价值函数），相当于用已知的分布去估算未知分布的期望值，相当于进行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重要性采样</a:t>
                </a:r>
                <a:r>
                  <a:rPr lang="zh-CN" altLang="en-US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2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sz="2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FA577C-D553-4C95-8EBD-238BE2D776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38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08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60D80-967D-4F3E-8054-F8E91E93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异策略下的价值函数计算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FA577C-D553-4C95-8EBD-238BE2D776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3108"/>
                <a:ext cx="10933253" cy="534489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什么是</a:t>
                </a:r>
                <a:r>
                  <a:rPr lang="zh-CN" altLang="en-US" sz="2600" b="1" u="sng" dirty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重要性采样</a:t>
                </a:r>
                <a:r>
                  <a:rPr lang="zh-CN" altLang="en-US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？</a:t>
                </a:r>
                <a:endParaRPr lang="en-US" altLang="zh-CN" sz="2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600" dirty="0">
                    <a:solidFill>
                      <a:srgbClr val="FF0000"/>
                    </a:solidFill>
                    <a:ea typeface="楷体" panose="02010609060101010101" pitchFamily="49" charset="-122"/>
                  </a:rPr>
                  <a:t>问题</a:t>
                </a:r>
                <a:r>
                  <a:rPr lang="zh-CN" altLang="en-US" sz="2600" dirty="0">
                    <a:ea typeface="楷体" panose="02010609060101010101" pitchFamily="49" charset="-122"/>
                  </a:rPr>
                  <a:t>：计算函数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600" dirty="0"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∼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𝑝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600" dirty="0">
                    <a:ea typeface="楷体" panose="02010609060101010101" pitchFamily="49" charset="-122"/>
                  </a:rPr>
                  <a:t>的期望值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∼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𝑝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)</m:t>
                        </m:r>
                      </m:sub>
                    </m:sSub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[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)] =∫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𝑝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  <m:r>
                      <a:rPr lang="en-US" altLang="zh-CN" sz="26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𝑑𝑧</m:t>
                    </m:r>
                  </m:oMath>
                </a14:m>
                <a:endParaRPr lang="en-US" altLang="zh-CN" sz="2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6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难点</a:t>
                </a:r>
                <a:r>
                  <a:rPr lang="zh-CN" altLang="en-US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：当随机变量</a:t>
                </a:r>
                <a:r>
                  <a:rPr lang="en-US" altLang="zh-CN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z</a:t>
                </a:r>
                <a:r>
                  <a:rPr lang="zh-CN" altLang="en-US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的分布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𝑝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非常复杂的时候，无法用解析的方式产生用于逼近期望的样本。</a:t>
                </a:r>
                <a:endParaRPr lang="en-US" altLang="zh-CN" sz="2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6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解法</a:t>
                </a:r>
                <a:r>
                  <a:rPr lang="zh-CN" altLang="en-US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：选一个概率分布简单易产生的分布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𝑝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并利用蒙特卡洛方法。</a:t>
                </a:r>
                <a:endParaRPr lang="en-US" altLang="zh-CN" sz="2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∼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𝑝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)</m:t>
                        </m:r>
                      </m:sub>
                    </m:sSub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[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)] =∫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𝑝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  <m:r>
                      <a:rPr lang="en-US" altLang="zh-CN" sz="26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𝑑𝑧</m:t>
                    </m:r>
                  </m:oMath>
                </a14:m>
                <a:endParaRPr lang="en-US" altLang="zh-CN" sz="2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      =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∫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</m:d>
                    <m:f>
                      <m:f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26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𝑞</m:t>
                    </m:r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sz="26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𝑑𝑧</m:t>
                    </m:r>
                  </m:oMath>
                </a14:m>
                <a:endParaRPr lang="en-US" altLang="zh-CN" sz="2600" i="1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600" b="0" dirty="0">
                    <a:ea typeface="楷体" panose="02010609060101010101" pitchFamily="49" charset="-122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≈</m:t>
                    </m:r>
                    <m:f>
                      <m:f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naryPr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600" b="0" i="1" dirty="0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b="0" i="1" dirty="0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CN" sz="2600" b="0" i="1" dirty="0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600" b="0" i="1" dirty="0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b="0" i="1" dirty="0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CN" sz="2600" b="0" i="1" dirty="0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 </m:t>
                        </m:r>
                        <m:r>
                          <a:rPr lang="zh-CN" altLang="en-US" sz="26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其中</m:t>
                        </m:r>
                        <m:sSup>
                          <m:sSup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∼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𝑧</m:t>
                            </m:r>
                          </m:e>
                        </m:d>
                        <m:r>
                          <a:rPr lang="zh-CN" altLang="en-US" sz="26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是</m:t>
                        </m:r>
                        <m:r>
                          <a:rPr lang="zh-CN" altLang="en-US" sz="26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采样</m:t>
                        </m:r>
                        <m:r>
                          <a:rPr lang="zh-CN" altLang="en-US" sz="26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的</m:t>
                        </m:r>
                        <m:r>
                          <a:rPr lang="zh-CN" altLang="en-US" sz="26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第</m:t>
                        </m:r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  <m:r>
                          <a:rPr lang="zh-CN" altLang="en-US" sz="26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个</m:t>
                        </m:r>
                        <m:r>
                          <a:rPr lang="zh-CN" altLang="en-US" sz="26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样本</m:t>
                        </m:r>
                      </m:e>
                    </m:nary>
                  </m:oMath>
                </a14:m>
                <a:endParaRPr lang="en-US" altLang="zh-CN" sz="2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定义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𝜔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zh-CN" altLang="en-US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为第</a:t>
                </a:r>
                <a:r>
                  <a:rPr lang="en-US" altLang="zh-CN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号样本的重要性权重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FA577C-D553-4C95-8EBD-238BE2D776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3108"/>
                <a:ext cx="10933253" cy="5344892"/>
              </a:xfrm>
              <a:blipFill>
                <a:blip r:embed="rId2"/>
                <a:stretch>
                  <a:fillRect l="-892" t="-17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A2B2AF-97C0-4B51-B975-4F2F49F2CF71}"/>
                  </a:ext>
                </a:extLst>
              </p:cNvPr>
              <p:cNvSpPr txBox="1"/>
              <p:nvPr/>
            </p:nvSpPr>
            <p:spPr>
              <a:xfrm>
                <a:off x="1157470" y="5243330"/>
                <a:ext cx="1970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≈</m:t>
                    </m:r>
                  </m:oMath>
                </a14:m>
                <a:r>
                  <a:rPr lang="zh-CN" altLang="en-US" dirty="0">
                    <a:solidFill>
                      <a:srgbClr val="00B050"/>
                    </a:solidFill>
                  </a:rPr>
                  <a:t>来自蒙特卡洛</a:t>
                </a:r>
                <a:r>
                  <a:rPr lang="en-US" altLang="zh-CN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</a:t>
                </a:r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A2B2AF-97C0-4B51-B975-4F2F49F2C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470" y="5243330"/>
                <a:ext cx="1970411" cy="369332"/>
              </a:xfrm>
              <a:prstGeom prst="rect">
                <a:avLst/>
              </a:prstGeom>
              <a:blipFill>
                <a:blip r:embed="rId3"/>
                <a:stretch>
                  <a:fillRect t="-9836" r="-247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347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97176-A3CA-4BF1-AC9B-63EB5F3E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异策略下的价值函数计算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AAE12D-8635-4C2F-B24A-B2A9DCC80F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回顾生成过程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：给定状态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按照行为策略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𝜇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生成了第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次试验序列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𝜏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,…,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相当于是用行为策略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𝜇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做了一次采样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而根据定义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 err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err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 dirty="0" err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=∫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𝐺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𝜏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𝜏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𝑑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𝜏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Pr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这时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第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次试验的重要性权重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𝜔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𝑃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;</m:t>
                            </m:r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𝜋</m:t>
                            </m:r>
                          </m:e>
                        </m:d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𝑃𝑟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;</m:t>
                            </m:r>
                            <m:r>
                              <a:rPr lang="en-US" altLang="zh-CN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𝜇</m:t>
                            </m:r>
                          </m:e>
                        </m:d>
                      </m:den>
                    </m:f>
                  </m:oMath>
                </a14:m>
                <a:endParaRPr lang="en-US" altLang="zh-CN" i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i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𝑃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;</m:t>
                          </m:r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𝜋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…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𝑃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𝑇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𝑇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𝑇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𝑃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;</m:t>
                          </m:r>
                          <m:r>
                            <a:rPr lang="en-US" altLang="zh-CN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𝜇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𝜇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𝜇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…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𝑃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𝑇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𝑇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𝑇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𝑃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;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𝜋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𝑃𝑟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;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𝜇</m:t>
                              </m:r>
                            </m:e>
                          </m:d>
                        </m:den>
                      </m:f>
                      <m:r>
                        <a:rPr lang="en-US" altLang="zh-CN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𝑘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=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AAE12D-8635-4C2F-B24A-B2A9DCC80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3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2DC223D-19E2-48DB-B80B-2BEC0949FC43}"/>
                  </a:ext>
                </a:extLst>
              </p:cNvPr>
              <p:cNvSpPr txBox="1"/>
              <p:nvPr/>
            </p:nvSpPr>
            <p:spPr>
              <a:xfrm>
                <a:off x="7421185" y="4215303"/>
                <a:ext cx="3932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B05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为何这里上下的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𝑃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rgbClr val="00B05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一样？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2DC223D-19E2-48DB-B80B-2BEC0949F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185" y="4215303"/>
                <a:ext cx="3932615" cy="369332"/>
              </a:xfrm>
              <a:prstGeom prst="rect">
                <a:avLst/>
              </a:prstGeom>
              <a:blipFill>
                <a:blip r:embed="rId3"/>
                <a:stretch>
                  <a:fillRect l="-1238" t="-11475" r="-310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EE90081D-DE3F-48D0-A719-03528F786CA8}"/>
              </a:ext>
            </a:extLst>
          </p:cNvPr>
          <p:cNvSpPr/>
          <p:nvPr/>
        </p:nvSpPr>
        <p:spPr>
          <a:xfrm>
            <a:off x="7986532" y="4719571"/>
            <a:ext cx="2442258" cy="66265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23013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97176-A3CA-4BF1-AC9B-63EB5F3E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37" y="60616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异策略下的价值函数计算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AAE12D-8635-4C2F-B24A-B2A9DCC80F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4066" y="1189016"/>
                <a:ext cx="10515600" cy="503237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endPara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𝑃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;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𝜋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𝑃𝑟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;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𝜇</m:t>
                              </m:r>
                            </m:e>
                          </m:d>
                        </m:den>
                      </m:f>
                      <m:r>
                        <a:rPr lang="en-US" altLang="zh-CN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𝑘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=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≜</m:t>
                      </m:r>
                      <m:sSubSup>
                        <m:sSubSup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𝑇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𝑡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𝑠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𝜏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∼</m:t>
                          </m:r>
                          <m: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𝜋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[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𝐺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𝜏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)]≈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G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其中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∼</m:t>
                          </m:r>
                          <m: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ea typeface="楷体" panose="02010609060101010101" pitchFamily="49" charset="-122"/>
                  </a:rPr>
                  <a:t>                                     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≈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|</m:t>
                        </m:r>
                        <m:r>
                          <a:rPr lang="en-US" altLang="zh-CN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𝒯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∈</m:t>
                        </m:r>
                        <m:r>
                          <a:rPr lang="en-US" altLang="zh-CN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𝒯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𝑇</m:t>
                            </m:r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(</m:t>
                            </m:r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G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</m:e>
                    </m:nary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𝒯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表示试验中产生状态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s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的位置，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|</a:t>
                </a:r>
                <a:r>
                  <a:rPr lang="en-US" altLang="zh-CN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𝒯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|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表示相当于进行了多少次以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开始的试验序列生成。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 algn="ctr">
                  <a:buNone/>
                </a:pP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 algn="ctr">
                  <a:buNone/>
                </a:pPr>
                <a:r>
                  <a:rPr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加权重要性采样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为了减小方差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) 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：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≈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∈</m:t>
                            </m:r>
                            <m:r>
                              <a:rPr lang="en-US" altLang="zh-CN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𝒯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</m:t>
                                </m:r>
                              </m:e>
                            </m:d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𝑇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(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𝑡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∈</m:t>
                            </m:r>
                            <m:r>
                              <a:rPr lang="en-US" altLang="zh-CN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𝒯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</m:t>
                                </m:r>
                              </m:e>
                            </m:d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𝑇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(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𝑡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 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AAE12D-8635-4C2F-B24A-B2A9DCC80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4066" y="1189016"/>
                <a:ext cx="10515600" cy="5032375"/>
              </a:xfrm>
              <a:blipFill>
                <a:blip r:embed="rId2"/>
                <a:stretch>
                  <a:fillRect l="-724" t="-18090" b="-8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80496F3-CA9C-441C-AED7-560215504A9C}"/>
                  </a:ext>
                </a:extLst>
              </p:cNvPr>
              <p:cNvSpPr txBox="1"/>
              <p:nvPr/>
            </p:nvSpPr>
            <p:spPr>
              <a:xfrm>
                <a:off x="8315344" y="1386179"/>
                <a:ext cx="36471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这里变量</a:t>
                </a:r>
                <a:r>
                  <a:rPr lang="en-US" altLang="zh-CN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k</a:t>
                </a:r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消掉，只与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:r>
                  <a:rPr lang="en-US" altLang="zh-CN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相关</a:t>
                </a:r>
                <a:r>
                  <a:rPr lang="en-US" altLang="zh-CN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</a:p>
              <a:p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而终止的步数</a:t>
                </a:r>
                <a:r>
                  <a:rPr lang="en-US" altLang="zh-CN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又与起始步数</a:t>
                </a:r>
                <a:r>
                  <a:rPr lang="en-US" altLang="zh-CN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相关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80496F3-CA9C-441C-AED7-560215504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344" y="1386179"/>
                <a:ext cx="3647152" cy="646331"/>
              </a:xfrm>
              <a:prstGeom prst="rect">
                <a:avLst/>
              </a:prstGeom>
              <a:blipFill>
                <a:blip r:embed="rId3"/>
                <a:stretch>
                  <a:fillRect l="-1338" t="-6604" r="-50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pic1.zhimg.com/v2-fac4cf77a1559630d7f9611151a13078_b.jpg">
            <a:extLst>
              <a:ext uri="{FF2B5EF4-FFF2-40B4-BE49-F238E27FC236}">
                <a16:creationId xmlns:a16="http://schemas.microsoft.com/office/drawing/2014/main" id="{0717393A-8641-41DB-B50A-D4087798F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899" y="4317900"/>
            <a:ext cx="425767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376D520-2CF3-904E-B518-A5D8DC5B414B}"/>
                  </a:ext>
                </a:extLst>
              </p:cNvPr>
              <p:cNvSpPr/>
              <p:nvPr/>
            </p:nvSpPr>
            <p:spPr>
              <a:xfrm>
                <a:off x="2608762" y="2770115"/>
                <a:ext cx="26983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𝜏</m:t>
                    </m:r>
                  </m:oMath>
                </a14:m>
                <a:r>
                  <a:rPr lang="zh-CN" altLang="en-US" dirty="0">
                    <a:solidFill>
                      <a:schemeClr val="accent2">
                        <a:lumMod val="50000"/>
                      </a:schemeClr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是</a:t>
                </a:r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s</a:t>
                </a:r>
                <a:r>
                  <a:rPr lang="zh-CN" altLang="en-US" dirty="0">
                    <a:solidFill>
                      <a:schemeClr val="accent2">
                        <a:lumMod val="50000"/>
                      </a:schemeClr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起头的生成试验序列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376D520-2CF3-904E-B518-A5D8DC5B4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762" y="2770115"/>
                <a:ext cx="2698303" cy="369332"/>
              </a:xfrm>
              <a:prstGeom prst="rect">
                <a:avLst/>
              </a:prstGeom>
              <a:blipFill>
                <a:blip r:embed="rId5"/>
                <a:stretch>
                  <a:fillRect t="-6452" r="-1402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2F89E89-9E3F-9648-98D2-182E7D29BD7C}"/>
                  </a:ext>
                </a:extLst>
              </p:cNvPr>
              <p:cNvSpPr/>
              <p:nvPr/>
            </p:nvSpPr>
            <p:spPr>
              <a:xfrm>
                <a:off x="3538899" y="6133484"/>
                <a:ext cx="45057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证明练习：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q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也具有类似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的性质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2F89E89-9E3F-9648-98D2-182E7D29BD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899" y="6133484"/>
                <a:ext cx="4505785" cy="369332"/>
              </a:xfrm>
              <a:prstGeom prst="rect">
                <a:avLst/>
              </a:prstGeom>
              <a:blipFill>
                <a:blip r:embed="rId6"/>
                <a:stretch>
                  <a:fillRect l="-1124" t="-6452" r="-281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60A844F6-3C75-BE49-ADEA-A936DC84D6DE}"/>
              </a:ext>
            </a:extLst>
          </p:cNvPr>
          <p:cNvSpPr/>
          <p:nvPr/>
        </p:nvSpPr>
        <p:spPr>
          <a:xfrm>
            <a:off x="1903574" y="5292412"/>
            <a:ext cx="8116584" cy="753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2230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C62D5-EBE6-6746-8915-0B417093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增量式更新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394745-9F1A-654D-97A1-1F884781C3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kumimoji="1"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kumimoji="1" lang="zh-CN" altLang="en-US" sz="24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 是数组</a:t>
                </a:r>
                <a:r>
                  <a:rPr kumimoji="1" lang="en-US" altLang="zh-CN" sz="24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)</a:t>
                </a:r>
                <a:r>
                  <a:rPr kumimoji="1" lang="zh-CN" altLang="en-US" sz="24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在权重</a:t>
                </a:r>
                <a:r>
                  <a:rPr kumimoji="1" lang="en-US" altLang="zh-CN" sz="24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)</a:t>
                </a:r>
                <a:r>
                  <a:rPr kumimoji="1" lang="zh-CN" altLang="en-US" sz="24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的加权平均值</a:t>
                </a:r>
                <a:endParaRPr kumimoji="1" lang="en-US" altLang="zh-CN" sz="24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kumimoji="1" lang="zh-CN" altLang="en-US" sz="24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那么当增加新的元素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和相应权重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时，新的加权平均值</a:t>
                </a:r>
                <a:endParaRPr kumimoji="1" lang="en-US" altLang="zh-CN" sz="24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kumimoji="1" lang="en-US" altLang="zh-CN" sz="2400" i="1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nary>
                          <m:naryPr>
                            <m:chr m:val="∑"/>
                            <m:ctrlP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kumimoji="1" lang="en-US" altLang="zh-CN" sz="24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×</m:t>
                        </m:r>
                        <m:nary>
                          <m:naryPr>
                            <m:chr m:val="∑"/>
                            <m:ctrlP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sz="2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kumimoji="1" lang="en-US" altLang="zh-CN" sz="24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kumimoji="1" lang="en-US" altLang="zh-CN" sz="24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:r>
                  <a:rPr kumimoji="1" lang="en-US" altLang="zh-CN" sz="24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,</a:t>
                </a:r>
                <a:r>
                  <a:rPr kumimoji="1" lang="zh-CN" altLang="en-US" sz="24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 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zh-CN" sz="24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kumimoji="1" lang="en-US" altLang="zh-CN" sz="240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sz="2400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400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2400" i="1" dirty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CN" sz="24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sz="2400" i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,</a:t>
                </a:r>
                <a:r>
                  <a:rPr kumimoji="1" lang="zh-CN" altLang="en-US" sz="24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kumimoji="1"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:r>
                  <a:rPr kumimoji="1" lang="zh-CN" altLang="en-US" sz="2400" dirty="0">
                    <a:solidFill>
                      <a:srgbClr val="00B05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这样就不用全部求和算平均</a:t>
                </a:r>
                <a:endParaRPr kumimoji="1" lang="zh-CN" altLang="en-US" sz="24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394745-9F1A-654D-97A1-1F884781C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9012" b="-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29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417FE816-F641-446D-9BF2-8176559E62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5131" y="225968"/>
                <a:ext cx="11477264" cy="64873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输入：待评估的策略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18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输出：策略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的状态</a:t>
                </a:r>
                <a:r>
                  <a:rPr lang="en-US" altLang="zh-CN" sz="18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行为值函数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altLang="zh-CN" sz="18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------------------------------------------------------------------------------------------------------------------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初始化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R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和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latin typeface="Cambria Math" panose="02040503050406030204" pitchFamily="18" charset="0"/>
                        </a:rPr>
                        <m:t>𝑤h𝑖𝑙𝑒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</a:rPr>
                        <m:t>):</m:t>
                      </m:r>
                    </m:oMath>
                  </m:oMathPara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</a:t>
                </a:r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根据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-soft</a:t>
                </a:r>
                <a:r>
                  <a:rPr lang="zh-CN" altLang="en-US" sz="18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策略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生成试验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– 1: 0</m:t>
                    </m:r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</a:t>
                </a:r>
                <a:r>
                  <a:rPr lang="zh-CN" altLang="en-US" sz="18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从前往后方便找第一个出现</a:t>
                </a:r>
                <a:r>
                  <a:rPr lang="en-US" altLang="zh-CN" sz="18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18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的地方，但不方便计算回报</a:t>
                </a:r>
                <a:endParaRPr lang="en-US" altLang="zh-CN" sz="1800" dirty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----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//</a:t>
                </a:r>
                <a:r>
                  <a:rPr lang="zh-CN" altLang="en-US" sz="18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根据</a:t>
                </a:r>
                <a:r>
                  <a:rPr lang="en-US" altLang="zh-CN" sz="18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8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而来</a:t>
                </a:r>
                <a:endParaRPr lang="en-US" altLang="zh-CN" sz="1800" dirty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----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8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----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dirty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8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8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C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8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18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80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8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8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----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1800" dirty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----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exit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i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</a:t>
                </a: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417FE816-F641-446D-9BF2-8176559E6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31" y="225968"/>
                <a:ext cx="11477264" cy="6487347"/>
              </a:xfrm>
              <a:prstGeom prst="rect">
                <a:avLst/>
              </a:prstGeom>
              <a:blipFill>
                <a:blip r:embed="rId2"/>
                <a:stretch>
                  <a:fillRect l="-553" t="-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9989A41-59D5-D048-959F-B0BD5DA38815}"/>
                  </a:ext>
                </a:extLst>
              </p:cNvPr>
              <p:cNvSpPr txBox="1"/>
              <p:nvPr/>
            </p:nvSpPr>
            <p:spPr>
              <a:xfrm>
                <a:off x="6719299" y="3469641"/>
                <a:ext cx="54042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rgbClr val="00B05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第（</a:t>
                </a:r>
                <a:r>
                  <a:rPr kumimoji="1" lang="en-US" altLang="zh-CN" dirty="0">
                    <a:solidFill>
                      <a:srgbClr val="00B05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16</a:t>
                </a:r>
                <a:r>
                  <a:rPr kumimoji="1" lang="zh-CN" altLang="en-US" dirty="0">
                    <a:solidFill>
                      <a:srgbClr val="00B05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）页的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zh-CN" altLang="en-US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>
                    <a:solidFill>
                      <a:srgbClr val="00B05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换成这里的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>
                  <a:solidFill>
                    <a:srgbClr val="00B050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kumimoji="1" lang="zh-CN" altLang="en-US" dirty="0">
                    <a:solidFill>
                      <a:srgbClr val="00B05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因为这里的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>
                    <a:solidFill>
                      <a:srgbClr val="00B05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 是加权重要性采样，可以类比</a:t>
                </a:r>
                <a:endParaRPr kumimoji="1" lang="en-US" altLang="zh-CN" dirty="0">
                  <a:solidFill>
                    <a:srgbClr val="00B050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9989A41-59D5-D048-959F-B0BD5DA38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299" y="3469641"/>
                <a:ext cx="5404236" cy="646331"/>
              </a:xfrm>
              <a:prstGeom prst="rect">
                <a:avLst/>
              </a:prstGeom>
              <a:blipFill>
                <a:blip r:embed="rId3"/>
                <a:stretch>
                  <a:fillRect l="-703" t="-5882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642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417FE816-F641-446D-9BF2-8176559E62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5131" y="225968"/>
                <a:ext cx="11477264" cy="64873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输入：状态集，动作集，环境，行为</a:t>
                </a:r>
                <a:r>
                  <a:rPr lang="zh-CN" altLang="en-US" sz="1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策略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altLang="zh-CN" sz="18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输出：策略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sz="18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------------------------------------------------------------------------------------------------------------------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初始化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R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和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初始化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𝑚𝑎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zh-CN" altLang="en-US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latin typeface="Cambria Math" panose="02040503050406030204" pitchFamily="18" charset="0"/>
                        </a:rPr>
                        <m:t>𝑤h𝑖𝑙𝑒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</a:rPr>
                        <m:t>):</m:t>
                      </m:r>
                    </m:oMath>
                  </m:oMathPara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</a:t>
                </a:r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根据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-soft</a:t>
                </a:r>
                <a:r>
                  <a:rPr lang="zh-CN" altLang="en-US" sz="18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策略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生成试验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– 1: 0</m:t>
                    </m:r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</a:t>
                </a:r>
                <a:r>
                  <a:rPr lang="zh-CN" altLang="en-US" sz="18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从前往后方便找第一个出现</a:t>
                </a:r>
                <a:r>
                  <a:rPr lang="en-US" altLang="zh-CN" sz="18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18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的地方（从结束开始学习）</a:t>
                </a:r>
                <a:endParaRPr lang="en-US" altLang="zh-CN" sz="1800" dirty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----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//</a:t>
                </a:r>
                <a:r>
                  <a:rPr lang="zh-CN" altLang="en-US" sz="18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根据</a:t>
                </a:r>
                <a:r>
                  <a:rPr lang="en-US" altLang="zh-CN" sz="18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8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而来</a:t>
                </a:r>
                <a:endParaRPr lang="en-US" altLang="zh-CN" sz="1800" dirty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----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8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----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dirty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8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8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C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8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18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80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8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8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−−−− −−−−</m:t>
                      </m:r>
                      <m:r>
                        <a:rPr lang="zh-CN" altLang="en-US" sz="18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i="1" dirty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</a:rPr>
                        <m:t>𝑚𝑎</m:t>
                      </m:r>
                      <m:sSub>
                        <m:sSub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zh-CN" altLang="en-US" sz="18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----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exit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i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上面一行学到的东西如果不能当场用，就放弃本次试验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CN" sz="18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</a:t>
                </a:r>
                <a:r>
                  <a:rPr lang="en-US" altLang="zh-CN" sz="1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</a:t>
                </a:r>
                <a:r>
                  <a:rPr lang="zh-CN" altLang="en-US" sz="1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如果非贪婪的动作很常见，那么学习就会很慢</a:t>
                </a:r>
                <a:r>
                  <a:rPr lang="en-US" altLang="zh-CN" sz="1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1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毕竟是根据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zh-CN" altLang="en-US" sz="1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生成的</a:t>
                </a:r>
                <a:r>
                  <a:rPr lang="en-US" altLang="zh-CN" sz="1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----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b="0" i="1" strike="sngStrike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1800" b="0" i="1" strike="sngStrike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b="0" i="1" strike="sngStrik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trike="sngStrike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0" b="0" i="1" strike="sngStrike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800" b="0" i="1" strike="sngStrike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800" b="0" i="1" strike="sngStrik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trike="sngStrike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800" b="0" i="1" strike="sngStrike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800" b="0" i="1" strike="sngStrike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sz="18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18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//</a:t>
                </a:r>
                <a:r>
                  <a:rPr lang="zh-CN" altLang="en-US" sz="18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这里的使用贪婪策略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1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值为</a:t>
                </a:r>
                <a:r>
                  <a:rPr lang="en-US" altLang="zh-CN" sz="18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8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（不为</a:t>
                </a:r>
                <a:r>
                  <a:rPr lang="en-US" altLang="zh-CN" sz="18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8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的上面就</a:t>
                </a:r>
                <a:r>
                  <a:rPr lang="en-US" altLang="zh-CN" sz="18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exit</a:t>
                </a:r>
                <a:r>
                  <a:rPr lang="zh-CN" altLang="en-US" sz="18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掉了）</a:t>
                </a:r>
                <a:endParaRPr lang="en-US" altLang="zh-CN" sz="1800" dirty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417FE816-F641-446D-9BF2-8176559E6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31" y="225968"/>
                <a:ext cx="11477264" cy="6487347"/>
              </a:xfrm>
              <a:prstGeom prst="rect">
                <a:avLst/>
              </a:prstGeom>
              <a:blipFill>
                <a:blip r:embed="rId2"/>
                <a:stretch>
                  <a:fillRect l="-553" t="-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9989A41-59D5-D048-959F-B0BD5DA38815}"/>
                  </a:ext>
                </a:extLst>
              </p:cNvPr>
              <p:cNvSpPr txBox="1"/>
              <p:nvPr/>
            </p:nvSpPr>
            <p:spPr>
              <a:xfrm>
                <a:off x="6719299" y="3469641"/>
                <a:ext cx="54042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rgbClr val="00B05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第（</a:t>
                </a:r>
                <a:r>
                  <a:rPr kumimoji="1" lang="en-US" altLang="zh-CN" dirty="0">
                    <a:solidFill>
                      <a:srgbClr val="00B05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16</a:t>
                </a:r>
                <a:r>
                  <a:rPr kumimoji="1" lang="zh-CN" altLang="en-US" dirty="0">
                    <a:solidFill>
                      <a:srgbClr val="00B05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）页的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zh-CN" altLang="en-US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>
                    <a:solidFill>
                      <a:srgbClr val="00B05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换成这里的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>
                  <a:solidFill>
                    <a:srgbClr val="00B050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kumimoji="1" lang="zh-CN" altLang="en-US" dirty="0">
                    <a:solidFill>
                      <a:srgbClr val="00B05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因为这里的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>
                    <a:solidFill>
                      <a:srgbClr val="00B05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 是加权重要性采样，可以类比</a:t>
                </a:r>
                <a:endParaRPr kumimoji="1" lang="en-US" altLang="zh-CN" dirty="0">
                  <a:solidFill>
                    <a:srgbClr val="00B050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9989A41-59D5-D048-959F-B0BD5DA38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299" y="3469641"/>
                <a:ext cx="5404236" cy="646331"/>
              </a:xfrm>
              <a:prstGeom prst="rect">
                <a:avLst/>
              </a:prstGeom>
              <a:blipFill>
                <a:blip r:embed="rId3"/>
                <a:stretch>
                  <a:fillRect l="-703" t="-5882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841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C9331-AD38-3C47-AC37-02F1105A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Homework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D91E3-1E67-F94B-94F2-2509C3DA6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在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Homework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的基础上，分别尝试策略迭代与值迭代方法，找到最优策略，并将其演示出来。</a:t>
            </a:r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29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22611-56F8-4391-8298-7C5994CC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复习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E76858-127F-4E81-AC12-E78F47CFD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状态值函数与状态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行为值函数的定义？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状态值函数与状态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行为值函数的计算？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策略评估与策略改善是什么？怎么操作？</a:t>
            </a:r>
          </a:p>
        </p:txBody>
      </p:sp>
    </p:spTree>
    <p:extLst>
      <p:ext uri="{BB962C8B-B14F-4D97-AF65-F5344CB8AC3E}">
        <p14:creationId xmlns:p14="http://schemas.microsoft.com/office/powerpoint/2010/main" val="207034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5846D-4438-40D1-A562-3E9D89A7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什么是无模型强化学习？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341A4F-765D-4DD1-A5F7-E48FB2B840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𝑆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𝑅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𝛾</m:t>
                    </m:r>
                  </m:oMath>
                </a14:m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) 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  <a:sym typeface="Wingdings" panose="05000000000000000000" pitchFamily="2" charset="2"/>
                  </a:rPr>
                  <a:t> 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𝑆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400" i="1" strike="sngStrike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𝑃</m:t>
                    </m:r>
                    <m:r>
                      <a:rPr lang="en-US" altLang="zh-CN" sz="2400" i="1" strike="sngStrike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400" i="1" strike="sngStrike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𝑅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𝛾</m:t>
                    </m:r>
                  </m:oMath>
                </a14:m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) 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精髓：一切都试了才知道</a:t>
                </a:r>
                <a:endParaRPr lang="en-US" altLang="zh-CN" sz="2400" dirty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Q: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少了模型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P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  <a:sym typeface="Wingdings" panose="05000000000000000000" pitchFamily="2" charset="2"/>
                  </a:rPr>
                  <a:t>怎么评估策略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  <a:sym typeface="Wingdings" panose="05000000000000000000" pitchFamily="2" charset="2"/>
                  </a:rPr>
                  <a:t>？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  <a:sym typeface="Wingdings" panose="05000000000000000000" pitchFamily="2" charset="2"/>
                </a:endParaRPr>
              </a:p>
              <a:p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  <a:sym typeface="Wingdings" panose="05000000000000000000" pitchFamily="2" charset="2"/>
                  </a:rPr>
                  <a:t>A: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  <a:sym typeface="Wingdings" panose="05000000000000000000" pitchFamily="2" charset="2"/>
                  </a:rPr>
                  <a:t>对策略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  <a:sym typeface="Wingdings" panose="05000000000000000000" pitchFamily="2" charset="2"/>
                  </a:rPr>
                  <a:t>的</a:t>
                </a:r>
                <a:r>
                  <a:rPr lang="zh-CN" altLang="en-US" sz="24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Wingdings" panose="05000000000000000000" pitchFamily="2" charset="2"/>
                  </a:rPr>
                  <a:t>评估实质上是计算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  <a:sym typeface="Wingdings" panose="05000000000000000000" pitchFamily="2" charset="2"/>
                  </a:rPr>
                  <a:t>该策略下的状态值函数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Wingdings" panose="05000000000000000000" pitchFamily="2" charset="2"/>
                          </a:rPr>
                          <m:t>v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Wingdings" panose="05000000000000000000" pitchFamily="2" charset="2"/>
                          </a:rPr>
                          <m:t>𝜋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  <a:sym typeface="Wingdings" panose="05000000000000000000" pitchFamily="2" charset="2"/>
                  </a:rPr>
                  <a:t>与状态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  <a:sym typeface="Wingdings" panose="05000000000000000000" pitchFamily="2" charset="2"/>
                  </a:rPr>
                  <a:t>-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  <a:sym typeface="Wingdings" panose="05000000000000000000" pitchFamily="2" charset="2"/>
                  </a:rPr>
                  <a:t>行为值函数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Wingdings" panose="05000000000000000000" pitchFamily="2" charset="2"/>
                          </a:rPr>
                          <m:t>q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Wingdings" panose="05000000000000000000" pitchFamily="2" charset="2"/>
                          </a:rPr>
                          <m:t>𝜋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Wingdings" panose="05000000000000000000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Wingdings" panose="05000000000000000000" pitchFamily="2" charset="2"/>
                      </a:rPr>
                      <m:t>s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Wingdings" panose="05000000000000000000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Wingdings" panose="05000000000000000000" pitchFamily="2" charset="2"/>
                      </a:rPr>
                      <m:t>a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Wingdings" panose="05000000000000000000" pitchFamily="2" charset="2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楷体" panose="02010609060101010101" pitchFamily="49" charset="-122"/>
                        <a:sym typeface="Wingdings" panose="05000000000000000000" pitchFamily="2" charset="2"/>
                      </a:rPr>
                      <m:t>。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Wingdings" panose="05000000000000000000" pitchFamily="2" charset="2"/>
                          </a:rPr>
                          <m:t>v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Wingdings" panose="05000000000000000000" pitchFamily="2" charset="2"/>
                          </a:rPr>
                          <m:t>𝜋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Wingdings" panose="05000000000000000000" pitchFamily="2" charset="2"/>
                          </a:rPr>
                          <m:t>q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Wingdings" panose="05000000000000000000" pitchFamily="2" charset="2"/>
                          </a:rPr>
                          <m:t>𝜋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Wingdings" panose="05000000000000000000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Wingdings" panose="05000000000000000000" pitchFamily="2" charset="2"/>
                      </a:rPr>
                      <m:t>s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Wingdings" panose="05000000000000000000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Wingdings" panose="05000000000000000000" pitchFamily="2" charset="2"/>
                      </a:rPr>
                      <m:t>a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的本质是对在某</a:t>
                </a:r>
                <a:r>
                  <a:rPr lang="zh-CN" altLang="en-US" sz="2400" dirty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状态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，或某</a:t>
                </a:r>
                <a:r>
                  <a:rPr lang="zh-CN" altLang="en-US" sz="2400" dirty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（状态，行为）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下后续回报函数的期望。因为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随机变量样本的均值的期望等于总体的期望，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所以采用蒙特卡洛方法利用</a:t>
                </a:r>
                <a:r>
                  <a:rPr lang="zh-CN" altLang="en-US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经验平均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代替随机变量的期望。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341A4F-765D-4DD1-A5F7-E48FB2B84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09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140A9-5660-470A-B84F-F38FC5BF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蒙特卡洛方法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何为经验？何为平均？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D81A98-D4C9-44FF-A247-B67FD5D692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4917"/>
                <a:ext cx="10515600" cy="479204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经验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：去尝试！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怎么尝试？当要评估智能体的当前策略时，我们可以利用策略产生很</a:t>
                </a:r>
                <a:r>
                  <a:rPr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多次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试验，</a:t>
                </a:r>
                <a:r>
                  <a:rPr lang="zh-CN" altLang="en-US" dirty="0">
                    <a:solidFill>
                      <a:srgbClr val="FFC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每次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试验都是从任意的初始状态开始直到终止状态，比如一次试验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(an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episode)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 </a:t>
                </a:r>
                <a:endParaRPr lang="en-US" altLang="zh-CN" b="0" i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计算这一次试验中第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处的后续回报值为：</a:t>
                </a:r>
                <a:r>
                  <a:rPr lang="en-US" altLang="zh-CN" b="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记录下这个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作为</a:t>
                </a:r>
                <a:r>
                  <a:rPr lang="zh-CN" altLang="en-US" dirty="0">
                    <a:solidFill>
                      <a:srgbClr val="FFC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一次采样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D81A98-D4C9-44FF-A247-B67FD5D692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4917"/>
                <a:ext cx="10515600" cy="4792046"/>
              </a:xfrm>
              <a:blipFill>
                <a:blip r:embed="rId2"/>
                <a:stretch>
                  <a:fillRect l="-1217" t="-2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https://pic1.zhimg.com/v2-0de32a6bd8453cb7e56d434373eee9cc_b.jpg">
            <a:extLst>
              <a:ext uri="{FF2B5EF4-FFF2-40B4-BE49-F238E27FC236}">
                <a16:creationId xmlns:a16="http://schemas.microsoft.com/office/drawing/2014/main" id="{979C1EA8-9DF7-4006-915D-697A85916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87" y="5100638"/>
            <a:ext cx="37052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40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86580-B566-425B-A574-95E88306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蒙特卡洛方法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何为经验？何为平均？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961B1B0-E8DD-4A5E-AA5E-FEA564CD1D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78673"/>
                <a:ext cx="10515600" cy="3698290"/>
              </a:xfrm>
            </p:spPr>
            <p:txBody>
              <a:bodyPr/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平均：累加除以个数！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怎么平均？记第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次试验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注：总共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次试验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得到的序列中，</a:t>
                </a:r>
                <a:r>
                  <a:rPr lang="en-US" altLang="zh-CN" b="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是第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j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次遇到状态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s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算出的后续回报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是第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次试验中出现状态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s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的次数，则状态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s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的状态值函数可由下面两式计算：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 …+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961B1B0-E8DD-4A5E-AA5E-FEA564CD1D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78673"/>
                <a:ext cx="10515600" cy="3698290"/>
              </a:xfrm>
              <a:blipFill>
                <a:blip r:embed="rId2"/>
                <a:stretch>
                  <a:fillRect l="-1043" t="-2970" r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https://pic1.zhimg.com/v2-0de32a6bd8453cb7e56d434373eee9cc_b.jpg">
            <a:extLst>
              <a:ext uri="{FF2B5EF4-FFF2-40B4-BE49-F238E27FC236}">
                <a16:creationId xmlns:a16="http://schemas.microsoft.com/office/drawing/2014/main" id="{26B77981-F664-4759-8FBF-46E6E0193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591" y="1402348"/>
            <a:ext cx="37052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E71951C-6D5E-44B5-A68C-1865BF8CF435}"/>
              </a:ext>
            </a:extLst>
          </p:cNvPr>
          <p:cNvSpPr txBox="1"/>
          <p:nvPr/>
        </p:nvSpPr>
        <p:spPr>
          <a:xfrm>
            <a:off x="8620218" y="4469860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first-visit</a:t>
            </a:r>
            <a:r>
              <a:rPr lang="zh-CN" altLang="en-US" dirty="0">
                <a:solidFill>
                  <a:srgbClr val="FF0000"/>
                </a:solidFill>
              </a:rPr>
              <a:t>（更简单的形式）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921ADF-97F3-4DA2-8472-EB7043B1C1D3}"/>
              </a:ext>
            </a:extLst>
          </p:cNvPr>
          <p:cNvSpPr txBox="1"/>
          <p:nvPr/>
        </p:nvSpPr>
        <p:spPr>
          <a:xfrm>
            <a:off x="11045301" y="519931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every-visit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7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E5795EA-75B9-4D3E-AF28-A6BE3906C1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43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基于</a:t>
                </a:r>
                <a:r>
                  <a:rPr lang="en-US" altLang="zh-CN" sz="43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First-Visit</a:t>
                </a:r>
                <a:r>
                  <a:rPr lang="zh-CN" altLang="en-US" sz="43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蒙特卡洛方法的</a:t>
                </a:r>
                <a:br>
                  <a:rPr lang="en-US" altLang="zh-CN" sz="4300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zh-CN" altLang="en-US" sz="4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状态值函数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40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4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计算</a:t>
                </a:r>
                <a:endParaRPr lang="zh-CN" altLang="en-US" sz="43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E5795EA-75B9-4D3E-AF28-A6BE3906C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19" t="-10138" b="-14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04F2F5-E50F-41EE-9555-98AA543DF0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6037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输入：待评估的策略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输出：策略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的状态值函数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------------------------------------------------------------------------------------------------------------------</a:t>
                </a:r>
              </a:p>
              <a:p>
                <a:pPr marL="0" indent="0">
                  <a:buNone/>
                </a:pPr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初始化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初始化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Return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𝑤h𝑖𝑙𝑒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):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从所有可能的初始状态集合中</a:t>
                </a:r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随机选择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</a:t>
                </a:r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根据</a:t>
                </a:r>
                <a:r>
                  <a:rPr lang="zh-CN" altLang="en-US" sz="29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策略</a:t>
                </a:r>
                <a14:m>
                  <m:oMath xmlns:m="http://schemas.openxmlformats.org/officeDocument/2006/math">
                    <m:r>
                      <a:rPr lang="en-US" altLang="zh-CN" sz="29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生成试验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– 1: 0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9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//</a:t>
                </a:r>
                <a:r>
                  <a:rPr lang="zh-CN" altLang="en-US" sz="29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从前往后方便找第一个出现</a:t>
                </a:r>
                <a:r>
                  <a:rPr lang="en-US" altLang="zh-CN" sz="29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9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的地方，但不方便计算回报</a:t>
                </a:r>
                <a:endParaRPr lang="en-US" altLang="zh-CN" sz="2900" dirty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----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9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//</a:t>
                </a:r>
                <a:r>
                  <a:rPr lang="zh-CN" altLang="en-US" sz="29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根据</a:t>
                </a:r>
                <a:r>
                  <a:rPr lang="en-US" altLang="zh-CN" sz="29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9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9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9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9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9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9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9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9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9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sz="29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9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9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9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9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而来</a:t>
                </a:r>
                <a:endParaRPr lang="en-US" altLang="zh-CN" sz="2900" dirty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----</a:t>
                </a:r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9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9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9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sz="29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中</m:t>
                    </m:r>
                  </m:oMath>
                </a14:m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都没有出现与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相同的时候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29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//</a:t>
                </a:r>
                <a:r>
                  <a:rPr lang="zh-CN" altLang="en-US" sz="29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可以在生成</a:t>
                </a:r>
                <a14:m>
                  <m:oMath xmlns:m="http://schemas.openxmlformats.org/officeDocument/2006/math">
                    <m:r>
                      <a:rPr lang="en-US" altLang="zh-CN" sz="29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zh-CN" altLang="en-US" sz="29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的同时构建查找结构</a:t>
                </a:r>
                <a:endParaRPr lang="en-US" altLang="zh-CN" sz="2900" dirty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---- ----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Return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Append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---- ----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avg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04F2F5-E50F-41EE-9555-98AA543DF0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60370"/>
              </a:xfrm>
              <a:blipFill>
                <a:blip r:embed="rId3"/>
                <a:stretch>
                  <a:fillRect l="-724" t="-2926" b="-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79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728365A-8374-41CE-BC5C-D40DA91422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基于蒙特卡洛方法的</a:t>
                </a:r>
                <a:b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状态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行为值函数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计算</a:t>
                </a: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728365A-8374-41CE-BC5C-D40DA91422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2903" b="-19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DFC4F9-A9F2-4471-9781-BB52F87109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8769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没有模型情况下</a:t>
                </a:r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状态</a:t>
                </a:r>
                <a:r>
                  <a:rPr lang="en-US" altLang="zh-CN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行为值函数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比</a:t>
                </a:r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状态值函数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更为有用。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/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因为可以直接根据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导出决策</a:t>
                </a: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依旧采用蒙特卡洛方法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记第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次试验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注：总共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次试验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得到的序列中，</a:t>
                </a:r>
                <a:r>
                  <a:rPr lang="en-US" altLang="zh-CN" b="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是第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j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次遇到状态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-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动作对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en-US" altLang="zh-CN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s,a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算出的后续回报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是第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次试验中出现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en-US" altLang="zh-CN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s,a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的次数，则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en-US" altLang="zh-CN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s,a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的状态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-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行为值函数可由下面两式计算：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 …+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DFC4F9-A9F2-4471-9781-BB52F87109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87691"/>
              </a:xfrm>
              <a:blipFill>
                <a:blip r:embed="rId3"/>
                <a:stretch>
                  <a:fillRect l="-812" t="-2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4F002DA-01FB-4E34-B171-9F0E09A540B7}"/>
              </a:ext>
            </a:extLst>
          </p:cNvPr>
          <p:cNvSpPr txBox="1"/>
          <p:nvPr/>
        </p:nvSpPr>
        <p:spPr>
          <a:xfrm>
            <a:off x="7770477" y="4084803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first-visit</a:t>
            </a:r>
            <a:r>
              <a:rPr lang="zh-CN" altLang="en-US" dirty="0">
                <a:solidFill>
                  <a:srgbClr val="FF0000"/>
                </a:solidFill>
              </a:rPr>
              <a:t>（更简单的形式）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C640B7-9CD4-4889-A989-39641637DFB3}"/>
              </a:ext>
            </a:extLst>
          </p:cNvPr>
          <p:cNvSpPr txBox="1"/>
          <p:nvPr/>
        </p:nvSpPr>
        <p:spPr>
          <a:xfrm>
            <a:off x="9347855" y="4720882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every-visit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01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E5795EA-75B9-4D3E-AF28-A6BE3906C1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79147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43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基于</a:t>
                </a:r>
                <a:r>
                  <a:rPr lang="en-US" altLang="zh-CN" sz="43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First-Visit</a:t>
                </a:r>
                <a:r>
                  <a:rPr lang="zh-CN" altLang="en-US" sz="43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蒙特卡洛方法的</a:t>
                </a:r>
                <a:br>
                  <a:rPr lang="en-US" altLang="zh-CN" sz="4300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zh-CN" altLang="en-US" sz="4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状态</a:t>
                </a:r>
                <a:r>
                  <a:rPr lang="en-US" altLang="zh-CN" sz="4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sz="4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行为值函数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4000" i="1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4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计算与策略</a:t>
                </a:r>
                <a:r>
                  <a:rPr lang="zh-CN" altLang="en-US" sz="40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改进</a:t>
                </a:r>
                <a:endParaRPr lang="zh-CN" altLang="en-US" sz="43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E5795EA-75B9-4D3E-AF28-A6BE3906C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79147"/>
                <a:ext cx="10515600" cy="1325563"/>
              </a:xfrm>
              <a:blipFill>
                <a:blip r:embed="rId3"/>
                <a:stretch>
                  <a:fillRect l="-2292" t="-9434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04F2F5-E50F-41EE-9555-98AA543DF0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5039" y="1469984"/>
                <a:ext cx="9810991" cy="574104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15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输入：环境</a:t>
                </a:r>
                <a:endParaRPr lang="en-US" altLang="zh-CN" sz="15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5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输出：最优策略</a:t>
                </a:r>
                <a14:m>
                  <m:oMath xmlns:m="http://schemas.openxmlformats.org/officeDocument/2006/math"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15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和相应状态</a:t>
                </a:r>
                <a:r>
                  <a:rPr lang="en-US" altLang="zh-CN" sz="15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sz="15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行为值函数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5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altLang="zh-CN" sz="15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------------------------------------------------------------------------------------------------------------------</a:t>
                </a:r>
              </a:p>
              <a:p>
                <a:pPr marL="0" indent="0">
                  <a:buNone/>
                </a:pPr>
                <a:r>
                  <a:rPr lang="zh-CN" altLang="en-US" sz="15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初始化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i="1" dirty="0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15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5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500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15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5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5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初始化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5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5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15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5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15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sz="15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15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15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5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初始化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500" b="0" i="0" smtClean="0">
                        <a:latin typeface="Cambria Math" panose="02040503050406030204" pitchFamily="18" charset="0"/>
                      </a:rPr>
                      <m:t>Return</m:t>
                    </m:r>
                    <m:d>
                      <m:d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5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15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5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sz="1500" b="0" i="0" smtClean="0">
                        <a:latin typeface="Cambria Math" panose="02040503050406030204" pitchFamily="18" charset="0"/>
                      </a:rPr>
                      <m:t>=[ ],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15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15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//</a:t>
                </a:r>
                <a:r>
                  <a:rPr lang="zh-CN" altLang="en-US" sz="15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考虑建立关于元组</a:t>
                </a:r>
                <a:r>
                  <a:rPr lang="en-US" altLang="zh-CN" sz="15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500" dirty="0" err="1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s,a</a:t>
                </a:r>
                <a:r>
                  <a:rPr lang="en-US" altLang="zh-CN" sz="15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5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的索引结构</a:t>
                </a:r>
                <a:endParaRPr lang="en-US" altLang="zh-CN" sz="1500" dirty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500" i="1" dirty="0" smtClean="0">
                          <a:latin typeface="Cambria Math" panose="02040503050406030204" pitchFamily="18" charset="0"/>
                        </a:rPr>
                        <m:t>𝑤h𝑖𝑙𝑒</m:t>
                      </m:r>
                      <m:r>
                        <a:rPr lang="en-US" altLang="zh-CN" sz="15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500" i="1" dirty="0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altLang="zh-CN" sz="1500" i="1" dirty="0" smtClean="0">
                          <a:latin typeface="Cambria Math" panose="02040503050406030204" pitchFamily="18" charset="0"/>
                        </a:rPr>
                        <m:t>):</m:t>
                      </m:r>
                    </m:oMath>
                  </m:oMathPara>
                </a14:m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</a:t>
                </a:r>
                <a:r>
                  <a:rPr lang="zh-CN" altLang="en-US" sz="15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从所有可能的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(s, a)</a:t>
                </a:r>
                <a:r>
                  <a:rPr lang="zh-CN" altLang="en-US" sz="15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组合中</a:t>
                </a:r>
                <a:r>
                  <a:rPr lang="zh-CN" altLang="en-US" sz="1500" dirty="0">
                    <a:solidFill>
                      <a:schemeClr val="accent2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随机选择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5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5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5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5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5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5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5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5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5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5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5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5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5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</a:t>
                </a:r>
              </a:p>
              <a:p>
                <a:pPr marL="0" indent="0">
                  <a:buNone/>
                </a:pP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</a:t>
                </a:r>
                <a:r>
                  <a:rPr lang="zh-CN" altLang="en-US" sz="15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从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5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开始根据策略</a:t>
                </a:r>
                <a14:m>
                  <m:oMath xmlns:m="http://schemas.openxmlformats.org/officeDocument/2006/math">
                    <m:r>
                      <a:rPr lang="en-US" altLang="zh-CN" sz="15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zh-CN" altLang="en-US" sz="15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生成试验</a:t>
                </a:r>
                <a14:m>
                  <m:oMath xmlns:m="http://schemas.openxmlformats.org/officeDocument/2006/math"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5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</a:t>
                </a:r>
                <a14:m>
                  <m:oMath xmlns:m="http://schemas.openxmlformats.org/officeDocument/2006/math"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</a:t>
                </a:r>
                <a14:m>
                  <m:oMath xmlns:m="http://schemas.openxmlformats.org/officeDocument/2006/math">
                    <m:r>
                      <a:rPr lang="en-US" altLang="zh-CN" sz="1500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sz="1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5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5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5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500" i="1" dirty="0" smtClean="0">
                        <a:latin typeface="Cambria Math" panose="02040503050406030204" pitchFamily="18" charset="0"/>
                      </a:rPr>
                      <m:t> – 1: 0</m:t>
                    </m:r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</a:t>
                </a:r>
                <a:r>
                  <a:rPr lang="zh-CN" altLang="en-US" sz="15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从前往后方便找第一个出现</a:t>
                </a:r>
                <a:r>
                  <a:rPr lang="en-US" altLang="zh-CN" sz="15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500" dirty="0" err="1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s,a</a:t>
                </a:r>
                <a:r>
                  <a:rPr lang="en-US" altLang="zh-CN" sz="15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5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的地方</a:t>
                </a:r>
                <a:r>
                  <a:rPr lang="en-US" altLang="zh-CN" sz="15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5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但不方便算回报</a:t>
                </a:r>
                <a:endParaRPr lang="en-US" altLang="zh-CN" sz="1500" dirty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---- </a:t>
                </a:r>
                <a14:m>
                  <m:oMath xmlns:m="http://schemas.openxmlformats.org/officeDocument/2006/math"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//</a:t>
                </a:r>
                <a:r>
                  <a:rPr lang="zh-CN" altLang="en-US" sz="15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根据</a:t>
                </a:r>
                <a:r>
                  <a:rPr lang="en-US" altLang="zh-CN" sz="15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5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5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5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5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5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5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sz="1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5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5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5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而来</a:t>
                </a:r>
                <a:endParaRPr lang="en-US" altLang="zh-CN" sz="1500" dirty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----</a:t>
                </a:r>
                <a:r>
                  <a:rPr lang="zh-CN" altLang="en-US" sz="15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500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试验</m:t>
                    </m:r>
                    <m:r>
                      <a:rPr lang="en-US" altLang="zh-CN" sz="15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𝜏</m:t>
                    </m:r>
                    <m:r>
                      <a:rPr lang="zh-CN" altLang="en-US" sz="15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中</m:t>
                    </m:r>
                  </m:oMath>
                </a14:m>
                <a:r>
                  <a:rPr lang="zh-CN" altLang="en-US" sz="15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都没有出现与</a:t>
                </a:r>
                <a14:m>
                  <m:oMath xmlns:m="http://schemas.openxmlformats.org/officeDocument/2006/math">
                    <m:r>
                      <a:rPr lang="en-US" altLang="zh-CN" sz="15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相同的时候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15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</a:t>
                </a:r>
                <a:r>
                  <a:rPr lang="zh-CN" altLang="en-US" sz="15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可以在生成</a:t>
                </a:r>
                <a14:m>
                  <m:oMath xmlns:m="http://schemas.openxmlformats.org/officeDocument/2006/math">
                    <m:r>
                      <a:rPr lang="en-US" altLang="zh-CN" sz="15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zh-CN" altLang="en-US" sz="15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的同时构建查找结构</a:t>
                </a:r>
                <a:endParaRPr lang="en-US" altLang="zh-CN" sz="15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---- ----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500" b="0" i="0" smtClean="0">
                        <a:latin typeface="Cambria Math" panose="02040503050406030204" pitchFamily="18" charset="0"/>
                      </a:rPr>
                      <m:t>Return</m:t>
                    </m:r>
                    <m:d>
                      <m:d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5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1500" b="0" i="0" smtClean="0">
                        <a:latin typeface="Cambria Math" panose="02040503050406030204" pitchFamily="18" charset="0"/>
                      </a:rPr>
                      <m:t>Append</m:t>
                    </m:r>
                    <m:r>
                      <a:rPr lang="en-US" altLang="zh-CN" sz="15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500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sz="15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---- ----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5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5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5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500" b="0" i="0" smtClean="0">
                        <a:latin typeface="Cambria Math" panose="02040503050406030204" pitchFamily="18" charset="0"/>
                      </a:rPr>
                      <m:t>avg</m:t>
                    </m:r>
                    <m:r>
                      <a:rPr lang="en-US" altLang="zh-CN" sz="15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500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altLang="zh-CN" sz="15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500" b="0" i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 ---- ---- </a:t>
                </a:r>
                <a14:m>
                  <m:oMath xmlns:m="http://schemas.openxmlformats.org/officeDocument/2006/math">
                    <m:r>
                      <a:rPr lang="en-US" altLang="zh-CN" sz="1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15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5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5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altLang="zh-CN" sz="15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5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sz="15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5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sz="15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</a:t>
                </a:r>
                <a:r>
                  <a:rPr lang="zh-CN" altLang="en-US" sz="1500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在一步价值更新后立马更新策略（价值迭代思路）</a:t>
                </a:r>
                <a:endParaRPr lang="en-US" altLang="zh-CN" sz="1500" dirty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04F2F5-E50F-41EE-9555-98AA543DF0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5039" y="1469984"/>
                <a:ext cx="9810991" cy="5741043"/>
              </a:xfrm>
              <a:blipFill>
                <a:blip r:embed="rId4"/>
                <a:stretch>
                  <a:fillRect l="-248" t="-6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037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6BB7F-5994-4E54-8805-2A8BBDB3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蒙特卡洛方法的基本条件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0C0F0E-89F7-4BA2-B83F-D984D58A6A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52967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计算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en-US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在试验的时候可以探索所有的状态</a:t>
                </a:r>
                <a:r>
                  <a:rPr lang="en-US" altLang="zh-CN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计算：</a:t>
                </a:r>
                <a:r>
                  <a:rPr lang="zh-CN" altLang="en-US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在试验的时候可以探索所有的状态</a:t>
                </a:r>
                <a:r>
                  <a:rPr lang="en-US" altLang="zh-CN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-</a:t>
                </a:r>
                <a:r>
                  <a:rPr lang="zh-CN" altLang="en-US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行为</a:t>
                </a:r>
                <a:r>
                  <a:rPr lang="en-US" altLang="zh-CN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en-US" altLang="zh-CN" b="1" dirty="0" err="1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s,a</a:t>
                </a:r>
                <a:r>
                  <a:rPr lang="en-US" altLang="zh-CN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</a:p>
              <a:p>
                <a:r>
                  <a:rPr lang="en-US" altLang="zh-CN" dirty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Q:</a:t>
                </a:r>
                <a:r>
                  <a:rPr lang="zh-CN" altLang="en-US" dirty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如何做到？</a:t>
                </a:r>
                <a:endParaRPr lang="en-US" altLang="zh-CN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A: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第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(6)(8)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页中可以看到每次试验初始化的时候都采取了随机的选择策略，选择初始状态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或者初始状态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-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行为对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),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正所谓“</a:t>
                </a:r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探索性初始化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”。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Q:</a:t>
                </a:r>
                <a:r>
                  <a:rPr lang="zh-CN" altLang="en-US" dirty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够了吗？</a:t>
                </a:r>
                <a:endParaRPr lang="en-US" altLang="zh-CN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A: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不够！“</a:t>
                </a:r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探索性初始化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”只能保证初始时的状态或者（状态，行为）能在试验次数足够足够大时有较大几率被全部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cover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。最好是在初始状态不变时，在</a:t>
                </a:r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试验过程中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产生所有的状态（目标：降低计算量）：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𝑎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𝜀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𝐴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𝑎𝑟𝑔𝑚𝑎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)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|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)|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             ,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𝑎𝑟𝑔𝑚𝑎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0C0F0E-89F7-4BA2-B83F-D984D58A6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52967"/>
              </a:xfrm>
              <a:blipFill>
                <a:blip r:embed="rId2"/>
                <a:stretch>
                  <a:fillRect l="-9891" t="-2865" r="-1930" b="-90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C77E557-DD6E-4977-8486-6298F3FBC1CB}"/>
                  </a:ext>
                </a:extLst>
              </p:cNvPr>
              <p:cNvSpPr txBox="1"/>
              <p:nvPr/>
            </p:nvSpPr>
            <p:spPr>
              <a:xfrm>
                <a:off x="8785185" y="5764192"/>
                <a:ext cx="231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𝜀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-soft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探索策略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C77E557-DD6E-4977-8486-6298F3FBC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185" y="5764192"/>
                <a:ext cx="2311146" cy="369332"/>
              </a:xfrm>
              <a:prstGeom prst="rect">
                <a:avLst/>
              </a:prstGeom>
              <a:blipFill>
                <a:blip r:embed="rId3"/>
                <a:stretch>
                  <a:fillRect l="-2111" t="-13333" r="-158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31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</TotalTime>
  <Words>2680</Words>
  <Application>Microsoft Office PowerPoint</Application>
  <PresentationFormat>宽屏</PresentationFormat>
  <Paragraphs>192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KaiTi</vt:lpstr>
      <vt:lpstr>等线</vt:lpstr>
      <vt:lpstr>等线 Light</vt:lpstr>
      <vt:lpstr>楷体</vt:lpstr>
      <vt:lpstr>Arial</vt:lpstr>
      <vt:lpstr>Cambria Math</vt:lpstr>
      <vt:lpstr>Times New Roman</vt:lpstr>
      <vt:lpstr>Wingdings</vt:lpstr>
      <vt:lpstr>Office 主题​​</vt:lpstr>
      <vt:lpstr>无模型（Model-Free） 强化学习与蒙特卡洛方法</vt:lpstr>
      <vt:lpstr>复习</vt:lpstr>
      <vt:lpstr>什么是无模型强化学习？</vt:lpstr>
      <vt:lpstr>蒙特卡洛方法-何为经验？何为平均？</vt:lpstr>
      <vt:lpstr>蒙特卡洛方法-何为经验？何为平均？</vt:lpstr>
      <vt:lpstr>基于First-Visit蒙特卡洛方法的 状态值函数v_π计算</vt:lpstr>
      <vt:lpstr>基于蒙特卡洛方法的 状态-行为值函数q_π计算</vt:lpstr>
      <vt:lpstr>基于First-Visit蒙特卡洛方法的 状态-行为值函数q_π计算与策略改进</vt:lpstr>
      <vt:lpstr>蒙特卡洛方法的基本条件</vt:lpstr>
      <vt:lpstr>基于First-Visit蒙特卡洛方法的 状态-行为值函数q_π计算与策略改进(ε -soft探索版)</vt:lpstr>
      <vt:lpstr>策略学习中的两难问题</vt:lpstr>
      <vt:lpstr>异策略下的价值函数计算</vt:lpstr>
      <vt:lpstr>异策略下的价值函数计算</vt:lpstr>
      <vt:lpstr>异策略下的价值函数计算</vt:lpstr>
      <vt:lpstr>异策略下的价值函数计算</vt:lpstr>
      <vt:lpstr>增量式更新</vt:lpstr>
      <vt:lpstr>PowerPoint 演示文稿</vt:lpstr>
      <vt:lpstr>PowerPoint 演示文稿</vt:lpstr>
      <vt:lpstr>Homework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无模型（Model-Free） 的强化学习</dc:title>
  <dc:creator>DELL</dc:creator>
  <cp:lastModifiedBy>DELL</cp:lastModifiedBy>
  <cp:revision>52</cp:revision>
  <dcterms:created xsi:type="dcterms:W3CDTF">2021-05-19T06:59:31Z</dcterms:created>
  <dcterms:modified xsi:type="dcterms:W3CDTF">2021-05-21T06:24:24Z</dcterms:modified>
</cp:coreProperties>
</file>