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086" r:id="rId2"/>
    <p:sldId id="3146" r:id="rId3"/>
    <p:sldId id="3147" r:id="rId4"/>
    <p:sldId id="3130" r:id="rId5"/>
    <p:sldId id="3153" r:id="rId6"/>
    <p:sldId id="3154" r:id="rId7"/>
    <p:sldId id="3155" r:id="rId8"/>
    <p:sldId id="3156" r:id="rId9"/>
    <p:sldId id="3148" r:id="rId10"/>
    <p:sldId id="3157" r:id="rId11"/>
    <p:sldId id="3158" r:id="rId12"/>
    <p:sldId id="3159" r:id="rId13"/>
    <p:sldId id="3149" r:id="rId14"/>
    <p:sldId id="3160" r:id="rId15"/>
    <p:sldId id="3161" r:id="rId16"/>
    <p:sldId id="3150" r:id="rId17"/>
    <p:sldId id="3162" r:id="rId18"/>
    <p:sldId id="3129" r:id="rId19"/>
    <p:sldId id="3163" r:id="rId20"/>
    <p:sldId id="3164" r:id="rId21"/>
    <p:sldId id="3151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D4D"/>
    <a:srgbClr val="00B369"/>
    <a:srgbClr val="1A8CE1"/>
    <a:srgbClr val="FFFFFF"/>
    <a:srgbClr val="A78357"/>
    <a:srgbClr val="28C7D4"/>
    <a:srgbClr val="FEFEFE"/>
    <a:srgbClr val="8F1A12"/>
    <a:srgbClr val="F84E4B"/>
    <a:srgbClr val="26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5" autoAdjust="0"/>
    <p:restoredTop sz="95244" autoAdjust="0"/>
  </p:normalViewPr>
  <p:slideViewPr>
    <p:cSldViewPr>
      <p:cViewPr varScale="1">
        <p:scale>
          <a:sx n="78" d="100"/>
          <a:sy n="78" d="100"/>
        </p:scale>
        <p:origin x="840" y="67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23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2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9988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6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0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5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2125149" y="1456085"/>
            <a:ext cx="80141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Arial" panose="020B0604020202020204" pitchFamily="34" charset="0"/>
              </a:rPr>
              <a:t>钱是金生</a:t>
            </a: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989215" y="2392189"/>
            <a:ext cx="2285971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汇报人：张俊钊</a:t>
            </a:r>
          </a:p>
        </p:txBody>
      </p:sp>
    </p:spTree>
    <p:extLst>
      <p:ext uri="{BB962C8B-B14F-4D97-AF65-F5344CB8AC3E}">
        <p14:creationId xmlns:p14="http://schemas.microsoft.com/office/powerpoint/2010/main" val="24307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MACD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指标计算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3E7C0C-EDCF-4A89-B837-A430F0C7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9" y="850761"/>
            <a:ext cx="8568952" cy="5531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F6753B-4E19-4403-8D0C-0DB09DCEA61F}"/>
              </a:ext>
            </a:extLst>
          </p:cNvPr>
          <p:cNvSpPr txBox="1"/>
          <p:nvPr/>
        </p:nvSpPr>
        <p:spPr>
          <a:xfrm>
            <a:off x="7941543" y="5122872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图的离差值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与离差平均值（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）可以看到，贵州茅台在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2016-2018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年间总体发展较好，但目前（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2018.7.1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）这段时间，其发展趋势较为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BD2AA-BD53-4B25-971F-F2B5A1DD97A6}"/>
              </a:ext>
            </a:extLst>
          </p:cNvPr>
          <p:cNvSpPr txBox="1"/>
          <p:nvPr/>
        </p:nvSpPr>
        <p:spPr>
          <a:xfrm>
            <a:off x="7923470" y="2109778"/>
            <a:ext cx="46265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异同移动平均线，和双移动平均线基本相同，即由快、慢均线的离散、聚合表征当前的多空状态和股价可能的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发展变化趋势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，但阅读起来更方便。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的变化代表着市场趋势的变化，不同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线级别的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代表当前级别周期中的买卖趋势。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EB0AD7-BE42-4F73-8096-64C72145D7FD}"/>
              </a:ext>
            </a:extLst>
          </p:cNvPr>
          <p:cNvGrpSpPr/>
          <p:nvPr/>
        </p:nvGrpSpPr>
        <p:grpSpPr>
          <a:xfrm>
            <a:off x="7941543" y="1229394"/>
            <a:ext cx="1657818" cy="578088"/>
            <a:chOff x="7512987" y="5150533"/>
            <a:chExt cx="2300657" cy="77078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9BC77BE-1D7F-44E0-BCE4-94954377A909}"/>
                </a:ext>
              </a:extLst>
            </p:cNvPr>
            <p:cNvSpPr/>
            <p:nvPr/>
          </p:nvSpPr>
          <p:spPr>
            <a:xfrm>
              <a:off x="7512990" y="5150533"/>
              <a:ext cx="2300654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E045C1-8F3E-4FD2-B92D-C20190498257}"/>
                </a:ext>
              </a:extLst>
            </p:cNvPr>
            <p:cNvSpPr/>
            <p:nvPr/>
          </p:nvSpPr>
          <p:spPr>
            <a:xfrm>
              <a:off x="7766344" y="5287298"/>
              <a:ext cx="1930675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MACD</a:t>
              </a:r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指标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 83">
              <a:extLst>
                <a:ext uri="{FF2B5EF4-FFF2-40B4-BE49-F238E27FC236}">
                  <a16:creationId xmlns:a16="http://schemas.microsoft.com/office/drawing/2014/main" id="{2DF523CE-A6D4-4092-B708-AAA2A1D52191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699F07-BE9B-4927-A4B7-8DE33A5D5438}"/>
              </a:ext>
            </a:extLst>
          </p:cNvPr>
          <p:cNvGrpSpPr/>
          <p:nvPr/>
        </p:nvGrpSpPr>
        <p:grpSpPr>
          <a:xfrm>
            <a:off x="7959134" y="4344379"/>
            <a:ext cx="936108" cy="578088"/>
            <a:chOff x="7512987" y="5150533"/>
            <a:chExt cx="1299094" cy="77078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717F0A-D156-4752-A822-F5183E7B5625}"/>
                </a:ext>
              </a:extLst>
            </p:cNvPr>
            <p:cNvSpPr/>
            <p:nvPr/>
          </p:nvSpPr>
          <p:spPr>
            <a:xfrm>
              <a:off x="7512990" y="5150533"/>
              <a:ext cx="1299091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4BEB69-907C-40D9-83F2-14FF563DF4D4}"/>
                </a:ext>
              </a:extLst>
            </p:cNvPr>
            <p:cNvSpPr/>
            <p:nvPr/>
          </p:nvSpPr>
          <p:spPr>
            <a:xfrm>
              <a:off x="7766344" y="5287298"/>
              <a:ext cx="896953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 83">
              <a:extLst>
                <a:ext uri="{FF2B5EF4-FFF2-40B4-BE49-F238E27FC236}">
                  <a16:creationId xmlns:a16="http://schemas.microsoft.com/office/drawing/2014/main" id="{A8F753A6-1E1F-4091-94C3-8413A68BECC3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6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4032448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蒙特卡洛模型预测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收盘价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0791F-F317-41E0-939F-3A34DD6B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932795"/>
            <a:ext cx="4729609" cy="35294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573B71-27E4-4FA9-9F3E-A3C3443B5F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78" y="853133"/>
            <a:ext cx="6048672" cy="361105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82C7A0E-C6DC-40BB-A53E-8871E043FB00}"/>
              </a:ext>
            </a:extLst>
          </p:cNvPr>
          <p:cNvSpPr txBox="1"/>
          <p:nvPr/>
        </p:nvSpPr>
        <p:spPr>
          <a:xfrm>
            <a:off x="5258467" y="2243162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实际收盘价：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天后：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689.88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1031.86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E3D922-D60B-4EFC-8A21-8B03B3001FF4}"/>
              </a:ext>
            </a:extLst>
          </p:cNvPr>
          <p:cNvSpPr txBox="1"/>
          <p:nvPr/>
        </p:nvSpPr>
        <p:spPr>
          <a:xfrm>
            <a:off x="2767470" y="4595487"/>
            <a:ext cx="747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2002-2018</a:t>
            </a:r>
            <a:r>
              <a:rPr lang="zh-CN" altLang="en-US" dirty="0"/>
              <a:t>年数据分析，我们有</a:t>
            </a:r>
            <a:r>
              <a:rPr lang="en-US" altLang="zh-CN" dirty="0">
                <a:solidFill>
                  <a:srgbClr val="FF0000"/>
                </a:solidFill>
              </a:rPr>
              <a:t>95%</a:t>
            </a:r>
            <a:r>
              <a:rPr lang="zh-CN" altLang="en-US" dirty="0">
                <a:solidFill>
                  <a:srgbClr val="FF0000"/>
                </a:solidFill>
              </a:rPr>
              <a:t>的置信</a:t>
            </a:r>
            <a:r>
              <a:rPr lang="zh-CN" altLang="en-US" dirty="0"/>
              <a:t>，认为一天损失超过 </a:t>
            </a:r>
            <a:r>
              <a:rPr lang="en-US" altLang="zh-CN" dirty="0"/>
              <a:t>0.029</a:t>
            </a:r>
          </a:p>
          <a:p>
            <a:r>
              <a:rPr lang="zh-CN" altLang="en-US" dirty="0"/>
              <a:t>经</a:t>
            </a:r>
            <a:r>
              <a:rPr lang="en-US" altLang="zh-CN" dirty="0"/>
              <a:t>250000</a:t>
            </a:r>
            <a:r>
              <a:rPr lang="zh-CN" altLang="en-US" dirty="0"/>
              <a:t>次模拟，得出</a:t>
            </a:r>
            <a:r>
              <a:rPr lang="en-US" altLang="zh-CN" dirty="0"/>
              <a:t>1</a:t>
            </a:r>
            <a:r>
              <a:rPr lang="zh-CN" altLang="en-US" dirty="0"/>
              <a:t>年后贵州茅台的预期平均收盘价为</a:t>
            </a:r>
            <a:r>
              <a:rPr lang="en-US" altLang="zh-CN" dirty="0"/>
              <a:t>748.04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400A03-5316-4BA9-B8E5-6723B3BD4BF2}"/>
              </a:ext>
            </a:extLst>
          </p:cNvPr>
          <p:cNvSpPr/>
          <p:nvPr/>
        </p:nvSpPr>
        <p:spPr>
          <a:xfrm>
            <a:off x="2714666" y="4629939"/>
            <a:ext cx="52804" cy="577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3B6091-5AE8-4638-A682-C307A3439CD5}"/>
              </a:ext>
            </a:extLst>
          </p:cNvPr>
          <p:cNvSpPr txBox="1"/>
          <p:nvPr/>
        </p:nvSpPr>
        <p:spPr>
          <a:xfrm>
            <a:off x="3726126" y="5810364"/>
            <a:ext cx="642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蒙特卡洛模型对股价预测在短期内有较大可信度，然而到了在长期预测中效果并不理想。但从预测结果来看，贵州茅台未来的股价仍有较大的</a:t>
            </a:r>
            <a:r>
              <a:rPr lang="zh-CN" altLang="en-US" dirty="0">
                <a:solidFill>
                  <a:srgbClr val="FF0000"/>
                </a:solidFill>
              </a:rPr>
              <a:t>涨幅空间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7674E4-9DFB-4A3B-9DCF-F795BE42A627}"/>
              </a:ext>
            </a:extLst>
          </p:cNvPr>
          <p:cNvGrpSpPr/>
          <p:nvPr/>
        </p:nvGrpSpPr>
        <p:grpSpPr>
          <a:xfrm>
            <a:off x="2704134" y="5810364"/>
            <a:ext cx="946640" cy="952782"/>
            <a:chOff x="7498371" y="5150533"/>
            <a:chExt cx="1313710" cy="77078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9C367E0-BC42-4067-BBA7-AFEC961BFE1B}"/>
                </a:ext>
              </a:extLst>
            </p:cNvPr>
            <p:cNvSpPr/>
            <p:nvPr/>
          </p:nvSpPr>
          <p:spPr>
            <a:xfrm>
              <a:off x="7512990" y="5150533"/>
              <a:ext cx="1299091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96B479-B971-4203-A98D-69B194E3F8C2}"/>
                </a:ext>
              </a:extLst>
            </p:cNvPr>
            <p:cNvSpPr/>
            <p:nvPr/>
          </p:nvSpPr>
          <p:spPr>
            <a:xfrm>
              <a:off x="7672331" y="5333693"/>
              <a:ext cx="1110514" cy="37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endParaRPr lang="zh-CN" altLang="zh-CN" sz="2400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任意多边形 83">
              <a:extLst>
                <a:ext uri="{FF2B5EF4-FFF2-40B4-BE49-F238E27FC236}">
                  <a16:creationId xmlns:a16="http://schemas.microsoft.com/office/drawing/2014/main" id="{13D2F32D-082C-4CA9-9E81-FB7822CB1ABF}"/>
                </a:ext>
              </a:extLst>
            </p:cNvPr>
            <p:cNvSpPr/>
            <p:nvPr/>
          </p:nvSpPr>
          <p:spPr>
            <a:xfrm flipH="1" flipV="1">
              <a:off x="7498371" y="5239696"/>
              <a:ext cx="69385" cy="582531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0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4032448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蒙特卡洛模型预测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收盘价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2B7181-2DE4-43CB-9A35-EFDDC52B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" y="621537"/>
            <a:ext cx="6211658" cy="3708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40D586-6B1C-4981-AE83-1A9E1F87EA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87" y="3832349"/>
            <a:ext cx="6548658" cy="32579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6E9DDEA-BD38-4CD0-A351-D715D4777282}"/>
              </a:ext>
            </a:extLst>
          </p:cNvPr>
          <p:cNvSpPr txBox="1"/>
          <p:nvPr/>
        </p:nvSpPr>
        <p:spPr>
          <a:xfrm>
            <a:off x="5978000" y="1816125"/>
            <a:ext cx="6859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从蒙特卡洛预测结果中抽取股价在未来</a:t>
            </a:r>
            <a:r>
              <a:rPr lang="en-US" altLang="zh-CN" dirty="0"/>
              <a:t>60</a:t>
            </a:r>
            <a:r>
              <a:rPr lang="zh-CN" altLang="en-US" dirty="0"/>
              <a:t>天内可能的</a:t>
            </a:r>
            <a:r>
              <a:rPr lang="en-US" altLang="zh-CN" dirty="0"/>
              <a:t>10</a:t>
            </a:r>
            <a:r>
              <a:rPr lang="zh-CN" altLang="en-US" dirty="0"/>
              <a:t>条路径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其中</a:t>
            </a:r>
            <a:r>
              <a:rPr lang="en-US" altLang="zh-CN" dirty="0"/>
              <a:t>8</a:t>
            </a:r>
            <a:r>
              <a:rPr lang="zh-CN" altLang="en-US" dirty="0"/>
              <a:t>条路径都是一直上升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60</a:t>
            </a:r>
            <a:r>
              <a:rPr lang="zh-CN" altLang="en-US" dirty="0"/>
              <a:t>天后，</a:t>
            </a:r>
            <a:r>
              <a:rPr lang="en-US" altLang="zh-CN" dirty="0"/>
              <a:t>10</a:t>
            </a:r>
            <a:r>
              <a:rPr lang="zh-CN" altLang="en-US" dirty="0"/>
              <a:t>条预测路径的结果都是</a:t>
            </a:r>
            <a:r>
              <a:rPr lang="zh-CN" altLang="en-US" dirty="0">
                <a:solidFill>
                  <a:srgbClr val="FF0000"/>
                </a:solidFill>
              </a:rPr>
              <a:t>盈利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6F90F8-9E6F-4E52-A4A8-AB16370C4AA0}"/>
              </a:ext>
            </a:extLst>
          </p:cNvPr>
          <p:cNvSpPr txBox="1"/>
          <p:nvPr/>
        </p:nvSpPr>
        <p:spPr>
          <a:xfrm>
            <a:off x="524719" y="5386936"/>
            <a:ext cx="582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从收盘价的实际走势来看，</a:t>
            </a:r>
            <a:r>
              <a:rPr lang="en-US" altLang="zh-CN" dirty="0"/>
              <a:t>10</a:t>
            </a:r>
            <a:r>
              <a:rPr lang="zh-CN" altLang="en-US" dirty="0"/>
              <a:t>条路径中只有</a:t>
            </a:r>
            <a:r>
              <a:rPr lang="en-US" altLang="zh-CN" dirty="0"/>
              <a:t>1</a:t>
            </a:r>
            <a:r>
              <a:rPr lang="zh-CN" altLang="en-US" dirty="0"/>
              <a:t>条（紫色）路径与实际收盘价走势基本相同。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6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530727" y="153551"/>
            <a:ext cx="5976664" cy="69255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-26729"/>
            <a:ext cx="6934200" cy="7270949"/>
          </a:xfrm>
          <a:custGeom>
            <a:avLst/>
            <a:gdLst>
              <a:gd name="connsiteX0" fmla="*/ 2968768 w 5921064"/>
              <a:gd name="connsiteY0" fmla="*/ 1839123 h 6208613"/>
              <a:gd name="connsiteX1" fmla="*/ 3541590 w 5921064"/>
              <a:gd name="connsiteY1" fmla="*/ 1839123 h 6208613"/>
              <a:gd name="connsiteX2" fmla="*/ 2137119 w 5921064"/>
              <a:gd name="connsiteY2" fmla="*/ 5463430 h 6208613"/>
              <a:gd name="connsiteX3" fmla="*/ 1564297 w 5921064"/>
              <a:gd name="connsiteY3" fmla="*/ 5463430 h 6208613"/>
              <a:gd name="connsiteX4" fmla="*/ 1816558 w 5921064"/>
              <a:gd name="connsiteY4" fmla="*/ 1312746 h 6208613"/>
              <a:gd name="connsiteX5" fmla="*/ 3081210 w 5921064"/>
              <a:gd name="connsiteY5" fmla="*/ 1312746 h 6208613"/>
              <a:gd name="connsiteX6" fmla="*/ 1264652 w 5921064"/>
              <a:gd name="connsiteY6" fmla="*/ 5989805 h 6208613"/>
              <a:gd name="connsiteX7" fmla="*/ 0 w 5921064"/>
              <a:gd name="connsiteY7" fmla="*/ 5989805 h 6208613"/>
              <a:gd name="connsiteX8" fmla="*/ 4538652 w 5921064"/>
              <a:gd name="connsiteY8" fmla="*/ 0 h 6208613"/>
              <a:gd name="connsiteX9" fmla="*/ 5921064 w 5921064"/>
              <a:gd name="connsiteY9" fmla="*/ 0 h 6208613"/>
              <a:gd name="connsiteX10" fmla="*/ 4917326 w 5921064"/>
              <a:gd name="connsiteY10" fmla="*/ 2584306 h 6208613"/>
              <a:gd name="connsiteX11" fmla="*/ 5433340 w 5921064"/>
              <a:gd name="connsiteY11" fmla="*/ 2584306 h 6208613"/>
              <a:gd name="connsiteX12" fmla="*/ 4028869 w 5921064"/>
              <a:gd name="connsiteY12" fmla="*/ 6208613 h 6208613"/>
              <a:gd name="connsiteX13" fmla="*/ 3456047 w 5921064"/>
              <a:gd name="connsiteY13" fmla="*/ 6208613 h 6208613"/>
              <a:gd name="connsiteX14" fmla="*/ 3880780 w 5921064"/>
              <a:gd name="connsiteY14" fmla="*/ 5112569 h 6208613"/>
              <a:gd name="connsiteX15" fmla="*/ 2552943 w 5921064"/>
              <a:gd name="connsiteY15" fmla="*/ 5112569 h 62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21064" h="6208613">
                <a:moveTo>
                  <a:pt x="2968768" y="1839123"/>
                </a:moveTo>
                <a:lnTo>
                  <a:pt x="3541590" y="1839123"/>
                </a:lnTo>
                <a:lnTo>
                  <a:pt x="2137119" y="5463430"/>
                </a:lnTo>
                <a:lnTo>
                  <a:pt x="1564297" y="5463430"/>
                </a:lnTo>
                <a:close/>
                <a:moveTo>
                  <a:pt x="1816558" y="1312746"/>
                </a:moveTo>
                <a:lnTo>
                  <a:pt x="3081210" y="1312746"/>
                </a:lnTo>
                <a:lnTo>
                  <a:pt x="1264652" y="5989805"/>
                </a:lnTo>
                <a:lnTo>
                  <a:pt x="0" y="5989805"/>
                </a:lnTo>
                <a:close/>
                <a:moveTo>
                  <a:pt x="4538652" y="0"/>
                </a:moveTo>
                <a:lnTo>
                  <a:pt x="5921064" y="0"/>
                </a:lnTo>
                <a:lnTo>
                  <a:pt x="4917326" y="2584306"/>
                </a:lnTo>
                <a:lnTo>
                  <a:pt x="5433340" y="2584306"/>
                </a:lnTo>
                <a:lnTo>
                  <a:pt x="4028869" y="6208613"/>
                </a:lnTo>
                <a:lnTo>
                  <a:pt x="3456047" y="6208613"/>
                </a:lnTo>
                <a:lnTo>
                  <a:pt x="3880780" y="5112569"/>
                </a:lnTo>
                <a:lnTo>
                  <a:pt x="2552943" y="5112569"/>
                </a:ln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717407" y="4541143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策略模型的初步建立</a:t>
            </a: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812955" y="5076616"/>
            <a:ext cx="4514848" cy="2347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Preliminary establishment of strategy model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1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4032448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追涨杀跌策略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4A782-E70A-4255-9B10-60693650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5" y="519981"/>
            <a:ext cx="9144018" cy="45445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88F707-11E4-4808-93B0-35102DF7BB14}"/>
              </a:ext>
            </a:extLst>
          </p:cNvPr>
          <p:cNvSpPr txBox="1"/>
          <p:nvPr/>
        </p:nvSpPr>
        <p:spPr>
          <a:xfrm>
            <a:off x="5048022" y="5217407"/>
            <a:ext cx="418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股价超过</a:t>
            </a:r>
            <a:r>
              <a:rPr lang="en-US" altLang="zh-CN" dirty="0"/>
              <a:t>15</a:t>
            </a:r>
            <a:r>
              <a:rPr lang="zh-CN" altLang="en-US" dirty="0"/>
              <a:t>天平均价格指标</a:t>
            </a:r>
            <a:r>
              <a:rPr lang="en-US" altLang="zh-CN" dirty="0"/>
              <a:t>5%</a:t>
            </a:r>
            <a:r>
              <a:rPr lang="zh-CN" altLang="en-US" dirty="0"/>
              <a:t>时，追涨</a:t>
            </a:r>
            <a:endParaRPr lang="en-US" altLang="zh-CN" dirty="0"/>
          </a:p>
          <a:p>
            <a:r>
              <a:rPr lang="zh-CN" altLang="en-US" dirty="0"/>
              <a:t>股价低于</a:t>
            </a:r>
            <a:r>
              <a:rPr lang="en-US" altLang="zh-CN" dirty="0"/>
              <a:t>15</a:t>
            </a:r>
            <a:r>
              <a:rPr lang="zh-CN" altLang="en-US" dirty="0"/>
              <a:t>天平均价格指标</a:t>
            </a:r>
            <a:r>
              <a:rPr lang="en-US" altLang="zh-CN" dirty="0"/>
              <a:t>5%</a:t>
            </a:r>
            <a:r>
              <a:rPr lang="zh-CN" altLang="en-US" dirty="0"/>
              <a:t>时，平仓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D74A11-DBAF-452C-B51B-EED5D7219AFA}"/>
              </a:ext>
            </a:extLst>
          </p:cNvPr>
          <p:cNvGrpSpPr/>
          <p:nvPr/>
        </p:nvGrpSpPr>
        <p:grpSpPr>
          <a:xfrm>
            <a:off x="3473173" y="5285650"/>
            <a:ext cx="1448171" cy="578088"/>
            <a:chOff x="7512987" y="5150533"/>
            <a:chExt cx="2009716" cy="7707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A017D4-1731-4A04-8F4F-23B30198F9EA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30FAB-5396-4D82-B4FE-C49D6B88D63F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策略原理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 83">
              <a:extLst>
                <a:ext uri="{FF2B5EF4-FFF2-40B4-BE49-F238E27FC236}">
                  <a16:creationId xmlns:a16="http://schemas.microsoft.com/office/drawing/2014/main" id="{F3993C36-FEA8-4B7C-ADBF-F15688DFD6F5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0F14F8-3DF8-4FF6-88E8-B2EE12BC0298}"/>
              </a:ext>
            </a:extLst>
          </p:cNvPr>
          <p:cNvGrpSpPr/>
          <p:nvPr/>
        </p:nvGrpSpPr>
        <p:grpSpPr>
          <a:xfrm>
            <a:off x="3490767" y="6222200"/>
            <a:ext cx="1448171" cy="578088"/>
            <a:chOff x="7512987" y="5150533"/>
            <a:chExt cx="2009716" cy="7707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AA57BB-B632-4F45-98DF-4E2EDBA4CE31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FD0CF1-C911-4F69-8A5E-791928B6B834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交易结果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任意多边形 83">
              <a:extLst>
                <a:ext uri="{FF2B5EF4-FFF2-40B4-BE49-F238E27FC236}">
                  <a16:creationId xmlns:a16="http://schemas.microsoft.com/office/drawing/2014/main" id="{826D6B0B-7F99-45CE-A477-EF8492E2E12D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61EE823-4E02-4B3A-98A3-3D42459CFA6C}"/>
              </a:ext>
            </a:extLst>
          </p:cNvPr>
          <p:cNvSpPr txBox="1"/>
          <p:nvPr/>
        </p:nvSpPr>
        <p:spPr>
          <a:xfrm>
            <a:off x="5048022" y="614722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2018.7.1-2020.7.1     </a:t>
            </a:r>
            <a:r>
              <a:rPr lang="zh-CN" altLang="en-US" dirty="0"/>
              <a:t>本金</a:t>
            </a:r>
            <a:r>
              <a:rPr lang="en-US" altLang="zh-CN" dirty="0"/>
              <a:t>100</a:t>
            </a:r>
            <a:r>
              <a:rPr lang="zh-CN" altLang="en-US" dirty="0"/>
              <a:t>万元</a:t>
            </a:r>
            <a:endParaRPr lang="en-US" altLang="zh-CN" dirty="0"/>
          </a:p>
          <a:p>
            <a:r>
              <a:rPr lang="zh-CN" altLang="en-US" dirty="0"/>
              <a:t>最终累计资产达</a:t>
            </a:r>
            <a:r>
              <a:rPr lang="en-US" altLang="zh-CN" dirty="0">
                <a:solidFill>
                  <a:srgbClr val="FF0000"/>
                </a:solidFill>
              </a:rPr>
              <a:t>254.6</a:t>
            </a:r>
            <a:r>
              <a:rPr lang="zh-CN" altLang="en-US" dirty="0">
                <a:solidFill>
                  <a:srgbClr val="FF0000"/>
                </a:solidFill>
              </a:rPr>
              <a:t>万元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4032448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策略缺陷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04296B9C-6B0E-4445-A65F-BF8DC2B64143}"/>
              </a:ext>
            </a:extLst>
          </p:cNvPr>
          <p:cNvSpPr/>
          <p:nvPr/>
        </p:nvSpPr>
        <p:spPr>
          <a:xfrm>
            <a:off x="3189015" y="1744117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6221453B-40A8-4553-9EBE-6CB62DF4E6F6}"/>
              </a:ext>
            </a:extLst>
          </p:cNvPr>
          <p:cNvSpPr/>
          <p:nvPr/>
        </p:nvSpPr>
        <p:spPr>
          <a:xfrm>
            <a:off x="3189015" y="3286544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ounded Rectangle 15">
            <a:extLst>
              <a:ext uri="{FF2B5EF4-FFF2-40B4-BE49-F238E27FC236}">
                <a16:creationId xmlns:a16="http://schemas.microsoft.com/office/drawing/2014/main" id="{21E46370-67BC-4257-8DF2-3CF8843AFFC3}"/>
              </a:ext>
            </a:extLst>
          </p:cNvPr>
          <p:cNvSpPr/>
          <p:nvPr/>
        </p:nvSpPr>
        <p:spPr>
          <a:xfrm>
            <a:off x="3189015" y="4827155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923ABBD-4FF1-4FCD-84D7-5F49AE116B43}"/>
              </a:ext>
            </a:extLst>
          </p:cNvPr>
          <p:cNvSpPr txBox="1">
            <a:spLocks/>
          </p:cNvSpPr>
          <p:nvPr/>
        </p:nvSpPr>
        <p:spPr>
          <a:xfrm>
            <a:off x="3286422" y="1815285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E76FEB3-9460-4E46-8005-C2E46C4C162D}"/>
              </a:ext>
            </a:extLst>
          </p:cNvPr>
          <p:cNvSpPr txBox="1">
            <a:spLocks/>
          </p:cNvSpPr>
          <p:nvPr/>
        </p:nvSpPr>
        <p:spPr>
          <a:xfrm>
            <a:off x="3286422" y="3371432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01C6C23-3E40-493A-A2C8-863952D590FB}"/>
              </a:ext>
            </a:extLst>
          </p:cNvPr>
          <p:cNvSpPr txBox="1">
            <a:spLocks/>
          </p:cNvSpPr>
          <p:nvPr/>
        </p:nvSpPr>
        <p:spPr>
          <a:xfrm>
            <a:off x="3286422" y="4904788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EC13DA9-7119-48C8-B568-C33BE4E4ED71}"/>
              </a:ext>
            </a:extLst>
          </p:cNvPr>
          <p:cNvSpPr txBox="1">
            <a:spLocks/>
          </p:cNvSpPr>
          <p:nvPr/>
        </p:nvSpPr>
        <p:spPr>
          <a:xfrm>
            <a:off x="4359986" y="1739825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全仓买入或卖出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8FB904A-C7F1-4F8C-9A3D-868F513B7C12}"/>
              </a:ext>
            </a:extLst>
          </p:cNvPr>
          <p:cNvSpPr txBox="1">
            <a:spLocks/>
          </p:cNvSpPr>
          <p:nvPr/>
        </p:nvSpPr>
        <p:spPr>
          <a:xfrm>
            <a:off x="4359986" y="3281343"/>
            <a:ext cx="4013605" cy="3349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操作过于简单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9A2241E-335F-4BD2-ADB0-E4FF878AE74A}"/>
              </a:ext>
            </a:extLst>
          </p:cNvPr>
          <p:cNvSpPr txBox="1">
            <a:spLocks/>
          </p:cNvSpPr>
          <p:nvPr/>
        </p:nvSpPr>
        <p:spPr>
          <a:xfrm>
            <a:off x="4359986" y="4822863"/>
            <a:ext cx="2501437" cy="30563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数据未经专业性预处理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E5E198-3941-48A1-84D6-6B9CEEF900EF}"/>
              </a:ext>
            </a:extLst>
          </p:cNvPr>
          <p:cNvSpPr txBox="1"/>
          <p:nvPr/>
        </p:nvSpPr>
        <p:spPr>
          <a:xfrm>
            <a:off x="4305139" y="2095089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股票买入、卖出过程中，都是全仓交易，即把</a:t>
            </a:r>
            <a:r>
              <a:rPr lang="en-US" altLang="zh-CN" dirty="0"/>
              <a:t>100</a:t>
            </a:r>
            <a:r>
              <a:rPr lang="zh-CN" altLang="en-US" dirty="0"/>
              <a:t>万本金全部投入，风险较大。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13E307-8844-48EF-88CD-2CCFEE596CF7}"/>
              </a:ext>
            </a:extLst>
          </p:cNvPr>
          <p:cNvSpPr txBox="1"/>
          <p:nvPr/>
        </p:nvSpPr>
        <p:spPr>
          <a:xfrm>
            <a:off x="4305139" y="3763782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没有平仓操作，在股市上的灵活程度不足，容易在暂时性的小额亏损时冲动卖出。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4EBC3-C3AF-46A9-89BA-9EA0E4CC520B}"/>
              </a:ext>
            </a:extLst>
          </p:cNvPr>
          <p:cNvSpPr txBox="1"/>
          <p:nvPr/>
        </p:nvSpPr>
        <p:spPr>
          <a:xfrm>
            <a:off x="4305139" y="5371854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获取的股票数据虽然经过了整理，但并没有经过专业性的处理，策略模型过于简单。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530727" y="153551"/>
            <a:ext cx="5976664" cy="69255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-26729"/>
            <a:ext cx="6934200" cy="7270949"/>
          </a:xfrm>
          <a:custGeom>
            <a:avLst/>
            <a:gdLst>
              <a:gd name="connsiteX0" fmla="*/ 2968768 w 5921064"/>
              <a:gd name="connsiteY0" fmla="*/ 1839123 h 6208613"/>
              <a:gd name="connsiteX1" fmla="*/ 3541590 w 5921064"/>
              <a:gd name="connsiteY1" fmla="*/ 1839123 h 6208613"/>
              <a:gd name="connsiteX2" fmla="*/ 2137119 w 5921064"/>
              <a:gd name="connsiteY2" fmla="*/ 5463430 h 6208613"/>
              <a:gd name="connsiteX3" fmla="*/ 1564297 w 5921064"/>
              <a:gd name="connsiteY3" fmla="*/ 5463430 h 6208613"/>
              <a:gd name="connsiteX4" fmla="*/ 1816558 w 5921064"/>
              <a:gd name="connsiteY4" fmla="*/ 1312746 h 6208613"/>
              <a:gd name="connsiteX5" fmla="*/ 3081210 w 5921064"/>
              <a:gd name="connsiteY5" fmla="*/ 1312746 h 6208613"/>
              <a:gd name="connsiteX6" fmla="*/ 1264652 w 5921064"/>
              <a:gd name="connsiteY6" fmla="*/ 5989805 h 6208613"/>
              <a:gd name="connsiteX7" fmla="*/ 0 w 5921064"/>
              <a:gd name="connsiteY7" fmla="*/ 5989805 h 6208613"/>
              <a:gd name="connsiteX8" fmla="*/ 4538652 w 5921064"/>
              <a:gd name="connsiteY8" fmla="*/ 0 h 6208613"/>
              <a:gd name="connsiteX9" fmla="*/ 5921064 w 5921064"/>
              <a:gd name="connsiteY9" fmla="*/ 0 h 6208613"/>
              <a:gd name="connsiteX10" fmla="*/ 4917326 w 5921064"/>
              <a:gd name="connsiteY10" fmla="*/ 2584306 h 6208613"/>
              <a:gd name="connsiteX11" fmla="*/ 5433340 w 5921064"/>
              <a:gd name="connsiteY11" fmla="*/ 2584306 h 6208613"/>
              <a:gd name="connsiteX12" fmla="*/ 4028869 w 5921064"/>
              <a:gd name="connsiteY12" fmla="*/ 6208613 h 6208613"/>
              <a:gd name="connsiteX13" fmla="*/ 3456047 w 5921064"/>
              <a:gd name="connsiteY13" fmla="*/ 6208613 h 6208613"/>
              <a:gd name="connsiteX14" fmla="*/ 3880780 w 5921064"/>
              <a:gd name="connsiteY14" fmla="*/ 5112569 h 6208613"/>
              <a:gd name="connsiteX15" fmla="*/ 2552943 w 5921064"/>
              <a:gd name="connsiteY15" fmla="*/ 5112569 h 62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21064" h="6208613">
                <a:moveTo>
                  <a:pt x="2968768" y="1839123"/>
                </a:moveTo>
                <a:lnTo>
                  <a:pt x="3541590" y="1839123"/>
                </a:lnTo>
                <a:lnTo>
                  <a:pt x="2137119" y="5463430"/>
                </a:lnTo>
                <a:lnTo>
                  <a:pt x="1564297" y="5463430"/>
                </a:lnTo>
                <a:close/>
                <a:moveTo>
                  <a:pt x="1816558" y="1312746"/>
                </a:moveTo>
                <a:lnTo>
                  <a:pt x="3081210" y="1312746"/>
                </a:lnTo>
                <a:lnTo>
                  <a:pt x="1264652" y="5989805"/>
                </a:lnTo>
                <a:lnTo>
                  <a:pt x="0" y="5989805"/>
                </a:lnTo>
                <a:close/>
                <a:moveTo>
                  <a:pt x="4538652" y="0"/>
                </a:moveTo>
                <a:lnTo>
                  <a:pt x="5921064" y="0"/>
                </a:lnTo>
                <a:lnTo>
                  <a:pt x="4917326" y="2584306"/>
                </a:lnTo>
                <a:lnTo>
                  <a:pt x="5433340" y="2584306"/>
                </a:lnTo>
                <a:lnTo>
                  <a:pt x="4028869" y="6208613"/>
                </a:lnTo>
                <a:lnTo>
                  <a:pt x="3456047" y="6208613"/>
                </a:lnTo>
                <a:lnTo>
                  <a:pt x="3880780" y="5112569"/>
                </a:lnTo>
                <a:lnTo>
                  <a:pt x="2552943" y="5112569"/>
                </a:ln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717407" y="4541143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策略与算法的优化</a:t>
            </a: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825804" y="5043657"/>
            <a:ext cx="4514848" cy="2347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Optimization of strategy and algorithm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3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50405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lang="en-US" altLang="zh-CN" sz="2400" dirty="0" err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Pyalgotrade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进行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SMA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策略回测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8CD5F0-6A8A-49EE-9E4B-AA0111E652A9}"/>
              </a:ext>
            </a:extLst>
          </p:cNvPr>
          <p:cNvGrpSpPr/>
          <p:nvPr/>
        </p:nvGrpSpPr>
        <p:grpSpPr>
          <a:xfrm>
            <a:off x="1377619" y="1600101"/>
            <a:ext cx="1448171" cy="578088"/>
            <a:chOff x="7512987" y="5150533"/>
            <a:chExt cx="2009716" cy="77078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975B63-32E2-42FB-9E37-35A0062C5381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5FC44D-35C2-4077-BBBA-6867FC45E89F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框架简介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任意多边形 83">
              <a:extLst>
                <a:ext uri="{FF2B5EF4-FFF2-40B4-BE49-F238E27FC236}">
                  <a16:creationId xmlns:a16="http://schemas.microsoft.com/office/drawing/2014/main" id="{C523465E-0E13-456B-B6A6-00558C1EA6E0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A043FFA-6050-413C-AE5F-D8E01E02D234}"/>
              </a:ext>
            </a:extLst>
          </p:cNvPr>
          <p:cNvGrpSpPr/>
          <p:nvPr/>
        </p:nvGrpSpPr>
        <p:grpSpPr>
          <a:xfrm>
            <a:off x="1377619" y="3639268"/>
            <a:ext cx="1448171" cy="578088"/>
            <a:chOff x="7512987" y="5150533"/>
            <a:chExt cx="2009716" cy="77078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231D0B-FABA-4081-A6E0-0DC4B8C5EEFB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FBE56F9-CB9C-4C83-A43F-DB77B8D5DD18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六大组件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任意多边形 83">
              <a:extLst>
                <a:ext uri="{FF2B5EF4-FFF2-40B4-BE49-F238E27FC236}">
                  <a16:creationId xmlns:a16="http://schemas.microsoft.com/office/drawing/2014/main" id="{6252658B-DFB8-4A64-A06D-557831E20137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A14316E-4662-4A7F-A238-2FFFA7432824}"/>
              </a:ext>
            </a:extLst>
          </p:cNvPr>
          <p:cNvSpPr txBox="1"/>
          <p:nvPr/>
        </p:nvSpPr>
        <p:spPr>
          <a:xfrm>
            <a:off x="3117007" y="1564175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Pyalgotrade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的回测框架，支持虚盘和实盘两种交易。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文档完整，整合了</a:t>
            </a:r>
            <a:r>
              <a:rPr lang="en-US" altLang="zh-CN" dirty="0"/>
              <a:t>TA-Lib(</a:t>
            </a:r>
            <a:r>
              <a:rPr lang="zh-CN" altLang="en-US" dirty="0"/>
              <a:t>技术分析库</a:t>
            </a:r>
            <a:r>
              <a:rPr lang="en-US" altLang="zh-CN" dirty="0"/>
              <a:t>)</a:t>
            </a:r>
            <a:r>
              <a:rPr lang="zh-CN" altLang="en-US" dirty="0"/>
              <a:t>。在</a:t>
            </a:r>
            <a:r>
              <a:rPr lang="zh-CN" altLang="en-US" dirty="0">
                <a:solidFill>
                  <a:srgbClr val="FF0000"/>
                </a:solidFill>
              </a:rPr>
              <a:t>速度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灵活</a:t>
            </a:r>
            <a:r>
              <a:rPr lang="zh-CN" altLang="en-US" dirty="0"/>
              <a:t>方面都表现出众。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但它的一大硬伤是不支持 </a:t>
            </a:r>
            <a:r>
              <a:rPr lang="en-US" altLang="zh-CN" dirty="0"/>
              <a:t>Pandas </a:t>
            </a:r>
            <a:r>
              <a:rPr lang="zh-CN" altLang="en-US" dirty="0"/>
              <a:t>的模块和对象，而且数据格式不支持国内股票数据，需要我们自己实现数据转换（但其对数据预处理功能较强）。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C6DECB-FA9E-4103-ABB0-E58BA68D1864}"/>
              </a:ext>
            </a:extLst>
          </p:cNvPr>
          <p:cNvSpPr txBox="1"/>
          <p:nvPr/>
        </p:nvSpPr>
        <p:spPr>
          <a:xfrm>
            <a:off x="3117007" y="3616325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Strategies</a:t>
            </a:r>
            <a:r>
              <a:rPr lang="zh-CN" altLang="en-US" dirty="0"/>
              <a:t>策略： 定义的实现交易逻辑的类：何时买、何时卖，等等；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Feeds</a:t>
            </a:r>
            <a:r>
              <a:rPr lang="zh-CN" altLang="en-US" dirty="0"/>
              <a:t>数据源：可以使用</a:t>
            </a:r>
            <a:r>
              <a:rPr lang="en-US" altLang="zh-CN" dirty="0"/>
              <a:t>CSV</a:t>
            </a:r>
            <a:r>
              <a:rPr lang="zh-CN" altLang="en-US" dirty="0"/>
              <a:t>数据源从一个格式化后的</a:t>
            </a:r>
            <a:r>
              <a:rPr lang="en-US" altLang="zh-CN" dirty="0"/>
              <a:t>csv(</a:t>
            </a:r>
            <a:r>
              <a:rPr lang="zh-CN" altLang="en-US" dirty="0"/>
              <a:t>以逗号分割</a:t>
            </a:r>
            <a:r>
              <a:rPr lang="en-US" altLang="zh-CN" dirty="0"/>
              <a:t>)</a:t>
            </a:r>
            <a:r>
              <a:rPr lang="zh-CN" altLang="en-US" dirty="0"/>
              <a:t>文件中加载数据推送给策略。 数据源不仅限于</a:t>
            </a:r>
            <a:r>
              <a:rPr lang="en-US" altLang="zh-CN" dirty="0"/>
              <a:t>bars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Brokers</a:t>
            </a:r>
            <a:r>
              <a:rPr lang="zh-CN" altLang="en-US" dirty="0"/>
              <a:t>经纪商：经纪商模块负责执行订单。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DataSeries</a:t>
            </a:r>
            <a:r>
              <a:rPr lang="zh-CN" altLang="en-US" dirty="0"/>
              <a:t>数据序列：</a:t>
            </a:r>
            <a:r>
              <a:rPr lang="en-US" altLang="zh-CN" dirty="0" err="1"/>
              <a:t>DataSeries</a:t>
            </a:r>
            <a:r>
              <a:rPr lang="en-US" altLang="zh-CN" dirty="0"/>
              <a:t> </a:t>
            </a:r>
            <a:r>
              <a:rPr lang="zh-CN" altLang="en-US" dirty="0"/>
              <a:t>是用于管理时间序列的抽象类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Technicals</a:t>
            </a:r>
            <a:r>
              <a:rPr lang="zh-CN" altLang="en-US" dirty="0"/>
              <a:t>指标计算：这是你用来对</a:t>
            </a:r>
            <a:r>
              <a:rPr lang="en-US" altLang="zh-CN" dirty="0" err="1"/>
              <a:t>DataSeries</a:t>
            </a:r>
            <a:r>
              <a:rPr lang="zh-CN" altLang="en-US" dirty="0"/>
              <a:t>进行计算的一组过滤（指标）器。 例如简单移动平均线（</a:t>
            </a:r>
            <a:r>
              <a:rPr lang="en-US" altLang="zh-CN" dirty="0"/>
              <a:t>SMA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相对强弱指标</a:t>
            </a:r>
            <a:r>
              <a:rPr lang="en-US" altLang="zh-CN" dirty="0"/>
              <a:t>(RSI)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这些过滤</a:t>
            </a:r>
            <a:r>
              <a:rPr lang="en-US" altLang="zh-CN" dirty="0"/>
              <a:t>(</a:t>
            </a:r>
            <a:r>
              <a:rPr lang="zh-CN" altLang="en-US" dirty="0"/>
              <a:t>指标</a:t>
            </a:r>
            <a:r>
              <a:rPr lang="en-US" altLang="zh-CN" dirty="0"/>
              <a:t>)</a:t>
            </a:r>
            <a:r>
              <a:rPr lang="zh-CN" altLang="en-US" dirty="0"/>
              <a:t>器被建模为</a:t>
            </a:r>
            <a:r>
              <a:rPr lang="en-US" altLang="zh-CN" dirty="0" err="1">
                <a:solidFill>
                  <a:srgbClr val="FF0000"/>
                </a:solidFill>
              </a:rPr>
              <a:t>DataSeries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的装饰器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Optimizer</a:t>
            </a:r>
            <a:r>
              <a:rPr lang="zh-CN" altLang="en-US" dirty="0"/>
              <a:t>优化：这是能让你在不同电脑之间、或多进程、或二者结合以加快回测效率的一组类。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0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464311" y="4459131"/>
            <a:ext cx="2043356" cy="1769966"/>
            <a:chOff x="5097085" y="4489719"/>
            <a:chExt cx="2125426" cy="1841056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5451323" y="4693191"/>
              <a:ext cx="1415725" cy="163758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9C622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5451323" y="4693191"/>
              <a:ext cx="709701" cy="8175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A16A3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5097085" y="4489719"/>
              <a:ext cx="1061487" cy="6140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auto">
            <a:xfrm>
              <a:off x="6161024" y="4489719"/>
              <a:ext cx="1061487" cy="6140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gradFill>
              <a:gsLst>
                <a:gs pos="0">
                  <a:srgbClr val="DC9D54"/>
                </a:gs>
                <a:gs pos="100000">
                  <a:srgbClr val="FFBB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5451323" y="5103813"/>
              <a:ext cx="709701" cy="1226962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CB8F4D"/>
                </a:gs>
                <a:gs pos="100000">
                  <a:srgbClr val="A16C38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5097085" y="5103813"/>
              <a:ext cx="1063939" cy="6140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6161024" y="5103813"/>
              <a:ext cx="1061487" cy="6140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gradFill>
              <a:gsLst>
                <a:gs pos="0">
                  <a:srgbClr val="D99C5B"/>
                </a:gs>
                <a:gs pos="100000">
                  <a:srgbClr val="FEBC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32831" y="1495373"/>
            <a:ext cx="3906316" cy="3685116"/>
            <a:chOff x="1593653" y="1193226"/>
            <a:chExt cx="8916937" cy="8412003"/>
          </a:xfrm>
        </p:grpSpPr>
        <p:grpSp>
          <p:nvGrpSpPr>
            <p:cNvPr id="87" name="Group 86"/>
            <p:cNvGrpSpPr/>
            <p:nvPr/>
          </p:nvGrpSpPr>
          <p:grpSpPr>
            <a:xfrm>
              <a:off x="1593653" y="1193226"/>
              <a:ext cx="8916937" cy="8412003"/>
              <a:chOff x="1906641" y="2079025"/>
              <a:chExt cx="8916937" cy="8412003"/>
            </a:xfrm>
          </p:grpSpPr>
          <p:sp>
            <p:nvSpPr>
              <p:cNvPr id="102" name="AutoShape 191"/>
              <p:cNvSpPr>
                <a:spLocks/>
              </p:cNvSpPr>
              <p:nvPr/>
            </p:nvSpPr>
            <p:spPr bwMode="auto">
              <a:xfrm>
                <a:off x="6352334" y="2079025"/>
                <a:ext cx="1752302" cy="20508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6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9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4" y="18457"/>
                      <a:pt x="21600" y="14326"/>
                      <a:pt x="21600" y="9228"/>
                    </a:cubicBezTo>
                    <a:cubicBezTo>
                      <a:pt x="21600" y="4131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92"/>
              <p:cNvSpPr>
                <a:spLocks/>
              </p:cNvSpPr>
              <p:nvPr/>
            </p:nvSpPr>
            <p:spPr bwMode="auto">
              <a:xfrm>
                <a:off x="5313302" y="7360485"/>
                <a:ext cx="2674229" cy="31305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1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AutoShape 193"/>
              <p:cNvSpPr>
                <a:spLocks/>
              </p:cNvSpPr>
              <p:nvPr/>
            </p:nvSpPr>
            <p:spPr bwMode="auto">
              <a:xfrm>
                <a:off x="7478662" y="7087894"/>
                <a:ext cx="2186651" cy="256193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5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AutoShape 194"/>
              <p:cNvSpPr>
                <a:spLocks/>
              </p:cNvSpPr>
              <p:nvPr/>
            </p:nvSpPr>
            <p:spPr bwMode="auto">
              <a:xfrm>
                <a:off x="6863333" y="4992347"/>
                <a:ext cx="2697650" cy="31582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9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AutoShape 195"/>
              <p:cNvSpPr>
                <a:spLocks/>
              </p:cNvSpPr>
              <p:nvPr/>
            </p:nvSpPr>
            <p:spPr bwMode="auto">
              <a:xfrm>
                <a:off x="5551769" y="3476057"/>
                <a:ext cx="2401696" cy="28111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AutoShape 196"/>
              <p:cNvSpPr>
                <a:spLocks/>
              </p:cNvSpPr>
              <p:nvPr/>
            </p:nvSpPr>
            <p:spPr bwMode="auto">
              <a:xfrm>
                <a:off x="9043597" y="5418271"/>
                <a:ext cx="1779981" cy="20827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09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97"/>
              <p:cNvSpPr>
                <a:spLocks/>
              </p:cNvSpPr>
              <p:nvPr/>
            </p:nvSpPr>
            <p:spPr bwMode="auto">
              <a:xfrm>
                <a:off x="1906641" y="4055314"/>
                <a:ext cx="1754431" cy="20529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8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98"/>
              <p:cNvSpPr>
                <a:spLocks/>
              </p:cNvSpPr>
              <p:nvPr/>
            </p:nvSpPr>
            <p:spPr bwMode="auto">
              <a:xfrm>
                <a:off x="5381436" y="5878269"/>
                <a:ext cx="1907730" cy="22339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1"/>
                      <a:pt x="16765" y="0"/>
                      <a:pt x="10800" y="0"/>
                    </a:cubicBez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4325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1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AutoShape 199"/>
              <p:cNvSpPr>
                <a:spLocks/>
              </p:cNvSpPr>
              <p:nvPr/>
            </p:nvSpPr>
            <p:spPr bwMode="auto">
              <a:xfrm>
                <a:off x="2074845" y="5912343"/>
                <a:ext cx="1826822" cy="21360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1"/>
                      <a:pt x="16765" y="0"/>
                      <a:pt x="10800" y="0"/>
                    </a:cubicBezTo>
                    <a:cubicBezTo>
                      <a:pt x="4836" y="0"/>
                      <a:pt x="0" y="4131"/>
                      <a:pt x="0" y="9228"/>
                    </a:cubicBezTo>
                    <a:cubicBezTo>
                      <a:pt x="0" y="14325"/>
                      <a:pt x="4836" y="18457"/>
                      <a:pt x="10800" y="18457"/>
                    </a:cubicBezTo>
                    <a:cubicBezTo>
                      <a:pt x="10964" y="18457"/>
                      <a:pt x="11127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AutoShape 200"/>
              <p:cNvSpPr>
                <a:spLocks/>
              </p:cNvSpPr>
              <p:nvPr/>
            </p:nvSpPr>
            <p:spPr bwMode="auto">
              <a:xfrm>
                <a:off x="3337439" y="6830210"/>
                <a:ext cx="2376146" cy="278554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9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5"/>
                      <a:pt x="21600" y="9229"/>
                    </a:cubicBezTo>
                    <a:close/>
                    <a:moveTo>
                      <a:pt x="21600" y="9229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AutoShape 201"/>
              <p:cNvSpPr>
                <a:spLocks/>
              </p:cNvSpPr>
              <p:nvPr/>
            </p:nvSpPr>
            <p:spPr bwMode="auto">
              <a:xfrm>
                <a:off x="3133039" y="4172443"/>
                <a:ext cx="2921212" cy="34265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7"/>
                      <a:pt x="10800" y="18457"/>
                    </a:cubicBezTo>
                    <a:cubicBezTo>
                      <a:pt x="10965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AutoShape 202"/>
              <p:cNvSpPr>
                <a:spLocks/>
              </p:cNvSpPr>
              <p:nvPr/>
            </p:nvSpPr>
            <p:spPr bwMode="auto">
              <a:xfrm>
                <a:off x="7921528" y="3099114"/>
                <a:ext cx="2133422" cy="25023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3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203"/>
              <p:cNvSpPr>
                <a:spLocks/>
              </p:cNvSpPr>
              <p:nvPr/>
            </p:nvSpPr>
            <p:spPr bwMode="auto">
              <a:xfrm>
                <a:off x="3558872" y="2419765"/>
                <a:ext cx="2146197" cy="25129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1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8"/>
                      <a:pt x="10801" y="18458"/>
                    </a:cubicBezTo>
                    <a:cubicBezTo>
                      <a:pt x="10965" y="18458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186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Text Placeholder 1"/>
            <p:cNvSpPr txBox="1">
              <a:spLocks/>
            </p:cNvSpPr>
            <p:nvPr/>
          </p:nvSpPr>
          <p:spPr>
            <a:xfrm>
              <a:off x="3678521" y="2183853"/>
              <a:ext cx="1222967" cy="905869"/>
            </a:xfrm>
            <a:prstGeom prst="rect">
              <a:avLst/>
            </a:prstGeom>
          </p:spPr>
          <p:txBody>
            <a:bodyPr vert="horz" lIns="0" tIns="30803" rIns="0" bIns="30803" anchor="ctr"/>
            <a:lstStyle>
              <a:lvl1pPr mar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37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1097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35205" y="4018182"/>
              <a:ext cx="2155982" cy="1353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96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平仓</a:t>
              </a:r>
              <a:endParaRPr lang="en-US" sz="2966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2867" y="4770929"/>
              <a:ext cx="1812021" cy="11245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372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策略</a:t>
              </a:r>
              <a:endParaRPr lang="en-US" sz="2372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39515" y="7285979"/>
              <a:ext cx="2507264" cy="11245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372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预处理</a:t>
              </a:r>
              <a:endParaRPr lang="en-US" sz="2372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01022" y="3218227"/>
              <a:ext cx="1672973" cy="1033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风险</a:t>
              </a:r>
              <a:endParaRPr lang="en-US" sz="2076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3006" y="2013833"/>
              <a:ext cx="1672973" cy="1033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保守</a:t>
              </a:r>
              <a:endParaRPr lang="en-US" sz="2076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60839" y="4939839"/>
              <a:ext cx="1570519" cy="964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5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框架</a:t>
              </a:r>
              <a:endParaRPr lang="en-US" sz="192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01785" y="6561848"/>
              <a:ext cx="1570516" cy="964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95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FontAwesome"/>
                  <a:sym typeface="Arial" panose="020B0604020202020204" pitchFamily="34" charset="0"/>
                </a:rPr>
                <a:t>数据</a:t>
              </a:r>
              <a:endParaRPr lang="en-US" sz="192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Rounded Rectangle 9"/>
          <p:cNvSpPr/>
          <p:nvPr/>
        </p:nvSpPr>
        <p:spPr>
          <a:xfrm>
            <a:off x="5920695" y="1984337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ounded Rectangle 12"/>
          <p:cNvSpPr/>
          <p:nvPr/>
        </p:nvSpPr>
        <p:spPr>
          <a:xfrm>
            <a:off x="5920695" y="3526764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ounded Rectangle 15"/>
          <p:cNvSpPr/>
          <p:nvPr/>
        </p:nvSpPr>
        <p:spPr>
          <a:xfrm>
            <a:off x="5920695" y="5067375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6018102" y="2055505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6018102" y="3611652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6018102" y="5145008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091666" y="1980045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非全仓买入卖出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091666" y="3521564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平仓操作的引入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7091666" y="5063083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过滤指标器建模</a:t>
            </a:r>
            <a:endParaRPr lang="es-ES_tradnl" sz="1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策略优化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D0BC3B-099C-430F-B0D6-E631A8BFED16}"/>
              </a:ext>
            </a:extLst>
          </p:cNvPr>
          <p:cNvSpPr txBox="1"/>
          <p:nvPr/>
        </p:nvSpPr>
        <p:spPr>
          <a:xfrm>
            <a:off x="6949103" y="2392127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买入时不会全仓买入，在股价不断上涨时，可进行持续的买入跟进，从而降低风险。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CD1974-B2C2-44CA-BBA1-BCDD7252CBB8}"/>
              </a:ext>
            </a:extLst>
          </p:cNvPr>
          <p:cNvSpPr txBox="1"/>
          <p:nvPr/>
        </p:nvSpPr>
        <p:spPr>
          <a:xfrm>
            <a:off x="6949103" y="3912771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当持有头寸（拥有资金）亏损超过</a:t>
            </a:r>
            <a:r>
              <a:rPr lang="en-US" altLang="zh-CN" dirty="0"/>
              <a:t>5%</a:t>
            </a:r>
            <a:r>
              <a:rPr lang="zh-CN" altLang="en-US" dirty="0"/>
              <a:t>，平仓</a:t>
            </a:r>
            <a:endParaRPr lang="en-US" altLang="zh-CN" dirty="0"/>
          </a:p>
          <a:p>
            <a:r>
              <a:rPr lang="zh-CN" altLang="en-US" dirty="0"/>
              <a:t>当日跌幅超过</a:t>
            </a:r>
            <a:r>
              <a:rPr lang="en-US" altLang="zh-CN" dirty="0"/>
              <a:t>5%</a:t>
            </a:r>
            <a:r>
              <a:rPr lang="zh-CN" altLang="en-US" dirty="0"/>
              <a:t>或三个连续阴线时，卖出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3D63741-8B23-4973-B9E7-9B0B4DC3905F}"/>
              </a:ext>
            </a:extLst>
          </p:cNvPr>
          <p:cNvSpPr txBox="1"/>
          <p:nvPr/>
        </p:nvSpPr>
        <p:spPr>
          <a:xfrm>
            <a:off x="6949103" y="5501307"/>
            <a:ext cx="486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对时间序列进行计算的一组过滤（指标）器。 例如简单移动平均线（</a:t>
            </a:r>
            <a:r>
              <a:rPr lang="en-US" altLang="zh-CN" dirty="0"/>
              <a:t>SMA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相对强弱指标</a:t>
            </a:r>
            <a:r>
              <a:rPr lang="en-US" altLang="zh-CN" dirty="0"/>
              <a:t>(RSI)</a:t>
            </a:r>
            <a:r>
              <a:rPr lang="zh-CN" altLang="en-US" dirty="0"/>
              <a:t>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50405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优化后的结果演示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C8B301-8246-482A-8E8F-7294014F81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3" y="1348073"/>
            <a:ext cx="7261310" cy="5400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C51FD57-C838-4805-8227-9C3C38814232}"/>
              </a:ext>
            </a:extLst>
          </p:cNvPr>
          <p:cNvSpPr txBox="1"/>
          <p:nvPr/>
        </p:nvSpPr>
        <p:spPr>
          <a:xfrm>
            <a:off x="7933406" y="268022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2018.7.1-2020.7.1     </a:t>
            </a:r>
            <a:r>
              <a:rPr lang="zh-CN" altLang="en-US" dirty="0"/>
              <a:t>本金</a:t>
            </a:r>
            <a:r>
              <a:rPr lang="en-US" altLang="zh-CN" dirty="0"/>
              <a:t>100</a:t>
            </a:r>
            <a:r>
              <a:rPr lang="zh-CN" altLang="en-US" dirty="0"/>
              <a:t>万元</a:t>
            </a:r>
            <a:endParaRPr lang="en-US" altLang="zh-CN" dirty="0"/>
          </a:p>
          <a:p>
            <a:r>
              <a:rPr lang="zh-CN" altLang="en-US" dirty="0"/>
              <a:t>最终累计资产达</a:t>
            </a:r>
            <a:r>
              <a:rPr lang="en-US" altLang="zh-CN" dirty="0">
                <a:solidFill>
                  <a:srgbClr val="FF0000"/>
                </a:solidFill>
              </a:rPr>
              <a:t>229.8</a:t>
            </a:r>
            <a:r>
              <a:rPr lang="zh-CN" altLang="en-US" dirty="0">
                <a:solidFill>
                  <a:srgbClr val="FF0000"/>
                </a:solidFill>
              </a:rPr>
              <a:t>万元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F5FF1B-2F66-4F66-8D38-A9965F00D5B5}"/>
              </a:ext>
            </a:extLst>
          </p:cNvPr>
          <p:cNvGrpSpPr/>
          <p:nvPr/>
        </p:nvGrpSpPr>
        <p:grpSpPr>
          <a:xfrm>
            <a:off x="7789390" y="1888133"/>
            <a:ext cx="1448171" cy="578088"/>
            <a:chOff x="7512987" y="5150533"/>
            <a:chExt cx="2009716" cy="77078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44C531B-A1BA-469A-B074-76BE978BE3A4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C37318-6439-412D-A445-A705BF59B985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交易结果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 83">
              <a:extLst>
                <a:ext uri="{FF2B5EF4-FFF2-40B4-BE49-F238E27FC236}">
                  <a16:creationId xmlns:a16="http://schemas.microsoft.com/office/drawing/2014/main" id="{E3D2DF6F-E683-40B8-8550-6A369AB92B80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F5EB9F9-EEB1-4C38-92B2-C108EBB80892}"/>
              </a:ext>
            </a:extLst>
          </p:cNvPr>
          <p:cNvSpPr txBox="1"/>
          <p:nvPr/>
        </p:nvSpPr>
        <p:spPr>
          <a:xfrm>
            <a:off x="7933406" y="4766430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碰巧在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月份后，贵州茅台的股价飞速攀升，我们的策略在</a:t>
            </a:r>
            <a:r>
              <a:rPr lang="en-US" altLang="zh-CN" dirty="0"/>
              <a:t>2019.5.8</a:t>
            </a:r>
            <a:r>
              <a:rPr lang="zh-CN" altLang="en-US" dirty="0"/>
              <a:t>以</a:t>
            </a:r>
            <a:r>
              <a:rPr lang="en-US" altLang="zh-CN" dirty="0"/>
              <a:t>860</a:t>
            </a:r>
            <a:r>
              <a:rPr lang="zh-CN" altLang="en-US" dirty="0"/>
              <a:t>一股买进后，便一直持有股份直到</a:t>
            </a:r>
            <a:r>
              <a:rPr lang="en-US" altLang="zh-CN" dirty="0"/>
              <a:t>2020.7.1</a:t>
            </a:r>
            <a:r>
              <a:rPr lang="zh-CN" altLang="en-US" dirty="0"/>
              <a:t>，这时一股为</a:t>
            </a:r>
            <a:r>
              <a:rPr lang="en-US" altLang="zh-CN" dirty="0"/>
              <a:t>1494</a:t>
            </a:r>
            <a:r>
              <a:rPr lang="zh-CN" altLang="en-US" dirty="0"/>
              <a:t>元。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B94B21-D73B-4CB2-B890-9F2516A95006}"/>
              </a:ext>
            </a:extLst>
          </p:cNvPr>
          <p:cNvGrpSpPr/>
          <p:nvPr/>
        </p:nvGrpSpPr>
        <p:grpSpPr>
          <a:xfrm>
            <a:off x="7789390" y="4048373"/>
            <a:ext cx="1448171" cy="578088"/>
            <a:chOff x="7512987" y="5150533"/>
            <a:chExt cx="2009716" cy="77078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C66AFE2-5E51-427F-BD26-E8267D2203E6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1D9656-D80D-4924-8084-6BF9501F484B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行情分析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任意多边形 83">
              <a:extLst>
                <a:ext uri="{FF2B5EF4-FFF2-40B4-BE49-F238E27FC236}">
                  <a16:creationId xmlns:a16="http://schemas.microsoft.com/office/drawing/2014/main" id="{9AB880EC-89E4-4803-BCFF-E04F51CBEB36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3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1438876" y="2483165"/>
            <a:ext cx="2274242" cy="13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7998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  <a:sym typeface="+mn-lt"/>
              </a:rPr>
              <a:t>目录</a:t>
            </a:r>
            <a:endParaRPr lang="zh-CN" altLang="en-US" sz="7998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327970" y="3521234"/>
            <a:ext cx="2496052" cy="68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439653" y="2099086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307268" y="2191865"/>
            <a:ext cx="295465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入市分析与股票选择</a:t>
            </a:r>
          </a:p>
        </p:txBody>
      </p:sp>
      <p:sp>
        <p:nvSpPr>
          <p:cNvPr id="82" name="椭圆 81"/>
          <p:cNvSpPr/>
          <p:nvPr/>
        </p:nvSpPr>
        <p:spPr>
          <a:xfrm>
            <a:off x="4655624" y="2160620"/>
            <a:ext cx="492796" cy="49279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4439653" y="2870420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7268" y="2963199"/>
            <a:ext cx="233910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股票收盘价预测</a:t>
            </a:r>
            <a:endParaRPr lang="zh-CN" altLang="en-US" sz="28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655624" y="2931954"/>
            <a:ext cx="492796" cy="49279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439653" y="3641755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07268" y="3734534"/>
            <a:ext cx="295465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策略模型的初步建立</a:t>
            </a:r>
            <a:endParaRPr lang="zh-CN" altLang="en-US" sz="28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655624" y="3703288"/>
            <a:ext cx="492796" cy="49279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439653" y="4422613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7268" y="4515391"/>
            <a:ext cx="26468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策略与算法的优化</a:t>
            </a:r>
            <a:endParaRPr lang="zh-CN" altLang="en-US" sz="28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655624" y="4484146"/>
            <a:ext cx="492796" cy="492796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3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50405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团队分工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731AE7-7CF4-4F12-90A4-DDA3C2ECACF6}"/>
              </a:ext>
            </a:extLst>
          </p:cNvPr>
          <p:cNvSpPr txBox="1"/>
          <p:nvPr/>
        </p:nvSpPr>
        <p:spPr>
          <a:xfrm>
            <a:off x="1031804" y="5592742"/>
            <a:ext cx="25892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股票指数分析，股票选择，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制作与汇报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4630B4-C252-49AE-9D8B-7C02EAAC2076}"/>
              </a:ext>
            </a:extLst>
          </p:cNvPr>
          <p:cNvGrpSpPr/>
          <p:nvPr/>
        </p:nvGrpSpPr>
        <p:grpSpPr>
          <a:xfrm>
            <a:off x="1361221" y="2625689"/>
            <a:ext cx="1491635" cy="2219265"/>
            <a:chOff x="1457934" y="3082228"/>
            <a:chExt cx="1414369" cy="2104307"/>
          </a:xfrm>
        </p:grpSpPr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93F73EA8-CE11-43FB-9384-E143CD853EC0}"/>
                </a:ext>
              </a:extLst>
            </p:cNvPr>
            <p:cNvSpPr/>
            <p:nvPr/>
          </p:nvSpPr>
          <p:spPr>
            <a:xfrm rot="16200000">
              <a:off x="1112965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2290B42-3E8E-4782-8A60-652C937AE5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9300" y="3983992"/>
              <a:ext cx="477732" cy="475808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95B589-3B1A-4384-B539-73B5912828B5}"/>
              </a:ext>
            </a:extLst>
          </p:cNvPr>
          <p:cNvGrpSpPr/>
          <p:nvPr/>
        </p:nvGrpSpPr>
        <p:grpSpPr>
          <a:xfrm>
            <a:off x="9827257" y="2707596"/>
            <a:ext cx="1491635" cy="2219265"/>
            <a:chOff x="6672787" y="3082228"/>
            <a:chExt cx="1414369" cy="2104307"/>
          </a:xfrm>
        </p:grpSpPr>
        <p:sp>
          <p:nvSpPr>
            <p:cNvPr id="26" name="任意多边形 21">
              <a:extLst>
                <a:ext uri="{FF2B5EF4-FFF2-40B4-BE49-F238E27FC236}">
                  <a16:creationId xmlns:a16="http://schemas.microsoft.com/office/drawing/2014/main" id="{72EC6AC1-2799-4125-9F96-7EF2AE0E27C9}"/>
                </a:ext>
              </a:extLst>
            </p:cNvPr>
            <p:cNvSpPr/>
            <p:nvPr/>
          </p:nvSpPr>
          <p:spPr>
            <a:xfrm rot="16200000">
              <a:off x="6327818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09F4580-6C45-4A87-9EF0-161B57965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7738" y="4009423"/>
              <a:ext cx="404466" cy="424946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EDE129-162D-46B6-A3C5-A577CAD2169E}"/>
              </a:ext>
            </a:extLst>
          </p:cNvPr>
          <p:cNvGrpSpPr/>
          <p:nvPr/>
        </p:nvGrpSpPr>
        <p:grpSpPr>
          <a:xfrm>
            <a:off x="7119527" y="2625689"/>
            <a:ext cx="1491635" cy="2219265"/>
            <a:chOff x="4058910" y="3082228"/>
            <a:chExt cx="1414369" cy="2104307"/>
          </a:xfrm>
        </p:grpSpPr>
        <p:sp>
          <p:nvSpPr>
            <p:cNvPr id="29" name="任意多边形 27">
              <a:extLst>
                <a:ext uri="{FF2B5EF4-FFF2-40B4-BE49-F238E27FC236}">
                  <a16:creationId xmlns:a16="http://schemas.microsoft.com/office/drawing/2014/main" id="{3F83BCCF-1BDD-4F39-99E9-520668281AC5}"/>
                </a:ext>
              </a:extLst>
            </p:cNvPr>
            <p:cNvSpPr/>
            <p:nvPr/>
          </p:nvSpPr>
          <p:spPr>
            <a:xfrm rot="16200000">
              <a:off x="3713941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C836C198-2775-4485-9291-C879F3F8387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48943" y="3949780"/>
              <a:ext cx="434302" cy="510020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6" name="任意多边形 30">
            <a:extLst>
              <a:ext uri="{FF2B5EF4-FFF2-40B4-BE49-F238E27FC236}">
                <a16:creationId xmlns:a16="http://schemas.microsoft.com/office/drawing/2014/main" id="{7FA5AAD4-FF78-4158-81AD-EE14B24385C9}"/>
              </a:ext>
            </a:extLst>
          </p:cNvPr>
          <p:cNvSpPr/>
          <p:nvPr/>
        </p:nvSpPr>
        <p:spPr>
          <a:xfrm>
            <a:off x="1351016" y="1564299"/>
            <a:ext cx="1505241" cy="1703045"/>
          </a:xfrm>
          <a:custGeom>
            <a:avLst/>
            <a:gdLst>
              <a:gd name="connsiteX0" fmla="*/ 859316 w 1718632"/>
              <a:gd name="connsiteY0" fmla="*/ 0 h 1944478"/>
              <a:gd name="connsiteX1" fmla="*/ 1718632 w 1718632"/>
              <a:gd name="connsiteY1" fmla="*/ 859316 h 1944478"/>
              <a:gd name="connsiteX2" fmla="*/ 947176 w 1718632"/>
              <a:gd name="connsiteY2" fmla="*/ 1714196 h 1944478"/>
              <a:gd name="connsiteX3" fmla="*/ 945854 w 1718632"/>
              <a:gd name="connsiteY3" fmla="*/ 1714262 h 1944478"/>
              <a:gd name="connsiteX4" fmla="*/ 851548 w 1718632"/>
              <a:gd name="connsiteY4" fmla="*/ 1944478 h 1944478"/>
              <a:gd name="connsiteX5" fmla="*/ 756266 w 1718632"/>
              <a:gd name="connsiteY5" fmla="*/ 1711877 h 1944478"/>
              <a:gd name="connsiteX6" fmla="*/ 686134 w 1718632"/>
              <a:gd name="connsiteY6" fmla="*/ 1701174 h 1944478"/>
              <a:gd name="connsiteX7" fmla="*/ 0 w 1718632"/>
              <a:gd name="connsiteY7" fmla="*/ 859316 h 1944478"/>
              <a:gd name="connsiteX8" fmla="*/ 859316 w 1718632"/>
              <a:gd name="connsiteY8" fmla="*/ 0 h 19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632" h="1944478">
                <a:moveTo>
                  <a:pt x="859316" y="0"/>
                </a:moveTo>
                <a:cubicBezTo>
                  <a:pt x="1333903" y="0"/>
                  <a:pt x="1718632" y="384729"/>
                  <a:pt x="1718632" y="859316"/>
                </a:cubicBezTo>
                <a:cubicBezTo>
                  <a:pt x="1718632" y="1304241"/>
                  <a:pt x="1380491" y="1670190"/>
                  <a:pt x="947176" y="1714196"/>
                </a:cubicBezTo>
                <a:lnTo>
                  <a:pt x="945854" y="1714262"/>
                </a:lnTo>
                <a:lnTo>
                  <a:pt x="851548" y="1944478"/>
                </a:lnTo>
                <a:lnTo>
                  <a:pt x="756266" y="1711877"/>
                </a:lnTo>
                <a:lnTo>
                  <a:pt x="686134" y="1701174"/>
                </a:lnTo>
                <a:cubicBezTo>
                  <a:pt x="294558" y="1621046"/>
                  <a:pt x="0" y="1274580"/>
                  <a:pt x="0" y="859316"/>
                </a:cubicBezTo>
                <a:cubicBezTo>
                  <a:pt x="0" y="384729"/>
                  <a:pt x="384729" y="0"/>
                  <a:pt x="859316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2A3D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rPr>
              <a:t>发徐双杨</a:t>
            </a:r>
          </a:p>
        </p:txBody>
      </p:sp>
      <p:sp>
        <p:nvSpPr>
          <p:cNvPr id="37" name="任意多边形 34">
            <a:extLst>
              <a:ext uri="{FF2B5EF4-FFF2-40B4-BE49-F238E27FC236}">
                <a16:creationId xmlns:a16="http://schemas.microsoft.com/office/drawing/2014/main" id="{43F5B57A-4345-4835-8623-1B222A8058AD}"/>
              </a:ext>
            </a:extLst>
          </p:cNvPr>
          <p:cNvSpPr/>
          <p:nvPr/>
        </p:nvSpPr>
        <p:spPr>
          <a:xfrm>
            <a:off x="7100083" y="1564299"/>
            <a:ext cx="1505241" cy="1703045"/>
          </a:xfrm>
          <a:custGeom>
            <a:avLst/>
            <a:gdLst>
              <a:gd name="connsiteX0" fmla="*/ 859316 w 1718632"/>
              <a:gd name="connsiteY0" fmla="*/ 0 h 1944478"/>
              <a:gd name="connsiteX1" fmla="*/ 1718632 w 1718632"/>
              <a:gd name="connsiteY1" fmla="*/ 859316 h 1944478"/>
              <a:gd name="connsiteX2" fmla="*/ 947176 w 1718632"/>
              <a:gd name="connsiteY2" fmla="*/ 1714196 h 1944478"/>
              <a:gd name="connsiteX3" fmla="*/ 945854 w 1718632"/>
              <a:gd name="connsiteY3" fmla="*/ 1714262 h 1944478"/>
              <a:gd name="connsiteX4" fmla="*/ 851548 w 1718632"/>
              <a:gd name="connsiteY4" fmla="*/ 1944478 h 1944478"/>
              <a:gd name="connsiteX5" fmla="*/ 756266 w 1718632"/>
              <a:gd name="connsiteY5" fmla="*/ 1711877 h 1944478"/>
              <a:gd name="connsiteX6" fmla="*/ 686134 w 1718632"/>
              <a:gd name="connsiteY6" fmla="*/ 1701174 h 1944478"/>
              <a:gd name="connsiteX7" fmla="*/ 0 w 1718632"/>
              <a:gd name="connsiteY7" fmla="*/ 859316 h 1944478"/>
              <a:gd name="connsiteX8" fmla="*/ 859316 w 1718632"/>
              <a:gd name="connsiteY8" fmla="*/ 0 h 19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632" h="1944478">
                <a:moveTo>
                  <a:pt x="859316" y="0"/>
                </a:moveTo>
                <a:cubicBezTo>
                  <a:pt x="1333903" y="0"/>
                  <a:pt x="1718632" y="384729"/>
                  <a:pt x="1718632" y="859316"/>
                </a:cubicBezTo>
                <a:cubicBezTo>
                  <a:pt x="1718632" y="1304241"/>
                  <a:pt x="1380491" y="1670190"/>
                  <a:pt x="947176" y="1714196"/>
                </a:cubicBezTo>
                <a:lnTo>
                  <a:pt x="945854" y="1714262"/>
                </a:lnTo>
                <a:lnTo>
                  <a:pt x="851548" y="1944478"/>
                </a:lnTo>
                <a:lnTo>
                  <a:pt x="756266" y="1711877"/>
                </a:lnTo>
                <a:lnTo>
                  <a:pt x="686134" y="1701174"/>
                </a:lnTo>
                <a:cubicBezTo>
                  <a:pt x="294558" y="1621046"/>
                  <a:pt x="0" y="1274580"/>
                  <a:pt x="0" y="859316"/>
                </a:cubicBezTo>
                <a:cubicBezTo>
                  <a:pt x="0" y="384729"/>
                  <a:pt x="384729" y="0"/>
                  <a:pt x="859316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2A3D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E2DEED23-D862-44C3-B67F-C7A892A2DF24}"/>
              </a:ext>
            </a:extLst>
          </p:cNvPr>
          <p:cNvSpPr/>
          <p:nvPr/>
        </p:nvSpPr>
        <p:spPr>
          <a:xfrm>
            <a:off x="9807073" y="1564299"/>
            <a:ext cx="1505241" cy="1703045"/>
          </a:xfrm>
          <a:custGeom>
            <a:avLst/>
            <a:gdLst>
              <a:gd name="connsiteX0" fmla="*/ 859316 w 1718632"/>
              <a:gd name="connsiteY0" fmla="*/ 0 h 1944478"/>
              <a:gd name="connsiteX1" fmla="*/ 1718632 w 1718632"/>
              <a:gd name="connsiteY1" fmla="*/ 859316 h 1944478"/>
              <a:gd name="connsiteX2" fmla="*/ 947176 w 1718632"/>
              <a:gd name="connsiteY2" fmla="*/ 1714196 h 1944478"/>
              <a:gd name="connsiteX3" fmla="*/ 945854 w 1718632"/>
              <a:gd name="connsiteY3" fmla="*/ 1714262 h 1944478"/>
              <a:gd name="connsiteX4" fmla="*/ 851548 w 1718632"/>
              <a:gd name="connsiteY4" fmla="*/ 1944478 h 1944478"/>
              <a:gd name="connsiteX5" fmla="*/ 756266 w 1718632"/>
              <a:gd name="connsiteY5" fmla="*/ 1711877 h 1944478"/>
              <a:gd name="connsiteX6" fmla="*/ 686134 w 1718632"/>
              <a:gd name="connsiteY6" fmla="*/ 1701174 h 1944478"/>
              <a:gd name="connsiteX7" fmla="*/ 0 w 1718632"/>
              <a:gd name="connsiteY7" fmla="*/ 859316 h 1944478"/>
              <a:gd name="connsiteX8" fmla="*/ 859316 w 1718632"/>
              <a:gd name="connsiteY8" fmla="*/ 0 h 19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632" h="1944478">
                <a:moveTo>
                  <a:pt x="859316" y="0"/>
                </a:moveTo>
                <a:cubicBezTo>
                  <a:pt x="1333903" y="0"/>
                  <a:pt x="1718632" y="384729"/>
                  <a:pt x="1718632" y="859316"/>
                </a:cubicBezTo>
                <a:cubicBezTo>
                  <a:pt x="1718632" y="1304241"/>
                  <a:pt x="1380491" y="1670190"/>
                  <a:pt x="947176" y="1714196"/>
                </a:cubicBezTo>
                <a:lnTo>
                  <a:pt x="945854" y="1714262"/>
                </a:lnTo>
                <a:lnTo>
                  <a:pt x="851548" y="1944478"/>
                </a:lnTo>
                <a:lnTo>
                  <a:pt x="756266" y="1711877"/>
                </a:lnTo>
                <a:lnTo>
                  <a:pt x="686134" y="1701174"/>
                </a:lnTo>
                <a:cubicBezTo>
                  <a:pt x="294558" y="1621046"/>
                  <a:pt x="0" y="1274580"/>
                  <a:pt x="0" y="859316"/>
                </a:cubicBezTo>
                <a:cubicBezTo>
                  <a:pt x="0" y="384729"/>
                  <a:pt x="384729" y="0"/>
                  <a:pt x="859316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2A3D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91E0D0-3E25-4B55-AC00-CEAB6BBA434F}"/>
              </a:ext>
            </a:extLst>
          </p:cNvPr>
          <p:cNvSpPr txBox="1"/>
          <p:nvPr/>
        </p:nvSpPr>
        <p:spPr>
          <a:xfrm>
            <a:off x="1360480" y="1993369"/>
            <a:ext cx="1483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>
                <a:ea typeface="印品黑体" panose="00000500000000000000"/>
              </a:rPr>
              <a:t>张俊钊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34B7466-CF8D-4761-890E-50D61D594A8A}"/>
              </a:ext>
            </a:extLst>
          </p:cNvPr>
          <p:cNvSpPr txBox="1"/>
          <p:nvPr/>
        </p:nvSpPr>
        <p:spPr>
          <a:xfrm>
            <a:off x="7118785" y="1993369"/>
            <a:ext cx="1483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>
                <a:ea typeface="印品黑体" panose="00000500000000000000"/>
              </a:rPr>
              <a:t>张煜基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E6DE66-EDF9-41B7-B1EF-397C12AD9299}"/>
              </a:ext>
            </a:extLst>
          </p:cNvPr>
          <p:cNvSpPr txBox="1"/>
          <p:nvPr/>
        </p:nvSpPr>
        <p:spPr>
          <a:xfrm>
            <a:off x="9826516" y="2075276"/>
            <a:ext cx="1483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>
                <a:ea typeface="印品黑体" panose="00000500000000000000"/>
              </a:rPr>
              <a:t>孙毓昆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A81BA8-D250-4C53-85E9-125285C01B7A}"/>
              </a:ext>
            </a:extLst>
          </p:cNvPr>
          <p:cNvSpPr txBox="1"/>
          <p:nvPr/>
        </p:nvSpPr>
        <p:spPr>
          <a:xfrm>
            <a:off x="1476425" y="4972663"/>
            <a:ext cx="12682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9" dirty="0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股市分析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0D7703E-734B-44FB-AD18-973A68BC1EE5}"/>
              </a:ext>
            </a:extLst>
          </p:cNvPr>
          <p:cNvSpPr txBox="1"/>
          <p:nvPr/>
        </p:nvSpPr>
        <p:spPr>
          <a:xfrm>
            <a:off x="7078756" y="5590929"/>
            <a:ext cx="25892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追涨杀停策略制定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F10F1E-2FF9-43D5-B351-F19661DD7283}"/>
              </a:ext>
            </a:extLst>
          </p:cNvPr>
          <p:cNvSpPr txBox="1"/>
          <p:nvPr/>
        </p:nvSpPr>
        <p:spPr>
          <a:xfrm>
            <a:off x="9525719" y="5706917"/>
            <a:ext cx="28083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Pyalgo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优化策略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95E449-4FE6-4F06-927C-28A83FAFF4B1}"/>
              </a:ext>
            </a:extLst>
          </p:cNvPr>
          <p:cNvSpPr txBox="1"/>
          <p:nvPr/>
        </p:nvSpPr>
        <p:spPr>
          <a:xfrm>
            <a:off x="3836616" y="5592742"/>
            <a:ext cx="25892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利用蒙特卡洛模型进行股价预测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18">
            <a:extLst>
              <a:ext uri="{FF2B5EF4-FFF2-40B4-BE49-F238E27FC236}">
                <a16:creationId xmlns:a16="http://schemas.microsoft.com/office/drawing/2014/main" id="{00E5F8ED-D765-4654-A8C5-DC4929C7ACEE}"/>
              </a:ext>
            </a:extLst>
          </p:cNvPr>
          <p:cNvSpPr/>
          <p:nvPr/>
        </p:nvSpPr>
        <p:spPr>
          <a:xfrm rot="16200000">
            <a:off x="3936511" y="2989504"/>
            <a:ext cx="2219265" cy="1491635"/>
          </a:xfrm>
          <a:custGeom>
            <a:avLst/>
            <a:gdLst>
              <a:gd name="connsiteX0" fmla="*/ 2533879 w 2533879"/>
              <a:gd name="connsiteY0" fmla="*/ 851549 h 1703098"/>
              <a:gd name="connsiteX1" fmla="*/ 2100969 w 2533879"/>
              <a:gd name="connsiteY1" fmla="*/ 1703098 h 1703098"/>
              <a:gd name="connsiteX2" fmla="*/ 0 w 2533879"/>
              <a:gd name="connsiteY2" fmla="*/ 1703098 h 1703098"/>
              <a:gd name="connsiteX3" fmla="*/ 0 w 2533879"/>
              <a:gd name="connsiteY3" fmla="*/ 1701262 h 1703098"/>
              <a:gd name="connsiteX4" fmla="*/ 119769 w 2533879"/>
              <a:gd name="connsiteY4" fmla="*/ 1701262 h 1703098"/>
              <a:gd name="connsiteX5" fmla="*/ 552679 w 2533879"/>
              <a:gd name="connsiteY5" fmla="*/ 849713 h 1703098"/>
              <a:gd name="connsiteX6" fmla="*/ 120702 w 2533879"/>
              <a:gd name="connsiteY6" fmla="*/ 0 h 1703098"/>
              <a:gd name="connsiteX7" fmla="*/ 2100969 w 2533879"/>
              <a:gd name="connsiteY7" fmla="*/ 0 h 1703098"/>
              <a:gd name="connsiteX8" fmla="*/ 2533879 w 2533879"/>
              <a:gd name="connsiteY8" fmla="*/ 851549 h 17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879" h="1703098">
                <a:moveTo>
                  <a:pt x="2533879" y="851549"/>
                </a:moveTo>
                <a:lnTo>
                  <a:pt x="2100969" y="1703098"/>
                </a:lnTo>
                <a:lnTo>
                  <a:pt x="0" y="1703098"/>
                </a:lnTo>
                <a:lnTo>
                  <a:pt x="0" y="1701262"/>
                </a:lnTo>
                <a:lnTo>
                  <a:pt x="119769" y="1701262"/>
                </a:lnTo>
                <a:lnTo>
                  <a:pt x="552679" y="849713"/>
                </a:lnTo>
                <a:lnTo>
                  <a:pt x="120702" y="0"/>
                </a:lnTo>
                <a:lnTo>
                  <a:pt x="2100969" y="0"/>
                </a:lnTo>
                <a:lnTo>
                  <a:pt x="2533879" y="851549"/>
                </a:lnTo>
                <a:close/>
              </a:path>
            </a:pathLst>
          </a:custGeom>
          <a:solidFill>
            <a:srgbClr val="2A3D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9" name="任意多边形 30">
            <a:extLst>
              <a:ext uri="{FF2B5EF4-FFF2-40B4-BE49-F238E27FC236}">
                <a16:creationId xmlns:a16="http://schemas.microsoft.com/office/drawing/2014/main" id="{BC3603ED-B5AD-495B-8408-0E5F30442845}"/>
              </a:ext>
            </a:extLst>
          </p:cNvPr>
          <p:cNvSpPr/>
          <p:nvPr/>
        </p:nvSpPr>
        <p:spPr>
          <a:xfrm>
            <a:off x="4290121" y="1564299"/>
            <a:ext cx="1505241" cy="1703045"/>
          </a:xfrm>
          <a:custGeom>
            <a:avLst/>
            <a:gdLst>
              <a:gd name="connsiteX0" fmla="*/ 859316 w 1718632"/>
              <a:gd name="connsiteY0" fmla="*/ 0 h 1944478"/>
              <a:gd name="connsiteX1" fmla="*/ 1718632 w 1718632"/>
              <a:gd name="connsiteY1" fmla="*/ 859316 h 1944478"/>
              <a:gd name="connsiteX2" fmla="*/ 947176 w 1718632"/>
              <a:gd name="connsiteY2" fmla="*/ 1714196 h 1944478"/>
              <a:gd name="connsiteX3" fmla="*/ 945854 w 1718632"/>
              <a:gd name="connsiteY3" fmla="*/ 1714262 h 1944478"/>
              <a:gd name="connsiteX4" fmla="*/ 851548 w 1718632"/>
              <a:gd name="connsiteY4" fmla="*/ 1944478 h 1944478"/>
              <a:gd name="connsiteX5" fmla="*/ 756266 w 1718632"/>
              <a:gd name="connsiteY5" fmla="*/ 1711877 h 1944478"/>
              <a:gd name="connsiteX6" fmla="*/ 686134 w 1718632"/>
              <a:gd name="connsiteY6" fmla="*/ 1701174 h 1944478"/>
              <a:gd name="connsiteX7" fmla="*/ 0 w 1718632"/>
              <a:gd name="connsiteY7" fmla="*/ 859316 h 1944478"/>
              <a:gd name="connsiteX8" fmla="*/ 859316 w 1718632"/>
              <a:gd name="connsiteY8" fmla="*/ 0 h 19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632" h="1944478">
                <a:moveTo>
                  <a:pt x="859316" y="0"/>
                </a:moveTo>
                <a:cubicBezTo>
                  <a:pt x="1333903" y="0"/>
                  <a:pt x="1718632" y="384729"/>
                  <a:pt x="1718632" y="859316"/>
                </a:cubicBezTo>
                <a:cubicBezTo>
                  <a:pt x="1718632" y="1304241"/>
                  <a:pt x="1380491" y="1670190"/>
                  <a:pt x="947176" y="1714196"/>
                </a:cubicBezTo>
                <a:lnTo>
                  <a:pt x="945854" y="1714262"/>
                </a:lnTo>
                <a:lnTo>
                  <a:pt x="851548" y="1944478"/>
                </a:lnTo>
                <a:lnTo>
                  <a:pt x="756266" y="1711877"/>
                </a:lnTo>
                <a:lnTo>
                  <a:pt x="686134" y="1701174"/>
                </a:lnTo>
                <a:cubicBezTo>
                  <a:pt x="294558" y="1621046"/>
                  <a:pt x="0" y="1274580"/>
                  <a:pt x="0" y="859316"/>
                </a:cubicBezTo>
                <a:cubicBezTo>
                  <a:pt x="0" y="384729"/>
                  <a:pt x="384729" y="0"/>
                  <a:pt x="859316" y="0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2A3D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rPr>
              <a:t>发徐双杨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41B175-C73E-4814-81F6-A5E004C5F4BF}"/>
              </a:ext>
            </a:extLst>
          </p:cNvPr>
          <p:cNvSpPr txBox="1"/>
          <p:nvPr/>
        </p:nvSpPr>
        <p:spPr>
          <a:xfrm>
            <a:off x="4299585" y="1993369"/>
            <a:ext cx="1483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75" dirty="0">
                <a:ea typeface="印品黑体" panose="00000500000000000000"/>
              </a:rPr>
              <a:t>罗潇然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C663567-3288-4D5B-85E9-CE53AD6D3CCB}"/>
              </a:ext>
            </a:extLst>
          </p:cNvPr>
          <p:cNvSpPr txBox="1"/>
          <p:nvPr/>
        </p:nvSpPr>
        <p:spPr>
          <a:xfrm>
            <a:off x="4406986" y="4996502"/>
            <a:ext cx="12682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9" dirty="0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股价预测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AC195C1-6F31-46D4-B75F-8A95ABD9CD06}"/>
              </a:ext>
            </a:extLst>
          </p:cNvPr>
          <p:cNvSpPr txBox="1"/>
          <p:nvPr/>
        </p:nvSpPr>
        <p:spPr>
          <a:xfrm>
            <a:off x="7269257" y="5053946"/>
            <a:ext cx="12682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9" dirty="0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策略制定</a:t>
            </a:r>
          </a:p>
        </p:txBody>
      </p:sp>
      <p:pic>
        <p:nvPicPr>
          <p:cNvPr id="4" name="图形 3" descr="连接">
            <a:extLst>
              <a:ext uri="{FF2B5EF4-FFF2-40B4-BE49-F238E27FC236}">
                <a16:creationId xmlns:a16="http://schemas.microsoft.com/office/drawing/2014/main" id="{55C6E053-6D51-4DC1-8CCB-FA6C904B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4332" y="3533278"/>
            <a:ext cx="726220" cy="72622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3B009B1-7C34-44B4-A488-E2C6203228B9}"/>
              </a:ext>
            </a:extLst>
          </p:cNvPr>
          <p:cNvSpPr txBox="1"/>
          <p:nvPr/>
        </p:nvSpPr>
        <p:spPr>
          <a:xfrm>
            <a:off x="10027459" y="5123484"/>
            <a:ext cx="12682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9" dirty="0">
                <a:solidFill>
                  <a:schemeClr val="tx1">
                    <a:lumMod val="75000"/>
                    <a:lumOff val="25000"/>
                  </a:schemeClr>
                </a:solidFill>
                <a:ea typeface="印品黑体" panose="00000500000000000000" pitchFamily="2" charset="-122"/>
              </a:rPr>
              <a:t>策略优化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680478-CE39-4132-88FF-2AC038BBA0E4}"/>
              </a:ext>
            </a:extLst>
          </p:cNvPr>
          <p:cNvSpPr txBox="1"/>
          <p:nvPr/>
        </p:nvSpPr>
        <p:spPr>
          <a:xfrm>
            <a:off x="3728507" y="516685"/>
            <a:ext cx="609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（注：名字列写顺序按照任务进展顺序进行排列）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2422324" y="1456085"/>
            <a:ext cx="80141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286390" y="2465682"/>
            <a:ext cx="2285971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  <a:r>
              <a:rPr lang="zh-CN" altLang="en-US" sz="1600" cap="all">
                <a:solidFill>
                  <a:schemeClr val="bg1"/>
                </a:solidFill>
                <a:cs typeface="Arial" panose="020B0604020202020204" pitchFamily="34" charset="0"/>
              </a:rPr>
              <a:t>人：张俊钊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597758" y="2117805"/>
            <a:ext cx="5663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方正正黑简体" panose="02000000000000000000" pitchFamily="2" charset="-122"/>
                <a:cs typeface="Arial" panose="020B0604020202020204" pitchFamily="34" charset="0"/>
              </a:rPr>
              <a:t>THE FINANCIAL INVESTMENT INDUSTRY WORK PLAN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方正正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530727" y="153551"/>
            <a:ext cx="5976664" cy="69255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-26729"/>
            <a:ext cx="6934200" cy="7270949"/>
          </a:xfrm>
          <a:custGeom>
            <a:avLst/>
            <a:gdLst>
              <a:gd name="connsiteX0" fmla="*/ 2968768 w 5921064"/>
              <a:gd name="connsiteY0" fmla="*/ 1839123 h 6208613"/>
              <a:gd name="connsiteX1" fmla="*/ 3541590 w 5921064"/>
              <a:gd name="connsiteY1" fmla="*/ 1839123 h 6208613"/>
              <a:gd name="connsiteX2" fmla="*/ 2137119 w 5921064"/>
              <a:gd name="connsiteY2" fmla="*/ 5463430 h 6208613"/>
              <a:gd name="connsiteX3" fmla="*/ 1564297 w 5921064"/>
              <a:gd name="connsiteY3" fmla="*/ 5463430 h 6208613"/>
              <a:gd name="connsiteX4" fmla="*/ 1816558 w 5921064"/>
              <a:gd name="connsiteY4" fmla="*/ 1312746 h 6208613"/>
              <a:gd name="connsiteX5" fmla="*/ 3081210 w 5921064"/>
              <a:gd name="connsiteY5" fmla="*/ 1312746 h 6208613"/>
              <a:gd name="connsiteX6" fmla="*/ 1264652 w 5921064"/>
              <a:gd name="connsiteY6" fmla="*/ 5989805 h 6208613"/>
              <a:gd name="connsiteX7" fmla="*/ 0 w 5921064"/>
              <a:gd name="connsiteY7" fmla="*/ 5989805 h 6208613"/>
              <a:gd name="connsiteX8" fmla="*/ 4538652 w 5921064"/>
              <a:gd name="connsiteY8" fmla="*/ 0 h 6208613"/>
              <a:gd name="connsiteX9" fmla="*/ 5921064 w 5921064"/>
              <a:gd name="connsiteY9" fmla="*/ 0 h 6208613"/>
              <a:gd name="connsiteX10" fmla="*/ 4917326 w 5921064"/>
              <a:gd name="connsiteY10" fmla="*/ 2584306 h 6208613"/>
              <a:gd name="connsiteX11" fmla="*/ 5433340 w 5921064"/>
              <a:gd name="connsiteY11" fmla="*/ 2584306 h 6208613"/>
              <a:gd name="connsiteX12" fmla="*/ 4028869 w 5921064"/>
              <a:gd name="connsiteY12" fmla="*/ 6208613 h 6208613"/>
              <a:gd name="connsiteX13" fmla="*/ 3456047 w 5921064"/>
              <a:gd name="connsiteY13" fmla="*/ 6208613 h 6208613"/>
              <a:gd name="connsiteX14" fmla="*/ 3880780 w 5921064"/>
              <a:gd name="connsiteY14" fmla="*/ 5112569 h 6208613"/>
              <a:gd name="connsiteX15" fmla="*/ 2552943 w 5921064"/>
              <a:gd name="connsiteY15" fmla="*/ 5112569 h 62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21064" h="6208613">
                <a:moveTo>
                  <a:pt x="2968768" y="1839123"/>
                </a:moveTo>
                <a:lnTo>
                  <a:pt x="3541590" y="1839123"/>
                </a:lnTo>
                <a:lnTo>
                  <a:pt x="2137119" y="5463430"/>
                </a:lnTo>
                <a:lnTo>
                  <a:pt x="1564297" y="5463430"/>
                </a:lnTo>
                <a:close/>
                <a:moveTo>
                  <a:pt x="1816558" y="1312746"/>
                </a:moveTo>
                <a:lnTo>
                  <a:pt x="3081210" y="1312746"/>
                </a:lnTo>
                <a:lnTo>
                  <a:pt x="1264652" y="5989805"/>
                </a:lnTo>
                <a:lnTo>
                  <a:pt x="0" y="5989805"/>
                </a:lnTo>
                <a:close/>
                <a:moveTo>
                  <a:pt x="4538652" y="0"/>
                </a:moveTo>
                <a:lnTo>
                  <a:pt x="5921064" y="0"/>
                </a:lnTo>
                <a:lnTo>
                  <a:pt x="4917326" y="2584306"/>
                </a:lnTo>
                <a:lnTo>
                  <a:pt x="5433340" y="2584306"/>
                </a:lnTo>
                <a:lnTo>
                  <a:pt x="4028869" y="6208613"/>
                </a:lnTo>
                <a:lnTo>
                  <a:pt x="3456047" y="6208613"/>
                </a:lnTo>
                <a:lnTo>
                  <a:pt x="3880780" y="5112569"/>
                </a:lnTo>
                <a:lnTo>
                  <a:pt x="2552943" y="5112569"/>
                </a:ln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717407" y="4508259"/>
            <a:ext cx="4514848" cy="472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入市分析与股票选择</a:t>
            </a: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825804" y="4980953"/>
            <a:ext cx="4514848" cy="2347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Market entry analysis and stock selection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203774">
            <a:off x="2291241" y="2945926"/>
            <a:ext cx="321407" cy="1549014"/>
            <a:chOff x="2971802" y="2190750"/>
            <a:chExt cx="228598" cy="1101725"/>
          </a:xfrm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559075" y="2044995"/>
            <a:ext cx="1178502" cy="1178502"/>
            <a:chOff x="1657350" y="1428750"/>
            <a:chExt cx="838200" cy="838200"/>
          </a:xfrm>
        </p:grpSpPr>
        <p:sp>
          <p:nvSpPr>
            <p:cNvPr id="11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2515" y="3223494"/>
            <a:ext cx="321407" cy="1549014"/>
            <a:chOff x="2971801" y="2190750"/>
            <a:chExt cx="228599" cy="1101725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433963" y="2044995"/>
            <a:ext cx="1178502" cy="1178502"/>
            <a:chOff x="2905125" y="1428750"/>
            <a:chExt cx="838200" cy="838200"/>
          </a:xfrm>
        </p:grpSpPr>
        <p:sp>
          <p:nvSpPr>
            <p:cNvPr id="43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57050" y="3223494"/>
            <a:ext cx="321407" cy="1549014"/>
            <a:chOff x="2971801" y="2190750"/>
            <a:chExt cx="228599" cy="1101725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228499" y="2044995"/>
            <a:ext cx="1178502" cy="1178502"/>
            <a:chOff x="4152900" y="142875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478369" y="3223494"/>
            <a:ext cx="321407" cy="1549014"/>
            <a:chOff x="2971801" y="2190750"/>
            <a:chExt cx="228599" cy="1101725"/>
          </a:xfrm>
        </p:grpSpPr>
        <p:cxnSp>
          <p:nvCxnSpPr>
            <p:cNvPr id="94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049817" y="2044995"/>
            <a:ext cx="1178502" cy="1178502"/>
            <a:chOff x="5400675" y="1428750"/>
            <a:chExt cx="838200" cy="838200"/>
          </a:xfrm>
        </p:grpSpPr>
        <p:sp>
          <p:nvSpPr>
            <p:cNvPr id="90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259511" y="3223494"/>
            <a:ext cx="321407" cy="1549014"/>
            <a:chOff x="2971801" y="2190750"/>
            <a:chExt cx="228599" cy="1101725"/>
          </a:xfrm>
        </p:grpSpPr>
        <p:cxnSp>
          <p:nvCxnSpPr>
            <p:cNvPr id="101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9830961" y="2044995"/>
            <a:ext cx="1178502" cy="1178502"/>
            <a:chOff x="6648450" y="1428750"/>
            <a:chExt cx="838200" cy="838200"/>
          </a:xfrm>
        </p:grpSpPr>
        <p:sp>
          <p:nvSpPr>
            <p:cNvPr id="97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844715" y="2376188"/>
            <a:ext cx="495507" cy="5161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5679425" y="2376188"/>
            <a:ext cx="495507" cy="5161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7487354" y="2376188"/>
            <a:ext cx="495507" cy="5161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Right Arrow 163"/>
          <p:cNvSpPr/>
          <p:nvPr/>
        </p:nvSpPr>
        <p:spPr>
          <a:xfrm>
            <a:off x="9295279" y="2376188"/>
            <a:ext cx="495507" cy="51611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555567" y="4593619"/>
            <a:ext cx="1516394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股票指数分析</a:t>
            </a: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1332337" y="5125939"/>
            <a:ext cx="1754878" cy="42441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分析上证指数等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个股票指数，判断</a:t>
            </a:r>
            <a:r>
              <a:rPr lang="zh-CN" altLang="en-US" sz="1200" dirty="0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入市的可能性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3976208" y="4913222"/>
            <a:ext cx="1933315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股票风险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收益分析</a:t>
            </a: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6300235" y="4913222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收盘价预测</a:t>
            </a: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8022038" y="4913222"/>
            <a:ext cx="1516394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策略初步建立</a:t>
            </a: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9972092" y="4913222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算法优化</a:t>
            </a: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前言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分析过程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B3EA10D-BE0E-4294-A4C2-08BEA455E4F1}"/>
              </a:ext>
            </a:extLst>
          </p:cNvPr>
          <p:cNvSpPr txBox="1">
            <a:spLocks/>
          </p:cNvSpPr>
          <p:nvPr/>
        </p:nvSpPr>
        <p:spPr>
          <a:xfrm>
            <a:off x="4055514" y="5412929"/>
            <a:ext cx="1613999" cy="42441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支股票中抽取一个股票作为今后的</a:t>
            </a:r>
            <a:r>
              <a:rPr lang="zh-CN" altLang="en-US" sz="1200" dirty="0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投资对象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BE732B5-CF08-47CC-BB72-4E07D4ABDE0D}"/>
              </a:ext>
            </a:extLst>
          </p:cNvPr>
          <p:cNvSpPr txBox="1">
            <a:spLocks/>
          </p:cNvSpPr>
          <p:nvPr/>
        </p:nvSpPr>
        <p:spPr>
          <a:xfrm>
            <a:off x="6111983" y="5412929"/>
            <a:ext cx="1613999" cy="6460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利用蒙特卡洛算法，预测股票在一年后的收盘价。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8E1DC6-5B4A-459D-9892-BB2E76B6A61A}"/>
              </a:ext>
            </a:extLst>
          </p:cNvPr>
          <p:cNvSpPr txBox="1">
            <a:spLocks/>
          </p:cNvSpPr>
          <p:nvPr/>
        </p:nvSpPr>
        <p:spPr>
          <a:xfrm>
            <a:off x="7924433" y="5412929"/>
            <a:ext cx="1613999" cy="42441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建立一个简单的</a:t>
            </a:r>
            <a:r>
              <a:rPr lang="zh-CN" altLang="en-US" sz="1200" dirty="0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追涨杀跌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的策略。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DA9486E0-DB98-4734-B611-9BA5E90584C7}"/>
              </a:ext>
            </a:extLst>
          </p:cNvPr>
          <p:cNvSpPr txBox="1">
            <a:spLocks/>
          </p:cNvSpPr>
          <p:nvPr/>
        </p:nvSpPr>
        <p:spPr>
          <a:xfrm>
            <a:off x="9773917" y="5426080"/>
            <a:ext cx="1613999" cy="42441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1200" dirty="0" err="1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PyAlgo</a:t>
            </a:r>
            <a:r>
              <a:rPr lang="en-US" altLang="zh-CN" sz="1200" dirty="0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Trade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策略回测。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51" grpId="0"/>
      <p:bldP spid="52" grpId="0"/>
      <p:bldP spid="55" grpId="0"/>
      <p:bldP spid="57" grpId="0"/>
      <p:bldP spid="59" grpId="0"/>
      <p:bldP spid="63" grpId="0"/>
      <p:bldP spid="47" grpId="0"/>
      <p:bldP spid="48" grpId="0"/>
      <p:bldP spid="50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股票指数分析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7A592-E98E-47B0-BE95-3B5A2281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7" y="1586993"/>
            <a:ext cx="5457027" cy="40586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4BBDB4-57CF-47AD-984D-B7FDF03135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1586993"/>
            <a:ext cx="5457028" cy="40586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26882E-22EE-49B0-ADB7-5E13109A1013}"/>
              </a:ext>
            </a:extLst>
          </p:cNvPr>
          <p:cNvSpPr txBox="1"/>
          <p:nvPr/>
        </p:nvSpPr>
        <p:spPr>
          <a:xfrm>
            <a:off x="2095351" y="103542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年股票指数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F8341B0-DCCD-40EA-B311-62D834E2AFD2}"/>
              </a:ext>
            </a:extLst>
          </p:cNvPr>
          <p:cNvSpPr txBox="1"/>
          <p:nvPr/>
        </p:nvSpPr>
        <p:spPr>
          <a:xfrm>
            <a:off x="8301583" y="103542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2008-2010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股票指数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1B2010-F420-487A-B3C7-EE12733604DC}"/>
              </a:ext>
            </a:extLst>
          </p:cNvPr>
          <p:cNvSpPr txBox="1"/>
          <p:nvPr/>
        </p:nvSpPr>
        <p:spPr>
          <a:xfrm>
            <a:off x="1306079" y="6027952"/>
            <a:ext cx="1002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个主要的股票指数都位于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的下方，即可认为日收益率带来的正面影响大于风险带来的负面影响，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股票市场行情较为良好，可以入市。</a:t>
            </a:r>
          </a:p>
        </p:txBody>
      </p:sp>
    </p:spTree>
    <p:extLst>
      <p:ext uri="{BB962C8B-B14F-4D97-AF65-F5344CB8AC3E}">
        <p14:creationId xmlns:p14="http://schemas.microsoft.com/office/powerpoint/2010/main" val="18213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股票指数走势分析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B0187A-9220-4E8A-B83A-51B846D0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952029"/>
            <a:ext cx="6510468" cy="3238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2A9AE0-A60A-4A1E-B7E8-005B3009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0" y="3949726"/>
            <a:ext cx="6510469" cy="32389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B24754-DAEA-47C3-BD9B-7F00A5F929E7}"/>
              </a:ext>
            </a:extLst>
          </p:cNvPr>
          <p:cNvSpPr txBox="1"/>
          <p:nvPr/>
        </p:nvSpPr>
        <p:spPr>
          <a:xfrm>
            <a:off x="6965322" y="537761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可以看到，目前（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2018.7.1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）上证指数和创业板指数都处于下跌趋势中，没有回升的趋向，因此，在后面的策略定制中应采取较为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的策略。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D6D46F-697E-477B-929E-0EDF884BD150}"/>
              </a:ext>
            </a:extLst>
          </p:cNvPr>
          <p:cNvSpPr txBox="1"/>
          <p:nvPr/>
        </p:nvSpPr>
        <p:spPr>
          <a:xfrm>
            <a:off x="6789415" y="2190681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上海证券综合指数：其样本股是在上海证券交易所全部上市股票，包括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股，反映了上海证券交易所上市股票价格的变动情况。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创业板指数：以起始日为一个基准点，按照创业板所有股票的流通市值，一个一个计算当天的股价，再加权平均，与开板之日的“基准点”比较。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031209-5D70-47EF-9FDE-FCD247585AB0}"/>
              </a:ext>
            </a:extLst>
          </p:cNvPr>
          <p:cNvGrpSpPr/>
          <p:nvPr/>
        </p:nvGrpSpPr>
        <p:grpSpPr>
          <a:xfrm>
            <a:off x="6963179" y="1381415"/>
            <a:ext cx="1448171" cy="578088"/>
            <a:chOff x="7512987" y="5150533"/>
            <a:chExt cx="2009716" cy="770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682A4F-2CDD-41D7-AC30-24145CB14AF3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F781FB-69D7-453F-8AD1-EF0FAD469BD7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指数介绍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任意多边形 83">
              <a:extLst>
                <a:ext uri="{FF2B5EF4-FFF2-40B4-BE49-F238E27FC236}">
                  <a16:creationId xmlns:a16="http://schemas.microsoft.com/office/drawing/2014/main" id="{BCFCB50E-A454-4B52-84F9-B83ED824001C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15B9CB4-A332-4CCF-A13D-6D3FBAB0BB06}"/>
              </a:ext>
            </a:extLst>
          </p:cNvPr>
          <p:cNvGrpSpPr/>
          <p:nvPr/>
        </p:nvGrpSpPr>
        <p:grpSpPr>
          <a:xfrm>
            <a:off x="6988262" y="4634016"/>
            <a:ext cx="1448171" cy="578088"/>
            <a:chOff x="7512987" y="5150533"/>
            <a:chExt cx="2009716" cy="77078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11022B-E4FB-48EE-9E10-823A26A1090C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75C94DA-FF47-436F-B520-9CC7601D293E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指数分析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任意多边形 83">
              <a:extLst>
                <a:ext uri="{FF2B5EF4-FFF2-40B4-BE49-F238E27FC236}">
                  <a16:creationId xmlns:a16="http://schemas.microsoft.com/office/drawing/2014/main" id="{065A0799-243E-41AA-8413-1B516492AE1E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9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股票收益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风险分析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31563-3EDB-4E36-8CD5-0A716A67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90" y="1168053"/>
            <a:ext cx="6784705" cy="50461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EBD068-AAF2-4A77-B1D7-9FD9B213A680}"/>
              </a:ext>
            </a:extLst>
          </p:cNvPr>
          <p:cNvSpPr txBox="1"/>
          <p:nvPr/>
        </p:nvSpPr>
        <p:spPr>
          <a:xfrm>
            <a:off x="6933431" y="2176165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恒生电子：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风险也最大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贵州茅台：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风险最低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，且收益也在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支股票中排在第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其他股票：各方面都远不如贵州茅台和恒生电子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3DADF-8416-4A93-A6F9-84706475E4D7}"/>
              </a:ext>
            </a:extLst>
          </p:cNvPr>
          <p:cNvSpPr txBox="1"/>
          <p:nvPr/>
        </p:nvSpPr>
        <p:spPr>
          <a:xfrm>
            <a:off x="6931630" y="4647950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在股票市场，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的亏损需要用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的收入来弥补，而目前（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2018.7.1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）股票市场各种指数都有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下落趋势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，因此，存在同样水平下的风险和收益率时，应尽量避免风险。选择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贵州茅台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作为日后的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186FF7-5405-4051-8F6C-793BC4676C31}"/>
              </a:ext>
            </a:extLst>
          </p:cNvPr>
          <p:cNvGrpSpPr/>
          <p:nvPr/>
        </p:nvGrpSpPr>
        <p:grpSpPr>
          <a:xfrm>
            <a:off x="6931630" y="1271189"/>
            <a:ext cx="1448171" cy="578088"/>
            <a:chOff x="7512987" y="5150533"/>
            <a:chExt cx="2009716" cy="7707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6C0895B-5712-4F7A-B0B6-2B79D48C8192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5BACED-E31E-4129-9F9C-831ABB40E6BE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股票对比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735286AE-5629-4FF2-8D60-7201F1C1F9FF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271FEB-F5F0-4E06-899E-2AE8B16D09D6}"/>
              </a:ext>
            </a:extLst>
          </p:cNvPr>
          <p:cNvGrpSpPr/>
          <p:nvPr/>
        </p:nvGrpSpPr>
        <p:grpSpPr>
          <a:xfrm>
            <a:off x="6906925" y="3976365"/>
            <a:ext cx="1448171" cy="578088"/>
            <a:chOff x="7512987" y="5150533"/>
            <a:chExt cx="2009716" cy="77078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3B6CA15-C928-4926-B6AC-76A0CBA57ACE}"/>
                </a:ext>
              </a:extLst>
            </p:cNvPr>
            <p:cNvSpPr/>
            <p:nvPr/>
          </p:nvSpPr>
          <p:spPr>
            <a:xfrm>
              <a:off x="7512990" y="5150533"/>
              <a:ext cx="2009713" cy="7707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7DEBDB-0254-4ADB-925C-2DD4BBB8AB49}"/>
                </a:ext>
              </a:extLst>
            </p:cNvPr>
            <p:cNvSpPr/>
            <p:nvPr/>
          </p:nvSpPr>
          <p:spPr>
            <a:xfrm>
              <a:off x="7766344" y="5287298"/>
              <a:ext cx="1537634" cy="492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kern="1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股票选择</a:t>
              </a:r>
              <a:endPara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任意多边形 83">
              <a:extLst>
                <a:ext uri="{FF2B5EF4-FFF2-40B4-BE49-F238E27FC236}">
                  <a16:creationId xmlns:a16="http://schemas.microsoft.com/office/drawing/2014/main" id="{B6C163A8-0131-46C2-9385-DDFC98713B15}"/>
                </a:ext>
              </a:extLst>
            </p:cNvPr>
            <p:cNvSpPr/>
            <p:nvPr/>
          </p:nvSpPr>
          <p:spPr>
            <a:xfrm flipH="1" flipV="1">
              <a:off x="7512987" y="5333693"/>
              <a:ext cx="48833" cy="317659"/>
            </a:xfrm>
            <a:custGeom>
              <a:avLst/>
              <a:gdLst>
                <a:gd name="connsiteX0" fmla="*/ 0 w 3810966"/>
                <a:gd name="connsiteY0" fmla="*/ 0 h 982704"/>
                <a:gd name="connsiteX1" fmla="*/ 541083 w 3810966"/>
                <a:gd name="connsiteY1" fmla="*/ 0 h 982704"/>
                <a:gd name="connsiteX2" fmla="*/ 1099398 w 3810966"/>
                <a:gd name="connsiteY2" fmla="*/ 0 h 982704"/>
                <a:gd name="connsiteX3" fmla="*/ 3810966 w 3810966"/>
                <a:gd name="connsiteY3" fmla="*/ 0 h 982704"/>
                <a:gd name="connsiteX4" fmla="*/ 3810966 w 3810966"/>
                <a:gd name="connsiteY4" fmla="*/ 982704 h 982704"/>
                <a:gd name="connsiteX5" fmla="*/ 565898 w 3810966"/>
                <a:gd name="connsiteY5" fmla="*/ 982704 h 982704"/>
                <a:gd name="connsiteX6" fmla="*/ 541083 w 3810966"/>
                <a:gd name="connsiteY6" fmla="*/ 982704 h 982704"/>
                <a:gd name="connsiteX7" fmla="*/ 0 w 3810966"/>
                <a:gd name="connsiteY7" fmla="*/ 982704 h 98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66" h="982704">
                  <a:moveTo>
                    <a:pt x="0" y="0"/>
                  </a:moveTo>
                  <a:lnTo>
                    <a:pt x="541083" y="0"/>
                  </a:lnTo>
                  <a:lnTo>
                    <a:pt x="1099398" y="0"/>
                  </a:lnTo>
                  <a:lnTo>
                    <a:pt x="3810966" y="0"/>
                  </a:lnTo>
                  <a:lnTo>
                    <a:pt x="3810966" y="982704"/>
                  </a:lnTo>
                  <a:lnTo>
                    <a:pt x="565898" y="982704"/>
                  </a:lnTo>
                  <a:lnTo>
                    <a:pt x="541083" y="982704"/>
                  </a:lnTo>
                  <a:lnTo>
                    <a:pt x="0" y="982704"/>
                  </a:lnTo>
                  <a:close/>
                </a:path>
              </a:pathLst>
            </a:custGeom>
            <a:solidFill>
              <a:srgbClr val="0F2C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7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股票日收益率分析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2BEC2D-F768-4D89-B1B8-E7B45C849110}"/>
              </a:ext>
            </a:extLst>
          </p:cNvPr>
          <p:cNvSpPr txBox="1"/>
          <p:nvPr/>
        </p:nvSpPr>
        <p:spPr>
          <a:xfrm>
            <a:off x="2036887" y="5640795"/>
            <a:ext cx="907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从贵州茅台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年前来看，总收益大于总亏损，且近日的收益较好。虽然股票以往的收益不能代表未来的收益，但这从侧面证明了贵州茅台经营有方，是个值得信赖与投资的对象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531DF6-9312-4D66-8645-94B68E23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61" y="1016801"/>
            <a:ext cx="12964066" cy="42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530727" y="153551"/>
            <a:ext cx="5976664" cy="69255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-26729"/>
            <a:ext cx="6934200" cy="7270949"/>
          </a:xfrm>
          <a:custGeom>
            <a:avLst/>
            <a:gdLst>
              <a:gd name="connsiteX0" fmla="*/ 2968768 w 5921064"/>
              <a:gd name="connsiteY0" fmla="*/ 1839123 h 6208613"/>
              <a:gd name="connsiteX1" fmla="*/ 3541590 w 5921064"/>
              <a:gd name="connsiteY1" fmla="*/ 1839123 h 6208613"/>
              <a:gd name="connsiteX2" fmla="*/ 2137119 w 5921064"/>
              <a:gd name="connsiteY2" fmla="*/ 5463430 h 6208613"/>
              <a:gd name="connsiteX3" fmla="*/ 1564297 w 5921064"/>
              <a:gd name="connsiteY3" fmla="*/ 5463430 h 6208613"/>
              <a:gd name="connsiteX4" fmla="*/ 1816558 w 5921064"/>
              <a:gd name="connsiteY4" fmla="*/ 1312746 h 6208613"/>
              <a:gd name="connsiteX5" fmla="*/ 3081210 w 5921064"/>
              <a:gd name="connsiteY5" fmla="*/ 1312746 h 6208613"/>
              <a:gd name="connsiteX6" fmla="*/ 1264652 w 5921064"/>
              <a:gd name="connsiteY6" fmla="*/ 5989805 h 6208613"/>
              <a:gd name="connsiteX7" fmla="*/ 0 w 5921064"/>
              <a:gd name="connsiteY7" fmla="*/ 5989805 h 6208613"/>
              <a:gd name="connsiteX8" fmla="*/ 4538652 w 5921064"/>
              <a:gd name="connsiteY8" fmla="*/ 0 h 6208613"/>
              <a:gd name="connsiteX9" fmla="*/ 5921064 w 5921064"/>
              <a:gd name="connsiteY9" fmla="*/ 0 h 6208613"/>
              <a:gd name="connsiteX10" fmla="*/ 4917326 w 5921064"/>
              <a:gd name="connsiteY10" fmla="*/ 2584306 h 6208613"/>
              <a:gd name="connsiteX11" fmla="*/ 5433340 w 5921064"/>
              <a:gd name="connsiteY11" fmla="*/ 2584306 h 6208613"/>
              <a:gd name="connsiteX12" fmla="*/ 4028869 w 5921064"/>
              <a:gd name="connsiteY12" fmla="*/ 6208613 h 6208613"/>
              <a:gd name="connsiteX13" fmla="*/ 3456047 w 5921064"/>
              <a:gd name="connsiteY13" fmla="*/ 6208613 h 6208613"/>
              <a:gd name="connsiteX14" fmla="*/ 3880780 w 5921064"/>
              <a:gd name="connsiteY14" fmla="*/ 5112569 h 6208613"/>
              <a:gd name="connsiteX15" fmla="*/ 2552943 w 5921064"/>
              <a:gd name="connsiteY15" fmla="*/ 5112569 h 62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21064" h="6208613">
                <a:moveTo>
                  <a:pt x="2968768" y="1839123"/>
                </a:moveTo>
                <a:lnTo>
                  <a:pt x="3541590" y="1839123"/>
                </a:lnTo>
                <a:lnTo>
                  <a:pt x="2137119" y="5463430"/>
                </a:lnTo>
                <a:lnTo>
                  <a:pt x="1564297" y="5463430"/>
                </a:lnTo>
                <a:close/>
                <a:moveTo>
                  <a:pt x="1816558" y="1312746"/>
                </a:moveTo>
                <a:lnTo>
                  <a:pt x="3081210" y="1312746"/>
                </a:lnTo>
                <a:lnTo>
                  <a:pt x="1264652" y="5989805"/>
                </a:lnTo>
                <a:lnTo>
                  <a:pt x="0" y="5989805"/>
                </a:lnTo>
                <a:close/>
                <a:moveTo>
                  <a:pt x="4538652" y="0"/>
                </a:moveTo>
                <a:lnTo>
                  <a:pt x="5921064" y="0"/>
                </a:lnTo>
                <a:lnTo>
                  <a:pt x="4917326" y="2584306"/>
                </a:lnTo>
                <a:lnTo>
                  <a:pt x="5433340" y="2584306"/>
                </a:lnTo>
                <a:lnTo>
                  <a:pt x="4028869" y="6208613"/>
                </a:lnTo>
                <a:lnTo>
                  <a:pt x="3456047" y="6208613"/>
                </a:lnTo>
                <a:lnTo>
                  <a:pt x="3880780" y="5112569"/>
                </a:lnTo>
                <a:lnTo>
                  <a:pt x="2552943" y="5112569"/>
                </a:ln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717407" y="4541143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股票收盘价预测</a:t>
            </a: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825804" y="5076616"/>
            <a:ext cx="4514848" cy="2347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Stock closing price forecast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6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1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FFC304"/>
      </a:accent2>
      <a:accent3>
        <a:srgbClr val="595959"/>
      </a:accent3>
      <a:accent4>
        <a:srgbClr val="FFC304"/>
      </a:accent4>
      <a:accent5>
        <a:srgbClr val="595959"/>
      </a:accent5>
      <a:accent6>
        <a:srgbClr val="FFC304"/>
      </a:accent6>
      <a:hlink>
        <a:srgbClr val="595959"/>
      </a:hlink>
      <a:folHlink>
        <a:srgbClr val="FFC3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1413</Words>
  <Application>Microsoft Office PowerPoint</Application>
  <PresentationFormat>自定义</PresentationFormat>
  <Paragraphs>161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FontAwesome</vt:lpstr>
      <vt:lpstr>Lato Regular</vt:lpstr>
      <vt:lpstr>League Gothic Regular</vt:lpstr>
      <vt:lpstr>方正正黑简体</vt:lpstr>
      <vt:lpstr>方正稚艺简体</vt:lpstr>
      <vt:lpstr>宋体</vt:lpstr>
      <vt:lpstr>微软雅黑</vt:lpstr>
      <vt:lpstr>印品黑体</vt:lpstr>
      <vt:lpstr>Arial</vt:lpstr>
      <vt:lpstr>Calibri</vt:lpstr>
      <vt:lpstr>Calibri Light</vt:lpstr>
      <vt:lpstr>Cambria Math</vt:lpstr>
      <vt:lpstr>Franklin Gothic Book</vt:lpstr>
      <vt:lpstr>Franklin Gothic Medium</vt:lpstr>
      <vt:lpstr>Impact</vt:lpstr>
      <vt:lpstr>Times New Roman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2016-10-17T14:00:15Z</dcterms:created>
  <dcterms:modified xsi:type="dcterms:W3CDTF">2020-08-21T06:52:14Z</dcterms:modified>
</cp:coreProperties>
</file>