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280" r:id="rId4"/>
    <p:sldId id="294" r:id="rId5"/>
    <p:sldId id="297" r:id="rId6"/>
    <p:sldId id="298" r:id="rId7"/>
    <p:sldId id="296" r:id="rId8"/>
    <p:sldId id="283" r:id="rId9"/>
    <p:sldId id="288" r:id="rId10"/>
    <p:sldId id="299" r:id="rId11"/>
    <p:sldId id="300" r:id="rId12"/>
    <p:sldId id="301" r:id="rId13"/>
    <p:sldId id="295"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96466" y="1256279"/>
            <a:ext cx="6812938" cy="1225296"/>
          </a:xfrm>
        </p:spPr>
        <p:txBody>
          <a:bodyPr/>
          <a:lstStyle/>
          <a:p>
            <a:r>
              <a:rPr lang="en-US" dirty="0"/>
              <a:t>Zurich case – auto insurance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15052" y="3483864"/>
            <a:ext cx="4483224" cy="1043748"/>
          </a:xfrm>
        </p:spPr>
        <p:txBody>
          <a:bodyPr/>
          <a:lstStyle/>
          <a:p>
            <a:r>
              <a:rPr lang="en-US" dirty="0"/>
              <a:t>Junzhe Zhang</a:t>
            </a:r>
          </a:p>
          <a:p>
            <a:r>
              <a:rPr lang="en-US" sz="1400" dirty="0"/>
              <a:t>Data Scientist</a:t>
            </a:r>
          </a:p>
          <a:p>
            <a:r>
              <a:rPr lang="en-US" sz="1400" dirty="0"/>
              <a:t>zhangjunzhe8868@gmail.com</a:t>
            </a:r>
          </a:p>
          <a:p>
            <a:endParaRPr lang="en-US" dirty="0"/>
          </a:p>
        </p:txBody>
      </p:sp>
      <p:pic>
        <p:nvPicPr>
          <p:cNvPr id="1026" name="Picture 2" descr="Zurich expands precision ag information services with Climate FieldView™  connection">
            <a:extLst>
              <a:ext uri="{FF2B5EF4-FFF2-40B4-BE49-F238E27FC236}">
                <a16:creationId xmlns:a16="http://schemas.microsoft.com/office/drawing/2014/main" id="{0CE905B6-ADB9-E08F-8922-B4E651A82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9404" y="0"/>
            <a:ext cx="2582595"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72775"/>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956968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Binary classification model for finding customers with a low probability of having any claims</a:t>
            </a:r>
          </a:p>
        </p:txBody>
      </p:sp>
      <p:pic>
        <p:nvPicPr>
          <p:cNvPr id="4098" name="Picture 2">
            <a:extLst>
              <a:ext uri="{FF2B5EF4-FFF2-40B4-BE49-F238E27FC236}">
                <a16:creationId xmlns:a16="http://schemas.microsoft.com/office/drawing/2014/main" id="{0DA672A3-0135-DBF7-C518-CE5A5B7EC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901" y="2170400"/>
            <a:ext cx="5505450" cy="43148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1">
            <a:extLst>
              <a:ext uri="{FF2B5EF4-FFF2-40B4-BE49-F238E27FC236}">
                <a16:creationId xmlns:a16="http://schemas.microsoft.com/office/drawing/2014/main" id="{BA231E0D-B507-16EE-0234-D39527AA6BA9}"/>
              </a:ext>
            </a:extLst>
          </p:cNvPr>
          <p:cNvSpPr txBox="1">
            <a:spLocks/>
          </p:cNvSpPr>
          <p:nvPr/>
        </p:nvSpPr>
        <p:spPr>
          <a:xfrm>
            <a:off x="758952" y="1739815"/>
            <a:ext cx="3741928" cy="41105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class of had filed at least a claim only takes 16%. It is a imbalanced data.</a:t>
            </a:r>
          </a:p>
          <a:p>
            <a:r>
              <a:rPr lang="en-US" sz="1400" dirty="0" err="1"/>
              <a:t>credit_score</a:t>
            </a:r>
            <a:r>
              <a:rPr lang="en-US" sz="1400" dirty="0"/>
              <a:t>, </a:t>
            </a:r>
            <a:r>
              <a:rPr lang="en-US" sz="1400" dirty="0" err="1"/>
              <a:t>traffic_index</a:t>
            </a:r>
            <a:r>
              <a:rPr lang="en-US" sz="1400" dirty="0"/>
              <a:t>, </a:t>
            </a:r>
            <a:r>
              <a:rPr lang="en-US" sz="1400" dirty="0" err="1"/>
              <a:t>veh_age</a:t>
            </a:r>
            <a:r>
              <a:rPr lang="en-US" sz="1400" dirty="0"/>
              <a:t>, </a:t>
            </a:r>
            <a:r>
              <a:rPr lang="en-US" sz="1400" dirty="0" err="1"/>
              <a:t>veh_value</a:t>
            </a:r>
            <a:r>
              <a:rPr lang="en-US" sz="1400" dirty="0"/>
              <a:t>, age are the X. </a:t>
            </a:r>
          </a:p>
          <a:p>
            <a:r>
              <a:rPr lang="en-US" sz="1400" dirty="0"/>
              <a:t>oversampling minority class using random sampling and </a:t>
            </a:r>
            <a:r>
              <a:rPr lang="en-US" sz="1400" dirty="0" err="1"/>
              <a:t>undersampling</a:t>
            </a:r>
            <a:r>
              <a:rPr lang="en-US" sz="1400" dirty="0"/>
              <a:t> majority class using random sampling were used to handle the imbalanced issue. </a:t>
            </a:r>
          </a:p>
          <a:p>
            <a:r>
              <a:rPr lang="en-US" sz="1400" dirty="0"/>
              <a:t>Random forest and logistic regression were used to build the model</a:t>
            </a:r>
          </a:p>
          <a:p>
            <a:r>
              <a:rPr lang="en-US" sz="1400" dirty="0"/>
              <a:t>The logistics regression model performs better with auc:0.706, accuracyScore:0.725, precision:0.825, falseAlarmRate:0.323.</a:t>
            </a:r>
          </a:p>
          <a:p>
            <a:r>
              <a:rPr lang="en-US" sz="1400" dirty="0"/>
              <a:t>The prediction result of </a:t>
            </a:r>
            <a:r>
              <a:rPr lang="en-US" sz="1400" dirty="0" err="1"/>
              <a:t>has_claim</a:t>
            </a:r>
            <a:r>
              <a:rPr lang="en-US" sz="1400" dirty="0"/>
              <a:t> of 2018 data was saved in data\external\auto_potential_customers_2018_claim.csv</a:t>
            </a:r>
          </a:p>
        </p:txBody>
      </p:sp>
    </p:spTree>
    <p:extLst>
      <p:ext uri="{BB962C8B-B14F-4D97-AF65-F5344CB8AC3E}">
        <p14:creationId xmlns:p14="http://schemas.microsoft.com/office/powerpoint/2010/main" val="30988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72775"/>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956968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Regression model for finding customers with the lowest cost per claim</a:t>
            </a:r>
          </a:p>
        </p:txBody>
      </p:sp>
      <p:sp>
        <p:nvSpPr>
          <p:cNvPr id="5" name="Content Placeholder 11">
            <a:extLst>
              <a:ext uri="{FF2B5EF4-FFF2-40B4-BE49-F238E27FC236}">
                <a16:creationId xmlns:a16="http://schemas.microsoft.com/office/drawing/2014/main" id="{BA231E0D-B507-16EE-0234-D39527AA6BA9}"/>
              </a:ext>
            </a:extLst>
          </p:cNvPr>
          <p:cNvSpPr txBox="1">
            <a:spLocks/>
          </p:cNvSpPr>
          <p:nvPr/>
        </p:nvSpPr>
        <p:spPr>
          <a:xfrm>
            <a:off x="758952" y="1739815"/>
            <a:ext cx="3741928" cy="41105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response variable 'claimcst0' is highly right-skewed and is positive across all observations.</a:t>
            </a:r>
          </a:p>
          <a:p>
            <a:r>
              <a:rPr lang="en-US" sz="1400" dirty="0" err="1"/>
              <a:t>credit_score</a:t>
            </a:r>
            <a:r>
              <a:rPr lang="en-US" sz="1400" dirty="0"/>
              <a:t>, </a:t>
            </a:r>
            <a:r>
              <a:rPr lang="en-US" sz="1400" dirty="0" err="1"/>
              <a:t>traffic_index</a:t>
            </a:r>
            <a:r>
              <a:rPr lang="en-US" sz="1400" dirty="0"/>
              <a:t>, </a:t>
            </a:r>
            <a:r>
              <a:rPr lang="en-US" sz="1400" dirty="0" err="1"/>
              <a:t>veh_age</a:t>
            </a:r>
            <a:r>
              <a:rPr lang="en-US" sz="1400" dirty="0"/>
              <a:t>, </a:t>
            </a:r>
            <a:r>
              <a:rPr lang="en-US" sz="1400" dirty="0" err="1"/>
              <a:t>veh_value</a:t>
            </a:r>
            <a:r>
              <a:rPr lang="en-US" sz="1400" dirty="0"/>
              <a:t>, age, </a:t>
            </a:r>
            <a:r>
              <a:rPr lang="en-US" sz="1400" dirty="0" err="1"/>
              <a:t>veh_safe</a:t>
            </a:r>
            <a:r>
              <a:rPr lang="en-US" sz="1400" dirty="0"/>
              <a:t> (derived from </a:t>
            </a:r>
            <a:r>
              <a:rPr lang="en-US" sz="1400" dirty="0" err="1"/>
              <a:t>veh_body</a:t>
            </a:r>
            <a:r>
              <a:rPr lang="en-US" sz="1400" dirty="0"/>
              <a:t>) are the X. </a:t>
            </a:r>
          </a:p>
          <a:p>
            <a:r>
              <a:rPr lang="en-US" sz="1400" dirty="0"/>
              <a:t>Random forest and gamma regression were used to build the model</a:t>
            </a:r>
          </a:p>
          <a:p>
            <a:r>
              <a:rPr lang="en-US" sz="1400" dirty="0"/>
              <a:t>The regression is not linear. The random forest model performs better with r2:0.48, rmse:0.69.</a:t>
            </a:r>
          </a:p>
          <a:p>
            <a:r>
              <a:rPr lang="en-US" sz="1400" dirty="0"/>
              <a:t>The prediction result of </a:t>
            </a:r>
            <a:r>
              <a:rPr lang="en-US" sz="1400" dirty="0" err="1"/>
              <a:t>has_claim</a:t>
            </a:r>
            <a:r>
              <a:rPr lang="en-US" sz="1400" dirty="0"/>
              <a:t> of 2018 data was saved in data\external\auto_potential_customers_2018_lowcost.csv</a:t>
            </a:r>
          </a:p>
        </p:txBody>
      </p:sp>
      <p:pic>
        <p:nvPicPr>
          <p:cNvPr id="7170" name="Picture 2">
            <a:extLst>
              <a:ext uri="{FF2B5EF4-FFF2-40B4-BE49-F238E27FC236}">
                <a16:creationId xmlns:a16="http://schemas.microsoft.com/office/drawing/2014/main" id="{C0860343-79F8-33B4-23C5-909A73BC4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903" y="1665575"/>
            <a:ext cx="48387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57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46142"/>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956968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Divide the customer into the different groups by the risk profile</a:t>
            </a:r>
          </a:p>
        </p:txBody>
      </p:sp>
      <p:sp>
        <p:nvSpPr>
          <p:cNvPr id="5" name="Content Placeholder 11">
            <a:extLst>
              <a:ext uri="{FF2B5EF4-FFF2-40B4-BE49-F238E27FC236}">
                <a16:creationId xmlns:a16="http://schemas.microsoft.com/office/drawing/2014/main" id="{BA231E0D-B507-16EE-0234-D39527AA6BA9}"/>
              </a:ext>
            </a:extLst>
          </p:cNvPr>
          <p:cNvSpPr txBox="1">
            <a:spLocks/>
          </p:cNvSpPr>
          <p:nvPr/>
        </p:nvSpPr>
        <p:spPr>
          <a:xfrm>
            <a:off x="758952" y="1550222"/>
            <a:ext cx="3741928" cy="327035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prediction result (potential file at least a claim and the potential cost of a claim) of previous model on the data 2018 was used for clustering.</a:t>
            </a:r>
          </a:p>
          <a:p>
            <a:r>
              <a:rPr lang="en-US" sz="1400" dirty="0" err="1"/>
              <a:t>credit_score</a:t>
            </a:r>
            <a:r>
              <a:rPr lang="en-US" sz="1400" dirty="0"/>
              <a:t>, </a:t>
            </a:r>
            <a:r>
              <a:rPr lang="en-US" sz="1400" dirty="0" err="1"/>
              <a:t>traffic_index</a:t>
            </a:r>
            <a:r>
              <a:rPr lang="en-US" sz="1400" dirty="0"/>
              <a:t>, </a:t>
            </a:r>
            <a:r>
              <a:rPr lang="en-US" sz="1400" dirty="0" err="1"/>
              <a:t>veh_age</a:t>
            </a:r>
            <a:r>
              <a:rPr lang="en-US" sz="1400" dirty="0"/>
              <a:t>, </a:t>
            </a:r>
            <a:r>
              <a:rPr lang="en-US" sz="1400" dirty="0" err="1"/>
              <a:t>veh_value</a:t>
            </a:r>
            <a:r>
              <a:rPr lang="en-US" sz="1400" dirty="0"/>
              <a:t>, age, claimcst0, </a:t>
            </a:r>
            <a:r>
              <a:rPr lang="en-US" sz="1400" dirty="0" err="1"/>
              <a:t>has_claim</a:t>
            </a:r>
            <a:r>
              <a:rPr lang="en-US" sz="1400" dirty="0"/>
              <a:t>, </a:t>
            </a:r>
            <a:r>
              <a:rPr lang="en-US" sz="1400" dirty="0" err="1"/>
              <a:t>veh_safe</a:t>
            </a:r>
            <a:r>
              <a:rPr lang="en-US" sz="1400" dirty="0"/>
              <a:t> are the X. </a:t>
            </a:r>
          </a:p>
          <a:p>
            <a:r>
              <a:rPr lang="en-US" sz="1400" dirty="0"/>
              <a:t>K-means was used to do the clustering and inertia and </a:t>
            </a:r>
            <a:r>
              <a:rPr lang="en-US" sz="1400" dirty="0" err="1"/>
              <a:t>silhouette_score</a:t>
            </a:r>
            <a:r>
              <a:rPr lang="en-US" sz="1400" dirty="0"/>
              <a:t> were used to find the K. </a:t>
            </a:r>
          </a:p>
          <a:p>
            <a:r>
              <a:rPr lang="en-US" sz="1400" dirty="0"/>
              <a:t>The prediction result of </a:t>
            </a:r>
            <a:r>
              <a:rPr lang="en-US" sz="1400" dirty="0" err="1"/>
              <a:t>has_claim</a:t>
            </a:r>
            <a:r>
              <a:rPr lang="en-US" sz="1400" dirty="0"/>
              <a:t> of 2018 data was saved in data\external\auto_potential_customers_2018_cluster.csv</a:t>
            </a:r>
          </a:p>
        </p:txBody>
      </p:sp>
      <p:pic>
        <p:nvPicPr>
          <p:cNvPr id="6146" name="Picture 2">
            <a:extLst>
              <a:ext uri="{FF2B5EF4-FFF2-40B4-BE49-F238E27FC236}">
                <a16:creationId xmlns:a16="http://schemas.microsoft.com/office/drawing/2014/main" id="{7E800815-B2BA-922A-4F34-06EFDEC0A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891" y="1562793"/>
            <a:ext cx="3138947" cy="220133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A80D1C4-AA30-B54E-B32D-E75287595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5429" y="1562792"/>
            <a:ext cx="3138947" cy="220134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941C5C1-FC2E-AFA7-6436-695CFBE56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890" y="3885648"/>
            <a:ext cx="3138948" cy="220134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5E533A84-6BFF-491F-B554-51B06853BE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5429" y="3885649"/>
            <a:ext cx="3138947" cy="22013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DEF4A7-7907-A2D3-BB94-22CA9262A884}"/>
              </a:ext>
            </a:extLst>
          </p:cNvPr>
          <p:cNvSpPr txBox="1"/>
          <p:nvPr/>
        </p:nvSpPr>
        <p:spPr>
          <a:xfrm>
            <a:off x="637623" y="4903865"/>
            <a:ext cx="4182951" cy="1384995"/>
          </a:xfrm>
          <a:prstGeom prst="rect">
            <a:avLst/>
          </a:prstGeom>
          <a:noFill/>
        </p:spPr>
        <p:txBody>
          <a:bodyPr wrap="square">
            <a:spAutoFit/>
          </a:bodyPr>
          <a:lstStyle/>
          <a:p>
            <a:r>
              <a:rPr lang="en-US" sz="1200" dirty="0"/>
              <a:t>Cluster 0: credit score is low, traffic env is relatively safe, multi claims and claim cost is not high</a:t>
            </a:r>
          </a:p>
          <a:p>
            <a:r>
              <a:rPr lang="en-US" sz="1200" dirty="0"/>
              <a:t>Cluster 1: credit score is low, traffic env is relatively safe, less claims and claim cost is very high</a:t>
            </a:r>
          </a:p>
          <a:p>
            <a:r>
              <a:rPr lang="en-US" sz="1200" dirty="0"/>
              <a:t>Cluster 2: credit score is low, traffic env is relatively unsafe, multi claims and claim cost is low</a:t>
            </a:r>
          </a:p>
          <a:p>
            <a:r>
              <a:rPr lang="en-US" sz="1200" dirty="0"/>
              <a:t>Cluster 3: credit score is high, traffic env is safe, no claim</a:t>
            </a:r>
          </a:p>
        </p:txBody>
      </p:sp>
    </p:spTree>
    <p:extLst>
      <p:ext uri="{BB962C8B-B14F-4D97-AF65-F5344CB8AC3E}">
        <p14:creationId xmlns:p14="http://schemas.microsoft.com/office/powerpoint/2010/main" val="196935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347472"/>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606415" y="1337361"/>
            <a:ext cx="5879592" cy="4672822"/>
          </a:xfrm>
        </p:spPr>
        <p:txBody>
          <a:bodyPr/>
          <a:lstStyle/>
          <a:p>
            <a:r>
              <a:rPr lang="en-US" dirty="0"/>
              <a:t>For personal auto manager: </a:t>
            </a:r>
          </a:p>
          <a:p>
            <a:pPr marL="285750" indent="-285750">
              <a:buFont typeface="Arial" panose="020B0604020202020204" pitchFamily="34" charset="0"/>
              <a:buChar char="•"/>
            </a:pPr>
            <a:r>
              <a:rPr lang="en-US" dirty="0"/>
              <a:t>Segment the potential customers into four groups based on the current risk profiles. </a:t>
            </a:r>
          </a:p>
          <a:p>
            <a:pPr marL="285750" indent="-285750">
              <a:buFont typeface="Arial" panose="020B0604020202020204" pitchFamily="34" charset="0"/>
              <a:buChar char="•"/>
            </a:pPr>
            <a:r>
              <a:rPr lang="en-US" dirty="0"/>
              <a:t>Based on the existing data, the different plans can be applied for the potential customers</a:t>
            </a:r>
          </a:p>
          <a:p>
            <a:r>
              <a:rPr lang="en-US" dirty="0"/>
              <a:t>For a group of data scientists:</a:t>
            </a:r>
          </a:p>
          <a:p>
            <a:pPr marL="285750" indent="-285750">
              <a:buFont typeface="Arial" panose="020B0604020202020204" pitchFamily="34" charset="0"/>
              <a:buChar char="•"/>
            </a:pPr>
            <a:r>
              <a:rPr lang="en-US" dirty="0"/>
              <a:t>Three models were built for analysis (classification, regression, and clustering).</a:t>
            </a:r>
          </a:p>
          <a:p>
            <a:pPr marL="285750" indent="-285750">
              <a:buFont typeface="Arial" panose="020B0604020202020204" pitchFamily="34" charset="0"/>
              <a:buChar char="•"/>
            </a:pPr>
            <a:r>
              <a:rPr lang="en-US" dirty="0"/>
              <a:t>There are four parts to build the classification, regression, and clustering model: load and data cleaning, data exploration and feature engineering, training the model/hyperparameter tuning and model evaluation, and predictive model building.</a:t>
            </a:r>
          </a:p>
          <a:p>
            <a:pPr marL="285750" indent="-285750">
              <a:buFont typeface="Arial" panose="020B0604020202020204" pitchFamily="34" charset="0"/>
              <a:buChar char="•"/>
            </a:pPr>
            <a:r>
              <a:rPr lang="en-US" dirty="0"/>
              <a:t>Next step: model implementation (big data or on-time) and model monitoring (model retrain)</a:t>
            </a:r>
          </a:p>
          <a:p>
            <a:pPr marL="285750" indent="-285750">
              <a:buFont typeface="Arial" panose="020B0604020202020204" pitchFamily="34" charset="0"/>
              <a:buChar char="•"/>
            </a:pPr>
            <a:r>
              <a:rPr lang="en-US" dirty="0"/>
              <a:t>These models are the starting point but need more models to work together, such as model can investigate the reason of one-time high cost payoff. </a:t>
            </a:r>
          </a:p>
          <a:p>
            <a:endParaRPr lang="en-US" dirty="0"/>
          </a:p>
        </p:txBody>
      </p:sp>
    </p:spTree>
    <p:extLst>
      <p:ext uri="{BB962C8B-B14F-4D97-AF65-F5344CB8AC3E}">
        <p14:creationId xmlns:p14="http://schemas.microsoft.com/office/powerpoint/2010/main" val="400183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Junzhe Zhang​</a:t>
            </a:r>
          </a:p>
          <a:p>
            <a:r>
              <a:rPr lang="en-US" dirty="0"/>
              <a:t>zhangjunzhe8868@gmail.com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Recommendations</a:t>
            </a:r>
          </a:p>
          <a:p>
            <a:r>
              <a:rPr lang="en-US" dirty="0"/>
              <a:t>​Approach and Analysis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285750" indent="-285750">
              <a:buFont typeface="Arial" panose="020B0604020202020204" pitchFamily="34" charset="0"/>
              <a:buChar char="•"/>
            </a:pPr>
            <a:r>
              <a:rPr lang="en-US" b="0" i="0" dirty="0">
                <a:solidFill>
                  <a:srgbClr val="000000"/>
                </a:solidFill>
                <a:effectLst/>
                <a:latin typeface="Helvetica Neue"/>
              </a:rPr>
              <a:t>Commercial auto insurance is a business insurance policy that applies to autos owned by or used in your business that protects your business against liability for damages caused by accidents involving your business autos and provides certain compensation to occupants of your business autos injured in accidents. </a:t>
            </a:r>
            <a:endParaRPr lang="en-US" dirty="0">
              <a:solidFill>
                <a:srgbClr val="000000"/>
              </a:solidFill>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The cost of this business is the insurance payoff and the revenue of this business is the annual premium.</a:t>
            </a: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Targeting the customers with a low probability of having any claims and the customers with the lowest cost per claim, given that a claim occurs.</a:t>
            </a:r>
          </a:p>
          <a:p>
            <a:pPr marL="285750" indent="-285750">
              <a:buFont typeface="Arial" panose="020B0604020202020204" pitchFamily="34" charset="0"/>
              <a:buChar char="•"/>
            </a:pPr>
            <a:r>
              <a:rPr lang="en-US" dirty="0">
                <a:solidFill>
                  <a:srgbClr val="000000"/>
                </a:solidFill>
                <a:latin typeface="Helvetica Neue"/>
              </a:rPr>
              <a:t>Making a marketing campaign that engages with potential customers based on their risk profiles. </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347472"/>
            <a:ext cx="6766560" cy="768096"/>
          </a:xfrm>
        </p:spPr>
        <p:txBody>
          <a:bodyPr/>
          <a:lstStyle/>
          <a:p>
            <a:r>
              <a:rPr lang="en-US" dirty="0"/>
              <a:t>Recommendations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606415" y="1337361"/>
            <a:ext cx="5879592" cy="4699455"/>
          </a:xfrm>
        </p:spPr>
        <p:txBody>
          <a:bodyPr/>
          <a:lstStyle/>
          <a:p>
            <a:pPr marL="285750" indent="-285750">
              <a:buFont typeface="Arial" panose="020B0604020202020204" pitchFamily="34" charset="0"/>
              <a:buChar char="•"/>
            </a:pPr>
            <a:r>
              <a:rPr lang="en-US" dirty="0"/>
              <a:t>Segment the potential customers into four groups based on the current risk profiles. </a:t>
            </a:r>
          </a:p>
          <a:p>
            <a:pPr marL="285750" indent="-285750">
              <a:buFont typeface="Arial" panose="020B0604020202020204" pitchFamily="34" charset="0"/>
              <a:buChar char="•"/>
            </a:pPr>
            <a:r>
              <a:rPr lang="en-US" dirty="0"/>
              <a:t>Based on the existing data, the different plans can be applied for the potential customers</a:t>
            </a:r>
          </a:p>
          <a:p>
            <a:pPr marL="285750" indent="-285750">
              <a:buFont typeface="Arial" panose="020B0604020202020204" pitchFamily="34" charset="0"/>
              <a:buChar char="•"/>
            </a:pPr>
            <a:r>
              <a:rPr lang="en-US" dirty="0"/>
              <a:t>The group of customers that has a low probability of having any claims. The premium could be relatively lower than our competitor.</a:t>
            </a:r>
          </a:p>
          <a:p>
            <a:pPr marL="285750" indent="-285750">
              <a:buFont typeface="Arial" panose="020B0604020202020204" pitchFamily="34" charset="0"/>
              <a:buChar char="•"/>
            </a:pPr>
            <a:r>
              <a:rPr lang="en-US" dirty="0"/>
              <a:t>The group of customers that has a low cost per claims with multiple claims. The initial premium could be higher than the previous group. But if they continuously driving safely,  a small cash back could be provided.  </a:t>
            </a:r>
          </a:p>
          <a:p>
            <a:pPr marL="285750" indent="-285750">
              <a:buFont typeface="Arial" panose="020B0604020202020204" pitchFamily="34" charset="0"/>
              <a:buChar char="•"/>
            </a:pPr>
            <a:r>
              <a:rPr lang="en-US" dirty="0"/>
              <a:t>The group of customers that has a high cost per claims with multiple claims. In order to keep the profit, a rejection could be applied for this group of customers.  </a:t>
            </a:r>
          </a:p>
          <a:p>
            <a:pPr marL="285750" indent="-285750">
              <a:buFont typeface="Arial" panose="020B0604020202020204" pitchFamily="34" charset="0"/>
              <a:buChar char="•"/>
            </a:pPr>
            <a:r>
              <a:rPr lang="en-US" dirty="0"/>
              <a:t>The group of customer that has a very high cost per claims but with only one claim. Another model need to be developed to understand the reason of the high cost. More information and a longer pending time are needed for this group of customers. </a:t>
            </a:r>
          </a:p>
        </p:txBody>
      </p:sp>
    </p:spTree>
    <p:extLst>
      <p:ext uri="{BB962C8B-B14F-4D97-AF65-F5344CB8AC3E}">
        <p14:creationId xmlns:p14="http://schemas.microsoft.com/office/powerpoint/2010/main" val="385012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3924" y="594360"/>
            <a:ext cx="8165592" cy="1428595"/>
          </a:xfrm>
        </p:spPr>
        <p:txBody>
          <a:bodyPr/>
          <a:lstStyle/>
          <a:p>
            <a:r>
              <a:rPr lang="en-US"/>
              <a:t>Recommendations</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4101926" y="1308657"/>
            <a:ext cx="4385125" cy="411480"/>
          </a:xfrm>
        </p:spPr>
        <p:txBody>
          <a:bodyPr/>
          <a:lstStyle/>
          <a:p>
            <a:r>
              <a:rPr lang="en-US" dirty="0"/>
              <a:t>Facts and data-driven Results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041657"/>
            <a:ext cx="3741928" cy="3684588"/>
          </a:xfrm>
        </p:spPr>
        <p:txBody>
          <a:bodyPr/>
          <a:lstStyle/>
          <a:p>
            <a:r>
              <a:rPr lang="en-US" dirty="0"/>
              <a:t>The net profit of 2017 auto insurance is -16 M. </a:t>
            </a:r>
          </a:p>
          <a:p>
            <a:r>
              <a:rPr lang="en-US" dirty="0"/>
              <a:t>84% of existing customers never filed any claims in 2017.</a:t>
            </a:r>
          </a:p>
          <a:p>
            <a:r>
              <a:rPr lang="en-US" dirty="0"/>
              <a:t>70% of claim cost of the existing customers that filed at least one claim in 2017 is lower than $2880 (4 times of premium).</a:t>
            </a:r>
          </a:p>
          <a:p>
            <a:r>
              <a:rPr lang="en-US" dirty="0"/>
              <a:t>10% of claim cost of the existing customers that filed at least one claim in 2017 is greater than $7160 (10 times of premium).</a:t>
            </a:r>
          </a:p>
        </p:txBody>
      </p:sp>
      <p:pic>
        <p:nvPicPr>
          <p:cNvPr id="1026" name="Picture 2">
            <a:extLst>
              <a:ext uri="{FF2B5EF4-FFF2-40B4-BE49-F238E27FC236}">
                <a16:creationId xmlns:a16="http://schemas.microsoft.com/office/drawing/2014/main" id="{323634FA-2EA4-15FF-8DDC-2E1447ED5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0106" y="2291725"/>
            <a:ext cx="3849470" cy="36003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A6448DE-F19A-A84C-0143-7904E6000A5E}"/>
              </a:ext>
            </a:extLst>
          </p:cNvPr>
          <p:cNvSpPr txBox="1"/>
          <p:nvPr/>
        </p:nvSpPr>
        <p:spPr>
          <a:xfrm>
            <a:off x="8046720" y="5955863"/>
            <a:ext cx="3582856" cy="461665"/>
          </a:xfrm>
          <a:prstGeom prst="rect">
            <a:avLst/>
          </a:prstGeom>
          <a:noFill/>
        </p:spPr>
        <p:txBody>
          <a:bodyPr wrap="square">
            <a:spAutoFit/>
          </a:bodyPr>
          <a:lstStyle/>
          <a:p>
            <a:r>
              <a:rPr lang="en-US" sz="1200" dirty="0"/>
              <a:t>The distribution of claim cost of the existing customers that filed at least one claim </a:t>
            </a:r>
          </a:p>
        </p:txBody>
      </p:sp>
    </p:spTree>
    <p:extLst>
      <p:ext uri="{BB962C8B-B14F-4D97-AF65-F5344CB8AC3E}">
        <p14:creationId xmlns:p14="http://schemas.microsoft.com/office/powerpoint/2010/main" val="170165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3924" y="594360"/>
            <a:ext cx="8165592" cy="1428595"/>
          </a:xfrm>
        </p:spPr>
        <p:txBody>
          <a:bodyPr/>
          <a:lstStyle/>
          <a:p>
            <a:r>
              <a:rPr lang="en-US"/>
              <a:t>Recommendations</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4101926" y="1308657"/>
            <a:ext cx="4385125" cy="411480"/>
          </a:xfrm>
        </p:spPr>
        <p:txBody>
          <a:bodyPr/>
          <a:lstStyle/>
          <a:p>
            <a:r>
              <a:rPr lang="en-US" dirty="0"/>
              <a:t>Reasons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1" y="2041656"/>
            <a:ext cx="7518587" cy="3995159"/>
          </a:xfrm>
        </p:spPr>
        <p:txBody>
          <a:bodyPr/>
          <a:lstStyle/>
          <a:p>
            <a:r>
              <a:rPr lang="en-US" dirty="0"/>
              <a:t>The existing premium is too low for some customers and the payoff of some customers is too high. </a:t>
            </a:r>
          </a:p>
          <a:p>
            <a:r>
              <a:rPr lang="en-US" dirty="0"/>
              <a:t>In order to grow the net profit, we need to add more good drivers and remove the bad drivers from the plan.</a:t>
            </a:r>
          </a:p>
          <a:p>
            <a:r>
              <a:rPr lang="en-US" dirty="0"/>
              <a:t>The customer that never filed any claims is the good drivers, which can increase the expectation of net profit. So a customer acquisition and retention need to be applied.  </a:t>
            </a:r>
          </a:p>
          <a:p>
            <a:r>
              <a:rPr lang="en-US" dirty="0"/>
              <a:t>The customer that filed multi claims with low cost is also one income of the revenue, but the premium need to be adjusted to bring the positive net profit.</a:t>
            </a:r>
          </a:p>
          <a:p>
            <a:r>
              <a:rPr lang="en-US" dirty="0"/>
              <a:t>The customer that filed multi claims with high cost is the bad driver, which can decrease the expectation of the net profit. So the rejection plan could be applied. </a:t>
            </a:r>
          </a:p>
          <a:p>
            <a:r>
              <a:rPr lang="en-US" dirty="0"/>
              <a:t>The rest customer that filed only one case with high cost need to be paid more attention by requiring more information and adding a pending time. The reason of the one-time high-cost payoff need to be investigated. The cause may be various, such as fraud, bad weather, hit and run, hit a human being or broken the high-value item.  We need to understand the expectation of this group of customer.    </a:t>
            </a:r>
          </a:p>
        </p:txBody>
      </p:sp>
    </p:spTree>
    <p:extLst>
      <p:ext uri="{BB962C8B-B14F-4D97-AF65-F5344CB8AC3E}">
        <p14:creationId xmlns:p14="http://schemas.microsoft.com/office/powerpoint/2010/main" val="317895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58" y="347472"/>
            <a:ext cx="8709439" cy="768096"/>
          </a:xfrm>
        </p:spPr>
        <p:txBody>
          <a:bodyPr/>
          <a:lstStyle/>
          <a:p>
            <a:r>
              <a:rPr lang="en-US" dirty="0"/>
              <a:t>Approach and Analysis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606415" y="1337361"/>
            <a:ext cx="5879592" cy="4699455"/>
          </a:xfrm>
        </p:spPr>
        <p:txBody>
          <a:bodyPr/>
          <a:lstStyle/>
          <a:p>
            <a:pPr marL="285750" indent="-285750">
              <a:buFont typeface="Arial" panose="020B0604020202020204" pitchFamily="34" charset="0"/>
              <a:buChar char="•"/>
            </a:pPr>
            <a:r>
              <a:rPr lang="en-US" dirty="0"/>
              <a:t>Three models were built for analysis (classification, regression, and clustering).</a:t>
            </a:r>
          </a:p>
          <a:p>
            <a:pPr marL="285750" indent="-285750">
              <a:buFont typeface="Arial" panose="020B0604020202020204" pitchFamily="34" charset="0"/>
              <a:buChar char="•"/>
            </a:pPr>
            <a:r>
              <a:rPr lang="en-US" dirty="0"/>
              <a:t>There are four parts to build the classification, regression, and clustering model: load and data cleaning, data exploration and feature engineering, training the model/hyperparameter tuning and model evaluation, and predictive model building.</a:t>
            </a:r>
          </a:p>
          <a:p>
            <a:pPr marL="285750" indent="-285750">
              <a:buFont typeface="Arial" panose="020B0604020202020204" pitchFamily="34" charset="0"/>
              <a:buChar char="•"/>
            </a:pPr>
            <a:r>
              <a:rPr lang="en-US" dirty="0"/>
              <a:t>The pattern differences between policy 2017 data and quote 2018 data was checked. They have the same pattern for each feature.</a:t>
            </a:r>
          </a:p>
          <a:p>
            <a:pPr marL="285750" indent="-285750">
              <a:buFont typeface="Arial" panose="020B0604020202020204" pitchFamily="34" charset="0"/>
              <a:buChar char="•"/>
            </a:pPr>
            <a:r>
              <a:rPr lang="en-US" dirty="0"/>
              <a:t>The logistics regression model was used to differentiate the customer that never filed a claim and filed a claim (it also provide the probability) .</a:t>
            </a:r>
          </a:p>
          <a:p>
            <a:pPr marL="285750" indent="-285750">
              <a:buFont typeface="Arial" panose="020B0604020202020204" pitchFamily="34" charset="0"/>
              <a:buChar char="•"/>
            </a:pPr>
            <a:r>
              <a:rPr lang="en-US" dirty="0"/>
              <a:t>The random forest regression model was used for calculate the claim cost of the customer that has a high probability to file at least one claim.</a:t>
            </a:r>
          </a:p>
          <a:p>
            <a:pPr marL="285750" indent="-285750">
              <a:buFont typeface="Arial" panose="020B0604020202020204" pitchFamily="34" charset="0"/>
              <a:buChar char="•"/>
            </a:pPr>
            <a:r>
              <a:rPr lang="en-US" dirty="0"/>
              <a:t>The k-means clustering model was used to group the customer into 4 groups based on the raw data and also the prediction from the previous two models.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878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372775"/>
            <a:ext cx="10671048" cy="768096"/>
          </a:xfrm>
        </p:spPr>
        <p:txBody>
          <a:bodyPr/>
          <a:lstStyle/>
          <a:p>
            <a:r>
              <a:rPr lang="en-US" dirty="0"/>
              <a:t>Approach and Analysis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3" name="Text Placeholder 10">
            <a:extLst>
              <a:ext uri="{FF2B5EF4-FFF2-40B4-BE49-F238E27FC236}">
                <a16:creationId xmlns:a16="http://schemas.microsoft.com/office/drawing/2014/main" id="{6C3207AD-935C-17DF-C66F-021992AD7641}"/>
              </a:ext>
            </a:extLst>
          </p:cNvPr>
          <p:cNvSpPr txBox="1">
            <a:spLocks/>
          </p:cNvSpPr>
          <p:nvPr/>
        </p:nvSpPr>
        <p:spPr>
          <a:xfrm>
            <a:off x="2113328" y="1140871"/>
            <a:ext cx="7394656"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pattern differences between policy 2017 data and quote 2018 data</a:t>
            </a:r>
          </a:p>
        </p:txBody>
      </p:sp>
      <p:pic>
        <p:nvPicPr>
          <p:cNvPr id="2050" name="Picture 2">
            <a:extLst>
              <a:ext uri="{FF2B5EF4-FFF2-40B4-BE49-F238E27FC236}">
                <a16:creationId xmlns:a16="http://schemas.microsoft.com/office/drawing/2014/main" id="{5B1FF7AE-6938-F0E9-A82C-044CC82DE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209" y="3997763"/>
            <a:ext cx="4205311" cy="27039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43E547-138C-C63C-9533-B52C9E224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95" y="4158966"/>
            <a:ext cx="51339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816B533-AFB2-7769-3051-37B1B3340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393" y="1698732"/>
            <a:ext cx="51339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DD2D67E-419D-E1EB-4DE7-39E6DC280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694" y="1695078"/>
            <a:ext cx="513397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4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sz="1400" dirty="0"/>
              <a:t>data cleaning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marL="171450" lvl="0" indent="-171450" algn="l">
              <a:buFont typeface="Arial" panose="020B0604020202020204" pitchFamily="34" charset="0"/>
              <a:buChar char="•"/>
            </a:pPr>
            <a:r>
              <a:rPr lang="en-US" sz="1100" dirty="0"/>
              <a:t>Handle the missing value and outlier</a:t>
            </a:r>
          </a:p>
          <a:p>
            <a:pPr marL="171450" lvl="0" indent="-171450" algn="l">
              <a:buFont typeface="Arial" panose="020B0604020202020204" pitchFamily="34" charset="0"/>
              <a:buChar char="•"/>
            </a:pPr>
            <a:r>
              <a:rPr lang="en-US" sz="1100" dirty="0"/>
              <a:t>Scale the continuous feature</a:t>
            </a:r>
          </a:p>
          <a:p>
            <a:pPr marL="171450" lvl="0" indent="-171450" algn="l">
              <a:buFont typeface="Arial" panose="020B0604020202020204" pitchFamily="34" charset="0"/>
              <a:buChar char="•"/>
            </a:pPr>
            <a:r>
              <a:rPr lang="en-US" sz="1100" dirty="0"/>
              <a:t>Encode the categorical feature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sz="1400" dirty="0"/>
              <a:t>data exploration and feature engineering</a:t>
            </a:r>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marL="171450" lvl="0" indent="-171450" algn="l">
              <a:buFont typeface="Arial" panose="020B0604020202020204" pitchFamily="34" charset="0"/>
              <a:buChar char="•"/>
            </a:pPr>
            <a:r>
              <a:rPr lang="en-US" sz="1100" dirty="0"/>
              <a:t>Find or make the features that contributes to the regression, classification, and clustering</a:t>
            </a:r>
          </a:p>
          <a:p>
            <a:pPr marL="171450" lvl="0" indent="-171450" algn="l">
              <a:buFont typeface="Arial" panose="020B0604020202020204" pitchFamily="34" charset="0"/>
              <a:buChar char="•"/>
            </a:pPr>
            <a:r>
              <a:rPr lang="en-US" sz="1100" dirty="0"/>
              <a:t>Check if it is imbalanced data</a:t>
            </a:r>
          </a:p>
          <a:p>
            <a:pPr marL="171450" lvl="0" indent="-171450" algn="l">
              <a:buFont typeface="Arial" panose="020B0604020202020204" pitchFamily="34" charset="0"/>
              <a:buChar char="•"/>
            </a:pPr>
            <a:r>
              <a:rPr lang="en-US" sz="1100" dirty="0"/>
              <a:t>Check the distribution of the dependent variable</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sz="1400" dirty="0"/>
              <a:t>training the model/hyperparameter tuning </a:t>
            </a:r>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marL="171450" lvl="0" indent="-171450" algn="just">
              <a:buFont typeface="Arial" panose="020B0604020202020204" pitchFamily="34" charset="0"/>
              <a:buChar char="•"/>
            </a:pPr>
            <a:r>
              <a:rPr lang="en-US" sz="1100" dirty="0"/>
              <a:t>Split training and testing sets</a:t>
            </a:r>
          </a:p>
          <a:p>
            <a:pPr marL="171450" lvl="0" indent="-171450" algn="just">
              <a:buFont typeface="Arial" panose="020B0604020202020204" pitchFamily="34" charset="0"/>
              <a:buChar char="•"/>
            </a:pPr>
            <a:r>
              <a:rPr lang="en-US" sz="1100" dirty="0"/>
              <a:t>Resample the training data if the data is imbalanced</a:t>
            </a:r>
          </a:p>
          <a:p>
            <a:pPr marL="171450" lvl="0" indent="-171450" algn="just">
              <a:buFont typeface="Arial" panose="020B0604020202020204" pitchFamily="34" charset="0"/>
              <a:buChar char="•"/>
            </a:pPr>
            <a:r>
              <a:rPr lang="en-US" sz="1100" dirty="0"/>
              <a:t>Select a fitted model if Y is not normal distribution or if the regression is non-linear</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sz="1400" dirty="0"/>
              <a:t>model evaluation</a:t>
            </a:r>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marL="171450" lvl="0" indent="-171450" algn="just">
              <a:buFont typeface="Arial" panose="020B0604020202020204" pitchFamily="34" charset="0"/>
              <a:buChar char="•"/>
            </a:pPr>
            <a:r>
              <a:rPr lang="en-US" sz="1100" dirty="0"/>
              <a:t>Select the correct metrics for classification with imbalanced data (</a:t>
            </a:r>
            <a:r>
              <a:rPr lang="en-US" sz="1100" dirty="0" err="1"/>
              <a:t>auc</a:t>
            </a:r>
            <a:r>
              <a:rPr lang="en-US" sz="1100" dirty="0"/>
              <a:t>, F1, precision, recall)</a:t>
            </a:r>
          </a:p>
          <a:p>
            <a:pPr marL="171450" lvl="0" indent="-171450" algn="just">
              <a:buFont typeface="Arial" panose="020B0604020202020204" pitchFamily="34" charset="0"/>
              <a:buChar char="•"/>
            </a:pPr>
            <a:r>
              <a:rPr lang="en-US" sz="1100" dirty="0"/>
              <a:t>Select the correct metrics for regression (R2, </a:t>
            </a:r>
            <a:r>
              <a:rPr lang="en-US" sz="1100" dirty="0" err="1"/>
              <a:t>rmse</a:t>
            </a:r>
            <a:r>
              <a:rPr lang="en-US" sz="1100" dirty="0"/>
              <a:t>)</a:t>
            </a:r>
          </a:p>
          <a:p>
            <a:pPr marL="171450" lvl="0" indent="-171450" algn="just">
              <a:buFont typeface="Arial" panose="020B0604020202020204" pitchFamily="34" charset="0"/>
              <a:buChar char="•"/>
            </a:pPr>
            <a:r>
              <a:rPr lang="en-US" sz="1100" dirty="0"/>
              <a:t>PCA could be a comparison to the result of clustering</a:t>
            </a:r>
          </a:p>
          <a:p>
            <a:pPr lvl="0" algn="just"/>
            <a:endParaRPr lang="en-US" sz="1100" dirty="0"/>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sz="1400" dirty="0"/>
              <a:t>predictive model building</a:t>
            </a:r>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marL="171450" lvl="0" indent="-171450" algn="just">
              <a:buFont typeface="Arial" panose="020B0604020202020204" pitchFamily="34" charset="0"/>
              <a:buChar char="•"/>
            </a:pPr>
            <a:r>
              <a:rPr lang="en-US" sz="1100" dirty="0"/>
              <a:t>Build multi-stage code</a:t>
            </a:r>
          </a:p>
          <a:p>
            <a:pPr marL="171450" lvl="0" indent="-171450" algn="just">
              <a:buFont typeface="Arial" panose="020B0604020202020204" pitchFamily="34" charset="0"/>
              <a:buChar char="•"/>
            </a:pPr>
            <a:r>
              <a:rPr lang="en-US" sz="1100" dirty="0"/>
              <a:t>Save multi-stage processed data</a:t>
            </a:r>
          </a:p>
          <a:p>
            <a:pPr marL="171450" lvl="0" indent="-171450">
              <a:buFont typeface="Arial" panose="020B0604020202020204" pitchFamily="34" charset="0"/>
              <a:buChar char="•"/>
            </a:pPr>
            <a:endParaRPr lang="en-US" sz="1100" dirty="0"/>
          </a:p>
        </p:txBody>
      </p:sp>
      <p:sp>
        <p:nvSpPr>
          <p:cNvPr id="2" name="Title 1">
            <a:extLst>
              <a:ext uri="{FF2B5EF4-FFF2-40B4-BE49-F238E27FC236}">
                <a16:creationId xmlns:a16="http://schemas.microsoft.com/office/drawing/2014/main" id="{B41C65DC-4A54-65F7-06D4-72851A3445E1}"/>
              </a:ext>
            </a:extLst>
          </p:cNvPr>
          <p:cNvSpPr txBox="1">
            <a:spLocks/>
          </p:cNvSpPr>
          <p:nvPr/>
        </p:nvSpPr>
        <p:spPr>
          <a:xfrm>
            <a:off x="758952" y="372775"/>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a:t>Approach and Analysis </a:t>
            </a:r>
            <a:endParaRPr lang="en-US" dirty="0">
              <a:latin typeface="Arial Black" panose="020B0604020202020204" pitchFamily="34" charset="0"/>
              <a:cs typeface="Arial Black" panose="020B0604020202020204" pitchFamily="34" charset="0"/>
            </a:endParaRPr>
          </a:p>
        </p:txBody>
      </p:sp>
      <p:sp>
        <p:nvSpPr>
          <p:cNvPr id="3" name="Text Placeholder 10">
            <a:extLst>
              <a:ext uri="{FF2B5EF4-FFF2-40B4-BE49-F238E27FC236}">
                <a16:creationId xmlns:a16="http://schemas.microsoft.com/office/drawing/2014/main" id="{14EB1F38-01CB-3B0B-5F7E-20796DA19584}"/>
              </a:ext>
            </a:extLst>
          </p:cNvPr>
          <p:cNvSpPr txBox="1">
            <a:spLocks/>
          </p:cNvSpPr>
          <p:nvPr/>
        </p:nvSpPr>
        <p:spPr>
          <a:xfrm>
            <a:off x="2113328" y="1140871"/>
            <a:ext cx="8371200" cy="4114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general steps for building the classification, regression, and clustering model</a:t>
            </a:r>
          </a:p>
        </p:txBody>
      </p:sp>
    </p:spTree>
    <p:extLst>
      <p:ext uri="{BB962C8B-B14F-4D97-AF65-F5344CB8AC3E}">
        <p14:creationId xmlns:p14="http://schemas.microsoft.com/office/powerpoint/2010/main" val="160049450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{B4A2E0AA-EA5D-4195-B2B6-83771F08F0A3}tf78438558_win32</Template>
  <TotalTime>169</TotalTime>
  <Words>1587</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Helvetica Neue</vt:lpstr>
      <vt:lpstr>Arial</vt:lpstr>
      <vt:lpstr>Arial Black</vt:lpstr>
      <vt:lpstr>Sabon Next LT</vt:lpstr>
      <vt:lpstr>Office Theme</vt:lpstr>
      <vt:lpstr>Zurich case – auto insurance </vt:lpstr>
      <vt:lpstr>AGENDA</vt:lpstr>
      <vt:lpstr>Introduction</vt:lpstr>
      <vt:lpstr>Recommendations </vt:lpstr>
      <vt:lpstr>Recommendations</vt:lpstr>
      <vt:lpstr>Recommendations</vt:lpstr>
      <vt:lpstr>Approach and Analysis </vt:lpstr>
      <vt:lpstr>Approach and Analysis </vt:lpstr>
      <vt:lpstr>PowerPoint Presentation</vt:lpstr>
      <vt:lpstr>Approach and Analysis </vt:lpstr>
      <vt:lpstr>Approach and Analysis </vt:lpstr>
      <vt:lpstr>Approach and Analysis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junzhe zhang</dc:creator>
  <cp:lastModifiedBy>junzhe zhang</cp:lastModifiedBy>
  <cp:revision>22</cp:revision>
  <dcterms:created xsi:type="dcterms:W3CDTF">2023-01-21T11:27:48Z</dcterms:created>
  <dcterms:modified xsi:type="dcterms:W3CDTF">2023-01-22T16:55:57Z</dcterms:modified>
</cp:coreProperties>
</file>