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303" r:id="rId5"/>
    <p:sldId id="283" r:id="rId6"/>
    <p:sldId id="288" r:id="rId7"/>
    <p:sldId id="299" r:id="rId8"/>
    <p:sldId id="300" r:id="rId9"/>
    <p:sldId id="301" r:id="rId10"/>
    <p:sldId id="297" r:id="rId11"/>
    <p:sldId id="302" r:id="rId12"/>
    <p:sldId id="291" r:id="rId13"/>
    <p:sldId id="295"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Existing 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24-40CC-8DF0-D90963D486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24-40CC-8DF0-D90963D486A3}"/>
              </c:ext>
            </c:extLst>
          </c:dPt>
          <c:cat>
            <c:strRef>
              <c:f>Sheet1!$A$2:$A$3</c:f>
              <c:strCache>
                <c:ptCount val="2"/>
                <c:pt idx="0">
                  <c:v>Never claim</c:v>
                </c:pt>
                <c:pt idx="1">
                  <c:v>Has claim</c:v>
                </c:pt>
              </c:strCache>
            </c:strRef>
          </c:cat>
          <c:val>
            <c:numRef>
              <c:f>Sheet1!$B$2:$B$3</c:f>
              <c:numCache>
                <c:formatCode>General</c:formatCode>
                <c:ptCount val="2"/>
                <c:pt idx="0">
                  <c:v>84</c:v>
                </c:pt>
                <c:pt idx="1">
                  <c:v>16</c:v>
                </c:pt>
              </c:numCache>
            </c:numRef>
          </c:val>
          <c:extLst>
            <c:ext xmlns:c16="http://schemas.microsoft.com/office/drawing/2014/chart" uri="{C3380CC4-5D6E-409C-BE32-E72D297353CC}">
              <c16:uniqueId val="{00000000-D3F6-4B7B-ABEF-10239239B27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Claim cost</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8FE8-41FA-9CDE-80086F2A945D}"/>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8FE8-41FA-9CDE-80086F2A945D}"/>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7FDF-4A43-858B-8938DEEE82B7}"/>
              </c:ext>
            </c:extLst>
          </c:dPt>
          <c:cat>
            <c:strRef>
              <c:f>Sheet1!$A$2:$A$4</c:f>
              <c:strCache>
                <c:ptCount val="3"/>
                <c:pt idx="0">
                  <c:v>&lt;2880</c:v>
                </c:pt>
                <c:pt idx="1">
                  <c:v>2880-7160</c:v>
                </c:pt>
                <c:pt idx="2">
                  <c:v>&gt;7160</c:v>
                </c:pt>
              </c:strCache>
            </c:strRef>
          </c:cat>
          <c:val>
            <c:numRef>
              <c:f>Sheet1!$B$2:$B$4</c:f>
              <c:numCache>
                <c:formatCode>General</c:formatCode>
                <c:ptCount val="3"/>
                <c:pt idx="0">
                  <c:v>70</c:v>
                </c:pt>
                <c:pt idx="1">
                  <c:v>30</c:v>
                </c:pt>
                <c:pt idx="2">
                  <c:v>10</c:v>
                </c:pt>
              </c:numCache>
            </c:numRef>
          </c:val>
          <c:extLst>
            <c:ext xmlns:c16="http://schemas.microsoft.com/office/drawing/2014/chart" uri="{C3380CC4-5D6E-409C-BE32-E72D297353CC}">
              <c16:uniqueId val="{00000004-8FE8-41FA-9CDE-80086F2A94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96466" y="1256279"/>
            <a:ext cx="6812938" cy="1225296"/>
          </a:xfrm>
        </p:spPr>
        <p:txBody>
          <a:bodyPr/>
          <a:lstStyle/>
          <a:p>
            <a:r>
              <a:rPr lang="en-US" dirty="0"/>
              <a:t>Kaggle project – auto insurance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15052" y="3483864"/>
            <a:ext cx="4483224" cy="1043748"/>
          </a:xfrm>
        </p:spPr>
        <p:txBody>
          <a:bodyPr/>
          <a:lstStyle/>
          <a:p>
            <a:r>
              <a:rPr lang="en-US" dirty="0"/>
              <a:t>Junzhe Zhang</a:t>
            </a:r>
          </a:p>
          <a:p>
            <a:r>
              <a:rPr lang="en-US" sz="1400" dirty="0"/>
              <a:t>Data Scientist</a:t>
            </a:r>
          </a:p>
          <a:p>
            <a:r>
              <a:rPr lang="en-US" sz="1400" dirty="0"/>
              <a:t>zhangjunzhe8868@gmail.com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594360"/>
            <a:ext cx="8165592" cy="1428595"/>
          </a:xfrm>
        </p:spPr>
        <p:txBody>
          <a:bodyPr/>
          <a:lstStyle/>
          <a:p>
            <a:r>
              <a:rPr lang="en-US"/>
              <a:t>Recommendations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4101926" y="1308657"/>
            <a:ext cx="4385125" cy="411480"/>
          </a:xfrm>
        </p:spPr>
        <p:txBody>
          <a:bodyPr/>
          <a:lstStyle/>
          <a:p>
            <a:r>
              <a:rPr lang="en-US" dirty="0"/>
              <a:t>Facts and data-driven Results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041657"/>
            <a:ext cx="3741928" cy="3684588"/>
          </a:xfrm>
        </p:spPr>
        <p:txBody>
          <a:bodyPr/>
          <a:lstStyle/>
          <a:p>
            <a:r>
              <a:rPr lang="en-US" dirty="0"/>
              <a:t>The net profit of </a:t>
            </a:r>
            <a:r>
              <a:rPr lang="en-US" b="1" dirty="0"/>
              <a:t>2017</a:t>
            </a:r>
            <a:r>
              <a:rPr lang="en-US" dirty="0"/>
              <a:t> auto insurance is</a:t>
            </a:r>
            <a:r>
              <a:rPr lang="en-US" b="1" dirty="0"/>
              <a:t> -16 M</a:t>
            </a:r>
            <a:r>
              <a:rPr lang="en-US" dirty="0"/>
              <a:t>. </a:t>
            </a:r>
          </a:p>
          <a:p>
            <a:pPr marL="0" indent="0">
              <a:buNone/>
            </a:pPr>
            <a:endParaRPr lang="en-US" dirty="0"/>
          </a:p>
          <a:p>
            <a:r>
              <a:rPr lang="en-US" b="1" dirty="0"/>
              <a:t>84%</a:t>
            </a:r>
            <a:r>
              <a:rPr lang="en-US" dirty="0"/>
              <a:t> of existing customers never filed any claims in </a:t>
            </a:r>
            <a:r>
              <a:rPr lang="en-US" b="1" dirty="0"/>
              <a:t>2017</a:t>
            </a:r>
            <a:r>
              <a:rPr lang="en-US" dirty="0"/>
              <a:t>.</a:t>
            </a:r>
          </a:p>
          <a:p>
            <a:pPr marL="0" indent="0">
              <a:buNone/>
            </a:pPr>
            <a:endParaRPr lang="en-US" dirty="0"/>
          </a:p>
          <a:p>
            <a:r>
              <a:rPr lang="en-US" b="1" dirty="0"/>
              <a:t>70%</a:t>
            </a:r>
            <a:r>
              <a:rPr lang="en-US" dirty="0"/>
              <a:t> of claim cost of the existing customers that filed at least one claim in </a:t>
            </a:r>
            <a:r>
              <a:rPr lang="en-US" b="1" dirty="0"/>
              <a:t>2017</a:t>
            </a:r>
            <a:r>
              <a:rPr lang="en-US" dirty="0"/>
              <a:t> is lower than </a:t>
            </a:r>
            <a:r>
              <a:rPr lang="en-US" b="1" dirty="0"/>
              <a:t>$2880 </a:t>
            </a:r>
            <a:r>
              <a:rPr lang="en-US" dirty="0"/>
              <a:t>(</a:t>
            </a:r>
            <a:r>
              <a:rPr lang="en-US" b="1" dirty="0"/>
              <a:t>4 times of premium</a:t>
            </a:r>
            <a:r>
              <a:rPr lang="en-US" dirty="0"/>
              <a:t>).</a:t>
            </a:r>
          </a:p>
          <a:p>
            <a:pPr marL="0" indent="0">
              <a:buNone/>
            </a:pPr>
            <a:endParaRPr lang="en-US" dirty="0"/>
          </a:p>
          <a:p>
            <a:r>
              <a:rPr lang="en-US" b="1" dirty="0"/>
              <a:t>10% </a:t>
            </a:r>
            <a:r>
              <a:rPr lang="en-US" dirty="0"/>
              <a:t>of claim cost of the existing customers that filed at least one claim in </a:t>
            </a:r>
            <a:r>
              <a:rPr lang="en-US" b="1" dirty="0"/>
              <a:t>2017</a:t>
            </a:r>
            <a:r>
              <a:rPr lang="en-US" dirty="0"/>
              <a:t> is greater than </a:t>
            </a:r>
            <a:r>
              <a:rPr lang="en-US" b="1" dirty="0"/>
              <a:t>$7160 </a:t>
            </a:r>
            <a:r>
              <a:rPr lang="en-US" dirty="0"/>
              <a:t>(</a:t>
            </a:r>
            <a:r>
              <a:rPr lang="en-US" b="1" dirty="0"/>
              <a:t>10 times of premium</a:t>
            </a:r>
            <a:r>
              <a:rPr lang="en-US" dirty="0"/>
              <a:t>).</a:t>
            </a:r>
          </a:p>
        </p:txBody>
      </p:sp>
      <p:graphicFrame>
        <p:nvGraphicFramePr>
          <p:cNvPr id="8" name="Chart 7">
            <a:extLst>
              <a:ext uri="{FF2B5EF4-FFF2-40B4-BE49-F238E27FC236}">
                <a16:creationId xmlns:a16="http://schemas.microsoft.com/office/drawing/2014/main" id="{345CBD07-E365-C907-48E6-C84C1D079377}"/>
              </a:ext>
            </a:extLst>
          </p:cNvPr>
          <p:cNvGraphicFramePr/>
          <p:nvPr>
            <p:extLst>
              <p:ext uri="{D42A27DB-BD31-4B8C-83A1-F6EECF244321}">
                <p14:modId xmlns:p14="http://schemas.microsoft.com/office/powerpoint/2010/main" val="1442232054"/>
              </p:ext>
            </p:extLst>
          </p:nvPr>
        </p:nvGraphicFramePr>
        <p:xfrm>
          <a:off x="8131947" y="1720138"/>
          <a:ext cx="2982098" cy="2381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9DD6384-74A5-8248-51F5-B47A4554F004}"/>
              </a:ext>
            </a:extLst>
          </p:cNvPr>
          <p:cNvGraphicFramePr/>
          <p:nvPr>
            <p:extLst>
              <p:ext uri="{D42A27DB-BD31-4B8C-83A1-F6EECF244321}">
                <p14:modId xmlns:p14="http://schemas.microsoft.com/office/powerpoint/2010/main" val="1559851836"/>
              </p:ext>
            </p:extLst>
          </p:nvPr>
        </p:nvGraphicFramePr>
        <p:xfrm>
          <a:off x="8168939" y="4145222"/>
          <a:ext cx="2982098" cy="23813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165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594360"/>
            <a:ext cx="8165592" cy="1428595"/>
          </a:xfrm>
        </p:spPr>
        <p:txBody>
          <a:bodyPr/>
          <a:lstStyle/>
          <a:p>
            <a:r>
              <a:rPr lang="en-US" dirty="0"/>
              <a:t>Recommendations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4101926" y="1308657"/>
            <a:ext cx="4385125" cy="411480"/>
          </a:xfrm>
        </p:spPr>
        <p:txBody>
          <a:bodyPr/>
          <a:lstStyle/>
          <a:p>
            <a:r>
              <a:rPr lang="en-US" dirty="0"/>
              <a:t>Reasons</a:t>
            </a:r>
          </a:p>
        </p:txBody>
      </p:sp>
      <p:sp>
        <p:nvSpPr>
          <p:cNvPr id="5" name="Text Placeholder 10">
            <a:extLst>
              <a:ext uri="{FF2B5EF4-FFF2-40B4-BE49-F238E27FC236}">
                <a16:creationId xmlns:a16="http://schemas.microsoft.com/office/drawing/2014/main" id="{5EF77762-98BB-F77B-A482-561BF4FE9D3C}"/>
              </a:ext>
            </a:extLst>
          </p:cNvPr>
          <p:cNvSpPr txBox="1">
            <a:spLocks/>
          </p:cNvSpPr>
          <p:nvPr/>
        </p:nvSpPr>
        <p:spPr>
          <a:xfrm>
            <a:off x="3977640" y="2330704"/>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Good driver</a:t>
            </a:r>
          </a:p>
        </p:txBody>
      </p:sp>
      <p:sp>
        <p:nvSpPr>
          <p:cNvPr id="6" name="Content Placeholder 11">
            <a:extLst>
              <a:ext uri="{FF2B5EF4-FFF2-40B4-BE49-F238E27FC236}">
                <a16:creationId xmlns:a16="http://schemas.microsoft.com/office/drawing/2014/main" id="{7A1C30E6-F26D-474F-9C8C-5A8222058776}"/>
              </a:ext>
            </a:extLst>
          </p:cNvPr>
          <p:cNvSpPr>
            <a:spLocks noGrp="1"/>
          </p:cNvSpPr>
          <p:nvPr>
            <p:ph sz="half" idx="2"/>
          </p:nvPr>
        </p:nvSpPr>
        <p:spPr>
          <a:xfrm>
            <a:off x="3685032" y="2877312"/>
            <a:ext cx="3741928" cy="3684588"/>
          </a:xfrm>
        </p:spPr>
        <p:txBody>
          <a:bodyPr/>
          <a:lstStyle/>
          <a:p>
            <a:r>
              <a:rPr lang="en-US" dirty="0"/>
              <a:t>The customer that never filed any claims is the good drivers, which can increase the expectation of net profit. So a customer acquisition and retention need to be applied.  </a:t>
            </a:r>
          </a:p>
          <a:p>
            <a:endParaRPr lang="en-US" dirty="0"/>
          </a:p>
          <a:p>
            <a:r>
              <a:rPr lang="en-US" dirty="0"/>
              <a:t>The customer that filed multi claims with low cost is also one income of the revenue, but the premium need to be adjusted to bring the positive net profit.</a:t>
            </a:r>
          </a:p>
          <a:p>
            <a:pPr marL="0" indent="0">
              <a:buNone/>
            </a:pPr>
            <a:endParaRPr lang="en-US" dirty="0"/>
          </a:p>
          <a:p>
            <a:endParaRPr lang="en-US" dirty="0"/>
          </a:p>
        </p:txBody>
      </p:sp>
      <p:sp>
        <p:nvSpPr>
          <p:cNvPr id="7" name="Text Placeholder 12">
            <a:extLst>
              <a:ext uri="{FF2B5EF4-FFF2-40B4-BE49-F238E27FC236}">
                <a16:creationId xmlns:a16="http://schemas.microsoft.com/office/drawing/2014/main" id="{332C899B-D46C-988B-313C-29A23D554676}"/>
              </a:ext>
            </a:extLst>
          </p:cNvPr>
          <p:cNvSpPr>
            <a:spLocks noGrp="1"/>
          </p:cNvSpPr>
          <p:nvPr>
            <p:ph type="body" sz="quarter" idx="3"/>
          </p:nvPr>
        </p:nvSpPr>
        <p:spPr>
          <a:xfrm>
            <a:off x="8046720" y="2330704"/>
            <a:ext cx="3822192" cy="411480"/>
          </a:xfrm>
        </p:spPr>
        <p:txBody>
          <a:bodyPr/>
          <a:lstStyle/>
          <a:p>
            <a:r>
              <a:rPr lang="en-US" dirty="0"/>
              <a:t>BAD DRIVER</a:t>
            </a:r>
          </a:p>
        </p:txBody>
      </p:sp>
      <p:sp>
        <p:nvSpPr>
          <p:cNvPr id="8" name="Content Placeholder 13">
            <a:extLst>
              <a:ext uri="{FF2B5EF4-FFF2-40B4-BE49-F238E27FC236}">
                <a16:creationId xmlns:a16="http://schemas.microsoft.com/office/drawing/2014/main" id="{704E9778-C6A2-9D12-E16A-F46398DE4DB7}"/>
              </a:ext>
            </a:extLst>
          </p:cNvPr>
          <p:cNvSpPr>
            <a:spLocks noGrp="1"/>
          </p:cNvSpPr>
          <p:nvPr>
            <p:ph sz="quarter" idx="4"/>
          </p:nvPr>
        </p:nvSpPr>
        <p:spPr>
          <a:xfrm>
            <a:off x="7754112" y="2877312"/>
            <a:ext cx="3741928" cy="3684588"/>
          </a:xfrm>
        </p:spPr>
        <p:txBody>
          <a:bodyPr/>
          <a:lstStyle/>
          <a:p>
            <a:r>
              <a:rPr lang="en-US" dirty="0"/>
              <a:t>The customer that filed multi claims with high cost is the bad driver, which can decrease the expectation of the net profit. So the rejection plan could be applied. </a:t>
            </a:r>
          </a:p>
          <a:p>
            <a:endParaRPr lang="en-US" dirty="0"/>
          </a:p>
          <a:p>
            <a:r>
              <a:rPr lang="en-US" dirty="0"/>
              <a:t>The rest customer that filed only one case with high cost need to be paid more attention by requiring more information and adding a pending time. The reason of the one-time high-cost payoff need to be investigated. The cause may be various, such as fraud, bad weather, hit and run, hit a human being or broken the high-value item.  </a:t>
            </a:r>
          </a:p>
        </p:txBody>
      </p:sp>
    </p:spTree>
    <p:extLst>
      <p:ext uri="{BB962C8B-B14F-4D97-AF65-F5344CB8AC3E}">
        <p14:creationId xmlns:p14="http://schemas.microsoft.com/office/powerpoint/2010/main" val="4636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Recommendations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9" name="Text Placeholder 1">
            <a:extLst>
              <a:ext uri="{FF2B5EF4-FFF2-40B4-BE49-F238E27FC236}">
                <a16:creationId xmlns:a16="http://schemas.microsoft.com/office/drawing/2014/main" id="{8AB67EBB-538A-500E-0F8B-B875C0BC5D14}"/>
              </a:ext>
            </a:extLst>
          </p:cNvPr>
          <p:cNvSpPr txBox="1">
            <a:spLocks/>
          </p:cNvSpPr>
          <p:nvPr/>
        </p:nvSpPr>
        <p:spPr>
          <a:xfrm>
            <a:off x="25400"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0" name="Text Placeholder 5">
            <a:extLst>
              <a:ext uri="{FF2B5EF4-FFF2-40B4-BE49-F238E27FC236}">
                <a16:creationId xmlns:a16="http://schemas.microsoft.com/office/drawing/2014/main" id="{CFBE101B-F7B0-D836-0EAA-23A45083EA07}"/>
              </a:ext>
            </a:extLst>
          </p:cNvPr>
          <p:cNvSpPr txBox="1">
            <a:spLocks/>
          </p:cNvSpPr>
          <p:nvPr/>
        </p:nvSpPr>
        <p:spPr>
          <a:xfrm>
            <a:off x="219476"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customers that has a low probability of having any claims.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premium could be relatively lower than our competitor.</a:t>
            </a:r>
          </a:p>
        </p:txBody>
      </p:sp>
      <p:sp>
        <p:nvSpPr>
          <p:cNvPr id="23" name="Text Placeholder 1">
            <a:extLst>
              <a:ext uri="{FF2B5EF4-FFF2-40B4-BE49-F238E27FC236}">
                <a16:creationId xmlns:a16="http://schemas.microsoft.com/office/drawing/2014/main" id="{C9514A18-0181-1A6F-EE11-1CB244588E64}"/>
              </a:ext>
            </a:extLst>
          </p:cNvPr>
          <p:cNvSpPr txBox="1">
            <a:spLocks/>
          </p:cNvSpPr>
          <p:nvPr/>
        </p:nvSpPr>
        <p:spPr>
          <a:xfrm>
            <a:off x="3055599"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24" name="Text Placeholder 1">
            <a:extLst>
              <a:ext uri="{FF2B5EF4-FFF2-40B4-BE49-F238E27FC236}">
                <a16:creationId xmlns:a16="http://schemas.microsoft.com/office/drawing/2014/main" id="{98D58202-DE14-E086-8062-973942A576D3}"/>
              </a:ext>
            </a:extLst>
          </p:cNvPr>
          <p:cNvSpPr txBox="1">
            <a:spLocks/>
          </p:cNvSpPr>
          <p:nvPr/>
        </p:nvSpPr>
        <p:spPr>
          <a:xfrm>
            <a:off x="6088908"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25" name="Text Placeholder 1">
            <a:extLst>
              <a:ext uri="{FF2B5EF4-FFF2-40B4-BE49-F238E27FC236}">
                <a16:creationId xmlns:a16="http://schemas.microsoft.com/office/drawing/2014/main" id="{5C9EFB6E-9451-EBD6-753A-AF51D785148E}"/>
              </a:ext>
            </a:extLst>
          </p:cNvPr>
          <p:cNvSpPr txBox="1">
            <a:spLocks/>
          </p:cNvSpPr>
          <p:nvPr/>
        </p:nvSpPr>
        <p:spPr>
          <a:xfrm>
            <a:off x="9119107"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26" name="Text Placeholder 5">
            <a:extLst>
              <a:ext uri="{FF2B5EF4-FFF2-40B4-BE49-F238E27FC236}">
                <a16:creationId xmlns:a16="http://schemas.microsoft.com/office/drawing/2014/main" id="{8BA0E4DF-5548-62AC-94BB-1751C7688136}"/>
              </a:ext>
            </a:extLst>
          </p:cNvPr>
          <p:cNvSpPr txBox="1">
            <a:spLocks/>
          </p:cNvSpPr>
          <p:nvPr/>
        </p:nvSpPr>
        <p:spPr>
          <a:xfrm>
            <a:off x="6361713"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customers that has a high cost per claims with multiple claims.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In order to keep the profit, a rejection could be applied for this group of customers.  </a:t>
            </a:r>
          </a:p>
        </p:txBody>
      </p:sp>
      <p:sp>
        <p:nvSpPr>
          <p:cNvPr id="27" name="Text Placeholder 5">
            <a:extLst>
              <a:ext uri="{FF2B5EF4-FFF2-40B4-BE49-F238E27FC236}">
                <a16:creationId xmlns:a16="http://schemas.microsoft.com/office/drawing/2014/main" id="{60D86FCA-F5BC-FEE4-AE73-3258CF3D2033}"/>
              </a:ext>
            </a:extLst>
          </p:cNvPr>
          <p:cNvSpPr txBox="1">
            <a:spLocks/>
          </p:cNvSpPr>
          <p:nvPr/>
        </p:nvSpPr>
        <p:spPr>
          <a:xfrm>
            <a:off x="3248037"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customers that has a low cost per claims with multiple claims.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initial premium could be higher than the previous group. But if they continuously driving safely,  a small cash back could be provided.  </a:t>
            </a:r>
          </a:p>
        </p:txBody>
      </p:sp>
      <p:sp>
        <p:nvSpPr>
          <p:cNvPr id="28" name="Text Placeholder 5">
            <a:extLst>
              <a:ext uri="{FF2B5EF4-FFF2-40B4-BE49-F238E27FC236}">
                <a16:creationId xmlns:a16="http://schemas.microsoft.com/office/drawing/2014/main" id="{0B6A43BE-002B-9546-D24B-5786C91D7070}"/>
              </a:ext>
            </a:extLst>
          </p:cNvPr>
          <p:cNvSpPr txBox="1">
            <a:spLocks/>
          </p:cNvSpPr>
          <p:nvPr/>
        </p:nvSpPr>
        <p:spPr>
          <a:xfrm>
            <a:off x="9394445"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 that has a very high cost per claims but with only one claim.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Another model need to be developed to understand the reason of the high cost. More information and a longer pending time are needed for this group of customers. </a:t>
            </a:r>
          </a:p>
        </p:txBody>
      </p:sp>
    </p:spTree>
    <p:extLst>
      <p:ext uri="{BB962C8B-B14F-4D97-AF65-F5344CB8AC3E}">
        <p14:creationId xmlns:p14="http://schemas.microsoft.com/office/powerpoint/2010/main" val="24990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347472"/>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06415" y="1337361"/>
            <a:ext cx="5879592" cy="4672822"/>
          </a:xfrm>
        </p:spPr>
        <p:txBody>
          <a:bodyPr/>
          <a:lstStyle/>
          <a:p>
            <a:r>
              <a:rPr lang="en-US" dirty="0"/>
              <a:t>For personal auto manager: </a:t>
            </a:r>
          </a:p>
          <a:p>
            <a:pPr marL="285750" indent="-285750">
              <a:buFont typeface="Arial" panose="020B0604020202020204" pitchFamily="34" charset="0"/>
              <a:buChar char="•"/>
            </a:pPr>
            <a:r>
              <a:rPr lang="en-US" dirty="0"/>
              <a:t>Segment the potential customers into four groups based on the current risk profiles. </a:t>
            </a:r>
          </a:p>
          <a:p>
            <a:pPr marL="285750" indent="-285750">
              <a:buFont typeface="Arial" panose="020B0604020202020204" pitchFamily="34" charset="0"/>
              <a:buChar char="•"/>
            </a:pPr>
            <a:r>
              <a:rPr lang="en-US" dirty="0"/>
              <a:t>Based on the existing data, the different plans can be applied for the potential customers</a:t>
            </a:r>
          </a:p>
          <a:p>
            <a:r>
              <a:rPr lang="en-US" dirty="0"/>
              <a:t>For a group of data scientists:</a:t>
            </a:r>
          </a:p>
          <a:p>
            <a:pPr marL="285750" indent="-285750">
              <a:buFont typeface="Arial" panose="020B0604020202020204" pitchFamily="34" charset="0"/>
              <a:buChar char="•"/>
            </a:pPr>
            <a:r>
              <a:rPr lang="en-US" dirty="0"/>
              <a:t>Three models were built for analysis (classification, regression, and clustering).</a:t>
            </a:r>
          </a:p>
          <a:p>
            <a:pPr marL="285750" indent="-285750">
              <a:buFont typeface="Arial" panose="020B0604020202020204" pitchFamily="34" charset="0"/>
              <a:buChar char="•"/>
            </a:pPr>
            <a:r>
              <a:rPr lang="en-US" dirty="0"/>
              <a:t>There are four parts to build the classification, regression, and clustering model: load and data cleaning, data exploration and feature engineering, training the model/hyperparameter tuning and model evaluation, and predictive model building.</a:t>
            </a:r>
          </a:p>
          <a:p>
            <a:pPr marL="285750" indent="-285750">
              <a:buFont typeface="Arial" panose="020B0604020202020204" pitchFamily="34" charset="0"/>
              <a:buChar char="•"/>
            </a:pPr>
            <a:r>
              <a:rPr lang="en-US" dirty="0"/>
              <a:t>Next step: model implementation (big data or on-time), model monitoring</a:t>
            </a:r>
            <a:r>
              <a:rPr lang="en-US"/>
              <a:t>, and model retrain.</a:t>
            </a:r>
            <a:endParaRPr lang="en-US" dirty="0"/>
          </a:p>
          <a:p>
            <a:pPr marL="285750" indent="-285750">
              <a:buFont typeface="Arial" panose="020B0604020202020204" pitchFamily="34" charset="0"/>
              <a:buChar char="•"/>
            </a:pPr>
            <a:r>
              <a:rPr lang="en-US" dirty="0"/>
              <a:t>These models are the starting point but need more models to work together, such as model can investigate the reason of one-time high cost payoff. </a:t>
            </a:r>
          </a:p>
          <a:p>
            <a:endParaRPr lang="en-US" dirty="0"/>
          </a:p>
        </p:txBody>
      </p:sp>
    </p:spTree>
    <p:extLst>
      <p:ext uri="{BB962C8B-B14F-4D97-AF65-F5344CB8AC3E}">
        <p14:creationId xmlns:p14="http://schemas.microsoft.com/office/powerpoint/2010/main" val="400183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Junzhe Zhang​</a:t>
            </a:r>
          </a:p>
          <a:p>
            <a:r>
              <a:rPr lang="en-US" dirty="0"/>
              <a:t>zhangjunzhe8868@gmail.com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Approach and Analysis</a:t>
            </a:r>
          </a:p>
          <a:p>
            <a:r>
              <a:rPr lang="en-US" dirty="0"/>
              <a:t>Recommendations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5506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571504"/>
            <a:ext cx="6766560" cy="4935827"/>
          </a:xfrm>
        </p:spPr>
        <p:txBody>
          <a:bodyPr/>
          <a:lstStyle/>
          <a:p>
            <a:pPr marL="285750" indent="-285750">
              <a:buFont typeface="Arial" panose="020B0604020202020204" pitchFamily="34" charset="0"/>
              <a:buChar char="•"/>
            </a:pPr>
            <a:r>
              <a:rPr lang="en-US" sz="1800" dirty="0">
                <a:solidFill>
                  <a:srgbClr val="000000"/>
                </a:solidFill>
                <a:latin typeface="Helvetica Neue"/>
              </a:rPr>
              <a:t>Target the potential customers in 2018 which will result in the lowest claim amounts. For example:</a:t>
            </a:r>
          </a:p>
          <a:p>
            <a:pPr marL="342900" indent="-342900">
              <a:buFont typeface="+mj-lt"/>
              <a:buAutoNum type="alphaLcParenR"/>
            </a:pPr>
            <a:r>
              <a:rPr lang="en-US" sz="1800" dirty="0">
                <a:solidFill>
                  <a:srgbClr val="000000"/>
                </a:solidFill>
                <a:latin typeface="Helvetica Neue"/>
              </a:rPr>
              <a:t>find customers with a low probability of having any claims</a:t>
            </a:r>
          </a:p>
          <a:p>
            <a:pPr marL="342900" indent="-342900">
              <a:buFont typeface="+mj-lt"/>
              <a:buAutoNum type="alphaLcParenR"/>
            </a:pPr>
            <a:r>
              <a:rPr lang="en-US" sz="1800" dirty="0">
                <a:solidFill>
                  <a:srgbClr val="000000"/>
                </a:solidFill>
                <a:latin typeface="Helvetica Neue"/>
              </a:rPr>
              <a:t>find customers with the lowest cost per claim, given that a claim occurs</a:t>
            </a:r>
          </a:p>
          <a:p>
            <a:endParaRPr lang="en-US" sz="1800" dirty="0">
              <a:solidFill>
                <a:srgbClr val="000000"/>
              </a:solidFill>
              <a:latin typeface="Helvetica Neue"/>
            </a:endParaRPr>
          </a:p>
          <a:p>
            <a:pPr marL="285750" indent="-285750">
              <a:buFont typeface="Arial" panose="020B0604020202020204" pitchFamily="34" charset="0"/>
              <a:buChar char="•"/>
            </a:pPr>
            <a:r>
              <a:rPr lang="en-US" sz="1800" dirty="0">
                <a:solidFill>
                  <a:srgbClr val="000000"/>
                </a:solidFill>
                <a:latin typeface="Helvetica Neue"/>
              </a:rPr>
              <a:t>Create a marketing campaign that engages with potential 2018 customers based on their risk profiles. In order to do that, the manager must make several risk profile ‘groups’ to be used in this campaign.</a:t>
            </a:r>
          </a:p>
          <a:p>
            <a:endParaRPr lang="en-US" sz="1800" dirty="0">
              <a:solidFill>
                <a:srgbClr val="000000"/>
              </a:solidFill>
              <a:latin typeface="Helvetica Neue"/>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Approach and Analysis </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Text Placeholder 1">
            <a:extLst>
              <a:ext uri="{FF2B5EF4-FFF2-40B4-BE49-F238E27FC236}">
                <a16:creationId xmlns:a16="http://schemas.microsoft.com/office/drawing/2014/main" id="{45ED8BF5-E522-F7D1-229A-B4CA9899413A}"/>
              </a:ext>
            </a:extLst>
          </p:cNvPr>
          <p:cNvSpPr>
            <a:spLocks noGrp="1"/>
          </p:cNvSpPr>
          <p:nvPr>
            <p:ph type="body" idx="1"/>
          </p:nvPr>
        </p:nvSpPr>
        <p:spPr>
          <a:xfrm>
            <a:off x="713232" y="2743200"/>
            <a:ext cx="3328416" cy="3557016"/>
          </a:xfrm>
        </p:spPr>
        <p:txBody>
          <a:bodyPr/>
          <a:lstStyle/>
          <a:p>
            <a:r>
              <a:rPr lang="en-US" dirty="0"/>
              <a:t>classification</a:t>
            </a:r>
          </a:p>
        </p:txBody>
      </p:sp>
      <p:sp>
        <p:nvSpPr>
          <p:cNvPr id="3" name="Text Placeholder 5">
            <a:extLst>
              <a:ext uri="{FF2B5EF4-FFF2-40B4-BE49-F238E27FC236}">
                <a16:creationId xmlns:a16="http://schemas.microsoft.com/office/drawing/2014/main" id="{C9F6AAE2-6C37-A557-14B7-0CD5A9EB24F2}"/>
              </a:ext>
            </a:extLst>
          </p:cNvPr>
          <p:cNvSpPr>
            <a:spLocks noGrp="1"/>
          </p:cNvSpPr>
          <p:nvPr>
            <p:ph type="body" sz="quarter" idx="18"/>
          </p:nvPr>
        </p:nvSpPr>
        <p:spPr>
          <a:xfrm>
            <a:off x="992124" y="3950208"/>
            <a:ext cx="2770632" cy="2206752"/>
          </a:xfrm>
        </p:spPr>
        <p:txBody>
          <a:bodyPr/>
          <a:lstStyle/>
          <a:p>
            <a:r>
              <a:rPr lang="en-US" dirty="0"/>
              <a:t>The logistics regression model was used to differentiate the customer that never filed a claim and filed a claim (it also provides the probability)</a:t>
            </a:r>
          </a:p>
        </p:txBody>
      </p:sp>
      <p:sp>
        <p:nvSpPr>
          <p:cNvPr id="4" name="Text Placeholder 2">
            <a:extLst>
              <a:ext uri="{FF2B5EF4-FFF2-40B4-BE49-F238E27FC236}">
                <a16:creationId xmlns:a16="http://schemas.microsoft.com/office/drawing/2014/main" id="{D20029E8-3E98-BAE1-2DE1-D6E7968A9A28}"/>
              </a:ext>
            </a:extLst>
          </p:cNvPr>
          <p:cNvSpPr>
            <a:spLocks noGrp="1"/>
          </p:cNvSpPr>
          <p:nvPr>
            <p:ph type="body" sz="quarter" idx="15"/>
          </p:nvPr>
        </p:nvSpPr>
        <p:spPr>
          <a:xfrm>
            <a:off x="4443984" y="2743200"/>
            <a:ext cx="3328416" cy="3557016"/>
          </a:xfrm>
        </p:spPr>
        <p:txBody>
          <a:bodyPr/>
          <a:lstStyle/>
          <a:p>
            <a:r>
              <a:rPr lang="en-US" dirty="0"/>
              <a:t>regression</a:t>
            </a:r>
          </a:p>
        </p:txBody>
      </p:sp>
      <p:sp>
        <p:nvSpPr>
          <p:cNvPr id="6" name="Text Placeholder 6">
            <a:extLst>
              <a:ext uri="{FF2B5EF4-FFF2-40B4-BE49-F238E27FC236}">
                <a16:creationId xmlns:a16="http://schemas.microsoft.com/office/drawing/2014/main" id="{6942F8E7-D941-660F-4363-FDA21CFC2508}"/>
              </a:ext>
            </a:extLst>
          </p:cNvPr>
          <p:cNvSpPr>
            <a:spLocks noGrp="1"/>
          </p:cNvSpPr>
          <p:nvPr>
            <p:ph type="body" sz="quarter" idx="21"/>
          </p:nvPr>
        </p:nvSpPr>
        <p:spPr>
          <a:xfrm>
            <a:off x="4722876" y="3950208"/>
            <a:ext cx="2770632" cy="2206752"/>
          </a:xfrm>
        </p:spPr>
        <p:txBody>
          <a:bodyPr/>
          <a:lstStyle/>
          <a:p>
            <a:pPr marL="285750" indent="-285750">
              <a:buFont typeface="Arial" panose="020B0604020202020204" pitchFamily="34" charset="0"/>
              <a:buChar char="•"/>
            </a:pPr>
            <a:r>
              <a:rPr lang="en-US" dirty="0"/>
              <a:t>The random forest regression model was used for calculate the claim cost of the customer that has a high probability to file at least one claim</a:t>
            </a:r>
          </a:p>
        </p:txBody>
      </p:sp>
      <p:sp>
        <p:nvSpPr>
          <p:cNvPr id="7" name="Text Placeholder 3">
            <a:extLst>
              <a:ext uri="{FF2B5EF4-FFF2-40B4-BE49-F238E27FC236}">
                <a16:creationId xmlns:a16="http://schemas.microsoft.com/office/drawing/2014/main" id="{A37FA764-3A23-01BE-55DC-464DD86ABB9D}"/>
              </a:ext>
            </a:extLst>
          </p:cNvPr>
          <p:cNvSpPr>
            <a:spLocks noGrp="1"/>
          </p:cNvSpPr>
          <p:nvPr>
            <p:ph type="body" sz="quarter" idx="17"/>
          </p:nvPr>
        </p:nvSpPr>
        <p:spPr>
          <a:xfrm>
            <a:off x="8092440" y="2743200"/>
            <a:ext cx="3328416" cy="3557016"/>
          </a:xfrm>
        </p:spPr>
        <p:txBody>
          <a:bodyPr/>
          <a:lstStyle/>
          <a:p>
            <a:r>
              <a:rPr lang="en-US" dirty="0"/>
              <a:t>clustering</a:t>
            </a:r>
          </a:p>
        </p:txBody>
      </p:sp>
      <p:sp>
        <p:nvSpPr>
          <p:cNvPr id="8" name="Text Placeholder 7">
            <a:extLst>
              <a:ext uri="{FF2B5EF4-FFF2-40B4-BE49-F238E27FC236}">
                <a16:creationId xmlns:a16="http://schemas.microsoft.com/office/drawing/2014/main" id="{490038C6-1B0D-009E-1D55-7C0A3CF9AFB2}"/>
              </a:ext>
            </a:extLst>
          </p:cNvPr>
          <p:cNvSpPr>
            <a:spLocks noGrp="1"/>
          </p:cNvSpPr>
          <p:nvPr>
            <p:ph type="body" sz="quarter" idx="22"/>
          </p:nvPr>
        </p:nvSpPr>
        <p:spPr>
          <a:xfrm>
            <a:off x="8371332" y="3950208"/>
            <a:ext cx="2770632" cy="2206752"/>
          </a:xfrm>
        </p:spPr>
        <p:txBody>
          <a:bodyPr/>
          <a:lstStyle/>
          <a:p>
            <a:pPr marL="285750" indent="-285750">
              <a:buFont typeface="Arial" panose="020B0604020202020204" pitchFamily="34" charset="0"/>
              <a:buChar char="•"/>
            </a:pPr>
            <a:r>
              <a:rPr lang="en-US" dirty="0"/>
              <a:t>The k-means clustering model was used to group the customer into 4 groups based on the raw data and also the prediction from the previous two models</a:t>
            </a:r>
          </a:p>
          <a:p>
            <a:endParaRPr lang="en-US" dirty="0"/>
          </a:p>
        </p:txBody>
      </p:sp>
    </p:spTree>
    <p:extLst>
      <p:ext uri="{BB962C8B-B14F-4D97-AF65-F5344CB8AC3E}">
        <p14:creationId xmlns:p14="http://schemas.microsoft.com/office/powerpoint/2010/main" val="231489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739465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pattern differences between policy 2017 data and quote 2018 data</a:t>
            </a:r>
          </a:p>
        </p:txBody>
      </p:sp>
      <p:pic>
        <p:nvPicPr>
          <p:cNvPr id="2050" name="Picture 2">
            <a:extLst>
              <a:ext uri="{FF2B5EF4-FFF2-40B4-BE49-F238E27FC236}">
                <a16:creationId xmlns:a16="http://schemas.microsoft.com/office/drawing/2014/main" id="{5B1FF7AE-6938-F0E9-A82C-044CC82D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209" y="3997763"/>
            <a:ext cx="4205311" cy="2703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43E547-138C-C63C-9533-B52C9E224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95" y="4158966"/>
            <a:ext cx="51339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816B533-AFB2-7769-3051-37B1B3340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393" y="1698732"/>
            <a:ext cx="51339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DD2D67E-419D-E1EB-4DE7-39E6DC280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694" y="1695078"/>
            <a:ext cx="51339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sz="1400" dirty="0"/>
              <a:t>data cleaning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marL="171450" lvl="0" indent="-171450" algn="l">
              <a:buFont typeface="Arial" panose="020B0604020202020204" pitchFamily="34" charset="0"/>
              <a:buChar char="•"/>
            </a:pPr>
            <a:r>
              <a:rPr lang="en-US" sz="1100" dirty="0"/>
              <a:t>Handle the missing value and outlier</a:t>
            </a:r>
          </a:p>
          <a:p>
            <a:pPr marL="171450" lvl="0" indent="-171450" algn="l">
              <a:buFont typeface="Arial" panose="020B0604020202020204" pitchFamily="34" charset="0"/>
              <a:buChar char="•"/>
            </a:pPr>
            <a:r>
              <a:rPr lang="en-US" sz="1100" dirty="0"/>
              <a:t>Encode the categorical feature</a:t>
            </a:r>
          </a:p>
          <a:p>
            <a:pPr marL="171450" lvl="0" indent="-171450" algn="l">
              <a:buFont typeface="Arial" panose="020B0604020202020204" pitchFamily="34" charset="0"/>
              <a:buChar char="•"/>
            </a:pPr>
            <a:r>
              <a:rPr lang="en-US" sz="1100" dirty="0"/>
              <a:t>Scale the continuous feature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400" dirty="0"/>
              <a:t>feature engineering</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marL="171450" lvl="0" indent="-171450" algn="l">
              <a:buFont typeface="Arial" panose="020B0604020202020204" pitchFamily="34" charset="0"/>
              <a:buChar char="•"/>
            </a:pPr>
            <a:r>
              <a:rPr lang="en-US" sz="1100" dirty="0"/>
              <a:t>Find or make the features that contributes to the regression, classification, and clustering</a:t>
            </a:r>
          </a:p>
          <a:p>
            <a:pPr marL="171450" lvl="0" indent="-171450" algn="just">
              <a:buFont typeface="Arial" panose="020B0604020202020204" pitchFamily="34" charset="0"/>
              <a:buChar char="•"/>
            </a:pPr>
            <a:r>
              <a:rPr lang="en-US" sz="1100" dirty="0"/>
              <a:t>Resample the training data if the data is imbalanced</a:t>
            </a:r>
          </a:p>
          <a:p>
            <a:pPr marL="171450" lvl="0" indent="-171450" algn="just">
              <a:buFont typeface="Arial" panose="020B0604020202020204" pitchFamily="34" charset="0"/>
              <a:buChar char="•"/>
            </a:pPr>
            <a:r>
              <a:rPr lang="en-US" sz="1100" dirty="0"/>
              <a:t>Normalize the predictor variable if needed</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sz="1400" dirty="0"/>
              <a:t>Model Training</a:t>
            </a:r>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marL="171450" lvl="0" indent="-171450" algn="just">
              <a:buFont typeface="Arial" panose="020B0604020202020204" pitchFamily="34" charset="0"/>
              <a:buChar char="•"/>
            </a:pPr>
            <a:r>
              <a:rPr lang="en-US" sz="1100" dirty="0"/>
              <a:t>Split training and testing sets</a:t>
            </a:r>
          </a:p>
          <a:p>
            <a:pPr marL="171450" lvl="0" indent="-171450" algn="just">
              <a:buFont typeface="Arial" panose="020B0604020202020204" pitchFamily="34" charset="0"/>
              <a:buChar char="•"/>
            </a:pPr>
            <a:r>
              <a:rPr lang="en-US" sz="1100" dirty="0"/>
              <a:t>Grid search for the hyperparameter tunning</a:t>
            </a:r>
          </a:p>
          <a:p>
            <a:pPr marL="171450" lvl="0" indent="-171450" algn="just">
              <a:buFont typeface="Arial" panose="020B0604020202020204" pitchFamily="34" charset="0"/>
              <a:buChar char="•"/>
            </a:pPr>
            <a:r>
              <a:rPr lang="en-US" sz="1100" dirty="0"/>
              <a:t>PCA can be applied if the number of feature is too much</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400" dirty="0"/>
              <a:t>model evaluation</a:t>
            </a:r>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marL="171450" lvl="0" indent="-171450" algn="just">
              <a:buFont typeface="Arial" panose="020B0604020202020204" pitchFamily="34" charset="0"/>
              <a:buChar char="•"/>
            </a:pPr>
            <a:r>
              <a:rPr lang="en-US" sz="1100" dirty="0"/>
              <a:t>Select the correct metrics for classification with imbalanced data</a:t>
            </a:r>
          </a:p>
          <a:p>
            <a:pPr marL="171450" lvl="0" indent="-171450" algn="just">
              <a:buFont typeface="Arial" panose="020B0604020202020204" pitchFamily="34" charset="0"/>
              <a:buChar char="•"/>
            </a:pPr>
            <a:r>
              <a:rPr lang="en-US" sz="1100" dirty="0"/>
              <a:t>Select the correct metrics for regression </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400" dirty="0"/>
              <a:t>predictive model building</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171450" lvl="0" indent="-171450" algn="just">
              <a:buFont typeface="Arial" panose="020B0604020202020204" pitchFamily="34" charset="0"/>
              <a:buChar char="•"/>
            </a:pPr>
            <a:r>
              <a:rPr lang="en-US" sz="1100" dirty="0"/>
              <a:t>Build the multi-stage model</a:t>
            </a:r>
          </a:p>
          <a:p>
            <a:pPr marL="171450" lvl="0" indent="-171450" algn="just">
              <a:buFont typeface="Arial" panose="020B0604020202020204" pitchFamily="34" charset="0"/>
              <a:buChar char="•"/>
            </a:pPr>
            <a:r>
              <a:rPr lang="en-US" sz="1100" dirty="0"/>
              <a:t>Save the temporal feature</a:t>
            </a:r>
          </a:p>
        </p:txBody>
      </p:sp>
      <p:sp>
        <p:nvSpPr>
          <p:cNvPr id="2" name="Title 1">
            <a:extLst>
              <a:ext uri="{FF2B5EF4-FFF2-40B4-BE49-F238E27FC236}">
                <a16:creationId xmlns:a16="http://schemas.microsoft.com/office/drawing/2014/main" id="{B41C65DC-4A54-65F7-06D4-72851A3445E1}"/>
              </a:ext>
            </a:extLst>
          </p:cNvPr>
          <p:cNvSpPr txBox="1">
            <a:spLocks/>
          </p:cNvSpPr>
          <p:nvPr/>
        </p:nvSpPr>
        <p:spPr>
          <a:xfrm>
            <a:off x="758952" y="372775"/>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a:t>Approach and Analysis </a:t>
            </a:r>
            <a:endParaRPr lang="en-US" dirty="0">
              <a:latin typeface="Arial Black" panose="020B0604020202020204" pitchFamily="34" charset="0"/>
              <a:cs typeface="Arial Black" panose="020B0604020202020204" pitchFamily="34" charset="0"/>
            </a:endParaRPr>
          </a:p>
        </p:txBody>
      </p:sp>
      <p:sp>
        <p:nvSpPr>
          <p:cNvPr id="3" name="Text Placeholder 10">
            <a:extLst>
              <a:ext uri="{FF2B5EF4-FFF2-40B4-BE49-F238E27FC236}">
                <a16:creationId xmlns:a16="http://schemas.microsoft.com/office/drawing/2014/main" id="{14EB1F38-01CB-3B0B-5F7E-20796DA19584}"/>
              </a:ext>
            </a:extLst>
          </p:cNvPr>
          <p:cNvSpPr txBox="1">
            <a:spLocks/>
          </p:cNvSpPr>
          <p:nvPr/>
        </p:nvSpPr>
        <p:spPr>
          <a:xfrm>
            <a:off x="2113328" y="1140871"/>
            <a:ext cx="837120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general steps for building the classification, regression, and clustering model</a:t>
            </a:r>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classification model for finding customers with a low probability of having any claims</a:t>
            </a:r>
          </a:p>
        </p:txBody>
      </p:sp>
      <p:pic>
        <p:nvPicPr>
          <p:cNvPr id="4098" name="Picture 2">
            <a:extLst>
              <a:ext uri="{FF2B5EF4-FFF2-40B4-BE49-F238E27FC236}">
                <a16:creationId xmlns:a16="http://schemas.microsoft.com/office/drawing/2014/main" id="{0DA672A3-0135-DBF7-C518-CE5A5B7EC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901" y="2170400"/>
            <a:ext cx="5505450"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739815"/>
            <a:ext cx="3741928" cy="41105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class of had filed at least a claim only takes 16%. It is a imbalanced data.</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are the X. </a:t>
            </a:r>
          </a:p>
          <a:p>
            <a:r>
              <a:rPr lang="en-US" sz="1400" dirty="0"/>
              <a:t>oversampling minority class using random sampling and </a:t>
            </a:r>
            <a:r>
              <a:rPr lang="en-US" sz="1400" dirty="0" err="1"/>
              <a:t>undersampling</a:t>
            </a:r>
            <a:r>
              <a:rPr lang="en-US" sz="1400" dirty="0"/>
              <a:t> majority class using random sampling were used to handle the imbalanced issue. </a:t>
            </a:r>
          </a:p>
          <a:p>
            <a:r>
              <a:rPr lang="en-US" sz="1400" dirty="0"/>
              <a:t>Random forest and logistic regression were used to build the model</a:t>
            </a:r>
          </a:p>
          <a:p>
            <a:r>
              <a:rPr lang="en-US" sz="1400" dirty="0"/>
              <a:t>The logistics regression model performs better with auc:0.706, accuracyScore:0.725, precision:0.825, falseAlarmRate:0.323.</a:t>
            </a:r>
          </a:p>
        </p:txBody>
      </p:sp>
    </p:spTree>
    <p:extLst>
      <p:ext uri="{BB962C8B-B14F-4D97-AF65-F5344CB8AC3E}">
        <p14:creationId xmlns:p14="http://schemas.microsoft.com/office/powerpoint/2010/main" val="30988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model for finding customers with the lowest cost per claim</a:t>
            </a:r>
          </a:p>
        </p:txBody>
      </p:sp>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739815"/>
            <a:ext cx="3741928" cy="41105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target variable 'claimcst0' is highly right-skewed and is positive across all observations.</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a:t>
            </a:r>
            <a:r>
              <a:rPr lang="en-US" sz="1400" dirty="0" err="1"/>
              <a:t>veh_safe</a:t>
            </a:r>
            <a:r>
              <a:rPr lang="en-US" sz="1400" dirty="0"/>
              <a:t> (derived from </a:t>
            </a:r>
            <a:r>
              <a:rPr lang="en-US" sz="1400" dirty="0" err="1"/>
              <a:t>veh_body</a:t>
            </a:r>
            <a:r>
              <a:rPr lang="en-US" sz="1400" dirty="0"/>
              <a:t>) are the X. </a:t>
            </a:r>
          </a:p>
          <a:p>
            <a:r>
              <a:rPr lang="en-US" sz="1400" dirty="0"/>
              <a:t>Random forest and gamma regression were used to build the model</a:t>
            </a:r>
          </a:p>
          <a:p>
            <a:r>
              <a:rPr lang="en-US" sz="1400" dirty="0"/>
              <a:t>The regression is not linear. The random forest model performs better with r2:0.48, rmse:0.69.</a:t>
            </a:r>
          </a:p>
        </p:txBody>
      </p:sp>
      <p:pic>
        <p:nvPicPr>
          <p:cNvPr id="2050" name="Picture 2">
            <a:extLst>
              <a:ext uri="{FF2B5EF4-FFF2-40B4-BE49-F238E27FC236}">
                <a16:creationId xmlns:a16="http://schemas.microsoft.com/office/drawing/2014/main" id="{3A724D05-5FEE-03CB-B328-D8C65F259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467" y="2032663"/>
            <a:ext cx="52768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7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46142"/>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Divide the customer into the different groups by the risk profile</a:t>
            </a:r>
          </a:p>
        </p:txBody>
      </p:sp>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550222"/>
            <a:ext cx="3741928" cy="327035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Cluster 0: credit score is low, traffic env is relatively safe, multi claims and claim cost is not high</a:t>
            </a:r>
          </a:p>
          <a:p>
            <a:r>
              <a:rPr lang="en-US" sz="1400" dirty="0"/>
              <a:t>Cluster 1: credit score is low, traffic env is relatively safe, less claims and claim cost is very high</a:t>
            </a:r>
          </a:p>
          <a:p>
            <a:r>
              <a:rPr lang="en-US" sz="1400" dirty="0"/>
              <a:t>Cluster 2: credit score is low, traffic env is relatively unsafe, multi claims and claim cost is low</a:t>
            </a:r>
          </a:p>
          <a:p>
            <a:r>
              <a:rPr lang="en-US" sz="1400" dirty="0"/>
              <a:t>Cluster 3: credit score is high, traffic env is safe, no claim</a:t>
            </a:r>
          </a:p>
        </p:txBody>
      </p:sp>
      <p:pic>
        <p:nvPicPr>
          <p:cNvPr id="6146" name="Picture 2">
            <a:extLst>
              <a:ext uri="{FF2B5EF4-FFF2-40B4-BE49-F238E27FC236}">
                <a16:creationId xmlns:a16="http://schemas.microsoft.com/office/drawing/2014/main" id="{7E800815-B2BA-922A-4F34-06EFDEC0A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891" y="1562793"/>
            <a:ext cx="3138947" cy="22013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A80D1C4-AA30-B54E-B32D-E75287595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429" y="1562792"/>
            <a:ext cx="3138947" cy="220134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941C5C1-FC2E-AFA7-6436-695CFBE56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890" y="3885648"/>
            <a:ext cx="3138948" cy="220134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5E533A84-6BFF-491F-B554-51B06853BE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5429" y="3885649"/>
            <a:ext cx="3138947" cy="220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5107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{B4A2E0AA-EA5D-4195-B2B6-83771F08F0A3}tf78438558_win32</Template>
  <TotalTime>348</TotalTime>
  <Words>1191</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Arial</vt:lpstr>
      <vt:lpstr>Arial Black</vt:lpstr>
      <vt:lpstr>Sabon Next LT</vt:lpstr>
      <vt:lpstr>Office Theme</vt:lpstr>
      <vt:lpstr>Kaggle project – auto insurance </vt:lpstr>
      <vt:lpstr>AGENDA</vt:lpstr>
      <vt:lpstr>Introduction</vt:lpstr>
      <vt:lpstr>Approach and Analysis </vt:lpstr>
      <vt:lpstr>Approach and Analysis </vt:lpstr>
      <vt:lpstr>PowerPoint Presentation</vt:lpstr>
      <vt:lpstr>Approach and Analysis </vt:lpstr>
      <vt:lpstr>Approach and Analysis </vt:lpstr>
      <vt:lpstr>Approach and Analysis </vt:lpstr>
      <vt:lpstr>Recommendations</vt:lpstr>
      <vt:lpstr>Recommendations</vt:lpstr>
      <vt:lpstr>Recommendations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junzhe zhang</dc:creator>
  <cp:lastModifiedBy>junzhe zhang</cp:lastModifiedBy>
  <cp:revision>41</cp:revision>
  <dcterms:created xsi:type="dcterms:W3CDTF">2023-01-21T11:27:48Z</dcterms:created>
  <dcterms:modified xsi:type="dcterms:W3CDTF">2023-02-28T19:50:40Z</dcterms:modified>
</cp:coreProperties>
</file>