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0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12336-E02E-8977-83AA-870FA4AA9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165" y="2121762"/>
            <a:ext cx="11026960" cy="1109871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Data Challenge – </a:t>
            </a:r>
            <a:r>
              <a:rPr lang="en-US" sz="4000" dirty="0">
                <a:latin typeface="+mj-lt"/>
              </a:rPr>
              <a:t>Fraud detection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12673A-85A4-7C7B-C542-71AA622C0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417" y="4137158"/>
            <a:ext cx="7197726" cy="1405467"/>
          </a:xfrm>
        </p:spPr>
        <p:txBody>
          <a:bodyPr/>
          <a:lstStyle/>
          <a:p>
            <a:pPr algn="l"/>
            <a:r>
              <a:rPr lang="nn-NO" dirty="0"/>
              <a:t>Junzhe Zhang</a:t>
            </a:r>
          </a:p>
          <a:p>
            <a:pPr algn="l"/>
            <a:r>
              <a:rPr lang="nn-NO" sz="1200" dirty="0"/>
              <a:t>Data scientist</a:t>
            </a:r>
          </a:p>
          <a:p>
            <a:pPr algn="l"/>
            <a:r>
              <a:rPr lang="nn-NO" sz="1200" dirty="0"/>
              <a:t>zhangjunzhe8868@gmail.com</a:t>
            </a:r>
            <a:endParaRPr lang="en-US" sz="1200" dirty="0"/>
          </a:p>
        </p:txBody>
      </p:sp>
      <p:pic>
        <p:nvPicPr>
          <p:cNvPr id="4" name="Picture 2" descr="Search Jobs and Careers at Capital One - US">
            <a:extLst>
              <a:ext uri="{FF2B5EF4-FFF2-40B4-BE49-F238E27FC236}">
                <a16:creationId xmlns:a16="http://schemas.microsoft.com/office/drawing/2014/main" id="{F26FD795-C09B-EC68-4039-77ACA0CA5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17" y="310046"/>
            <a:ext cx="357187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94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36F5C-84F4-429E-30D8-D7267F60B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9754339" cy="54449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Summary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9839F-04B3-9AD2-A4B2-C59E2A2D7C82}"/>
              </a:ext>
            </a:extLst>
          </p:cNvPr>
          <p:cNvSpPr/>
          <p:nvPr/>
        </p:nvSpPr>
        <p:spPr>
          <a:xfrm>
            <a:off x="685801" y="1566370"/>
            <a:ext cx="1004730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four steps for doing this project: data exploration, feature engineering and data cleaning, building baseline and ML models, and model evaluation.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anomaly detection methods were tried in this study, such as Local Outlier Factor and Isolation Forest.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feature engineering,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TomekLinks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was tried for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undersampling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majority class, but it is too slow.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step: model implementation (big data or on-time) and model monitoring (model retrain)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model is a starting point but need more models to work together, such as model can detect the missing fraudulent transaction from this model or the model checking for some big transactions. </a:t>
            </a:r>
          </a:p>
        </p:txBody>
      </p:sp>
    </p:spTree>
    <p:extLst>
      <p:ext uri="{BB962C8B-B14F-4D97-AF65-F5344CB8AC3E}">
        <p14:creationId xmlns:p14="http://schemas.microsoft.com/office/powerpoint/2010/main" val="1615934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36F5C-84F4-429E-30D8-D7267F60B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9754339" cy="54449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References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B2665E-1DF4-5746-D6DC-9C21A2831A1B}"/>
              </a:ext>
            </a:extLst>
          </p:cNvPr>
          <p:cNvSpPr/>
          <p:nvPr/>
        </p:nvSpPr>
        <p:spPr>
          <a:xfrm>
            <a:off x="685802" y="1593003"/>
            <a:ext cx="1004730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Sadineni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Praveen Kumar. "Detection of fraudulent transactions in credit card using machine learning algorithms." 2020 Fourth International Conference on I-SMAC (IoT in Social, Mobile, Analytics and Cloud)(I-SMAC). IEEE, 2020.</a:t>
            </a:r>
          </a:p>
          <a:p>
            <a:pPr marL="457200" indent="-457200">
              <a:buAutoNum type="arabicPeriod"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Maniraj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P., et al. "Credit card fraud detection using machine learning and data science." International Journal of Engineering Research 8.9 (2019): 110-115.</a:t>
            </a:r>
          </a:p>
          <a:p>
            <a:pPr marL="457200" indent="-457200"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 Card Activities Manual, https://www.fdic.gov/regulations/examinations/credit_card/pdf_version/</a:t>
            </a:r>
          </a:p>
        </p:txBody>
      </p:sp>
    </p:spTree>
    <p:extLst>
      <p:ext uri="{BB962C8B-B14F-4D97-AF65-F5344CB8AC3E}">
        <p14:creationId xmlns:p14="http://schemas.microsoft.com/office/powerpoint/2010/main" val="2630033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F331B-3138-1FD9-C3A6-A91D8CFA1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A3FA28F-C44C-81B0-8A83-F9D44639DCC6}"/>
              </a:ext>
            </a:extLst>
          </p:cNvPr>
          <p:cNvSpPr txBox="1">
            <a:spLocks/>
          </p:cNvSpPr>
          <p:nvPr/>
        </p:nvSpPr>
        <p:spPr>
          <a:xfrm>
            <a:off x="685801" y="3221115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464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36F5C-84F4-429E-30D8-D7267F60B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1"/>
            <a:ext cx="6549499" cy="54449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577FE-E8E8-38EA-FEBA-318DA71B1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823" y="2201662"/>
            <a:ext cx="10642105" cy="3506680"/>
          </a:xfrm>
        </p:spPr>
        <p:txBody>
          <a:bodyPr>
            <a:normAutofit/>
          </a:bodyPr>
          <a:lstStyle/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Introduction 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Approach and Analysis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Summary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760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36F5C-84F4-429E-30D8-D7267F60B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1"/>
            <a:ext cx="7969926" cy="54449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Introduction - Problem statement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96C452-5053-EDEB-7908-C5687FA2E24B}"/>
              </a:ext>
            </a:extLst>
          </p:cNvPr>
          <p:cNvSpPr/>
          <p:nvPr/>
        </p:nvSpPr>
        <p:spPr>
          <a:xfrm>
            <a:off x="685802" y="1593003"/>
            <a:ext cx="1004730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Fraud is a problem for any bank and it is a cost of bank.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Fraud can take many forms, whether it is someone stealing a single credit card, to large batches of stolen credit card numbers being used on the web, or even a mass compromise of credit card numbers stolen from a merchant via tools like credit card skimming devices.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want to build a classification model to detect the fraud at transaction level.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Assumption: the sampling method is correct and the label is correct.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820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36F5C-84F4-429E-30D8-D7267F60B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9132901" cy="54449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Approach and Analysis – Data exploration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7E5AD1-8D36-1EB5-6228-2209B83CF786}"/>
              </a:ext>
            </a:extLst>
          </p:cNvPr>
          <p:cNvSpPr/>
          <p:nvPr/>
        </p:nvSpPr>
        <p:spPr>
          <a:xfrm>
            <a:off x="685802" y="1593003"/>
            <a:ext cx="1004730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data has 29 attributes and 786363 records, which is labeled.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variables have null values.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variables are exactly same with others.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variables are continuous and the others are categorical.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label of fraud and non-fraud are imbalanced (fraud transaction takes only 1.579%).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transactions were made between 2016-1-1 to 2016-12-31.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transactions were made in US, MEX, CAN, and PR.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 present transaction has less fraud.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Mismatched CVV and expiration date has no fraud because the transaction cannot be processed.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posEntryMode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a different pattern on fraudulent samples.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329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36F5C-84F4-429E-30D8-D7267F60B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9132901" cy="54449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Approach and Analysis – Data exploration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F75E05-DA80-3B1A-D120-0586733CA45D}"/>
              </a:ext>
            </a:extLst>
          </p:cNvPr>
          <p:cNvSpPr/>
          <p:nvPr/>
        </p:nvSpPr>
        <p:spPr>
          <a:xfrm>
            <a:off x="685802" y="1593003"/>
            <a:ext cx="1004730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accounts have significantly more fraudulent transactions than others.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transaction is a small amount transaction.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AMC, EZ Putt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Uber, Lyft, oldnavy.com are the most popular place for using this card.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online_retail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fastfood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entertainment, food,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online_gifts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the most popular categories.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FDBE3A-EFBE-EE3C-8BB8-5524199D1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87" y="4172504"/>
            <a:ext cx="4793463" cy="252643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9BEF2F5-D6A2-41C1-8589-71025270C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376" y="4172504"/>
            <a:ext cx="4945727" cy="2526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224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36F5C-84F4-429E-30D8-D7267F60B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9132901" cy="54449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Approach and Analysis – Data cleaning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E13B24-E508-F45E-2735-0F4C706835AC}"/>
              </a:ext>
            </a:extLst>
          </p:cNvPr>
          <p:cNvSpPr/>
          <p:nvPr/>
        </p:nvSpPr>
        <p:spPr>
          <a:xfrm>
            <a:off x="685802" y="1593003"/>
            <a:ext cx="100473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Dropped off the variables that all values are null.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Dropped off the variables that are duplicated with others.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Dropped off the variables that a major category took more than 90%.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Converted time data to a time data format.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the variables into numeric and categorical (ordinal data was treated like numeric data).</a:t>
            </a:r>
          </a:p>
        </p:txBody>
      </p:sp>
    </p:spTree>
    <p:extLst>
      <p:ext uri="{BB962C8B-B14F-4D97-AF65-F5344CB8AC3E}">
        <p14:creationId xmlns:p14="http://schemas.microsoft.com/office/powerpoint/2010/main" val="717295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36F5C-84F4-429E-30D8-D7267F60B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9754339" cy="54449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Approach and Analysis – Feature engineering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E0CD0E-81B0-8924-FE2A-1F3A0A803E29}"/>
              </a:ext>
            </a:extLst>
          </p:cNvPr>
          <p:cNvSpPr/>
          <p:nvPr/>
        </p:nvSpPr>
        <p:spPr>
          <a:xfrm>
            <a:off x="685802" y="1593003"/>
            <a:ext cx="1004730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Categorized the transaction amount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Categorized the duration of opening account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Categorize the duration of changing address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Added a new feature for fraud ratio for each customer 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Added a new feature to show the ratio of Fr customer and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NFr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 in the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merchantCategoryCode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Added a new feature to show the ratio of Fr customer and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NFr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 in the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merchantNameClean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data converted into new features such as night/day and weekend/weekday </a:t>
            </a:r>
          </a:p>
        </p:txBody>
      </p:sp>
    </p:spTree>
    <p:extLst>
      <p:ext uri="{BB962C8B-B14F-4D97-AF65-F5344CB8AC3E}">
        <p14:creationId xmlns:p14="http://schemas.microsoft.com/office/powerpoint/2010/main" val="3948609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36F5C-84F4-429E-30D8-D7267F60B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9754339" cy="54449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Approach and Analysis – predictive model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B7AC7B-4C2E-A945-6F83-73918C9AA4B1}"/>
              </a:ext>
            </a:extLst>
          </p:cNvPr>
          <p:cNvSpPr/>
          <p:nvPr/>
        </p:nvSpPr>
        <p:spPr>
          <a:xfrm>
            <a:off x="685802" y="1593003"/>
            <a:ext cx="1004730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75% training and 25% testing.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imbalanced data, there are two ways to deal with it: 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random oversampling of minority and random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undersampling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  	majority in training data.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added a class-weighted in loss function (more penalty if a minority was 	misclassified).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One-hot coding for categorical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Model: logistic regression and random forest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search to do the hyperparameter tunning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the feature importance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optimization (kicked out the less importance features)</a:t>
            </a:r>
          </a:p>
        </p:txBody>
      </p:sp>
    </p:spTree>
    <p:extLst>
      <p:ext uri="{BB962C8B-B14F-4D97-AF65-F5344CB8AC3E}">
        <p14:creationId xmlns:p14="http://schemas.microsoft.com/office/powerpoint/2010/main" val="3292172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36F5C-84F4-429E-30D8-D7267F60B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9754339" cy="54449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Approach and Analysis – model evaluation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8FCB22-A9B6-FBF1-BE74-B3539C7ECDFD}"/>
              </a:ext>
            </a:extLst>
          </p:cNvPr>
          <p:cNvSpPr/>
          <p:nvPr/>
        </p:nvSpPr>
        <p:spPr>
          <a:xfrm>
            <a:off x="685802" y="1593003"/>
            <a:ext cx="1004730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Metrics: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score, precision-recall curve, precision, false alarm rate, and accuracy score.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 and false alarm rate are important since a false alarm can lead to a bad customer experience but a missing can be detected by other models.</a:t>
            </a:r>
          </a:p>
        </p:txBody>
      </p:sp>
    </p:spTree>
    <p:extLst>
      <p:ext uri="{BB962C8B-B14F-4D97-AF65-F5344CB8AC3E}">
        <p14:creationId xmlns:p14="http://schemas.microsoft.com/office/powerpoint/2010/main" val="27125153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{0034F3F2-B1FF-439E-A039-59F5E0401D72}tf03457452</Template>
  <TotalTime>137</TotalTime>
  <Words>813</Words>
  <Application>Microsoft Office PowerPoint</Application>
  <PresentationFormat>Widescreen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Segoe UI</vt:lpstr>
      <vt:lpstr>Segoe UI Light</vt:lpstr>
      <vt:lpstr>Times New Roman</vt:lpstr>
      <vt:lpstr>Celestial</vt:lpstr>
      <vt:lpstr>Data Challenge – Fraud detection</vt:lpstr>
      <vt:lpstr>Outline</vt:lpstr>
      <vt:lpstr>Introduction - Problem statement</vt:lpstr>
      <vt:lpstr>Approach and Analysis – Data exploration</vt:lpstr>
      <vt:lpstr>Approach and Analysis – Data exploration</vt:lpstr>
      <vt:lpstr>Approach and Analysis – Data cleaning</vt:lpstr>
      <vt:lpstr>Approach and Analysis – Feature engineering</vt:lpstr>
      <vt:lpstr>Approach and Analysis – predictive model</vt:lpstr>
      <vt:lpstr>Approach and Analysis – model evaluation</vt:lpstr>
      <vt:lpstr>Summary</vt:lpstr>
      <vt:lpstr>References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Challenge – Fraud detection</dc:title>
  <dc:creator>junzhe zhang</dc:creator>
  <cp:lastModifiedBy>junzhe zhang</cp:lastModifiedBy>
  <cp:revision>19</cp:revision>
  <dcterms:created xsi:type="dcterms:W3CDTF">2023-01-17T17:24:36Z</dcterms:created>
  <dcterms:modified xsi:type="dcterms:W3CDTF">2023-01-22T16:42:33Z</dcterms:modified>
</cp:coreProperties>
</file>