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02" r:id="rId6"/>
    <p:sldId id="315" r:id="rId7"/>
    <p:sldId id="327" r:id="rId8"/>
    <p:sldId id="314" r:id="rId9"/>
    <p:sldId id="328" r:id="rId10"/>
    <p:sldId id="310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3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2/27/2023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01" y="2311726"/>
            <a:ext cx="4780597" cy="1695637"/>
          </a:xfrm>
        </p:spPr>
        <p:txBody>
          <a:bodyPr/>
          <a:lstStyle/>
          <a:p>
            <a:r>
              <a:rPr lang="en-US" sz="4800" dirty="0"/>
              <a:t>Data Challenge – </a:t>
            </a:r>
            <a:r>
              <a:rPr lang="en-US" sz="4800" dirty="0">
                <a:latin typeface="+mj-lt"/>
              </a:rPr>
              <a:t>Fraud detection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nn-NO" dirty="0"/>
              <a:t>Junzhe Zhang</a:t>
            </a:r>
          </a:p>
          <a:p>
            <a:pPr algn="l"/>
            <a:r>
              <a:rPr lang="nn-NO" sz="1600" dirty="0"/>
              <a:t>Data scientist</a:t>
            </a:r>
          </a:p>
          <a:p>
            <a:pPr algn="l"/>
            <a:r>
              <a:rPr lang="nn-NO" sz="1600" dirty="0"/>
              <a:t>zhangjunzhe8868@gmail.com</a:t>
            </a:r>
            <a:endParaRPr lang="en-US" sz="1600" dirty="0"/>
          </a:p>
          <a:p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Approach and Analysis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776563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6432858" cy="3560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is a problem for any bank and it is a cost of bank.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build a classification model to detect the fraud at transaction level.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776563" cy="830997"/>
          </a:xfrm>
        </p:spPr>
        <p:txBody>
          <a:bodyPr/>
          <a:lstStyle/>
          <a:p>
            <a:r>
              <a:rPr lang="en-US" dirty="0"/>
              <a:t>Approach and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4008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label of fraud and non-fraud are imbalanced (fraud transaction takes only 1.579%).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present transaction has less fraud.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Mismatched CVV and expiration date has no fraud because the transaction cannot be processed.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accounts have significantly more fraudulent transactions than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transaction is a small amount transaction. 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13C0584-FC38-2B07-AD50-1202B562796A}"/>
              </a:ext>
            </a:extLst>
          </p:cNvPr>
          <p:cNvSpPr txBox="1">
            <a:spLocks/>
          </p:cNvSpPr>
          <p:nvPr/>
        </p:nvSpPr>
        <p:spPr>
          <a:xfrm>
            <a:off x="660399" y="1547156"/>
            <a:ext cx="2455663" cy="41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276A0-4851-1E30-5B7C-D9D34053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91" y="1636210"/>
            <a:ext cx="4793463" cy="252643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4D625A-1201-2715-1E07-0DAFAA74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91" y="4261280"/>
            <a:ext cx="4793463" cy="252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77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49" y="1793289"/>
            <a:ext cx="2506948" cy="4385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4200" y="1793289"/>
            <a:ext cx="2487168" cy="4385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6051" y="1793289"/>
            <a:ext cx="2487168" cy="4385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80BA8B-9E64-46F6-BB41-F59F1B3E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3692" y="1793289"/>
            <a:ext cx="2487168" cy="4385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989441" y="1920043"/>
            <a:ext cx="2085110" cy="4129636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Data cleaning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Handle the missing value and outlier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Scale the continuous feature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Encode the categorical feature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Dropped off the variables that a major category took more than 90%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Converted time data to a time data format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3735229" y="1920043"/>
            <a:ext cx="2085110" cy="4129636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Feature engineering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Find or make the features that contributes to the classification, such as </a:t>
            </a:r>
            <a:r>
              <a:rPr lang="en-US" sz="1400" dirty="0" err="1"/>
              <a:t>fraudRatio</a:t>
            </a:r>
            <a:r>
              <a:rPr lang="en-US" sz="1400" dirty="0"/>
              <a:t>, </a:t>
            </a:r>
            <a:r>
              <a:rPr lang="en-US" sz="1400" dirty="0" err="1"/>
              <a:t>mcc_ratio</a:t>
            </a:r>
            <a:r>
              <a:rPr lang="en-US" sz="1400" dirty="0"/>
              <a:t>, </a:t>
            </a:r>
            <a:r>
              <a:rPr lang="en-US" sz="1400" dirty="0" err="1"/>
              <a:t>mnc_ratio</a:t>
            </a:r>
            <a:endParaRPr lang="en-US" sz="1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Check if it is imbalanced data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Check the distribution of the dependent variable</a:t>
            </a:r>
          </a:p>
          <a:p>
            <a:pPr algn="ctr"/>
            <a:endParaRPr lang="en-US" b="1" dirty="0"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6452645" y="1920043"/>
            <a:ext cx="2125747" cy="4129636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Predictive model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75% training and 25% testing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Random oversampling of minority and random </a:t>
            </a:r>
            <a:r>
              <a:rPr lang="en-US" sz="1400" dirty="0" err="1"/>
              <a:t>undersampling</a:t>
            </a:r>
            <a:r>
              <a:rPr lang="en-US" sz="1400" dirty="0"/>
              <a:t> of majority in training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Grid search to tune the hyperparameter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Model optimization (kicked out the less importance features)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73B4-C0B9-43A0-B642-C8D78A87A514}"/>
              </a:ext>
            </a:extLst>
          </p:cNvPr>
          <p:cNvSpPr txBox="1"/>
          <p:nvPr/>
        </p:nvSpPr>
        <p:spPr>
          <a:xfrm>
            <a:off x="9178440" y="1920043"/>
            <a:ext cx="2085110" cy="4129636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Model evaluation</a:t>
            </a:r>
          </a:p>
          <a:p>
            <a:pPr algn="ctr"/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Metrics: </a:t>
            </a:r>
            <a:r>
              <a:rPr lang="en-US" sz="1400" dirty="0" err="1"/>
              <a:t>auc</a:t>
            </a:r>
            <a:r>
              <a:rPr lang="en-US" sz="1400" dirty="0"/>
              <a:t> score, precision-recall curve, precision, false alarm rate, and accuracy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precision and false alarm rate are important since a false alarm can lead to a bad customer experience but a missing can be detected by other models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671E3CC-F706-89BE-7EDB-337AB112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776563" cy="830997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Approach</a:t>
            </a:r>
            <a:r>
              <a:rPr lang="en-US" sz="4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and Analysis</a:t>
            </a:r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776563" cy="830997"/>
          </a:xfrm>
        </p:spPr>
        <p:txBody>
          <a:bodyPr/>
          <a:lstStyle/>
          <a:p>
            <a:r>
              <a:rPr lang="en-US" dirty="0"/>
              <a:t>Approach and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40080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availableMoney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posEntryMode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currentBalance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amount,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fraudRatio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mcc_ratio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mnc_ratio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 are the predictor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Random oversampling of minority was applied for solving the imbalanced data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The performance of random forest is better than decision tree and logistic regression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grid search found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n_estimators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= 300,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max_depth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=9,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max_leaf_nodes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=18 of Random forest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has the best performance: auc:0.778, Precision:0.996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False Alarm Rate:0.176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13C0584-FC38-2B07-AD50-1202B562796A}"/>
              </a:ext>
            </a:extLst>
          </p:cNvPr>
          <p:cNvSpPr txBox="1">
            <a:spLocks/>
          </p:cNvSpPr>
          <p:nvPr/>
        </p:nvSpPr>
        <p:spPr>
          <a:xfrm>
            <a:off x="660399" y="1547156"/>
            <a:ext cx="2455663" cy="41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F8B6BE-18AB-BCD2-3729-D996C4CD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0" y="1636210"/>
            <a:ext cx="55054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7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660501" cy="8309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US" dirty="0"/>
              <a:t>Recommendations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1"/>
            <a:ext cx="5067300" cy="35481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deploying this model, a blacklist of user or store can be added before running this model.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report the probability of the fraud as the input for the following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potential fraud was detected, it need a review system to review the transaction or a message broker to alert the user to check.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anomaly detection methods were tried in this study, such as Local Outlier Factor and Isolation Forest.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feature engineering,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TomekLinks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was tried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majority class, but it is too slow. </a:t>
            </a: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C143F-1C63-0903-CBC0-4B1D5CDB7113}"/>
              </a:ext>
            </a:extLst>
          </p:cNvPr>
          <p:cNvSpPr txBox="1"/>
          <p:nvPr/>
        </p:nvSpPr>
        <p:spPr>
          <a:xfrm>
            <a:off x="772357" y="1636210"/>
            <a:ext cx="105814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need to build a binary classification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steps for build this model: data exploration, feature engineering and data cleaning, building baseline and ML models, and model evaluation.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step: model implementation (big data or on-time) and model monitoring (model retrain).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a starting point but need more models to work together, such as model can detect the missing fraudulent transaction from this model or the model checking for some big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425" y="2776056"/>
            <a:ext cx="4275138" cy="83099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172</TotalTime>
  <Words>578</Words>
  <Application>Microsoft Office PowerPoint</Application>
  <PresentationFormat>Widescreen</PresentationFormat>
  <Paragraphs>71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Arial</vt:lpstr>
      <vt:lpstr>Calibri</vt:lpstr>
      <vt:lpstr>Calibri Light</vt:lpstr>
      <vt:lpstr>Corbel</vt:lpstr>
      <vt:lpstr>Segoe UI</vt:lpstr>
      <vt:lpstr>Segoe UI Light</vt:lpstr>
      <vt:lpstr>Times New Roman</vt:lpstr>
      <vt:lpstr>Wingdings</vt:lpstr>
      <vt:lpstr>Office Theme</vt:lpstr>
      <vt:lpstr>Data Challenge – Fraud detection</vt:lpstr>
      <vt:lpstr>Agenda</vt:lpstr>
      <vt:lpstr>Introduction</vt:lpstr>
      <vt:lpstr>Approach and Analysis</vt:lpstr>
      <vt:lpstr>Approach and Analysis</vt:lpstr>
      <vt:lpstr>Approach and Analysis</vt:lpstr>
      <vt:lpstr>Recommendations 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junzhe zhang</dc:creator>
  <cp:lastModifiedBy>junzhe zhang</cp:lastModifiedBy>
  <cp:revision>17</cp:revision>
  <dcterms:created xsi:type="dcterms:W3CDTF">2023-02-27T03:07:46Z</dcterms:created>
  <dcterms:modified xsi:type="dcterms:W3CDTF">2023-02-28T02:34:25Z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