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5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72FF-FA72-4A25-96F7-EFC2A8FE6B19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A3E2-D466-4478-AF6C-9C547E2E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2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4" y="644705"/>
            <a:ext cx="43180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929521" y="2830176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q(f) = q(c1)*q(c2)*…q(</a:t>
            </a:r>
            <a:r>
              <a:rPr lang="en-US" altLang="zh-CN" dirty="0" err="1">
                <a:latin typeface="Arial" panose="020B0604020202020204" pitchFamily="34" charset="0"/>
                <a:cs typeface="Times New Roman" panose="02020603050405020304" pitchFamily="18" charset="0"/>
              </a:rPr>
              <a:t>cn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29521" y="1320644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q(f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)=1-(1-g(c1))*(1-g(c2))*…*(1-g(</a:t>
            </a:r>
            <a:r>
              <a:rPr lang="en-US" altLang="zh-CN" dirty="0" err="1">
                <a:latin typeface="Arial" panose="020B0604020202020204" pitchFamily="34" charset="0"/>
                <a:cs typeface="Times New Roman" panose="02020603050405020304" pitchFamily="18" charset="0"/>
              </a:rPr>
              <a:t>cn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))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29521" y="4598205"/>
            <a:ext cx="10072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q(c1)*(1-g(c2))*…*(1-g(</a:t>
            </a:r>
            <a:r>
              <a:rPr lang="en-US" altLang="zh-CN" dirty="0" err="1">
                <a:latin typeface="Arial" panose="020B0604020202020204" pitchFamily="34" charset="0"/>
                <a:cs typeface="Times New Roman" panose="02020603050405020304" pitchFamily="18" charset="0"/>
              </a:rPr>
              <a:t>cn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))+q(c2)*(1-g(c1))*(1-g(c3))*…*(1-g(</a:t>
            </a:r>
            <a:r>
              <a:rPr lang="en-US" altLang="zh-CN" dirty="0" err="1">
                <a:latin typeface="Arial" panose="020B0604020202020204" pitchFamily="34" charset="0"/>
                <a:cs typeface="Times New Roman" panose="02020603050405020304" pitchFamily="18" charset="0"/>
              </a:rPr>
              <a:t>cn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))+q(</a:t>
            </a:r>
            <a:r>
              <a:rPr lang="en-US" altLang="zh-CN" dirty="0" err="1">
                <a:latin typeface="Arial" panose="020B0604020202020204" pitchFamily="34" charset="0"/>
                <a:cs typeface="Times New Roman" panose="02020603050405020304" pitchFamily="18" charset="0"/>
              </a:rPr>
              <a:t>cn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)*(1-g(c1))*…*(1-g(cn-1))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85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叶子节点计算实现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830641"/>
              </p:ext>
            </p:extLst>
          </p:nvPr>
        </p:nvGraphicFramePr>
        <p:xfrm>
          <a:off x="422696" y="1509622"/>
          <a:ext cx="11507636" cy="46065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8904"/>
                <a:gridCol w="845389"/>
                <a:gridCol w="1268083"/>
                <a:gridCol w="1639019"/>
                <a:gridCol w="2562313"/>
                <a:gridCol w="1697837"/>
                <a:gridCol w="2546091"/>
              </a:tblGrid>
              <a:tr h="9144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失效概率</a:t>
                      </a:r>
                      <a:r>
                        <a:rPr lang="en-US" sz="900" kern="100">
                          <a:effectLst/>
                        </a:rPr>
                        <a:t>Q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失效率λ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时间</a:t>
                      </a:r>
                      <a:r>
                        <a:rPr lang="en-US" sz="900" kern="100" dirty="0">
                          <a:effectLst/>
                        </a:rPr>
                        <a:t>T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单点故障诊断覆盖率</a:t>
                      </a:r>
                      <a:r>
                        <a:rPr lang="en-US" sz="900" kern="100" dirty="0">
                          <a:effectLst/>
                        </a:rPr>
                        <a:t>DC</a:t>
                      </a:r>
                      <a:r>
                        <a:rPr lang="en-US" sz="900" kern="100" baseline="-25000" dirty="0">
                          <a:effectLst/>
                        </a:rPr>
                        <a:t>RF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潜伏故障诊断覆盖率</a:t>
                      </a:r>
                      <a:r>
                        <a:rPr lang="en-US" sz="900" kern="100">
                          <a:effectLst/>
                        </a:rPr>
                        <a:t>DC</a:t>
                      </a:r>
                      <a:r>
                        <a:rPr lang="en-US" sz="900" kern="100" baseline="-25000">
                          <a:effectLst/>
                        </a:rPr>
                        <a:t>LF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参考失效率</a:t>
                      </a:r>
                      <a:r>
                        <a:rPr lang="en-US" sz="900" kern="100" dirty="0">
                          <a:effectLst/>
                        </a:rPr>
                        <a:t>q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</a:tr>
              <a:tr h="140610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根节点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λ设置时公式计算，未设置时</a:t>
                      </a:r>
                      <a:r>
                        <a:rPr lang="en-US" sz="900" kern="100">
                          <a:effectLst/>
                        </a:rPr>
                        <a:t>Q=q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可设置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可设置，默认</a:t>
                      </a:r>
                      <a:r>
                        <a:rPr lang="en-US" sz="900" kern="100" dirty="0">
                          <a:effectLst/>
                        </a:rPr>
                        <a:t>5000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不可设置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不可设置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如果用户设置，则使用设置值</a:t>
                      </a:r>
                      <a:endParaRPr lang="en-US" altLang="zh-CN" sz="9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如果用户不设置则使用子节点的失效率计算获取</a:t>
                      </a:r>
                      <a:endParaRPr lang="zh-CN" altLang="zh-CN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658" marR="65658" marT="0" marB="0"/>
                </a:tc>
              </a:tr>
              <a:tr h="13716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中间节点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λ设置时公式计算，未设置时</a:t>
                      </a:r>
                      <a:r>
                        <a:rPr lang="en-US" sz="900" kern="100">
                          <a:effectLst/>
                        </a:rPr>
                        <a:t>Q=q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可设置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可设置，默认</a:t>
                      </a:r>
                      <a:r>
                        <a:rPr lang="en-US" sz="900" kern="100">
                          <a:effectLst/>
                        </a:rPr>
                        <a:t>5000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不可设置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不可设置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如果用户设置，则使用设置值</a:t>
                      </a:r>
                      <a:endParaRPr lang="en-US" altLang="zh-CN" sz="9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如果用户不设置则使用子节点的失效率计算获取</a:t>
                      </a:r>
                      <a:endParaRPr lang="zh-CN" altLang="zh-CN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658" marR="65658" marT="0" marB="0"/>
                </a:tc>
              </a:tr>
              <a:tr h="9144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叶子节点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可设置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可设置，默认</a:t>
                      </a:r>
                      <a:r>
                        <a:rPr lang="en-US" sz="900" kern="100" dirty="0">
                          <a:effectLst/>
                        </a:rPr>
                        <a:t>5000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可设置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可设置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658" marR="65658" marT="0" marB="0"/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如果用户设置，则使用设置值</a:t>
                      </a:r>
                      <a:endParaRPr lang="en-US" altLang="zh-CN" sz="9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如果用户不设置则使用计算公式</a:t>
                      </a:r>
                      <a:endParaRPr lang="zh-CN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658" marR="65658" marT="0" marB="0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9238" y="53570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38" y="5357003"/>
            <a:ext cx="762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9613128" y="5605367"/>
                <a:ext cx="1920389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×(1−</m:t>
                      </m:r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128" y="5605367"/>
                <a:ext cx="1920389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61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181</Words>
  <Application>Microsoft Office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叶子节点计算实现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uhao</dc:creator>
  <cp:lastModifiedBy>Hao</cp:lastModifiedBy>
  <cp:revision>10</cp:revision>
  <dcterms:created xsi:type="dcterms:W3CDTF">2019-07-29T07:26:07Z</dcterms:created>
  <dcterms:modified xsi:type="dcterms:W3CDTF">2019-07-29T07:41:33Z</dcterms:modified>
</cp:coreProperties>
</file>