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Average"/>
      <p:regular r:id="rId56"/>
    </p:embeddedFont>
    <p:embeddedFont>
      <p:font typeface="Oswald"/>
      <p:regular r:id="rId57"/>
      <p:bold r:id="rId5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Oswald-regular.fntdata"/><Relationship Id="rId12" Type="http://schemas.openxmlformats.org/officeDocument/2006/relationships/slide" Target="slides/slide8.xml"/><Relationship Id="rId56" Type="http://schemas.openxmlformats.org/officeDocument/2006/relationships/font" Target="fonts/Averag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Oswa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sys._getframe, skip type readying; exceptions, GC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(negligible on web-app workloads)  ceval.c is 5k LOC out of 40k in Python/.  Cython is about the same speed as CPython when used without annotations.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(negligible on web-app workloads)  ceval.c is 5k LOC out of 40k in Python/.  Cython is about the same speed as CPython when used without annotations.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80kloc figure was from March ‘15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do I mean by consistency?  they tend to have worse perf on real large programs.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other dimensions as well.  another one I tried is number of different control flow paths.  512 seems like a lot, but studies on open source projects found up to 300-some types, and the Dropbox codebase is much larger.  (think: ORM code which will process #types=#prod tables)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companies that use Python: YouTube, Pinterest, Reddit.  (Yelp, Venmo, Digg)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12000"/>
            </a:lvl1pPr>
            <a:lvl2pPr rtl="0" algn="ctr">
              <a:spcBef>
                <a:spcPts val="0"/>
              </a:spcBef>
              <a:buSzPct val="100000"/>
              <a:defRPr sz="12000"/>
            </a:lvl2pPr>
            <a:lvl3pPr rtl="0" algn="ctr">
              <a:spcBef>
                <a:spcPts val="0"/>
              </a:spcBef>
              <a:buSzPct val="100000"/>
              <a:defRPr sz="12000"/>
            </a:lvl3pPr>
            <a:lvl4pPr rtl="0" algn="ctr">
              <a:spcBef>
                <a:spcPts val="0"/>
              </a:spcBef>
              <a:buSzPct val="100000"/>
              <a:defRPr sz="12000"/>
            </a:lvl4pPr>
            <a:lvl5pPr rtl="0" algn="ctr">
              <a:spcBef>
                <a:spcPts val="0"/>
              </a:spcBef>
              <a:buSzPct val="100000"/>
              <a:defRPr sz="12000"/>
            </a:lvl5pPr>
            <a:lvl6pPr rtl="0" algn="ctr">
              <a:spcBef>
                <a:spcPts val="0"/>
              </a:spcBef>
              <a:buSzPct val="100000"/>
              <a:defRPr sz="12000"/>
            </a:lvl6pPr>
            <a:lvl7pPr rtl="0" algn="ctr">
              <a:spcBef>
                <a:spcPts val="0"/>
              </a:spcBef>
              <a:buSzPct val="100000"/>
              <a:defRPr sz="12000"/>
            </a:lvl7pPr>
            <a:lvl8pPr rtl="0" algn="ctr">
              <a:spcBef>
                <a:spcPts val="0"/>
              </a:spcBef>
              <a:buSzPct val="100000"/>
              <a:defRPr sz="12000"/>
            </a:lvl8pPr>
            <a:lvl9pPr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3600"/>
            </a:lvl1pPr>
            <a:lvl2pPr rtl="0" algn="ctr">
              <a:spcBef>
                <a:spcPts val="0"/>
              </a:spcBef>
              <a:buSzPct val="100000"/>
              <a:defRPr sz="3600"/>
            </a:lvl2pPr>
            <a:lvl3pPr rtl="0" algn="ctr">
              <a:spcBef>
                <a:spcPts val="0"/>
              </a:spcBef>
              <a:buSzPct val="100000"/>
              <a:defRPr sz="3600"/>
            </a:lvl3pPr>
            <a:lvl4pPr rtl="0" algn="ctr">
              <a:spcBef>
                <a:spcPts val="0"/>
              </a:spcBef>
              <a:buSzPct val="100000"/>
              <a:defRPr sz="3600"/>
            </a:lvl4pPr>
            <a:lvl5pPr rtl="0" algn="ctr">
              <a:spcBef>
                <a:spcPts val="0"/>
              </a:spcBef>
              <a:buSzPct val="100000"/>
              <a:defRPr sz="3600"/>
            </a:lvl5pPr>
            <a:lvl6pPr rtl="0" algn="ctr">
              <a:spcBef>
                <a:spcPts val="0"/>
              </a:spcBef>
              <a:buSzPct val="100000"/>
              <a:defRPr sz="3600"/>
            </a:lvl6pPr>
            <a:lvl7pPr rtl="0" algn="ctr">
              <a:spcBef>
                <a:spcPts val="0"/>
              </a:spcBef>
              <a:buSzPct val="100000"/>
              <a:defRPr sz="3600"/>
            </a:lvl7pPr>
            <a:lvl8pPr rtl="0" algn="ctr">
              <a:spcBef>
                <a:spcPts val="0"/>
              </a:spcBef>
              <a:buSzPct val="100000"/>
              <a:defRPr sz="3600"/>
            </a:lvl8pPr>
            <a:lvl9pPr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mailto:kmod@dropbox.com" TargetMode="External"/><Relationship Id="rId4" Type="http://schemas.openxmlformats.org/officeDocument/2006/relationships/hyperlink" Target="mailto:marius@dropbox.com" TargetMode="External"/><Relationship Id="rId5" Type="http://schemas.openxmlformats.org/officeDocument/2006/relationships/hyperlink" Target="https://github.com/dropbox/pyston" TargetMode="External"/><Relationship Id="rId6" Type="http://schemas.openxmlformats.org/officeDocument/2006/relationships/hyperlink" Target="https://gitter.im/dropbox/pyst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Pyston tech talk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400" y="2931837"/>
            <a:ext cx="19050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November 10,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Compatibility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Compatibility challenges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Some things expected: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Language documentation but no formal spec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 API challenges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Every feature exists because someone wanted it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Compatibility challenges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Some not expected: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Lots of program introspection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Some core libraries (pip) are the most dynamic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Code will break if you fix even the worst warts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Community accepts other implementations, but assumes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is_cpython = not is_pypy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evolution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Started as a from-scratch implementation, is now CPython-based.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to experiment with many things: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showed us several things we can change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and several things we cannot :(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Evolution result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use lots of CPython code to be “correct by default”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 support:</a:t>
            </a:r>
            <a:br>
              <a:rPr lang="en"/>
            </a:br>
            <a:r>
              <a:rPr lang="en"/>
              <a:t>- django, sqlalchemy, lxml, many more</a:t>
            </a:r>
            <a:br>
              <a:rPr lang="en"/>
            </a:br>
            <a:r>
              <a:rPr lang="en"/>
              <a:t>- most of the Dropbox server</a:t>
            </a:r>
            <a:br>
              <a:rPr lang="en"/>
            </a:br>
            <a:r>
              <a:rPr lang="en"/>
              <a:t>- some numpy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Aside: the GIL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don’t want it either but… it’s not just an implementation challenge.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Removing it is a much bigger compatibility break than we can accept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We have a GIL.  And Dropbox has already solved its Python parallelism issue anyway.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Python 4?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Python hard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Beating an interpreter sounds easy (lots of research papers do it!), but: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CPython is well-optimized, and code is optimized to run on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 to gracefully degrade to CPython’s behavior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makes Python hard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Python doesn’t have static types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But…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Python hard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doesn’t have static types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But…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Statically typed Python is still hard!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Pyston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High-performance Python JIT, written in C++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i="1" lang="en" sz="1400"/>
              <a:t>JIT: produces assembly “just in time” in order to accelerate the program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Targets Python 2.7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Open source project at Dropbox, started in 2013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Two full time members, plus part time and open source members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Python hard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 Statically-typed Python is still hard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515475" y="1756625"/>
            <a:ext cx="5115300" cy="76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var_name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var_parser_regex.match(s)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setting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getattr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(settings, var_name, </a:t>
            </a:r>
            <a:r>
              <a:rPr lang="en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Python hard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Statically-typed Python is still hard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Knowing the types does not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getattr()</a:t>
            </a:r>
            <a:r>
              <a:rPr lang="en"/>
              <a:t> easy to evaluate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15475" y="1756625"/>
            <a:ext cx="5115300" cy="76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var_name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var_parser_regex.match(s)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setting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getattr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(settings, var_name, </a:t>
            </a:r>
            <a:r>
              <a:rPr lang="en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Python hard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Statically-typed Python is still hard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Knowing the types does not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getattr()</a:t>
            </a:r>
            <a:r>
              <a:rPr lang="en"/>
              <a:t> easy to evaluate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Many other examples:</a:t>
            </a:r>
            <a:br>
              <a:rPr lang="en"/>
            </a:br>
            <a:r>
              <a:rPr lang="en"/>
              <a:t>- len()</a:t>
            </a:r>
            <a:br>
              <a:rPr lang="en"/>
            </a:br>
            <a:r>
              <a:rPr lang="en"/>
              <a:t>- constructors</a:t>
            </a:r>
            <a:br>
              <a:rPr lang="en"/>
            </a:br>
            <a:r>
              <a:rPr lang="en"/>
              <a:t>- binops</a:t>
            </a:r>
            <a:br>
              <a:rPr lang="en"/>
            </a:br>
          </a:p>
        </p:txBody>
      </p:sp>
      <p:sp>
        <p:nvSpPr>
          <p:cNvPr id="188" name="Shape 188"/>
          <p:cNvSpPr txBox="1"/>
          <p:nvPr/>
        </p:nvSpPr>
        <p:spPr>
          <a:xfrm>
            <a:off x="515475" y="1756625"/>
            <a:ext cx="5115300" cy="76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var_name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var_parser_regex.match(s)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setting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getattr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(settings, var_name, </a:t>
            </a:r>
            <a:r>
              <a:rPr lang="en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Python hard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Types are only the first level of dynamicism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Functions themselves exhibit dynamic behavior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Traditional “interpreter overhead” is negligible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 what can we get from a JIT?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Python hard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Types are only the first level of dynamicism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Functions themselves exhibit dynamic behavior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Traditional “interpreter overhead” is negligible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So what can we get from a JIT?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need to understand + avoid the dynamicism in the </a:t>
            </a:r>
            <a:r>
              <a:rPr b="1" lang="en">
                <a:solidFill>
                  <a:srgbClr val="FFE599"/>
                </a:solidFill>
              </a:rPr>
              <a:t>runtime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techniques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Pyston architecture</a:t>
            </a:r>
          </a:p>
        </p:txBody>
      </p:sp>
      <p:sp>
        <p:nvSpPr>
          <p:cNvPr id="211" name="Shape 211"/>
          <p:cNvSpPr/>
          <p:nvPr/>
        </p:nvSpPr>
        <p:spPr>
          <a:xfrm>
            <a:off x="683650" y="2244000"/>
            <a:ext cx="949199" cy="4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212" name="Shape 212"/>
          <p:cNvSpPr/>
          <p:nvPr/>
        </p:nvSpPr>
        <p:spPr>
          <a:xfrm>
            <a:off x="2106850" y="2244000"/>
            <a:ext cx="949199" cy="4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Bytecode</a:t>
            </a:r>
          </a:p>
        </p:txBody>
      </p:sp>
      <p:sp>
        <p:nvSpPr>
          <p:cNvPr id="213" name="Shape 213"/>
          <p:cNvSpPr/>
          <p:nvPr/>
        </p:nvSpPr>
        <p:spPr>
          <a:xfrm>
            <a:off x="3513950" y="2244000"/>
            <a:ext cx="1006199" cy="4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Interpreter</a:t>
            </a:r>
          </a:p>
        </p:txBody>
      </p:sp>
      <p:sp>
        <p:nvSpPr>
          <p:cNvPr id="214" name="Shape 214"/>
          <p:cNvSpPr/>
          <p:nvPr/>
        </p:nvSpPr>
        <p:spPr>
          <a:xfrm>
            <a:off x="4961275" y="2244000"/>
            <a:ext cx="1006199" cy="4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Baseline JIT</a:t>
            </a:r>
          </a:p>
        </p:txBody>
      </p:sp>
      <p:sp>
        <p:nvSpPr>
          <p:cNvPr id="215" name="Shape 215"/>
          <p:cNvSpPr/>
          <p:nvPr/>
        </p:nvSpPr>
        <p:spPr>
          <a:xfrm>
            <a:off x="6509125" y="2244000"/>
            <a:ext cx="1006199" cy="4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LLVM JIT</a:t>
            </a:r>
          </a:p>
        </p:txBody>
      </p:sp>
      <p:cxnSp>
        <p:nvCxnSpPr>
          <p:cNvPr id="216" name="Shape 216"/>
          <p:cNvCxnSpPr>
            <a:stCxn id="211" idx="3"/>
            <a:endCxn id="212" idx="1"/>
          </p:cNvCxnSpPr>
          <p:nvPr/>
        </p:nvCxnSpPr>
        <p:spPr>
          <a:xfrm>
            <a:off x="1632849" y="2483250"/>
            <a:ext cx="47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>
            <a:stCxn id="212" idx="3"/>
            <a:endCxn id="213" idx="1"/>
          </p:cNvCxnSpPr>
          <p:nvPr/>
        </p:nvCxnSpPr>
        <p:spPr>
          <a:xfrm>
            <a:off x="3056049" y="2483250"/>
            <a:ext cx="457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>
            <a:stCxn id="213" idx="3"/>
            <a:endCxn id="214" idx="1"/>
          </p:cNvCxnSpPr>
          <p:nvPr/>
        </p:nvCxnSpPr>
        <p:spPr>
          <a:xfrm>
            <a:off x="4520149" y="2483250"/>
            <a:ext cx="441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>
            <a:endCxn id="215" idx="1"/>
          </p:cNvCxnSpPr>
          <p:nvPr/>
        </p:nvCxnSpPr>
        <p:spPr>
          <a:xfrm>
            <a:off x="5967324" y="2483250"/>
            <a:ext cx="541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/>
          <p:nvPr/>
        </p:nvSpPr>
        <p:spPr>
          <a:xfrm>
            <a:off x="4097400" y="3410250"/>
            <a:ext cx="949199" cy="478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Runtime</a:t>
            </a:r>
          </a:p>
        </p:txBody>
      </p:sp>
      <p:cxnSp>
        <p:nvCxnSpPr>
          <p:cNvPr id="221" name="Shape 221"/>
          <p:cNvCxnSpPr>
            <a:stCxn id="213" idx="2"/>
          </p:cNvCxnSpPr>
          <p:nvPr/>
        </p:nvCxnSpPr>
        <p:spPr>
          <a:xfrm>
            <a:off x="4017049" y="2722500"/>
            <a:ext cx="358500" cy="679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" name="Shape 222"/>
          <p:cNvSpPr/>
          <p:nvPr/>
        </p:nvSpPr>
        <p:spPr>
          <a:xfrm>
            <a:off x="5735125" y="3047900"/>
            <a:ext cx="1006199" cy="4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Tracer</a:t>
            </a:r>
          </a:p>
        </p:txBody>
      </p:sp>
      <p:cxnSp>
        <p:nvCxnSpPr>
          <p:cNvPr id="223" name="Shape 223"/>
          <p:cNvCxnSpPr>
            <a:stCxn id="214" idx="2"/>
          </p:cNvCxnSpPr>
          <p:nvPr/>
        </p:nvCxnSpPr>
        <p:spPr>
          <a:xfrm>
            <a:off x="5464374" y="2722500"/>
            <a:ext cx="547800" cy="325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>
            <a:stCxn id="215" idx="2"/>
          </p:cNvCxnSpPr>
          <p:nvPr/>
        </p:nvCxnSpPr>
        <p:spPr>
          <a:xfrm flipH="1">
            <a:off x="6571224" y="2722500"/>
            <a:ext cx="441000" cy="321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stCxn id="222" idx="1"/>
            <a:endCxn id="220" idx="3"/>
          </p:cNvCxnSpPr>
          <p:nvPr/>
        </p:nvCxnSpPr>
        <p:spPr>
          <a:xfrm flipH="1">
            <a:off x="5046625" y="3287150"/>
            <a:ext cx="688500" cy="36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workhorse: tracing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Very low tech tracing JIT: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single operation (bytecode) at a time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 inlining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manual annotations in the runtime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Our workhorse: tracing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Manual annotations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are difficult to write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require less engineering investment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are very flexible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have very high performance potential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Tracing example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480775" y="445025"/>
            <a:ext cx="2283900" cy="103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foo(</a:t>
            </a:r>
            <a:r>
              <a:rPr lang="en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team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1371600" rtl="0">
              <a:spcBef>
                <a:spcPts val="0"/>
              </a:spcBef>
              <a:buNone/>
            </a:pPr>
            <a:r>
              <a:rPr lang="en"/>
              <a:t>		    Marius Wachtler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en"/>
              <a:t>						Kevin Modzelewski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Lots of important contributors: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/>
              <a:t>Boxiang Sun, Rudi Chen, Travis Hance,</a:t>
            </a:r>
            <a:br>
              <a:rPr lang="en"/>
            </a:br>
            <a:r>
              <a:rPr lang="en"/>
              <a:t>Michael Arntzenius, Vinzenz Feenstra, Daniel Agar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00" y="1293225"/>
            <a:ext cx="1178525" cy="18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175" y="1617325"/>
            <a:ext cx="1178524" cy="11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Tracing example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the function is the same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it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480775" y="445025"/>
            <a:ext cx="2283900" cy="103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foo(</a:t>
            </a:r>
            <a:r>
              <a:rPr lang="en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Tracing example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the function is the same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if “foo” still refers to the same object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if foo() was mutated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Arrange arguments for C-style function call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the underlying function pointer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480775" y="445025"/>
            <a:ext cx="2283900" cy="103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foo(</a:t>
            </a:r>
            <a:r>
              <a:rPr lang="en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Tracing example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the function is the same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if “foo” still refers to the same object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if foo() was mutated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Arrange arguments for C-style function call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the underlying function pointer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480775" y="445025"/>
            <a:ext cx="2283900" cy="103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foo(</a:t>
            </a:r>
            <a:r>
              <a:rPr lang="en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503100" y="1982675"/>
            <a:ext cx="2329200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Can skip hash table lookup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503100" y="2249075"/>
            <a:ext cx="2329200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Rare, use invalidation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503100" y="2798000"/>
            <a:ext cx="2329200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Can skip *args allocation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Tracing example #2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91440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480775" y="445025"/>
            <a:ext cx="2283900" cy="7073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MyCoolObject()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(o)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Tracing example #2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the function is the same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if “len” refers to the same object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 supports tracing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480775" y="445025"/>
            <a:ext cx="2283900" cy="7073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MyCoolObject()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(o)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Tracing example #2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the function is the same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if “len” refers to the same object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 supports tracing.  Decides to:</a:t>
            </a:r>
          </a:p>
          <a:p>
            <a:pPr indent="-228600" lvl="2" marL="1371600" rtl="0">
              <a:spcBef>
                <a:spcPts val="0"/>
              </a:spcBef>
              <a:buFont typeface="Courier New"/>
              <a:buAutoNum type="romanL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Call arg.__len__()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480775" y="445025"/>
            <a:ext cx="2283900" cy="7073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MyCoolObject()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(o)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Tracing example #2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the function is the same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if “len” refers to the same object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 supports tracing.  Decides to:</a:t>
            </a:r>
          </a:p>
          <a:p>
            <a:pPr indent="-228600" lvl="2" marL="1371600" rtl="0">
              <a:spcBef>
                <a:spcPts val="0"/>
              </a:spcBef>
              <a:buFont typeface="Courier New"/>
              <a:buAutoNum type="roman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arg.__len__()</a:t>
            </a:r>
          </a:p>
          <a:p>
            <a:pPr indent="-228600" lvl="3" marL="18288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the function is the same</a:t>
            </a:r>
          </a:p>
          <a:p>
            <a:pPr indent="-228600" lvl="3" marL="18288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480775" y="445025"/>
            <a:ext cx="2283900" cy="7073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MyCoolObject()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(o)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Tracing example #2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the function is the same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if “len” refers to the same object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 supports tracing.  Decides to:</a:t>
            </a:r>
          </a:p>
          <a:p>
            <a:pPr indent="-228600" lvl="2" marL="1371600" rtl="0">
              <a:spcBef>
                <a:spcPts val="0"/>
              </a:spcBef>
              <a:buFont typeface="Courier New"/>
              <a:buAutoNum type="roman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arg.__len__()</a:t>
            </a:r>
          </a:p>
          <a:p>
            <a:pPr indent="-228600" lvl="3" marL="18288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the function is the same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indent="-228600" lvl="3" marL="1828800" rtl="0">
              <a:spcBef>
                <a:spcPts val="0"/>
              </a:spcBef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it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480775" y="445025"/>
            <a:ext cx="2283900" cy="7073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MyCoolObject()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(o)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use tracing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started with a traditional method-at-a-time JIT, but quickly ran into issues, and our tracing system kept being the best way to solve them.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need a rich way of representing the expected path through the runtime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want to let C functions specify alternate versions of themselves that are either more specialized or more general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We want to keep the tracing code close to the runtime code it needs to match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PyPy comparison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Pyston current status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25% better performance than CPython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 level is roughly the same as between minor versions (2.6 vs 2.7)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run django, much of the Dropbox server, some numpy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Next milestone is Dropbox production!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PyPy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Missing:</a:t>
            </a:r>
            <a:br>
              <a:rPr lang="en"/>
            </a:br>
            <a:r>
              <a:rPr lang="en"/>
              <a:t>- C extension support (80k LOC used at Dropbox)</a:t>
            </a:r>
            <a:br>
              <a:rPr lang="en"/>
            </a:br>
            <a:r>
              <a:rPr lang="en"/>
              <a:t>- performance scalability and consistency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We’ve been measuring our catch-up in “years per month”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PyPy performance scalability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Their performance degrades quite a lot when run on large “real” (non-numeric) applications, and often ends up slower than CPython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Initial testing of PyPy at Dropbox shows no clear improvement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One indicator: average benchmark size.</a:t>
            </a:r>
            <a:br>
              <a:rPr lang="en"/>
            </a:br>
            <a:r>
              <a:rPr lang="en"/>
              <a:t>- PyPy: 36 lines</a:t>
            </a:r>
            <a:br>
              <a:rPr lang="en"/>
            </a:br>
            <a:r>
              <a:rPr lang="en"/>
              <a:t>- Pyston: 671 lines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PyPy performance scalability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attribute-lookup example: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PyPy performance scalability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attribute-lookup example: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75" y="1628075"/>
            <a:ext cx="47529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PyPy performance scalability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attribute-lookup example: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75" y="1628075"/>
            <a:ext cx="47529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PyPy performance scalability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attribute-lookup example: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75" y="1628075"/>
            <a:ext cx="47529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846550" y="3658700"/>
            <a:ext cx="995099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8x faster!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1699550" y="3883775"/>
            <a:ext cx="118920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PyPy performance scalability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attribute-lookup example: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75" y="1628062"/>
            <a:ext cx="47529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4779300" y="2388300"/>
            <a:ext cx="1766999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38x slower :(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846550" y="3658700"/>
            <a:ext cx="995099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8x faster!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1699550" y="3883775"/>
            <a:ext cx="118920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 flipH="1" rot="10800000">
            <a:off x="5416600" y="2042849"/>
            <a:ext cx="169200" cy="40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/>
          <p:nvPr/>
        </p:nvCxnSpPr>
        <p:spPr>
          <a:xfrm>
            <a:off x="5420575" y="2747950"/>
            <a:ext cx="277500" cy="5114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roadmap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roadmap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Focusing on getting ready for Dropbox’s production use.  Last “1%” features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Inspecting exited frames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Signals support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Refcounting?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roadmap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Continue performance work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Integrate tracing and LLVM JITs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Optimized bytecode interpreter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Function inlining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Outline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Pyston motivation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Compatibility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techniques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Current roadmap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get involved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Just pick something!  We have a good list of starter projects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 just hop on our gitter channel and say hi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kmod@dropbox.com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marius@dropbox.com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https://github.com/dropbox/pyston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https://gitter.im/dropbox/pyston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We’re hiring!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Pyston motivation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Pyston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Python is not just “IO-bound”; at scale, Dropbox (and others) have many cores running 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Many existing Python-performance projects, but not suitable for large Python codebases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Existing Landscape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Baseline: CPython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more performance: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 extension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Cython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Numba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PyPy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Rewrite (Go? C++?)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we fit in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Focus on large web-app case (specifically Dropbox):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Require very low required edits per kLOC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Implies good C API support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Good performance scalability to large codebases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Non-goal: crushing microbenchmarks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