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76" r:id="rId4"/>
    <p:sldId id="297" r:id="rId5"/>
    <p:sldId id="298" r:id="rId6"/>
    <p:sldId id="303" r:id="rId7"/>
    <p:sldId id="277" r:id="rId8"/>
    <p:sldId id="293" r:id="rId9"/>
    <p:sldId id="287" r:id="rId10"/>
    <p:sldId id="291" r:id="rId11"/>
    <p:sldId id="278" r:id="rId12"/>
    <p:sldId id="257" r:id="rId13"/>
    <p:sldId id="302" r:id="rId14"/>
    <p:sldId id="295" r:id="rId15"/>
    <p:sldId id="294" r:id="rId16"/>
    <p:sldId id="299" r:id="rId17"/>
    <p:sldId id="304" r:id="rId18"/>
    <p:sldId id="260" r:id="rId19"/>
    <p:sldId id="310" r:id="rId20"/>
    <p:sldId id="305" r:id="rId21"/>
    <p:sldId id="309" r:id="rId22"/>
    <p:sldId id="279" r:id="rId23"/>
    <p:sldId id="307" r:id="rId24"/>
    <p:sldId id="308" r:id="rId25"/>
    <p:sldId id="313" r:id="rId26"/>
    <p:sldId id="314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030"/>
    <a:srgbClr val="585858"/>
    <a:srgbClr val="90A818"/>
    <a:srgbClr val="786060"/>
    <a:srgbClr val="A87848"/>
    <a:srgbClr val="FC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 autoAdjust="0"/>
    <p:restoredTop sz="80401" autoAdjust="0"/>
  </p:normalViewPr>
  <p:slideViewPr>
    <p:cSldViewPr snapToGrid="0" showGuides="1">
      <p:cViewPr varScale="1">
        <p:scale>
          <a:sx n="144" d="100"/>
          <a:sy n="144" d="100"/>
        </p:scale>
        <p:origin x="11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A1A1-EE54-41D9-B30A-0C79E93E0824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1DD7-18BB-4905-BE50-F890D2D9C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.j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libuv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timers.html#timers_settimeout_callback_delay_arg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libuv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今天我们来探讨下</a:t>
            </a:r>
            <a:r>
              <a:rPr lang="en-US" altLang="zh-CN" dirty="0"/>
              <a:t>Event  Loop</a:t>
            </a:r>
            <a:r>
              <a:rPr lang="zh-CN" altLang="en-US" dirty="0"/>
              <a:t>，知道的同学复习一下，不知道的了解一下</a:t>
            </a:r>
            <a:r>
              <a:rPr lang="en-US" altLang="zh-CN" dirty="0"/>
              <a:t>^-^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3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5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引擎又称为</a:t>
            </a:r>
            <a:r>
              <a:rPr lang="en-US" altLang="zh-CN" dirty="0"/>
              <a:t>JavaScript</a:t>
            </a:r>
            <a:r>
              <a:rPr lang="zh-CN" altLang="en-US" dirty="0"/>
              <a:t>解释器，是</a:t>
            </a:r>
            <a:r>
              <a:rPr lang="en-US" altLang="zh-CN" dirty="0"/>
              <a:t>JavaScript</a:t>
            </a:r>
            <a:r>
              <a:rPr lang="zh-CN" altLang="en-US" dirty="0"/>
              <a:t>解释为机器码的工具，分别运行在浏览器和</a:t>
            </a:r>
            <a:r>
              <a:rPr lang="en-US" altLang="zh-CN" dirty="0"/>
              <a:t>Node</a:t>
            </a:r>
            <a:r>
              <a:rPr lang="zh-CN" altLang="en-US" dirty="0"/>
              <a:t>中。而根据上下文的不同，</a:t>
            </a:r>
            <a:r>
              <a:rPr lang="en-US" altLang="zh-CN" dirty="0"/>
              <a:t>Event loop</a:t>
            </a:r>
            <a:r>
              <a:rPr lang="zh-CN" altLang="en-US" dirty="0"/>
              <a:t>也有不同的实现：其中</a:t>
            </a:r>
            <a:r>
              <a:rPr lang="en-US" altLang="zh-CN" dirty="0"/>
              <a:t>Node</a:t>
            </a:r>
            <a:r>
              <a:rPr lang="zh-CN" altLang="en-US" dirty="0"/>
              <a:t>使用了</a:t>
            </a:r>
            <a:r>
              <a:rPr lang="en-US" altLang="zh-CN" dirty="0" err="1"/>
              <a:t>libuv</a:t>
            </a:r>
            <a:r>
              <a:rPr lang="zh-CN" altLang="en-US" dirty="0"/>
              <a:t>库来实现</a:t>
            </a:r>
            <a:r>
              <a:rPr lang="en-US" altLang="zh-CN" dirty="0"/>
              <a:t>Event loop; </a:t>
            </a:r>
            <a:r>
              <a:rPr lang="zh-CN" altLang="en-US" dirty="0"/>
              <a:t>而在浏览器中，</a:t>
            </a:r>
            <a:r>
              <a:rPr lang="en-US" altLang="zh-CN" dirty="0"/>
              <a:t>html</a:t>
            </a:r>
            <a:r>
              <a:rPr lang="zh-CN" altLang="en-US" dirty="0"/>
              <a:t>规范定义了</a:t>
            </a:r>
            <a:r>
              <a:rPr lang="en-US" altLang="zh-CN" dirty="0"/>
              <a:t>Event loop</a:t>
            </a:r>
            <a:r>
              <a:rPr lang="zh-CN" altLang="en-US" dirty="0"/>
              <a:t>，具体的实现则交给不同的厂商去完成。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Standard Library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是我们每天都在用的标准库，如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Http, Buffer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Bindings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是沟通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的桥梁，封装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Libuv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的细节，向上层提供基础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这一层是支撑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运行的关键，由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引擎，提供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运行环境，可以说它就是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的发动机。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Libuv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是专门为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开发的一个封装库，提供跨平台的异步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：提供了异步处理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相关的能力。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http_parser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zlib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等：提供包括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、数据压缩等其他的能力。</a:t>
            </a:r>
          </a:p>
          <a:p>
            <a:endParaRPr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的解析引擎，而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处理方面使用了自己设计的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libuv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libuv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是一个基于事件驱动的跨平台抽象层，封装了不同操作系统一些底层特性，对外提供统一的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，事件循环机制也是它里面的实现。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8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的运行机制如下。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引擎解析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）解析后的代码，调用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libuv</a:t>
            </a:r>
            <a:r>
              <a:rPr lang="zh-CN" alt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库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的执行。它将不同的任务分配给不同的线程，形成一个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（事件循环），以异步的方式将任务的执行结果返回给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引擎再将结果返回给用户。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1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：这个阶段执行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）的回调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callbacks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dirty="0"/>
              <a:t>执行除了 </a:t>
            </a:r>
            <a:r>
              <a:rPr lang="en-US" altLang="zh-CN" sz="1200" dirty="0"/>
              <a:t>close </a:t>
            </a:r>
            <a:r>
              <a:rPr lang="zh-CN" altLang="en-US" sz="1200" dirty="0"/>
              <a:t>事件的</a:t>
            </a:r>
            <a:r>
              <a:rPr lang="en-US" altLang="zh-CN" sz="1200" dirty="0"/>
              <a:t>callbacks</a:t>
            </a:r>
            <a:r>
              <a:rPr lang="zh-CN" altLang="en-US" sz="1200" dirty="0"/>
              <a:t>、被</a:t>
            </a:r>
            <a:r>
              <a:rPr lang="en-US" altLang="zh-CN" sz="1200" dirty="0"/>
              <a:t>timers</a:t>
            </a:r>
            <a:r>
              <a:rPr lang="zh-CN" altLang="en-US" sz="1200" dirty="0"/>
              <a:t>设定的</a:t>
            </a:r>
            <a:r>
              <a:rPr lang="en-US" altLang="zh-CN" sz="1200" dirty="0"/>
              <a:t>callbacks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setImmediate</a:t>
            </a:r>
            <a:r>
              <a:rPr lang="en-US" altLang="zh-CN" sz="1200" dirty="0"/>
              <a:t>()</a:t>
            </a:r>
            <a:r>
              <a:rPr lang="zh-CN" altLang="en-US" sz="1200" dirty="0"/>
              <a:t>设定的</a:t>
            </a:r>
            <a:r>
              <a:rPr lang="en-US" altLang="zh-CN" sz="1200" dirty="0"/>
              <a:t>callbacks</a:t>
            </a:r>
            <a:r>
              <a:rPr lang="zh-CN" altLang="en-US" sz="1200" dirty="0"/>
              <a:t>这些之外的</a:t>
            </a:r>
            <a:r>
              <a:rPr lang="en-US" altLang="zh-CN" sz="1200" dirty="0"/>
              <a:t>callbacks</a:t>
            </a:r>
          </a:p>
          <a:p>
            <a:pPr fontAlgn="base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idle, prepare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内部使用，可忽略</a:t>
            </a:r>
          </a:p>
          <a:p>
            <a:pPr fontAlgn="base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：获取新的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适当的条件下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将阻塞在这里</a:t>
            </a:r>
          </a:p>
          <a:p>
            <a:pPr fontAlgn="base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：执行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</a:t>
            </a:r>
          </a:p>
          <a:p>
            <a:pPr fontAlgn="base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callbacks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：执行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事件回调，关闭所有的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handles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我们重点看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个阶段就好，因为日常开发中的绝大部分异步任务都是在这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个阶段处理的。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timers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这个是定时器阶段，处理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的回调函数。进入这个阶段后，主线程会检查一下当前时间，是否满足定时器的条件。如果满足就执行回调函数，否则就离开这个阶段。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callbacks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除了以下操作的回调函数，其他的回调函数都在这个阶段执行。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用于关闭请求的回调函数，比如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('close', ...)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idle, prepare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该阶段只供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libuv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内部调用，这里可以忽略。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这个阶段是轮询时间，用于等待还未返回的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事件，比如服务器的回应、用户移动鼠标等等。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这个阶段的时间会比较长。如果没有其他异步任务要处理（比如到期的定时器），会一直停留在这个阶段，等待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请求返回结果。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该阶段执行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的回调函数。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callbacks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该阶段执行关闭请求的回调函数，比如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('close', ...)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4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41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process.nextTick</a:t>
            </a:r>
            <a:r>
              <a:rPr lang="en-US" altLang="zh-CN" dirty="0"/>
              <a:t>()</a:t>
            </a:r>
            <a:r>
              <a:rPr lang="zh-CN" altLang="en-US" dirty="0"/>
              <a:t>并没有在</a:t>
            </a:r>
            <a:r>
              <a:rPr lang="en-US" altLang="zh-CN" dirty="0"/>
              <a:t>Event Loop</a:t>
            </a:r>
            <a:r>
              <a:rPr lang="zh-CN" altLang="en-US" dirty="0"/>
              <a:t>的执行阶段中，而是在</a:t>
            </a:r>
            <a:r>
              <a:rPr lang="en-US" altLang="zh-CN" dirty="0"/>
              <a:t>Event Loop</a:t>
            </a:r>
            <a:r>
              <a:rPr lang="zh-CN" altLang="en-US" dirty="0"/>
              <a:t>两个阶段之间运行</a:t>
            </a:r>
            <a:r>
              <a:rPr lang="en-US" altLang="zh-CN" dirty="0"/>
              <a:t>,</a:t>
            </a:r>
            <a:r>
              <a:rPr lang="zh-CN" altLang="en-US" dirty="0"/>
              <a:t>根据上面说的，</a:t>
            </a:r>
            <a:r>
              <a:rPr lang="en-US" altLang="zh-CN" dirty="0" err="1"/>
              <a:t>process.nextTick</a:t>
            </a:r>
            <a:r>
              <a:rPr lang="en-US" altLang="zh-CN" dirty="0"/>
              <a:t>()</a:t>
            </a:r>
            <a:r>
              <a:rPr lang="zh-CN" altLang="en-US" dirty="0"/>
              <a:t>属于</a:t>
            </a:r>
            <a:r>
              <a:rPr lang="en-US" altLang="zh-CN" dirty="0" err="1"/>
              <a:t>microtask</a:t>
            </a:r>
            <a:r>
              <a:rPr lang="zh-CN" altLang="en-US" dirty="0"/>
              <a:t>任务类型。也就是</a:t>
            </a:r>
            <a:r>
              <a:rPr lang="en-US" altLang="zh-CN" dirty="0" err="1"/>
              <a:t>process.nextTick</a:t>
            </a:r>
            <a:r>
              <a:rPr lang="en-US" altLang="zh-CN" dirty="0"/>
              <a:t>()</a:t>
            </a:r>
            <a:r>
              <a:rPr lang="zh-CN" altLang="en-US" dirty="0"/>
              <a:t>有可能插入在</a:t>
            </a:r>
            <a:r>
              <a:rPr lang="en-US" altLang="zh-CN" dirty="0"/>
              <a:t>Event Loop</a:t>
            </a:r>
            <a:r>
              <a:rPr lang="zh-CN" altLang="en-US" dirty="0"/>
              <a:t>各个阶段中。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86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9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异步任务可以分成两种。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追加在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本轮循环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的异步任务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追加在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次轮循环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的异步任务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</a:t>
            </a:r>
            <a:r>
              <a:rPr lang="en-US" altLang="zh-CN" dirty="0" err="1"/>
              <a:t>process.nextTick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dirty="0"/>
              <a:t>Promise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的回调函数，追加在本轮循环，即同步任务一旦执行完成，就开始执行它们。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dirty="0" err="1"/>
              <a:t>setTimeout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err="1"/>
              <a:t>setInterval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err="1"/>
              <a:t>setImmediate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的回调函数，追加在次轮循环。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微任务队列追加在</a:t>
            </a:r>
            <a:r>
              <a:rPr lang="en-US" altLang="zh-CN" dirty="0" err="1"/>
              <a:t>process.nextTick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队列的后面，也属于本轮循环。注意，只有前一个队列全部清空以后，才会执行下一个队列。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92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dirty="0" err="1"/>
              <a:t>setTimeout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阶段执行，而</a:t>
            </a:r>
            <a:r>
              <a:rPr lang="en-US" altLang="zh-CN" dirty="0" err="1"/>
              <a:t>setImmediate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阶段执行。所以，</a:t>
            </a:r>
            <a:r>
              <a:rPr lang="en-US" altLang="zh-CN" dirty="0" err="1"/>
              <a:t>setTimeout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会早于</a:t>
            </a:r>
            <a:r>
              <a:rPr lang="en-US" altLang="zh-CN" dirty="0" err="1"/>
              <a:t>setImmediate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完成。但是实际执行的时候，结果却是不确定的。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的第二个参数默认为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。但是实际上，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做不到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毫秒，最少也需要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毫秒，根据</a:t>
            </a:r>
            <a:r>
              <a:rPr lang="zh-CN" alt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官方文档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，第二个参数的取值范围在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2147483647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毫秒之间。也就是说，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(f, 0)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等同于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(f, 1)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实际执行的时候，进入事件循环以后，有可能到了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毫秒，也可能还没到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毫秒，取决于系统当时的状况。如果没到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毫秒，那么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timers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阶段就会跳过，进入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阶段，先执行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8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我将从这几个方面来讲，首先对</a:t>
            </a:r>
            <a:r>
              <a:rPr lang="en-US" altLang="zh-CN" dirty="0"/>
              <a:t>Event loop</a:t>
            </a:r>
            <a:r>
              <a:rPr lang="zh-CN" altLang="en-US" dirty="0"/>
              <a:t>做一下整体的介绍，然后分别就浏览器端和</a:t>
            </a:r>
            <a:r>
              <a:rPr lang="en-US" altLang="zh-CN" dirty="0"/>
              <a:t>Node.js</a:t>
            </a:r>
            <a:r>
              <a:rPr lang="zh-CN" altLang="en-US" dirty="0"/>
              <a:t>这两方面来进行对比。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01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来自官方文档有意思的一句话，从语义角度看，</a:t>
            </a:r>
            <a:r>
              <a:rPr lang="en-US" altLang="zh-CN" dirty="0" err="1"/>
              <a:t>setImmediate</a:t>
            </a:r>
            <a:r>
              <a:rPr lang="en-US" altLang="zh-CN" dirty="0"/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应该比 </a:t>
            </a:r>
            <a:r>
              <a:rPr lang="en-US" altLang="zh-CN" dirty="0" err="1"/>
              <a:t>process.nextTick</a:t>
            </a:r>
            <a:r>
              <a:rPr lang="en-US" altLang="zh-CN" dirty="0"/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先执行才对，而事实相反，命名是历史原因也很难再变。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process.nextTick</a:t>
            </a:r>
            <a:r>
              <a:rPr lang="zh-CN" altLang="en-US" dirty="0"/>
              <a:t>这个名字有点误导，它是在本轮循环执行的，而且是所有异步任务里面最快执行的。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Node </a:t>
            </a:r>
            <a:r>
              <a:rPr lang="zh-CN" altLang="en-US" dirty="0"/>
              <a:t>执行完所有同步任务，接下来就会执行</a:t>
            </a:r>
            <a:r>
              <a:rPr lang="en-US" altLang="zh-CN" sz="11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process.nextTick</a:t>
            </a:r>
            <a:r>
              <a:rPr lang="zh-CN" altLang="en-US" dirty="0"/>
              <a:t>的任务队列。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1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66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20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5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8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首先，介绍下</a:t>
            </a:r>
            <a:r>
              <a:rPr lang="en-US" altLang="zh-CN" dirty="0"/>
              <a:t>Event Loop</a:t>
            </a:r>
            <a:r>
              <a:rPr lang="zh-CN" altLang="en-US" dirty="0"/>
              <a:t>，以及跟它相关的一些概念，如调用栈和任务队列、宏任务和微任务。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2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的任务分为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两种，它们的处理方式也不同，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同步任务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是直接在主线程上排队执行，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异步任务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则会被放到任务队列中，若有多个任务（异步任务）则要在任务队列中排队等待，任务队列类似一个缓冲区，任务下一步会被移到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stack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），然后主线程执行调用栈的任务。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dirty="0"/>
          </a:p>
          <a:p>
            <a:pPr fontAlgn="base"/>
            <a:r>
              <a:rPr lang="zh-CN" altLang="en-US" dirty="0"/>
              <a:t>主线程运行的时候，产生堆（</a:t>
            </a:r>
            <a:r>
              <a:rPr lang="en-US" altLang="zh-CN" dirty="0"/>
              <a:t>heap</a:t>
            </a:r>
            <a:r>
              <a:rPr lang="zh-CN" altLang="en-US" dirty="0"/>
              <a:t>）和栈（</a:t>
            </a:r>
            <a:r>
              <a:rPr lang="en-US" altLang="zh-CN" dirty="0"/>
              <a:t>stack</a:t>
            </a:r>
            <a:r>
              <a:rPr lang="zh-CN" altLang="en-US" dirty="0"/>
              <a:t>），栈中的代码调用各种外部</a:t>
            </a:r>
            <a:r>
              <a:rPr lang="en-US" altLang="zh-CN" dirty="0"/>
              <a:t>API</a:t>
            </a:r>
            <a:r>
              <a:rPr lang="zh-CN" altLang="en-US" dirty="0"/>
              <a:t>，它们在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中加入各种事件（</a:t>
            </a:r>
            <a:r>
              <a:rPr lang="en-US" altLang="zh-CN" dirty="0"/>
              <a:t>click</a:t>
            </a:r>
            <a:r>
              <a:rPr lang="zh-CN" altLang="en-US" dirty="0"/>
              <a:t>，</a:t>
            </a:r>
            <a:r>
              <a:rPr lang="en-US" altLang="zh-CN" dirty="0"/>
              <a:t>load</a:t>
            </a:r>
            <a:r>
              <a:rPr lang="zh-CN" altLang="en-US" dirty="0"/>
              <a:t>，</a:t>
            </a:r>
            <a:r>
              <a:rPr lang="en-US" altLang="zh-CN" dirty="0"/>
              <a:t>done</a:t>
            </a:r>
            <a:r>
              <a:rPr lang="zh-CN" altLang="en-US" dirty="0"/>
              <a:t>）。只要栈中的代码执行完毕，主线程就会去读取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，依次执行那些事件所对应的回调函数。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总而言之，检查调用栈是否为空，以及确定把哪个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加入调用栈的这个过程就是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事件循环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实现异步的核心就是事件循环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5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macrotask</a:t>
            </a:r>
            <a:r>
              <a:rPr lang="zh-CN" altLang="en-US" dirty="0">
                <a:effectLst/>
              </a:rPr>
              <a:t>：包含执行整体的</a:t>
            </a:r>
            <a:r>
              <a:rPr lang="en-US" altLang="zh-CN" dirty="0" err="1">
                <a:effectLst/>
              </a:rPr>
              <a:t>js</a:t>
            </a:r>
            <a:r>
              <a:rPr lang="zh-CN" altLang="en-US" dirty="0">
                <a:effectLst/>
              </a:rPr>
              <a:t>代码，事件回调，</a:t>
            </a:r>
            <a:r>
              <a:rPr lang="en-US" altLang="zh-CN" dirty="0">
                <a:effectLst/>
              </a:rPr>
              <a:t>XHR</a:t>
            </a:r>
            <a:r>
              <a:rPr lang="zh-CN" altLang="en-US" dirty="0">
                <a:effectLst/>
              </a:rPr>
              <a:t>回调，定时器（</a:t>
            </a:r>
            <a:r>
              <a:rPr lang="en-US" altLang="zh-CN" dirty="0" err="1">
                <a:effectLst/>
              </a:rPr>
              <a:t>setTimeout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setInterval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setImmediate</a:t>
            </a:r>
            <a:r>
              <a:rPr lang="zh-CN" altLang="en-US" dirty="0">
                <a:effectLst/>
              </a:rPr>
              <a:t>），</a:t>
            </a:r>
            <a:r>
              <a:rPr lang="en-US" altLang="zh-CN" dirty="0">
                <a:effectLst/>
              </a:rPr>
              <a:t>IO</a:t>
            </a:r>
            <a:r>
              <a:rPr lang="zh-CN" altLang="en-US" dirty="0">
                <a:effectLst/>
              </a:rPr>
              <a:t>操作，</a:t>
            </a:r>
            <a:r>
              <a:rPr lang="en-US" altLang="zh-CN" dirty="0">
                <a:effectLst/>
              </a:rPr>
              <a:t>UI render</a:t>
            </a:r>
          </a:p>
          <a:p>
            <a:pPr fontAlgn="base"/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microtask</a:t>
            </a:r>
            <a:r>
              <a:rPr lang="zh-CN" altLang="en-US" dirty="0">
                <a:effectLst/>
              </a:rPr>
              <a:t>：更新应用程序状态的任务，包括</a:t>
            </a:r>
            <a:r>
              <a:rPr lang="en-US" altLang="zh-CN" dirty="0">
                <a:effectLst/>
              </a:rPr>
              <a:t>promise</a:t>
            </a:r>
            <a:r>
              <a:rPr lang="zh-CN" altLang="en-US" dirty="0">
                <a:effectLst/>
              </a:rPr>
              <a:t>回调，</a:t>
            </a:r>
            <a:r>
              <a:rPr lang="en-US" altLang="zh-CN" dirty="0" err="1">
                <a:effectLst/>
              </a:rPr>
              <a:t>MutationObserver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process.nextTick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Object.observe</a:t>
            </a:r>
            <a:endParaRPr lang="en-US" altLang="zh-CN" dirty="0">
              <a:effectLst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的一点是：在同一个上下文中，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总的执行顺序为同步代码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—&gt;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microTask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—&gt;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macroTask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需要注意的：</a:t>
            </a:r>
            <a:r>
              <a:rPr lang="en-US" altLang="zh-CN" dirty="0"/>
              <a:t>new Promise((resolve, reject) =&gt;{console.log(‘</a:t>
            </a:r>
            <a:r>
              <a:rPr lang="zh-CN" altLang="en-US" dirty="0"/>
              <a:t>同步’</a:t>
            </a:r>
            <a:r>
              <a:rPr lang="en-US" altLang="zh-CN" dirty="0"/>
              <a:t>); resolve()}).then(() =&gt; {console.log(‘</a:t>
            </a:r>
            <a:r>
              <a:rPr lang="zh-CN" altLang="en-US" dirty="0"/>
              <a:t>异步</a:t>
            </a:r>
            <a:r>
              <a:rPr lang="en-US" altLang="zh-CN" dirty="0"/>
              <a:t>’)})</a:t>
            </a:r>
            <a:r>
              <a:rPr lang="zh-CN" altLang="en-US" dirty="0"/>
              <a:t>，即 </a:t>
            </a:r>
            <a:r>
              <a:rPr lang="en-US" altLang="zh-CN" dirty="0"/>
              <a:t>promise </a:t>
            </a:r>
            <a:r>
              <a:rPr lang="zh-CN" altLang="en-US" dirty="0"/>
              <a:t>的 </a:t>
            </a:r>
            <a:r>
              <a:rPr lang="en-US" altLang="zh-CN" dirty="0"/>
              <a:t>then</a:t>
            </a:r>
            <a:r>
              <a:rPr lang="zh-CN" altLang="en-US" dirty="0"/>
              <a:t>和 </a:t>
            </a:r>
            <a:r>
              <a:rPr lang="en-US" altLang="zh-CN" dirty="0"/>
              <a:t>catch </a:t>
            </a:r>
            <a:r>
              <a:rPr lang="zh-CN" altLang="en-US" dirty="0"/>
              <a:t>才是 </a:t>
            </a:r>
            <a:r>
              <a:rPr lang="en-US" altLang="zh-CN" dirty="0" err="1"/>
              <a:t>microtask</a:t>
            </a:r>
            <a:r>
              <a:rPr lang="zh-CN" altLang="en-US" dirty="0"/>
              <a:t>，本身的内部代码不是。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说明，浏览器和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的事件循环机制是有区别的，</a:t>
            </a:r>
            <a:r>
              <a:rPr lang="zh-CN" altLang="en-US" dirty="0"/>
              <a:t>根据上下文的不同，</a:t>
            </a:r>
            <a:r>
              <a:rPr lang="en-US" altLang="zh-CN" dirty="0"/>
              <a:t>Event loop</a:t>
            </a:r>
            <a:r>
              <a:rPr lang="zh-CN" altLang="en-US" dirty="0"/>
              <a:t>有着不同的实现：其中</a:t>
            </a:r>
            <a:r>
              <a:rPr lang="en-US" altLang="zh-CN" dirty="0"/>
              <a:t>Node</a:t>
            </a:r>
            <a:r>
              <a:rPr lang="zh-CN" altLang="en-US" dirty="0"/>
              <a:t>使用了</a:t>
            </a:r>
            <a:r>
              <a:rPr lang="en-US" altLang="zh-CN" dirty="0" err="1"/>
              <a:t>libuv</a:t>
            </a:r>
            <a:r>
              <a:rPr lang="zh-CN" altLang="en-US" dirty="0"/>
              <a:t>库来实现</a:t>
            </a:r>
            <a:r>
              <a:rPr lang="en-US" altLang="zh-CN" dirty="0"/>
              <a:t>Event loop; </a:t>
            </a:r>
            <a:r>
              <a:rPr lang="zh-CN" altLang="en-US" dirty="0"/>
              <a:t>而在浏览器中，</a:t>
            </a:r>
            <a:r>
              <a:rPr lang="en-US" altLang="zh-CN" dirty="0"/>
              <a:t>html</a:t>
            </a:r>
            <a:r>
              <a:rPr lang="zh-CN" altLang="en-US" dirty="0"/>
              <a:t>规范定义了</a:t>
            </a:r>
            <a:r>
              <a:rPr lang="en-US" altLang="zh-CN" dirty="0"/>
              <a:t>Event loop</a:t>
            </a:r>
            <a:r>
              <a:rPr lang="zh-CN" altLang="en-US" dirty="0"/>
              <a:t>，具体的实现则交给不同的厂商去完成。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的运行机制如下。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引擎解析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）解析后的代码，调用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libuv</a:t>
            </a:r>
            <a:r>
              <a:rPr lang="zh-CN" alt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库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的执行。它将不同的任务分配给不同的线程，形成一个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（事件循环），以异步的方式将任务的执行结果返回给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引擎再将结果返回给用户。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在这个例子中，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的逻辑如下：</a:t>
            </a: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阶段中。开始时首先进入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阶段，执行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的回调函数，打印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promise1.then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回调放入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microtask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队列，同样的步骤执行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，打印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至此，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阶段执行结束，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进入下一个阶段之前，执行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microtask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队列的所有任务，依次打印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而浏览器则因为两个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作为两个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MacroTask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所以先输出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timer1, promise1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，再输出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1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3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7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浏览器中，一个事件循环里有很多个来自不同任务源的任务队列（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queues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），每一个任务队列里的任务是严格按照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的顺序执行的。但是，因为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浏览器自己调度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不同任务队列的任务的执行顺序是不确定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具体来说，浏览器会不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断从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队列中按顺序取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执行，每执行完一个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都会检查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microtask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队列是否为空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（执行完一个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的具体标志是函数执行栈为空），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如果不为空则会一次性执行完所有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。然后再进入下一个循环去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队列中取下一个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执行，以此类推。</a:t>
            </a:r>
          </a:p>
          <a:p>
            <a:endParaRPr lang="en-US" altLang="zh-CN" dirty="0"/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执行完主执行线程中的任务。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取出</a:t>
            </a:r>
            <a:r>
              <a:rPr lang="en-US" altLang="zh-CN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Microtask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 Queue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中任务执行直到清空。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取出</a:t>
            </a:r>
            <a:r>
              <a:rPr lang="en-US" altLang="zh-CN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Macrotask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 Queue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中一个任务执行。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取出</a:t>
            </a:r>
            <a:r>
              <a:rPr lang="en-US" altLang="zh-CN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Microtask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 Queue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中任务执行直到清空。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重复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3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和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4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。</a:t>
            </a:r>
            <a:endParaRPr lang="zh-CN" altLang="zh-CN" dirty="0">
              <a:solidFill>
                <a:srgbClr val="C7254E"/>
              </a:solidFill>
              <a:latin typeface="Arial Unicode MS" panose="020B0604020202020204" pitchFamily="34" charset="-122"/>
              <a:ea typeface="Menlo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1DD7-18BB-4905-BE50-F890D2D9CD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C7DB-1F92-4F67-8998-4EDE2F6AB13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archibald.com/2015/tasks-microtasks-queues-and-schedul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uanlan.zhihu.com/p/33090541" TargetMode="External"/><Relationship Id="rId5" Type="http://schemas.openxmlformats.org/officeDocument/2006/relationships/hyperlink" Target="http://blog.ku-cat.com/2018/04/04/nodejs-process/" TargetMode="External"/><Relationship Id="rId4" Type="http://schemas.openxmlformats.org/officeDocument/2006/relationships/hyperlink" Target="https://cnodejs.org/topic/57d68794cb6f605d360105b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962525" y="375423"/>
            <a:ext cx="5566410" cy="6482577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761974" y="1848004"/>
            <a:ext cx="576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sz="5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94522" y="3213556"/>
            <a:ext cx="409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difference between </a:t>
            </a:r>
          </a:p>
          <a:p>
            <a:pPr algn="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browsers and node.js.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9544833" y="3088296"/>
            <a:ext cx="1841098" cy="0"/>
          </a:xfrm>
          <a:prstGeom prst="line">
            <a:avLst/>
          </a:prstGeom>
          <a:ln w="25400">
            <a:solidFill>
              <a:srgbClr val="D86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927" y="1408755"/>
            <a:ext cx="8161862" cy="4255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3" y="1050836"/>
            <a:ext cx="9670647" cy="5375248"/>
          </a:xfrm>
          <a:prstGeom prst="rect">
            <a:avLst/>
          </a:prstGeom>
        </p:spPr>
      </p:pic>
      <p:sp>
        <p:nvSpPr>
          <p:cNvPr id="24" name="TextBox 76"/>
          <p:cNvSpPr txBox="1"/>
          <p:nvPr/>
        </p:nvSpPr>
        <p:spPr>
          <a:xfrm>
            <a:off x="4593026" y="40685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代码演示（浏览器实现）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3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490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Event Loop</a:t>
            </a:r>
            <a:endParaRPr lang="zh-CN" altLang="en-US" sz="5400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7251" y="4078499"/>
            <a:ext cx="3324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 in Node.js</a:t>
            </a: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32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4988165" y="31059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51" y="1005273"/>
            <a:ext cx="78295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6"/>
          <p:cNvSpPr txBox="1"/>
          <p:nvPr/>
        </p:nvSpPr>
        <p:spPr>
          <a:xfrm>
            <a:off x="4264411" y="310598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Event Loop 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运行机制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0" y="1277937"/>
            <a:ext cx="11297371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9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lynnelv.github.io/img/article/event-loop/node-libu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066800"/>
            <a:ext cx="10094699" cy="454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511800" y="1346200"/>
            <a:ext cx="2565400" cy="469900"/>
          </a:xfrm>
          <a:prstGeom prst="rect">
            <a:avLst/>
          </a:prstGeom>
          <a:solidFill>
            <a:srgbClr val="D86030">
              <a:alpha val="8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76"/>
          <p:cNvSpPr txBox="1"/>
          <p:nvPr/>
        </p:nvSpPr>
        <p:spPr>
          <a:xfrm>
            <a:off x="4859125" y="310598"/>
            <a:ext cx="247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的事件处理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14600" y="5913562"/>
            <a:ext cx="777240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官方介绍，每次事件循环都包含了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个阶段，对应到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libuv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源码中的实现。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事件循环会无限次地执行，一轮又一轮。只有异步任务的回调函数队列清空了，才会停止执行。</a:t>
            </a:r>
          </a:p>
        </p:txBody>
      </p:sp>
      <p:sp>
        <p:nvSpPr>
          <p:cNvPr id="9" name="矩形 8"/>
          <p:cNvSpPr/>
          <p:nvPr/>
        </p:nvSpPr>
        <p:spPr>
          <a:xfrm>
            <a:off x="5511800" y="3416300"/>
            <a:ext cx="2565400" cy="495300"/>
          </a:xfrm>
          <a:prstGeom prst="rect">
            <a:avLst/>
          </a:prstGeom>
          <a:solidFill>
            <a:srgbClr val="D86030">
              <a:alpha val="8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11800" y="4114800"/>
            <a:ext cx="2565400" cy="495300"/>
          </a:xfrm>
          <a:prstGeom prst="rect">
            <a:avLst/>
          </a:prstGeom>
          <a:solidFill>
            <a:srgbClr val="D86030">
              <a:alpha val="8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63040" y="1193575"/>
            <a:ext cx="3396085" cy="62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 </a:t>
            </a:r>
            <a:r>
              <a:rPr lang="en-US" altLang="zh-CN" dirty="0"/>
              <a:t>timer </a:t>
            </a:r>
            <a:r>
              <a:rPr lang="zh-CN" altLang="en-US" dirty="0"/>
              <a:t>（</a:t>
            </a:r>
            <a:r>
              <a:rPr lang="en-US" altLang="zh-CN" dirty="0" err="1"/>
              <a:t>setTimeout</a:t>
            </a:r>
            <a:r>
              <a:rPr lang="zh-CN" altLang="en-US" dirty="0"/>
              <a:t>、</a:t>
            </a:r>
            <a:r>
              <a:rPr lang="en-US" altLang="zh-CN" dirty="0" err="1"/>
              <a:t>setInterval</a:t>
            </a:r>
            <a:r>
              <a:rPr lang="zh-CN" altLang="en-US" dirty="0"/>
              <a:t>）的回调</a:t>
            </a:r>
          </a:p>
        </p:txBody>
      </p:sp>
      <p:sp>
        <p:nvSpPr>
          <p:cNvPr id="13" name="矩形 12"/>
          <p:cNvSpPr/>
          <p:nvPr/>
        </p:nvSpPr>
        <p:spPr>
          <a:xfrm>
            <a:off x="1463040" y="1915522"/>
            <a:ext cx="3396085" cy="64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执行除了 </a:t>
            </a:r>
            <a:r>
              <a:rPr lang="en-US" altLang="zh-CN" sz="1400" dirty="0"/>
              <a:t>close </a:t>
            </a:r>
            <a:r>
              <a:rPr lang="zh-CN" altLang="en-US" sz="1400" dirty="0"/>
              <a:t>事件的</a:t>
            </a:r>
            <a:r>
              <a:rPr lang="en-US" altLang="zh-CN" sz="1400" dirty="0"/>
              <a:t>callbacks</a:t>
            </a:r>
            <a:r>
              <a:rPr lang="zh-CN" altLang="en-US" sz="1400" dirty="0"/>
              <a:t>、被</a:t>
            </a:r>
            <a:r>
              <a:rPr lang="en-US" altLang="zh-CN" sz="1400" dirty="0"/>
              <a:t>timers</a:t>
            </a:r>
            <a:r>
              <a:rPr lang="zh-CN" altLang="en-US" sz="1400" dirty="0"/>
              <a:t>设定的</a:t>
            </a:r>
            <a:r>
              <a:rPr lang="en-US" altLang="zh-CN" sz="1400" dirty="0"/>
              <a:t>callbacks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setImmediate</a:t>
            </a:r>
            <a:r>
              <a:rPr lang="en-US" altLang="zh-CN" sz="1400" dirty="0"/>
              <a:t>()</a:t>
            </a:r>
            <a:r>
              <a:rPr lang="zh-CN" altLang="en-US" sz="1400" dirty="0"/>
              <a:t>设定的</a:t>
            </a:r>
            <a:r>
              <a:rPr lang="en-US" altLang="zh-CN" sz="1400" dirty="0"/>
              <a:t>callbacks</a:t>
            </a:r>
            <a:r>
              <a:rPr lang="zh-CN" altLang="en-US" sz="1400" dirty="0"/>
              <a:t>这些之外的</a:t>
            </a:r>
            <a:r>
              <a:rPr lang="en-US" altLang="zh-CN" sz="1400" dirty="0"/>
              <a:t>callbacks</a:t>
            </a:r>
          </a:p>
        </p:txBody>
      </p:sp>
      <p:sp>
        <p:nvSpPr>
          <p:cNvPr id="14" name="矩形 13"/>
          <p:cNvSpPr/>
          <p:nvPr/>
        </p:nvSpPr>
        <p:spPr>
          <a:xfrm>
            <a:off x="1458684" y="2659031"/>
            <a:ext cx="3396085" cy="6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仅</a:t>
            </a:r>
            <a:r>
              <a:rPr lang="en-US" altLang="zh-CN" dirty="0"/>
              <a:t>node</a:t>
            </a:r>
            <a:r>
              <a:rPr lang="zh-CN" altLang="en-US" dirty="0"/>
              <a:t>内部使用，可忽略</a:t>
            </a:r>
          </a:p>
        </p:txBody>
      </p:sp>
      <p:sp>
        <p:nvSpPr>
          <p:cNvPr id="15" name="矩形 14"/>
          <p:cNvSpPr/>
          <p:nvPr/>
        </p:nvSpPr>
        <p:spPr>
          <a:xfrm>
            <a:off x="1463040" y="3391995"/>
            <a:ext cx="3396085" cy="59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获取新的</a:t>
            </a:r>
            <a:r>
              <a:rPr lang="en-US" altLang="zh-CN" dirty="0"/>
              <a:t>I/O</a:t>
            </a:r>
            <a:r>
              <a:rPr lang="zh-CN" altLang="en-US" dirty="0"/>
              <a:t>事件</a:t>
            </a:r>
            <a:r>
              <a:rPr lang="en-US" altLang="zh-CN" dirty="0"/>
              <a:t>, </a:t>
            </a:r>
            <a:r>
              <a:rPr lang="zh-CN" altLang="en-US" dirty="0"/>
              <a:t>适当的条件下</a:t>
            </a:r>
            <a:r>
              <a:rPr lang="en-US" altLang="zh-CN" dirty="0"/>
              <a:t>node</a:t>
            </a:r>
            <a:r>
              <a:rPr lang="zh-CN" altLang="en-US" dirty="0"/>
              <a:t>将阻塞在这里</a:t>
            </a:r>
          </a:p>
        </p:txBody>
      </p:sp>
      <p:sp>
        <p:nvSpPr>
          <p:cNvPr id="16" name="矩形 15"/>
          <p:cNvSpPr/>
          <p:nvPr/>
        </p:nvSpPr>
        <p:spPr>
          <a:xfrm>
            <a:off x="1463039" y="4114800"/>
            <a:ext cx="3396085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 </a:t>
            </a:r>
            <a:r>
              <a:rPr lang="en-US" altLang="zh-CN" dirty="0" err="1"/>
              <a:t>setImmediate</a:t>
            </a:r>
            <a:r>
              <a:rPr lang="en-US" altLang="zh-CN" dirty="0"/>
              <a:t>() </a:t>
            </a:r>
            <a:r>
              <a:rPr lang="zh-CN" altLang="en-US" dirty="0"/>
              <a:t>的回调</a:t>
            </a:r>
          </a:p>
        </p:txBody>
      </p:sp>
      <p:sp>
        <p:nvSpPr>
          <p:cNvPr id="17" name="矩形 16"/>
          <p:cNvSpPr/>
          <p:nvPr/>
        </p:nvSpPr>
        <p:spPr>
          <a:xfrm>
            <a:off x="1463038" y="4750757"/>
            <a:ext cx="3396085" cy="57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r>
              <a:rPr lang="en-US" altLang="zh-CN" dirty="0" err="1"/>
              <a:t>socket.on</a:t>
            </a:r>
            <a:r>
              <a:rPr lang="en-US" altLang="zh-CN" dirty="0"/>
              <a:t>('close', ...)</a:t>
            </a:r>
            <a:r>
              <a:rPr lang="zh-CN" altLang="en-US" dirty="0"/>
              <a:t>这些 </a:t>
            </a:r>
            <a:r>
              <a:rPr lang="en-US" altLang="zh-CN" dirty="0"/>
              <a:t>callback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5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 animBg="1"/>
      <p:bldP spid="10" grpId="0" animBg="1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4638711" y="386620"/>
            <a:ext cx="291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的执行顺序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28900" y="5682975"/>
            <a:ext cx="732472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会在事件循环的各个阶段之间执行，也就是一个阶段执行完毕，就会去执行 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队列的任务。</a:t>
            </a:r>
          </a:p>
        </p:txBody>
      </p:sp>
      <p:pic>
        <p:nvPicPr>
          <p:cNvPr id="12" name="Picture 2" descr="Node.jsç«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99430"/>
            <a:ext cx="623887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772774" y="2082137"/>
            <a:ext cx="5115206" cy="249299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event loop 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的每个阶段都有一个任务队列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当 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event loop 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到达某个阶段时，将执行该阶段的任务队列，直到队列清空或执行的回调达到系统上限后，才会转入下一个阶段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当所有阶段被顺序执行一次后，称 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event loop 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完成了一个 </a:t>
            </a:r>
            <a:r>
              <a:rPr lang="en-US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tick</a:t>
            </a:r>
            <a:endParaRPr lang="zh-CN" altLang="zh-CN" dirty="0">
              <a:solidFill>
                <a:srgbClr val="C7254E"/>
              </a:solidFill>
              <a:latin typeface="Arial Unicode MS" panose="020B0604020202020204" pitchFamily="34" charset="-122"/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916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4638713" y="381454"/>
            <a:ext cx="291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的执行顺序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76"/>
          <p:cNvSpPr txBox="1"/>
          <p:nvPr/>
        </p:nvSpPr>
        <p:spPr>
          <a:xfrm>
            <a:off x="7437047" y="4492028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437047" y="4861360"/>
            <a:ext cx="418476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有可能插入在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各个阶段中。</a:t>
            </a:r>
          </a:p>
        </p:txBody>
      </p:sp>
      <p:pic>
        <p:nvPicPr>
          <p:cNvPr id="14338" name="Picture 2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7" y="781564"/>
            <a:ext cx="699135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7437047" y="1562267"/>
            <a:ext cx="3740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(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{ 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loop.forEach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((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阶段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=&gt; {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       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阶段全部任务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(); 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Menlo"/>
              </a:rPr>
              <a:t>nextTick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Menlo"/>
              </a:rPr>
              <a:t>全部任务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Menlo"/>
              </a:rPr>
              <a:t>();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microTask</a:t>
            </a:r>
            <a:r>
              <a:rPr lang="zh-CN" altLang="en-US" dirty="0">
                <a:solidFill>
                  <a:srgbClr val="333333"/>
                </a:solidFill>
                <a:latin typeface="Menlo"/>
              </a:rPr>
              <a:t>全部任务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   });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   loop 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loop.next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}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926" y="2882352"/>
            <a:ext cx="1895238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1" y="1408755"/>
            <a:ext cx="7631964" cy="4484248"/>
          </a:xfrm>
          <a:prstGeom prst="rect">
            <a:avLst/>
          </a:prstGeom>
        </p:spPr>
      </p:pic>
      <p:pic>
        <p:nvPicPr>
          <p:cNvPr id="17412" name="Picture 4" descr="Node.jsä¸çå¤çè¿ç¨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26" y="1050836"/>
            <a:ext cx="9770455" cy="542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76"/>
          <p:cNvSpPr txBox="1"/>
          <p:nvPr/>
        </p:nvSpPr>
        <p:spPr>
          <a:xfrm>
            <a:off x="4512074" y="406854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代码演示（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实现）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569480" y="1521292"/>
            <a:ext cx="951437" cy="940925"/>
          </a:xfrm>
          <a:prstGeom prst="ellipse">
            <a:avLst/>
          </a:prstGeom>
          <a:solidFill>
            <a:srgbClr val="D8603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Freeform 6"/>
          <p:cNvSpPr>
            <a:spLocks noEditPoints="1" noChangeArrowheads="1"/>
          </p:cNvSpPr>
          <p:nvPr/>
        </p:nvSpPr>
        <p:spPr bwMode="auto">
          <a:xfrm>
            <a:off x="5775599" y="1821900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9148235" y="1521292"/>
            <a:ext cx="951437" cy="940925"/>
          </a:xfrm>
          <a:prstGeom prst="ellipse">
            <a:avLst/>
          </a:prstGeom>
          <a:solidFill>
            <a:srgbClr val="A87848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Freeform 7"/>
          <p:cNvSpPr>
            <a:spLocks noEditPoints="1" noChangeArrowheads="1"/>
          </p:cNvSpPr>
          <p:nvPr/>
        </p:nvSpPr>
        <p:spPr bwMode="auto">
          <a:xfrm>
            <a:off x="9356569" y="1766649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2155228" y="1535341"/>
            <a:ext cx="951437" cy="940925"/>
          </a:xfrm>
          <a:prstGeom prst="ellipse">
            <a:avLst/>
          </a:prstGeom>
          <a:solidFill>
            <a:srgbClr val="78606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Freeform 8"/>
          <p:cNvSpPr>
            <a:spLocks noEditPoints="1" noChangeArrowheads="1"/>
          </p:cNvSpPr>
          <p:nvPr/>
        </p:nvSpPr>
        <p:spPr bwMode="auto">
          <a:xfrm>
            <a:off x="2459002" y="1761086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2048259" y="276292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同步任务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711376" y="3313819"/>
            <a:ext cx="1972963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同步任务总是比异步任务更早执行。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5359894" y="2748879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本轮循环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023011" y="3299770"/>
            <a:ext cx="197296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process.nextTick</a:t>
            </a:r>
            <a:endParaRPr lang="en-US" altLang="zh-CN" sz="1600" dirty="0">
              <a:solidFill>
                <a:srgbClr val="C7254E"/>
              </a:solidFill>
              <a:latin typeface="Arial Unicode MS" panose="020B0604020202020204" pitchFamily="34" charset="-122"/>
              <a:ea typeface="Menlo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Promise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76"/>
          <p:cNvSpPr txBox="1"/>
          <p:nvPr/>
        </p:nvSpPr>
        <p:spPr>
          <a:xfrm>
            <a:off x="8909395" y="2748879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次轮循环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572512" y="3299770"/>
            <a:ext cx="1972963" cy="102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setTimeout</a:t>
            </a:r>
            <a:endParaRPr lang="en-US" altLang="zh-CN" sz="1600" dirty="0">
              <a:solidFill>
                <a:srgbClr val="C7254E"/>
              </a:solidFill>
              <a:latin typeface="Arial Unicode MS" panose="020B0604020202020204" pitchFamily="34" charset="-122"/>
              <a:ea typeface="Menlo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setInterval</a:t>
            </a:r>
            <a:endParaRPr lang="en-US" altLang="zh-CN" sz="1600" dirty="0">
              <a:solidFill>
                <a:srgbClr val="C7254E"/>
              </a:solidFill>
              <a:latin typeface="Arial Unicode MS" panose="020B0604020202020204" pitchFamily="34" charset="-122"/>
              <a:ea typeface="Menlo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setImmediate</a:t>
            </a:r>
            <a:endParaRPr lang="en-US" altLang="zh-CN" sz="1600" dirty="0">
              <a:solidFill>
                <a:srgbClr val="C7254E"/>
              </a:solidFill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21" name="Freeform 17"/>
          <p:cNvSpPr/>
          <p:nvPr/>
        </p:nvSpPr>
        <p:spPr bwMode="auto">
          <a:xfrm>
            <a:off x="3903076" y="2191395"/>
            <a:ext cx="844592" cy="8942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90A818"/>
          </a:solidFill>
          <a:ln>
            <a:noFill/>
          </a:ln>
          <a:effectLst/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Freeform 17"/>
          <p:cNvSpPr/>
          <p:nvPr/>
        </p:nvSpPr>
        <p:spPr bwMode="auto">
          <a:xfrm>
            <a:off x="7304330" y="2192978"/>
            <a:ext cx="844592" cy="8942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90A818"/>
          </a:solidFill>
          <a:ln>
            <a:noFill/>
          </a:ln>
          <a:effectLst/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711375" y="4861150"/>
            <a:ext cx="8834099" cy="1234850"/>
          </a:xfrm>
          <a:prstGeom prst="roundRect">
            <a:avLst/>
          </a:prstGeom>
          <a:noFill/>
          <a:ln w="19050" cmpd="sng">
            <a:solidFill>
              <a:srgbClr val="90A81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0" y="5016500"/>
            <a:ext cx="84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Node </a:t>
            </a:r>
            <a:r>
              <a:rPr lang="zh-CN" altLang="en-US" dirty="0"/>
              <a:t>规定，</a:t>
            </a:r>
            <a:r>
              <a:rPr lang="en-US" altLang="zh-CN" dirty="0" err="1"/>
              <a:t>process.nextTick</a:t>
            </a:r>
            <a:r>
              <a:rPr lang="zh-CN" altLang="en-US" dirty="0"/>
              <a:t>和</a:t>
            </a:r>
            <a:r>
              <a:rPr lang="en-US" altLang="zh-CN" dirty="0"/>
              <a:t>Promise</a:t>
            </a:r>
            <a:r>
              <a:rPr lang="zh-CN" altLang="en-US" dirty="0"/>
              <a:t>的回调函数，追加在本轮循环，即同步任务一旦执行完成，就开始执行它们。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而</a:t>
            </a:r>
            <a:r>
              <a:rPr lang="en-US" altLang="zh-CN" dirty="0" err="1"/>
              <a:t>setTimeout</a:t>
            </a:r>
            <a:r>
              <a:rPr lang="zh-CN" altLang="en-US" dirty="0"/>
              <a:t>、</a:t>
            </a:r>
            <a:r>
              <a:rPr lang="en-US" altLang="zh-CN" dirty="0" err="1"/>
              <a:t>setInterval</a:t>
            </a:r>
            <a:r>
              <a:rPr lang="zh-CN" altLang="en-US" dirty="0"/>
              <a:t>、</a:t>
            </a:r>
            <a:r>
              <a:rPr lang="en-US" altLang="zh-CN" dirty="0" err="1"/>
              <a:t>setImmediate</a:t>
            </a:r>
            <a:r>
              <a:rPr lang="zh-CN" altLang="en-US" dirty="0"/>
              <a:t>的回调函数，追加在次轮循环。</a:t>
            </a:r>
            <a:endParaRPr lang="en-US" altLang="zh-CN" dirty="0"/>
          </a:p>
        </p:txBody>
      </p:sp>
      <p:sp>
        <p:nvSpPr>
          <p:cNvPr id="38" name="TextBox 76"/>
          <p:cNvSpPr txBox="1"/>
          <p:nvPr/>
        </p:nvSpPr>
        <p:spPr>
          <a:xfrm>
            <a:off x="4984160" y="406854"/>
            <a:ext cx="222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定时器详解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76"/>
          <p:cNvSpPr txBox="1"/>
          <p:nvPr/>
        </p:nvSpPr>
        <p:spPr>
          <a:xfrm>
            <a:off x="2977109" y="406854"/>
            <a:ext cx="6237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nextTick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VS </a:t>
            </a:r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0) VS </a:t>
            </a:r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0" y="1630745"/>
            <a:ext cx="5328699" cy="40588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450" y="1717624"/>
            <a:ext cx="4936237" cy="33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762625">
            <a:off x="292350" y="1925650"/>
            <a:ext cx="4926487" cy="573733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319756" y="1197246"/>
            <a:ext cx="3248361" cy="802515"/>
            <a:chOff x="7430736" y="1051915"/>
            <a:chExt cx="3248361" cy="802515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7430736" y="1051915"/>
              <a:ext cx="727831" cy="767692"/>
            </a:xfrm>
            <a:prstGeom prst="ellipse">
              <a:avLst/>
            </a:prstGeom>
            <a:solidFill>
              <a:srgbClr val="D86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7493929" y="1134371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21761" y="1577431"/>
              <a:ext cx="10978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10" name="TextBox 76"/>
            <p:cNvSpPr txBox="1"/>
            <p:nvPr/>
          </p:nvSpPr>
          <p:spPr>
            <a:xfrm>
              <a:off x="8221760" y="1104959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D86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19756" y="2412520"/>
            <a:ext cx="3945144" cy="802514"/>
            <a:chOff x="7430736" y="2342072"/>
            <a:chExt cx="3945144" cy="802514"/>
          </a:xfrm>
        </p:grpSpPr>
        <p:sp>
          <p:nvSpPr>
            <p:cNvPr id="13" name="矩形 12"/>
            <p:cNvSpPr/>
            <p:nvPr/>
          </p:nvSpPr>
          <p:spPr>
            <a:xfrm>
              <a:off x="8221761" y="2867587"/>
              <a:ext cx="1893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Loop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browsers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430736" y="2342072"/>
              <a:ext cx="3945144" cy="767692"/>
              <a:chOff x="7430736" y="2342072"/>
              <a:chExt cx="3945144" cy="767692"/>
            </a:xfrm>
          </p:grpSpPr>
          <p:sp>
            <p:nvSpPr>
              <p:cNvPr id="11" name="椭圆 1"/>
              <p:cNvSpPr>
                <a:spLocks noChangeArrowheads="1"/>
              </p:cNvSpPr>
              <p:nvPr/>
            </p:nvSpPr>
            <p:spPr bwMode="auto">
              <a:xfrm>
                <a:off x="7430736" y="2342072"/>
                <a:ext cx="727831" cy="767692"/>
              </a:xfrm>
              <a:prstGeom prst="ellipse">
                <a:avLst/>
              </a:prstGeom>
              <a:solidFill>
                <a:srgbClr val="A87848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2424528"/>
                <a:ext cx="601447" cy="616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76"/>
              <p:cNvSpPr txBox="1"/>
              <p:nvPr/>
            </p:nvSpPr>
            <p:spPr>
              <a:xfrm>
                <a:off x="8221760" y="2395116"/>
                <a:ext cx="3154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A8784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事件循环（浏览器）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319756" y="3627793"/>
            <a:ext cx="3945144" cy="802515"/>
            <a:chOff x="7430736" y="3685272"/>
            <a:chExt cx="3945144" cy="802515"/>
          </a:xfrm>
        </p:grpSpPr>
        <p:sp>
          <p:nvSpPr>
            <p:cNvPr id="15" name="椭圆 1"/>
            <p:cNvSpPr>
              <a:spLocks noChangeArrowheads="1"/>
            </p:cNvSpPr>
            <p:nvPr/>
          </p:nvSpPr>
          <p:spPr bwMode="auto">
            <a:xfrm>
              <a:off x="7430736" y="3685272"/>
              <a:ext cx="727831" cy="767692"/>
            </a:xfrm>
            <a:prstGeom prst="ellipse">
              <a:avLst/>
            </a:prstGeom>
            <a:solidFill>
              <a:srgbClr val="90A818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7493929" y="3767729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1761" y="4210788"/>
              <a:ext cx="17562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Loop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node.js</a:t>
              </a:r>
            </a:p>
          </p:txBody>
        </p:sp>
        <p:sp>
          <p:nvSpPr>
            <p:cNvPr id="18" name="TextBox 76"/>
            <p:cNvSpPr txBox="1"/>
            <p:nvPr/>
          </p:nvSpPr>
          <p:spPr>
            <a:xfrm>
              <a:off x="8221760" y="3738317"/>
              <a:ext cx="3154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90A8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事件循环（</a:t>
              </a:r>
              <a:r>
                <a:rPr lang="en-US" altLang="zh-CN" sz="2400" dirty="0">
                  <a:solidFill>
                    <a:srgbClr val="90A8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r>
                <a:rPr lang="zh-CN" altLang="en-US" sz="2400" dirty="0">
                  <a:solidFill>
                    <a:srgbClr val="90A8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9756" y="4843068"/>
            <a:ext cx="3248361" cy="802515"/>
            <a:chOff x="7430736" y="5034475"/>
            <a:chExt cx="3248361" cy="802515"/>
          </a:xfrm>
        </p:grpSpPr>
        <p:sp>
          <p:nvSpPr>
            <p:cNvPr id="19" name="椭圆 1"/>
            <p:cNvSpPr>
              <a:spLocks noChangeArrowheads="1"/>
            </p:cNvSpPr>
            <p:nvPr/>
          </p:nvSpPr>
          <p:spPr bwMode="auto">
            <a:xfrm>
              <a:off x="7430736" y="5034475"/>
              <a:ext cx="727831" cy="767692"/>
            </a:xfrm>
            <a:prstGeom prst="ellipse">
              <a:avLst/>
            </a:prstGeom>
            <a:solidFill>
              <a:srgbClr val="78606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7493929" y="5116931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1761" y="5559991"/>
              <a:ext cx="997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8221760" y="5087519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8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25" name="MH_Others_10" descr="#wm#_48_07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51939" y="214319"/>
            <a:ext cx="1526319" cy="1529573"/>
          </a:xfrm>
          <a:prstGeom prst="ellipse">
            <a:avLst/>
          </a:prstGeom>
          <a:solidFill>
            <a:srgbClr val="90A818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</a:t>
            </a:r>
            <a:endParaRPr lang="zh-CN" altLang="zh-CN" sz="7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5328" y="1355693"/>
            <a:ext cx="925856" cy="927828"/>
          </a:xfrm>
          <a:prstGeom prst="ellipse">
            <a:avLst/>
          </a:prstGeom>
          <a:solidFill>
            <a:srgbClr val="D86030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zh-CN" sz="4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Others_12"/>
          <p:cNvSpPr txBox="1"/>
          <p:nvPr>
            <p:custDataLst>
              <p:tags r:id="rId3"/>
            </p:custDataLst>
          </p:nvPr>
        </p:nvSpPr>
        <p:spPr>
          <a:xfrm>
            <a:off x="3647183" y="1819607"/>
            <a:ext cx="612357" cy="27461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67447" y="3161193"/>
            <a:ext cx="358775" cy="230187"/>
          </a:xfrm>
          <a:prstGeom prst="roundRect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652098" y="3091620"/>
            <a:ext cx="26278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  <a:r>
              <a:rPr lang="en-US" altLang="zh-CN" b="1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7447" y="3652302"/>
            <a:ext cx="521009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process.nextTick() </a:t>
            </a:r>
            <a:r>
              <a:rPr lang="zh-CN" altLang="zh-CN" sz="1600" dirty="0">
                <a:solidFill>
                  <a:srgbClr val="7A7A7A"/>
                </a:solidFill>
                <a:ea typeface="Helvetica" panose="020B0604020202020204" pitchFamily="34" charset="0"/>
              </a:rPr>
              <a:t>会在各个事件阶段之间执行，一旦执行，要直到nextTick队列被清空，才会进入到下一个事件阶段，所以如果递归调用 </a:t>
            </a:r>
            <a:r>
              <a:rPr lang="zh-CN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process.nextTick()</a:t>
            </a:r>
            <a:r>
              <a:rPr lang="zh-CN" altLang="zh-CN" sz="1600" dirty="0">
                <a:solidFill>
                  <a:srgbClr val="7A7A7A"/>
                </a:solidFill>
                <a:ea typeface="Helvetica" panose="020B0604020202020204" pitchFamily="34" charset="0"/>
              </a:rPr>
              <a:t>，会导致出现I/O starving（饥饿）的问题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。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756963" y="406854"/>
            <a:ext cx="467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VS </a:t>
            </a:r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855298" y="1285772"/>
            <a:ext cx="8215214" cy="1216882"/>
          </a:xfrm>
          <a:prstGeom prst="roundRect">
            <a:avLst/>
          </a:prstGeom>
          <a:noFill/>
          <a:ln w="19050" cmpd="sng">
            <a:solidFill>
              <a:srgbClr val="78606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31422" y="1467752"/>
            <a:ext cx="876002" cy="876002"/>
          </a:xfrm>
          <a:prstGeom prst="ellipse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12732" y="1531224"/>
            <a:ext cx="7657780" cy="7325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essence, the names should be swapped.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fires more immediately than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6734805" y="3230766"/>
            <a:ext cx="358775" cy="230187"/>
          </a:xfrm>
          <a:prstGeom prst="roundRect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217261" y="3161193"/>
            <a:ext cx="2140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b="1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34805" y="3530860"/>
            <a:ext cx="462316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嵌套调用的 </a:t>
            </a:r>
            <a:r>
              <a:rPr lang="zh-CN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setImmediate()</a:t>
            </a:r>
            <a:r>
              <a:rPr lang="zh-CN" altLang="zh-CN" sz="2400" dirty="0">
                <a:solidFill>
                  <a:srgbClr val="7A7A7A"/>
                </a:solidFill>
                <a:ea typeface="Helvetica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回调，被排到了下一次 </a:t>
            </a:r>
            <a:r>
              <a:rPr lang="en-US" altLang="zh-CN" sz="1600" dirty="0">
                <a:solidFill>
                  <a:srgbClr val="7A7A7A"/>
                </a:solidFill>
                <a:ea typeface="Helvetica" panose="020B0604020202020204" pitchFamily="34" charset="0"/>
              </a:rPr>
              <a:t>event loop 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才执行，所以不会出现阻塞。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6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67447" y="4036414"/>
            <a:ext cx="358775" cy="230187"/>
          </a:xfrm>
          <a:prstGeom prst="roundRect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652098" y="3966841"/>
            <a:ext cx="26278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setTimeoutout</a:t>
            </a:r>
            <a:r>
              <a:rPr lang="en-US" altLang="zh-CN" b="1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b="1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0)</a:t>
            </a:r>
            <a:endParaRPr lang="zh-CN" altLang="en-US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7447" y="4527523"/>
            <a:ext cx="521009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setTimeout</a:t>
            </a:r>
            <a:r>
              <a:rPr lang="en-US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(fn,0) 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在 </a:t>
            </a:r>
            <a:r>
              <a:rPr lang="en-US" altLang="zh-CN" sz="1600" dirty="0">
                <a:solidFill>
                  <a:srgbClr val="7A7A7A"/>
                </a:solidFill>
                <a:ea typeface="Helvetica" panose="020B0604020202020204" pitchFamily="34" charset="0"/>
              </a:rPr>
              <a:t>timer 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阶段执行，并且是在 </a:t>
            </a:r>
            <a:r>
              <a:rPr lang="en-US" altLang="zh-CN" sz="1600" dirty="0">
                <a:solidFill>
                  <a:srgbClr val="7A7A7A"/>
                </a:solidFill>
                <a:ea typeface="Helvetica" panose="020B0604020202020204" pitchFamily="34" charset="0"/>
              </a:rPr>
              <a:t>poll 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阶段进行判断是否达到指定的 </a:t>
            </a:r>
            <a:r>
              <a:rPr lang="en-US" altLang="zh-CN" sz="1600" dirty="0">
                <a:solidFill>
                  <a:srgbClr val="7A7A7A"/>
                </a:solidFill>
                <a:ea typeface="Helvetica" panose="020B0604020202020204" pitchFamily="34" charset="0"/>
              </a:rPr>
              <a:t>time 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时间才会执行；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803229" y="406854"/>
            <a:ext cx="4585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0) VS </a:t>
            </a:r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855297" y="1503119"/>
            <a:ext cx="8333731" cy="1945797"/>
          </a:xfrm>
          <a:prstGeom prst="roundRect">
            <a:avLst/>
          </a:prstGeom>
          <a:noFill/>
          <a:ln w="19050" cmpd="sng">
            <a:solidFill>
              <a:srgbClr val="78606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31422" y="2016398"/>
            <a:ext cx="876002" cy="876002"/>
          </a:xfrm>
          <a:prstGeom prst="ellipse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60078" y="1805736"/>
            <a:ext cx="7657780" cy="137268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如果两者都在主模块（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module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）调用，那么执行先后取决于进程性能，即随机。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如果两者都不在主模块调用（即在一个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circle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中调用），那么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的回调永远先执行。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734805" y="4105987"/>
            <a:ext cx="358775" cy="230187"/>
          </a:xfrm>
          <a:prstGeom prst="roundRect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217261" y="4036414"/>
            <a:ext cx="2140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b="1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34805" y="4406081"/>
            <a:ext cx="4623163" cy="10281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setImmediate</a:t>
            </a:r>
            <a:r>
              <a:rPr lang="en-US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() 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嵌套在</a:t>
            </a:r>
            <a:r>
              <a:rPr lang="en-US" altLang="zh-CN" sz="1600" dirty="0">
                <a:solidFill>
                  <a:srgbClr val="7A7A7A"/>
                </a:solidFill>
                <a:ea typeface="Helvetica" panose="020B0604020202020204" pitchFamily="34" charset="0"/>
              </a:rPr>
              <a:t>check</a:t>
            </a:r>
            <a:r>
              <a:rPr lang="zh-CN" altLang="en-US" sz="1600" dirty="0">
                <a:solidFill>
                  <a:srgbClr val="7A7A7A"/>
                </a:solidFill>
                <a:ea typeface="Helvetica" panose="020B0604020202020204" pitchFamily="34" charset="0"/>
              </a:rPr>
              <a:t>阶段才会执行。</a:t>
            </a:r>
          </a:p>
          <a:p>
            <a:pPr>
              <a:lnSpc>
                <a:spcPct val="150000"/>
              </a:lnSpc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2585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5400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200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/>
          <p:nvPr/>
        </p:nvSpPr>
        <p:spPr bwMode="auto">
          <a:xfrm>
            <a:off x="1056847" y="3999597"/>
            <a:ext cx="1217508" cy="1288826"/>
          </a:xfrm>
          <a:custGeom>
            <a:avLst/>
            <a:gdLst>
              <a:gd name="T0" fmla="*/ 491 w 982"/>
              <a:gd name="T1" fmla="*/ 0 h 655"/>
              <a:gd name="T2" fmla="*/ 735 w 982"/>
              <a:gd name="T3" fmla="*/ 326 h 655"/>
              <a:gd name="T4" fmla="*/ 982 w 982"/>
              <a:gd name="T5" fmla="*/ 655 h 655"/>
              <a:gd name="T6" fmla="*/ 491 w 982"/>
              <a:gd name="T7" fmla="*/ 655 h 655"/>
              <a:gd name="T8" fmla="*/ 0 w 982"/>
              <a:gd name="T9" fmla="*/ 655 h 655"/>
              <a:gd name="T10" fmla="*/ 247 w 982"/>
              <a:gd name="T11" fmla="*/ 326 h 655"/>
              <a:gd name="T12" fmla="*/ 491 w 982"/>
              <a:gd name="T13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655">
                <a:moveTo>
                  <a:pt x="491" y="0"/>
                </a:moveTo>
                <a:lnTo>
                  <a:pt x="735" y="326"/>
                </a:lnTo>
                <a:lnTo>
                  <a:pt x="982" y="655"/>
                </a:lnTo>
                <a:lnTo>
                  <a:pt x="491" y="655"/>
                </a:lnTo>
                <a:lnTo>
                  <a:pt x="0" y="655"/>
                </a:lnTo>
                <a:lnTo>
                  <a:pt x="247" y="326"/>
                </a:lnTo>
                <a:lnTo>
                  <a:pt x="491" y="0"/>
                </a:lnTo>
                <a:close/>
              </a:path>
            </a:pathLst>
          </a:custGeom>
          <a:solidFill>
            <a:srgbClr val="D86030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2085901" y="2582873"/>
            <a:ext cx="1213789" cy="2705550"/>
          </a:xfrm>
          <a:custGeom>
            <a:avLst/>
            <a:gdLst>
              <a:gd name="T0" fmla="*/ 489 w 979"/>
              <a:gd name="T1" fmla="*/ 0 h 1375"/>
              <a:gd name="T2" fmla="*/ 735 w 979"/>
              <a:gd name="T3" fmla="*/ 688 h 1375"/>
              <a:gd name="T4" fmla="*/ 979 w 979"/>
              <a:gd name="T5" fmla="*/ 1375 h 1375"/>
              <a:gd name="T6" fmla="*/ 489 w 979"/>
              <a:gd name="T7" fmla="*/ 1375 h 1375"/>
              <a:gd name="T8" fmla="*/ 0 w 979"/>
              <a:gd name="T9" fmla="*/ 1375 h 1375"/>
              <a:gd name="T10" fmla="*/ 245 w 979"/>
              <a:gd name="T11" fmla="*/ 688 h 1375"/>
              <a:gd name="T12" fmla="*/ 489 w 979"/>
              <a:gd name="T13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1375">
                <a:moveTo>
                  <a:pt x="489" y="0"/>
                </a:moveTo>
                <a:lnTo>
                  <a:pt x="735" y="688"/>
                </a:lnTo>
                <a:lnTo>
                  <a:pt x="979" y="1375"/>
                </a:lnTo>
                <a:lnTo>
                  <a:pt x="489" y="1375"/>
                </a:lnTo>
                <a:lnTo>
                  <a:pt x="0" y="1375"/>
                </a:lnTo>
                <a:lnTo>
                  <a:pt x="245" y="688"/>
                </a:lnTo>
                <a:lnTo>
                  <a:pt x="489" y="0"/>
                </a:lnTo>
                <a:close/>
              </a:path>
            </a:pathLst>
          </a:custGeom>
          <a:solidFill>
            <a:srgbClr val="786060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8"/>
          <p:cNvSpPr/>
          <p:nvPr/>
        </p:nvSpPr>
        <p:spPr bwMode="auto">
          <a:xfrm>
            <a:off x="3112477" y="1767840"/>
            <a:ext cx="1213789" cy="3520582"/>
          </a:xfrm>
          <a:custGeom>
            <a:avLst/>
            <a:gdLst>
              <a:gd name="T0" fmla="*/ 491 w 979"/>
              <a:gd name="T1" fmla="*/ 0 h 2168"/>
              <a:gd name="T2" fmla="*/ 735 w 979"/>
              <a:gd name="T3" fmla="*/ 1083 h 2168"/>
              <a:gd name="T4" fmla="*/ 979 w 979"/>
              <a:gd name="T5" fmla="*/ 2168 h 2168"/>
              <a:gd name="T6" fmla="*/ 491 w 979"/>
              <a:gd name="T7" fmla="*/ 2168 h 2168"/>
              <a:gd name="T8" fmla="*/ 0 w 979"/>
              <a:gd name="T9" fmla="*/ 2168 h 2168"/>
              <a:gd name="T10" fmla="*/ 244 w 979"/>
              <a:gd name="T11" fmla="*/ 1083 h 2168"/>
              <a:gd name="T12" fmla="*/ 491 w 979"/>
              <a:gd name="T13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2168">
                <a:moveTo>
                  <a:pt x="491" y="0"/>
                </a:moveTo>
                <a:lnTo>
                  <a:pt x="735" y="1083"/>
                </a:lnTo>
                <a:lnTo>
                  <a:pt x="979" y="2168"/>
                </a:lnTo>
                <a:lnTo>
                  <a:pt x="491" y="2168"/>
                </a:lnTo>
                <a:lnTo>
                  <a:pt x="0" y="2168"/>
                </a:lnTo>
                <a:lnTo>
                  <a:pt x="244" y="1083"/>
                </a:lnTo>
                <a:lnTo>
                  <a:pt x="491" y="0"/>
                </a:lnTo>
                <a:close/>
              </a:path>
            </a:pathLst>
          </a:custGeom>
          <a:solidFill>
            <a:srgbClr val="A87848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9"/>
          <p:cNvSpPr/>
          <p:nvPr/>
        </p:nvSpPr>
        <p:spPr bwMode="auto">
          <a:xfrm>
            <a:off x="4139052" y="3306975"/>
            <a:ext cx="1216268" cy="1981447"/>
          </a:xfrm>
          <a:custGeom>
            <a:avLst/>
            <a:gdLst>
              <a:gd name="T0" fmla="*/ 490 w 981"/>
              <a:gd name="T1" fmla="*/ 0 h 1007"/>
              <a:gd name="T2" fmla="*/ 735 w 981"/>
              <a:gd name="T3" fmla="*/ 503 h 1007"/>
              <a:gd name="T4" fmla="*/ 981 w 981"/>
              <a:gd name="T5" fmla="*/ 1007 h 1007"/>
              <a:gd name="T6" fmla="*/ 490 w 981"/>
              <a:gd name="T7" fmla="*/ 1007 h 1007"/>
              <a:gd name="T8" fmla="*/ 0 w 981"/>
              <a:gd name="T9" fmla="*/ 1007 h 1007"/>
              <a:gd name="T10" fmla="*/ 246 w 981"/>
              <a:gd name="T11" fmla="*/ 503 h 1007"/>
              <a:gd name="T12" fmla="*/ 490 w 981"/>
              <a:gd name="T1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1" h="1007">
                <a:moveTo>
                  <a:pt x="490" y="0"/>
                </a:moveTo>
                <a:lnTo>
                  <a:pt x="735" y="503"/>
                </a:lnTo>
                <a:lnTo>
                  <a:pt x="981" y="1007"/>
                </a:lnTo>
                <a:lnTo>
                  <a:pt x="490" y="1007"/>
                </a:lnTo>
                <a:lnTo>
                  <a:pt x="0" y="1007"/>
                </a:lnTo>
                <a:lnTo>
                  <a:pt x="246" y="503"/>
                </a:lnTo>
                <a:lnTo>
                  <a:pt x="490" y="0"/>
                </a:lnTo>
                <a:close/>
              </a:path>
            </a:pathLst>
          </a:custGeom>
          <a:solidFill>
            <a:srgbClr val="90A818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53022" y="2093537"/>
            <a:ext cx="4184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、事件循环是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实现异步的核心；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、每轮事件循环分为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个步骤：</a:t>
            </a:r>
          </a:p>
          <a:p>
            <a:pPr lvl="1"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macrotask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队列的一个任务</a:t>
            </a:r>
          </a:p>
          <a:p>
            <a:pPr lvl="1"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执行完当前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队列的所有任务</a:t>
            </a:r>
          </a:p>
          <a:p>
            <a:pPr lvl="1"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 UI render</a:t>
            </a:r>
          </a:p>
        </p:txBody>
      </p:sp>
      <p:sp>
        <p:nvSpPr>
          <p:cNvPr id="23" name="TextBox 76"/>
          <p:cNvSpPr txBox="1"/>
          <p:nvPr/>
        </p:nvSpPr>
        <p:spPr>
          <a:xfrm>
            <a:off x="4729284" y="406854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浏览器端 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6"/>
          <p:cNvSpPr txBox="1"/>
          <p:nvPr/>
        </p:nvSpPr>
        <p:spPr>
          <a:xfrm>
            <a:off x="6653022" y="172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13531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/>
          <p:nvPr/>
        </p:nvSpPr>
        <p:spPr bwMode="auto">
          <a:xfrm>
            <a:off x="625047" y="3999597"/>
            <a:ext cx="1217508" cy="1288826"/>
          </a:xfrm>
          <a:custGeom>
            <a:avLst/>
            <a:gdLst>
              <a:gd name="T0" fmla="*/ 491 w 982"/>
              <a:gd name="T1" fmla="*/ 0 h 655"/>
              <a:gd name="T2" fmla="*/ 735 w 982"/>
              <a:gd name="T3" fmla="*/ 326 h 655"/>
              <a:gd name="T4" fmla="*/ 982 w 982"/>
              <a:gd name="T5" fmla="*/ 655 h 655"/>
              <a:gd name="T6" fmla="*/ 491 w 982"/>
              <a:gd name="T7" fmla="*/ 655 h 655"/>
              <a:gd name="T8" fmla="*/ 0 w 982"/>
              <a:gd name="T9" fmla="*/ 655 h 655"/>
              <a:gd name="T10" fmla="*/ 247 w 982"/>
              <a:gd name="T11" fmla="*/ 326 h 655"/>
              <a:gd name="T12" fmla="*/ 491 w 982"/>
              <a:gd name="T13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655">
                <a:moveTo>
                  <a:pt x="491" y="0"/>
                </a:moveTo>
                <a:lnTo>
                  <a:pt x="735" y="326"/>
                </a:lnTo>
                <a:lnTo>
                  <a:pt x="982" y="655"/>
                </a:lnTo>
                <a:lnTo>
                  <a:pt x="491" y="655"/>
                </a:lnTo>
                <a:lnTo>
                  <a:pt x="0" y="655"/>
                </a:lnTo>
                <a:lnTo>
                  <a:pt x="247" y="326"/>
                </a:lnTo>
                <a:lnTo>
                  <a:pt x="491" y="0"/>
                </a:lnTo>
                <a:close/>
              </a:path>
            </a:pathLst>
          </a:custGeom>
          <a:solidFill>
            <a:srgbClr val="D86030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1654101" y="2582873"/>
            <a:ext cx="1213789" cy="2705550"/>
          </a:xfrm>
          <a:custGeom>
            <a:avLst/>
            <a:gdLst>
              <a:gd name="T0" fmla="*/ 489 w 979"/>
              <a:gd name="T1" fmla="*/ 0 h 1375"/>
              <a:gd name="T2" fmla="*/ 735 w 979"/>
              <a:gd name="T3" fmla="*/ 688 h 1375"/>
              <a:gd name="T4" fmla="*/ 979 w 979"/>
              <a:gd name="T5" fmla="*/ 1375 h 1375"/>
              <a:gd name="T6" fmla="*/ 489 w 979"/>
              <a:gd name="T7" fmla="*/ 1375 h 1375"/>
              <a:gd name="T8" fmla="*/ 0 w 979"/>
              <a:gd name="T9" fmla="*/ 1375 h 1375"/>
              <a:gd name="T10" fmla="*/ 245 w 979"/>
              <a:gd name="T11" fmla="*/ 688 h 1375"/>
              <a:gd name="T12" fmla="*/ 489 w 979"/>
              <a:gd name="T13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1375">
                <a:moveTo>
                  <a:pt x="489" y="0"/>
                </a:moveTo>
                <a:lnTo>
                  <a:pt x="735" y="688"/>
                </a:lnTo>
                <a:lnTo>
                  <a:pt x="979" y="1375"/>
                </a:lnTo>
                <a:lnTo>
                  <a:pt x="489" y="1375"/>
                </a:lnTo>
                <a:lnTo>
                  <a:pt x="0" y="1375"/>
                </a:lnTo>
                <a:lnTo>
                  <a:pt x="245" y="688"/>
                </a:lnTo>
                <a:lnTo>
                  <a:pt x="489" y="0"/>
                </a:lnTo>
                <a:close/>
              </a:path>
            </a:pathLst>
          </a:custGeom>
          <a:solidFill>
            <a:srgbClr val="786060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8"/>
          <p:cNvSpPr/>
          <p:nvPr/>
        </p:nvSpPr>
        <p:spPr bwMode="auto">
          <a:xfrm>
            <a:off x="2680677" y="1767840"/>
            <a:ext cx="1213789" cy="3520582"/>
          </a:xfrm>
          <a:custGeom>
            <a:avLst/>
            <a:gdLst>
              <a:gd name="T0" fmla="*/ 491 w 979"/>
              <a:gd name="T1" fmla="*/ 0 h 2168"/>
              <a:gd name="T2" fmla="*/ 735 w 979"/>
              <a:gd name="T3" fmla="*/ 1083 h 2168"/>
              <a:gd name="T4" fmla="*/ 979 w 979"/>
              <a:gd name="T5" fmla="*/ 2168 h 2168"/>
              <a:gd name="T6" fmla="*/ 491 w 979"/>
              <a:gd name="T7" fmla="*/ 2168 h 2168"/>
              <a:gd name="T8" fmla="*/ 0 w 979"/>
              <a:gd name="T9" fmla="*/ 2168 h 2168"/>
              <a:gd name="T10" fmla="*/ 244 w 979"/>
              <a:gd name="T11" fmla="*/ 1083 h 2168"/>
              <a:gd name="T12" fmla="*/ 491 w 979"/>
              <a:gd name="T13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2168">
                <a:moveTo>
                  <a:pt x="491" y="0"/>
                </a:moveTo>
                <a:lnTo>
                  <a:pt x="735" y="1083"/>
                </a:lnTo>
                <a:lnTo>
                  <a:pt x="979" y="2168"/>
                </a:lnTo>
                <a:lnTo>
                  <a:pt x="491" y="2168"/>
                </a:lnTo>
                <a:lnTo>
                  <a:pt x="0" y="2168"/>
                </a:lnTo>
                <a:lnTo>
                  <a:pt x="244" y="1083"/>
                </a:lnTo>
                <a:lnTo>
                  <a:pt x="491" y="0"/>
                </a:lnTo>
                <a:close/>
              </a:path>
            </a:pathLst>
          </a:custGeom>
          <a:solidFill>
            <a:srgbClr val="A87848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9"/>
          <p:cNvSpPr/>
          <p:nvPr/>
        </p:nvSpPr>
        <p:spPr bwMode="auto">
          <a:xfrm>
            <a:off x="3707252" y="3306975"/>
            <a:ext cx="1216268" cy="1981447"/>
          </a:xfrm>
          <a:custGeom>
            <a:avLst/>
            <a:gdLst>
              <a:gd name="T0" fmla="*/ 490 w 981"/>
              <a:gd name="T1" fmla="*/ 0 h 1007"/>
              <a:gd name="T2" fmla="*/ 735 w 981"/>
              <a:gd name="T3" fmla="*/ 503 h 1007"/>
              <a:gd name="T4" fmla="*/ 981 w 981"/>
              <a:gd name="T5" fmla="*/ 1007 h 1007"/>
              <a:gd name="T6" fmla="*/ 490 w 981"/>
              <a:gd name="T7" fmla="*/ 1007 h 1007"/>
              <a:gd name="T8" fmla="*/ 0 w 981"/>
              <a:gd name="T9" fmla="*/ 1007 h 1007"/>
              <a:gd name="T10" fmla="*/ 246 w 981"/>
              <a:gd name="T11" fmla="*/ 503 h 1007"/>
              <a:gd name="T12" fmla="*/ 490 w 981"/>
              <a:gd name="T1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1" h="1007">
                <a:moveTo>
                  <a:pt x="490" y="0"/>
                </a:moveTo>
                <a:lnTo>
                  <a:pt x="735" y="503"/>
                </a:lnTo>
                <a:lnTo>
                  <a:pt x="981" y="1007"/>
                </a:lnTo>
                <a:lnTo>
                  <a:pt x="490" y="1007"/>
                </a:lnTo>
                <a:lnTo>
                  <a:pt x="0" y="1007"/>
                </a:lnTo>
                <a:lnTo>
                  <a:pt x="246" y="503"/>
                </a:lnTo>
                <a:lnTo>
                  <a:pt x="490" y="0"/>
                </a:lnTo>
                <a:close/>
              </a:path>
            </a:pathLst>
          </a:custGeom>
          <a:solidFill>
            <a:srgbClr val="90A818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62600" y="1903037"/>
            <a:ext cx="6057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的事件循环分为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个阶段；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、浏览器和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环境下，</a:t>
            </a: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microtask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任务队列的执行时机不同：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microtask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在事件循环的各个阶段之间执行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浏览器端，</a:t>
            </a: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microtask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在事件循环的 </a:t>
            </a: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macrotask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执行完之后执行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、递归的调用 </a:t>
            </a: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process.nextTick</a:t>
            </a:r>
            <a:r>
              <a:rPr lang="en-US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()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会导致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starving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，官方推荐使用 </a:t>
            </a:r>
            <a:r>
              <a:rPr lang="en-US" altLang="zh-CN" sz="1600" dirty="0" err="1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setImmediate</a:t>
            </a:r>
            <a:r>
              <a:rPr lang="en-US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4776572" y="406854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6"/>
          <p:cNvSpPr txBox="1"/>
          <p:nvPr/>
        </p:nvSpPr>
        <p:spPr>
          <a:xfrm>
            <a:off x="5546728" y="1462008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2970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76"/>
          <p:cNvSpPr txBox="1"/>
          <p:nvPr/>
        </p:nvSpPr>
        <p:spPr>
          <a:xfrm>
            <a:off x="5490710" y="4068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问题探讨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6"/>
          <p:cNvSpPr txBox="1"/>
          <p:nvPr/>
        </p:nvSpPr>
        <p:spPr>
          <a:xfrm>
            <a:off x="724384" y="1324303"/>
            <a:ext cx="416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）宏任务和微任务是怎么划分的？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4383" y="1644394"/>
            <a:ext cx="10757703" cy="1212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Task 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是严格按照时间顺序压栈和执行的，所以浏览器能够使得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内部任务与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任务能够有序的执行。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通常来说就是需要在当前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执行结束后立即执行的任务，例如需要对一系列的任务做出回应，或者是需要异步的执行任务而又不需要分配一个新的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，这样便可以减小一点性能的开销。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https://jakearchibald.com/2015/tasks-microtasks-queues-and-schedules/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724384" y="3007848"/>
            <a:ext cx="416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nextTick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在什么时候执行？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4383" y="3327939"/>
            <a:ext cx="1075770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的任何阶段执行，而是在各个阶段切换的中间执行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即从一个阶段切换到下个阶段前执行。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https://cnodejs.org/topic/57d68794cb6f605d360105bf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724384" y="4103924"/>
            <a:ext cx="10005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nextTick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使用场景是啥？为什么要有这两个定时器？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4383" y="4424015"/>
            <a:ext cx="10757703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[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的原理及应用场景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http://blog.ku-cat.com/2018/04/04/nodejs-process/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nextTick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区别分析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https://zhuanlan.zhihu.com/p/33090541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1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76"/>
          <p:cNvSpPr txBox="1"/>
          <p:nvPr/>
        </p:nvSpPr>
        <p:spPr>
          <a:xfrm>
            <a:off x="5490711" y="4068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7147" y="1317823"/>
            <a:ext cx="10757703" cy="33239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一篇文章教会你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loop——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Node](https://segmentfault.com/a/1190000013861128)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什么是浏览器的事件循环（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](https://segmentfault.com/a/1190000010622146)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事件循环机制（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](http://lynnelv.github.io/js-event-loop-nodejs)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事件循环机制（浏览器篇）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](http://lynnelv.github.io/js-event-loop-browser)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[Node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定时器详解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](http://www.ruanyifeng.com/blog/2018/02/node-event-loop.html)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[Tasks,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queues and schedules](https://jakearchibald.com/2015/tasks-microtasks-queues-and-schedules/)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不同的事件循环（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](https://juejin.im/post/5aa5dcabf265da239c7afe1e)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事件循环机制的那些事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](https://mp.weixin.qq.com/s/9_hZX_xWSr3Gd1X_2_WOsA)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[node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上）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](https://github.com/SunShinewyf/issue-blog/issues/34#issuecomment-371106502)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[8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张图帮你一步步看清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/await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的执行顺序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](https://mp.weixin.qq.com/s/2fnJADWMneTg6Zxl_oVahA)</a:t>
            </a:r>
          </a:p>
        </p:txBody>
      </p:sp>
    </p:spTree>
    <p:extLst>
      <p:ext uri="{BB962C8B-B14F-4D97-AF65-F5344CB8AC3E}">
        <p14:creationId xmlns:p14="http://schemas.microsoft.com/office/powerpoint/2010/main" val="290935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962525" y="375423"/>
            <a:ext cx="5566410" cy="648257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8007178" y="2811922"/>
            <a:ext cx="3714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2585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5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1" name="矩形 30"/>
          <p:cNvSpPr/>
          <p:nvPr/>
        </p:nvSpPr>
        <p:spPr>
          <a:xfrm>
            <a:off x="737251" y="407849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宏任务和微任务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调用栈和任务队列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76"/>
          <p:cNvSpPr txBox="1"/>
          <p:nvPr/>
        </p:nvSpPr>
        <p:spPr>
          <a:xfrm>
            <a:off x="6054725" y="1322426"/>
            <a:ext cx="170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054725" y="1730882"/>
            <a:ext cx="572947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为了协调事件（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），用户交互（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interaction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），脚本（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），渲染（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），网络（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）等，用户代理（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agent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）必须使用事件循环（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864673" y="3432730"/>
            <a:ext cx="6186678" cy="110799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38125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7A7A7A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主线程从</a:t>
            </a:r>
            <a:r>
              <a:rPr lang="en-US" altLang="zh-CN" dirty="0">
                <a:solidFill>
                  <a:srgbClr val="7A7A7A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“</a:t>
            </a:r>
            <a:r>
              <a:rPr lang="zh-CN" altLang="en-US" dirty="0">
                <a:solidFill>
                  <a:srgbClr val="7A7A7A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任务队列</a:t>
            </a:r>
            <a:r>
              <a:rPr lang="en-US" altLang="zh-CN" dirty="0">
                <a:solidFill>
                  <a:srgbClr val="7A7A7A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"</a:t>
            </a:r>
            <a:r>
              <a:rPr lang="zh-CN" altLang="en-US" dirty="0">
                <a:solidFill>
                  <a:srgbClr val="7A7A7A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中读取事件，这个过程是循环不断的，所以整个的这种运行机制又称为 </a:t>
            </a:r>
            <a:r>
              <a:rPr lang="en-US" altLang="zh-CN" dirty="0">
                <a:solidFill>
                  <a:srgbClr val="7A7A7A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Event Loop</a:t>
            </a:r>
            <a:r>
              <a:rPr lang="zh-CN" altLang="en-US" dirty="0">
                <a:solidFill>
                  <a:srgbClr val="7A7A7A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（事件循环）。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Arial Unicode MS" panose="020B0604020202020204" pitchFamily="34" charset="-122"/>
              <a:ea typeface="Menlo"/>
            </a:endParaRPr>
          </a:p>
        </p:txBody>
      </p:sp>
      <p:pic>
        <p:nvPicPr>
          <p:cNvPr id="12290" name="Picture 2" descr="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4192"/>
            <a:ext cx="572452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6"/>
          <p:cNvSpPr txBox="1"/>
          <p:nvPr/>
        </p:nvSpPr>
        <p:spPr>
          <a:xfrm>
            <a:off x="4977748" y="394154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调用栈和任务队列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3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3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9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4208305" y="394154"/>
            <a:ext cx="3775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宏任务和微任务是如何划分的？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875770" y="1836234"/>
            <a:ext cx="9015932" cy="1216882"/>
          </a:xfrm>
          <a:prstGeom prst="roundRect">
            <a:avLst/>
          </a:prstGeom>
          <a:noFill/>
          <a:ln w="19050" cmpd="sng">
            <a:solidFill>
              <a:srgbClr val="A8784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451895" y="2018214"/>
            <a:ext cx="876002" cy="876002"/>
          </a:xfrm>
          <a:prstGeom prst="ellipse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75770" y="3653604"/>
            <a:ext cx="9015931" cy="1216882"/>
          </a:xfrm>
          <a:prstGeom prst="roundRect">
            <a:avLst/>
          </a:prstGeom>
          <a:noFill/>
          <a:ln w="19050" cmpd="sng">
            <a:solidFill>
              <a:srgbClr val="90A81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451895" y="3835584"/>
            <a:ext cx="876002" cy="876002"/>
          </a:xfrm>
          <a:prstGeom prst="ellipse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2405954" y="1919795"/>
            <a:ext cx="30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宏任务（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macrotask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TextBox 76"/>
          <p:cNvSpPr txBox="1"/>
          <p:nvPr/>
        </p:nvSpPr>
        <p:spPr>
          <a:xfrm>
            <a:off x="2433205" y="3759384"/>
            <a:ext cx="273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微任务（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3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3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3205" y="2326328"/>
            <a:ext cx="8324394" cy="646331"/>
          </a:xfrm>
          <a:prstGeom prst="rect">
            <a:avLst/>
          </a:prstGeom>
          <a:solidFill>
            <a:srgbClr val="F3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858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5858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zh-CN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(全局任务)</a:t>
            </a:r>
            <a:r>
              <a:rPr lang="zh-CN" altLang="en-US" sz="1400" dirty="0">
                <a:solidFill>
                  <a:srgbClr val="585858"/>
                </a:solidFill>
                <a:ea typeface="Helvetica" panose="020B0604020202020204" pitchFamily="34" charset="0"/>
              </a:rPr>
              <a:t>，事件回调，</a:t>
            </a:r>
            <a:r>
              <a:rPr lang="en-US" altLang="zh-CN" sz="1400" dirty="0">
                <a:solidFill>
                  <a:srgbClr val="585858"/>
                </a:solidFill>
                <a:ea typeface="Helvetica" panose="020B0604020202020204" pitchFamily="34" charset="0"/>
              </a:rPr>
              <a:t>XHR</a:t>
            </a:r>
            <a:r>
              <a:rPr lang="zh-CN" altLang="en-US" sz="1400" dirty="0">
                <a:solidFill>
                  <a:srgbClr val="585858"/>
                </a:solidFill>
                <a:ea typeface="Helvetica" panose="020B0604020202020204" pitchFamily="34" charset="0"/>
              </a:rPr>
              <a:t>回调，</a:t>
            </a:r>
            <a:r>
              <a:rPr lang="en-US" altLang="zh-CN" sz="1400" dirty="0" err="1">
                <a:solidFill>
                  <a:srgbClr val="5858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zh-CN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，</a:t>
            </a:r>
            <a:r>
              <a:rPr lang="en-US" altLang="zh-CN" sz="1400" dirty="0" err="1">
                <a:solidFill>
                  <a:srgbClr val="5858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zh-CN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，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setImmediate</a:t>
            </a:r>
            <a:r>
              <a:rPr lang="en-US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 (node</a:t>
            </a:r>
            <a:r>
              <a:rPr lang="zh-CN" altLang="en-US" sz="1400" dirty="0">
                <a:solidFill>
                  <a:srgbClr val="819198"/>
                </a:solidFill>
                <a:ea typeface="Helvetica" panose="020B0604020202020204" pitchFamily="34" charset="0"/>
              </a:rPr>
              <a:t>独有</a:t>
            </a:r>
            <a:r>
              <a:rPr lang="en-US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19198"/>
                </a:solidFill>
                <a:effectLst/>
                <a:ea typeface="Helvetica" panose="020B0604020202020204" pitchFamily="34" charset="0"/>
              </a:rPr>
              <a:t>，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19198"/>
                </a:solidFill>
                <a:effectLst/>
                <a:ea typeface="Helvetica" panose="020B0604020202020204" pitchFamily="34" charset="0"/>
              </a:rPr>
              <a:t>，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 rendering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3206" y="4151037"/>
            <a:ext cx="8324394" cy="646331"/>
          </a:xfrm>
          <a:prstGeom prst="rect">
            <a:avLst/>
          </a:prstGeom>
          <a:solidFill>
            <a:srgbClr val="F3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585858"/>
                </a:solidFill>
                <a:ea typeface="Helvetica" panose="020B0604020202020204" pitchFamily="34" charset="0"/>
              </a:rPr>
              <a:t> 更新应用程序状态的任务，包括 </a:t>
            </a:r>
            <a:r>
              <a:rPr lang="en-US" altLang="zh-CN" sz="1400" dirty="0">
                <a:solidFill>
                  <a:srgbClr val="585858"/>
                </a:solidFill>
                <a:ea typeface="Helvetica" panose="020B0604020202020204" pitchFamily="34" charset="0"/>
              </a:rPr>
              <a:t>Promise </a:t>
            </a:r>
            <a:r>
              <a:rPr lang="zh-CN" altLang="en-US" sz="1400" dirty="0">
                <a:solidFill>
                  <a:srgbClr val="585858"/>
                </a:solidFill>
                <a:ea typeface="Helvetica" panose="020B0604020202020204" pitchFamily="34" charset="0"/>
              </a:rPr>
              <a:t>回调</a:t>
            </a:r>
            <a:r>
              <a:rPr lang="zh-CN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，</a:t>
            </a:r>
            <a:r>
              <a:rPr lang="zh-CN" altLang="zh-CN" sz="1400" dirty="0">
                <a:solidFill>
                  <a:srgbClr val="5858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MutationObserver</a:t>
            </a:r>
            <a:r>
              <a:rPr lang="zh-CN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，</a:t>
            </a:r>
            <a:r>
              <a:rPr lang="zh-CN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process.nextTick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ea typeface="Helvetica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(node</a:t>
            </a:r>
            <a:r>
              <a:rPr lang="zh-CN" altLang="en-US" sz="1400" dirty="0">
                <a:solidFill>
                  <a:srgbClr val="819198"/>
                </a:solidFill>
                <a:ea typeface="Helvetica" panose="020B0604020202020204" pitchFamily="34" charset="0"/>
              </a:rPr>
              <a:t>独有</a:t>
            </a:r>
            <a:r>
              <a:rPr lang="en-US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) </a:t>
            </a:r>
            <a:r>
              <a:rPr lang="zh-CN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，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Object.observe</a:t>
            </a:r>
            <a:r>
              <a:rPr lang="en-US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 (</a:t>
            </a:r>
            <a:r>
              <a:rPr lang="zh-CN" altLang="en-US" sz="1400" dirty="0">
                <a:solidFill>
                  <a:srgbClr val="819198"/>
                </a:solidFill>
                <a:ea typeface="Helvetica" panose="020B0604020202020204" pitchFamily="34" charset="0"/>
              </a:rPr>
              <a:t>废弃</a:t>
            </a:r>
            <a:r>
              <a:rPr lang="en-US" altLang="zh-CN" sz="1400" dirty="0">
                <a:solidFill>
                  <a:srgbClr val="819198"/>
                </a:solidFill>
                <a:ea typeface="Helvetica" panose="020B0604020202020204" pitchFamily="34" charset="0"/>
              </a:rPr>
              <a:t>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77500" y="5348071"/>
            <a:ext cx="59506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宏任务和微任务的执行方式在浏览器和 </a:t>
            </a:r>
            <a:r>
              <a:rPr lang="zh-CN" altLang="zh-CN" dirty="0">
                <a:solidFill>
                  <a:srgbClr val="585858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Node</a:t>
            </a:r>
            <a:r>
              <a:rPr lang="zh-CN" altLang="zh-CN" b="1" dirty="0">
                <a:solidFill>
                  <a:srgbClr val="000000"/>
                </a:solidFill>
                <a:ea typeface="Helvetica" panose="020B0604020202020204" pitchFamily="34" charset="0"/>
              </a:rPr>
              <a:t> 中有差异。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84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4" grpId="0" animBg="1"/>
      <p:bldP spid="19" grpId="0"/>
      <p:bldP spid="21" grpId="0"/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6"/>
          <p:cNvSpPr txBox="1"/>
          <p:nvPr/>
        </p:nvSpPr>
        <p:spPr>
          <a:xfrm>
            <a:off x="4977747" y="310598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代码演示（差异）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87" y="1444056"/>
            <a:ext cx="7279550" cy="42771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255" y="1356913"/>
            <a:ext cx="2160505" cy="18030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383" y="4015814"/>
            <a:ext cx="1994248" cy="1648023"/>
          </a:xfrm>
          <a:prstGeom prst="rect">
            <a:avLst/>
          </a:prstGeom>
        </p:spPr>
      </p:pic>
      <p:sp>
        <p:nvSpPr>
          <p:cNvPr id="8" name="TextBox 76"/>
          <p:cNvSpPr txBox="1"/>
          <p:nvPr/>
        </p:nvSpPr>
        <p:spPr>
          <a:xfrm>
            <a:off x="8095831" y="864802"/>
            <a:ext cx="18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浏览器输出：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8083403" y="3403203"/>
            <a:ext cx="18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419834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490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Event Loop</a:t>
            </a:r>
            <a:endParaRPr lang="zh-CN" altLang="en-US" sz="54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7251" y="4078499"/>
            <a:ext cx="3611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 in browsers</a:t>
            </a: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lynnelv.github.io/img/article/event-loop/event-lo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" y="0"/>
            <a:ext cx="5652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827522" y="1840163"/>
            <a:ext cx="6173978" cy="332398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38125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总结起来，一次事件循环的步骤包括：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检查macrotask队列是否为空，非空则到2，为空则到3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；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执行macrotask中的一个任务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；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继续检查microtask队列是否为空，若有则到4，否则到5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；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取出microtask中的任务执行，执行完成返回到步骤3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执行视图更新</a:t>
            </a:r>
            <a:r>
              <a:rPr lang="zh-CN" altLang="en-US" dirty="0">
                <a:solidFill>
                  <a:srgbClr val="C7254E"/>
                </a:solidFill>
                <a:latin typeface="Arial Unicode MS" panose="020B0604020202020204" pitchFamily="34" charset="-122"/>
                <a:ea typeface="Menlo"/>
              </a:rPr>
              <a:t>。</a:t>
            </a:r>
            <a:endParaRPr lang="zh-CN" altLang="zh-CN" dirty="0">
              <a:solidFill>
                <a:srgbClr val="C7254E"/>
              </a:solidFill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7837726" y="4068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事件处理过程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4681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3911426" y="343916"/>
            <a:ext cx="436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mactotask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000" dirty="0" err="1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</a:t>
            </a:r>
            <a:r>
              <a:rPr lang="en-US" altLang="zh-CN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的执行顺序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208408" y="5777321"/>
            <a:ext cx="654201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浏览器环境下，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microtask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的任务队列是每个 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macrotask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执行完之后执行。 </a:t>
            </a:r>
          </a:p>
        </p:txBody>
      </p:sp>
      <p:pic>
        <p:nvPicPr>
          <p:cNvPr id="5122" name="Picture 2" descr="æµè§å¨ç«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098166"/>
            <a:ext cx="8461986" cy="43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042400" y="2660508"/>
            <a:ext cx="314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(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{ </a:t>
            </a:r>
          </a:p>
          <a:p>
            <a:r>
              <a:rPr lang="zh-CN" altLang="en-US" dirty="0">
                <a:solidFill>
                  <a:srgbClr val="333333"/>
                </a:solidFill>
                <a:latin typeface="Menlo"/>
              </a:rPr>
              <a:t>    宏任务队列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.shift();</a:t>
            </a:r>
          </a:p>
          <a:p>
            <a:r>
              <a:rPr lang="zh-CN" altLang="en-US" dirty="0">
                <a:solidFill>
                  <a:srgbClr val="333333"/>
                </a:solidFill>
                <a:latin typeface="Menlo"/>
              </a:rPr>
              <a:t>    微任务队列全部任务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16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12492</TotalTime>
  <Words>3679</Words>
  <Application>Microsoft Macintosh PowerPoint</Application>
  <PresentationFormat>宽屏</PresentationFormat>
  <Paragraphs>271</Paragraphs>
  <Slides>27</Slides>
  <Notes>24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华文细黑</vt:lpstr>
      <vt:lpstr>微软雅黑</vt:lpstr>
      <vt:lpstr>Arial Unicode MS</vt:lpstr>
      <vt:lpstr>Arial</vt:lpstr>
      <vt:lpstr>Calibri</vt:lpstr>
      <vt:lpstr>Calibri Light</vt:lpstr>
      <vt:lpstr>Consolas</vt:lpstr>
      <vt:lpstr>Menlo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T158677</cp:lastModifiedBy>
  <cp:revision>325</cp:revision>
  <dcterms:created xsi:type="dcterms:W3CDTF">2016-11-30T07:13:00Z</dcterms:created>
  <dcterms:modified xsi:type="dcterms:W3CDTF">2020-08-07T09:13:46Z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