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9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5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3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3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5703-D254-438D-900A-2CAD90E9FBFB}" type="datetimeFigureOut">
              <a:rPr lang="zh-CN" altLang="en-US" smtClean="0"/>
              <a:t>2019-3-8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B3CB-A5FA-4BDC-9100-5CDB0C882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 on “Linear regression and linear mixed-effects model in R”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 </a:t>
            </a:r>
            <a:r>
              <a:rPr lang="en-US" altLang="zh-CN" dirty="0" err="1" smtClean="0"/>
              <a:t>Ze</a:t>
            </a:r>
            <a:r>
              <a:rPr lang="en-US" altLang="zh-CN" dirty="0" smtClean="0"/>
              <a:t>-Xin</a:t>
            </a:r>
          </a:p>
          <a:p>
            <a:r>
              <a:rPr lang="en-US" altLang="zh-CN" dirty="0" err="1" smtClean="0"/>
              <a:t>XTBG</a:t>
            </a:r>
            <a:endParaRPr lang="en-US" altLang="zh-CN" dirty="0" smtClean="0"/>
          </a:p>
          <a:p>
            <a:r>
              <a:rPr lang="en-US" altLang="zh-CN" dirty="0" smtClean="0"/>
              <a:t>2019.03.08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8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6400847" cy="457203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5532332"/>
            <a:ext cx="76328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thick black line corresponds to the fitted values associated with the fixed-effect component of the model (i.e.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6.58 x -2.5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(x)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70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3094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Random intercept-slope model</a:t>
            </a:r>
          </a:p>
        </p:txBody>
      </p:sp>
      <p:pic>
        <p:nvPicPr>
          <p:cNvPr id="6145" name="Picture 1" descr="C:\Users\lenovo\AppData\Roaming\Tencent\Users\38428377\QQ\WinTemp\RichOle\JMS1]$GQNM{G(%ZVWH1T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068960"/>
            <a:ext cx="65962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68135" y="52835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 A</a:t>
            </a:r>
            <a:r>
              <a:rPr lang="en-US" altLang="zh-CN" sz="1600" dirty="0" smtClean="0"/>
              <a:t>llows </a:t>
            </a:r>
            <a:r>
              <a:rPr lang="en-US" altLang="zh-CN" sz="1600" dirty="0"/>
              <a:t>both the intercept and slope of the relationship between Richness and NAP to vary across beaches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79511" y="943853"/>
            <a:ext cx="3688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Mlme2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 NAP,</a:t>
            </a:r>
          </a:p>
          <a:p>
            <a:r>
              <a:rPr lang="en-US" altLang="zh-CN" dirty="0" smtClean="0"/>
              <a:t>             random = ~1 + NAP | </a:t>
            </a:r>
            <a:r>
              <a:rPr lang="en-US" altLang="zh-CN" dirty="0" err="1" smtClean="0"/>
              <a:t>fBeach</a:t>
            </a:r>
            <a:r>
              <a:rPr lang="en-US" altLang="zh-CN" dirty="0" smtClean="0"/>
              <a:t>,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Mlme2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24238" y="1605573"/>
            <a:ext cx="43242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cs typeface="Courier New" pitchFamily="49" charset="0"/>
              </a:rPr>
              <a:t>Cor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ea typeface="Source Sans Pro"/>
              </a:rPr>
              <a:t> term, which estimates the correlation between the intercept and slope variances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ea typeface="Source Sans Pro"/>
            </a:endParaRPr>
          </a:p>
          <a:p>
            <a:pPr lvl="0"/>
            <a:r>
              <a:rPr lang="en-US" altLang="zh-CN" sz="1600" dirty="0" err="1" smtClean="0">
                <a:solidFill>
                  <a:srgbClr val="555555"/>
                </a:solidFill>
              </a:rPr>
              <a:t>Cor</a:t>
            </a:r>
            <a:r>
              <a:rPr lang="en-US" altLang="zh-CN" sz="1600" dirty="0" smtClean="0">
                <a:solidFill>
                  <a:srgbClr val="555555"/>
                </a:solidFill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~ -1:</a:t>
            </a:r>
            <a:r>
              <a:rPr kumimoji="0" lang="en-US" altLang="zh-CN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1600" dirty="0"/>
              <a:t> beaches with larger intercepts also have more steeply negative slopes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7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6990492" cy="40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Random effects only model</a:t>
            </a:r>
          </a:p>
          <a:p>
            <a:r>
              <a:rPr lang="en-US" altLang="zh-CN" dirty="0" err="1" smtClean="0"/>
              <a:t>Mlme3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 1, random = ~1 | </a:t>
            </a:r>
            <a:r>
              <a:rPr lang="en-US" altLang="zh-CN" dirty="0" err="1" smtClean="0"/>
              <a:t>fBeach</a:t>
            </a:r>
            <a:r>
              <a:rPr lang="en-US" altLang="zh-CN" dirty="0" smtClean="0"/>
              <a:t>,  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Mlme3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7169" name="Picture 1" descr="C:\Users\lenovo\AppData\Roaming\Tencent\Users\38428377\QQ\WinTemp\RichOle\0RIDFI{H)C}EEY5YTKZ[3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8" y="2060848"/>
            <a:ext cx="70675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7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04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Model selection</a:t>
            </a:r>
          </a:p>
          <a:p>
            <a:r>
              <a:rPr lang="en-US" altLang="zh-CN" dirty="0" smtClean="0"/>
              <a:t>library(</a:t>
            </a:r>
            <a:r>
              <a:rPr lang="en-US" altLang="zh-CN" dirty="0" err="1" smtClean="0"/>
              <a:t>bbmle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AICtab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Mlme1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Mlme2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Mlme3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AutoShape 2" descr="C:\Users\lenovo\AppData\Roaming\Tencent\Users\38428377\QQ\WinTemp\RichOle\$2U${M74R955({0ZAS@9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6293"/>
            <a:ext cx="1943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9337" y="4222465"/>
            <a:ext cx="3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lower </a:t>
            </a:r>
            <a:r>
              <a:rPr lang="en-US" altLang="zh-CN" dirty="0" err="1" smtClean="0"/>
              <a:t>dAIC</a:t>
            </a:r>
            <a:r>
              <a:rPr lang="en-US" altLang="zh-CN" dirty="0" smtClean="0"/>
              <a:t>, the better</a:t>
            </a:r>
          </a:p>
          <a:p>
            <a:r>
              <a:rPr lang="en-US" altLang="zh-CN" dirty="0" smtClean="0"/>
              <a:t>Normally, no much difference when </a:t>
            </a:r>
            <a:r>
              <a:rPr lang="en-US" altLang="zh-CN" dirty="0" err="1" smtClean="0"/>
              <a:t>dAIC</a:t>
            </a:r>
            <a:r>
              <a:rPr lang="en-US" altLang="zh-CN" dirty="0" smtClean="0"/>
              <a:t> within 2.5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5976" y="30513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B1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gls</a:t>
            </a:r>
            <a:r>
              <a:rPr lang="en-US" altLang="zh-CN" dirty="0" smtClean="0"/>
              <a:t>(Richness ~ 1 + NAP * </a:t>
            </a:r>
            <a:r>
              <a:rPr lang="en-US" altLang="zh-CN" dirty="0" err="1" smtClean="0"/>
              <a:t>fExp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method = "</a:t>
            </a:r>
            <a:r>
              <a:rPr lang="en-US" altLang="zh-CN" dirty="0" err="1" smtClean="0"/>
              <a:t>REML</a:t>
            </a:r>
            <a:r>
              <a:rPr lang="en-US" altLang="zh-CN" dirty="0" smtClean="0"/>
              <a:t>",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B2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~1 + NAP * </a:t>
            </a:r>
            <a:r>
              <a:rPr lang="en-US" altLang="zh-CN" dirty="0" err="1" smtClean="0"/>
              <a:t>fExp</a:t>
            </a:r>
            <a:r>
              <a:rPr lang="en-US" altLang="zh-CN" dirty="0" smtClean="0"/>
              <a:t>, random = ~1 | </a:t>
            </a:r>
            <a:r>
              <a:rPr lang="en-US" altLang="zh-CN" dirty="0" err="1" smtClean="0"/>
              <a:t>fBeach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   method = "</a:t>
            </a:r>
            <a:r>
              <a:rPr lang="en-US" altLang="zh-CN" dirty="0" err="1" smtClean="0"/>
              <a:t>REML</a:t>
            </a:r>
            <a:r>
              <a:rPr lang="en-US" altLang="zh-CN" dirty="0" smtClean="0"/>
              <a:t>",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B3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 1 + NAP * </a:t>
            </a:r>
            <a:r>
              <a:rPr lang="en-US" altLang="zh-CN" dirty="0" err="1" smtClean="0"/>
              <a:t>fExp</a:t>
            </a:r>
            <a:r>
              <a:rPr lang="en-US" altLang="zh-CN" dirty="0" smtClean="0"/>
              <a:t>, random = ~1 + NAP | </a:t>
            </a:r>
            <a:r>
              <a:rPr lang="en-US" altLang="zh-CN" dirty="0" err="1" smtClean="0"/>
              <a:t>fBeach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   method = "</a:t>
            </a:r>
            <a:r>
              <a:rPr lang="en-US" altLang="zh-CN" dirty="0" err="1" smtClean="0"/>
              <a:t>REML</a:t>
            </a:r>
            <a:r>
              <a:rPr lang="en-US" altLang="zh-CN" dirty="0" smtClean="0"/>
              <a:t>",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AIC(</a:t>
            </a:r>
            <a:r>
              <a:rPr lang="en-US" altLang="zh-CN" dirty="0" err="1" smtClean="0"/>
              <a:t>B1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B2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440713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#Drop interaction</a:t>
            </a:r>
          </a:p>
          <a:p>
            <a:r>
              <a:rPr lang="en-US" altLang="zh-CN" dirty="0" err="1" smtClean="0"/>
              <a:t>B2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~1 + NAP + </a:t>
            </a:r>
            <a:r>
              <a:rPr lang="en-US" altLang="zh-CN" dirty="0" err="1" smtClean="0"/>
              <a:t>fExp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random = ~1 | </a:t>
            </a:r>
            <a:r>
              <a:rPr lang="en-US" altLang="zh-CN" dirty="0" err="1" smtClean="0"/>
              <a:t>fBeach</a:t>
            </a:r>
            <a:r>
              <a:rPr lang="en-US" altLang="zh-CN" dirty="0" smtClean="0"/>
              <a:t>, method = "</a:t>
            </a:r>
            <a:r>
              <a:rPr lang="en-US" altLang="zh-CN" dirty="0" err="1" smtClean="0"/>
              <a:t>REML</a:t>
            </a:r>
            <a:r>
              <a:rPr lang="en-US" altLang="zh-CN" dirty="0" smtClean="0"/>
              <a:t>", data =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B2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7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b="48376"/>
          <a:stretch/>
        </p:blipFill>
        <p:spPr>
          <a:xfrm>
            <a:off x="395536" y="2924944"/>
            <a:ext cx="6932239" cy="35283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548680"/>
            <a:ext cx="73888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E2</a:t>
            </a:r>
            <a:r>
              <a:rPr lang="en-US" altLang="zh-CN" sz="1600" dirty="0" smtClean="0"/>
              <a:t> &lt;- </a:t>
            </a:r>
            <a:r>
              <a:rPr lang="en-US" altLang="zh-CN" sz="1600" dirty="0" err="1" smtClean="0"/>
              <a:t>resid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B2</a:t>
            </a:r>
            <a:r>
              <a:rPr lang="en-US" altLang="zh-CN" sz="1600" dirty="0" smtClean="0"/>
              <a:t>, type="normalized")</a:t>
            </a:r>
          </a:p>
          <a:p>
            <a:r>
              <a:rPr lang="en-US" altLang="zh-CN" sz="1600" dirty="0" err="1" smtClean="0"/>
              <a:t>F2</a:t>
            </a:r>
            <a:r>
              <a:rPr lang="en-US" altLang="zh-CN" sz="1600" dirty="0" smtClean="0"/>
              <a:t> &lt;- fitted(</a:t>
            </a:r>
            <a:r>
              <a:rPr lang="en-US" altLang="zh-CN" sz="1600" dirty="0" err="1" smtClean="0"/>
              <a:t>B2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op&lt;-par(</a:t>
            </a:r>
            <a:r>
              <a:rPr lang="en-US" altLang="zh-CN" sz="1600" dirty="0" err="1" smtClean="0"/>
              <a:t>mfrow</a:t>
            </a:r>
            <a:r>
              <a:rPr lang="en-US" altLang="zh-CN" sz="1600" dirty="0" smtClean="0"/>
              <a:t>=c(2,2),mar=c(4,4,3,2))</a:t>
            </a:r>
          </a:p>
          <a:p>
            <a:r>
              <a:rPr lang="en-US" altLang="zh-CN" sz="1600" dirty="0" err="1" smtClean="0"/>
              <a:t>MyYlab</a:t>
            </a:r>
            <a:r>
              <a:rPr lang="en-US" altLang="zh-CN" sz="1600" dirty="0" smtClean="0"/>
              <a:t>="Residuals"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plot(x=</a:t>
            </a:r>
            <a:r>
              <a:rPr lang="en-US" altLang="zh-CN" sz="1600" dirty="0" err="1" smtClean="0"/>
              <a:t>F2,y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E2,xlab</a:t>
            </a:r>
            <a:r>
              <a:rPr lang="en-US" altLang="zh-CN" sz="1600" dirty="0" smtClean="0"/>
              <a:t>="Fitted values",</a:t>
            </a:r>
            <a:r>
              <a:rPr lang="en-US" altLang="zh-CN" sz="1600" dirty="0" err="1" smtClean="0"/>
              <a:t>ylab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MyYlab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boxplot(</a:t>
            </a:r>
            <a:r>
              <a:rPr lang="en-US" altLang="zh-CN" sz="1600" dirty="0" err="1" smtClean="0"/>
              <a:t>E2~fBeach,data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RIKZ,main</a:t>
            </a:r>
            <a:r>
              <a:rPr lang="en-US" altLang="zh-CN" sz="1600" dirty="0" smtClean="0"/>
              <a:t>="Beach",</a:t>
            </a:r>
            <a:r>
              <a:rPr lang="en-US" altLang="zh-CN" sz="1600" dirty="0" err="1" smtClean="0"/>
              <a:t>ylab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MyYlab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par(op)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07504" y="107340"/>
            <a:ext cx="1998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##Model 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92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9980"/>
            <a:ext cx="6617591" cy="4189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260648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157192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 </a:t>
            </a:r>
            <a:r>
              <a:rPr lang="en-US" altLang="zh-CN" dirty="0" err="1" smtClean="0"/>
              <a:t>beachs</a:t>
            </a:r>
            <a:r>
              <a:rPr lang="en-US" altLang="zh-CN" dirty="0" smtClean="0"/>
              <a:t>; each beach 5 sites.</a:t>
            </a:r>
          </a:p>
          <a:p>
            <a:r>
              <a:rPr lang="en-US" altLang="zh-CN" dirty="0" smtClean="0"/>
              <a:t>Species Richness: number of species</a:t>
            </a:r>
          </a:p>
          <a:p>
            <a:r>
              <a:rPr lang="en-US" altLang="zh-CN" dirty="0" smtClean="0"/>
              <a:t>NAP: height of the sampling station</a:t>
            </a:r>
          </a:p>
          <a:p>
            <a:r>
              <a:rPr lang="en-US" altLang="zh-CN" dirty="0" smtClean="0"/>
              <a:t>Exposure: wave action, length of the surf zone, grain size, depth of the anaerobic(</a:t>
            </a:r>
            <a:r>
              <a:rPr lang="zh-CN" altLang="en-US" dirty="0" smtClean="0"/>
              <a:t>厌氧）</a:t>
            </a:r>
            <a:r>
              <a:rPr lang="en-US" altLang="zh-CN" dirty="0" smtClean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70819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648"/>
            <a:ext cx="4784599" cy="34175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268760"/>
            <a:ext cx="3713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Lm1</a:t>
            </a:r>
            <a:r>
              <a:rPr lang="en-US" altLang="zh-CN" dirty="0" smtClean="0"/>
              <a:t> &lt;- lm(Richness ~ NAP, data=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Lm1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5" name="Picture 1" descr="C:\Users\lenovo\AppData\Roaming\Tencent\Users\38428377\QQ\WinTemp\RichOle\HC09$QC_85B1G6OD%ZAE0{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12" y="3859674"/>
            <a:ext cx="5747023" cy="24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Linear regression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5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6400847" cy="45720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848984"/>
            <a:ext cx="4073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H</a:t>
            </a:r>
            <a:r>
              <a:rPr lang="en-US" altLang="zh-CN" sz="2000" dirty="0" smtClean="0"/>
              <a:t>omogeneity </a:t>
            </a:r>
            <a:r>
              <a:rPr lang="en-US" altLang="zh-CN" sz="2000" dirty="0"/>
              <a:t>assumption is </a:t>
            </a:r>
            <a:r>
              <a:rPr lang="en-US" altLang="zh-CN" sz="2000" dirty="0" smtClean="0"/>
              <a:t>violated:</a:t>
            </a:r>
          </a:p>
          <a:p>
            <a:r>
              <a:rPr lang="en-US" altLang="zh-CN" sz="2000" dirty="0" smtClean="0"/>
              <a:t>increasing </a:t>
            </a:r>
            <a:r>
              <a:rPr lang="en-US" altLang="zh-CN" sz="2000" dirty="0"/>
              <a:t>variance in the residuals with increasing fitted values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732240" y="105273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non-normality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349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Non-independence of observations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1223"/>
            <a:ext cx="4888679" cy="34919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1947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observations among sites within a beach are </a:t>
            </a:r>
            <a:r>
              <a:rPr lang="en-US" altLang="zh-CN" b="1" dirty="0"/>
              <a:t>not </a:t>
            </a:r>
            <a:r>
              <a:rPr lang="en-US" altLang="zh-CN" b="1" dirty="0" smtClean="0"/>
              <a:t>independent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observations from the same beach tend to cluster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338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Accounting for non-independence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638" y="260648"/>
            <a:ext cx="65236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Beta&lt;-vector(length=9)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1:9){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tmpout</a:t>
            </a:r>
            <a:r>
              <a:rPr lang="en-US" altLang="zh-CN" dirty="0" smtClean="0"/>
              <a:t>&lt;-summary(lm(</a:t>
            </a:r>
            <a:r>
              <a:rPr lang="en-US" altLang="zh-CN" dirty="0" err="1" smtClean="0"/>
              <a:t>Richness~NAP,subset</a:t>
            </a:r>
            <a:r>
              <a:rPr lang="en-US" altLang="zh-CN" dirty="0" smtClean="0"/>
              <a:t> = (Beach==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),data=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 Beta[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]&lt;-</a:t>
            </a:r>
            <a:r>
              <a:rPr lang="en-US" altLang="zh-CN" dirty="0" err="1" smtClean="0"/>
              <a:t>tmpout$coefficients</a:t>
            </a:r>
            <a:r>
              <a:rPr lang="en-US" altLang="zh-CN" dirty="0" smtClean="0"/>
              <a:t>[2,1]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2049" name="Picture 1" descr="C:\Users\lenovo\AppData\Roaming\Tencent\Users\38428377\QQ\WinTemp\RichOle\I~MYZSTS4S7H]]OITPY74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73" y="2540583"/>
            <a:ext cx="439102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16747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library(</a:t>
            </a:r>
            <a:r>
              <a:rPr lang="en-US" altLang="zh-CN" dirty="0" err="1" smtClean="0"/>
              <a:t>nlme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lmList</a:t>
            </a:r>
            <a:r>
              <a:rPr lang="en-US" altLang="zh-CN" dirty="0" smtClean="0"/>
              <a:t>(Richness ~ </a:t>
            </a:r>
            <a:r>
              <a:rPr lang="en-US" altLang="zh-CN" dirty="0" err="1" smtClean="0"/>
              <a:t>NAP|Beach</a:t>
            </a:r>
            <a:r>
              <a:rPr lang="en-US" altLang="zh-CN" dirty="0" smtClean="0"/>
              <a:t>, data=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4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76470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We do not want to pay the steep price of 8 degrees of freedom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B</a:t>
            </a:r>
            <a:r>
              <a:rPr lang="en-US" altLang="zh-CN" dirty="0" smtClean="0"/>
              <a:t>ut still want to estimate the variance among beaches and must account for the non-independence of sites within beaches.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1520" y="188640"/>
            <a:ext cx="25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Random intercept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99098"/>
            <a:ext cx="642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Include Beach as a </a:t>
            </a:r>
            <a:r>
              <a:rPr lang="en-US" altLang="zh-CN" b="1" dirty="0" smtClean="0"/>
              <a:t>random</a:t>
            </a:r>
            <a:r>
              <a:rPr lang="en-US" altLang="zh-CN" dirty="0" smtClean="0"/>
              <a:t> effect, while NAP remains a </a:t>
            </a:r>
            <a:r>
              <a:rPr lang="en-US" altLang="zh-CN" b="1" dirty="0" smtClean="0"/>
              <a:t>fixed</a:t>
            </a:r>
            <a:r>
              <a:rPr lang="en-US" altLang="zh-CN" dirty="0" smtClean="0"/>
              <a:t> effect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250567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model a separate y-intercept (i.e. Richness at NAP = 0) for each beach and estimate the variance around this intercept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34500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library(</a:t>
            </a:r>
            <a:r>
              <a:rPr lang="en-US" altLang="zh-CN" dirty="0" err="1" smtClean="0"/>
              <a:t>nlme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RIKZ$fBeach</a:t>
            </a:r>
            <a:r>
              <a:rPr lang="en-US" altLang="zh-CN" dirty="0" smtClean="0"/>
              <a:t> &lt;- factor(</a:t>
            </a:r>
            <a:r>
              <a:rPr lang="en-US" altLang="zh-CN" dirty="0" err="1" smtClean="0"/>
              <a:t>RIKZ$Beach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Mlme1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lme</a:t>
            </a:r>
            <a:r>
              <a:rPr lang="en-US" altLang="zh-CN" dirty="0" smtClean="0"/>
              <a:t>(Richness ~ NAP, random = ~1 | </a:t>
            </a:r>
            <a:r>
              <a:rPr lang="en-US" altLang="zh-CN" dirty="0" err="1" smtClean="0"/>
              <a:t>fBeach,data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RIKZ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summary(</a:t>
            </a:r>
            <a:r>
              <a:rPr lang="en-US" altLang="zh-CN" dirty="0" err="1" smtClean="0"/>
              <a:t>Mlme1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68144" y="3861048"/>
            <a:ext cx="25557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(1|Beach)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 is the random effect term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72188" y="4250896"/>
            <a:ext cx="29482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 denotes this is a random-intercept model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9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lenovo\AppData\Roaming\Tencent\Users\38428377\QQ\WinTemp\RichOle\@YGT8@{U$Q)@UDPXDKN]W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7391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6760" y="4725144"/>
            <a:ext cx="6013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AIC will be especially useful for our lecture on Model Selection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60" y="5474422"/>
            <a:ext cx="8149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Variance associate with the effect of beach: 2.94406^2 = 8.6674</a:t>
            </a:r>
          </a:p>
          <a:p>
            <a:r>
              <a:rPr lang="en-US" altLang="zh-CN" dirty="0" smtClean="0"/>
              <a:t> Differences between beaches account for : (</a:t>
            </a:r>
            <a:r>
              <a:rPr lang="en-US" altLang="zh-CN" dirty="0"/>
              <a:t>8.6674/ (8.6674+ </a:t>
            </a:r>
            <a:r>
              <a:rPr lang="en-US" altLang="zh-CN" dirty="0" smtClean="0"/>
              <a:t>9.361764) </a:t>
            </a:r>
            <a:r>
              <a:rPr lang="en-US" altLang="zh-CN" dirty="0"/>
              <a:t>* 100 = </a:t>
            </a:r>
            <a:r>
              <a:rPr lang="en-US" altLang="zh-CN" dirty="0" smtClean="0"/>
              <a:t>48%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8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506</Words>
  <Application>Microsoft Office PowerPoint</Application>
  <PresentationFormat>全屏显示(4:3)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Introduction on “Linear regression and linear mixed-effects model in R”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“Linear regression and linear mixed-effects model in R”</dc:title>
  <dc:creator>范泽鑫</dc:creator>
  <cp:lastModifiedBy>范泽鑫</cp:lastModifiedBy>
  <cp:revision>9</cp:revision>
  <dcterms:created xsi:type="dcterms:W3CDTF">2019-03-08T01:12:11Z</dcterms:created>
  <dcterms:modified xsi:type="dcterms:W3CDTF">2019-03-08T03:05:44Z</dcterms:modified>
</cp:coreProperties>
</file>