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437" r:id="rId3"/>
    <p:sldId id="438" r:id="rId4"/>
    <p:sldId id="436" r:id="rId5"/>
    <p:sldId id="476" r:id="rId6"/>
    <p:sldId id="440" r:id="rId7"/>
    <p:sldId id="441" r:id="rId8"/>
    <p:sldId id="481" r:id="rId9"/>
    <p:sldId id="439" r:id="rId10"/>
    <p:sldId id="451" r:id="rId11"/>
    <p:sldId id="448" r:id="rId12"/>
    <p:sldId id="449" r:id="rId13"/>
    <p:sldId id="482" r:id="rId14"/>
    <p:sldId id="450" r:id="rId15"/>
    <p:sldId id="327" r:id="rId16"/>
    <p:sldId id="443" r:id="rId17"/>
    <p:sldId id="452" r:id="rId18"/>
    <p:sldId id="433" r:id="rId19"/>
    <p:sldId id="419" r:id="rId20"/>
    <p:sldId id="420" r:id="rId21"/>
    <p:sldId id="421" r:id="rId22"/>
    <p:sldId id="422" r:id="rId23"/>
    <p:sldId id="424" r:id="rId24"/>
    <p:sldId id="425" r:id="rId25"/>
    <p:sldId id="469" r:id="rId26"/>
    <p:sldId id="477" r:id="rId27"/>
    <p:sldId id="428" r:id="rId28"/>
    <p:sldId id="457" r:id="rId29"/>
    <p:sldId id="455" r:id="rId30"/>
    <p:sldId id="470" r:id="rId31"/>
    <p:sldId id="472" r:id="rId32"/>
    <p:sldId id="471" r:id="rId33"/>
    <p:sldId id="458" r:id="rId34"/>
    <p:sldId id="459" r:id="rId35"/>
    <p:sldId id="462" r:id="rId36"/>
    <p:sldId id="463" r:id="rId37"/>
    <p:sldId id="464" r:id="rId38"/>
    <p:sldId id="466" r:id="rId39"/>
    <p:sldId id="467" r:id="rId40"/>
    <p:sldId id="473" r:id="rId41"/>
    <p:sldId id="479" r:id="rId42"/>
    <p:sldId id="475" r:id="rId43"/>
    <p:sldId id="431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Tomlinson" initials="" lastIdx="2" clrIdx="0"/>
  <p:cmAuthor id="2" name="Tomlinson Kyle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/>
    <p:restoredTop sz="94643"/>
  </p:normalViewPr>
  <p:slideViewPr>
    <p:cSldViewPr>
      <p:cViewPr>
        <p:scale>
          <a:sx n="84" d="100"/>
          <a:sy n="84" d="100"/>
        </p:scale>
        <p:origin x="-7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8T15:32:08.690" idx="1">
    <p:pos x="4203" y="3840"/>
    <p:text>To understand why this is so, multiply out the numerator of the right hand side and remember that x-bar and y-bar are there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="" xmlns:a16="http://schemas.microsoft.com/office/drawing/2014/main" id="{418783EE-B5BF-1B41-B5C9-00C57A4834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92163" name="Rectangle 3">
            <a:extLst>
              <a:ext uri="{FF2B5EF4-FFF2-40B4-BE49-F238E27FC236}">
                <a16:creationId xmlns="" xmlns:a16="http://schemas.microsoft.com/office/drawing/2014/main" id="{D84B6CD4-E795-B545-BE08-51D9D5D805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92164" name="Rectangle 4">
            <a:extLst>
              <a:ext uri="{FF2B5EF4-FFF2-40B4-BE49-F238E27FC236}">
                <a16:creationId xmlns="" xmlns:a16="http://schemas.microsoft.com/office/drawing/2014/main" id="{68E88B22-17C0-3746-AAFF-6BE83261ED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92165" name="Rectangle 5">
            <a:extLst>
              <a:ext uri="{FF2B5EF4-FFF2-40B4-BE49-F238E27FC236}">
                <a16:creationId xmlns="" xmlns:a16="http://schemas.microsoft.com/office/drawing/2014/main" id="{1069EC04-CA23-C74D-889F-80E961214DD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97F1B18-E747-3C4B-B982-CE1F87012AC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="" xmlns:a16="http://schemas.microsoft.com/office/drawing/2014/main" id="{CEAE0B22-8D46-A74F-97D3-0F8D0F6D1F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124931" name="Rectangle 3">
            <a:extLst>
              <a:ext uri="{FF2B5EF4-FFF2-40B4-BE49-F238E27FC236}">
                <a16:creationId xmlns="" xmlns:a16="http://schemas.microsoft.com/office/drawing/2014/main" id="{FB37B34F-01D6-9948-B5D0-A31A6B4A26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13316" name="Rectangle 4">
            <a:extLst>
              <a:ext uri="{FF2B5EF4-FFF2-40B4-BE49-F238E27FC236}">
                <a16:creationId xmlns="" xmlns:a16="http://schemas.microsoft.com/office/drawing/2014/main" id="{E2FFEEA4-EC08-3845-9DB3-0CE542DAF5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>
            <a:extLst>
              <a:ext uri="{FF2B5EF4-FFF2-40B4-BE49-F238E27FC236}">
                <a16:creationId xmlns="" xmlns:a16="http://schemas.microsoft.com/office/drawing/2014/main" id="{30210304-FBF1-8A4D-873E-16C380BC1C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="" xmlns:a16="http://schemas.microsoft.com/office/drawing/2014/main" id="{683237CB-B7F8-3841-ADBB-D339AF4BB1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124935" name="Rectangle 7">
            <a:extLst>
              <a:ext uri="{FF2B5EF4-FFF2-40B4-BE49-F238E27FC236}">
                <a16:creationId xmlns="" xmlns:a16="http://schemas.microsoft.com/office/drawing/2014/main" id="{605556B9-EDDA-704B-9EA8-29D81D950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624402B-72CC-9F4B-86D9-FBD0ED59EB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8850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="" xmlns:a16="http://schemas.microsoft.com/office/drawing/2014/main" id="{6799B5A5-563D-F44C-B28F-26ABF3F33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="" xmlns:a16="http://schemas.microsoft.com/office/drawing/2014/main" id="{265027ED-EB1B-5F40-B0A7-363D8EC30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="" xmlns:a16="http://schemas.microsoft.com/office/drawing/2014/main" id="{957F1CDA-0935-FF4D-A3A9-EA2F59780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7E4672-6D5B-9C43-BEBF-DC91EA02C740}" type="slidenum">
              <a:rPr lang="en-US" altLang="x-none"/>
              <a:pPr>
                <a:spcBef>
                  <a:spcPct val="0"/>
                </a:spcBef>
              </a:pPr>
              <a:t>1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="" xmlns:a16="http://schemas.microsoft.com/office/drawing/2014/main" id="{DDE7B36B-0839-4A47-9084-3217EA09B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F958A7-CA1F-194D-9C3A-231337711077}" type="slidenum">
              <a:rPr lang="en-US" altLang="x-none"/>
              <a:pPr>
                <a:spcBef>
                  <a:spcPct val="0"/>
                </a:spcBef>
              </a:pPr>
              <a:t>24</a:t>
            </a:fld>
            <a:endParaRPr lang="en-US" altLang="x-none"/>
          </a:p>
        </p:txBody>
      </p:sp>
      <p:sp>
        <p:nvSpPr>
          <p:cNvPr id="56323" name="Text Box 1">
            <a:extLst>
              <a:ext uri="{FF2B5EF4-FFF2-40B4-BE49-F238E27FC236}">
                <a16:creationId xmlns="" xmlns:a16="http://schemas.microsoft.com/office/drawing/2014/main" id="{289B6E52-BE75-974B-8400-40DD6C2C1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6324" name="Text Box 2">
            <a:extLst>
              <a:ext uri="{FF2B5EF4-FFF2-40B4-BE49-F238E27FC236}">
                <a16:creationId xmlns="" xmlns:a16="http://schemas.microsoft.com/office/drawing/2014/main" id="{EC29B68E-1D91-1A49-BCE3-57331B5BE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="" xmlns:a16="http://schemas.microsoft.com/office/drawing/2014/main" id="{ADFE3BE1-F2B4-7E4A-8ED7-4A7005991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EE8D1C-784F-4A4A-9709-A2108704891B}" type="slidenum">
              <a:rPr lang="en-US" altLang="x-none"/>
              <a:pPr>
                <a:spcBef>
                  <a:spcPct val="0"/>
                </a:spcBef>
              </a:pPr>
              <a:t>25</a:t>
            </a:fld>
            <a:endParaRPr lang="en-US" altLang="x-none"/>
          </a:p>
        </p:txBody>
      </p:sp>
      <p:sp>
        <p:nvSpPr>
          <p:cNvPr id="60419" name="Text Box 1">
            <a:extLst>
              <a:ext uri="{FF2B5EF4-FFF2-40B4-BE49-F238E27FC236}">
                <a16:creationId xmlns="" xmlns:a16="http://schemas.microsoft.com/office/drawing/2014/main" id="{A9450EAD-0AB3-7746-82CC-63CCF4862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0420" name="Text Box 2">
            <a:extLst>
              <a:ext uri="{FF2B5EF4-FFF2-40B4-BE49-F238E27FC236}">
                <a16:creationId xmlns="" xmlns:a16="http://schemas.microsoft.com/office/drawing/2014/main" id="{19541F34-0931-2B48-9601-BC82841B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="" xmlns:a16="http://schemas.microsoft.com/office/drawing/2014/main" id="{57EB15DD-9BAE-5E4D-BDF7-0AA3220CC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96DE92-AE4F-AA45-A9A4-31EF447A87A1}" type="slidenum">
              <a:rPr lang="en-US" altLang="x-none"/>
              <a:pPr>
                <a:spcBef>
                  <a:spcPct val="0"/>
                </a:spcBef>
              </a:pPr>
              <a:t>27</a:t>
            </a:fld>
            <a:endParaRPr lang="en-US" altLang="x-none"/>
          </a:p>
        </p:txBody>
      </p:sp>
      <p:sp>
        <p:nvSpPr>
          <p:cNvPr id="64515" name="Text Box 1">
            <a:extLst>
              <a:ext uri="{FF2B5EF4-FFF2-40B4-BE49-F238E27FC236}">
                <a16:creationId xmlns="" xmlns:a16="http://schemas.microsoft.com/office/drawing/2014/main" id="{D58C2E1F-0CB7-A54B-A1EC-C462FB436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64516" name="Text Box 2">
            <a:extLst>
              <a:ext uri="{FF2B5EF4-FFF2-40B4-BE49-F238E27FC236}">
                <a16:creationId xmlns="" xmlns:a16="http://schemas.microsoft.com/office/drawing/2014/main" id="{96DF0F39-8B1A-8B42-9974-E211DBB65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在线性模型中，更高级别的系数更重要，比如斜率比截距重要，交互作用比主效应更重要。如果交互作用显著，则所用的主效应均需要列出来。</a:t>
            </a:r>
            <a:endParaRPr lang="x-none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="" xmlns:a16="http://schemas.microsoft.com/office/drawing/2014/main" id="{4DFBEC1E-C911-3142-BFD0-6352DF86A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E560B0-AAD3-944B-B250-8BCDC6387F95}" type="slidenum">
              <a:rPr lang="en-US" altLang="x-none"/>
              <a:pPr>
                <a:spcBef>
                  <a:spcPct val="0"/>
                </a:spcBef>
              </a:pPr>
              <a:t>11</a:t>
            </a:fld>
            <a:endParaRPr lang="en-US" altLang="x-none"/>
          </a:p>
        </p:txBody>
      </p:sp>
      <p:sp>
        <p:nvSpPr>
          <p:cNvPr id="26627" name="Text Box 1">
            <a:extLst>
              <a:ext uri="{FF2B5EF4-FFF2-40B4-BE49-F238E27FC236}">
                <a16:creationId xmlns="" xmlns:a16="http://schemas.microsoft.com/office/drawing/2014/main" id="{322B8B41-27E2-F94B-8251-1771C7AFE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26628" name="Text Box 2">
            <a:extLst>
              <a:ext uri="{FF2B5EF4-FFF2-40B4-BE49-F238E27FC236}">
                <a16:creationId xmlns="" xmlns:a16="http://schemas.microsoft.com/office/drawing/2014/main" id="{858CE663-B629-C54E-A735-AC0914D34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="" xmlns:a16="http://schemas.microsoft.com/office/drawing/2014/main" id="{A621BDBF-5E56-E741-9786-876213142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05B588-B117-5949-AAC0-A621AB93A0BD}" type="slidenum">
              <a:rPr lang="en-US" altLang="x-none"/>
              <a:pPr>
                <a:spcBef>
                  <a:spcPct val="0"/>
                </a:spcBef>
              </a:pPr>
              <a:t>12</a:t>
            </a:fld>
            <a:endParaRPr lang="en-US" altLang="x-none"/>
          </a:p>
        </p:txBody>
      </p:sp>
      <p:sp>
        <p:nvSpPr>
          <p:cNvPr id="28675" name="Text Box 1">
            <a:extLst>
              <a:ext uri="{FF2B5EF4-FFF2-40B4-BE49-F238E27FC236}">
                <a16:creationId xmlns="" xmlns:a16="http://schemas.microsoft.com/office/drawing/2014/main" id="{5D3AA573-43C2-6547-B871-C98F6AA27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28676" name="Text Box 2">
            <a:extLst>
              <a:ext uri="{FF2B5EF4-FFF2-40B4-BE49-F238E27FC236}">
                <a16:creationId xmlns="" xmlns:a16="http://schemas.microsoft.com/office/drawing/2014/main" id="{9916A9BF-6C75-AD47-9629-1118DE1A1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="" xmlns:a16="http://schemas.microsoft.com/office/drawing/2014/main" id="{DFAAC746-1C04-9148-BB9B-461DE9635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="" xmlns:a16="http://schemas.microsoft.com/office/drawing/2014/main" id="{F4AC9CE3-55F6-2548-8A55-4AF81B796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="" xmlns:a16="http://schemas.microsoft.com/office/drawing/2014/main" id="{BDA504F3-5C7E-8343-A0BF-B47106E0E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E1D58A-CCE9-794A-AE98-164557DE6EA3}" type="slidenum">
              <a:rPr lang="en-US" altLang="x-none"/>
              <a:pPr>
                <a:spcBef>
                  <a:spcPct val="0"/>
                </a:spcBef>
              </a:pPr>
              <a:t>17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="" xmlns:a16="http://schemas.microsoft.com/office/drawing/2014/main" id="{D56D04DC-EDDB-C640-9698-F70200947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6EF8853-33A9-7E4C-BEDF-282CBBA9C0A4}" type="slidenum">
              <a:rPr lang="en-US" altLang="x-none"/>
              <a:pPr>
                <a:spcBef>
                  <a:spcPct val="0"/>
                </a:spcBef>
              </a:pPr>
              <a:t>19</a:t>
            </a:fld>
            <a:endParaRPr lang="en-US" altLang="x-none"/>
          </a:p>
        </p:txBody>
      </p:sp>
      <p:sp>
        <p:nvSpPr>
          <p:cNvPr id="46083" name="Text Box 1">
            <a:extLst>
              <a:ext uri="{FF2B5EF4-FFF2-40B4-BE49-F238E27FC236}">
                <a16:creationId xmlns="" xmlns:a16="http://schemas.microsoft.com/office/drawing/2014/main" id="{B2D6E271-3773-9948-AEB5-42370D16CB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46084" name="Text Box 2">
            <a:extLst>
              <a:ext uri="{FF2B5EF4-FFF2-40B4-BE49-F238E27FC236}">
                <a16:creationId xmlns="" xmlns:a16="http://schemas.microsoft.com/office/drawing/2014/main" id="{77FE90B7-60AE-0B49-B91C-0700B33E1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="" xmlns:a16="http://schemas.microsoft.com/office/drawing/2014/main" id="{0B42882C-0590-F647-BA8C-8D6AEFC25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23F401-7C4F-414B-9D39-EAC7C1DE0618}" type="slidenum">
              <a:rPr lang="en-US" altLang="x-none"/>
              <a:pPr>
                <a:spcBef>
                  <a:spcPct val="0"/>
                </a:spcBef>
              </a:pPr>
              <a:t>20</a:t>
            </a:fld>
            <a:endParaRPr lang="en-US" altLang="x-none"/>
          </a:p>
        </p:txBody>
      </p:sp>
      <p:sp>
        <p:nvSpPr>
          <p:cNvPr id="48131" name="Text Box 1">
            <a:extLst>
              <a:ext uri="{FF2B5EF4-FFF2-40B4-BE49-F238E27FC236}">
                <a16:creationId xmlns="" xmlns:a16="http://schemas.microsoft.com/office/drawing/2014/main" id="{01D4BD83-EDAF-874F-8618-B8ED30C3B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48132" name="Text Box 2">
            <a:extLst>
              <a:ext uri="{FF2B5EF4-FFF2-40B4-BE49-F238E27FC236}">
                <a16:creationId xmlns="" xmlns:a16="http://schemas.microsoft.com/office/drawing/2014/main" id="{F0D20759-C0A0-5448-B52F-813AD7A81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="" xmlns:a16="http://schemas.microsoft.com/office/drawing/2014/main" id="{BCD63A02-CE9C-A64D-AAF8-9F6957533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0EEB6E-DE1E-774C-90FD-237F229116F9}" type="slidenum">
              <a:rPr lang="en-US" altLang="x-none"/>
              <a:pPr>
                <a:spcBef>
                  <a:spcPct val="0"/>
                </a:spcBef>
              </a:pPr>
              <a:t>21</a:t>
            </a:fld>
            <a:endParaRPr lang="en-US" altLang="x-none"/>
          </a:p>
        </p:txBody>
      </p:sp>
      <p:sp>
        <p:nvSpPr>
          <p:cNvPr id="50179" name="Text Box 1">
            <a:extLst>
              <a:ext uri="{FF2B5EF4-FFF2-40B4-BE49-F238E27FC236}">
                <a16:creationId xmlns="" xmlns:a16="http://schemas.microsoft.com/office/drawing/2014/main" id="{1E605250-C0BD-4742-8FE8-AFCFDD4C4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0180" name="Text Box 2">
            <a:extLst>
              <a:ext uri="{FF2B5EF4-FFF2-40B4-BE49-F238E27FC236}">
                <a16:creationId xmlns="" xmlns:a16="http://schemas.microsoft.com/office/drawing/2014/main" id="{BA20CA37-35EE-0742-A46D-5951F2262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="" xmlns:a16="http://schemas.microsoft.com/office/drawing/2014/main" id="{72DB0A54-BE8A-1041-B635-03F5E3089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79365E-BAB4-D445-89E9-F288324EC1B6}" type="slidenum">
              <a:rPr lang="en-US" altLang="x-none"/>
              <a:pPr>
                <a:spcBef>
                  <a:spcPct val="0"/>
                </a:spcBef>
              </a:pPr>
              <a:t>22</a:t>
            </a:fld>
            <a:endParaRPr lang="en-US" altLang="x-none"/>
          </a:p>
        </p:txBody>
      </p:sp>
      <p:sp>
        <p:nvSpPr>
          <p:cNvPr id="52227" name="Text Box 1">
            <a:extLst>
              <a:ext uri="{FF2B5EF4-FFF2-40B4-BE49-F238E27FC236}">
                <a16:creationId xmlns="" xmlns:a16="http://schemas.microsoft.com/office/drawing/2014/main" id="{7A88454E-947E-3A43-A188-168AF09BB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2228" name="Text Box 2">
            <a:extLst>
              <a:ext uri="{FF2B5EF4-FFF2-40B4-BE49-F238E27FC236}">
                <a16:creationId xmlns="" xmlns:a16="http://schemas.microsoft.com/office/drawing/2014/main" id="{5886A892-5188-704A-A502-85E8FAAB1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="" xmlns:a16="http://schemas.microsoft.com/office/drawing/2014/main" id="{79B5C87A-BAA1-5A48-9061-619C310BB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AC0C9D-3B83-5F4D-812B-C7918F0213C9}" type="slidenum">
              <a:rPr lang="en-US" altLang="x-none"/>
              <a:pPr>
                <a:spcBef>
                  <a:spcPct val="0"/>
                </a:spcBef>
              </a:pPr>
              <a:t>23</a:t>
            </a:fld>
            <a:endParaRPr lang="en-US" altLang="x-none"/>
          </a:p>
        </p:txBody>
      </p:sp>
      <p:sp>
        <p:nvSpPr>
          <p:cNvPr id="54275" name="Text Box 1">
            <a:extLst>
              <a:ext uri="{FF2B5EF4-FFF2-40B4-BE49-F238E27FC236}">
                <a16:creationId xmlns="" xmlns:a16="http://schemas.microsoft.com/office/drawing/2014/main" id="{87ABAFB0-FC7C-A94F-BAF3-9D3885CD1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9788" cy="3486150"/>
          </a:xfrm>
          <a:ln/>
        </p:spPr>
      </p:sp>
      <p:sp>
        <p:nvSpPr>
          <p:cNvPr id="54276" name="Text Box 2">
            <a:extLst>
              <a:ext uri="{FF2B5EF4-FFF2-40B4-BE49-F238E27FC236}">
                <a16:creationId xmlns="" xmlns:a16="http://schemas.microsoft.com/office/drawing/2014/main" id="{262340A6-F350-F644-BA58-B71C07894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8638" cy="418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="" xmlns:a16="http://schemas.microsoft.com/office/drawing/2014/main" id="{5B13BA44-1E73-A140-99CB-DBBD6EFF0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x-none"/>
          </a:p>
        </p:txBody>
      </p:sp>
      <p:grpSp>
        <p:nvGrpSpPr>
          <p:cNvPr id="5" name="Group 8">
            <a:extLst>
              <a:ext uri="{FF2B5EF4-FFF2-40B4-BE49-F238E27FC236}">
                <a16:creationId xmlns="" xmlns:a16="http://schemas.microsoft.com/office/drawing/2014/main" id="{E5D7A7E5-63F0-7A42-A44E-1245215B70B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="" xmlns:a16="http://schemas.microsoft.com/office/drawing/2014/main" id="{97539328-7592-4942-9C27-6724427AA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" name="Oval 10">
              <a:extLst>
                <a:ext uri="{FF2B5EF4-FFF2-40B4-BE49-F238E27FC236}">
                  <a16:creationId xmlns="" xmlns:a16="http://schemas.microsoft.com/office/drawing/2014/main" id="{1DE6EA4A-883D-584D-B5C3-F483774B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" name="Oval 11">
              <a:extLst>
                <a:ext uri="{FF2B5EF4-FFF2-40B4-BE49-F238E27FC236}">
                  <a16:creationId xmlns="" xmlns:a16="http://schemas.microsoft.com/office/drawing/2014/main" id="{EA3386A8-EACA-F04A-9E2F-5A6A0D6C6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Oval 12">
              <a:extLst>
                <a:ext uri="{FF2B5EF4-FFF2-40B4-BE49-F238E27FC236}">
                  <a16:creationId xmlns="" xmlns:a16="http://schemas.microsoft.com/office/drawing/2014/main" id="{3A4338FA-C12E-074B-9B79-9C5C0F0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" name="Oval 13">
              <a:extLst>
                <a:ext uri="{FF2B5EF4-FFF2-40B4-BE49-F238E27FC236}">
                  <a16:creationId xmlns="" xmlns:a16="http://schemas.microsoft.com/office/drawing/2014/main" id="{88F98889-0A2D-8446-90B1-49F76D4C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" name="Oval 14">
              <a:extLst>
                <a:ext uri="{FF2B5EF4-FFF2-40B4-BE49-F238E27FC236}">
                  <a16:creationId xmlns="" xmlns:a16="http://schemas.microsoft.com/office/drawing/2014/main" id="{3842169E-FA44-264F-8430-C5D904FE0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Oval 15">
              <a:extLst>
                <a:ext uri="{FF2B5EF4-FFF2-40B4-BE49-F238E27FC236}">
                  <a16:creationId xmlns="" xmlns:a16="http://schemas.microsoft.com/office/drawing/2014/main" id="{BDCE3081-BCF1-314D-BA06-D8CB8DD8F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Oval 16">
              <a:extLst>
                <a:ext uri="{FF2B5EF4-FFF2-40B4-BE49-F238E27FC236}">
                  <a16:creationId xmlns="" xmlns:a16="http://schemas.microsoft.com/office/drawing/2014/main" id="{3DDAB05F-D57E-EE4F-8383-55C094DF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4" name="Oval 17">
              <a:extLst>
                <a:ext uri="{FF2B5EF4-FFF2-40B4-BE49-F238E27FC236}">
                  <a16:creationId xmlns="" xmlns:a16="http://schemas.microsoft.com/office/drawing/2014/main" id="{F10C7A7B-1B58-8040-8760-00B44AFC7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Oval 18">
              <a:extLst>
                <a:ext uri="{FF2B5EF4-FFF2-40B4-BE49-F238E27FC236}">
                  <a16:creationId xmlns="" xmlns:a16="http://schemas.microsoft.com/office/drawing/2014/main" id="{581A43E9-8C2E-1C41-8E48-74A4C1B4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6" name="Oval 19">
              <a:extLst>
                <a:ext uri="{FF2B5EF4-FFF2-40B4-BE49-F238E27FC236}">
                  <a16:creationId xmlns="" xmlns:a16="http://schemas.microsoft.com/office/drawing/2014/main" id="{490EE651-CD75-7146-8837-EA43B554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Oval 20">
              <a:extLst>
                <a:ext uri="{FF2B5EF4-FFF2-40B4-BE49-F238E27FC236}">
                  <a16:creationId xmlns="" xmlns:a16="http://schemas.microsoft.com/office/drawing/2014/main" id="{DB2253CA-0D36-C944-A3B8-790C509E5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Oval 21">
              <a:extLst>
                <a:ext uri="{FF2B5EF4-FFF2-40B4-BE49-F238E27FC236}">
                  <a16:creationId xmlns="" xmlns:a16="http://schemas.microsoft.com/office/drawing/2014/main" id="{CB1BEF86-C46E-8E40-BDC5-222090E1F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9" name="Oval 22">
              <a:extLst>
                <a:ext uri="{FF2B5EF4-FFF2-40B4-BE49-F238E27FC236}">
                  <a16:creationId xmlns="" xmlns:a16="http://schemas.microsoft.com/office/drawing/2014/main" id="{EA882667-91F0-9A4B-A761-B5EE8EBFC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0" name="Oval 23">
              <a:extLst>
                <a:ext uri="{FF2B5EF4-FFF2-40B4-BE49-F238E27FC236}">
                  <a16:creationId xmlns="" xmlns:a16="http://schemas.microsoft.com/office/drawing/2014/main" id="{147BE08E-BA51-C945-B343-39DE4377F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Oval 24">
              <a:extLst>
                <a:ext uri="{FF2B5EF4-FFF2-40B4-BE49-F238E27FC236}">
                  <a16:creationId xmlns="" xmlns:a16="http://schemas.microsoft.com/office/drawing/2014/main" id="{A73D4DE6-E358-3744-9C27-D4DE246D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2" name="Oval 25">
              <a:extLst>
                <a:ext uri="{FF2B5EF4-FFF2-40B4-BE49-F238E27FC236}">
                  <a16:creationId xmlns="" xmlns:a16="http://schemas.microsoft.com/office/drawing/2014/main" id="{2B76FF09-6D8E-8A4C-91CB-BD4CA79F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3" name="Oval 26">
              <a:extLst>
                <a:ext uri="{FF2B5EF4-FFF2-40B4-BE49-F238E27FC236}">
                  <a16:creationId xmlns="" xmlns:a16="http://schemas.microsoft.com/office/drawing/2014/main" id="{6E3F9333-24BE-E644-8A34-68550D35C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Oval 27">
              <a:extLst>
                <a:ext uri="{FF2B5EF4-FFF2-40B4-BE49-F238E27FC236}">
                  <a16:creationId xmlns="" xmlns:a16="http://schemas.microsoft.com/office/drawing/2014/main" id="{EB4D3FA2-824E-3B42-8DA1-13EF7BF7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5" name="Oval 28">
              <a:extLst>
                <a:ext uri="{FF2B5EF4-FFF2-40B4-BE49-F238E27FC236}">
                  <a16:creationId xmlns="" xmlns:a16="http://schemas.microsoft.com/office/drawing/2014/main" id="{DA17D363-2581-AB40-A765-259CCEE0F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" name="Oval 29">
              <a:extLst>
                <a:ext uri="{FF2B5EF4-FFF2-40B4-BE49-F238E27FC236}">
                  <a16:creationId xmlns="" xmlns:a16="http://schemas.microsoft.com/office/drawing/2014/main" id="{90B7AEDB-EDAE-6E40-81F4-FAF374E58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" name="Oval 30">
              <a:extLst>
                <a:ext uri="{FF2B5EF4-FFF2-40B4-BE49-F238E27FC236}">
                  <a16:creationId xmlns="" xmlns:a16="http://schemas.microsoft.com/office/drawing/2014/main" id="{8B7C644E-302C-FC44-A038-DBAFABD2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" name="Oval 31">
              <a:extLst>
                <a:ext uri="{FF2B5EF4-FFF2-40B4-BE49-F238E27FC236}">
                  <a16:creationId xmlns="" xmlns:a16="http://schemas.microsoft.com/office/drawing/2014/main" id="{690883B1-BB3C-724B-856E-DF2FFA74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9" name="Oval 32">
              <a:extLst>
                <a:ext uri="{FF2B5EF4-FFF2-40B4-BE49-F238E27FC236}">
                  <a16:creationId xmlns="" xmlns:a16="http://schemas.microsoft.com/office/drawing/2014/main" id="{22981146-9142-0646-9892-3A23FCF6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0" name="Oval 33">
              <a:extLst>
                <a:ext uri="{FF2B5EF4-FFF2-40B4-BE49-F238E27FC236}">
                  <a16:creationId xmlns="" xmlns:a16="http://schemas.microsoft.com/office/drawing/2014/main" id="{71AFAB7E-1F22-5C4C-87E8-275C45C4D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" name="Oval 34">
              <a:extLst>
                <a:ext uri="{FF2B5EF4-FFF2-40B4-BE49-F238E27FC236}">
                  <a16:creationId xmlns="" xmlns:a16="http://schemas.microsoft.com/office/drawing/2014/main" id="{01B17227-0C49-1748-A931-6D2FCBC2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2" name="Oval 35">
              <a:extLst>
                <a:ext uri="{FF2B5EF4-FFF2-40B4-BE49-F238E27FC236}">
                  <a16:creationId xmlns="" xmlns:a16="http://schemas.microsoft.com/office/drawing/2014/main" id="{CAA98532-05B3-F349-92D5-E9662268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3" name="Oval 36">
              <a:extLst>
                <a:ext uri="{FF2B5EF4-FFF2-40B4-BE49-F238E27FC236}">
                  <a16:creationId xmlns="" xmlns:a16="http://schemas.microsoft.com/office/drawing/2014/main" id="{481C3A2E-9BBF-DB43-A9C9-98A88B906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" name="Oval 37">
              <a:extLst>
                <a:ext uri="{FF2B5EF4-FFF2-40B4-BE49-F238E27FC236}">
                  <a16:creationId xmlns="" xmlns:a16="http://schemas.microsoft.com/office/drawing/2014/main" id="{A86C1779-84F5-C542-8F5B-EFC8B2C9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5" name="Oval 38">
              <a:extLst>
                <a:ext uri="{FF2B5EF4-FFF2-40B4-BE49-F238E27FC236}">
                  <a16:creationId xmlns="" xmlns:a16="http://schemas.microsoft.com/office/drawing/2014/main" id="{E201036D-0749-0D43-852A-33908DDC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" name="Oval 39">
              <a:extLst>
                <a:ext uri="{FF2B5EF4-FFF2-40B4-BE49-F238E27FC236}">
                  <a16:creationId xmlns="" xmlns:a16="http://schemas.microsoft.com/office/drawing/2014/main" id="{BFE767FF-4988-3343-A7E5-AE9586A18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="" xmlns:a16="http://schemas.microsoft.com/office/drawing/2014/main" id="{25C8842B-60ED-4645-B713-22F80D72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x-none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="" xmlns:a16="http://schemas.microsoft.com/office/drawing/2014/main" id="{8811BAEB-8542-9747-954A-F212FA76B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9" name="Rectangle 6">
            <a:extLst>
              <a:ext uri="{FF2B5EF4-FFF2-40B4-BE49-F238E27FC236}">
                <a16:creationId xmlns="" xmlns:a16="http://schemas.microsoft.com/office/drawing/2014/main" id="{7970F86D-BE0E-4347-A3EB-1B2CA5B6E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0" name="Rectangle 7">
            <a:extLst>
              <a:ext uri="{FF2B5EF4-FFF2-40B4-BE49-F238E27FC236}">
                <a16:creationId xmlns="" xmlns:a16="http://schemas.microsoft.com/office/drawing/2014/main" id="{597CBB6B-75A2-5B46-B4F8-F3CFF26D65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633BB-80F2-D544-9B6B-0BDF8B1F5E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25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F67D4F0F-44EE-E140-83F5-B68CB5497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73A21621-E52B-3141-B05D-18905C503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0B36A55C-AF56-3E47-B188-14E2A93B9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6661E-AB68-3D47-80D7-D821D7339F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49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3963B2D2-111A-7F45-8BBF-7C5217D40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F1EF026D-7900-D14F-95ED-DEEB43BF65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9F4DCF31-92B4-F946-AAA4-C07187881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A62FD-77BF-9840-AD06-38A457E04B7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9398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31F447CB-4721-AD44-8943-2B7052B91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94BDFDF2-372A-1A4B-ABAD-476970DEB9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F17BF393-777A-8F43-B4DA-0DBF8B9CBE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20D51-789F-2F4D-8996-67F1247B31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711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54FCC63-F46E-104C-A589-7134C04D2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9C7171F0-90D9-E744-9F43-BAF04D672F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8A8D5140-1DB0-3742-AB86-F04D8B4992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F4AD3-E043-BF42-9F7B-C96D0C2BEF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28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9B70E49-E035-DC4A-9098-FF386BAC5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273E2A8-0FFC-934B-97C3-7B0BE5667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37C1D750-EB53-1F46-9A9C-D1D7B9CAB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66475-AEC4-FA4F-8B56-6F6421026C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18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C69D03CB-CA4A-DB4B-823B-5D643EECF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1E40BE79-0EA1-AF4D-9D8F-21EFF4CF80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82FFD3D0-3320-454B-BED9-8394AE51E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ADA0D-24ED-1548-86EF-54F8CEBDB91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37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A7133ECD-69C1-3243-A3AD-46457C48C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2AFB8683-5B92-9E4E-8CE0-AE14F77CA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BFBE43CE-B9F0-644D-8CA4-246186BD4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C6137-22E5-BF42-9DC5-41A62004CEE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06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A0613D57-DB1A-F140-9A9C-712AA7C07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DB8468C2-B0F8-3747-AD40-D797AF248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86326E63-FB28-5742-9BBE-A2A066250D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D556F-1B21-8640-A7F1-A1D83D397D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636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58A81E99-B6BB-794B-BB7F-67EDB74594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43BDC0E-9864-B449-A451-6B933ECA5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9F652829-40D8-AB46-9457-620CABF6A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1B335-9BD2-0A4E-8B7D-FFE275D35A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72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255D560-C431-B64B-80D6-C0313AACF7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26514CE-0355-794E-B2B1-D71F69CBBC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4AC9902C-C3CF-CE43-B0C6-B8A234DF7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C7375-83C2-6642-83F0-5C6976E270A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446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="" xmlns:a16="http://schemas.microsoft.com/office/drawing/2014/main" id="{1E3DC314-141D-5145-8C24-70FA3D457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x-none"/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608CF6F9-07AA-A344-BC90-2B15E474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CB2D59C2-F810-0C4E-894E-C9CDBD6EC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="" xmlns:a16="http://schemas.microsoft.com/office/drawing/2014/main" id="{809B274A-6B03-7849-BFF6-21ADEA39F8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x-none" altLang="x-none"/>
          </a:p>
        </p:txBody>
      </p:sp>
      <p:sp>
        <p:nvSpPr>
          <p:cNvPr id="47110" name="Rectangle 6">
            <a:extLst>
              <a:ext uri="{FF2B5EF4-FFF2-40B4-BE49-F238E27FC236}">
                <a16:creationId xmlns="" xmlns:a16="http://schemas.microsoft.com/office/drawing/2014/main" id="{5BC3AC3C-F108-E947-A212-D42C800896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x-none" altLang="x-none"/>
          </a:p>
        </p:txBody>
      </p:sp>
      <p:sp>
        <p:nvSpPr>
          <p:cNvPr id="47111" name="Rectangle 7">
            <a:extLst>
              <a:ext uri="{FF2B5EF4-FFF2-40B4-BE49-F238E27FC236}">
                <a16:creationId xmlns="" xmlns:a16="http://schemas.microsoft.com/office/drawing/2014/main" id="{2A20C8EF-74A4-564E-B845-DF89638C0F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54ED135-4CB5-1245-A1C0-0DF13E442143}" type="slidenum">
              <a:rPr lang="en-US" altLang="x-none"/>
              <a:pPr/>
              <a:t>‹#›</a:t>
            </a:fld>
            <a:endParaRPr lang="en-US" altLang="x-none"/>
          </a:p>
        </p:txBody>
      </p:sp>
      <p:grpSp>
        <p:nvGrpSpPr>
          <p:cNvPr id="1032" name="Group 8">
            <a:extLst>
              <a:ext uri="{FF2B5EF4-FFF2-40B4-BE49-F238E27FC236}">
                <a16:creationId xmlns="" xmlns:a16="http://schemas.microsoft.com/office/drawing/2014/main" id="{9920580C-43ED-DF49-AB66-F57AD95D758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="" xmlns:a16="http://schemas.microsoft.com/office/drawing/2014/main" id="{30350961-0939-1443-9FC9-AC86E659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="" xmlns:a16="http://schemas.microsoft.com/office/drawing/2014/main" id="{6169060C-9EA2-8940-8865-0D14462F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="" xmlns:a16="http://schemas.microsoft.com/office/drawing/2014/main" id="{6B35E1EF-DEC3-0E40-84C8-9868E49D9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="" xmlns:a16="http://schemas.microsoft.com/office/drawing/2014/main" id="{548B3969-A5EB-B543-AEC4-1F3878652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="" xmlns:a16="http://schemas.microsoft.com/office/drawing/2014/main" id="{78D9288C-5AF2-1346-8BFC-83A92B98C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="" xmlns:a16="http://schemas.microsoft.com/office/drawing/2014/main" id="{32BB03AC-2D8E-4B41-ABDA-E8AE1E035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="" xmlns:a16="http://schemas.microsoft.com/office/drawing/2014/main" id="{8C08BA91-90A5-4B4F-8132-33571B8D5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="" xmlns:a16="http://schemas.microsoft.com/office/drawing/2014/main" id="{766ED824-92A7-1F48-9D07-F60C13F85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="" xmlns:a16="http://schemas.microsoft.com/office/drawing/2014/main" id="{F64F5090-797D-9545-B294-B265EF2EF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="" xmlns:a16="http://schemas.microsoft.com/office/drawing/2014/main" id="{E15A374F-4978-2F44-9F90-6F3A1E25E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="" xmlns:a16="http://schemas.microsoft.com/office/drawing/2014/main" id="{2F2CBC10-45E3-5C44-9770-71799769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="" xmlns:a16="http://schemas.microsoft.com/office/drawing/2014/main" id="{D3666C39-2B4E-1E4A-9AAA-683180BB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="" xmlns:a16="http://schemas.microsoft.com/office/drawing/2014/main" id="{6C4B2445-F065-3B47-8E1D-BBE71BA6E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="" xmlns:a16="http://schemas.microsoft.com/office/drawing/2014/main" id="{3E120816-2F8A-DA44-A6D7-26601DB5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="" xmlns:a16="http://schemas.microsoft.com/office/drawing/2014/main" id="{A6A6EB11-DAEA-0940-A0C1-4F7A88E4F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="" xmlns:a16="http://schemas.microsoft.com/office/drawing/2014/main" id="{4D42F5D3-6161-BC47-9B7F-7F90B387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="" xmlns:a16="http://schemas.microsoft.com/office/drawing/2014/main" id="{C8074E19-B1ED-B742-8D2C-1959FE79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="" xmlns:a16="http://schemas.microsoft.com/office/drawing/2014/main" id="{58DC9BDD-E178-5B43-9344-0975DBB4D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="" xmlns:a16="http://schemas.microsoft.com/office/drawing/2014/main" id="{EB649027-5E0D-0548-A8A8-0F103C94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="" xmlns:a16="http://schemas.microsoft.com/office/drawing/2014/main" id="{3F06E5A2-13F7-6041-B089-1CF82E198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="" xmlns:a16="http://schemas.microsoft.com/office/drawing/2014/main" id="{74C7D8CF-1BA7-714B-A007-88D213617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="" xmlns:a16="http://schemas.microsoft.com/office/drawing/2014/main" id="{7738E3B8-C747-C44C-9DFD-E3FF80DCB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="" xmlns:a16="http://schemas.microsoft.com/office/drawing/2014/main" id="{9A32141E-B564-0743-AF66-AD821A87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="" xmlns:a16="http://schemas.microsoft.com/office/drawing/2014/main" id="{C33CB8F7-997F-9A4D-9D79-1E073E49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="" xmlns:a16="http://schemas.microsoft.com/office/drawing/2014/main" id="{26D5AB4E-BB96-3B4B-8A66-F72681BA7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="" xmlns:a16="http://schemas.microsoft.com/office/drawing/2014/main" id="{9D904E45-070B-9E4E-A2FC-9201BAAA3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="" xmlns:a16="http://schemas.microsoft.com/office/drawing/2014/main" id="{F117A0A5-A474-3448-91E2-56C37FF4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="" xmlns:a16="http://schemas.microsoft.com/office/drawing/2014/main" id="{F126B84B-3590-DC49-8D81-F19CE92BB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="" xmlns:a16="http://schemas.microsoft.com/office/drawing/2014/main" id="{E6059044-13BF-094E-9ECB-E41BBEFCB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="" xmlns:a16="http://schemas.microsoft.com/office/drawing/2014/main" id="{2F4D5E6C-A267-7A4D-82AA-DA9CC76C3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="" xmlns:a16="http://schemas.microsoft.com/office/drawing/2014/main" id="{083BB3AA-8795-FF40-8AFC-1049C6F43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11.bin"/><Relationship Id="rId3" Type="http://schemas.openxmlformats.org/officeDocument/2006/relationships/image" Target="../media/image21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24.png"/><Relationship Id="rId10" Type="http://schemas.openxmlformats.org/officeDocument/2006/relationships/image" Target="../media/image6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EBB410E6-382E-1841-B7DB-51C0B7049E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6248400" cy="2362200"/>
          </a:xfrm>
        </p:spPr>
        <p:txBody>
          <a:bodyPr/>
          <a:lstStyle/>
          <a:p>
            <a:pPr algn="l" eaLnBrk="1" hangingPunct="1">
              <a:buFont typeface="Wingdings" pitchFamily="2" charset="2"/>
              <a:buNone/>
            </a:pPr>
            <a:endParaRPr lang="en-US" altLang="x-none" dirty="0"/>
          </a:p>
          <a:p>
            <a:pPr algn="l" eaLnBrk="1" hangingPunct="1"/>
            <a:r>
              <a:rPr lang="en-US" altLang="x-none" i="1" dirty="0" smtClean="0"/>
              <a:t>B</a:t>
            </a:r>
            <a:r>
              <a:rPr lang="en-US" altLang="zh-CN" i="1" dirty="0" smtClean="0"/>
              <a:t>ased on Statistic course given </a:t>
            </a:r>
            <a:r>
              <a:rPr lang="en-US" altLang="zh-CN" i="1" dirty="0"/>
              <a:t>by Kyle </a:t>
            </a:r>
            <a:r>
              <a:rPr lang="en-US" altLang="zh-CN" i="1" dirty="0" smtClean="0"/>
              <a:t>Tomlinson</a:t>
            </a:r>
          </a:p>
          <a:p>
            <a:pPr algn="l" eaLnBrk="1" hangingPunct="1"/>
            <a:endParaRPr lang="en-US" altLang="x-none" dirty="0"/>
          </a:p>
          <a:p>
            <a:pPr algn="ctr" eaLnBrk="1" hangingPunct="1"/>
            <a:r>
              <a:rPr lang="en-US" altLang="x-none" b="1" dirty="0" err="1" smtClean="0"/>
              <a:t>P</a:t>
            </a:r>
            <a:r>
              <a:rPr lang="en-US" altLang="zh-CN" b="1" dirty="0" err="1" smtClean="0"/>
              <a:t>eili</a:t>
            </a:r>
            <a:r>
              <a:rPr lang="en-US" altLang="zh-CN" b="1" dirty="0" smtClean="0"/>
              <a:t> Fu</a:t>
            </a:r>
          </a:p>
          <a:p>
            <a:pPr algn="ctr" eaLnBrk="1" hangingPunct="1"/>
            <a:r>
              <a:rPr lang="en-US" altLang="x-none" b="1" dirty="0" smtClean="0"/>
              <a:t>2021.09.11</a:t>
            </a:r>
            <a:endParaRPr lang="en-NZ" altLang="x-none" b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1000" y="533400"/>
            <a:ext cx="8523287" cy="2133600"/>
          </a:xfrm>
        </p:spPr>
        <p:txBody>
          <a:bodyPr/>
          <a:lstStyle/>
          <a:p>
            <a:pPr algn="ctr" eaLnBrk="1" hangingPunct="1"/>
            <a:r>
              <a:rPr lang="en-NZ" altLang="x-none" sz="3200" dirty="0">
                <a:solidFill>
                  <a:srgbClr val="0070C0"/>
                </a:solidFill>
              </a:rPr>
              <a:t>The Linear Regression Model </a:t>
            </a:r>
            <a:br>
              <a:rPr lang="en-NZ" altLang="x-none" sz="3200" dirty="0">
                <a:solidFill>
                  <a:srgbClr val="0070C0"/>
                </a:solidFill>
              </a:rPr>
            </a:br>
            <a:r>
              <a:rPr lang="en-NZ" altLang="x-none" sz="3200" dirty="0">
                <a:solidFill>
                  <a:srgbClr val="0070C0"/>
                </a:solidFill>
              </a:rPr>
              <a:t>(</a:t>
            </a:r>
            <a:r>
              <a:rPr lang="zh-CN" altLang="en-US" sz="3200" dirty="0">
                <a:solidFill>
                  <a:srgbClr val="0070C0"/>
                </a:solidFill>
              </a:rPr>
              <a:t>线性回归）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="" xmlns:a16="http://schemas.microsoft.com/office/drawing/2014/main" id="{8AF946CC-5C2F-FB4B-809E-2D3CE5F9F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/>
              <a:t>Interpreting linear models</a:t>
            </a:r>
            <a:endParaRPr lang="en-GB" altLang="x-none"/>
          </a:p>
        </p:txBody>
      </p:sp>
      <p:sp>
        <p:nvSpPr>
          <p:cNvPr id="24578" name="Rectangle 3">
            <a:extLst>
              <a:ext uri="{FF2B5EF4-FFF2-40B4-BE49-F238E27FC236}">
                <a16:creationId xmlns="" xmlns:a16="http://schemas.microsoft.com/office/drawing/2014/main" id="{033CF0AC-FC2D-FB40-B54B-1220028B4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229600" cy="3962400"/>
          </a:xfrm>
        </p:spPr>
        <p:txBody>
          <a:bodyPr/>
          <a:lstStyle/>
          <a:p>
            <a:pPr eaLnBrk="1" hangingPunct="1"/>
            <a:r>
              <a:rPr lang="en-GB" altLang="x-none" sz="2400"/>
              <a:t>Linear models can deal with both continuous and categorical predictor variables simultaneously</a:t>
            </a:r>
          </a:p>
          <a:p>
            <a:pPr eaLnBrk="1" hangingPunct="1"/>
            <a:endParaRPr lang="en-GB" altLang="x-none" sz="2400"/>
          </a:p>
          <a:p>
            <a:pPr eaLnBrk="1" hangingPunct="1"/>
            <a:r>
              <a:rPr lang="en-GB" altLang="x-none" sz="2400"/>
              <a:t>Ordinal predictors = </a:t>
            </a:r>
            <a:r>
              <a:rPr lang="en-GB" altLang="x-none" sz="2400" b="1"/>
              <a:t>variates (e.g. age)</a:t>
            </a:r>
          </a:p>
          <a:p>
            <a:pPr lvl="1" eaLnBrk="1" hangingPunct="1"/>
            <a:r>
              <a:rPr lang="en-GB" altLang="x-none" sz="2400"/>
              <a:t>(continuous/discrete)</a:t>
            </a:r>
          </a:p>
          <a:p>
            <a:pPr lvl="1" eaLnBrk="1" hangingPunct="1"/>
            <a:endParaRPr lang="en-GB" altLang="x-none" sz="2400"/>
          </a:p>
          <a:p>
            <a:pPr eaLnBrk="1" hangingPunct="1"/>
            <a:r>
              <a:rPr lang="en-GB" altLang="x-none" sz="2400"/>
              <a:t>Categorical predictors = </a:t>
            </a:r>
            <a:r>
              <a:rPr lang="en-GB" altLang="x-none" sz="2400" b="1"/>
              <a:t>factors (e.g. sex)</a:t>
            </a:r>
          </a:p>
          <a:p>
            <a:pPr eaLnBrk="1" hangingPunct="1"/>
            <a:endParaRPr lang="en-NZ" altLang="x-none" sz="2400"/>
          </a:p>
          <a:p>
            <a:pPr eaLnBrk="1" hangingPunct="1"/>
            <a:endParaRPr lang="en-GB" altLang="x-none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="" xmlns:a16="http://schemas.microsoft.com/office/drawing/2014/main" id="{B143A404-56B5-DB45-A846-E8B6E09516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x-none"/>
              <a:t>Example 1A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F85FD4C1-8885-7F42-91BE-D008F02B12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>
                <a:solidFill>
                  <a:srgbClr val="000000"/>
                </a:solidFill>
              </a:rPr>
              <a:t>A researcher measures the maximum swimming speed of 10 brown trout and 10 Canterbury galaxias at a range of temperatures.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>
                <a:solidFill>
                  <a:srgbClr val="000000"/>
                </a:solidFill>
              </a:rPr>
              <a:t>Response (Y) = swimming speed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>
                <a:solidFill>
                  <a:srgbClr val="000000"/>
                </a:solidFill>
              </a:rPr>
              <a:t>Predictor Factor = species </a:t>
            </a:r>
            <a:r>
              <a:rPr lang="en-GB" altLang="x-none" sz="24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GB" altLang="x-none" sz="2400">
                <a:solidFill>
                  <a:srgbClr val="000000"/>
                </a:solidFill>
              </a:rPr>
              <a:t> dummy variable (D)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>
                <a:solidFill>
                  <a:srgbClr val="000000"/>
                </a:solidFill>
              </a:rPr>
              <a:t>Predictor Variate (X</a:t>
            </a:r>
            <a:r>
              <a:rPr lang="en-GB" altLang="x-none" sz="2400" baseline="-25000">
                <a:solidFill>
                  <a:srgbClr val="000000"/>
                </a:solidFill>
              </a:rPr>
              <a:t>1</a:t>
            </a:r>
            <a:r>
              <a:rPr lang="en-GB" altLang="x-none" sz="2400">
                <a:solidFill>
                  <a:srgbClr val="000000"/>
                </a:solidFill>
              </a:rPr>
              <a:t>) = temperature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="" xmlns:a16="http://schemas.microsoft.com/office/drawing/2014/main" id="{A978A5A6-0888-0747-8592-C011EAF4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00600"/>
            <a:ext cx="260032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="" xmlns:a16="http://schemas.microsoft.com/office/drawing/2014/main" id="{EF14E9ED-DF3C-EA45-AA86-A394FBC08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0"/>
            <a:ext cx="1752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="" xmlns:a16="http://schemas.microsoft.com/office/drawing/2014/main" id="{1E2E406D-5F63-214D-981C-7EF657EF66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x-none"/>
              <a:t>Example 1A</a:t>
            </a:r>
          </a:p>
        </p:txBody>
      </p:sp>
      <p:graphicFrame>
        <p:nvGraphicFramePr>
          <p:cNvPr id="26626" name="Group 2">
            <a:extLst>
              <a:ext uri="{FF2B5EF4-FFF2-40B4-BE49-F238E27FC236}">
                <a16:creationId xmlns="" xmlns:a16="http://schemas.microsoft.com/office/drawing/2014/main" id="{E3F1E8CD-1C64-0548-B4BF-D2BC777B0101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838200"/>
          <a:ext cx="6707188" cy="5791211"/>
        </p:xfrm>
        <a:graphic>
          <a:graphicData uri="http://schemas.openxmlformats.org/drawingml/2006/table">
            <a:tbl>
              <a:tblPr/>
              <a:tblGrid>
                <a:gridCol w="938213">
                  <a:extLst>
                    <a:ext uri="{9D8B030D-6E8A-4147-A177-3AD203B41FA5}">
                      <a16:colId xmlns="" xmlns:a16="http://schemas.microsoft.com/office/drawing/2014/main" val="2341118686"/>
                    </a:ext>
                  </a:extLst>
                </a:gridCol>
                <a:gridCol w="884237">
                  <a:extLst>
                    <a:ext uri="{9D8B030D-6E8A-4147-A177-3AD203B41FA5}">
                      <a16:colId xmlns="" xmlns:a16="http://schemas.microsoft.com/office/drawing/2014/main" val="1764310133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3752383827"/>
                    </a:ext>
                  </a:extLst>
                </a:gridCol>
                <a:gridCol w="1401763">
                  <a:extLst>
                    <a:ext uri="{9D8B030D-6E8A-4147-A177-3AD203B41FA5}">
                      <a16:colId xmlns="" xmlns:a16="http://schemas.microsoft.com/office/drawing/2014/main" val="2266780089"/>
                    </a:ext>
                  </a:extLst>
                </a:gridCol>
                <a:gridCol w="1654175">
                  <a:extLst>
                    <a:ext uri="{9D8B030D-6E8A-4147-A177-3AD203B41FA5}">
                      <a16:colId xmlns="" xmlns:a16="http://schemas.microsoft.com/office/drawing/2014/main" val="1579686056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x-none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x-none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GB" altLang="x-none" sz="11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1566962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Obs. No.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Species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Temperature (</a:t>
                      </a:r>
                      <a:r>
                        <a:rPr kumimoji="0" lang="en-GB" altLang="x-none" sz="11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Speed (cm/s)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Dummy Variable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303756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7465249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51.2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6334536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73.1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334248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886112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81.1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000826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94.5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397227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99.0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8756434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115.3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1798842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8835903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118.7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749694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396289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460724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31.4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6031464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38.5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535886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36.9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858449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39.1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677639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42.2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3048814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43.3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877356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97178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54.3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093058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09117" y="4249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哑变量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960438"/>
          </a:xfrm>
        </p:spPr>
        <p:txBody>
          <a:bodyPr/>
          <a:lstStyle/>
          <a:p>
            <a:r>
              <a:rPr lang="en-US" altLang="zh-CN" dirty="0"/>
              <a:t>Dummy 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虚拟变量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/>
              <a:t>What is a Dummy Variable?</a:t>
            </a:r>
          </a:p>
          <a:p>
            <a:pPr marL="0" indent="0">
              <a:buNone/>
            </a:pPr>
            <a:r>
              <a:rPr lang="en-US" altLang="zh-CN" sz="1800" dirty="0"/>
              <a:t>A dummy variable (aka, an indicator variable) is a numeric variable that represents categorical data, such as gender, race, political affiliation, etc.</a:t>
            </a:r>
          </a:p>
          <a:p>
            <a:pPr marL="0" indent="0">
              <a:buNone/>
            </a:pPr>
            <a:r>
              <a:rPr lang="en-US" altLang="zh-CN" sz="1800" dirty="0"/>
              <a:t>Technically, dummy variables are dichotomous, quantitative variables. Their range of values is small; they can take on only two quantitative values. As a practical matter, regression results are easiest to interpret when dummy variables are limited to two specific values, 1 or 0. Typically, 1 represents the presence of a qualitative attribute, and 0 represents the absence.</a:t>
            </a:r>
          </a:p>
          <a:p>
            <a:r>
              <a:rPr lang="zh-CN" altLang="en-US" sz="1800" dirty="0" smtClean="0"/>
              <a:t>虚拟变量 又</a:t>
            </a:r>
            <a:r>
              <a:rPr lang="zh-CN" altLang="en-US" sz="1800" dirty="0"/>
              <a:t>称虚设变量、名义变量或哑变量，用以反映质的属性的一个人工变量，是量化了的自变量，通常取值为</a:t>
            </a:r>
            <a:r>
              <a:rPr lang="en-US" altLang="zh-CN" sz="1800" dirty="0"/>
              <a:t>0</a:t>
            </a:r>
            <a:r>
              <a:rPr lang="zh-CN" altLang="en-US" sz="1800" dirty="0"/>
              <a:t>或</a:t>
            </a:r>
            <a:r>
              <a:rPr lang="en-US" altLang="zh-CN" sz="1800" dirty="0"/>
              <a:t>1</a:t>
            </a:r>
            <a:r>
              <a:rPr lang="zh-CN" altLang="en-US" sz="1800" dirty="0"/>
              <a:t>。引入哑变量可使线形回归模型变得更复杂，但对问题描述更简明，一个方程能达到两个方程的作用，而且接近现实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49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="" xmlns:a16="http://schemas.microsoft.com/office/drawing/2014/main" id="{F81B522B-2098-764D-BA7A-D98B254D7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4724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GB" altLang="x-none" sz="2800">
              <a:solidFill>
                <a:schemeClr val="bg1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GB" altLang="x-none" sz="2800">
              <a:solidFill>
                <a:schemeClr val="bg1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x-none" sz="2400">
                <a:solidFill>
                  <a:schemeClr val="bg1"/>
                </a:solidFill>
              </a:rPr>
              <a:t>Open the data </a:t>
            </a:r>
            <a:r>
              <a:rPr lang="en-GB" altLang="en-US" sz="2400">
                <a:solidFill>
                  <a:schemeClr val="bg1"/>
                </a:solidFill>
              </a:rPr>
              <a:t>“</a:t>
            </a:r>
            <a:r>
              <a:rPr lang="en-GB" altLang="ja-JP" sz="2400">
                <a:solidFill>
                  <a:schemeClr val="bg1"/>
                </a:solidFill>
              </a:rPr>
              <a:t>fishspeed.csv</a:t>
            </a:r>
            <a:r>
              <a:rPr lang="en-GB" altLang="en-US" sz="2400">
                <a:solidFill>
                  <a:schemeClr val="bg1"/>
                </a:solidFill>
              </a:rPr>
              <a:t>”</a:t>
            </a:r>
            <a:r>
              <a:rPr lang="en-GB" altLang="ja-JP" sz="2400">
                <a:solidFill>
                  <a:schemeClr val="bg1"/>
                </a:solidFill>
              </a:rPr>
              <a:t> in R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x-none" sz="2400">
                <a:solidFill>
                  <a:schemeClr val="bg1"/>
                </a:solidFill>
              </a:rPr>
              <a:t>(1) Run speed as a function of temperature using lm(). Write out the model.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x-none" sz="2400">
                <a:solidFill>
                  <a:schemeClr val="bg1"/>
                </a:solidFill>
              </a:rPr>
              <a:t>(2) Run speed as a function of species using lm(). Write out the model.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x-none" sz="2400">
                <a:solidFill>
                  <a:schemeClr val="bg1"/>
                </a:solidFill>
              </a:rPr>
              <a:t>(3) Compare fishspeed of species using t.test() (please specify: var.equal=TRUE)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GB" altLang="x-none" sz="2400">
                <a:solidFill>
                  <a:schemeClr val="bg1"/>
                </a:solidFill>
              </a:rPr>
              <a:t>(4) Compare (2) and (3)</a:t>
            </a:r>
          </a:p>
          <a:p>
            <a:pPr marL="0" indent="0" eaLnBrk="1" hangingPunct="1"/>
            <a:endParaRPr lang="en-GB" altLang="x-none" sz="2800">
              <a:solidFill>
                <a:schemeClr val="bg1"/>
              </a:solidFill>
            </a:endParaRPr>
          </a:p>
          <a:p>
            <a:pPr marL="0" indent="0" eaLnBrk="1" hangingPunct="1"/>
            <a:endParaRPr lang="en-GB" altLang="x-none" sz="2800">
              <a:solidFill>
                <a:schemeClr val="bg1"/>
              </a:solidFill>
            </a:endParaRPr>
          </a:p>
          <a:p>
            <a:pPr marL="0" indent="0" eaLnBrk="1" hangingPunct="1"/>
            <a:endParaRPr lang="en-GB" altLang="x-none" sz="280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8423705-B1AB-104A-8B74-F9EA0073DAC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38200"/>
            <a:ext cx="7620000" cy="914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x-none" sz="4000" u="sng">
                <a:solidFill>
                  <a:schemeClr val="bg1"/>
                </a:solidFill>
              </a:rPr>
              <a:t>Example </a:t>
            </a:r>
            <a:r>
              <a:rPr lang="en-US" altLang="x-none" sz="4000">
                <a:solidFill>
                  <a:schemeClr val="bg1"/>
                </a:solidFill>
              </a:rPr>
              <a:t>1.1</a:t>
            </a:r>
            <a:endParaRPr lang="en-GB" altLang="x-none" sz="400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x-none" sz="400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x-none" sz="400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x-none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="" xmlns:a16="http://schemas.microsoft.com/office/drawing/2014/main" id="{7823A695-2630-D74A-89FB-D4F4094C7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Example 1A: some output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="" xmlns:a16="http://schemas.microsoft.com/office/drawing/2014/main" id="{90D3B88B-CC86-1749-93CB-6313C574D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en-GB" altLang="x-none" sz="2400"/>
          </a:p>
          <a:p>
            <a:pPr marL="0" indent="0" eaLnBrk="1" hangingPunct="1"/>
            <a:r>
              <a:rPr lang="en-GB" altLang="x-none" sz="2400"/>
              <a:t>Note that the lm() output gives you the β estimates with standard errors plus t-tests evaluating significance</a:t>
            </a:r>
          </a:p>
          <a:p>
            <a:pPr marL="0" indent="0" eaLnBrk="1" hangingPunct="1"/>
            <a:endParaRPr lang="en-GB" altLang="x-none" sz="2400"/>
          </a:p>
          <a:p>
            <a:pPr marL="0" indent="0" eaLnBrk="1" hangingPunct="1"/>
            <a:endParaRPr lang="en-GB" altLang="x-none" sz="2400"/>
          </a:p>
          <a:p>
            <a:pPr marL="0" indent="0" eaLnBrk="1" hangingPunct="1">
              <a:buFont typeface="Wingdings" pitchFamily="2" charset="2"/>
              <a:buNone/>
            </a:pPr>
            <a:endParaRPr lang="en-GB" altLang="x-none" sz="2400"/>
          </a:p>
          <a:p>
            <a:pPr marL="0" indent="0" eaLnBrk="1" hangingPunct="1"/>
            <a:endParaRPr lang="en-GB" altLang="x-none" sz="2400"/>
          </a:p>
          <a:p>
            <a:pPr marL="0" indent="0" eaLnBrk="1" hangingPunct="1"/>
            <a:r>
              <a:rPr lang="en-GB" altLang="x-none" sz="2400"/>
              <a:t>The output also gives you an R</a:t>
            </a:r>
            <a:r>
              <a:rPr lang="en-GB" altLang="x-none" sz="2400" baseline="30000"/>
              <a:t>2</a:t>
            </a:r>
            <a:r>
              <a:rPr lang="en-GB" altLang="x-none" sz="2400"/>
              <a:t> value, which is a goodness-of-fit measure (how well model explains data)</a:t>
            </a:r>
          </a:p>
          <a:p>
            <a:pPr marL="0" indent="0" eaLnBrk="1" hangingPunct="1"/>
            <a:endParaRPr lang="en-GB" altLang="x-none" sz="1000"/>
          </a:p>
          <a:p>
            <a:pPr marL="0" indent="0" eaLnBrk="1" hangingPunct="1"/>
            <a:r>
              <a:rPr lang="en-GB" altLang="x-none" sz="2400"/>
              <a:t>It also gives you the residual standard error = sqrt(σ</a:t>
            </a:r>
            <a:r>
              <a:rPr lang="en-GB" altLang="x-none" sz="2400" baseline="30000"/>
              <a:t>2</a:t>
            </a:r>
            <a:r>
              <a:rPr lang="en-GB" altLang="x-none" sz="2400"/>
              <a:t>), from which the coefficient s.e.</a:t>
            </a:r>
            <a:r>
              <a:rPr lang="en-GB" altLang="en-US" sz="2400"/>
              <a:t>’</a:t>
            </a:r>
            <a:r>
              <a:rPr lang="en-GB" altLang="x-none" sz="2400"/>
              <a:t>s are derived.</a:t>
            </a:r>
          </a:p>
          <a:p>
            <a:pPr marL="0" indent="0" eaLnBrk="1" hangingPunct="1"/>
            <a:endParaRPr lang="en-GB" altLang="x-none" sz="2400"/>
          </a:p>
        </p:txBody>
      </p:sp>
      <p:sp>
        <p:nvSpPr>
          <p:cNvPr id="30723" name="TextBox 1">
            <a:extLst>
              <a:ext uri="{FF2B5EF4-FFF2-40B4-BE49-F238E27FC236}">
                <a16:creationId xmlns="" xmlns:a16="http://schemas.microsoft.com/office/drawing/2014/main" id="{B60B2018-5844-CA47-95C5-842BE559E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FF"/>
                </a:solidFill>
              </a:rPr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FF"/>
                </a:solidFill>
              </a:rPr>
              <a:t>                         	Estimate      s.e.  	     t value    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FF"/>
                </a:solidFill>
              </a:rPr>
              <a:t>(Intercept)               17.340     11.967     1.449      0.1667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rgbClr val="0000FF"/>
                </a:solidFill>
              </a:rPr>
              <a:t>Temperature             2.979       0.677     4.401      0.0004 ***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C88B6173-295E-4547-AAA2-10AF173378C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62000"/>
            <a:ext cx="70104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x-none" sz="4000" u="sng">
                <a:solidFill>
                  <a:srgbClr val="FFFFFF"/>
                </a:solidFill>
              </a:rPr>
              <a:t>Example</a:t>
            </a:r>
            <a:r>
              <a:rPr lang="en-US" altLang="x-none" sz="4000">
                <a:solidFill>
                  <a:srgbClr val="FFFFFF"/>
                </a:solidFill>
              </a:rPr>
              <a:t>1.2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x-none" sz="4000">
                <a:solidFill>
                  <a:srgbClr val="FFFFFF"/>
                </a:solidFill>
              </a:rPr>
              <a:t>Matrix OLS solution of LM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x-none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x-none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x-none" sz="400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x-none" sz="4000">
              <a:solidFill>
                <a:srgbClr val="FFFFFF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="" xmlns:a16="http://schemas.microsoft.com/office/drawing/2014/main" id="{4CEE86DB-742D-C641-9B95-6E106F96E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2209800"/>
            <a:ext cx="5867400" cy="29289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altLang="x-none">
              <a:solidFill>
                <a:srgbClr val="FFFF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x-none" sz="2400">
                <a:solidFill>
                  <a:srgbClr val="FFFFFF"/>
                </a:solidFill>
              </a:rPr>
              <a:t>Use the fishspeed data to solve the beta coefficients for: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x-none" sz="2400">
                <a:solidFill>
                  <a:srgbClr val="FFFFFF"/>
                </a:solidFill>
              </a:rPr>
              <a:t>(1) Speed ~ Temperature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x-none" sz="2400">
                <a:solidFill>
                  <a:srgbClr val="FFFFFF"/>
                </a:solidFill>
              </a:rPr>
              <a:t>(2) Speed ~ Species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="" xmlns:a16="http://schemas.microsoft.com/office/drawing/2014/main" id="{A3598FA1-F8BD-8C4F-AFA4-B1D251C8F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 dirty="0"/>
              <a:t>Multi-linear </a:t>
            </a:r>
            <a:r>
              <a:rPr lang="en-NZ" altLang="x-none" dirty="0" smtClean="0"/>
              <a:t>models </a:t>
            </a:r>
            <a:br>
              <a:rPr lang="en-NZ" altLang="x-none" dirty="0" smtClean="0"/>
            </a:br>
            <a:r>
              <a:rPr lang="zh-CN" altLang="en-US" dirty="0" smtClean="0"/>
              <a:t>（多个线性模型）</a:t>
            </a:r>
            <a:endParaRPr lang="en-GB" altLang="x-none" dirty="0"/>
          </a:p>
        </p:txBody>
      </p:sp>
      <p:sp>
        <p:nvSpPr>
          <p:cNvPr id="244739" name="Rectangle 3">
            <a:extLst>
              <a:ext uri="{FF2B5EF4-FFF2-40B4-BE49-F238E27FC236}">
                <a16:creationId xmlns="" xmlns:a16="http://schemas.microsoft.com/office/drawing/2014/main" id="{C84ED1CD-74D5-E34A-A550-E560DB9C2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eaLnBrk="1" hangingPunct="1"/>
            <a:r>
              <a:rPr lang="en-GB" altLang="x-none" sz="2400" dirty="0"/>
              <a:t>The underlying linear models can be extended from simple linear models</a:t>
            </a:r>
          </a:p>
          <a:p>
            <a:pPr eaLnBrk="1" hangingPunct="1"/>
            <a:endParaRPr lang="en-GB" altLang="x-none" sz="2400" dirty="0"/>
          </a:p>
          <a:p>
            <a:pPr eaLnBrk="1" hangingPunct="1"/>
            <a:endParaRPr lang="en-GB" altLang="x-none" sz="2400" dirty="0"/>
          </a:p>
          <a:p>
            <a:pPr eaLnBrk="1" hangingPunct="1"/>
            <a:endParaRPr lang="en-GB" altLang="x-none" sz="2400" dirty="0"/>
          </a:p>
          <a:p>
            <a:pPr eaLnBrk="1" hangingPunct="1"/>
            <a:r>
              <a:rPr lang="en-GB" altLang="x-none" sz="2400" dirty="0"/>
              <a:t>to models with multiple variables and interactions.</a:t>
            </a:r>
          </a:p>
          <a:p>
            <a:pPr eaLnBrk="1" hangingPunct="1"/>
            <a:endParaRPr lang="en-GB" altLang="x-none" sz="2400" dirty="0"/>
          </a:p>
          <a:p>
            <a:pPr eaLnBrk="1" hangingPunct="1"/>
            <a:endParaRPr lang="en-GB" altLang="x-none" sz="2400" dirty="0"/>
          </a:p>
          <a:p>
            <a:pPr eaLnBrk="1" hangingPunct="1"/>
            <a:endParaRPr lang="en-GB" altLang="x-non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7FBF0F-3DFF-7E43-8F34-62BBE241B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77" t="2564" r="25036" b="-10891"/>
          <a:stretch/>
        </p:blipFill>
        <p:spPr>
          <a:xfrm>
            <a:off x="990600" y="3397867"/>
            <a:ext cx="5062952" cy="519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C129A46F-6899-5440-AE18-69FF13D48E19}"/>
                  </a:ext>
                </a:extLst>
              </p:cNvPr>
              <p:cNvSpPr/>
              <p:nvPr/>
            </p:nvSpPr>
            <p:spPr>
              <a:xfrm>
                <a:off x="1272731" y="5257800"/>
                <a:ext cx="6598538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x-none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9A46F-6899-5440-AE18-69FF13D48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31" y="5257800"/>
                <a:ext cx="6598538" cy="5579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="" xmlns:a16="http://schemas.microsoft.com/office/drawing/2014/main" id="{32147898-6551-CF4E-9DC3-6D8D3CB6B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/>
              <a:t>Interpreting multilinear models</a:t>
            </a:r>
            <a:endParaRPr lang="en-GB" altLang="x-none"/>
          </a:p>
        </p:txBody>
      </p:sp>
      <p:sp>
        <p:nvSpPr>
          <p:cNvPr id="44034" name="Rectangle 3">
            <a:extLst>
              <a:ext uri="{FF2B5EF4-FFF2-40B4-BE49-F238E27FC236}">
                <a16:creationId xmlns="" xmlns:a16="http://schemas.microsoft.com/office/drawing/2014/main" id="{69C11D92-D929-364B-B706-A7E98BFAB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229600" cy="3878263"/>
          </a:xfrm>
        </p:spPr>
        <p:txBody>
          <a:bodyPr/>
          <a:lstStyle/>
          <a:p>
            <a:pPr eaLnBrk="1" hangingPunct="1"/>
            <a:r>
              <a:rPr lang="en-US" altLang="x-none" sz="2400"/>
              <a:t>Regression models with factors and variables have separate regression lines for each factor level</a:t>
            </a:r>
            <a:endParaRPr lang="en-GB" altLang="x-none" sz="2400"/>
          </a:p>
        </p:txBody>
      </p:sp>
      <p:grpSp>
        <p:nvGrpSpPr>
          <p:cNvPr id="44035" name="Group 35">
            <a:extLst>
              <a:ext uri="{FF2B5EF4-FFF2-40B4-BE49-F238E27FC236}">
                <a16:creationId xmlns="" xmlns:a16="http://schemas.microsoft.com/office/drawing/2014/main" id="{E2AB021C-2865-814E-B478-C02D94E2E66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29000"/>
            <a:ext cx="5029200" cy="3206750"/>
            <a:chOff x="936" y="2560"/>
            <a:chExt cx="3168" cy="2020"/>
          </a:xfrm>
        </p:grpSpPr>
        <p:grpSp>
          <p:nvGrpSpPr>
            <p:cNvPr id="44036" name="Group 29">
              <a:extLst>
                <a:ext uri="{FF2B5EF4-FFF2-40B4-BE49-F238E27FC236}">
                  <a16:creationId xmlns="" xmlns:a16="http://schemas.microsoft.com/office/drawing/2014/main" id="{EBAFCBF4-E8DE-0D4F-8BB2-3CD98B536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2572"/>
              <a:ext cx="2592" cy="1728"/>
              <a:chOff x="1174" y="2572"/>
              <a:chExt cx="2592" cy="1728"/>
            </a:xfrm>
          </p:grpSpPr>
          <p:sp>
            <p:nvSpPr>
              <p:cNvPr id="44042" name="Line 20">
                <a:extLst>
                  <a:ext uri="{FF2B5EF4-FFF2-40B4-BE49-F238E27FC236}">
                    <a16:creationId xmlns="" xmlns:a16="http://schemas.microsoft.com/office/drawing/2014/main" id="{4DC0006F-0B6B-6B4F-A29B-72345FB8D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572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4043" name="Line 21">
                <a:extLst>
                  <a:ext uri="{FF2B5EF4-FFF2-40B4-BE49-F238E27FC236}">
                    <a16:creationId xmlns="" xmlns:a16="http://schemas.microsoft.com/office/drawing/2014/main" id="{69C3FBB3-1219-8A46-8D61-0DE6D5FE5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4296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4044" name="Line 22">
                <a:extLst>
                  <a:ext uri="{FF2B5EF4-FFF2-40B4-BE49-F238E27FC236}">
                    <a16:creationId xmlns="" xmlns:a16="http://schemas.microsoft.com/office/drawing/2014/main" id="{F096FD7B-48D8-1447-BAC3-385C7F02B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6" y="3136"/>
                <a:ext cx="2400" cy="1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4045" name="Line 23">
                <a:extLst>
                  <a:ext uri="{FF2B5EF4-FFF2-40B4-BE49-F238E27FC236}">
                    <a16:creationId xmlns="" xmlns:a16="http://schemas.microsoft.com/office/drawing/2014/main" id="{632B2065-99CC-8846-A866-85EBE35E4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24" y="3646"/>
                <a:ext cx="622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4046" name="Line 24">
                <a:extLst>
                  <a:ext uri="{FF2B5EF4-FFF2-40B4-BE49-F238E27FC236}">
                    <a16:creationId xmlns="" xmlns:a16="http://schemas.microsoft.com/office/drawing/2014/main" id="{F2CEA3C8-A6C1-D546-A11E-74D7CE4B6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321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4047" name="Text Box 25">
                <a:extLst>
                  <a:ext uri="{FF2B5EF4-FFF2-40B4-BE49-F238E27FC236}">
                    <a16:creationId xmlns="" xmlns:a16="http://schemas.microsoft.com/office/drawing/2014/main" id="{E60FF6BA-40C1-D746-B759-07CF2D2EC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430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x-none" sz="1400"/>
                  <a:t>b</a:t>
                </a:r>
                <a:r>
                  <a:rPr lang="en-GB" altLang="x-none" sz="1400" baseline="-25000"/>
                  <a:t>1</a:t>
                </a:r>
                <a:endParaRPr lang="en-GB" altLang="x-none" sz="1800"/>
              </a:p>
            </p:txBody>
          </p:sp>
          <p:sp>
            <p:nvSpPr>
              <p:cNvPr id="44048" name="Text Box 26">
                <a:extLst>
                  <a:ext uri="{FF2B5EF4-FFF2-40B4-BE49-F238E27FC236}">
                    <a16:creationId xmlns="" xmlns:a16="http://schemas.microsoft.com/office/drawing/2014/main" id="{C034DCDC-D45C-9B48-8A04-5015117098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4" y="3214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x-none" sz="1400"/>
                  <a:t>1</a:t>
                </a:r>
                <a:endParaRPr lang="en-GB" altLang="x-none" sz="1800"/>
              </a:p>
            </p:txBody>
          </p:sp>
          <p:sp>
            <p:nvSpPr>
              <p:cNvPr id="44049" name="Text Box 27">
                <a:extLst>
                  <a:ext uri="{FF2B5EF4-FFF2-40B4-BE49-F238E27FC236}">
                    <a16:creationId xmlns="" xmlns:a16="http://schemas.microsoft.com/office/drawing/2014/main" id="{314D3056-3355-8746-8BF8-CA9E7C8F4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4" y="3646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x-none" sz="1400"/>
                  <a:t>1</a:t>
                </a:r>
                <a:endParaRPr lang="en-GB" altLang="x-none" sz="1800"/>
              </a:p>
            </p:txBody>
          </p:sp>
          <p:sp>
            <p:nvSpPr>
              <p:cNvPr id="44050" name="Text Box 28">
                <a:extLst>
                  <a:ext uri="{FF2B5EF4-FFF2-40B4-BE49-F238E27FC236}">
                    <a16:creationId xmlns="" xmlns:a16="http://schemas.microsoft.com/office/drawing/2014/main" id="{DF8A4C80-8ED1-8A40-ABDB-96A9E5101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29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x-none" sz="1400"/>
                  <a:t>b</a:t>
                </a:r>
                <a:r>
                  <a:rPr lang="en-GB" altLang="x-none" sz="1400" baseline="-25000"/>
                  <a:t>1</a:t>
                </a:r>
                <a:endParaRPr lang="en-GB" altLang="x-none" sz="1800"/>
              </a:p>
            </p:txBody>
          </p:sp>
        </p:grpSp>
        <p:sp>
          <p:nvSpPr>
            <p:cNvPr id="44037" name="Line 30">
              <a:extLst>
                <a:ext uri="{FF2B5EF4-FFF2-40B4-BE49-F238E27FC236}">
                  <a16:creationId xmlns="" xmlns:a16="http://schemas.microsoft.com/office/drawing/2014/main" id="{983FD314-F15D-7646-96D1-C3F232EA8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784"/>
              <a:ext cx="2376" cy="7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44038" name="Text Box 31">
              <a:extLst>
                <a:ext uri="{FF2B5EF4-FFF2-40B4-BE49-F238E27FC236}">
                  <a16:creationId xmlns="" xmlns:a16="http://schemas.microsoft.com/office/drawing/2014/main" id="{B6C4DFEC-9287-EE46-9A45-31D72244D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2560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x-none" sz="1400" b="1"/>
                <a:t>Y</a:t>
              </a:r>
              <a:endParaRPr lang="en-GB" altLang="x-none" sz="1800"/>
            </a:p>
          </p:txBody>
        </p:sp>
        <p:sp>
          <p:nvSpPr>
            <p:cNvPr id="44039" name="Text Box 32">
              <a:extLst>
                <a:ext uri="{FF2B5EF4-FFF2-40B4-BE49-F238E27FC236}">
                  <a16:creationId xmlns="" xmlns:a16="http://schemas.microsoft.com/office/drawing/2014/main" id="{2075D28A-C436-3342-8526-85D74BA93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4292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x-none" sz="1400" b="1"/>
                <a:t>X</a:t>
              </a:r>
              <a:r>
                <a:rPr lang="en-GB" altLang="x-none" sz="1400" b="1" baseline="-25000"/>
                <a:t>1</a:t>
              </a:r>
              <a:endParaRPr lang="en-GB" altLang="x-none" sz="1800"/>
            </a:p>
          </p:txBody>
        </p:sp>
        <p:sp>
          <p:nvSpPr>
            <p:cNvPr id="44040" name="Line 33">
              <a:extLst>
                <a:ext uri="{FF2B5EF4-FFF2-40B4-BE49-F238E27FC236}">
                  <a16:creationId xmlns="" xmlns:a16="http://schemas.microsoft.com/office/drawing/2014/main" id="{037F900D-DA66-4844-91F2-35F022AAC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5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44041" name="Line 34">
              <a:extLst>
                <a:ext uri="{FF2B5EF4-FFF2-40B4-BE49-F238E27FC236}">
                  <a16:creationId xmlns="" xmlns:a16="http://schemas.microsoft.com/office/drawing/2014/main" id="{1BD1FF3F-9ED7-0B4C-8424-D5ACD3403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921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="" xmlns:a16="http://schemas.microsoft.com/office/drawing/2014/main" id="{40176249-13A5-8E4F-BA1B-CB33283ED1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x-none"/>
              <a:t>Modelling interactions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D2B3216B-A154-CF4C-A86B-D75894C85B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100"/>
              <a:t>	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100"/>
              <a:t>	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100"/>
              <a:t> 	</a:t>
            </a:r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100"/>
              <a:t>a = intercept for level 1 (D=0)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100"/>
              <a:t>b</a:t>
            </a:r>
            <a:r>
              <a:rPr lang="en-GB" altLang="x-none" sz="2100" baseline="-25000"/>
              <a:t>1</a:t>
            </a:r>
            <a:r>
              <a:rPr lang="en-GB" altLang="x-none" sz="2100"/>
              <a:t> = regression slope for level 1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100"/>
              <a:t>b</a:t>
            </a:r>
            <a:r>
              <a:rPr lang="en-GB" altLang="x-none" sz="2100" baseline="-25000"/>
              <a:t>2</a:t>
            </a:r>
            <a:r>
              <a:rPr lang="en-GB" altLang="x-none" sz="2100"/>
              <a:t> = difference in intercepts of the two lines = Y</a:t>
            </a:r>
            <a:r>
              <a:rPr lang="en-GB" altLang="x-none" sz="2100" baseline="-25000"/>
              <a:t>1</a:t>
            </a:r>
            <a:r>
              <a:rPr lang="en-GB" altLang="x-none" sz="2100"/>
              <a:t> – Y</a:t>
            </a:r>
            <a:r>
              <a:rPr lang="en-GB" altLang="x-none" sz="2100" baseline="-25000"/>
              <a:t>2</a:t>
            </a:r>
            <a:r>
              <a:rPr lang="en-GB" altLang="x-none" sz="2100"/>
              <a:t> when X =0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100"/>
              <a:t>b</a:t>
            </a:r>
            <a:r>
              <a:rPr lang="en-GB" altLang="x-none" sz="2100" baseline="-25000"/>
              <a:t>3</a:t>
            </a:r>
            <a:r>
              <a:rPr lang="en-GB" altLang="x-none" sz="2100"/>
              <a:t> = difference in slopes of the two lines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100"/>
          </a:p>
          <a:p>
            <a:pPr marL="341313" indent="-341313" eaLnBrk="1" hangingPunct="1">
              <a:lnSpc>
                <a:spcPct val="90000"/>
              </a:lnSpc>
              <a:spcBef>
                <a:spcPts val="525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100"/>
          </a:p>
        </p:txBody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9A0B2298-D002-7E42-BF9D-FB249958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0" name="Rectangle 4">
            <a:extLst>
              <a:ext uri="{FF2B5EF4-FFF2-40B4-BE49-F238E27FC236}">
                <a16:creationId xmlns="" xmlns:a16="http://schemas.microsoft.com/office/drawing/2014/main" id="{C66831B7-CD2A-9E46-9297-E0C1CE41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1" name="Rectangle 5">
            <a:extLst>
              <a:ext uri="{FF2B5EF4-FFF2-40B4-BE49-F238E27FC236}">
                <a16:creationId xmlns="" xmlns:a16="http://schemas.microsoft.com/office/drawing/2014/main" id="{69246DCD-BB73-1643-AD3C-D63F5CA2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22098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45062" name="Group 7">
            <a:extLst>
              <a:ext uri="{FF2B5EF4-FFF2-40B4-BE49-F238E27FC236}">
                <a16:creationId xmlns="" xmlns:a16="http://schemas.microsoft.com/office/drawing/2014/main" id="{4CAD4D69-3AC8-1343-AC3B-D7F66428FFA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1370013" cy="836613"/>
            <a:chOff x="3984" y="480"/>
            <a:chExt cx="863" cy="527"/>
          </a:xfrm>
        </p:grpSpPr>
        <p:grpSp>
          <p:nvGrpSpPr>
            <p:cNvPr id="45069" name="Group 8">
              <a:extLst>
                <a:ext uri="{FF2B5EF4-FFF2-40B4-BE49-F238E27FC236}">
                  <a16:creationId xmlns="" xmlns:a16="http://schemas.microsoft.com/office/drawing/2014/main" id="{95231A59-6ECD-584E-86F4-F6154845F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480"/>
              <a:ext cx="863" cy="527"/>
              <a:chOff x="3984" y="480"/>
              <a:chExt cx="863" cy="527"/>
            </a:xfrm>
          </p:grpSpPr>
          <p:sp>
            <p:nvSpPr>
              <p:cNvPr id="45072" name="Line 9">
                <a:extLst>
                  <a:ext uri="{FF2B5EF4-FFF2-40B4-BE49-F238E27FC236}">
                    <a16:creationId xmlns="" xmlns:a16="http://schemas.microsoft.com/office/drawing/2014/main" id="{1E4DE5BA-7C7C-FC4D-ACC0-1F17246A4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480"/>
                <a:ext cx="1" cy="52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5073" name="Line 10">
                <a:extLst>
                  <a:ext uri="{FF2B5EF4-FFF2-40B4-BE49-F238E27FC236}">
                    <a16:creationId xmlns="" xmlns:a16="http://schemas.microsoft.com/office/drawing/2014/main" id="{2037DE5A-C8C5-C942-9D72-1386C1601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008"/>
                <a:ext cx="86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5070" name="Line 11">
              <a:extLst>
                <a:ext uri="{FF2B5EF4-FFF2-40B4-BE49-F238E27FC236}">
                  <a16:creationId xmlns="" xmlns:a16="http://schemas.microsoft.com/office/drawing/2014/main" id="{2EDA0A14-B83F-F243-85FC-7881E8E9A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479"/>
              <a:ext cx="384" cy="290"/>
            </a:xfrm>
            <a:prstGeom prst="line">
              <a:avLst/>
            </a:prstGeom>
            <a:noFill/>
            <a:ln w="9360">
              <a:solidFill>
                <a:srgbClr val="7E9CE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45071" name="Line 12">
              <a:extLst>
                <a:ext uri="{FF2B5EF4-FFF2-40B4-BE49-F238E27FC236}">
                  <a16:creationId xmlns="" xmlns:a16="http://schemas.microsoft.com/office/drawing/2014/main" id="{20AA102F-40B3-0A43-BF5D-AD004B55C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719"/>
              <a:ext cx="432" cy="146"/>
            </a:xfrm>
            <a:prstGeom prst="line">
              <a:avLst/>
            </a:prstGeom>
            <a:noFill/>
            <a:ln w="9360">
              <a:solidFill>
                <a:srgbClr val="FA14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</p:grpSp>
      <p:pic>
        <p:nvPicPr>
          <p:cNvPr id="45063" name="Picture 1">
            <a:extLst>
              <a:ext uri="{FF2B5EF4-FFF2-40B4-BE49-F238E27FC236}">
                <a16:creationId xmlns="" xmlns:a16="http://schemas.microsoft.com/office/drawing/2014/main" id="{1E526AB7-638B-A64C-B5CA-1E7D55CE1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48514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7CB08CC2-3B46-5A4B-B7D8-7E01A0F52B43}"/>
              </a:ext>
            </a:extLst>
          </p:cNvPr>
          <p:cNvCxnSpPr/>
          <p:nvPr/>
        </p:nvCxnSpPr>
        <p:spPr>
          <a:xfrm flipV="1">
            <a:off x="1981200" y="42672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304A05BC-9B01-5740-8855-8BF383A647A6}"/>
              </a:ext>
            </a:extLst>
          </p:cNvPr>
          <p:cNvCxnSpPr/>
          <p:nvPr/>
        </p:nvCxnSpPr>
        <p:spPr>
          <a:xfrm flipV="1">
            <a:off x="1981200" y="3581400"/>
            <a:ext cx="0" cy="68580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4DC87333-E699-E84F-9145-DF8050B7AE25}"/>
              </a:ext>
            </a:extLst>
          </p:cNvPr>
          <p:cNvCxnSpPr/>
          <p:nvPr/>
        </p:nvCxnSpPr>
        <p:spPr>
          <a:xfrm flipV="1">
            <a:off x="4724400" y="3581400"/>
            <a:ext cx="0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72BB7168-8419-1147-B8BE-3B6516592EFE}"/>
              </a:ext>
            </a:extLst>
          </p:cNvPr>
          <p:cNvCxnSpPr/>
          <p:nvPr/>
        </p:nvCxnSpPr>
        <p:spPr>
          <a:xfrm flipV="1">
            <a:off x="4724400" y="2590800"/>
            <a:ext cx="0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922340C-D9BD-1A4A-A233-3293AD067E90}"/>
              </a:ext>
            </a:extLst>
          </p:cNvPr>
          <p:cNvCxnSpPr/>
          <p:nvPr/>
        </p:nvCxnSpPr>
        <p:spPr>
          <a:xfrm flipV="1">
            <a:off x="4724400" y="2362200"/>
            <a:ext cx="0" cy="304800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="" xmlns:a16="http://schemas.microsoft.com/office/drawing/2014/main" id="{7AADF9B0-B5C5-8E42-8D2F-2493FB100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/>
              <a:t>Simple linear regression</a:t>
            </a:r>
            <a:endParaRPr lang="en-GB" altLang="x-none"/>
          </a:p>
        </p:txBody>
      </p:sp>
      <p:sp>
        <p:nvSpPr>
          <p:cNvPr id="17410" name="Rectangle 3">
            <a:extLst>
              <a:ext uri="{FF2B5EF4-FFF2-40B4-BE49-F238E27FC236}">
                <a16:creationId xmlns="" xmlns:a16="http://schemas.microsoft.com/office/drawing/2014/main" id="{7CA98B36-4B22-6341-86E9-1E83A8E53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430462"/>
          </a:xfrm>
        </p:spPr>
        <p:txBody>
          <a:bodyPr/>
          <a:lstStyle/>
          <a:p>
            <a:pPr eaLnBrk="1" hangingPunct="1"/>
            <a:r>
              <a:rPr lang="en-GB" altLang="x-none" sz="2400" b="1"/>
              <a:t>The linear model:</a:t>
            </a:r>
            <a:endParaRPr lang="en-GB" altLang="x-none" sz="2400"/>
          </a:p>
          <a:p>
            <a:pPr eaLnBrk="1" hangingPunct="1"/>
            <a:r>
              <a:rPr lang="en-GB" altLang="x-none" sz="2400"/>
              <a:t>Can use a </a:t>
            </a:r>
            <a:r>
              <a:rPr lang="en-GB" altLang="x-none" sz="2400" u="sng"/>
              <a:t>linear</a:t>
            </a:r>
            <a:r>
              <a:rPr lang="en-GB" altLang="x-none" sz="2400"/>
              <a:t> model to describe the relationship between x and y:</a:t>
            </a:r>
            <a:endParaRPr lang="en-GB" altLang="x-none" sz="2400" i="1"/>
          </a:p>
          <a:p>
            <a:pPr eaLnBrk="1" hangingPunct="1"/>
            <a:endParaRPr lang="en-GB" altLang="x-none" i="1"/>
          </a:p>
        </p:txBody>
      </p:sp>
      <p:sp>
        <p:nvSpPr>
          <p:cNvPr id="161796" name="Text Box 4">
            <a:extLst>
              <a:ext uri="{FF2B5EF4-FFF2-40B4-BE49-F238E27FC236}">
                <a16:creationId xmlns="" xmlns:a16="http://schemas.microsoft.com/office/drawing/2014/main" id="{CB316874-3B9A-C746-A6E8-2E0C29364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490696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GB" altLang="x-none" sz="2400" i="1" dirty="0" err="1"/>
              <a:t>y</a:t>
            </a:r>
            <a:r>
              <a:rPr lang="en-GB" altLang="x-none" sz="2400" baseline="-25000" dirty="0" err="1"/>
              <a:t>i</a:t>
            </a:r>
            <a:r>
              <a:rPr lang="en-GB" altLang="x-none" sz="2400" i="1" dirty="0"/>
              <a:t> </a:t>
            </a:r>
            <a:r>
              <a:rPr lang="en-GB" altLang="x-none" sz="2400" dirty="0"/>
              <a:t>is the response </a:t>
            </a:r>
            <a:r>
              <a:rPr lang="en-GB" altLang="x-none" sz="2400" dirty="0" smtClean="0"/>
              <a:t>variable </a:t>
            </a:r>
            <a:r>
              <a:rPr lang="zh-CN" altLang="en-US" sz="2400" dirty="0"/>
              <a:t>（因变量</a:t>
            </a:r>
            <a:r>
              <a:rPr lang="zh-CN" altLang="en-US" sz="2400" dirty="0" smtClean="0"/>
              <a:t>）</a:t>
            </a:r>
            <a:endParaRPr lang="en-GB" altLang="x-none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x-none" sz="2400" dirty="0"/>
              <a:t>x</a:t>
            </a:r>
            <a:r>
              <a:rPr lang="en-GB" altLang="x-none" sz="2400" baseline="-25000" dirty="0"/>
              <a:t>i</a:t>
            </a:r>
            <a:r>
              <a:rPr lang="en-GB" altLang="x-none" sz="2400" dirty="0"/>
              <a:t> is the predictor variable. </a:t>
            </a:r>
            <a:r>
              <a:rPr lang="zh-CN" altLang="en-US" sz="2400" dirty="0" smtClean="0"/>
              <a:t>（自变量）</a:t>
            </a:r>
            <a:endParaRPr lang="en-GB" altLang="x-none" sz="2400" dirty="0"/>
          </a:p>
        </p:txBody>
      </p:sp>
      <p:sp>
        <p:nvSpPr>
          <p:cNvPr id="161797" name="Text Box 5">
            <a:extLst>
              <a:ext uri="{FF2B5EF4-FFF2-40B4-BE49-F238E27FC236}">
                <a16:creationId xmlns="" xmlns:a16="http://schemas.microsoft.com/office/drawing/2014/main" id="{98DA44CF-EE41-5545-BF63-84581EBB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5311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x-none" sz="2400" dirty="0">
                <a:solidFill>
                  <a:srgbClr val="000000"/>
                </a:solidFill>
              </a:rPr>
              <a:t>β</a:t>
            </a:r>
            <a:r>
              <a:rPr lang="en-GB" altLang="x-none" sz="2400" baseline="-25000" dirty="0">
                <a:solidFill>
                  <a:srgbClr val="000000"/>
                </a:solidFill>
              </a:rPr>
              <a:t>0</a:t>
            </a:r>
            <a:r>
              <a:rPr lang="en-GB" altLang="x-none" sz="2400" dirty="0">
                <a:solidFill>
                  <a:srgbClr val="000000"/>
                </a:solidFill>
              </a:rPr>
              <a:t> is the intercept (the value of </a:t>
            </a:r>
            <a:r>
              <a:rPr lang="en-GB" altLang="x-none" sz="2400" i="1" dirty="0">
                <a:solidFill>
                  <a:srgbClr val="000000"/>
                </a:solidFill>
              </a:rPr>
              <a:t>y</a:t>
            </a:r>
            <a:r>
              <a:rPr lang="en-GB" altLang="x-none" sz="2400" dirty="0">
                <a:solidFill>
                  <a:srgbClr val="000000"/>
                </a:solidFill>
              </a:rPr>
              <a:t> when </a:t>
            </a:r>
            <a:r>
              <a:rPr lang="en-GB" altLang="x-none" sz="2400" i="1" dirty="0">
                <a:solidFill>
                  <a:srgbClr val="000000"/>
                </a:solidFill>
              </a:rPr>
              <a:t>x</a:t>
            </a:r>
            <a:r>
              <a:rPr lang="en-GB" altLang="x-none" sz="2400" dirty="0">
                <a:solidFill>
                  <a:srgbClr val="000000"/>
                </a:solidFill>
              </a:rPr>
              <a:t> = 0</a:t>
            </a:r>
            <a:r>
              <a:rPr lang="en-GB" altLang="x-none" sz="2400" dirty="0" smtClean="0">
                <a:solidFill>
                  <a:srgbClr val="000000"/>
                </a:solidFill>
              </a:rPr>
              <a:t>) </a:t>
            </a:r>
            <a:r>
              <a:rPr lang="zh-CN" altLang="en-US" sz="2400" dirty="0" smtClean="0">
                <a:solidFill>
                  <a:srgbClr val="000000"/>
                </a:solidFill>
              </a:rPr>
              <a:t>截距</a:t>
            </a:r>
            <a:endParaRPr lang="en-GB" altLang="x-none" sz="2400" dirty="0">
              <a:solidFill>
                <a:srgbClr val="000000"/>
              </a:solidFill>
            </a:endParaRPr>
          </a:p>
        </p:txBody>
      </p:sp>
      <p:sp>
        <p:nvSpPr>
          <p:cNvPr id="161798" name="Text Box 6">
            <a:extLst>
              <a:ext uri="{FF2B5EF4-FFF2-40B4-BE49-F238E27FC236}">
                <a16:creationId xmlns="" xmlns:a16="http://schemas.microsoft.com/office/drawing/2014/main" id="{4A6482D9-CD63-8B4E-9152-4B06EF8D3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5815013"/>
            <a:ext cx="5219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x-none" sz="2400" dirty="0">
                <a:solidFill>
                  <a:srgbClr val="000000"/>
                </a:solidFill>
              </a:rPr>
              <a:t>β</a:t>
            </a:r>
            <a:r>
              <a:rPr lang="en-GB" altLang="x-none" sz="2400" baseline="-25000" dirty="0">
                <a:solidFill>
                  <a:srgbClr val="000000"/>
                </a:solidFill>
              </a:rPr>
              <a:t>1</a:t>
            </a:r>
            <a:r>
              <a:rPr lang="en-GB" altLang="x-none" sz="2400" i="1" dirty="0">
                <a:solidFill>
                  <a:srgbClr val="000000"/>
                </a:solidFill>
              </a:rPr>
              <a:t> </a:t>
            </a:r>
            <a:r>
              <a:rPr lang="en-GB" altLang="x-none" sz="2400" dirty="0">
                <a:solidFill>
                  <a:srgbClr val="000000"/>
                </a:solidFill>
              </a:rPr>
              <a:t>is the slope of the regression </a:t>
            </a:r>
            <a:r>
              <a:rPr lang="zh-CN" altLang="en-US" sz="2400" dirty="0" smtClean="0">
                <a:solidFill>
                  <a:srgbClr val="000000"/>
                </a:solidFill>
              </a:rPr>
              <a:t>斜率</a:t>
            </a:r>
            <a:endParaRPr lang="en-GB" altLang="x-none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x-none" sz="2400" dirty="0">
                <a:solidFill>
                  <a:srgbClr val="000000"/>
                </a:solidFill>
              </a:rPr>
              <a:t>(the change in </a:t>
            </a:r>
            <a:r>
              <a:rPr lang="en-GB" altLang="x-none" sz="2400" i="1" dirty="0">
                <a:solidFill>
                  <a:srgbClr val="000000"/>
                </a:solidFill>
              </a:rPr>
              <a:t>y</a:t>
            </a:r>
            <a:r>
              <a:rPr lang="en-GB" altLang="x-none" sz="2400" dirty="0">
                <a:solidFill>
                  <a:srgbClr val="000000"/>
                </a:solidFill>
              </a:rPr>
              <a:t> for every unit of </a:t>
            </a:r>
            <a:r>
              <a:rPr lang="en-GB" altLang="x-none" sz="2400" i="1" dirty="0">
                <a:solidFill>
                  <a:srgbClr val="000000"/>
                </a:solidFill>
              </a:rPr>
              <a:t>x)</a:t>
            </a:r>
            <a:endParaRPr lang="en-GB" altLang="x-none" sz="2400" dirty="0">
              <a:solidFill>
                <a:srgbClr val="000000"/>
              </a:solidFill>
            </a:endParaRPr>
          </a:p>
        </p:txBody>
      </p:sp>
      <p:sp>
        <p:nvSpPr>
          <p:cNvPr id="17414" name="Rectangle 9">
            <a:extLst>
              <a:ext uri="{FF2B5EF4-FFF2-40B4-BE49-F238E27FC236}">
                <a16:creationId xmlns="" xmlns:a16="http://schemas.microsoft.com/office/drawing/2014/main" id="{BAA9C2BF-51D8-234E-9082-75F7C002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grpSp>
        <p:nvGrpSpPr>
          <p:cNvPr id="17415" name="Group 27">
            <a:extLst>
              <a:ext uri="{FF2B5EF4-FFF2-40B4-BE49-F238E27FC236}">
                <a16:creationId xmlns="" xmlns:a16="http://schemas.microsoft.com/office/drawing/2014/main" id="{B1EEFB1B-8355-0442-A844-4024597E6548}"/>
              </a:ext>
            </a:extLst>
          </p:cNvPr>
          <p:cNvGrpSpPr>
            <a:grpSpLocks/>
          </p:cNvGrpSpPr>
          <p:nvPr/>
        </p:nvGrpSpPr>
        <p:grpSpPr bwMode="auto">
          <a:xfrm>
            <a:off x="5472113" y="3967163"/>
            <a:ext cx="2655887" cy="1892300"/>
            <a:chOff x="3538" y="1805"/>
            <a:chExt cx="590" cy="412"/>
          </a:xfrm>
        </p:grpSpPr>
        <p:sp>
          <p:nvSpPr>
            <p:cNvPr id="17420" name="Line 15">
              <a:extLst>
                <a:ext uri="{FF2B5EF4-FFF2-40B4-BE49-F238E27FC236}">
                  <a16:creationId xmlns="" xmlns:a16="http://schemas.microsoft.com/office/drawing/2014/main" id="{8570A54B-FA44-D349-8EBD-61A421ED7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1820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17421" name="Line 16">
              <a:extLst>
                <a:ext uri="{FF2B5EF4-FFF2-40B4-BE49-F238E27FC236}">
                  <a16:creationId xmlns="" xmlns:a16="http://schemas.microsoft.com/office/drawing/2014/main" id="{3A0A4D0F-AF8E-3A45-8D25-1923E2817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2217"/>
              <a:ext cx="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17422" name="Line 17">
              <a:extLst>
                <a:ext uri="{FF2B5EF4-FFF2-40B4-BE49-F238E27FC236}">
                  <a16:creationId xmlns="" xmlns:a16="http://schemas.microsoft.com/office/drawing/2014/main" id="{77CE6EF7-E541-4549-B13B-9C0BD7228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1877"/>
              <a:ext cx="482" cy="1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17423" name="Text Box 25">
              <a:extLst>
                <a:ext uri="{FF2B5EF4-FFF2-40B4-BE49-F238E27FC236}">
                  <a16:creationId xmlns="" xmlns:a16="http://schemas.microsoft.com/office/drawing/2014/main" id="{6E86FC80-9F37-1844-9BC5-378143578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1805"/>
              <a:ext cx="90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x-none" sz="2400" i="1"/>
                <a:t>y</a:t>
              </a:r>
              <a:endParaRPr lang="en-GB" altLang="x-none" sz="2400" i="1"/>
            </a:p>
          </p:txBody>
        </p:sp>
      </p:grpSp>
      <p:sp>
        <p:nvSpPr>
          <p:cNvPr id="17416" name="Text Box 26">
            <a:extLst>
              <a:ext uri="{FF2B5EF4-FFF2-40B4-BE49-F238E27FC236}">
                <a16:creationId xmlns="" xmlns:a16="http://schemas.microsoft.com/office/drawing/2014/main" id="{ACDA4DDC-4CBD-B748-9E60-3027C39CE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638" y="5949950"/>
            <a:ext cx="404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NZ" altLang="x-none" sz="2400" i="1"/>
              <a:t>x</a:t>
            </a:r>
            <a:endParaRPr lang="en-GB" altLang="x-none" sz="2400" i="1"/>
          </a:p>
        </p:txBody>
      </p:sp>
      <p:pic>
        <p:nvPicPr>
          <p:cNvPr id="17417" name="Picture 3">
            <a:extLst>
              <a:ext uri="{FF2B5EF4-FFF2-40B4-BE49-F238E27FC236}">
                <a16:creationId xmlns="" xmlns:a16="http://schemas.microsoft.com/office/drawing/2014/main" id="{832825FC-2319-5C4C-AECA-55A2C8F88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5270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4">
            <a:extLst>
              <a:ext uri="{FF2B5EF4-FFF2-40B4-BE49-F238E27FC236}">
                <a16:creationId xmlns="" xmlns:a16="http://schemas.microsoft.com/office/drawing/2014/main" id="{7D7A34C7-8E5B-FD48-A681-00C5C5989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1" t="2" r="43855" b="-3032"/>
          <a:stretch>
            <a:fillRect/>
          </a:stretch>
        </p:blipFill>
        <p:spPr bwMode="auto">
          <a:xfrm>
            <a:off x="5410200" y="4876800"/>
            <a:ext cx="558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5">
            <a:extLst>
              <a:ext uri="{FF2B5EF4-FFF2-40B4-BE49-F238E27FC236}">
                <a16:creationId xmlns="" xmlns:a16="http://schemas.microsoft.com/office/drawing/2014/main" id="{66552AEE-092F-0942-BAEB-8101B5E43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8" t="3030" r="39211"/>
          <a:stretch>
            <a:fillRect/>
          </a:stretch>
        </p:blipFill>
        <p:spPr bwMode="auto">
          <a:xfrm>
            <a:off x="6934200" y="4648200"/>
            <a:ext cx="8509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797" grpId="0"/>
      <p:bldP spid="1617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="" xmlns:a16="http://schemas.microsoft.com/office/drawing/2014/main" id="{01F9C43B-7722-3A4E-BB9A-79CFD19DB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x-none"/>
              <a:t>Fishspeed Example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8B2D75C7-96A1-5C45-A92B-95656AEB54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86000"/>
            <a:ext cx="8229600" cy="3844925"/>
          </a:xfrm>
        </p:spPr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A researcher measures the maximum swimming speed of 10 brown trout and 10 Canterbury galaxias at a range of temperatures.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NOW he wants to know whether the two fish species respond differently to temperature.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400">
              <a:solidFill>
                <a:srgbClr val="0000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>
                <a:solidFill>
                  <a:srgbClr val="0000FF"/>
                </a:solidFill>
              </a:rPr>
              <a:t>=&gt; INTERACTION 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="" xmlns:a16="http://schemas.microsoft.com/office/drawing/2014/main" id="{7E3CB885-ADEE-C24F-908C-C5BAED81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00600"/>
            <a:ext cx="260032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="" xmlns:a16="http://schemas.microsoft.com/office/drawing/2014/main" id="{DB25A458-8BA8-4243-AF23-7DEE76F5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0"/>
            <a:ext cx="1752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="" xmlns:a16="http://schemas.microsoft.com/office/drawing/2014/main" id="{FB54A6F1-44C1-DF45-AFB6-6D692B827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x-none"/>
              <a:t>Recall the data</a:t>
            </a:r>
          </a:p>
        </p:txBody>
      </p:sp>
      <p:graphicFrame>
        <p:nvGraphicFramePr>
          <p:cNvPr id="26626" name="Group 2">
            <a:extLst>
              <a:ext uri="{FF2B5EF4-FFF2-40B4-BE49-F238E27FC236}">
                <a16:creationId xmlns="" xmlns:a16="http://schemas.microsoft.com/office/drawing/2014/main" id="{7EAAE1C4-12C8-2A4E-B1C2-21B5A6ECFAEF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838200"/>
          <a:ext cx="6707188" cy="5791211"/>
        </p:xfrm>
        <a:graphic>
          <a:graphicData uri="http://schemas.openxmlformats.org/drawingml/2006/table">
            <a:tbl>
              <a:tblPr/>
              <a:tblGrid>
                <a:gridCol w="938213">
                  <a:extLst>
                    <a:ext uri="{9D8B030D-6E8A-4147-A177-3AD203B41FA5}">
                      <a16:colId xmlns="" xmlns:a16="http://schemas.microsoft.com/office/drawing/2014/main" val="2138024226"/>
                    </a:ext>
                  </a:extLst>
                </a:gridCol>
                <a:gridCol w="884237">
                  <a:extLst>
                    <a:ext uri="{9D8B030D-6E8A-4147-A177-3AD203B41FA5}">
                      <a16:colId xmlns="" xmlns:a16="http://schemas.microsoft.com/office/drawing/2014/main" val="352774872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3090060058"/>
                    </a:ext>
                  </a:extLst>
                </a:gridCol>
                <a:gridCol w="1401763">
                  <a:extLst>
                    <a:ext uri="{9D8B030D-6E8A-4147-A177-3AD203B41FA5}">
                      <a16:colId xmlns="" xmlns:a16="http://schemas.microsoft.com/office/drawing/2014/main" val="377950654"/>
                    </a:ext>
                  </a:extLst>
                </a:gridCol>
                <a:gridCol w="1654175">
                  <a:extLst>
                    <a:ext uri="{9D8B030D-6E8A-4147-A177-3AD203B41FA5}">
                      <a16:colId xmlns="" xmlns:a16="http://schemas.microsoft.com/office/drawing/2014/main" val="2419743383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x-none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75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altLang="x-none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90000" marR="90000" marT="56501" marB="46800" anchor="b" horzOverflow="overflow">
                    <a:lnL>
                      <a:noFill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X</a:t>
                      </a:r>
                      <a:r>
                        <a:rPr kumimoji="0" lang="en-GB" altLang="x-none" sz="11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389047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Obs. No.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Species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Temperature (</a:t>
                      </a:r>
                      <a:r>
                        <a:rPr kumimoji="0" lang="en-GB" altLang="x-none" sz="11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</a:t>
                      </a: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Speed (cm/s)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Dummy Variable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313715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6241982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51.2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7418926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73.1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571686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78.1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953404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81.1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61804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94.5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3800859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99.0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86954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115.3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05032926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054388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Trout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118.7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182330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26.1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6325237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33.7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6462565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31.4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146434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38.5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7258681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36.9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7103790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16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39.1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0506269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17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42.2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9040691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43.3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2393353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25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58.9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12063508"/>
                  </a:ext>
                </a:extLst>
              </a:tr>
              <a:tr h="261938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Galaxias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54.3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altLang="x-none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56501" marB="46800" anchor="b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501700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F85F4555-525B-FB40-903D-E6079DC6C8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52600"/>
            <a:ext cx="5715000" cy="4411663"/>
          </a:xfrm>
        </p:spPr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x-none" sz="2400">
                <a:solidFill>
                  <a:srgbClr val="FFFFFF"/>
                </a:solidFill>
              </a:rPr>
              <a:t>Formulate the linear model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x-none" sz="2400">
                <a:solidFill>
                  <a:srgbClr val="FFFFFF"/>
                </a:solidFill>
              </a:rPr>
              <a:t>Run the regression model in R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>
              <a:solidFill>
                <a:srgbClr val="FFFFFF"/>
              </a:solidFill>
            </a:endParaRP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NZ" altLang="x-none" sz="2400">
                <a:solidFill>
                  <a:srgbClr val="FFFFFF"/>
                </a:solidFill>
              </a:rPr>
              <a:t>Write out the solution model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88001F7-DAED-2E47-953D-2CA0B4DC367A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14400"/>
            <a:ext cx="66294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x-none" sz="4000" u="sng">
                <a:solidFill>
                  <a:srgbClr val="FFFFFF"/>
                </a:solidFill>
              </a:rPr>
              <a:t>Example</a:t>
            </a:r>
            <a:r>
              <a:rPr lang="en-GB" altLang="x-none" sz="4000">
                <a:solidFill>
                  <a:srgbClr val="FFFFFF"/>
                </a:solidFill>
              </a:rPr>
              <a:t>:</a:t>
            </a:r>
            <a:r>
              <a:rPr lang="en-US" altLang="x-none" sz="4000">
                <a:solidFill>
                  <a:srgbClr val="FFFFFF"/>
                </a:solidFill>
              </a:rPr>
              <a:t> 1.3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x-none" sz="4000">
                <a:solidFill>
                  <a:srgbClr val="FFFFFF"/>
                </a:solidFill>
              </a:rPr>
              <a:t>The Fishspeed data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x-none" sz="4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="" xmlns:a16="http://schemas.microsoft.com/office/drawing/2014/main" id="{7013F1C0-CAFC-4F49-A554-DFF2EE79EB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x-none"/>
              <a:t>Results: coefficients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B042CE11-9CDF-E747-9D6E-42BE004555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8458200" cy="4953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Model for galaxias: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Speed = 22.440 + (1.015*Temp)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Model for trout: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Speed = 22.440 + (1.015*Temp) + (18.356) + (1.626*Temp)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Speed = 40.796 + (2.641*Temp)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/>
          </a:p>
        </p:txBody>
      </p:sp>
      <p:sp>
        <p:nvSpPr>
          <p:cNvPr id="53251" name="TextBox 6">
            <a:extLst>
              <a:ext uri="{FF2B5EF4-FFF2-40B4-BE49-F238E27FC236}">
                <a16:creationId xmlns="" xmlns:a16="http://schemas.microsoft.com/office/drawing/2014/main" id="{6DBBBF0D-D912-E546-A643-091509E5F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                         		Estimate Std. Error t value 	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(Intercept)               	22.4405     3.4841   6.441 	1.55e-05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Temperature                	  1.0152     0.2379   4.268 	0.000781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SpeciesTrout              	18.3559     4.2037   4.367 	0.000645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SpeciesTrout:Temperature   1.6259     0.2660   6.113 	2.68e-05 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="" xmlns:a16="http://schemas.microsoft.com/office/drawing/2014/main" id="{669E1708-7A71-2A44-AFDE-39DAF06218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7543800" cy="7159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x-none"/>
              <a:t>Results: coefficients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CE01C62F-5EAC-6648-8825-D235B102F1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600"/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6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NZ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400"/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b</a:t>
            </a:r>
            <a:r>
              <a:rPr lang="en-GB" altLang="x-none" sz="2400" baseline="-25000"/>
              <a:t>1</a:t>
            </a:r>
            <a:r>
              <a:rPr lang="en-GB" altLang="x-none" sz="2400"/>
              <a:t> &gt; 0: swimming speed of galaxias increases with temp.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b</a:t>
            </a:r>
            <a:r>
              <a:rPr lang="en-GB" altLang="x-none" sz="2400" baseline="-25000"/>
              <a:t>2</a:t>
            </a:r>
            <a:r>
              <a:rPr lang="en-GB" altLang="x-none" sz="2400"/>
              <a:t> &gt; 0: swimming speed of trout is greater than that of galaxias at 0</a:t>
            </a:r>
            <a:r>
              <a:rPr lang="en-GB" altLang="x-none" sz="2400" baseline="30000"/>
              <a:t>o</a:t>
            </a:r>
            <a:r>
              <a:rPr lang="en-GB" altLang="x-none" sz="2400"/>
              <a:t>C (intercept)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b</a:t>
            </a:r>
            <a:r>
              <a:rPr lang="en-GB" altLang="x-none" sz="2400" baseline="-25000"/>
              <a:t>3</a:t>
            </a:r>
            <a:r>
              <a:rPr lang="en-GB" altLang="x-none" sz="2400"/>
              <a:t> &gt; 0: temperature has higher effect on swimming speed of trout than on galaxias.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	i.e. Temperature effect </a:t>
            </a:r>
            <a:r>
              <a:rPr lang="en-GB" altLang="x-none" sz="2400" u="sng"/>
              <a:t>depends on</a:t>
            </a:r>
            <a:r>
              <a:rPr lang="en-GB" altLang="x-none" sz="2400"/>
              <a:t> species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400"/>
          </a:p>
        </p:txBody>
      </p:sp>
      <p:sp>
        <p:nvSpPr>
          <p:cNvPr id="55299" name="TextBox 1">
            <a:extLst>
              <a:ext uri="{FF2B5EF4-FFF2-40B4-BE49-F238E27FC236}">
                <a16:creationId xmlns="" xmlns:a16="http://schemas.microsoft.com/office/drawing/2014/main" id="{F4A65E2C-FD08-7A47-AA00-EBF69C26F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                         		Estimate Std. Error t value 	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(Intercept)               	22.4405     3.4841   6.441 	1.55e-05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Temperature                	  1.0152     0.2379   4.268 	0.000781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SpeciesTrout              	18.3559     4.2037   4.367 	0.000645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SpeciesTrout:Temperature   1.6259     0.2660   6.113 	2.68e-05 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="" xmlns:a16="http://schemas.microsoft.com/office/drawing/2014/main" id="{68BCC507-6A9E-694F-B666-E34E46BBA4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altLang="x-none"/>
              <a:t>Multilevel Linear Models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0BB5BBFA-BDE9-4E40-9097-C2F5D1C4FC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Models with factors are evaluated by considering differences between particular levels and a chosen reference level (the default case)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400"/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400"/>
              <a:t>When a factor has more than 2 levels, we need to change the default case multiple times to ensure that we cover all pairwise comparisons </a:t>
            </a:r>
          </a:p>
          <a:p>
            <a:pPr marL="341313" indent="-341313" eaLnBrk="1" hangingPunct="1">
              <a:buClr>
                <a:srgbClr val="330066"/>
              </a:buClr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2C5C3A9-8931-AE4F-B150-046418A4A876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2743200"/>
            <a:ext cx="5257800" cy="12954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x-none" sz="1400" u="sng" dirty="0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x-none" sz="4000" u="sng" dirty="0">
                <a:solidFill>
                  <a:srgbClr val="FF0000"/>
                </a:solidFill>
              </a:rPr>
              <a:t>Exercise</a:t>
            </a:r>
            <a:r>
              <a:rPr lang="en-GB" altLang="x-none" sz="4000" dirty="0">
                <a:solidFill>
                  <a:srgbClr val="FF0000"/>
                </a:solidFill>
              </a:rPr>
              <a:t>: </a:t>
            </a:r>
            <a:r>
              <a:rPr lang="en-US" altLang="x-none" sz="4000" dirty="0" smtClean="0">
                <a:solidFill>
                  <a:srgbClr val="FF0000"/>
                </a:solidFill>
              </a:rPr>
              <a:t>1.3</a:t>
            </a:r>
            <a:endParaRPr lang="en-GB" altLang="x-none" sz="4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GB" altLang="x-none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="" xmlns:a16="http://schemas.microsoft.com/office/drawing/2014/main" id="{46368DDF-1F1A-C243-9DAA-15D20225F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dirty="0"/>
              <a:t>Principle of marginality 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90C11A26-A772-BC4E-B213-A6339F314E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altLang="x-none" sz="2400" dirty="0"/>
              <a:t>The principle of marginality states that the main effects of a model are marginal to high order terms (such as an interaction). Therefore models should include all lower-order relatives of that higher order term (e.g. the main effects that comprise the interaction). </a:t>
            </a:r>
          </a:p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altLang="x-none" sz="2400" dirty="0"/>
              <a:t>In other words, the </a:t>
            </a:r>
            <a:r>
              <a:rPr lang="en-GB" altLang="x-none" sz="2400" i="1" dirty="0"/>
              <a:t>main effects</a:t>
            </a:r>
            <a:r>
              <a:rPr lang="en-GB" altLang="x-none" sz="2400" dirty="0"/>
              <a:t>, of species and temperature are </a:t>
            </a:r>
            <a:r>
              <a:rPr lang="en-GB" altLang="x-none" sz="2400" i="1" dirty="0"/>
              <a:t>marginal</a:t>
            </a:r>
            <a:r>
              <a:rPr lang="en-GB" altLang="x-none" sz="2400" dirty="0"/>
              <a:t> to the species*temperature interaction. </a:t>
            </a:r>
            <a:r>
              <a:rPr lang="zh-CN" altLang="en-US" sz="2400" dirty="0" smtClean="0"/>
              <a:t>主效应相对于交互作用是微不足道的。</a:t>
            </a:r>
            <a:endParaRPr lang="en-GB" altLang="x-none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2" name="Rectangle 4">
            <a:extLst>
              <a:ext uri="{FF2B5EF4-FFF2-40B4-BE49-F238E27FC236}">
                <a16:creationId xmlns="" xmlns:a16="http://schemas.microsoft.com/office/drawing/2014/main" id="{008E5FEA-E88C-8B4D-8F99-5159F7B20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/>
              <a:t>Assumptions of linear models</a:t>
            </a:r>
            <a:endParaRPr lang="en-GB" altLang="x-none"/>
          </a:p>
        </p:txBody>
      </p:sp>
      <p:sp>
        <p:nvSpPr>
          <p:cNvPr id="65538" name="Content Placeholder 1">
            <a:extLst>
              <a:ext uri="{FF2B5EF4-FFF2-40B4-BE49-F238E27FC236}">
                <a16:creationId xmlns="" xmlns:a16="http://schemas.microsoft.com/office/drawing/2014/main" id="{3087DB07-A0FA-964C-A184-249685458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2852738"/>
            <a:ext cx="8229600" cy="1636712"/>
          </a:xfrm>
        </p:spPr>
        <p:txBody>
          <a:bodyPr/>
          <a:lstStyle/>
          <a:p>
            <a:r>
              <a:rPr lang="en-US" altLang="x-none"/>
              <a:t>IMPORTANT! </a:t>
            </a:r>
          </a:p>
          <a:p>
            <a:r>
              <a:rPr lang="en-US" altLang="x-none"/>
              <a:t>Things we need to check (consider) when using linear regression models</a:t>
            </a:r>
            <a:endParaRPr lang="en-GB" altLang="x-none"/>
          </a:p>
          <a:p>
            <a:endParaRPr lang="en-US" altLang="x-none" sz="2400"/>
          </a:p>
          <a:p>
            <a:endParaRPr lang="en-US" altLang="x-none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F67F53B-1111-B04C-B7BB-14F74C0E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6781800" cy="533400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7A35ADC-5C6C-C949-9AA5-31F2C6BC0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6781800" cy="990600"/>
          </a:xfrm>
          <a:prstGeom prst="rect">
            <a:avLst/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B8CE04B-72E1-6849-B8E5-5B02D342A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229600" cy="31242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GB" altLang="x-none" sz="2400" dirty="0"/>
              <a:t>Linear models make many assumptions, including: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x-none" sz="2400" dirty="0"/>
              <a:t>The model makes biological sense/ physical </a:t>
            </a:r>
            <a:r>
              <a:rPr lang="en-GB" altLang="x-none" sz="2400" dirty="0" smtClean="0"/>
              <a:t>sense </a:t>
            </a:r>
            <a:r>
              <a:rPr lang="zh-CN" altLang="en-US" sz="2400" dirty="0" smtClean="0"/>
              <a:t>生物或物理意义</a:t>
            </a:r>
            <a:endParaRPr lang="en-GB" altLang="x-none" sz="24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x-none" sz="2400" dirty="0" err="1"/>
              <a:t>Additivity</a:t>
            </a:r>
            <a:r>
              <a:rPr lang="en-GB" altLang="x-none" sz="2400" dirty="0"/>
              <a:t> (terms are added together</a:t>
            </a:r>
            <a:r>
              <a:rPr lang="en-GB" altLang="x-none" sz="2400" dirty="0" smtClean="0"/>
              <a:t>) </a:t>
            </a:r>
            <a:r>
              <a:rPr lang="zh-CN" altLang="en-US" sz="2400" dirty="0" smtClean="0"/>
              <a:t>可加性</a:t>
            </a:r>
            <a:endParaRPr lang="en-GB" altLang="x-none" sz="24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x-none" sz="2400" dirty="0" smtClean="0"/>
              <a:t>Linearity </a:t>
            </a:r>
            <a:r>
              <a:rPr lang="zh-CN" altLang="en-US" sz="2400" dirty="0" smtClean="0"/>
              <a:t>线性</a:t>
            </a:r>
            <a:endParaRPr lang="en-GB" altLang="x-none" sz="24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x-none" sz="2400" dirty="0"/>
              <a:t>Independence of errors   (LATER</a:t>
            </a:r>
            <a:r>
              <a:rPr lang="en-GB" altLang="x-none" sz="2400" dirty="0" smtClean="0"/>
              <a:t>) </a:t>
            </a:r>
            <a:r>
              <a:rPr lang="zh-CN" altLang="en-US" sz="2400" dirty="0" smtClean="0"/>
              <a:t>残差独立</a:t>
            </a:r>
            <a:endParaRPr lang="en-GB" altLang="x-none" sz="24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x-none" sz="2400" dirty="0"/>
              <a:t>Homoscedasticity – equal variance of </a:t>
            </a:r>
            <a:r>
              <a:rPr lang="en-GB" altLang="x-none" sz="2400" dirty="0" smtClean="0"/>
              <a:t>errors </a:t>
            </a:r>
            <a:r>
              <a:rPr lang="zh-CN" altLang="en-US" sz="2400" dirty="0" smtClean="0"/>
              <a:t>方差均质</a:t>
            </a:r>
            <a:endParaRPr lang="en-GB" altLang="x-none" sz="2400"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GB" altLang="x-none" sz="2400" dirty="0" smtClean="0"/>
              <a:t>Normality </a:t>
            </a:r>
            <a:r>
              <a:rPr lang="en-GB" altLang="x-none" sz="2400" dirty="0"/>
              <a:t>of errors</a:t>
            </a:r>
            <a:r>
              <a:rPr lang="en-GB" altLang="x-none" sz="2400" dirty="0" smtClean="0"/>
              <a:t>. </a:t>
            </a:r>
            <a:r>
              <a:rPr lang="zh-CN" altLang="en-US" sz="2400" dirty="0" smtClean="0"/>
              <a:t>残差正态</a:t>
            </a:r>
            <a:endParaRPr lang="en-GB" altLang="x-none" sz="2400" dirty="0"/>
          </a:p>
        </p:txBody>
      </p:sp>
      <p:sp>
        <p:nvSpPr>
          <p:cNvPr id="66564" name="Title 1">
            <a:extLst>
              <a:ext uri="{FF2B5EF4-FFF2-40B4-BE49-F238E27FC236}">
                <a16:creationId xmlns="" xmlns:a16="http://schemas.microsoft.com/office/drawing/2014/main" id="{A1071BC4-6339-3841-8607-0046A1190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/>
              <a:t>Assumptions of linear </a:t>
            </a:r>
            <a:r>
              <a:rPr lang="en-GB" altLang="x-none" dirty="0" smtClean="0"/>
              <a:t>models</a:t>
            </a:r>
            <a:br>
              <a:rPr lang="en-GB" altLang="x-none" dirty="0" smtClean="0"/>
            </a:br>
            <a:r>
              <a:rPr lang="zh-CN" altLang="en-US" dirty="0" smtClean="0"/>
              <a:t>（线性模型的假定）</a:t>
            </a:r>
            <a:endParaRPr lang="en-GB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6C41AEC5-51AF-5845-AC64-045B2416553C}"/>
                  </a:ext>
                </a:extLst>
              </p:cNvPr>
              <p:cNvSpPr/>
              <p:nvPr/>
            </p:nvSpPr>
            <p:spPr>
              <a:xfrm>
                <a:off x="1021462" y="1798956"/>
                <a:ext cx="6598538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none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x-none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41AEC5-51AF-5845-AC64-045B24165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62" y="1798956"/>
                <a:ext cx="6598538" cy="557910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="" xmlns:a16="http://schemas.microsoft.com/office/drawing/2014/main" id="{230625ED-BE7A-8A4D-9FB5-615082D42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/>
              <a:t>Simple linear regression</a:t>
            </a:r>
            <a:endParaRPr lang="en-GB" altLang="x-none"/>
          </a:p>
        </p:txBody>
      </p:sp>
      <p:sp>
        <p:nvSpPr>
          <p:cNvPr id="18434" name="Rectangle 3">
            <a:extLst>
              <a:ext uri="{FF2B5EF4-FFF2-40B4-BE49-F238E27FC236}">
                <a16:creationId xmlns="" xmlns:a16="http://schemas.microsoft.com/office/drawing/2014/main" id="{0DFBA99E-CEA0-6F46-BF5A-8D53C47B8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430462"/>
          </a:xfrm>
        </p:spPr>
        <p:txBody>
          <a:bodyPr/>
          <a:lstStyle/>
          <a:p>
            <a:pPr eaLnBrk="1" hangingPunct="1"/>
            <a:r>
              <a:rPr lang="en-GB" altLang="x-none" sz="2400" b="1" dirty="0"/>
              <a:t>The linear </a:t>
            </a:r>
            <a:r>
              <a:rPr lang="en-GB" altLang="x-none" sz="2400" b="1" dirty="0">
                <a:solidFill>
                  <a:srgbClr val="FF0000"/>
                </a:solidFill>
              </a:rPr>
              <a:t>regression</a:t>
            </a:r>
            <a:r>
              <a:rPr lang="en-GB" altLang="x-none" sz="2400" b="1" dirty="0"/>
              <a:t> model:</a:t>
            </a:r>
            <a:endParaRPr lang="en-GB" altLang="x-none" sz="2400" dirty="0"/>
          </a:p>
          <a:p>
            <a:pPr eaLnBrk="1" hangingPunct="1"/>
            <a:r>
              <a:rPr lang="en-GB" altLang="x-none" sz="2400" dirty="0"/>
              <a:t>Can use a </a:t>
            </a:r>
            <a:r>
              <a:rPr lang="en-GB" altLang="x-none" sz="2400" u="sng" dirty="0"/>
              <a:t>linear</a:t>
            </a:r>
            <a:r>
              <a:rPr lang="en-GB" altLang="x-none" sz="2400" dirty="0"/>
              <a:t> regression to fit a best linear relationship between x and y for some data:</a:t>
            </a:r>
            <a:endParaRPr lang="en-GB" altLang="x-none" sz="2400" i="1" dirty="0"/>
          </a:p>
          <a:p>
            <a:pPr eaLnBrk="1" hangingPunct="1"/>
            <a:endParaRPr lang="en-GB" altLang="x-none" i="1" dirty="0"/>
          </a:p>
        </p:txBody>
      </p:sp>
      <p:sp>
        <p:nvSpPr>
          <p:cNvPr id="161796" name="Text Box 4">
            <a:extLst>
              <a:ext uri="{FF2B5EF4-FFF2-40B4-BE49-F238E27FC236}">
                <a16:creationId xmlns="" xmlns:a16="http://schemas.microsoft.com/office/drawing/2014/main" id="{6D044564-6257-C743-A2F8-A7C98848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149725"/>
            <a:ext cx="72913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x-none" sz="2400" dirty="0">
                <a:cs typeface="Arial" panose="020B0604020202020204" pitchFamily="34" charset="0"/>
              </a:rPr>
              <a:t>Here: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x-none" sz="2400" i="1" dirty="0" err="1">
                <a:cs typeface="Arial" panose="020B0604020202020204" pitchFamily="34" charset="0"/>
              </a:rPr>
              <a:t>i</a:t>
            </a:r>
            <a:r>
              <a:rPr lang="en-GB" altLang="x-none" sz="2400" dirty="0">
                <a:cs typeface="Arial" panose="020B0604020202020204" pitchFamily="34" charset="0"/>
              </a:rPr>
              <a:t> are pairs of (</a:t>
            </a:r>
            <a:r>
              <a:rPr lang="en-GB" altLang="x-none" sz="2400" dirty="0" err="1">
                <a:cs typeface="Arial" panose="020B0604020202020204" pitchFamily="34" charset="0"/>
              </a:rPr>
              <a:t>x,y</a:t>
            </a:r>
            <a:r>
              <a:rPr lang="en-GB" altLang="x-none" sz="2400" dirty="0">
                <a:cs typeface="Arial" panose="020B0604020202020204" pitchFamily="34" charset="0"/>
              </a:rPr>
              <a:t>) values measured,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x-none" sz="1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x-none" sz="2400" i="1" dirty="0" err="1">
                <a:cs typeface="Arial" panose="020B0604020202020204" pitchFamily="34" charset="0"/>
              </a:rPr>
              <a:t>y</a:t>
            </a:r>
            <a:r>
              <a:rPr lang="en-GB" altLang="x-none" sz="2400" baseline="-25000" dirty="0" err="1">
                <a:cs typeface="Arial" panose="020B0604020202020204" pitchFamily="34" charset="0"/>
              </a:rPr>
              <a:t>i</a:t>
            </a:r>
            <a:r>
              <a:rPr lang="en-GB" altLang="x-none" sz="2400" i="1" dirty="0">
                <a:cs typeface="Arial" panose="020B0604020202020204" pitchFamily="34" charset="0"/>
              </a:rPr>
              <a:t> </a:t>
            </a:r>
            <a:r>
              <a:rPr lang="en-GB" altLang="x-none" sz="2400" dirty="0">
                <a:cs typeface="Arial" panose="020B0604020202020204" pitchFamily="34" charset="0"/>
              </a:rPr>
              <a:t>is the response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x-none" sz="2400" dirty="0">
                <a:cs typeface="Arial" panose="020B0604020202020204" pitchFamily="34" charset="0"/>
              </a:rPr>
              <a:t>x</a:t>
            </a:r>
            <a:r>
              <a:rPr lang="en-GB" altLang="x-none" sz="2400" baseline="-25000" dirty="0">
                <a:cs typeface="Arial" panose="020B0604020202020204" pitchFamily="34" charset="0"/>
              </a:rPr>
              <a:t>i</a:t>
            </a:r>
            <a:r>
              <a:rPr lang="en-GB" altLang="x-none" sz="2400" dirty="0">
                <a:cs typeface="Arial" panose="020B0604020202020204" pitchFamily="34" charset="0"/>
              </a:rPr>
              <a:t> is the predictor variable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x-none" sz="1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x-none" sz="2400" i="1" dirty="0" smtClean="0">
                <a:cs typeface="Arial" panose="020B0604020202020204" pitchFamily="34" charset="0"/>
              </a:rPr>
              <a:t>Ɛ</a:t>
            </a:r>
            <a:r>
              <a:rPr lang="en-US" altLang="zh-CN" sz="2400" i="1" baseline="-25000" dirty="0" smtClean="0">
                <a:cs typeface="Arial" panose="020B0604020202020204" pitchFamily="34" charset="0"/>
              </a:rPr>
              <a:t>i </a:t>
            </a:r>
            <a:r>
              <a:rPr lang="en-GB" altLang="x-none" sz="2400" dirty="0" smtClean="0">
                <a:cs typeface="Arial" panose="020B0604020202020204" pitchFamily="34" charset="0"/>
              </a:rPr>
              <a:t>are </a:t>
            </a:r>
            <a:r>
              <a:rPr lang="en-GB" altLang="x-none" sz="2400" dirty="0">
                <a:cs typeface="Arial" panose="020B0604020202020204" pitchFamily="34" charset="0"/>
              </a:rPr>
              <a:t>the distances between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x-none" sz="2400" dirty="0">
                <a:cs typeface="Arial" panose="020B0604020202020204" pitchFamily="34" charset="0"/>
              </a:rPr>
              <a:t>observed </a:t>
            </a:r>
            <a:r>
              <a:rPr lang="en-GB" altLang="x-none" sz="2400" i="1" dirty="0" err="1">
                <a:cs typeface="Arial" panose="020B0604020202020204" pitchFamily="34" charset="0"/>
              </a:rPr>
              <a:t>y</a:t>
            </a:r>
            <a:r>
              <a:rPr lang="en-GB" altLang="x-none" sz="2400" i="1" baseline="-25000" dirty="0" err="1">
                <a:cs typeface="Arial" panose="020B0604020202020204" pitchFamily="34" charset="0"/>
              </a:rPr>
              <a:t>i</a:t>
            </a:r>
            <a:r>
              <a:rPr lang="en-GB" altLang="x-none" sz="2400" dirty="0">
                <a:cs typeface="Arial" panose="020B0604020202020204" pitchFamily="34" charset="0"/>
              </a:rPr>
              <a:t> and predicted </a:t>
            </a:r>
          </a:p>
        </p:txBody>
      </p:sp>
      <p:sp>
        <p:nvSpPr>
          <p:cNvPr id="18436" name="Rectangle 9">
            <a:extLst>
              <a:ext uri="{FF2B5EF4-FFF2-40B4-BE49-F238E27FC236}">
                <a16:creationId xmlns="" xmlns:a16="http://schemas.microsoft.com/office/drawing/2014/main" id="{244E6028-FD47-6347-9412-1FE84594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grpSp>
        <p:nvGrpSpPr>
          <p:cNvPr id="18437" name="Group 4">
            <a:extLst>
              <a:ext uri="{FF2B5EF4-FFF2-40B4-BE49-F238E27FC236}">
                <a16:creationId xmlns="" xmlns:a16="http://schemas.microsoft.com/office/drawing/2014/main" id="{CF781E70-9C6B-AC44-ABA9-7A03FB0D53A9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3473450"/>
            <a:ext cx="3646488" cy="2982913"/>
            <a:chOff x="5111750" y="3473450"/>
            <a:chExt cx="3646488" cy="2982913"/>
          </a:xfrm>
        </p:grpSpPr>
        <p:grpSp>
          <p:nvGrpSpPr>
            <p:cNvPr id="18440" name="Group 27">
              <a:extLst>
                <a:ext uri="{FF2B5EF4-FFF2-40B4-BE49-F238E27FC236}">
                  <a16:creationId xmlns="" xmlns:a16="http://schemas.microsoft.com/office/drawing/2014/main" id="{CC283CC2-B69E-D449-90C2-2F0F448DA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750" y="3473450"/>
              <a:ext cx="3467100" cy="2343150"/>
              <a:chOff x="3538" y="1805"/>
              <a:chExt cx="606" cy="412"/>
            </a:xfrm>
          </p:grpSpPr>
          <p:sp>
            <p:nvSpPr>
              <p:cNvPr id="18455" name="Line 15">
                <a:extLst>
                  <a:ext uri="{FF2B5EF4-FFF2-40B4-BE49-F238E27FC236}">
                    <a16:creationId xmlns="" xmlns:a16="http://schemas.microsoft.com/office/drawing/2014/main" id="{A2FB11DF-A1FF-A945-AF2B-8C328D110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1820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8456" name="Line 16">
                <a:extLst>
                  <a:ext uri="{FF2B5EF4-FFF2-40B4-BE49-F238E27FC236}">
                    <a16:creationId xmlns="" xmlns:a16="http://schemas.microsoft.com/office/drawing/2014/main" id="{6C631497-DD67-064B-8134-9EB2A7BF6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217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8457" name="Line 17">
                <a:extLst>
                  <a:ext uri="{FF2B5EF4-FFF2-40B4-BE49-F238E27FC236}">
                    <a16:creationId xmlns="" xmlns:a16="http://schemas.microsoft.com/office/drawing/2014/main" id="{7C648AAF-DCF6-9747-ADD2-72999B699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860"/>
                <a:ext cx="527" cy="2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8458" name="Oval 18">
                <a:extLst>
                  <a:ext uri="{FF2B5EF4-FFF2-40B4-BE49-F238E27FC236}">
                    <a16:creationId xmlns="" xmlns:a16="http://schemas.microsoft.com/office/drawing/2014/main" id="{30396FC3-92C0-2C45-BDE1-0900D4441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8459" name="Oval 19">
                <a:extLst>
                  <a:ext uri="{FF2B5EF4-FFF2-40B4-BE49-F238E27FC236}">
                    <a16:creationId xmlns="" xmlns:a16="http://schemas.microsoft.com/office/drawing/2014/main" id="{BC9CDB6F-4D26-E74D-B69C-06ED6F1A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87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8460" name="Oval 20">
                <a:extLst>
                  <a:ext uri="{FF2B5EF4-FFF2-40B4-BE49-F238E27FC236}">
                    <a16:creationId xmlns="" xmlns:a16="http://schemas.microsoft.com/office/drawing/2014/main" id="{35037039-3BC7-1F4D-A50C-CC4831384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018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8461" name="Oval 21">
                <a:extLst>
                  <a:ext uri="{FF2B5EF4-FFF2-40B4-BE49-F238E27FC236}">
                    <a16:creationId xmlns="" xmlns:a16="http://schemas.microsoft.com/office/drawing/2014/main" id="{59B8F6E5-7565-C640-BA77-DBC3F4C1D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8" y="1989"/>
                <a:ext cx="30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8462" name="Oval 22">
                <a:extLst>
                  <a:ext uri="{FF2B5EF4-FFF2-40B4-BE49-F238E27FC236}">
                    <a16:creationId xmlns="" xmlns:a16="http://schemas.microsoft.com/office/drawing/2014/main" id="{CD9D9668-FFD5-B04B-8447-EF5E18DC7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8463" name="Oval 23">
                <a:extLst>
                  <a:ext uri="{FF2B5EF4-FFF2-40B4-BE49-F238E27FC236}">
                    <a16:creationId xmlns="" xmlns:a16="http://schemas.microsoft.com/office/drawing/2014/main" id="{B449469C-1ECD-774B-8820-00A110A11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82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8464" name="Oval 24">
                <a:extLst>
                  <a:ext uri="{FF2B5EF4-FFF2-40B4-BE49-F238E27FC236}">
                    <a16:creationId xmlns="" xmlns:a16="http://schemas.microsoft.com/office/drawing/2014/main" id="{F0AB87E2-BAFE-6A41-BD18-C339B00A8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8465" name="Text Box 25">
                <a:extLst>
                  <a:ext uri="{FF2B5EF4-FFF2-40B4-BE49-F238E27FC236}">
                    <a16:creationId xmlns="" xmlns:a16="http://schemas.microsoft.com/office/drawing/2014/main" id="{5B5703C7-512C-E041-9EFC-AF57B94FC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805"/>
                <a:ext cx="90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NZ" altLang="x-none" sz="2400" i="1"/>
                  <a:t>y</a:t>
                </a:r>
                <a:endParaRPr lang="en-GB" altLang="x-none" sz="2400" i="1"/>
              </a:p>
            </p:txBody>
          </p:sp>
        </p:grpSp>
        <p:sp>
          <p:nvSpPr>
            <p:cNvPr id="18441" name="Text Box 26">
              <a:extLst>
                <a:ext uri="{FF2B5EF4-FFF2-40B4-BE49-F238E27FC236}">
                  <a16:creationId xmlns="" xmlns:a16="http://schemas.microsoft.com/office/drawing/2014/main" id="{465CD853-EB17-C842-8CAF-B39B266C6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1838" y="59944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x-none" sz="2400" i="1"/>
                <a:t>x</a:t>
              </a:r>
              <a:endParaRPr lang="en-GB" altLang="x-none" sz="2400" i="1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CDFC2C1B-C10E-7E4D-960E-B5BE97548C35}"/>
                </a:ext>
              </a:extLst>
            </p:cNvPr>
            <p:cNvCxnSpPr/>
            <p:nvPr/>
          </p:nvCxnSpPr>
          <p:spPr>
            <a:xfrm>
              <a:off x="6146800" y="4508500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120E4509-9257-FD40-A312-8F4D20FF55F6}"/>
                </a:ext>
              </a:extLst>
            </p:cNvPr>
            <p:cNvCxnSpPr>
              <a:endCxn id="18464" idx="0"/>
            </p:cNvCxnSpPr>
            <p:nvPr/>
          </p:nvCxnSpPr>
          <p:spPr>
            <a:xfrm flipH="1">
              <a:off x="6296025" y="466090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39DE3B93-CD56-944F-8947-C4BF6EB08487}"/>
                </a:ext>
              </a:extLst>
            </p:cNvPr>
            <p:cNvCxnSpPr/>
            <p:nvPr/>
          </p:nvCxnSpPr>
          <p:spPr>
            <a:xfrm>
              <a:off x="8216900" y="3698875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920D94A5-BCB6-7942-8BA1-FF055F0F926C}"/>
                </a:ext>
              </a:extLst>
            </p:cNvPr>
            <p:cNvCxnSpPr/>
            <p:nvPr/>
          </p:nvCxnSpPr>
          <p:spPr>
            <a:xfrm>
              <a:off x="7272338" y="4014788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3BAC9F29-084D-CB47-B0D9-A38EC3C82D0C}"/>
                </a:ext>
              </a:extLst>
            </p:cNvPr>
            <p:cNvCxnSpPr/>
            <p:nvPr/>
          </p:nvCxnSpPr>
          <p:spPr>
            <a:xfrm>
              <a:off x="7812088" y="4059238"/>
              <a:ext cx="0" cy="449262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53E39265-C7B5-AF41-9A80-5C8975E15F41}"/>
                </a:ext>
              </a:extLst>
            </p:cNvPr>
            <p:cNvCxnSpPr/>
            <p:nvPr/>
          </p:nvCxnSpPr>
          <p:spPr>
            <a:xfrm>
              <a:off x="8397875" y="3878263"/>
              <a:ext cx="0" cy="4508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9" name="Object 2">
              <a:extLst>
                <a:ext uri="{FF2B5EF4-FFF2-40B4-BE49-F238E27FC236}">
                  <a16:creationId xmlns="" xmlns:a16="http://schemas.microsoft.com/office/drawing/2014/main" id="{3C321A89-391A-9F4A-95EF-419C4D20DB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2700" y="3608388"/>
            <a:ext cx="330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5" name="Equation" r:id="rId3" imgW="152400" imgH="215900" progId="Equation.3">
                    <p:embed/>
                  </p:oleObj>
                </mc:Choice>
                <mc:Fallback>
                  <p:oleObj name="Equation" r:id="rId3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00" y="3608388"/>
                          <a:ext cx="33020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2">
              <a:extLst>
                <a:ext uri="{FF2B5EF4-FFF2-40B4-BE49-F238E27FC236}">
                  <a16:creationId xmlns="" xmlns:a16="http://schemas.microsoft.com/office/drawing/2014/main" id="{7FE13495-59FE-8743-80D5-6F69A94FB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4598988"/>
            <a:ext cx="330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6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4598988"/>
                          <a:ext cx="330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">
              <a:extLst>
                <a:ext uri="{FF2B5EF4-FFF2-40B4-BE49-F238E27FC236}">
                  <a16:creationId xmlns="" xmlns:a16="http://schemas.microsoft.com/office/drawing/2014/main" id="{986D5C53-E71E-8246-818A-4B0B330EC8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150" y="5818188"/>
            <a:ext cx="3603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7" name="Equation" r:id="rId7" imgW="152400" imgH="215900" progId="Equation.3">
                    <p:embed/>
                  </p:oleObj>
                </mc:Choice>
                <mc:Fallback>
                  <p:oleObj name="Equation" r:id="rId7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150" y="5818188"/>
                          <a:ext cx="3603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8F024DE8-3CFA-2C4C-B69E-737F53C16DAB}"/>
                </a:ext>
              </a:extLst>
            </p:cNvPr>
            <p:cNvCxnSpPr/>
            <p:nvPr/>
          </p:nvCxnSpPr>
          <p:spPr>
            <a:xfrm flipH="1">
              <a:off x="7812088" y="4733925"/>
              <a:ext cx="0" cy="103505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="" xmlns:a16="http://schemas.microsoft.com/office/drawing/2014/main" id="{C9A79DAC-455E-CC48-A8C6-81B3AC5CEBFA}"/>
                </a:ext>
              </a:extLst>
            </p:cNvPr>
            <p:cNvSpPr/>
            <p:nvPr/>
          </p:nvSpPr>
          <p:spPr>
            <a:xfrm>
              <a:off x="7812088" y="4103688"/>
              <a:ext cx="269875" cy="450850"/>
            </a:xfrm>
            <a:prstGeom prst="rightBrac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x-none" altLang="x-none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D78BD56A-BEED-4B44-A784-7984E9939C69}"/>
                </a:ext>
              </a:extLst>
            </p:cNvPr>
            <p:cNvCxnSpPr/>
            <p:nvPr/>
          </p:nvCxnSpPr>
          <p:spPr>
            <a:xfrm flipH="1">
              <a:off x="6958013" y="446405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Object 2">
            <a:extLst>
              <a:ext uri="{FF2B5EF4-FFF2-40B4-BE49-F238E27FC236}">
                <a16:creationId xmlns="" xmlns:a16="http://schemas.microsoft.com/office/drawing/2014/main" id="{74A88D9C-78F4-4C46-8628-011A5957E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6248400"/>
          <a:ext cx="3159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Equation" r:id="rId9" imgW="152400" imgH="215900" progId="Equation.3">
                  <p:embed/>
                </p:oleObj>
              </mc:Choice>
              <mc:Fallback>
                <p:oleObj name="Equation" r:id="rId9" imgW="1524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248400"/>
                        <a:ext cx="3159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324CDAC-7E7D-C341-9216-94631DDAFEC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077" t="2564" r="25036" b="-10891"/>
          <a:stretch/>
        </p:blipFill>
        <p:spPr>
          <a:xfrm>
            <a:off x="144550" y="3290442"/>
            <a:ext cx="5062952" cy="519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AF0C7BD9-6FFE-A347-8FF3-6B07C54B5CE3}"/>
                  </a:ext>
                </a:extLst>
              </p:cNvPr>
              <p:cNvSpPr/>
              <p:nvPr/>
            </p:nvSpPr>
            <p:spPr>
              <a:xfrm>
                <a:off x="7980151" y="4051533"/>
                <a:ext cx="502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x-non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0C7BD9-6FFE-A347-8FF3-6B07C54B5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151" y="4051533"/>
                <a:ext cx="502702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="" xmlns:a16="http://schemas.microsoft.com/office/drawing/2014/main" id="{51A6860E-E01A-994E-9E32-5A5EA43F1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Linearity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="" xmlns:a16="http://schemas.microsoft.com/office/drawing/2014/main" id="{52EB506D-92F2-DB42-84FC-647AE0623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400"/>
              <a:t>If the relationship is not linear, then the fitted model will not fit the data properly across the domain of values</a:t>
            </a:r>
            <a:endParaRPr lang="en-GB" altLang="x-none" sz="2400" b="1"/>
          </a:p>
          <a:p>
            <a:pPr eaLnBrk="1" hangingPunct="1"/>
            <a:endParaRPr lang="en-US" altLang="x-none"/>
          </a:p>
        </p:txBody>
      </p:sp>
      <p:pic>
        <p:nvPicPr>
          <p:cNvPr id="67587" name="Picture 1">
            <a:extLst>
              <a:ext uri="{FF2B5EF4-FFF2-40B4-BE49-F238E27FC236}">
                <a16:creationId xmlns="" xmlns:a16="http://schemas.microsoft.com/office/drawing/2014/main" id="{42D9B4BE-18FA-284D-ACC0-4D82EE5C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42672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="" xmlns:a16="http://schemas.microsoft.com/office/drawing/2014/main" id="{902B5A76-5B7F-D543-B44A-A8745164D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Linearity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95587" name="Rectangle 3">
            <a:extLst>
              <a:ext uri="{FF2B5EF4-FFF2-40B4-BE49-F238E27FC236}">
                <a16:creationId xmlns="" xmlns:a16="http://schemas.microsoft.com/office/drawing/2014/main" id="{FF551340-5167-B946-BDE3-78F7F6403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400">
                <a:solidFill>
                  <a:schemeClr val="tx2"/>
                </a:solidFill>
              </a:rPr>
              <a:t>Linearity</a:t>
            </a:r>
            <a:r>
              <a:rPr lang="en-US" altLang="x-none" sz="2400"/>
              <a:t>:</a:t>
            </a:r>
          </a:p>
          <a:p>
            <a:pPr eaLnBrk="1" hangingPunct="1"/>
            <a:r>
              <a:rPr lang="en-GB" altLang="x-none" sz="2400" b="1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How do we check it?</a:t>
            </a:r>
            <a:endParaRPr lang="en-GB" altLang="x-none" sz="2400">
              <a:solidFill>
                <a:srgbClr val="000000"/>
              </a:solidFill>
              <a:latin typeface="Helvetica" pitchFamily="2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x-none" sz="240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(1) Plot the raw data:</a:t>
            </a:r>
            <a:endParaRPr lang="en-GB" altLang="x-none" sz="24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x-none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plot(</a:t>
            </a:r>
            <a:r>
              <a:rPr lang="en-GB" altLang="x-none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altLang="x-none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GB" altLang="x-none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GB" altLang="x-none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x-none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  <a:r>
              <a:rPr lang="en-GB" altLang="x-none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GB" altLang="x-none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&lt;-lm(</a:t>
            </a:r>
            <a:r>
              <a:rPr lang="en-GB" altLang="x-none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GB" altLang="x-none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~</a:t>
            </a:r>
            <a:r>
              <a:rPr lang="en-GB" altLang="x-none" sz="2400" b="1" i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altLang="x-none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GB" altLang="x-none" sz="240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x-none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lines(</a:t>
            </a:r>
            <a:r>
              <a:rPr lang="en-GB" altLang="x-none" sz="2400" b="1" i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altLang="x-none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GB" altLang="x-none" sz="2400" b="1" i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</a:t>
            </a:r>
            <a:r>
              <a:rPr lang="en-GB" altLang="x-none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$fitted)</a:t>
            </a:r>
            <a:r>
              <a:rPr lang="en-GB" altLang="x-none" sz="2400"/>
              <a:t> </a:t>
            </a:r>
            <a:endParaRPr lang="en-US" altLang="x-none" sz="2400"/>
          </a:p>
        </p:txBody>
      </p:sp>
      <p:pic>
        <p:nvPicPr>
          <p:cNvPr id="68611" name="Picture 4">
            <a:extLst>
              <a:ext uri="{FF2B5EF4-FFF2-40B4-BE49-F238E27FC236}">
                <a16:creationId xmlns="" xmlns:a16="http://schemas.microsoft.com/office/drawing/2014/main" id="{C311E4DF-DC26-1043-BC9A-9249289E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6775"/>
            <a:ext cx="44577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="" xmlns:a16="http://schemas.microsoft.com/office/drawing/2014/main" id="{7A835033-06EC-9945-8E3D-DB08651F2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Linearity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="" xmlns:a16="http://schemas.microsoft.com/office/drawing/2014/main" id="{ED13A557-7F43-F543-91EC-B105F702E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757737"/>
          </a:xfrm>
        </p:spPr>
        <p:txBody>
          <a:bodyPr/>
          <a:lstStyle/>
          <a:p>
            <a:pPr eaLnBrk="1" hangingPunct="1"/>
            <a:r>
              <a:rPr lang="en-GB" altLang="x-none" sz="2400" b="1"/>
              <a:t>What</a:t>
            </a:r>
            <a:r>
              <a:rPr lang="en-GB" altLang="en-US" sz="2400" b="1"/>
              <a:t>’</a:t>
            </a:r>
            <a:r>
              <a:rPr lang="en-GB" altLang="x-none" sz="2400" b="1"/>
              <a:t>s the solution?</a:t>
            </a:r>
            <a:endParaRPr lang="en-GB" altLang="x-none" sz="2400"/>
          </a:p>
          <a:p>
            <a:pPr eaLnBrk="1" hangingPunct="1"/>
            <a:r>
              <a:rPr lang="en-GB" altLang="x-none" sz="2400">
                <a:solidFill>
                  <a:srgbClr val="0070C0"/>
                </a:solidFill>
              </a:rPr>
              <a:t>Transform the response</a:t>
            </a:r>
          </a:p>
          <a:p>
            <a:pPr marL="342900" lvl="1" indent="0" eaLnBrk="1" hangingPunct="1">
              <a:buFont typeface="Wingdings" pitchFamily="2" charset="2"/>
              <a:buNone/>
            </a:pPr>
            <a:endParaRPr lang="en-GB" altLang="x-none" sz="2400"/>
          </a:p>
          <a:p>
            <a:pPr marL="342900" lvl="1" indent="0" eaLnBrk="1" hangingPunct="1"/>
            <a:endParaRPr lang="en-GB" altLang="x-none" sz="2400"/>
          </a:p>
          <a:p>
            <a:pPr eaLnBrk="1" hangingPunct="1"/>
            <a:r>
              <a:rPr lang="en-GB" altLang="x-none" sz="2400">
                <a:solidFill>
                  <a:srgbClr val="0070C0"/>
                </a:solidFill>
              </a:rPr>
              <a:t>Transform the predictors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x-none" sz="2400"/>
              <a:t> e.g. Polynomial regression </a:t>
            </a:r>
          </a:p>
          <a:p>
            <a:pPr eaLnBrk="1" hangingPunct="1"/>
            <a:endParaRPr lang="en-US" altLang="x-none" sz="2400"/>
          </a:p>
          <a:p>
            <a:pPr eaLnBrk="1" hangingPunct="1"/>
            <a:endParaRPr lang="en-US" altLang="x-none" sz="2400"/>
          </a:p>
          <a:p>
            <a:pPr eaLnBrk="1" hangingPunct="1"/>
            <a:endParaRPr lang="en-US" altLang="x-none" sz="2400"/>
          </a:p>
          <a:p>
            <a:pPr eaLnBrk="1" hangingPunct="1"/>
            <a:r>
              <a:rPr lang="en-US" altLang="x-none" sz="2400"/>
              <a:t>THINK ABOUT WHAT RELATIONSHIP IS NATURALLY MEANINGFUL (</a:t>
            </a:r>
            <a:r>
              <a:rPr lang="en-US" altLang="x-none" sz="2400">
                <a:solidFill>
                  <a:srgbClr val="0000FF"/>
                </a:solidFill>
              </a:rPr>
              <a:t>ASSUMPTION 1</a:t>
            </a:r>
            <a:r>
              <a:rPr lang="en-US" altLang="x-none" sz="2400"/>
              <a:t>)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="" xmlns:a16="http://schemas.microsoft.com/office/drawing/2014/main" id="{6A7B74E8-6E40-EB4B-9F0C-7C219B8E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36" name="Rectangle 7">
            <a:extLst>
              <a:ext uri="{FF2B5EF4-FFF2-40B4-BE49-F238E27FC236}">
                <a16:creationId xmlns="" xmlns:a16="http://schemas.microsoft.com/office/drawing/2014/main" id="{8E69B83F-D66C-364E-A70E-69540DE1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197640" name="Object 8">
            <a:extLst>
              <a:ext uri="{FF2B5EF4-FFF2-40B4-BE49-F238E27FC236}">
                <a16:creationId xmlns="" xmlns:a16="http://schemas.microsoft.com/office/drawing/2014/main" id="{FF74FF3A-1ABD-E349-BCB9-396F8C8A8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19600"/>
          <a:ext cx="37639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Equation" r:id="rId3" imgW="25742900" imgH="5270500" progId="Equation.3">
                  <p:embed/>
                </p:oleObj>
              </mc:Choice>
              <mc:Fallback>
                <p:oleObj name="Equation" r:id="rId3" imgW="257429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37639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="" xmlns:a16="http://schemas.microsoft.com/office/drawing/2014/main" id="{396E3797-6BAC-7740-BC98-C2FB4664C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67000"/>
          <a:ext cx="2654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Equation" r:id="rId5" imgW="800100" imgH="203200" progId="Equation.3">
                  <p:embed/>
                </p:oleObj>
              </mc:Choice>
              <mc:Fallback>
                <p:oleObj name="Equation" r:id="rId5" imgW="8001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26543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="" xmlns:a16="http://schemas.microsoft.com/office/drawing/2014/main" id="{714FF469-9F9D-1B4A-AB4A-9E91B08DA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/>
              <a:t>Distribution of residuals</a:t>
            </a:r>
            <a:endParaRPr lang="en-GB" altLang="x-none"/>
          </a:p>
        </p:txBody>
      </p:sp>
      <p:sp>
        <p:nvSpPr>
          <p:cNvPr id="177155" name="Rectangle 3">
            <a:extLst>
              <a:ext uri="{FF2B5EF4-FFF2-40B4-BE49-F238E27FC236}">
                <a16:creationId xmlns="" xmlns:a16="http://schemas.microsoft.com/office/drawing/2014/main" id="{C94A324F-BF47-3D43-B2C3-B5C6177C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eaLnBrk="1" hangingPunct="1"/>
            <a:r>
              <a:rPr lang="en-GB" altLang="x-none" sz="2400"/>
              <a:t>The parametric tests are mathematically derived, based on assumed distributions (e.g. normal, F)</a:t>
            </a:r>
          </a:p>
          <a:p>
            <a:pPr eaLnBrk="1" hangingPunct="1"/>
            <a:endParaRPr lang="en-GB" altLang="x-none" sz="2400"/>
          </a:p>
          <a:p>
            <a:pPr eaLnBrk="1" hangingPunct="1"/>
            <a:r>
              <a:rPr lang="en-GB" altLang="x-none" sz="2400"/>
              <a:t>Which means the tests can only be trusted when the data being tested follow the assumed distributions</a:t>
            </a:r>
          </a:p>
          <a:p>
            <a:pPr eaLnBrk="1" hangingPunct="1"/>
            <a:endParaRPr lang="en-GB" altLang="x-none" sz="2400"/>
          </a:p>
          <a:p>
            <a:pPr eaLnBrk="1" hangingPunct="1"/>
            <a:r>
              <a:rPr lang="en-GB" altLang="x-none" sz="2400"/>
              <a:t>e.g. t-tests and F-tests assume residuals are approximately normally distributed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>
            <a:extLst>
              <a:ext uri="{FF2B5EF4-FFF2-40B4-BE49-F238E27FC236}">
                <a16:creationId xmlns="" xmlns:a16="http://schemas.microsoft.com/office/drawing/2014/main" id="{38EBCB9B-3034-8340-896B-A413D605A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Normality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0948" name="Rectangle 4">
            <a:extLst>
              <a:ext uri="{FF2B5EF4-FFF2-40B4-BE49-F238E27FC236}">
                <a16:creationId xmlns="" xmlns:a16="http://schemas.microsoft.com/office/drawing/2014/main" id="{FCE1CF41-1147-6D48-B52A-BDCDB585F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73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+mn-ea"/>
                <a:cs typeface="+mn-cs"/>
              </a:rPr>
              <a:t>.. the residuals of the model should be normally distributed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+mn-ea"/>
                <a:cs typeface="+mn-cs"/>
              </a:rPr>
              <a:t>Why? Because t-tests and ANOVA assume normal residuals!</a:t>
            </a:r>
          </a:p>
        </p:txBody>
      </p:sp>
      <p:sp>
        <p:nvSpPr>
          <p:cNvPr id="71683" name="Line 5">
            <a:extLst>
              <a:ext uri="{FF2B5EF4-FFF2-40B4-BE49-F238E27FC236}">
                <a16:creationId xmlns="" xmlns:a16="http://schemas.microsoft.com/office/drawing/2014/main" id="{E6173273-0B64-8D49-822E-AE0201F33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657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x-none"/>
          </a:p>
        </p:txBody>
      </p:sp>
      <p:sp>
        <p:nvSpPr>
          <p:cNvPr id="71684" name="Line 6">
            <a:extLst>
              <a:ext uri="{FF2B5EF4-FFF2-40B4-BE49-F238E27FC236}">
                <a16:creationId xmlns="" xmlns:a16="http://schemas.microsoft.com/office/drawing/2014/main" id="{734D1CE1-67C6-234E-AC8A-E2A23366B8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x-none"/>
          </a:p>
        </p:txBody>
      </p:sp>
      <p:grpSp>
        <p:nvGrpSpPr>
          <p:cNvPr id="71685" name="Group 10">
            <a:extLst>
              <a:ext uri="{FF2B5EF4-FFF2-40B4-BE49-F238E27FC236}">
                <a16:creationId xmlns="" xmlns:a16="http://schemas.microsoft.com/office/drawing/2014/main" id="{517EAFD5-6228-0B41-8F2D-7144863F8D0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419600"/>
            <a:ext cx="1981200" cy="990600"/>
            <a:chOff x="2256" y="2784"/>
            <a:chExt cx="1248" cy="624"/>
          </a:xfrm>
        </p:grpSpPr>
        <p:sp>
          <p:nvSpPr>
            <p:cNvPr id="71691" name="Freeform 11">
              <a:extLst>
                <a:ext uri="{FF2B5EF4-FFF2-40B4-BE49-F238E27FC236}">
                  <a16:creationId xmlns="" xmlns:a16="http://schemas.microsoft.com/office/drawing/2014/main" id="{2927CE2E-08CA-644A-9206-41AC8CF30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832"/>
              <a:ext cx="1248" cy="576"/>
            </a:xfrm>
            <a:custGeom>
              <a:avLst/>
              <a:gdLst>
                <a:gd name="T0" fmla="*/ 0 w 1248"/>
                <a:gd name="T1" fmla="*/ 576 h 576"/>
                <a:gd name="T2" fmla="*/ 288 w 1248"/>
                <a:gd name="T3" fmla="*/ 480 h 576"/>
                <a:gd name="T4" fmla="*/ 624 w 1248"/>
                <a:gd name="T5" fmla="*/ 0 h 576"/>
                <a:gd name="T6" fmla="*/ 960 w 1248"/>
                <a:gd name="T7" fmla="*/ 480 h 576"/>
                <a:gd name="T8" fmla="*/ 1248 w 1248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576">
                  <a:moveTo>
                    <a:pt x="0" y="576"/>
                  </a:moveTo>
                  <a:cubicBezTo>
                    <a:pt x="92" y="576"/>
                    <a:pt x="184" y="576"/>
                    <a:pt x="288" y="480"/>
                  </a:cubicBezTo>
                  <a:cubicBezTo>
                    <a:pt x="392" y="384"/>
                    <a:pt x="512" y="0"/>
                    <a:pt x="624" y="0"/>
                  </a:cubicBezTo>
                  <a:cubicBezTo>
                    <a:pt x="736" y="0"/>
                    <a:pt x="856" y="384"/>
                    <a:pt x="960" y="480"/>
                  </a:cubicBezTo>
                  <a:cubicBezTo>
                    <a:pt x="1064" y="576"/>
                    <a:pt x="1200" y="560"/>
                    <a:pt x="1248" y="576"/>
                  </a:cubicBezTo>
                </a:path>
              </a:pathLst>
            </a:custGeom>
            <a:noFill/>
            <a:ln w="28575" cmpd="sng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71692" name="Line 12">
              <a:extLst>
                <a:ext uri="{FF2B5EF4-FFF2-40B4-BE49-F238E27FC236}">
                  <a16:creationId xmlns="" xmlns:a16="http://schemas.microsoft.com/office/drawing/2014/main" id="{94C146FF-9D72-8E44-81FB-1B2D95CB7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48"/>
            </a:xfrm>
            <a:prstGeom prst="line">
              <a:avLst/>
            </a:prstGeom>
            <a:noFill/>
            <a:ln w="28575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71686" name="Text Box 13">
            <a:extLst>
              <a:ext uri="{FF2B5EF4-FFF2-40B4-BE49-F238E27FC236}">
                <a16:creationId xmlns="" xmlns:a16="http://schemas.microsoft.com/office/drawing/2014/main" id="{7A974D3A-7B72-2642-B23F-AF9C4E26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198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x-none"/>
              <a:t>Residuals</a:t>
            </a:r>
            <a:endParaRPr lang="en-GB" altLang="x-none"/>
          </a:p>
        </p:txBody>
      </p:sp>
      <p:sp>
        <p:nvSpPr>
          <p:cNvPr id="71687" name="Text Box 14">
            <a:extLst>
              <a:ext uri="{FF2B5EF4-FFF2-40B4-BE49-F238E27FC236}">
                <a16:creationId xmlns="" xmlns:a16="http://schemas.microsoft.com/office/drawing/2014/main" id="{E4701291-1966-0748-8946-BFE866D22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67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Frequency</a:t>
            </a:r>
          </a:p>
        </p:txBody>
      </p:sp>
      <p:graphicFrame>
        <p:nvGraphicFramePr>
          <p:cNvPr id="71688" name="Object 2">
            <a:extLst>
              <a:ext uri="{FF2B5EF4-FFF2-40B4-BE49-F238E27FC236}">
                <a16:creationId xmlns="" xmlns:a16="http://schemas.microsoft.com/office/drawing/2014/main" id="{9F330B4C-FFE9-1548-B6BF-D4F45EF37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191000"/>
          <a:ext cx="2108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2" name="Equation" r:id="rId3" imgW="647700" imgH="241300" progId="Equation.3">
                  <p:embed/>
                </p:oleObj>
              </mc:Choice>
              <mc:Fallback>
                <p:oleObj name="Equation" r:id="rId3" imgW="6477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91000"/>
                        <a:ext cx="2108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13">
            <a:extLst>
              <a:ext uri="{FF2B5EF4-FFF2-40B4-BE49-F238E27FC236}">
                <a16:creationId xmlns="" xmlns:a16="http://schemas.microsoft.com/office/drawing/2014/main" id="{3C8987DA-BC78-364C-B588-78D16DAD9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388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x-none"/>
              <a:t>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ED9A8382-4626-3348-BC48-31FC9BCF708C}"/>
              </a:ext>
            </a:extLst>
          </p:cNvPr>
          <p:cNvCxnSpPr>
            <a:stCxn id="71691" idx="2"/>
            <a:endCxn id="71689" idx="0"/>
          </p:cNvCxnSpPr>
          <p:nvPr/>
        </p:nvCxnSpPr>
        <p:spPr>
          <a:xfrm>
            <a:off x="4038600" y="4495800"/>
            <a:ext cx="0" cy="11430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>
            <a:extLst>
              <a:ext uri="{FF2B5EF4-FFF2-40B4-BE49-F238E27FC236}">
                <a16:creationId xmlns="" xmlns:a16="http://schemas.microsoft.com/office/drawing/2014/main" id="{3B4CDAD8-B615-784F-9B38-69EF5C732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x-none" sz="2400" b="1"/>
              <a:t>How do we check it?</a:t>
            </a:r>
            <a:endParaRPr lang="en-GB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>
                <a:solidFill>
                  <a:schemeClr val="tx2"/>
                </a:solidFill>
              </a:rPr>
              <a:t>Normality of residuals can be checked using a q-q plot</a:t>
            </a:r>
            <a:endParaRPr lang="en-NZ" altLang="x-none" sz="2400"/>
          </a:p>
          <a:p>
            <a:pPr eaLnBrk="1" hangingPunct="1">
              <a:lnSpc>
                <a:spcPct val="90000"/>
              </a:lnSpc>
            </a:pPr>
            <a:endParaRPr lang="en-NZ" altLang="x-none" sz="2400" b="1"/>
          </a:p>
          <a:p>
            <a:pPr eaLnBrk="1" hangingPunct="1">
              <a:lnSpc>
                <a:spcPct val="90000"/>
              </a:lnSpc>
            </a:pPr>
            <a:endParaRPr lang="en-NZ" altLang="x-none" sz="2400" b="1"/>
          </a:p>
          <a:p>
            <a:pPr eaLnBrk="1" hangingPunct="1">
              <a:lnSpc>
                <a:spcPct val="90000"/>
              </a:lnSpc>
            </a:pPr>
            <a:endParaRPr lang="en-NZ" altLang="x-none" sz="2400" b="1"/>
          </a:p>
          <a:p>
            <a:pPr eaLnBrk="1" hangingPunct="1">
              <a:lnSpc>
                <a:spcPct val="90000"/>
              </a:lnSpc>
            </a:pPr>
            <a:endParaRPr lang="en-NZ" altLang="x-none" sz="2400" b="1"/>
          </a:p>
          <a:p>
            <a:pPr eaLnBrk="1" hangingPunct="1">
              <a:lnSpc>
                <a:spcPct val="90000"/>
              </a:lnSpc>
            </a:pPr>
            <a:endParaRPr lang="en-NZ" altLang="x-none" sz="2400" b="1"/>
          </a:p>
          <a:p>
            <a:pPr eaLnBrk="1" hangingPunct="1">
              <a:lnSpc>
                <a:spcPct val="90000"/>
              </a:lnSpc>
            </a:pPr>
            <a:endParaRPr lang="en-NZ" altLang="x-none" sz="2400" b="1"/>
          </a:p>
          <a:p>
            <a:pPr eaLnBrk="1" hangingPunct="1">
              <a:lnSpc>
                <a:spcPct val="90000"/>
              </a:lnSpc>
            </a:pPr>
            <a:endParaRPr lang="en-NZ" altLang="x-none" sz="2400" b="1"/>
          </a:p>
        </p:txBody>
      </p:sp>
      <p:pic>
        <p:nvPicPr>
          <p:cNvPr id="72706" name="Picture 5">
            <a:extLst>
              <a:ext uri="{FF2B5EF4-FFF2-40B4-BE49-F238E27FC236}">
                <a16:creationId xmlns="" xmlns:a16="http://schemas.microsoft.com/office/drawing/2014/main" id="{1CB21232-8400-7746-9FC3-246525F4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029200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0" name="Rectangle 2">
            <a:extLst>
              <a:ext uri="{FF2B5EF4-FFF2-40B4-BE49-F238E27FC236}">
                <a16:creationId xmlns="" xmlns:a16="http://schemas.microsoft.com/office/drawing/2014/main" id="{31257868-4C62-FD42-B73A-A71562F38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Normality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5" descr="skew">
            <a:extLst>
              <a:ext uri="{FF2B5EF4-FFF2-40B4-BE49-F238E27FC236}">
                <a16:creationId xmlns="" xmlns:a16="http://schemas.microsoft.com/office/drawing/2014/main" id="{181F59D6-BA64-C84B-9680-3E60D246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34"/>
          <a:stretch>
            <a:fillRect/>
          </a:stretch>
        </p:blipFill>
        <p:spPr bwMode="auto">
          <a:xfrm>
            <a:off x="609600" y="2438400"/>
            <a:ext cx="43434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38" name="Text Box 22">
            <a:extLst>
              <a:ext uri="{FF2B5EF4-FFF2-40B4-BE49-F238E27FC236}">
                <a16:creationId xmlns="" xmlns:a16="http://schemas.microsoft.com/office/drawing/2014/main" id="{8BA0D4C3-A83D-3948-BC42-7FA40EA88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86200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x-none" sz="4000"/>
              <a:t>P</a:t>
            </a:r>
            <a:endParaRPr lang="en-GB" altLang="x-none" sz="4000"/>
          </a:p>
        </p:txBody>
      </p:sp>
      <p:sp>
        <p:nvSpPr>
          <p:cNvPr id="188418" name="Rectangle 2">
            <a:extLst>
              <a:ext uri="{FF2B5EF4-FFF2-40B4-BE49-F238E27FC236}">
                <a16:creationId xmlns="" xmlns:a16="http://schemas.microsoft.com/office/drawing/2014/main" id="{7A8FD134-E7C7-A145-B6C4-6E7767D44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Distribution of residuals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8419" name="Rectangle 3">
            <a:extLst>
              <a:ext uri="{FF2B5EF4-FFF2-40B4-BE49-F238E27FC236}">
                <a16:creationId xmlns="" xmlns:a16="http://schemas.microsoft.com/office/drawing/2014/main" id="{F1EA57D8-8E57-2C43-90CB-64B6C4A86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1663"/>
          </a:xfrm>
        </p:spPr>
        <p:txBody>
          <a:bodyPr/>
          <a:lstStyle/>
          <a:p>
            <a:pPr eaLnBrk="1" hangingPunct="1"/>
            <a:r>
              <a:rPr lang="en-GB" altLang="x-none" sz="2400"/>
              <a:t>Most common problem is positive skew:</a:t>
            </a:r>
          </a:p>
          <a:p>
            <a:pPr eaLnBrk="1" hangingPunct="1"/>
            <a:endParaRPr lang="en-GB" altLang="x-none" sz="2400"/>
          </a:p>
          <a:p>
            <a:pPr eaLnBrk="1" hangingPunct="1"/>
            <a:endParaRPr lang="en-GB" altLang="x-none" sz="2400"/>
          </a:p>
          <a:p>
            <a:pPr eaLnBrk="1" hangingPunct="1"/>
            <a:endParaRPr lang="en-GB" altLang="x-none" sz="2400"/>
          </a:p>
          <a:p>
            <a:pPr eaLnBrk="1" hangingPunct="1"/>
            <a:endParaRPr lang="en-GB" altLang="x-none" sz="2400"/>
          </a:p>
          <a:p>
            <a:pPr eaLnBrk="1" hangingPunct="1"/>
            <a:endParaRPr lang="en-GB" altLang="x-none" sz="2400"/>
          </a:p>
          <a:p>
            <a:pPr eaLnBrk="1" hangingPunct="1"/>
            <a:endParaRPr lang="en-GB" altLang="x-none" sz="2400"/>
          </a:p>
          <a:p>
            <a:pPr eaLnBrk="1" hangingPunct="1"/>
            <a:endParaRPr lang="en-GB" altLang="x-none" sz="2400" b="1"/>
          </a:p>
          <a:p>
            <a:pPr eaLnBrk="1" hangingPunct="1"/>
            <a:endParaRPr lang="en-GB" altLang="x-none" sz="2400" b="1"/>
          </a:p>
          <a:p>
            <a:pPr eaLnBrk="1" hangingPunct="1"/>
            <a:r>
              <a:rPr lang="en-GB" altLang="x-none" sz="2400" b="1"/>
              <a:t>Solution?</a:t>
            </a:r>
            <a:r>
              <a:rPr lang="en-GB" altLang="x-none" sz="2400"/>
              <a:t> Transform response variable</a:t>
            </a:r>
            <a:endParaRPr lang="en-NZ" altLang="x-none" sz="2400"/>
          </a:p>
        </p:txBody>
      </p:sp>
      <p:pic>
        <p:nvPicPr>
          <p:cNvPr id="73733" name="Picture 4">
            <a:extLst>
              <a:ext uri="{FF2B5EF4-FFF2-40B4-BE49-F238E27FC236}">
                <a16:creationId xmlns="" xmlns:a16="http://schemas.microsoft.com/office/drawing/2014/main" id="{E3419797-BA52-C24C-AE60-2FEF68F0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6">
            <a:extLst>
              <a:ext uri="{FF2B5EF4-FFF2-40B4-BE49-F238E27FC236}">
                <a16:creationId xmlns="" xmlns:a16="http://schemas.microsoft.com/office/drawing/2014/main" id="{809A9CD9-F161-5148-AF02-C1BF10D8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782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3735" name="Rectangle 8">
            <a:extLst>
              <a:ext uri="{FF2B5EF4-FFF2-40B4-BE49-F238E27FC236}">
                <a16:creationId xmlns="" xmlns:a16="http://schemas.microsoft.com/office/drawing/2014/main" id="{25CAC00B-9A3F-244C-817E-3110C7D5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797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188435" name="Group 19">
            <a:extLst>
              <a:ext uri="{FF2B5EF4-FFF2-40B4-BE49-F238E27FC236}">
                <a16:creationId xmlns="" xmlns:a16="http://schemas.microsoft.com/office/drawing/2014/main" id="{F5A98F75-A8D2-5A46-8AF6-6A053B5EC04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257925" cy="487368"/>
        </p:xfrm>
        <a:graphic>
          <a:graphicData uri="http://schemas.openxmlformats.org/drawingml/2006/table">
            <a:tbl>
              <a:tblPr/>
              <a:tblGrid>
                <a:gridCol w="3478213">
                  <a:extLst>
                    <a:ext uri="{9D8B030D-6E8A-4147-A177-3AD203B41FA5}">
                      <a16:colId xmlns="" xmlns:a16="http://schemas.microsoft.com/office/drawing/2014/main" val="3839338341"/>
                    </a:ext>
                  </a:extLst>
                </a:gridCol>
                <a:gridCol w="2779712">
                  <a:extLst>
                    <a:ext uri="{9D8B030D-6E8A-4147-A177-3AD203B41FA5}">
                      <a16:colId xmlns="" xmlns:a16="http://schemas.microsoft.com/office/drawing/2014/main" val="318307576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altLang="x-none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564" marB="455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GB" altLang="x-none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564" marB="4556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8750803"/>
                  </a:ext>
                </a:extLst>
              </a:tr>
            </a:tbl>
          </a:graphicData>
        </a:graphic>
      </p:graphicFrame>
      <p:sp>
        <p:nvSpPr>
          <p:cNvPr id="188436" name="Text Box 20">
            <a:extLst>
              <a:ext uri="{FF2B5EF4-FFF2-40B4-BE49-F238E27FC236}">
                <a16:creationId xmlns="" xmlns:a16="http://schemas.microsoft.com/office/drawing/2014/main" id="{87D74F17-4139-1A4E-98D2-2067B6ADA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386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x-none" sz="2800"/>
              <a:t>ositive</a:t>
            </a:r>
            <a:endParaRPr lang="en-GB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8" grpId="0"/>
      <p:bldP spid="1884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="" xmlns:a16="http://schemas.microsoft.com/office/drawing/2014/main" id="{11F9EBE6-F524-DA4D-B688-AC75F7F88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 dirty="0" smtClean="0"/>
              <a:t>Homoscedasticity</a:t>
            </a:r>
            <a:r>
              <a:rPr lang="zh-CN" altLang="en-US" sz="4000" dirty="0" smtClean="0"/>
              <a:t>（同质性）</a:t>
            </a:r>
            <a:endParaRPr lang="en-US" altLang="x-none" dirty="0"/>
          </a:p>
        </p:txBody>
      </p:sp>
      <p:sp>
        <p:nvSpPr>
          <p:cNvPr id="82947" name="Rectangle 3">
            <a:extLst>
              <a:ext uri="{FF2B5EF4-FFF2-40B4-BE49-F238E27FC236}">
                <a16:creationId xmlns="" xmlns:a16="http://schemas.microsoft.com/office/drawing/2014/main" id="{6EA9C5B8-E3B9-B448-B022-8BC15E3EA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>
                <a:solidFill>
                  <a:schemeClr val="tx2"/>
                </a:solidFill>
              </a:rPr>
              <a:t>Homogeneity of variances</a:t>
            </a:r>
            <a:r>
              <a:rPr lang="en-US" altLang="x-none" sz="2400" dirty="0"/>
              <a:t> (Homoscedasticity):</a:t>
            </a:r>
          </a:p>
          <a:p>
            <a:pPr eaLnBrk="1" hangingPunct="1">
              <a:lnSpc>
                <a:spcPct val="90000"/>
              </a:lnSpc>
            </a:pPr>
            <a:endParaRPr lang="en-NZ" altLang="x-none" sz="2400" dirty="0"/>
          </a:p>
          <a:p>
            <a:pPr eaLnBrk="1" hangingPunct="1">
              <a:lnSpc>
                <a:spcPct val="90000"/>
              </a:lnSpc>
            </a:pPr>
            <a:r>
              <a:rPr lang="en-GB" altLang="x-none" sz="2400" dirty="0"/>
              <a:t>i.e. the residuals (</a:t>
            </a:r>
            <a:r>
              <a:rPr lang="en-GB" altLang="x-none" sz="2400" dirty="0" err="1"/>
              <a:t>e</a:t>
            </a:r>
            <a:r>
              <a:rPr lang="en-GB" altLang="x-none" sz="2400" baseline="-25000" dirty="0" err="1"/>
              <a:t>i</a:t>
            </a:r>
            <a:r>
              <a:rPr lang="en-GB" altLang="en-US" sz="2400" dirty="0" err="1"/>
              <a:t>’</a:t>
            </a:r>
            <a:r>
              <a:rPr lang="en-GB" altLang="x-none" sz="2400" dirty="0" err="1"/>
              <a:t>s</a:t>
            </a:r>
            <a:r>
              <a:rPr lang="en-GB" altLang="x-none" sz="2400" dirty="0"/>
              <a:t>) should have the same variance across values of the response variable</a:t>
            </a:r>
            <a:endParaRPr lang="en-NZ" altLang="x-none" sz="2400" dirty="0"/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</a:pPr>
            <a:endParaRPr lang="en-NZ" altLang="x-none" sz="2400" dirty="0"/>
          </a:p>
          <a:p>
            <a:pPr marL="342900" lvl="1" indent="-342900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NZ" altLang="x-none" sz="2400" dirty="0"/>
              <a:t>If not, then parameter estimates are likely to be unreliable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4">
            <a:extLst>
              <a:ext uri="{FF2B5EF4-FFF2-40B4-BE49-F238E27FC236}">
                <a16:creationId xmlns="" xmlns:a16="http://schemas.microsoft.com/office/drawing/2014/main" id="{967F9393-1803-0A4C-BFBC-617DE4DC9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480060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512" name="Rectangle 24">
            <a:extLst>
              <a:ext uri="{FF2B5EF4-FFF2-40B4-BE49-F238E27FC236}">
                <a16:creationId xmlns="" xmlns:a16="http://schemas.microsoft.com/office/drawing/2014/main" id="{BFA4B054-7420-8743-B0F9-028473085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35463"/>
            <a:ext cx="3810000" cy="990600"/>
          </a:xfrm>
          <a:prstGeom prst="rect">
            <a:avLst/>
          </a:prstGeom>
          <a:solidFill>
            <a:srgbClr val="FFFF0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1490" name="Rectangle 2">
            <a:extLst>
              <a:ext uri="{FF2B5EF4-FFF2-40B4-BE49-F238E27FC236}">
                <a16:creationId xmlns="" xmlns:a16="http://schemas.microsoft.com/office/drawing/2014/main" id="{B02481E9-4C3A-9145-8DDA-7FFC4A34E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Homoscedasticity</a:t>
            </a:r>
            <a:endParaRPr lang="en-US" altLang="x-none"/>
          </a:p>
        </p:txBody>
      </p:sp>
      <p:sp>
        <p:nvSpPr>
          <p:cNvPr id="75780" name="Rectangle 3">
            <a:extLst>
              <a:ext uri="{FF2B5EF4-FFF2-40B4-BE49-F238E27FC236}">
                <a16:creationId xmlns="" xmlns:a16="http://schemas.microsoft.com/office/drawing/2014/main" id="{E71827DE-3B47-6A42-8909-0D3A7D68D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x-none" sz="2400" b="1"/>
              <a:t>How do we check it?</a:t>
            </a:r>
            <a:endParaRPr lang="en-GB" altLang="x-none" sz="2400"/>
          </a:p>
          <a:p>
            <a:pPr eaLnBrk="1" hangingPunct="1"/>
            <a:r>
              <a:rPr lang="en-GB" altLang="x-none" sz="2400"/>
              <a:t>1) Plot residuals (         ) against fitted values (    )</a:t>
            </a:r>
          </a:p>
          <a:p>
            <a:pPr eaLnBrk="1" hangingPunct="1"/>
            <a:r>
              <a:rPr lang="en-GB" altLang="x-none" sz="2400"/>
              <a:t>Residuals should be evenly spread across the range of fitted values</a:t>
            </a:r>
            <a:endParaRPr lang="en-US" altLang="x-none" sz="2400"/>
          </a:p>
        </p:txBody>
      </p:sp>
      <p:sp>
        <p:nvSpPr>
          <p:cNvPr id="75781" name="Rectangle 8">
            <a:extLst>
              <a:ext uri="{FF2B5EF4-FFF2-40B4-BE49-F238E27FC236}">
                <a16:creationId xmlns="" xmlns:a16="http://schemas.microsoft.com/office/drawing/2014/main" id="{5F386ACD-FF90-3443-9E76-29015EE6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2281238"/>
            <a:ext cx="31654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5782" name="Rectangle 10">
            <a:extLst>
              <a:ext uri="{FF2B5EF4-FFF2-40B4-BE49-F238E27FC236}">
                <a16:creationId xmlns="" xmlns:a16="http://schemas.microsoft.com/office/drawing/2014/main" id="{38487C4F-D4A5-B943-B366-6C95AE437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2281238"/>
            <a:ext cx="33543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10" name="Object 4">
            <a:extLst>
              <a:ext uri="{FF2B5EF4-FFF2-40B4-BE49-F238E27FC236}">
                <a16:creationId xmlns="" xmlns:a16="http://schemas.microsoft.com/office/drawing/2014/main" id="{5A1ABF32-663A-0349-AF5D-7BEA28B0B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209800"/>
          <a:ext cx="762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Equation" r:id="rId4" imgW="9359900" imgH="5270500" progId="Equation.3">
                  <p:embed/>
                </p:oleObj>
              </mc:Choice>
              <mc:Fallback>
                <p:oleObj name="Equation" r:id="rId4" imgW="93599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762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="" xmlns:a16="http://schemas.microsoft.com/office/drawing/2014/main" id="{887CA90C-9006-5A41-AE40-D8A0991B0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2209800"/>
          <a:ext cx="317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6" name="Equation" r:id="rId6" imgW="3213100" imgH="4686300" progId="Equation.3">
                  <p:embed/>
                </p:oleObj>
              </mc:Choice>
              <mc:Fallback>
                <p:oleObj name="Equation" r:id="rId6" imgW="32131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09800"/>
                        <a:ext cx="317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FECC5166-7C72-8F44-8A7C-C9EDD59C1706}"/>
              </a:ext>
            </a:extLst>
          </p:cNvPr>
          <p:cNvCxnSpPr/>
          <p:nvPr/>
        </p:nvCxnSpPr>
        <p:spPr>
          <a:xfrm flipV="1">
            <a:off x="2209800" y="3810000"/>
            <a:ext cx="3048000" cy="762000"/>
          </a:xfrm>
          <a:prstGeom prst="line">
            <a:avLst/>
          </a:prstGeom>
          <a:ln>
            <a:solidFill>
              <a:srgbClr val="0000F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2EBF1DC-7C8C-0245-B4FC-A9502C230254}"/>
              </a:ext>
            </a:extLst>
          </p:cNvPr>
          <p:cNvCxnSpPr>
            <a:cxnSpLocks/>
          </p:cNvCxnSpPr>
          <p:nvPr/>
        </p:nvCxnSpPr>
        <p:spPr>
          <a:xfrm>
            <a:off x="2238375" y="5097463"/>
            <a:ext cx="2638425" cy="825500"/>
          </a:xfrm>
          <a:prstGeom prst="line">
            <a:avLst/>
          </a:prstGeom>
          <a:ln>
            <a:solidFill>
              <a:srgbClr val="0000F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="" xmlns:a16="http://schemas.microsoft.com/office/drawing/2014/main" id="{D9DB5C39-3BF2-A543-ACBF-9389DF71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Homoscedasticity</a:t>
            </a:r>
            <a:endParaRPr lang="en-US" altLang="x-none"/>
          </a:p>
        </p:txBody>
      </p:sp>
      <p:sp>
        <p:nvSpPr>
          <p:cNvPr id="193539" name="Rectangle 3">
            <a:extLst>
              <a:ext uri="{FF2B5EF4-FFF2-40B4-BE49-F238E27FC236}">
                <a16:creationId xmlns="" xmlns:a16="http://schemas.microsoft.com/office/drawing/2014/main" id="{E456F0DD-A6A8-0D4D-B58A-6A17C299B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21125"/>
          </a:xfrm>
        </p:spPr>
        <p:txBody>
          <a:bodyPr/>
          <a:lstStyle/>
          <a:p>
            <a:pPr eaLnBrk="1" hangingPunct="1"/>
            <a:r>
              <a:rPr lang="en-GB" altLang="x-none" sz="2400" b="1"/>
              <a:t>What can cause the assumption to be broken?</a:t>
            </a:r>
            <a:endParaRPr lang="en-GB" altLang="x-none" sz="2400"/>
          </a:p>
          <a:p>
            <a:pPr eaLnBrk="1" hangingPunct="1"/>
            <a:r>
              <a:rPr lang="en-GB" altLang="x-none" sz="2400"/>
              <a:t>Skew (response or predictors require transformation)</a:t>
            </a:r>
          </a:p>
          <a:p>
            <a:pPr eaLnBrk="1" hangingPunct="1"/>
            <a:r>
              <a:rPr lang="en-GB" altLang="x-none" sz="2400"/>
              <a:t>Outliers</a:t>
            </a:r>
          </a:p>
          <a:p>
            <a:pPr eaLnBrk="1" hangingPunct="1"/>
            <a:endParaRPr lang="en-GB" altLang="x-none" sz="2400" b="1"/>
          </a:p>
          <a:p>
            <a:pPr eaLnBrk="1" hangingPunct="1"/>
            <a:r>
              <a:rPr lang="en-GB" altLang="x-none" sz="2400" b="1"/>
              <a:t>What</a:t>
            </a:r>
            <a:r>
              <a:rPr lang="en-GB" altLang="en-US" sz="2400" b="1"/>
              <a:t>’</a:t>
            </a:r>
            <a:r>
              <a:rPr lang="en-GB" altLang="x-none" sz="2400" b="1"/>
              <a:t>s the solution?</a:t>
            </a:r>
            <a:endParaRPr lang="en-GB" altLang="x-none" sz="2400"/>
          </a:p>
          <a:p>
            <a:pPr eaLnBrk="1" hangingPunct="1"/>
            <a:r>
              <a:rPr lang="en-GB" altLang="x-none" sz="2400"/>
              <a:t>Transform the response variable or predictor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="" xmlns:a16="http://schemas.microsoft.com/office/drawing/2014/main" id="{0B72F5AF-5BA4-5849-8225-AFB61124E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/>
              <a:t>Regression calculation</a:t>
            </a:r>
            <a:endParaRPr lang="en-GB" altLang="x-none"/>
          </a:p>
        </p:txBody>
      </p:sp>
      <p:sp>
        <p:nvSpPr>
          <p:cNvPr id="139267" name="Rectangle 3">
            <a:extLst>
              <a:ext uri="{FF2B5EF4-FFF2-40B4-BE49-F238E27FC236}">
                <a16:creationId xmlns="" xmlns:a16="http://schemas.microsoft.com/office/drawing/2014/main" id="{41384825-8549-F346-9A77-69B675D0D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14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x-none" sz="2400" dirty="0"/>
              <a:t>Simple regression uses the method of </a:t>
            </a:r>
            <a:r>
              <a:rPr lang="en-NZ" altLang="x-none" sz="2400" dirty="0" smtClean="0"/>
              <a:t>O</a:t>
            </a:r>
            <a:r>
              <a:rPr lang="en-US" altLang="zh-CN" sz="2400" dirty="0" err="1" smtClean="0"/>
              <a:t>rdinary</a:t>
            </a:r>
            <a:r>
              <a:rPr lang="en-US" altLang="zh-CN" sz="2400" dirty="0" smtClean="0"/>
              <a:t> L</a:t>
            </a:r>
            <a:r>
              <a:rPr lang="en-NZ" altLang="x-none" sz="2400" dirty="0" smtClean="0"/>
              <a:t>east </a:t>
            </a:r>
            <a:r>
              <a:rPr lang="en-NZ" altLang="x-none" sz="2400" dirty="0"/>
              <a:t>squares estimation (OLS): </a:t>
            </a:r>
            <a:r>
              <a:rPr lang="zh-CN" altLang="en-US" sz="2400" dirty="0" smtClean="0"/>
              <a:t>最小二乘法</a:t>
            </a:r>
            <a:endParaRPr lang="en-NZ" altLang="x-none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NZ" altLang="x-none" sz="2400" dirty="0"/>
              <a:t>   regression fits the best line through the data by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NZ" altLang="x-none" sz="2400" dirty="0"/>
              <a:t>   minimising the sum of squared errors</a:t>
            </a:r>
            <a:r>
              <a:rPr lang="en-NZ" altLang="x-none" sz="2400" dirty="0" smtClean="0"/>
              <a:t>: </a:t>
            </a:r>
            <a:r>
              <a:rPr lang="zh-CN" altLang="en-US" sz="2400" dirty="0" smtClean="0"/>
              <a:t>方差最小</a:t>
            </a:r>
            <a:endParaRPr lang="en-NZ" altLang="x-none" sz="2400" dirty="0"/>
          </a:p>
          <a:p>
            <a:pPr eaLnBrk="1" hangingPunct="1">
              <a:lnSpc>
                <a:spcPct val="90000"/>
              </a:lnSpc>
            </a:pPr>
            <a:endParaRPr lang="en-NZ" altLang="x-none" sz="2400" dirty="0"/>
          </a:p>
          <a:p>
            <a:pPr eaLnBrk="1" hangingPunct="1">
              <a:lnSpc>
                <a:spcPct val="90000"/>
              </a:lnSpc>
            </a:pPr>
            <a:endParaRPr lang="en-NZ" altLang="x-none" sz="2400" dirty="0"/>
          </a:p>
          <a:p>
            <a:pPr eaLnBrk="1" hangingPunct="1">
              <a:lnSpc>
                <a:spcPct val="90000"/>
              </a:lnSpc>
            </a:pPr>
            <a:endParaRPr lang="en-NZ" altLang="x-none" sz="2400" dirty="0"/>
          </a:p>
          <a:p>
            <a:pPr eaLnBrk="1" hangingPunct="1">
              <a:lnSpc>
                <a:spcPct val="90000"/>
              </a:lnSpc>
            </a:pPr>
            <a:endParaRPr lang="en-NZ" altLang="x-none" sz="2400" dirty="0"/>
          </a:p>
          <a:p>
            <a:pPr eaLnBrk="1" hangingPunct="1">
              <a:lnSpc>
                <a:spcPct val="90000"/>
              </a:lnSpc>
            </a:pPr>
            <a:endParaRPr lang="en-NZ" altLang="x-none" sz="2400" dirty="0"/>
          </a:p>
          <a:p>
            <a:pPr eaLnBrk="1" hangingPunct="1">
              <a:lnSpc>
                <a:spcPct val="90000"/>
              </a:lnSpc>
            </a:pPr>
            <a:endParaRPr lang="en-NZ" altLang="x-none" sz="2400" dirty="0"/>
          </a:p>
          <a:p>
            <a:pPr eaLnBrk="1" hangingPunct="1">
              <a:lnSpc>
                <a:spcPct val="90000"/>
              </a:lnSpc>
            </a:pPr>
            <a:r>
              <a:rPr lang="en-NZ" altLang="x-none" sz="2400" dirty="0"/>
              <a:t>This requires differentiation </a:t>
            </a:r>
            <a:r>
              <a:rPr lang="en-NZ" altLang="x-none" sz="2400" dirty="0" err="1"/>
              <a:t>w.r.t.</a:t>
            </a:r>
            <a:r>
              <a:rPr lang="en-NZ" altLang="x-none" sz="2400" dirty="0"/>
              <a:t> β</a:t>
            </a:r>
            <a:r>
              <a:rPr lang="en-NZ" altLang="x-none" sz="2400" baseline="-25000" dirty="0"/>
              <a:t>0</a:t>
            </a:r>
            <a:r>
              <a:rPr lang="en-NZ" altLang="x-none" sz="2400" dirty="0"/>
              <a:t> and β</a:t>
            </a:r>
            <a:r>
              <a:rPr lang="en-NZ" altLang="x-none" sz="2400" baseline="-25000" dirty="0"/>
              <a:t>1</a:t>
            </a:r>
            <a:r>
              <a:rPr lang="en-NZ" altLang="x-none" sz="2400" dirty="0" smtClean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NZ" altLang="zh-CN" sz="2400" dirty="0"/>
              <a:t> </a:t>
            </a:r>
            <a:r>
              <a:rPr lang="en-NZ" altLang="zh-CN" sz="2400" dirty="0" smtClean="0"/>
              <a:t>    </a:t>
            </a:r>
            <a:r>
              <a:rPr lang="zh-CN" altLang="en-US" sz="2400" dirty="0" smtClean="0"/>
              <a:t>对</a:t>
            </a:r>
            <a:r>
              <a:rPr lang="en-NZ" altLang="x-none" sz="2400" dirty="0"/>
              <a:t>β</a:t>
            </a:r>
            <a:r>
              <a:rPr lang="en-NZ" altLang="x-none" sz="2400" baseline="-25000" dirty="0"/>
              <a:t>0</a:t>
            </a:r>
            <a:r>
              <a:rPr lang="en-NZ" altLang="x-none" sz="2400" dirty="0"/>
              <a:t> and </a:t>
            </a:r>
            <a:r>
              <a:rPr lang="en-NZ" altLang="x-none" sz="2400" dirty="0" smtClean="0"/>
              <a:t>β</a:t>
            </a:r>
            <a:r>
              <a:rPr lang="en-NZ" altLang="x-none" sz="2400" baseline="-25000" dirty="0" smtClean="0"/>
              <a:t>1</a:t>
            </a:r>
            <a:r>
              <a:rPr lang="zh-CN" altLang="en-US" sz="2400" dirty="0" smtClean="0"/>
              <a:t>进行求解</a:t>
            </a:r>
            <a:endParaRPr lang="en-NZ" altLang="x-none" sz="2400" dirty="0"/>
          </a:p>
        </p:txBody>
      </p:sp>
      <p:grpSp>
        <p:nvGrpSpPr>
          <p:cNvPr id="19460" name="Group 4">
            <a:extLst>
              <a:ext uri="{FF2B5EF4-FFF2-40B4-BE49-F238E27FC236}">
                <a16:creationId xmlns="" xmlns:a16="http://schemas.microsoft.com/office/drawing/2014/main" id="{67351ABB-AB04-7745-9B09-0E0ABF5584C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505200"/>
            <a:ext cx="2743200" cy="2438400"/>
            <a:chOff x="5111750" y="3473450"/>
            <a:chExt cx="3646488" cy="2982913"/>
          </a:xfrm>
        </p:grpSpPr>
        <p:grpSp>
          <p:nvGrpSpPr>
            <p:cNvPr id="19462" name="Group 27">
              <a:extLst>
                <a:ext uri="{FF2B5EF4-FFF2-40B4-BE49-F238E27FC236}">
                  <a16:creationId xmlns="" xmlns:a16="http://schemas.microsoft.com/office/drawing/2014/main" id="{EA30CD44-6967-4942-AB49-97DA915D1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750" y="3473450"/>
              <a:ext cx="3467100" cy="2343150"/>
              <a:chOff x="3538" y="1805"/>
              <a:chExt cx="606" cy="412"/>
            </a:xfrm>
          </p:grpSpPr>
          <p:sp>
            <p:nvSpPr>
              <p:cNvPr id="19477" name="Line 15">
                <a:extLst>
                  <a:ext uri="{FF2B5EF4-FFF2-40B4-BE49-F238E27FC236}">
                    <a16:creationId xmlns="" xmlns:a16="http://schemas.microsoft.com/office/drawing/2014/main" id="{6E2D6D91-F7CB-EE44-8F50-C837E4C97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1820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9478" name="Line 16">
                <a:extLst>
                  <a:ext uri="{FF2B5EF4-FFF2-40B4-BE49-F238E27FC236}">
                    <a16:creationId xmlns="" xmlns:a16="http://schemas.microsoft.com/office/drawing/2014/main" id="{A4B579B3-C76E-CD43-8AFB-0EC148676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217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9479" name="Line 17">
                <a:extLst>
                  <a:ext uri="{FF2B5EF4-FFF2-40B4-BE49-F238E27FC236}">
                    <a16:creationId xmlns="" xmlns:a16="http://schemas.microsoft.com/office/drawing/2014/main" id="{E4D8149E-518E-574B-8AE5-967CF2EA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860"/>
                <a:ext cx="527" cy="2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9480" name="Oval 18">
                <a:extLst>
                  <a:ext uri="{FF2B5EF4-FFF2-40B4-BE49-F238E27FC236}">
                    <a16:creationId xmlns="" xmlns:a16="http://schemas.microsoft.com/office/drawing/2014/main" id="{DE44B364-7D9A-4C4F-A5D8-E2D13D919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9481" name="Oval 19">
                <a:extLst>
                  <a:ext uri="{FF2B5EF4-FFF2-40B4-BE49-F238E27FC236}">
                    <a16:creationId xmlns="" xmlns:a16="http://schemas.microsoft.com/office/drawing/2014/main" id="{A00D888C-48FC-F546-833B-9B01661FE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87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9482" name="Oval 20">
                <a:extLst>
                  <a:ext uri="{FF2B5EF4-FFF2-40B4-BE49-F238E27FC236}">
                    <a16:creationId xmlns="" xmlns:a16="http://schemas.microsoft.com/office/drawing/2014/main" id="{E6FEF261-669D-6240-A17D-CC40B7649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018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9483" name="Oval 21">
                <a:extLst>
                  <a:ext uri="{FF2B5EF4-FFF2-40B4-BE49-F238E27FC236}">
                    <a16:creationId xmlns="" xmlns:a16="http://schemas.microsoft.com/office/drawing/2014/main" id="{06DC4716-A2F4-2046-B1A3-69554A50E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8" y="1989"/>
                <a:ext cx="30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9484" name="Oval 22">
                <a:extLst>
                  <a:ext uri="{FF2B5EF4-FFF2-40B4-BE49-F238E27FC236}">
                    <a16:creationId xmlns="" xmlns:a16="http://schemas.microsoft.com/office/drawing/2014/main" id="{4E2801F5-A319-A84F-A676-405DECF9A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9485" name="Oval 23">
                <a:extLst>
                  <a:ext uri="{FF2B5EF4-FFF2-40B4-BE49-F238E27FC236}">
                    <a16:creationId xmlns="" xmlns:a16="http://schemas.microsoft.com/office/drawing/2014/main" id="{B1597EB9-16D9-6648-B5FD-05A201830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82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9486" name="Oval 24">
                <a:extLst>
                  <a:ext uri="{FF2B5EF4-FFF2-40B4-BE49-F238E27FC236}">
                    <a16:creationId xmlns="" xmlns:a16="http://schemas.microsoft.com/office/drawing/2014/main" id="{6AABF5E8-D428-5646-8738-9F26CDB50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19487" name="Text Box 25">
                <a:extLst>
                  <a:ext uri="{FF2B5EF4-FFF2-40B4-BE49-F238E27FC236}">
                    <a16:creationId xmlns="" xmlns:a16="http://schemas.microsoft.com/office/drawing/2014/main" id="{1B14209F-F386-4F4F-8840-CD8CFAF34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805"/>
                <a:ext cx="90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NZ" altLang="x-none" sz="2400" i="1"/>
                  <a:t>y</a:t>
                </a:r>
                <a:endParaRPr lang="en-GB" altLang="x-none" sz="2400" i="1"/>
              </a:p>
            </p:txBody>
          </p:sp>
        </p:grpSp>
        <p:sp>
          <p:nvSpPr>
            <p:cNvPr id="19463" name="Text Box 26">
              <a:extLst>
                <a:ext uri="{FF2B5EF4-FFF2-40B4-BE49-F238E27FC236}">
                  <a16:creationId xmlns="" xmlns:a16="http://schemas.microsoft.com/office/drawing/2014/main" id="{136A0A91-2B0F-A34B-92E9-C317C3D99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1838" y="59944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x-none" sz="2400" i="1"/>
                <a:t>x</a:t>
              </a:r>
              <a:endParaRPr lang="en-GB" altLang="x-none" sz="2400" i="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504AFB11-9987-C941-A951-4B3C89052367}"/>
                </a:ext>
              </a:extLst>
            </p:cNvPr>
            <p:cNvCxnSpPr/>
            <p:nvPr/>
          </p:nvCxnSpPr>
          <p:spPr>
            <a:xfrm>
              <a:off x="6145766" y="4508537"/>
              <a:ext cx="0" cy="269937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58168E59-670F-414F-A0F9-C7BD5A31475D}"/>
                </a:ext>
              </a:extLst>
            </p:cNvPr>
            <p:cNvCxnSpPr>
              <a:endCxn id="19486" idx="0"/>
            </p:cNvCxnSpPr>
            <p:nvPr/>
          </p:nvCxnSpPr>
          <p:spPr>
            <a:xfrm flipH="1">
              <a:off x="6295593" y="4660013"/>
              <a:ext cx="4220" cy="1903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2D646067-87D2-834D-B4F3-8CD745B3530C}"/>
                </a:ext>
              </a:extLst>
            </p:cNvPr>
            <p:cNvCxnSpPr/>
            <p:nvPr/>
          </p:nvCxnSpPr>
          <p:spPr>
            <a:xfrm>
              <a:off x="8218018" y="3698722"/>
              <a:ext cx="0" cy="26993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9798514D-F50A-E842-9A07-BCDC9A9EF215}"/>
                </a:ext>
              </a:extLst>
            </p:cNvPr>
            <p:cNvCxnSpPr/>
            <p:nvPr/>
          </p:nvCxnSpPr>
          <p:spPr>
            <a:xfrm>
              <a:off x="7272632" y="4015269"/>
              <a:ext cx="0" cy="269937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92485E1-2342-B545-A953-1D98CFCC588C}"/>
                </a:ext>
              </a:extLst>
            </p:cNvPr>
            <p:cNvCxnSpPr/>
            <p:nvPr/>
          </p:nvCxnSpPr>
          <p:spPr>
            <a:xfrm>
              <a:off x="7812852" y="4059934"/>
              <a:ext cx="0" cy="44860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EF79F0C-5407-C34A-B7E2-59F99B24B7B0}"/>
                </a:ext>
              </a:extLst>
            </p:cNvPr>
            <p:cNvCxnSpPr/>
            <p:nvPr/>
          </p:nvCxnSpPr>
          <p:spPr>
            <a:xfrm>
              <a:off x="8397388" y="3879329"/>
              <a:ext cx="0" cy="448602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471" name="Object 2">
              <a:extLst>
                <a:ext uri="{FF2B5EF4-FFF2-40B4-BE49-F238E27FC236}">
                  <a16:creationId xmlns="" xmlns:a16="http://schemas.microsoft.com/office/drawing/2014/main" id="{3C4F9C3D-52E7-734B-86B3-DF0451F99D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2700" y="3608388"/>
            <a:ext cx="330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2" name="Equation" r:id="rId3" imgW="152400" imgH="215900" progId="Equation.3">
                    <p:embed/>
                  </p:oleObj>
                </mc:Choice>
                <mc:Fallback>
                  <p:oleObj name="Equation" r:id="rId3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00" y="3608388"/>
                          <a:ext cx="33020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">
              <a:extLst>
                <a:ext uri="{FF2B5EF4-FFF2-40B4-BE49-F238E27FC236}">
                  <a16:creationId xmlns="" xmlns:a16="http://schemas.microsoft.com/office/drawing/2014/main" id="{81D91DBE-020F-D74A-AAA6-81417292DC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4598988"/>
            <a:ext cx="330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3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4598988"/>
                          <a:ext cx="330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2">
              <a:extLst>
                <a:ext uri="{FF2B5EF4-FFF2-40B4-BE49-F238E27FC236}">
                  <a16:creationId xmlns="" xmlns:a16="http://schemas.microsoft.com/office/drawing/2014/main" id="{01D54775-81F5-284E-903D-88E4E75FA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150" y="5818188"/>
            <a:ext cx="3603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4" name="Equation" r:id="rId7" imgW="152400" imgH="215900" progId="Equation.3">
                    <p:embed/>
                  </p:oleObj>
                </mc:Choice>
                <mc:Fallback>
                  <p:oleObj name="Equation" r:id="rId7" imgW="1524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150" y="5818188"/>
                          <a:ext cx="3603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D1C16D8-9288-0040-8C31-1867B5DFF726}"/>
                </a:ext>
              </a:extLst>
            </p:cNvPr>
            <p:cNvCxnSpPr/>
            <p:nvPr/>
          </p:nvCxnSpPr>
          <p:spPr>
            <a:xfrm flipH="1">
              <a:off x="7812852" y="4733809"/>
              <a:ext cx="0" cy="1035086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Brace 18">
              <a:extLst>
                <a:ext uri="{FF2B5EF4-FFF2-40B4-BE49-F238E27FC236}">
                  <a16:creationId xmlns="" xmlns:a16="http://schemas.microsoft.com/office/drawing/2014/main" id="{00A3E309-544E-8F41-BC5A-94E09536B6BC}"/>
                </a:ext>
              </a:extLst>
            </p:cNvPr>
            <p:cNvSpPr/>
            <p:nvPr/>
          </p:nvSpPr>
          <p:spPr>
            <a:xfrm>
              <a:off x="7812852" y="4102658"/>
              <a:ext cx="270110" cy="450544"/>
            </a:xfrm>
            <a:prstGeom prst="rightBrac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x-none" altLang="x-none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8BB3868E-4BDC-544F-9511-886399A33717}"/>
                </a:ext>
              </a:extLst>
            </p:cNvPr>
            <p:cNvCxnSpPr/>
            <p:nvPr/>
          </p:nvCxnSpPr>
          <p:spPr>
            <a:xfrm flipH="1">
              <a:off x="6958207" y="4465813"/>
              <a:ext cx="2110" cy="1883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6157CE9A-5DCA-AD4D-83AA-E682A95685A7}"/>
                  </a:ext>
                </a:extLst>
              </p:cNvPr>
              <p:cNvSpPr/>
              <p:nvPr/>
            </p:nvSpPr>
            <p:spPr>
              <a:xfrm>
                <a:off x="7519180" y="3838290"/>
                <a:ext cx="502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x-non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2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157CE9A-5DCA-AD4D-83AA-E682A9568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80" y="3838290"/>
                <a:ext cx="502702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576B3BC-2D04-5D44-B055-0E9CA8D779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300" r="17694"/>
          <a:stretch/>
        </p:blipFill>
        <p:spPr>
          <a:xfrm>
            <a:off x="795949" y="3307406"/>
            <a:ext cx="4678979" cy="984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4CA9E4B-5196-404F-B2EF-7D058ACFBD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3305" t="-2809" r="23664"/>
          <a:stretch/>
        </p:blipFill>
        <p:spPr>
          <a:xfrm>
            <a:off x="978195" y="4521311"/>
            <a:ext cx="3819702" cy="1249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="" xmlns:a16="http://schemas.microsoft.com/office/drawing/2014/main" id="{BA0A52DB-01E4-4D4E-BC8F-06DF8D6D5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Checking diagnostics</a:t>
            </a:r>
            <a:endParaRPr lang="en-US" altLang="x-none"/>
          </a:p>
        </p:txBody>
      </p:sp>
      <p:sp>
        <p:nvSpPr>
          <p:cNvPr id="193539" name="Rectangle 3">
            <a:extLst>
              <a:ext uri="{FF2B5EF4-FFF2-40B4-BE49-F238E27FC236}">
                <a16:creationId xmlns="" xmlns:a16="http://schemas.microsoft.com/office/drawing/2014/main" id="{AD16F696-85D0-734F-9AE0-2BF54A999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692525"/>
          </a:xfrm>
        </p:spPr>
        <p:txBody>
          <a:bodyPr/>
          <a:lstStyle/>
          <a:p>
            <a:pPr eaLnBrk="1" hangingPunct="1"/>
            <a:r>
              <a:rPr lang="en-GB" altLang="x-none" sz="2400"/>
              <a:t>This is easily done in R for lm() models</a:t>
            </a:r>
          </a:p>
          <a:p>
            <a:pPr eaLnBrk="1" hangingPunct="1"/>
            <a:endParaRPr lang="en-GB" altLang="x-none" sz="2400"/>
          </a:p>
          <a:p>
            <a:pPr eaLnBrk="1" hangingPunct="1"/>
            <a:r>
              <a:rPr lang="en-GB" altLang="x-none" sz="2400"/>
              <a:t>Use the plot() function on the derived lm() object and it will plot the errors for you.</a:t>
            </a:r>
          </a:p>
          <a:p>
            <a:pPr eaLnBrk="1" hangingPunct="1"/>
            <a:endParaRPr lang="en-GB" altLang="x-none" sz="2400"/>
          </a:p>
          <a:p>
            <a:pPr eaLnBrk="1" hangingPunct="1"/>
            <a:endParaRPr lang="en-GB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2D6A137-957D-BD4B-81C1-257F69EB3FAC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609600"/>
            <a:ext cx="5638800" cy="8382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x-none" sz="4000" u="sng" dirty="0">
                <a:solidFill>
                  <a:srgbClr val="FFFFFF"/>
                </a:solidFill>
              </a:rPr>
              <a:t>Example</a:t>
            </a:r>
            <a:r>
              <a:rPr lang="en-GB" altLang="x-none" sz="4000" dirty="0">
                <a:solidFill>
                  <a:srgbClr val="FFFFFF"/>
                </a:solidFill>
              </a:rPr>
              <a:t>: </a:t>
            </a:r>
            <a:r>
              <a:rPr lang="en-US" altLang="x-none" sz="4000" dirty="0" smtClean="0">
                <a:solidFill>
                  <a:srgbClr val="FFFFFF"/>
                </a:solidFill>
              </a:rPr>
              <a:t>1.4</a:t>
            </a:r>
            <a:endParaRPr lang="en-US" altLang="x-none" sz="4000" dirty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x-none" sz="4000" dirty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x-none" sz="2800" dirty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x-none" sz="2800" dirty="0">
                <a:solidFill>
                  <a:srgbClr val="FFFFFF"/>
                </a:solidFill>
              </a:rPr>
              <a:t>Return to the </a:t>
            </a:r>
            <a:r>
              <a:rPr lang="en-GB" altLang="x-none" sz="2800" dirty="0" err="1">
                <a:solidFill>
                  <a:srgbClr val="FFFFFF"/>
                </a:solidFill>
              </a:rPr>
              <a:t>fishspeed2</a:t>
            </a:r>
            <a:r>
              <a:rPr lang="en-GB" altLang="x-none" sz="2800" dirty="0">
                <a:solidFill>
                  <a:srgbClr val="FFFFFF"/>
                </a:solidFill>
              </a:rPr>
              <a:t> problem.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x-none" sz="2800" dirty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x-none" sz="2800" dirty="0">
                <a:solidFill>
                  <a:srgbClr val="FFFFFF"/>
                </a:solidFill>
              </a:rPr>
              <a:t>Run diagnostic plots for the model you constructed there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x-none" sz="4000" dirty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GB" altLang="x-none" sz="4000" dirty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GB" altLang="x-none"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="" xmlns:a16="http://schemas.microsoft.com/office/drawing/2014/main" id="{BD172AAA-2D58-484F-8BDA-017ADE678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Diagnostics plot for lm() in R</a:t>
            </a:r>
            <a:endParaRPr lang="en-US" altLang="x-none"/>
          </a:p>
        </p:txBody>
      </p:sp>
      <p:pic>
        <p:nvPicPr>
          <p:cNvPr id="79874" name="Picture 1">
            <a:extLst>
              <a:ext uri="{FF2B5EF4-FFF2-40B4-BE49-F238E27FC236}">
                <a16:creationId xmlns="" xmlns:a16="http://schemas.microsoft.com/office/drawing/2014/main" id="{2EE8FE52-130C-8249-B962-0DF0C3DF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900"/>
            <a:ext cx="63373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>
            <a:extLst>
              <a:ext uri="{FF2B5EF4-FFF2-40B4-BE49-F238E27FC236}">
                <a16:creationId xmlns="" xmlns:a16="http://schemas.microsoft.com/office/drawing/2014/main" id="{E4E3FE57-AE23-AC44-8A25-1934B95F3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438400"/>
            <a:ext cx="7543800" cy="1295400"/>
          </a:xfrm>
        </p:spPr>
        <p:txBody>
          <a:bodyPr/>
          <a:lstStyle/>
          <a:p>
            <a:pPr algn="ctr" eaLnBrk="1" hangingPunct="1"/>
            <a:r>
              <a:rPr lang="en-NZ" altLang="x-none"/>
              <a:t>End of Lecture 1</a:t>
            </a:r>
            <a:endParaRPr lang="en-GB" altLang="x-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="" xmlns:a16="http://schemas.microsoft.com/office/drawing/2014/main" id="{A41723CE-DD2E-1F44-830A-770735E2A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/>
              <a:t>Finding the coefficients, β</a:t>
            </a:r>
            <a:r>
              <a:rPr lang="en-NZ" altLang="x-none" baseline="-25000"/>
              <a:t>i</a:t>
            </a:r>
            <a:endParaRPr lang="en-GB" altLang="x-none"/>
          </a:p>
        </p:txBody>
      </p:sp>
      <p:sp>
        <p:nvSpPr>
          <p:cNvPr id="20482" name="Rectangle 3">
            <a:extLst>
              <a:ext uri="{FF2B5EF4-FFF2-40B4-BE49-F238E27FC236}">
                <a16:creationId xmlns="" xmlns:a16="http://schemas.microsoft.com/office/drawing/2014/main" id="{98D0AA5A-BC36-5E46-9FF9-7EB2E1870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70063"/>
            <a:ext cx="8229600" cy="4859337"/>
          </a:xfrm>
        </p:spPr>
        <p:txBody>
          <a:bodyPr/>
          <a:lstStyle/>
          <a:p>
            <a:pPr eaLnBrk="1" hangingPunct="1"/>
            <a:r>
              <a:rPr lang="en-GB" altLang="x-none" sz="2000" dirty="0"/>
              <a:t>Take partial </a:t>
            </a:r>
            <a:r>
              <a:rPr lang="en-GB" altLang="x-none" sz="2000" dirty="0" smtClean="0"/>
              <a:t>derivatives </a:t>
            </a:r>
            <a:r>
              <a:rPr lang="zh-CN" altLang="en-US" sz="2000" dirty="0" smtClean="0"/>
              <a:t>（偏导数）</a:t>
            </a:r>
            <a:r>
              <a:rPr lang="en-GB" altLang="x-none" sz="2000" dirty="0" smtClean="0"/>
              <a:t> </a:t>
            </a:r>
            <a:r>
              <a:rPr lang="en-GB" altLang="x-none" sz="2000" dirty="0" err="1"/>
              <a:t>wrt</a:t>
            </a:r>
            <a:r>
              <a:rPr lang="en-GB" altLang="x-none" sz="2000" dirty="0"/>
              <a:t> to </a:t>
            </a:r>
            <a:r>
              <a:rPr lang="en-NZ" altLang="x-none" sz="2000" dirty="0"/>
              <a:t>β</a:t>
            </a:r>
            <a:r>
              <a:rPr lang="en-NZ" altLang="x-none" sz="2000" baseline="-25000" dirty="0"/>
              <a:t>0</a:t>
            </a:r>
            <a:r>
              <a:rPr lang="en-NZ" altLang="x-none" sz="2000" dirty="0"/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（截距） </a:t>
            </a:r>
            <a:r>
              <a:rPr lang="en-NZ" altLang="x-none" sz="2000" dirty="0" smtClean="0"/>
              <a:t>and β</a:t>
            </a:r>
            <a:r>
              <a:rPr lang="en-NZ" altLang="x-none" sz="2000" baseline="-25000" dirty="0" smtClean="0"/>
              <a:t>1 </a:t>
            </a:r>
            <a:r>
              <a:rPr lang="zh-CN" altLang="en-US" sz="2000" dirty="0" smtClean="0">
                <a:solidFill>
                  <a:srgbClr val="FF0000"/>
                </a:solidFill>
              </a:rPr>
              <a:t>（斜率）</a:t>
            </a:r>
            <a:endParaRPr lang="en-NZ" altLang="x-none" sz="2000" dirty="0">
              <a:solidFill>
                <a:srgbClr val="FF0000"/>
              </a:solidFill>
            </a:endParaRPr>
          </a:p>
          <a:p>
            <a:pPr eaLnBrk="1" hangingPunct="1"/>
            <a:endParaRPr lang="en-NZ" altLang="x-none" sz="2400" dirty="0"/>
          </a:p>
          <a:p>
            <a:pPr eaLnBrk="1" hangingPunct="1"/>
            <a:endParaRPr lang="en-NZ" altLang="x-none" sz="2400" dirty="0"/>
          </a:p>
          <a:p>
            <a:pPr eaLnBrk="1" hangingPunct="1"/>
            <a:endParaRPr lang="en-NZ" altLang="x-none" sz="2400" dirty="0"/>
          </a:p>
          <a:p>
            <a:pPr eaLnBrk="1" hangingPunct="1">
              <a:buFont typeface="Wingdings" pitchFamily="2" charset="2"/>
              <a:buNone/>
            </a:pPr>
            <a:endParaRPr lang="en-NZ" altLang="x-none" sz="2400" dirty="0"/>
          </a:p>
          <a:p>
            <a:pPr eaLnBrk="1" hangingPunct="1"/>
            <a:r>
              <a:rPr lang="en-NZ" altLang="x-none" sz="2000" dirty="0"/>
              <a:t>Solve for β</a:t>
            </a:r>
            <a:r>
              <a:rPr lang="en-NZ" altLang="x-none" sz="2000" baseline="-25000" dirty="0"/>
              <a:t>1</a:t>
            </a:r>
            <a:r>
              <a:rPr lang="en-NZ" altLang="x-none" sz="2000" dirty="0"/>
              <a:t> by equating β</a:t>
            </a:r>
            <a:r>
              <a:rPr lang="en-NZ" altLang="x-none" sz="2000" baseline="-25000" dirty="0"/>
              <a:t>0</a:t>
            </a:r>
          </a:p>
          <a:p>
            <a:pPr eaLnBrk="1" hangingPunct="1"/>
            <a:endParaRPr lang="en-NZ" altLang="x-none" sz="2400" baseline="-25000" dirty="0"/>
          </a:p>
          <a:p>
            <a:pPr eaLnBrk="1" hangingPunct="1">
              <a:buFont typeface="Wingdings" pitchFamily="2" charset="2"/>
              <a:buNone/>
            </a:pPr>
            <a:r>
              <a:rPr lang="en-NZ" altLang="x-none" sz="2400" baseline="-25000" dirty="0"/>
              <a:t>				</a:t>
            </a:r>
            <a:r>
              <a:rPr lang="en-NZ" altLang="x-none" sz="2400" dirty="0"/>
              <a:t>  </a:t>
            </a:r>
            <a:r>
              <a:rPr lang="en-NZ" altLang="x-none" sz="2400" baseline="-25000" dirty="0" err="1"/>
              <a:t>wher</a:t>
            </a:r>
            <a:r>
              <a:rPr lang="en-NZ" altLang="x-none" sz="2400" dirty="0"/>
              <a:t>  </a:t>
            </a:r>
            <a:endParaRPr lang="en-GB" altLang="x-none" sz="2400" dirty="0"/>
          </a:p>
        </p:txBody>
      </p:sp>
      <p:sp>
        <p:nvSpPr>
          <p:cNvPr id="20483" name="Rectangle 5">
            <a:extLst>
              <a:ext uri="{FF2B5EF4-FFF2-40B4-BE49-F238E27FC236}">
                <a16:creationId xmlns="" xmlns:a16="http://schemas.microsoft.com/office/drawing/2014/main" id="{FF342773-C490-5943-B2AD-83C0023B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20484" name="Rectangle 7">
            <a:extLst>
              <a:ext uri="{FF2B5EF4-FFF2-40B4-BE49-F238E27FC236}">
                <a16:creationId xmlns="" xmlns:a16="http://schemas.microsoft.com/office/drawing/2014/main" id="{F176DED9-37F5-0A4B-8408-138965F5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20485" name="Rectangle 14">
            <a:extLst>
              <a:ext uri="{FF2B5EF4-FFF2-40B4-BE49-F238E27FC236}">
                <a16:creationId xmlns="" xmlns:a16="http://schemas.microsoft.com/office/drawing/2014/main" id="{2F15A210-8150-A340-BDA2-86595036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pic>
        <p:nvPicPr>
          <p:cNvPr id="20486" name="Picture 5">
            <a:extLst>
              <a:ext uri="{FF2B5EF4-FFF2-40B4-BE49-F238E27FC236}">
                <a16:creationId xmlns="" xmlns:a16="http://schemas.microsoft.com/office/drawing/2014/main" id="{D94B7A89-3DD5-DA4D-B8B5-C8940976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98"/>
          <a:stretch>
            <a:fillRect/>
          </a:stretch>
        </p:blipFill>
        <p:spPr bwMode="auto">
          <a:xfrm>
            <a:off x="5486400" y="4495800"/>
            <a:ext cx="28321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8">
            <a:extLst>
              <a:ext uri="{FF2B5EF4-FFF2-40B4-BE49-F238E27FC236}">
                <a16:creationId xmlns="" xmlns:a16="http://schemas.microsoft.com/office/drawing/2014/main" id="{419EEC57-5CD2-4C4B-8979-30C5EDFBA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5"/>
          <a:stretch>
            <a:fillRect/>
          </a:stretch>
        </p:blipFill>
        <p:spPr bwMode="auto">
          <a:xfrm>
            <a:off x="914400" y="4419600"/>
            <a:ext cx="30480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2">
            <a:extLst>
              <a:ext uri="{FF2B5EF4-FFF2-40B4-BE49-F238E27FC236}">
                <a16:creationId xmlns="" xmlns:a16="http://schemas.microsoft.com/office/drawing/2014/main" id="{591BDA99-B548-074E-ACFB-1290FF1C1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6"/>
          <a:stretch>
            <a:fillRect/>
          </a:stretch>
        </p:blipFill>
        <p:spPr bwMode="auto">
          <a:xfrm>
            <a:off x="914400" y="5867400"/>
            <a:ext cx="5461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">
            <a:extLst>
              <a:ext uri="{FF2B5EF4-FFF2-40B4-BE49-F238E27FC236}">
                <a16:creationId xmlns="" xmlns:a16="http://schemas.microsoft.com/office/drawing/2014/main" id="{822BEBDC-4153-044D-8E05-998180445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1388"/>
            <a:ext cx="6858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="" xmlns:a16="http://schemas.microsoft.com/office/drawing/2014/main" id="{2501A88A-B3ED-8C43-A0E2-56E59BEEA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/>
              <a:t>Finding the coefficients, β</a:t>
            </a:r>
            <a:r>
              <a:rPr lang="en-NZ" altLang="x-none" baseline="-25000"/>
              <a:t>i</a:t>
            </a:r>
            <a:endParaRPr lang="en-GB" altLang="x-none"/>
          </a:p>
        </p:txBody>
      </p:sp>
      <p:sp>
        <p:nvSpPr>
          <p:cNvPr id="142339" name="Rectangle 3">
            <a:extLst>
              <a:ext uri="{FF2B5EF4-FFF2-40B4-BE49-F238E27FC236}">
                <a16:creationId xmlns="" xmlns:a16="http://schemas.microsoft.com/office/drawing/2014/main" id="{645B254A-829F-864C-A599-52B73F735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19263"/>
            <a:ext cx="8229600" cy="4859337"/>
          </a:xfrm>
        </p:spPr>
        <p:txBody>
          <a:bodyPr/>
          <a:lstStyle/>
          <a:p>
            <a:pPr eaLnBrk="1" hangingPunct="1"/>
            <a:r>
              <a:rPr lang="en-NZ" altLang="x-none" sz="2400" dirty="0"/>
              <a:t>To calculate the slope (β</a:t>
            </a:r>
            <a:r>
              <a:rPr lang="en-NZ" altLang="x-none" sz="2400" baseline="-25000" dirty="0"/>
              <a:t>1</a:t>
            </a:r>
            <a:r>
              <a:rPr lang="en-NZ" altLang="x-none" sz="2400" dirty="0"/>
              <a:t>) we need to calculate: </a:t>
            </a:r>
          </a:p>
          <a:p>
            <a:pPr eaLnBrk="1" hangingPunct="1"/>
            <a:endParaRPr lang="en-NZ" altLang="x-none" sz="2400" dirty="0"/>
          </a:p>
          <a:p>
            <a:pPr eaLnBrk="1" hangingPunct="1"/>
            <a:endParaRPr lang="en-NZ" altLang="x-none" sz="2400" dirty="0"/>
          </a:p>
          <a:p>
            <a:pPr eaLnBrk="1" hangingPunct="1"/>
            <a:endParaRPr lang="en-NZ" altLang="x-none" sz="2400" dirty="0"/>
          </a:p>
          <a:p>
            <a:pPr eaLnBrk="1" hangingPunct="1"/>
            <a:r>
              <a:rPr lang="en-NZ" altLang="x-none" sz="2400" dirty="0"/>
              <a:t>This can also be written as:</a:t>
            </a:r>
          </a:p>
          <a:p>
            <a:pPr eaLnBrk="1" hangingPunct="1"/>
            <a:endParaRPr lang="en-NZ" altLang="x-none" sz="2400" dirty="0"/>
          </a:p>
          <a:p>
            <a:pPr eaLnBrk="1" hangingPunct="1">
              <a:buFont typeface="Wingdings" pitchFamily="2" charset="2"/>
              <a:buNone/>
            </a:pPr>
            <a:endParaRPr lang="en-NZ" altLang="x-none" sz="2400" dirty="0"/>
          </a:p>
          <a:p>
            <a:pPr eaLnBrk="1" hangingPunct="1"/>
            <a:r>
              <a:rPr lang="en-NZ" altLang="x-none" sz="2400" dirty="0"/>
              <a:t>To calculate intercept (β</a:t>
            </a:r>
            <a:r>
              <a:rPr lang="en-NZ" altLang="x-none" sz="2400" baseline="-25000" dirty="0"/>
              <a:t>0</a:t>
            </a:r>
            <a:r>
              <a:rPr lang="en-NZ" altLang="x-none" sz="2400" dirty="0"/>
              <a:t>):</a:t>
            </a:r>
            <a:endParaRPr lang="en-GB" altLang="x-none" sz="2400" dirty="0"/>
          </a:p>
        </p:txBody>
      </p:sp>
      <p:sp>
        <p:nvSpPr>
          <p:cNvPr id="21507" name="Rectangle 5">
            <a:extLst>
              <a:ext uri="{FF2B5EF4-FFF2-40B4-BE49-F238E27FC236}">
                <a16:creationId xmlns="" xmlns:a16="http://schemas.microsoft.com/office/drawing/2014/main" id="{913D9E0E-5BF0-8D42-B235-52729B73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21508" name="Rectangle 7">
            <a:extLst>
              <a:ext uri="{FF2B5EF4-FFF2-40B4-BE49-F238E27FC236}">
                <a16:creationId xmlns="" xmlns:a16="http://schemas.microsoft.com/office/drawing/2014/main" id="{729FAFA8-A43F-7D49-9DA7-29878914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21509" name="Rectangle 14">
            <a:extLst>
              <a:ext uri="{FF2B5EF4-FFF2-40B4-BE49-F238E27FC236}">
                <a16:creationId xmlns="" xmlns:a16="http://schemas.microsoft.com/office/drawing/2014/main" id="{8E05E04B-03A2-A745-BD28-5735A7A6A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pic>
        <p:nvPicPr>
          <p:cNvPr id="21510" name="Picture 1">
            <a:extLst>
              <a:ext uri="{FF2B5EF4-FFF2-40B4-BE49-F238E27FC236}">
                <a16:creationId xmlns="" xmlns:a16="http://schemas.microsoft.com/office/drawing/2014/main" id="{5149103E-E986-104A-8E46-443C95EFB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2"/>
          <a:stretch>
            <a:fillRect/>
          </a:stretch>
        </p:blipFill>
        <p:spPr bwMode="auto">
          <a:xfrm>
            <a:off x="1219200" y="2438400"/>
            <a:ext cx="4775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2">
            <a:extLst>
              <a:ext uri="{FF2B5EF4-FFF2-40B4-BE49-F238E27FC236}">
                <a16:creationId xmlns="" xmlns:a16="http://schemas.microsoft.com/office/drawing/2014/main" id="{C3255FE1-186F-6D45-9209-E59E99772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3" b="-6248"/>
          <a:stretch>
            <a:fillRect/>
          </a:stretch>
        </p:blipFill>
        <p:spPr bwMode="auto">
          <a:xfrm>
            <a:off x="1219200" y="4191000"/>
            <a:ext cx="2590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>
            <a:extLst>
              <a:ext uri="{FF2B5EF4-FFF2-40B4-BE49-F238E27FC236}">
                <a16:creationId xmlns="" xmlns:a16="http://schemas.microsoft.com/office/drawing/2014/main" id="{444DCA42-F510-1847-AB4A-2052967F6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1" r="73495"/>
          <a:stretch>
            <a:fillRect/>
          </a:stretch>
        </p:blipFill>
        <p:spPr bwMode="auto">
          <a:xfrm>
            <a:off x="1219200" y="5778500"/>
            <a:ext cx="234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="" xmlns:a16="http://schemas.microsoft.com/office/drawing/2014/main" id="{8114D1C6-C10A-2641-890E-7C06360A4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 dirty="0"/>
              <a:t>Estimating the residual </a:t>
            </a:r>
            <a:r>
              <a:rPr lang="en-NZ" altLang="x-none" dirty="0" smtClean="0"/>
              <a:t>variance </a:t>
            </a:r>
            <a:r>
              <a:rPr lang="zh-CN" altLang="en-US" dirty="0" smtClean="0">
                <a:solidFill>
                  <a:srgbClr val="FF0000"/>
                </a:solidFill>
              </a:rPr>
              <a:t>（残差）</a:t>
            </a:r>
            <a:endParaRPr lang="en-GB" altLang="x-none" dirty="0">
              <a:solidFill>
                <a:srgbClr val="FF0000"/>
              </a:solidFill>
            </a:endParaRPr>
          </a:p>
        </p:txBody>
      </p:sp>
      <p:sp>
        <p:nvSpPr>
          <p:cNvPr id="22530" name="Rectangle 3">
            <a:extLst>
              <a:ext uri="{FF2B5EF4-FFF2-40B4-BE49-F238E27FC236}">
                <a16:creationId xmlns="" xmlns:a16="http://schemas.microsoft.com/office/drawing/2014/main" id="{D0CC3BCE-1629-5A46-83D4-0211A21A2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2057400"/>
            <a:ext cx="8229600" cy="4521200"/>
          </a:xfrm>
        </p:spPr>
        <p:txBody>
          <a:bodyPr/>
          <a:lstStyle/>
          <a:p>
            <a:pPr eaLnBrk="1" hangingPunct="1"/>
            <a:r>
              <a:rPr lang="en-NZ" altLang="x-none" sz="2400"/>
              <a:t>Statistical tests require the residual variance of the model to quantify the uncertainty (s.e.) of β</a:t>
            </a:r>
            <a:r>
              <a:rPr lang="en-NZ" altLang="x-none" sz="2400" baseline="-25000"/>
              <a:t>i</a:t>
            </a:r>
          </a:p>
          <a:p>
            <a:pPr eaLnBrk="1" hangingPunct="1"/>
            <a:endParaRPr lang="en-NZ" altLang="x-none" sz="2400" baseline="-25000"/>
          </a:p>
          <a:p>
            <a:pPr eaLnBrk="1" hangingPunct="1"/>
            <a:endParaRPr lang="en-NZ" altLang="x-none" sz="2400"/>
          </a:p>
          <a:p>
            <a:pPr eaLnBrk="1" hangingPunct="1"/>
            <a:endParaRPr lang="en-NZ" altLang="x-none" sz="2400"/>
          </a:p>
          <a:p>
            <a:pPr eaLnBrk="1" hangingPunct="1"/>
            <a:endParaRPr lang="en-NZ" altLang="x-none" sz="2400"/>
          </a:p>
        </p:txBody>
      </p:sp>
      <p:sp>
        <p:nvSpPr>
          <p:cNvPr id="22531" name="Rectangle 5">
            <a:extLst>
              <a:ext uri="{FF2B5EF4-FFF2-40B4-BE49-F238E27FC236}">
                <a16:creationId xmlns="" xmlns:a16="http://schemas.microsoft.com/office/drawing/2014/main" id="{641C3F50-EE64-0B4E-9366-FF8CCEBC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22532" name="Rectangle 7">
            <a:extLst>
              <a:ext uri="{FF2B5EF4-FFF2-40B4-BE49-F238E27FC236}">
                <a16:creationId xmlns="" xmlns:a16="http://schemas.microsoft.com/office/drawing/2014/main" id="{95794400-0BC1-F94D-AF2D-0CC78169A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22533" name="Rectangle 14">
            <a:extLst>
              <a:ext uri="{FF2B5EF4-FFF2-40B4-BE49-F238E27FC236}">
                <a16:creationId xmlns="" xmlns:a16="http://schemas.microsoft.com/office/drawing/2014/main" id="{CCBDFDA3-0F12-0746-B15F-943067381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pic>
        <p:nvPicPr>
          <p:cNvPr id="22534" name="Picture 4">
            <a:extLst>
              <a:ext uri="{FF2B5EF4-FFF2-40B4-BE49-F238E27FC236}">
                <a16:creationId xmlns="" xmlns:a16="http://schemas.microsoft.com/office/drawing/2014/main" id="{755ADEBC-FE92-AB46-B9EA-8C3AF55F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2705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1649CA53-9C84-4F4F-AE89-CD23E40BE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 dirty="0"/>
              <a:t>The normal </a:t>
            </a:r>
            <a:r>
              <a:rPr lang="en-NZ" altLang="x-none" dirty="0" smtClean="0"/>
              <a:t>distribution </a:t>
            </a:r>
            <a:br>
              <a:rPr lang="en-NZ" altLang="x-none" dirty="0" smtClean="0"/>
            </a:br>
            <a:r>
              <a:rPr lang="en-NZ" altLang="x-none" dirty="0" smtClean="0"/>
              <a:t>       (</a:t>
            </a:r>
            <a:r>
              <a:rPr lang="zh-CN" altLang="en-US" dirty="0" smtClean="0"/>
              <a:t>正态分布）</a:t>
            </a:r>
            <a:endParaRPr lang="en-GB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1" name="Rectangle 3">
                <a:extLst>
                  <a:ext uri="{FF2B5EF4-FFF2-40B4-BE49-F238E27FC236}">
                    <a16:creationId xmlns="" xmlns:a16="http://schemas.microsoft.com/office/drawing/2014/main" id="{2262757B-70FE-5A49-98B5-CF479682F9C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19263"/>
                <a:ext cx="4648199" cy="4411662"/>
              </a:xfrm>
            </p:spPr>
            <p:txBody>
              <a:bodyPr/>
              <a:lstStyle/>
              <a:p>
                <a:pPr eaLnBrk="1" hangingPunct="1"/>
                <a:endParaRPr lang="it-IT" altLang="x-none" sz="2400" dirty="0"/>
              </a:p>
              <a:p>
                <a:pPr lvl="4" eaLnBrk="1" hangingPunct="1"/>
                <a:endParaRPr lang="it-IT" altLang="x-none" sz="2400" dirty="0"/>
              </a:p>
              <a:p>
                <a:pPr eaLnBrk="1" hangingPunct="1"/>
                <a:r>
                  <a:rPr lang="it-IT" altLang="x-none" sz="2400" dirty="0"/>
                  <a:t>The </a:t>
                </a:r>
                <a:r>
                  <a:rPr lang="it-IT" altLang="x-none" sz="2400" dirty="0" err="1"/>
                  <a:t>residuals</a:t>
                </a:r>
                <a:r>
                  <a:rPr lang="it-IT" altLang="x-none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x-none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x-none" sz="2400" dirty="0"/>
                  <a:t>, of </a:t>
                </a:r>
                <a:r>
                  <a:rPr lang="it-IT" altLang="x-none" sz="2400" dirty="0" err="1"/>
                  <a:t>this</a:t>
                </a:r>
                <a:r>
                  <a:rPr lang="it-IT" altLang="x-none" sz="2400" dirty="0"/>
                  <a:t> model are </a:t>
                </a:r>
                <a:r>
                  <a:rPr lang="it-IT" altLang="x-none" sz="2400" dirty="0" err="1"/>
                  <a:t>assumed</a:t>
                </a:r>
                <a:r>
                  <a:rPr lang="it-IT" altLang="x-none" sz="2400" dirty="0"/>
                  <a:t> to </a:t>
                </a:r>
                <a:r>
                  <a:rPr lang="it-IT" altLang="x-none" sz="2400" dirty="0" err="1"/>
                  <a:t>follow</a:t>
                </a:r>
                <a:r>
                  <a:rPr lang="it-IT" altLang="x-none" sz="2400" dirty="0"/>
                  <a:t> the </a:t>
                </a:r>
                <a:r>
                  <a:rPr lang="it-IT" altLang="x-none" sz="2400" dirty="0" err="1"/>
                  <a:t>normal</a:t>
                </a:r>
                <a:r>
                  <a:rPr lang="it-IT" altLang="x-none" sz="2400" dirty="0"/>
                  <a:t> </a:t>
                </a:r>
                <a:r>
                  <a:rPr lang="it-IT" altLang="x-none" sz="2400" dirty="0" err="1"/>
                  <a:t>distribution</a:t>
                </a:r>
                <a:r>
                  <a:rPr lang="it-IT" altLang="x-none" sz="2400" dirty="0"/>
                  <a:t> with </a:t>
                </a:r>
                <a:r>
                  <a:rPr lang="it-IT" altLang="x-none" sz="2400" dirty="0" err="1"/>
                  <a:t>mean</a:t>
                </a:r>
                <a:r>
                  <a:rPr lang="x-none" dirty="0"/>
                  <a:t> </a:t>
                </a:r>
                <a14:m>
                  <m:oMath xmlns:m="http://schemas.openxmlformats.org/officeDocument/2006/math">
                    <m:r>
                      <a:rPr lang="x-none" i="1">
                        <a:latin typeface="Cambria Math"/>
                      </a:rPr>
                      <m:t>𝜇</m:t>
                    </m:r>
                  </m:oMath>
                </a14:m>
                <a:r>
                  <a:rPr lang="it-IT" altLang="x-none" sz="2400" dirty="0"/>
                  <a:t>, and </a:t>
                </a:r>
                <a:r>
                  <a:rPr lang="it-IT" altLang="x-none" sz="2400" dirty="0" err="1"/>
                  <a:t>variance</a:t>
                </a:r>
                <a:r>
                  <a:rPr lang="it-IT" altLang="x-none" sz="2400" dirty="0"/>
                  <a:t> </a:t>
                </a:r>
                <a14:m>
                  <m:oMath xmlns:m="http://schemas.openxmlformats.org/officeDocument/2006/math">
                    <m:r>
                      <a:rPr lang="x-none" i="1">
                        <a:latin typeface="Cambria Math"/>
                      </a:rPr>
                      <m:t>𝜎</m:t>
                    </m:r>
                  </m:oMath>
                </a14:m>
                <a:r>
                  <a:rPr lang="x-none" sz="2400" baseline="30000" dirty="0">
                    <a:effectLst/>
                  </a:rPr>
                  <a:t>2</a:t>
                </a:r>
                <a:r>
                  <a:rPr lang="x-none" sz="2400" dirty="0">
                    <a:effectLst/>
                  </a:rPr>
                  <a:t>. </a:t>
                </a:r>
                <a:endParaRPr lang="it-IT" altLang="x-none" sz="2400" dirty="0"/>
              </a:p>
              <a:p>
                <a:pPr eaLnBrk="1" hangingPunct="1"/>
                <a:endParaRPr lang="it-IT" altLang="x-none" sz="2400" dirty="0"/>
              </a:p>
              <a:p>
                <a:pPr eaLnBrk="1" hangingPunct="1"/>
                <a:endParaRPr lang="it-IT" altLang="x-none" sz="2400" dirty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it-IT" altLang="x-none" sz="2400" dirty="0"/>
                  <a:t>	</a:t>
                </a:r>
                <a:endParaRPr lang="it-IT" altLang="x-non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491" name="Rectangle 3">
                <a:extLst>
                  <a:ext uri="{FF2B5EF4-FFF2-40B4-BE49-F238E27FC236}">
                    <a16:creationId xmlns:a16="http://schemas.microsoft.com/office/drawing/2014/main" id="{2262757B-70FE-5A49-98B5-CF479682F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19263"/>
                <a:ext cx="4648199" cy="4411662"/>
              </a:xfrm>
              <a:blipFill>
                <a:blip r:embed="rId3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6" name="Rectangle 5">
            <a:extLst>
              <a:ext uri="{FF2B5EF4-FFF2-40B4-BE49-F238E27FC236}">
                <a16:creationId xmlns="" xmlns:a16="http://schemas.microsoft.com/office/drawing/2014/main" id="{936F9B04-81C9-B04A-BCA0-7469A90D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23557" name="Rectangle 7">
            <a:extLst>
              <a:ext uri="{FF2B5EF4-FFF2-40B4-BE49-F238E27FC236}">
                <a16:creationId xmlns="" xmlns:a16="http://schemas.microsoft.com/office/drawing/2014/main" id="{0A194709-C8D3-2D4F-8E1E-FBA8C3EA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7B8B1406-442A-5043-AAB8-55FF3B4597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7" t="2564" r="25036" b="-10891"/>
          <a:stretch/>
        </p:blipFill>
        <p:spPr>
          <a:xfrm>
            <a:off x="-42476" y="1759175"/>
            <a:ext cx="5062952" cy="519466"/>
          </a:xfrm>
          <a:prstGeom prst="rect">
            <a:avLst/>
          </a:prstGeom>
        </p:spPr>
      </p:pic>
      <p:grpSp>
        <p:nvGrpSpPr>
          <p:cNvPr id="44" name="Group 4">
            <a:extLst>
              <a:ext uri="{FF2B5EF4-FFF2-40B4-BE49-F238E27FC236}">
                <a16:creationId xmlns="" xmlns:a16="http://schemas.microsoft.com/office/drawing/2014/main" id="{5F7F95A4-CE47-BF45-AEFE-B3C89D8C227F}"/>
              </a:ext>
            </a:extLst>
          </p:cNvPr>
          <p:cNvGrpSpPr>
            <a:grpSpLocks/>
          </p:cNvGrpSpPr>
          <p:nvPr/>
        </p:nvGrpSpPr>
        <p:grpSpPr bwMode="auto">
          <a:xfrm>
            <a:off x="5105399" y="1794668"/>
            <a:ext cx="3646488" cy="2982913"/>
            <a:chOff x="5111750" y="3473450"/>
            <a:chExt cx="3646488" cy="2982913"/>
          </a:xfrm>
        </p:grpSpPr>
        <p:grpSp>
          <p:nvGrpSpPr>
            <p:cNvPr id="45" name="Group 27">
              <a:extLst>
                <a:ext uri="{FF2B5EF4-FFF2-40B4-BE49-F238E27FC236}">
                  <a16:creationId xmlns="" xmlns:a16="http://schemas.microsoft.com/office/drawing/2014/main" id="{AD653F56-C519-C843-ACAF-8BADCC3D0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750" y="3473450"/>
              <a:ext cx="3467100" cy="2343150"/>
              <a:chOff x="3538" y="1805"/>
              <a:chExt cx="606" cy="412"/>
            </a:xfrm>
          </p:grpSpPr>
          <p:sp>
            <p:nvSpPr>
              <p:cNvPr id="60" name="Line 15">
                <a:extLst>
                  <a:ext uri="{FF2B5EF4-FFF2-40B4-BE49-F238E27FC236}">
                    <a16:creationId xmlns="" xmlns:a16="http://schemas.microsoft.com/office/drawing/2014/main" id="{475D47DA-0E58-1C49-8C4A-E9060DF3D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1820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61" name="Line 16">
                <a:extLst>
                  <a:ext uri="{FF2B5EF4-FFF2-40B4-BE49-F238E27FC236}">
                    <a16:creationId xmlns="" xmlns:a16="http://schemas.microsoft.com/office/drawing/2014/main" id="{30B5FDC9-65B6-924A-A470-1AE350A4B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217"/>
                <a:ext cx="5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62" name="Line 17">
                <a:extLst>
                  <a:ext uri="{FF2B5EF4-FFF2-40B4-BE49-F238E27FC236}">
                    <a16:creationId xmlns="" xmlns:a16="http://schemas.microsoft.com/office/drawing/2014/main" id="{1C954A29-8049-4A4F-80A3-B5A3A3BCE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" y="1860"/>
                <a:ext cx="527" cy="21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63" name="Oval 18">
                <a:extLst>
                  <a:ext uri="{FF2B5EF4-FFF2-40B4-BE49-F238E27FC236}">
                    <a16:creationId xmlns="" xmlns:a16="http://schemas.microsoft.com/office/drawing/2014/main" id="{3D84DEA7-FF13-E54F-B1CD-570519BFC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64" name="Oval 19">
                <a:extLst>
                  <a:ext uri="{FF2B5EF4-FFF2-40B4-BE49-F238E27FC236}">
                    <a16:creationId xmlns="" xmlns:a16="http://schemas.microsoft.com/office/drawing/2014/main" id="{12A3DC13-044D-BA46-8A86-63D300824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187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65" name="Oval 20">
                <a:extLst>
                  <a:ext uri="{FF2B5EF4-FFF2-40B4-BE49-F238E27FC236}">
                    <a16:creationId xmlns="" xmlns:a16="http://schemas.microsoft.com/office/drawing/2014/main" id="{AE4E8CEF-5D11-C947-90F3-BBAD74526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018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66" name="Oval 21">
                <a:extLst>
                  <a:ext uri="{FF2B5EF4-FFF2-40B4-BE49-F238E27FC236}">
                    <a16:creationId xmlns="" xmlns:a16="http://schemas.microsoft.com/office/drawing/2014/main" id="{2A6279CD-7215-E441-ADBC-7DFE6BBBF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98" y="1989"/>
                <a:ext cx="30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67" name="Oval 22">
                <a:extLst>
                  <a:ext uri="{FF2B5EF4-FFF2-40B4-BE49-F238E27FC236}">
                    <a16:creationId xmlns="" xmlns:a16="http://schemas.microsoft.com/office/drawing/2014/main" id="{898885EE-80A1-F048-B3E7-1CAE5C986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68" name="Oval 23">
                <a:extLst>
                  <a:ext uri="{FF2B5EF4-FFF2-40B4-BE49-F238E27FC236}">
                    <a16:creationId xmlns="" xmlns:a16="http://schemas.microsoft.com/office/drawing/2014/main" id="{3596E211-B7FA-3642-92A2-7409E8B7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" y="182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69" name="Oval 24">
                <a:extLst>
                  <a:ext uri="{FF2B5EF4-FFF2-40B4-BE49-F238E27FC236}">
                    <a16:creationId xmlns="" xmlns:a16="http://schemas.microsoft.com/office/drawing/2014/main" id="{45210C7A-0AF3-0145-92D5-116BA3CD0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70" name="Text Box 25">
                <a:extLst>
                  <a:ext uri="{FF2B5EF4-FFF2-40B4-BE49-F238E27FC236}">
                    <a16:creationId xmlns="" xmlns:a16="http://schemas.microsoft.com/office/drawing/2014/main" id="{6C9BCFD2-D4C6-CB48-8CB4-CE89E8D05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1805"/>
                <a:ext cx="90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NZ" altLang="x-none" sz="2400" i="1"/>
                  <a:t>y</a:t>
                </a:r>
                <a:endParaRPr lang="en-GB" altLang="x-none" sz="2400" i="1"/>
              </a:p>
            </p:txBody>
          </p:sp>
        </p:grpSp>
        <p:sp>
          <p:nvSpPr>
            <p:cNvPr id="46" name="Text Box 26">
              <a:extLst>
                <a:ext uri="{FF2B5EF4-FFF2-40B4-BE49-F238E27FC236}">
                  <a16:creationId xmlns="" xmlns:a16="http://schemas.microsoft.com/office/drawing/2014/main" id="{9AAA5EE9-4A1B-3E45-9A13-F0968701E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1838" y="5994400"/>
              <a:ext cx="406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x-none" sz="2400" i="1"/>
                <a:t>x</a:t>
              </a:r>
              <a:endParaRPr lang="en-GB" altLang="x-none" sz="2400" i="1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F91A5BE7-29E4-7D40-8F12-638DB40611E1}"/>
                </a:ext>
              </a:extLst>
            </p:cNvPr>
            <p:cNvCxnSpPr/>
            <p:nvPr/>
          </p:nvCxnSpPr>
          <p:spPr>
            <a:xfrm>
              <a:off x="6146800" y="4508500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63783E7E-4814-EE45-A2C8-EDA531FB01B5}"/>
                </a:ext>
              </a:extLst>
            </p:cNvPr>
            <p:cNvCxnSpPr>
              <a:endCxn id="69" idx="0"/>
            </p:cNvCxnSpPr>
            <p:nvPr/>
          </p:nvCxnSpPr>
          <p:spPr>
            <a:xfrm flipH="1">
              <a:off x="6296025" y="466090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1BACC1C0-AFA9-A348-921E-7CCDACF792AD}"/>
                </a:ext>
              </a:extLst>
            </p:cNvPr>
            <p:cNvCxnSpPr/>
            <p:nvPr/>
          </p:nvCxnSpPr>
          <p:spPr>
            <a:xfrm>
              <a:off x="8216900" y="3698875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9BD99233-82C0-6542-8BA0-956AFA4B9935}"/>
                </a:ext>
              </a:extLst>
            </p:cNvPr>
            <p:cNvCxnSpPr/>
            <p:nvPr/>
          </p:nvCxnSpPr>
          <p:spPr>
            <a:xfrm>
              <a:off x="7272338" y="4014788"/>
              <a:ext cx="0" cy="26987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D27C0642-6C2C-5A46-BE1A-D6F498ADBAED}"/>
                </a:ext>
              </a:extLst>
            </p:cNvPr>
            <p:cNvCxnSpPr/>
            <p:nvPr/>
          </p:nvCxnSpPr>
          <p:spPr>
            <a:xfrm>
              <a:off x="7812088" y="4059238"/>
              <a:ext cx="0" cy="449262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12474399-5C23-9945-9428-EE58ECF9333F}"/>
                </a:ext>
              </a:extLst>
            </p:cNvPr>
            <p:cNvCxnSpPr/>
            <p:nvPr/>
          </p:nvCxnSpPr>
          <p:spPr>
            <a:xfrm>
              <a:off x="8397875" y="3878263"/>
              <a:ext cx="0" cy="45085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4" name="Object 2">
              <a:extLst>
                <a:ext uri="{FF2B5EF4-FFF2-40B4-BE49-F238E27FC236}">
                  <a16:creationId xmlns="" xmlns:a16="http://schemas.microsoft.com/office/drawing/2014/main" id="{8E3818C1-3F98-1343-BA27-DB6D9C8B8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32700" y="3608388"/>
            <a:ext cx="330200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21" name="Equation" r:id="rId5" imgW="152400" imgH="215900" progId="Equation.3">
                    <p:embed/>
                  </p:oleObj>
                </mc:Choice>
                <mc:Fallback>
                  <p:oleObj name="Equation" r:id="rId5" imgW="152400" imgH="215900" progId="Equation.3">
                    <p:embed/>
                    <p:pic>
                      <p:nvPicPr>
                        <p:cNvPr id="18449" name="Object 2">
                          <a:extLst>
                            <a:ext uri="{FF2B5EF4-FFF2-40B4-BE49-F238E27FC236}">
                              <a16:creationId xmlns="" xmlns:a16="http://schemas.microsoft.com/office/drawing/2014/main" id="{3C321A89-391A-9F4A-95EF-419C4D20DB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00" y="3608388"/>
                          <a:ext cx="330200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">
              <a:extLst>
                <a:ext uri="{FF2B5EF4-FFF2-40B4-BE49-F238E27FC236}">
                  <a16:creationId xmlns="" xmlns:a16="http://schemas.microsoft.com/office/drawing/2014/main" id="{53F0604D-83E5-F84F-814D-5B798CF744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2088" y="4598988"/>
            <a:ext cx="33020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22" name="Equation" r:id="rId7" imgW="152400" imgH="215900" progId="Equation.3">
                    <p:embed/>
                  </p:oleObj>
                </mc:Choice>
                <mc:Fallback>
                  <p:oleObj name="Equation" r:id="rId7" imgW="152400" imgH="215900" progId="Equation.3">
                    <p:embed/>
                    <p:pic>
                      <p:nvPicPr>
                        <p:cNvPr id="18450" name="Object 2">
                          <a:extLst>
                            <a:ext uri="{FF2B5EF4-FFF2-40B4-BE49-F238E27FC236}">
                              <a16:creationId xmlns="" xmlns:a16="http://schemas.microsoft.com/office/drawing/2014/main" id="{7FE13495-59FE-8743-80D5-6F69A94FB2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088" y="4598988"/>
                          <a:ext cx="330200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">
              <a:extLst>
                <a:ext uri="{FF2B5EF4-FFF2-40B4-BE49-F238E27FC236}">
                  <a16:creationId xmlns="" xmlns:a16="http://schemas.microsoft.com/office/drawing/2014/main" id="{411B568B-3FF7-F44B-9E67-4B48B2C1D2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7150" y="5818188"/>
            <a:ext cx="3603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23" name="Equation" r:id="rId9" imgW="152400" imgH="215900" progId="Equation.3">
                    <p:embed/>
                  </p:oleObj>
                </mc:Choice>
                <mc:Fallback>
                  <p:oleObj name="Equation" r:id="rId9" imgW="152400" imgH="215900" progId="Equation.3">
                    <p:embed/>
                    <p:pic>
                      <p:nvPicPr>
                        <p:cNvPr id="18451" name="Object 2">
                          <a:extLst>
                            <a:ext uri="{FF2B5EF4-FFF2-40B4-BE49-F238E27FC236}">
                              <a16:creationId xmlns="" xmlns:a16="http://schemas.microsoft.com/office/drawing/2014/main" id="{986D5C53-E71E-8246-818A-4B0B330EC8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7150" y="5818188"/>
                          <a:ext cx="3603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BE5644E3-8647-EA4B-B1C4-B566827102FE}"/>
                </a:ext>
              </a:extLst>
            </p:cNvPr>
            <p:cNvCxnSpPr/>
            <p:nvPr/>
          </p:nvCxnSpPr>
          <p:spPr>
            <a:xfrm flipH="1">
              <a:off x="7812088" y="4733925"/>
              <a:ext cx="0" cy="103505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ight Brace 57">
              <a:extLst>
                <a:ext uri="{FF2B5EF4-FFF2-40B4-BE49-F238E27FC236}">
                  <a16:creationId xmlns="" xmlns:a16="http://schemas.microsoft.com/office/drawing/2014/main" id="{9BC325BB-5230-3D4F-8EC2-BB311BE7389B}"/>
                </a:ext>
              </a:extLst>
            </p:cNvPr>
            <p:cNvSpPr/>
            <p:nvPr/>
          </p:nvSpPr>
          <p:spPr>
            <a:xfrm>
              <a:off x="7812088" y="4103688"/>
              <a:ext cx="269875" cy="450850"/>
            </a:xfrm>
            <a:prstGeom prst="rightBrac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x-none" altLang="x-none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F9FE8FC3-8BF7-834D-802C-C7DDAC3108FC}"/>
                </a:ext>
              </a:extLst>
            </p:cNvPr>
            <p:cNvCxnSpPr/>
            <p:nvPr/>
          </p:nvCxnSpPr>
          <p:spPr>
            <a:xfrm flipH="1">
              <a:off x="6958013" y="4464050"/>
              <a:ext cx="3175" cy="18891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id="{A98A2F62-BCE4-F14E-B58A-5D48351EECB6}"/>
                  </a:ext>
                </a:extLst>
              </p:cNvPr>
              <p:cNvSpPr/>
              <p:nvPr/>
            </p:nvSpPr>
            <p:spPr>
              <a:xfrm>
                <a:off x="7973800" y="2372751"/>
                <a:ext cx="502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x-none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x-non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x-none" sz="24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98A2F62-BCE4-F14E-B58A-5D48351EE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800" y="2372751"/>
                <a:ext cx="50270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ine 6">
            <a:extLst>
              <a:ext uri="{FF2B5EF4-FFF2-40B4-BE49-F238E27FC236}">
                <a16:creationId xmlns="" xmlns:a16="http://schemas.microsoft.com/office/drawing/2014/main" id="{4D1D63F6-5FA8-2347-98FA-183E695A6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" y="6130448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x-none"/>
          </a:p>
        </p:txBody>
      </p:sp>
      <p:grpSp>
        <p:nvGrpSpPr>
          <p:cNvPr id="73" name="Group 10">
            <a:extLst>
              <a:ext uri="{FF2B5EF4-FFF2-40B4-BE49-F238E27FC236}">
                <a16:creationId xmlns="" xmlns:a16="http://schemas.microsoft.com/office/drawing/2014/main" id="{5719AE71-9B36-0045-8587-90E4C9FADF6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530248"/>
            <a:ext cx="3200400" cy="1600200"/>
            <a:chOff x="2256" y="2784"/>
            <a:chExt cx="1248" cy="624"/>
          </a:xfrm>
        </p:grpSpPr>
        <p:sp>
          <p:nvSpPr>
            <p:cNvPr id="74" name="Freeform 11">
              <a:extLst>
                <a:ext uri="{FF2B5EF4-FFF2-40B4-BE49-F238E27FC236}">
                  <a16:creationId xmlns="" xmlns:a16="http://schemas.microsoft.com/office/drawing/2014/main" id="{59F31C1E-94F3-1943-B615-744778D8B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832"/>
              <a:ext cx="1248" cy="576"/>
            </a:xfrm>
            <a:custGeom>
              <a:avLst/>
              <a:gdLst>
                <a:gd name="T0" fmla="*/ 0 w 1248"/>
                <a:gd name="T1" fmla="*/ 576 h 576"/>
                <a:gd name="T2" fmla="*/ 288 w 1248"/>
                <a:gd name="T3" fmla="*/ 480 h 576"/>
                <a:gd name="T4" fmla="*/ 624 w 1248"/>
                <a:gd name="T5" fmla="*/ 0 h 576"/>
                <a:gd name="T6" fmla="*/ 960 w 1248"/>
                <a:gd name="T7" fmla="*/ 480 h 576"/>
                <a:gd name="T8" fmla="*/ 1248 w 1248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576">
                  <a:moveTo>
                    <a:pt x="0" y="576"/>
                  </a:moveTo>
                  <a:cubicBezTo>
                    <a:pt x="92" y="576"/>
                    <a:pt x="184" y="576"/>
                    <a:pt x="288" y="480"/>
                  </a:cubicBezTo>
                  <a:cubicBezTo>
                    <a:pt x="392" y="384"/>
                    <a:pt x="512" y="0"/>
                    <a:pt x="624" y="0"/>
                  </a:cubicBezTo>
                  <a:cubicBezTo>
                    <a:pt x="736" y="0"/>
                    <a:pt x="856" y="384"/>
                    <a:pt x="960" y="480"/>
                  </a:cubicBezTo>
                  <a:cubicBezTo>
                    <a:pt x="1064" y="576"/>
                    <a:pt x="1200" y="560"/>
                    <a:pt x="1248" y="576"/>
                  </a:cubicBezTo>
                </a:path>
              </a:pathLst>
            </a:custGeom>
            <a:noFill/>
            <a:ln w="28575" cmpd="sng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  <p:sp>
          <p:nvSpPr>
            <p:cNvPr id="75" name="Line 12">
              <a:extLst>
                <a:ext uri="{FF2B5EF4-FFF2-40B4-BE49-F238E27FC236}">
                  <a16:creationId xmlns="" xmlns:a16="http://schemas.microsoft.com/office/drawing/2014/main" id="{AA45C1E4-33AA-6A46-B20D-E8FB9AF17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48"/>
            </a:xfrm>
            <a:prstGeom prst="line">
              <a:avLst/>
            </a:prstGeom>
            <a:noFill/>
            <a:ln w="28575">
              <a:solidFill>
                <a:srgbClr val="FA140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x-non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13">
                <a:extLst>
                  <a:ext uri="{FF2B5EF4-FFF2-40B4-BE49-F238E27FC236}">
                    <a16:creationId xmlns="" xmlns:a16="http://schemas.microsoft.com/office/drawing/2014/main" id="{C687A579-13EE-D843-A76F-7E59380D2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1" y="6374742"/>
                <a:ext cx="5333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x-non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altLang="x-none" sz="2400" dirty="0"/>
              </a:p>
            </p:txBody>
          </p:sp>
        </mc:Choice>
        <mc:Fallback xmlns="">
          <p:sp>
            <p:nvSpPr>
              <p:cNvPr id="76" name="Text Box 13">
                <a:extLst>
                  <a:ext uri="{FF2B5EF4-FFF2-40B4-BE49-F238E27FC236}">
                    <a16:creationId xmlns:a16="http://schemas.microsoft.com/office/drawing/2014/main" id="{C687A579-13EE-D843-A76F-7E59380D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1" y="6374742"/>
                <a:ext cx="533396" cy="461665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Object 2">
            <a:extLst>
              <a:ext uri="{FF2B5EF4-FFF2-40B4-BE49-F238E27FC236}">
                <a16:creationId xmlns="" xmlns:a16="http://schemas.microsoft.com/office/drawing/2014/main" id="{1D135D5F-3C5B-B64B-8811-188A527BF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335713"/>
              </p:ext>
            </p:extLst>
          </p:nvPr>
        </p:nvGraphicFramePr>
        <p:xfrm>
          <a:off x="3181883" y="4763234"/>
          <a:ext cx="1448903" cy="53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4" name="Equation" r:id="rId13" imgW="647700" imgH="241300" progId="Equation.3">
                  <p:embed/>
                </p:oleObj>
              </mc:Choice>
              <mc:Fallback>
                <p:oleObj name="Equation" r:id="rId13" imgW="647700" imgH="241300" progId="Equation.3">
                  <p:embed/>
                  <p:pic>
                    <p:nvPicPr>
                      <p:cNvPr id="71688" name="Object 2">
                        <a:extLst>
                          <a:ext uri="{FF2B5EF4-FFF2-40B4-BE49-F238E27FC236}">
                            <a16:creationId xmlns="" xmlns:a16="http://schemas.microsoft.com/office/drawing/2014/main" id="{9F330B4C-FFE9-1548-B6BF-D4F45EF37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883" y="4763234"/>
                        <a:ext cx="1448903" cy="53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13">
            <a:extLst>
              <a:ext uri="{FF2B5EF4-FFF2-40B4-BE49-F238E27FC236}">
                <a16:creationId xmlns="" xmlns:a16="http://schemas.microsoft.com/office/drawing/2014/main" id="{EB221BA2-E5B5-1B45-B72A-585768599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161381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NZ" altLang="x-none" dirty="0"/>
              <a:t>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168CD1C8-23D6-2D46-8809-3CE5869AC00C}"/>
              </a:ext>
            </a:extLst>
          </p:cNvPr>
          <p:cNvCxnSpPr>
            <a:stCxn id="74" idx="2"/>
            <a:endCxn id="78" idx="0"/>
          </p:cNvCxnSpPr>
          <p:nvPr/>
        </p:nvCxnSpPr>
        <p:spPr>
          <a:xfrm>
            <a:off x="2590800" y="4653340"/>
            <a:ext cx="0" cy="1508041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4149D1F6-7063-0A4A-A756-BA225EACBCE0}"/>
                  </a:ext>
                </a:extLst>
              </p:cNvPr>
              <p:cNvSpPr/>
              <p:nvPr/>
            </p:nvSpPr>
            <p:spPr>
              <a:xfrm>
                <a:off x="4684413" y="5453260"/>
                <a:ext cx="4343399" cy="990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x-none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none" sz="2800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x-none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x-none" sz="2800" i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x-none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x-none" sz="2800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x-none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none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x-none" sz="280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x-none" sz="2800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x-none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x-none" sz="2800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x-none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x-none" sz="28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x-none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x-none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x-none" sz="2800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none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x-none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x-none" sz="2800" i="1">
                                      <a:solidFill>
                                        <a:srgbClr val="836967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x-none" sz="2800" i="1">
                                          <a:solidFill>
                                            <a:srgbClr val="836967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none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x-none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x-none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x-none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149D1F6-7063-0A4A-A756-BA225EAC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413" y="5453260"/>
                <a:ext cx="4343399" cy="990464"/>
              </a:xfrm>
              <a:prstGeom prst="rect">
                <a:avLst/>
              </a:prstGeom>
              <a:blipFill>
                <a:blip r:embed="rId15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3460B3A-7301-6B4A-B374-0B0486949BED}"/>
              </a:ext>
            </a:extLst>
          </p:cNvPr>
          <p:cNvCxnSpPr/>
          <p:nvPr/>
        </p:nvCxnSpPr>
        <p:spPr>
          <a:xfrm flipV="1">
            <a:off x="2590800" y="5391894"/>
            <a:ext cx="591083" cy="1546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>
            <a:extLst>
              <a:ext uri="{FF2B5EF4-FFF2-40B4-BE49-F238E27FC236}">
                <a16:creationId xmlns="" xmlns:a16="http://schemas.microsoft.com/office/drawing/2014/main" id="{4AA3087B-1F52-EE41-82AF-811DCD2E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92"/>
          <a:stretch>
            <a:fillRect/>
          </a:stretch>
        </p:blipFill>
        <p:spPr bwMode="auto">
          <a:xfrm>
            <a:off x="914400" y="4953000"/>
            <a:ext cx="20891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1649CA53-9C84-4F4F-AE89-CD23E40BE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x-none" dirty="0"/>
              <a:t>Hypothesis </a:t>
            </a:r>
            <a:r>
              <a:rPr lang="en-NZ" altLang="x-none" dirty="0" smtClean="0"/>
              <a:t>testing </a:t>
            </a:r>
            <a:r>
              <a:rPr lang="zh-CN" altLang="en-US" dirty="0" smtClean="0"/>
              <a:t>（假设检验）</a:t>
            </a:r>
            <a:endParaRPr lang="en-GB" altLang="x-none" dirty="0"/>
          </a:p>
        </p:txBody>
      </p:sp>
      <p:sp>
        <p:nvSpPr>
          <p:cNvPr id="191491" name="Rectangle 3">
            <a:extLst>
              <a:ext uri="{FF2B5EF4-FFF2-40B4-BE49-F238E27FC236}">
                <a16:creationId xmlns="" xmlns:a16="http://schemas.microsoft.com/office/drawing/2014/main" id="{2262757B-70FE-5A49-98B5-CF479682F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950075" cy="4411662"/>
          </a:xfrm>
        </p:spPr>
        <p:txBody>
          <a:bodyPr/>
          <a:lstStyle/>
          <a:p>
            <a:pPr eaLnBrk="1" hangingPunct="1"/>
            <a:endParaRPr lang="it-IT" altLang="x-none" sz="2400"/>
          </a:p>
          <a:p>
            <a:pPr lvl="4" eaLnBrk="1" hangingPunct="1"/>
            <a:endParaRPr lang="it-IT" altLang="x-none" sz="2400"/>
          </a:p>
          <a:p>
            <a:pPr eaLnBrk="1" hangingPunct="1"/>
            <a:r>
              <a:rPr lang="it-IT" altLang="x-none" sz="2400"/>
              <a:t>Main hypothesis: the slope, β</a:t>
            </a:r>
            <a:r>
              <a:rPr lang="it-IT" altLang="x-none" sz="2400" baseline="-25000"/>
              <a:t>1</a:t>
            </a:r>
            <a:r>
              <a:rPr lang="it-IT" altLang="x-none" sz="2400"/>
              <a:t> ≠ 0</a:t>
            </a:r>
          </a:p>
          <a:p>
            <a:pPr eaLnBrk="1" hangingPunct="1"/>
            <a:endParaRPr lang="it-IT" altLang="x-none" sz="2400"/>
          </a:p>
          <a:p>
            <a:pPr eaLnBrk="1" hangingPunct="1"/>
            <a:endParaRPr lang="it-IT" altLang="x-none" sz="2400"/>
          </a:p>
          <a:p>
            <a:pPr eaLnBrk="1" hangingPunct="1"/>
            <a:endParaRPr lang="it-IT" altLang="x-none" sz="2400"/>
          </a:p>
          <a:p>
            <a:pPr eaLnBrk="1" hangingPunct="1">
              <a:buFont typeface="Wingdings" pitchFamily="2" charset="2"/>
              <a:buNone/>
            </a:pPr>
            <a:endParaRPr lang="it-IT" altLang="x-none" sz="2400"/>
          </a:p>
          <a:p>
            <a:pPr eaLnBrk="1" hangingPunct="1"/>
            <a:r>
              <a:rPr lang="it-IT" altLang="x-none" sz="2400"/>
              <a:t>H</a:t>
            </a:r>
            <a:r>
              <a:rPr lang="it-IT" altLang="x-none" sz="2400" baseline="-25000"/>
              <a:t>0</a:t>
            </a:r>
            <a:r>
              <a:rPr lang="it-IT" altLang="x-none" sz="2400"/>
              <a:t>: β</a:t>
            </a:r>
            <a:r>
              <a:rPr lang="it-IT" altLang="x-none" sz="2400" baseline="-25000"/>
              <a:t>1</a:t>
            </a:r>
            <a:r>
              <a:rPr lang="it-IT" altLang="x-none" sz="2400"/>
              <a:t> = 0</a:t>
            </a:r>
          </a:p>
          <a:p>
            <a:pPr eaLnBrk="1" hangingPunct="1"/>
            <a:endParaRPr lang="it-IT" altLang="x-none" sz="2400"/>
          </a:p>
          <a:p>
            <a:pPr eaLnBrk="1" hangingPunct="1">
              <a:buFont typeface="Wingdings" pitchFamily="2" charset="2"/>
              <a:buNone/>
            </a:pPr>
            <a:r>
              <a:rPr lang="it-IT" altLang="x-none" sz="2400"/>
              <a:t>	</a:t>
            </a:r>
            <a:endParaRPr lang="it-IT" altLang="x-none" sz="2400">
              <a:solidFill>
                <a:srgbClr val="FF0000"/>
              </a:solidFill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="" xmlns:a16="http://schemas.microsoft.com/office/drawing/2014/main" id="{936F9B04-81C9-B04A-BCA0-7469A90D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sp>
        <p:nvSpPr>
          <p:cNvPr id="23557" name="Rectangle 7">
            <a:extLst>
              <a:ext uri="{FF2B5EF4-FFF2-40B4-BE49-F238E27FC236}">
                <a16:creationId xmlns="" xmlns:a16="http://schemas.microsoft.com/office/drawing/2014/main" id="{0A194709-C8D3-2D4F-8E1E-FBA8C3EA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x-none" altLang="x-none" sz="1800"/>
          </a:p>
        </p:txBody>
      </p:sp>
      <p:grpSp>
        <p:nvGrpSpPr>
          <p:cNvPr id="23558" name="Group 11">
            <a:extLst>
              <a:ext uri="{FF2B5EF4-FFF2-40B4-BE49-F238E27FC236}">
                <a16:creationId xmlns="" xmlns:a16="http://schemas.microsoft.com/office/drawing/2014/main" id="{A33611F5-8CD5-0B4C-BBF1-82D3550EEFA6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752600"/>
            <a:ext cx="2205038" cy="3044825"/>
            <a:chOff x="6629400" y="2057400"/>
            <a:chExt cx="2205038" cy="3044825"/>
          </a:xfrm>
        </p:grpSpPr>
        <p:grpSp>
          <p:nvGrpSpPr>
            <p:cNvPr id="23562" name="Group 9">
              <a:extLst>
                <a:ext uri="{FF2B5EF4-FFF2-40B4-BE49-F238E27FC236}">
                  <a16:creationId xmlns="" xmlns:a16="http://schemas.microsoft.com/office/drawing/2014/main" id="{E102B41D-DF85-7F4F-8636-E3B49354D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3886200"/>
              <a:ext cx="1755775" cy="1216025"/>
              <a:chOff x="3137" y="1707"/>
              <a:chExt cx="1332" cy="908"/>
            </a:xfrm>
          </p:grpSpPr>
          <p:sp>
            <p:nvSpPr>
              <p:cNvPr id="23581" name="Line 10">
                <a:extLst>
                  <a:ext uri="{FF2B5EF4-FFF2-40B4-BE49-F238E27FC236}">
                    <a16:creationId xmlns="" xmlns:a16="http://schemas.microsoft.com/office/drawing/2014/main" id="{4387361F-9E2E-4C40-A1B1-8AF9AB03E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7" y="1736"/>
                <a:ext cx="0" cy="8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3582" name="Line 11">
                <a:extLst>
                  <a:ext uri="{FF2B5EF4-FFF2-40B4-BE49-F238E27FC236}">
                    <a16:creationId xmlns="" xmlns:a16="http://schemas.microsoft.com/office/drawing/2014/main" id="{4B089A24-EDA6-4341-8C72-3665038FF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7" y="2615"/>
                <a:ext cx="13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3583" name="Oval 12">
                <a:extLst>
                  <a:ext uri="{FF2B5EF4-FFF2-40B4-BE49-F238E27FC236}">
                    <a16:creationId xmlns="" xmlns:a16="http://schemas.microsoft.com/office/drawing/2014/main" id="{F79CF71A-84BC-2547-B1E5-10097BBE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230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84" name="Oval 13">
                <a:extLst>
                  <a:ext uri="{FF2B5EF4-FFF2-40B4-BE49-F238E27FC236}">
                    <a16:creationId xmlns="" xmlns:a16="http://schemas.microsoft.com/office/drawing/2014/main" id="{5A3E0330-EAF9-F143-BB5B-3D39188FB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7" y="1793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85" name="Oval 14">
                <a:extLst>
                  <a:ext uri="{FF2B5EF4-FFF2-40B4-BE49-F238E27FC236}">
                    <a16:creationId xmlns="" xmlns:a16="http://schemas.microsoft.com/office/drawing/2014/main" id="{AF335B3E-4C77-1E45-A093-A77C034DC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1906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86" name="Oval 15">
                <a:extLst>
                  <a:ext uri="{FF2B5EF4-FFF2-40B4-BE49-F238E27FC236}">
                    <a16:creationId xmlns="" xmlns:a16="http://schemas.microsoft.com/office/drawing/2014/main" id="{5813335B-6C91-DC43-B068-6E8E28053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01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87" name="Oval 16">
                <a:extLst>
                  <a:ext uri="{FF2B5EF4-FFF2-40B4-BE49-F238E27FC236}">
                    <a16:creationId xmlns="" xmlns:a16="http://schemas.microsoft.com/office/drawing/2014/main" id="{9B79169A-8CCD-BC46-8AAD-BC4598419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2274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88" name="Oval 17">
                <a:extLst>
                  <a:ext uri="{FF2B5EF4-FFF2-40B4-BE49-F238E27FC236}">
                    <a16:creationId xmlns="" xmlns:a16="http://schemas.microsoft.com/office/drawing/2014/main" id="{C73D9727-1FFA-9C4E-A308-7CC8B5460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2274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89" name="Oval 18">
                <a:extLst>
                  <a:ext uri="{FF2B5EF4-FFF2-40B4-BE49-F238E27FC236}">
                    <a16:creationId xmlns="" xmlns:a16="http://schemas.microsoft.com/office/drawing/2014/main" id="{4760E3DB-337F-074C-806A-835E00707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170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90" name="Oval 19">
                <a:extLst>
                  <a:ext uri="{FF2B5EF4-FFF2-40B4-BE49-F238E27FC236}">
                    <a16:creationId xmlns="" xmlns:a16="http://schemas.microsoft.com/office/drawing/2014/main" id="{1F7F1D2C-0C93-A141-8F58-3076C2BE3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91" name="Oval 20">
                <a:extLst>
                  <a:ext uri="{FF2B5EF4-FFF2-40B4-BE49-F238E27FC236}">
                    <a16:creationId xmlns="" xmlns:a16="http://schemas.microsoft.com/office/drawing/2014/main" id="{C5B6FFA7-3073-E145-A53A-9F196F59D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1821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92" name="Oval 21">
                <a:extLst>
                  <a:ext uri="{FF2B5EF4-FFF2-40B4-BE49-F238E27FC236}">
                    <a16:creationId xmlns="" xmlns:a16="http://schemas.microsoft.com/office/drawing/2014/main" id="{297B6070-B6B5-0F41-9B36-AE0565D95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201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93" name="Line 22">
                <a:extLst>
                  <a:ext uri="{FF2B5EF4-FFF2-40B4-BE49-F238E27FC236}">
                    <a16:creationId xmlns="" xmlns:a16="http://schemas.microsoft.com/office/drawing/2014/main" id="{B8B0580B-5297-1543-9920-4E71F00E7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2" y="1735"/>
                <a:ext cx="879" cy="65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</p:grpSp>
        <p:grpSp>
          <p:nvGrpSpPr>
            <p:cNvPr id="23563" name="Group 23">
              <a:extLst>
                <a:ext uri="{FF2B5EF4-FFF2-40B4-BE49-F238E27FC236}">
                  <a16:creationId xmlns="" xmlns:a16="http://schemas.microsoft.com/office/drawing/2014/main" id="{2FD66A8F-D357-7740-AA48-53D066407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9763" y="2057400"/>
              <a:ext cx="1755775" cy="1439863"/>
              <a:chOff x="670" y="1736"/>
              <a:chExt cx="1332" cy="879"/>
            </a:xfrm>
          </p:grpSpPr>
          <p:sp>
            <p:nvSpPr>
              <p:cNvPr id="23566" name="Line 24">
                <a:extLst>
                  <a:ext uri="{FF2B5EF4-FFF2-40B4-BE49-F238E27FC236}">
                    <a16:creationId xmlns="" xmlns:a16="http://schemas.microsoft.com/office/drawing/2014/main" id="{60AEBA6B-F02B-EB45-8265-ED9B12571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" y="1736"/>
                <a:ext cx="0" cy="8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3567" name="Line 25">
                <a:extLst>
                  <a:ext uri="{FF2B5EF4-FFF2-40B4-BE49-F238E27FC236}">
                    <a16:creationId xmlns="" xmlns:a16="http://schemas.microsoft.com/office/drawing/2014/main" id="{8A90A437-CCDB-1A4A-BBDC-A51E11130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0" y="2615"/>
                <a:ext cx="13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3568" name="Oval 26">
                <a:extLst>
                  <a:ext uri="{FF2B5EF4-FFF2-40B4-BE49-F238E27FC236}">
                    <a16:creationId xmlns="" xmlns:a16="http://schemas.microsoft.com/office/drawing/2014/main" id="{CAB6E96C-53F3-7043-A0EA-DBD4B2722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075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69" name="Oval 27">
                <a:extLst>
                  <a:ext uri="{FF2B5EF4-FFF2-40B4-BE49-F238E27FC236}">
                    <a16:creationId xmlns="" xmlns:a16="http://schemas.microsoft.com/office/drawing/2014/main" id="{33127FB6-1BFC-0449-B113-2D0A596BA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2245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0" name="Oval 28">
                <a:extLst>
                  <a:ext uri="{FF2B5EF4-FFF2-40B4-BE49-F238E27FC236}">
                    <a16:creationId xmlns="" xmlns:a16="http://schemas.microsoft.com/office/drawing/2014/main" id="{8F65B551-C5A7-4F4B-8487-10E3616D2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1" y="201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1" name="Oval 29">
                <a:extLst>
                  <a:ext uri="{FF2B5EF4-FFF2-40B4-BE49-F238E27FC236}">
                    <a16:creationId xmlns="" xmlns:a16="http://schemas.microsoft.com/office/drawing/2014/main" id="{61A33485-FB66-5C4C-9797-F7BBF25E7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" y="2104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2" name="Oval 30">
                <a:extLst>
                  <a:ext uri="{FF2B5EF4-FFF2-40B4-BE49-F238E27FC236}">
                    <a16:creationId xmlns="" xmlns:a16="http://schemas.microsoft.com/office/drawing/2014/main" id="{03B09C16-47D7-7646-A4F2-83790F9E1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218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3" name="Oval 31">
                <a:extLst>
                  <a:ext uri="{FF2B5EF4-FFF2-40B4-BE49-F238E27FC236}">
                    <a16:creationId xmlns="" xmlns:a16="http://schemas.microsoft.com/office/drawing/2014/main" id="{C97F95BB-C6DA-2349-836C-66F7B184D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218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4" name="Oval 32">
                <a:extLst>
                  <a:ext uri="{FF2B5EF4-FFF2-40B4-BE49-F238E27FC236}">
                    <a16:creationId xmlns="" xmlns:a16="http://schemas.microsoft.com/office/drawing/2014/main" id="{A95DD953-62AF-0845-A0CB-52BB81CEB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196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5" name="Oval 33">
                <a:extLst>
                  <a:ext uri="{FF2B5EF4-FFF2-40B4-BE49-F238E27FC236}">
                    <a16:creationId xmlns="" xmlns:a16="http://schemas.microsoft.com/office/drawing/2014/main" id="{8CC35053-F7C4-2B45-93CD-4F9E62798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" y="2189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6" name="Oval 34">
                <a:extLst>
                  <a:ext uri="{FF2B5EF4-FFF2-40B4-BE49-F238E27FC236}">
                    <a16:creationId xmlns="" xmlns:a16="http://schemas.microsoft.com/office/drawing/2014/main" id="{D63C0312-F93E-E64E-A0E8-0844F2293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075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7" name="Oval 35">
                <a:extLst>
                  <a:ext uri="{FF2B5EF4-FFF2-40B4-BE49-F238E27FC236}">
                    <a16:creationId xmlns="" xmlns:a16="http://schemas.microsoft.com/office/drawing/2014/main" id="{411FEAB1-A16E-5C44-92B8-D5A7562E5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2047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8" name="Oval 36">
                <a:extLst>
                  <a:ext uri="{FF2B5EF4-FFF2-40B4-BE49-F238E27FC236}">
                    <a16:creationId xmlns="" xmlns:a16="http://schemas.microsoft.com/office/drawing/2014/main" id="{69661F00-4647-D041-9BD9-A7BCEC617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2330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23579" name="Line 37">
                <a:extLst>
                  <a:ext uri="{FF2B5EF4-FFF2-40B4-BE49-F238E27FC236}">
                    <a16:creationId xmlns="" xmlns:a16="http://schemas.microsoft.com/office/drawing/2014/main" id="{D5D550E1-11F2-D946-A929-D9312DEFE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2132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3580" name="Oval 38">
                <a:extLst>
                  <a:ext uri="{FF2B5EF4-FFF2-40B4-BE49-F238E27FC236}">
                    <a16:creationId xmlns="" xmlns:a16="http://schemas.microsoft.com/office/drawing/2014/main" id="{4C19E627-FB80-3A4B-85E7-A2728F40B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2302"/>
                <a:ext cx="28" cy="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1800"/>
              </a:p>
            </p:txBody>
          </p:sp>
        </p:grpSp>
        <p:sp>
          <p:nvSpPr>
            <p:cNvPr id="23564" name="Text Box 41">
              <a:extLst>
                <a:ext uri="{FF2B5EF4-FFF2-40B4-BE49-F238E27FC236}">
                  <a16:creationId xmlns="" xmlns:a16="http://schemas.microsoft.com/office/drawing/2014/main" id="{109F890C-05B2-D943-AB20-6FA93D2C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9625" y="3452813"/>
              <a:ext cx="4048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x-none" sz="1800"/>
                <a:t>x</a:t>
              </a:r>
              <a:endParaRPr lang="en-GB" altLang="x-none" sz="1800"/>
            </a:p>
          </p:txBody>
        </p:sp>
        <p:sp>
          <p:nvSpPr>
            <p:cNvPr id="23565" name="Text Box 42">
              <a:extLst>
                <a:ext uri="{FF2B5EF4-FFF2-40B4-BE49-F238E27FC236}">
                  <a16:creationId xmlns="" xmlns:a16="http://schemas.microsoft.com/office/drawing/2014/main" id="{5863799E-FD41-EC49-88D3-6513DE51B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2101850"/>
              <a:ext cx="4048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NZ" altLang="x-none" sz="1800"/>
                <a:t>y</a:t>
              </a:r>
              <a:endParaRPr lang="en-GB" altLang="x-none" sz="1800"/>
            </a:p>
          </p:txBody>
        </p:sp>
      </p:grpSp>
      <p:sp>
        <p:nvSpPr>
          <p:cNvPr id="23560" name="TextBox 1">
            <a:extLst>
              <a:ext uri="{FF2B5EF4-FFF2-40B4-BE49-F238E27FC236}">
                <a16:creationId xmlns="" xmlns:a16="http://schemas.microsoft.com/office/drawing/2014/main" id="{5FE4A9C5-D703-9D48-BA6B-EA60B226E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528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Coefficients: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                         	Estimate      s.e.  	     t value    Pr(&gt;|t|)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(Intercept)               22.440     3.4841   6.441    1.55e-05 ***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/>
              <a:t>Temperature             1.015     0.2379   4.268    0.000781 ***</a:t>
            </a:r>
          </a:p>
        </p:txBody>
      </p:sp>
      <p:pic>
        <p:nvPicPr>
          <p:cNvPr id="23561" name="Picture 2">
            <a:extLst>
              <a:ext uri="{FF2B5EF4-FFF2-40B4-BE49-F238E27FC236}">
                <a16:creationId xmlns="" xmlns:a16="http://schemas.microsoft.com/office/drawing/2014/main" id="{E50F8FD5-6EFC-7643-8506-5475639C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5" r="24641"/>
          <a:stretch>
            <a:fillRect/>
          </a:stretch>
        </p:blipFill>
        <p:spPr bwMode="auto">
          <a:xfrm>
            <a:off x="2971800" y="5181600"/>
            <a:ext cx="43307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7B8B1406-442A-5043-AAB8-55FF3B4597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77" t="2564" r="25036" b="-10891"/>
          <a:stretch/>
        </p:blipFill>
        <p:spPr>
          <a:xfrm>
            <a:off x="492297" y="1764504"/>
            <a:ext cx="5062952" cy="519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FF"/>
          </a:solidFill>
          <a:prstDash val="dash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6952</TotalTime>
  <Words>1965</Words>
  <Application>Microsoft Office PowerPoint</Application>
  <PresentationFormat>全屏显示(4:3)</PresentationFormat>
  <Paragraphs>566</Paragraphs>
  <Slides>43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Network</vt:lpstr>
      <vt:lpstr>Equation</vt:lpstr>
      <vt:lpstr>The Linear Regression Model  (线性回归） </vt:lpstr>
      <vt:lpstr>Simple linear regression</vt:lpstr>
      <vt:lpstr>Simple linear regression</vt:lpstr>
      <vt:lpstr>Regression calculation</vt:lpstr>
      <vt:lpstr>Finding the coefficients, βi</vt:lpstr>
      <vt:lpstr>Finding the coefficients, βi</vt:lpstr>
      <vt:lpstr>Estimating the residual variance （残差）</vt:lpstr>
      <vt:lpstr>The normal distribution         (正态分布）</vt:lpstr>
      <vt:lpstr>Hypothesis testing （假设检验）</vt:lpstr>
      <vt:lpstr>Interpreting linear models</vt:lpstr>
      <vt:lpstr>Example 1A</vt:lpstr>
      <vt:lpstr>Example 1A</vt:lpstr>
      <vt:lpstr>Dummy Variables (虚拟变量)</vt:lpstr>
      <vt:lpstr>PowerPoint 演示文稿</vt:lpstr>
      <vt:lpstr>Example 1A: some output</vt:lpstr>
      <vt:lpstr>PowerPoint 演示文稿</vt:lpstr>
      <vt:lpstr>Multi-linear models  （多个线性模型）</vt:lpstr>
      <vt:lpstr>Interpreting multilinear models</vt:lpstr>
      <vt:lpstr>Modelling interactions</vt:lpstr>
      <vt:lpstr>Fishspeed Example</vt:lpstr>
      <vt:lpstr>Recall the data</vt:lpstr>
      <vt:lpstr>PowerPoint 演示文稿</vt:lpstr>
      <vt:lpstr>Results: coefficients</vt:lpstr>
      <vt:lpstr>Results: coefficients</vt:lpstr>
      <vt:lpstr>Multilevel Linear Models</vt:lpstr>
      <vt:lpstr>PowerPoint 演示文稿</vt:lpstr>
      <vt:lpstr>Principle of marginality </vt:lpstr>
      <vt:lpstr>Assumptions of linear models</vt:lpstr>
      <vt:lpstr>Assumptions of linear models （线性模型的假定）</vt:lpstr>
      <vt:lpstr>Linearity</vt:lpstr>
      <vt:lpstr>Linearity</vt:lpstr>
      <vt:lpstr>Linearity</vt:lpstr>
      <vt:lpstr>Distribution of residuals</vt:lpstr>
      <vt:lpstr>Normality</vt:lpstr>
      <vt:lpstr>Normality</vt:lpstr>
      <vt:lpstr>Distribution of residuals</vt:lpstr>
      <vt:lpstr>Homoscedasticity（同质性）</vt:lpstr>
      <vt:lpstr>Homoscedasticity</vt:lpstr>
      <vt:lpstr>Homoscedasticity</vt:lpstr>
      <vt:lpstr>Checking diagnostics</vt:lpstr>
      <vt:lpstr>PowerPoint 演示文稿</vt:lpstr>
      <vt:lpstr>Diagnostics plot for lm() in R</vt:lpstr>
      <vt:lpstr>End of Lecture 1</vt:lpstr>
    </vt:vector>
  </TitlesOfParts>
  <Company>Goettingen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in community studies</dc:title>
  <dc:creator>Jason</dc:creator>
  <cp:lastModifiedBy>付培立</cp:lastModifiedBy>
  <cp:revision>319</cp:revision>
  <dcterms:created xsi:type="dcterms:W3CDTF">2006-01-30T12:00:07Z</dcterms:created>
  <dcterms:modified xsi:type="dcterms:W3CDTF">2021-09-09T10:03:51Z</dcterms:modified>
</cp:coreProperties>
</file>