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7"/>
  </p:notesMasterIdLst>
  <p:sldIdLst>
    <p:sldId id="256" r:id="rId2"/>
    <p:sldId id="257" r:id="rId3"/>
    <p:sldId id="258" r:id="rId4"/>
    <p:sldId id="270" r:id="rId5"/>
    <p:sldId id="271" r:id="rId6"/>
    <p:sldId id="259" r:id="rId7"/>
    <p:sldId id="272" r:id="rId8"/>
    <p:sldId id="273" r:id="rId9"/>
    <p:sldId id="261" r:id="rId10"/>
    <p:sldId id="274" r:id="rId11"/>
    <p:sldId id="260" r:id="rId12"/>
    <p:sldId id="275" r:id="rId13"/>
    <p:sldId id="267" r:id="rId14"/>
    <p:sldId id="268" r:id="rId15"/>
    <p:sldId id="269" r:id="rId16"/>
    <p:sldId id="265" r:id="rId17"/>
    <p:sldId id="263" r:id="rId18"/>
    <p:sldId id="264" r:id="rId19"/>
    <p:sldId id="276" r:id="rId20"/>
    <p:sldId id="277" r:id="rId21"/>
    <p:sldId id="278" r:id="rId22"/>
    <p:sldId id="279" r:id="rId23"/>
    <p:sldId id="280" r:id="rId24"/>
    <p:sldId id="281" r:id="rId25"/>
    <p:sldId id="266"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C8A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1293" y="4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image" Target="../media/image14.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image" Target="../media/image14.jpeg"/></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20460C-402E-4768-907B-455009076CDD}" type="doc">
      <dgm:prSet loTypeId="urn:microsoft.com/office/officeart/2005/8/layout/vList3" loCatId="list" qsTypeId="urn:microsoft.com/office/officeart/2005/8/quickstyle/simple1" qsCatId="simple" csTypeId="urn:microsoft.com/office/officeart/2005/8/colors/accent0_2" csCatId="mainScheme" phldr="1"/>
      <dgm:spPr/>
    </dgm:pt>
    <dgm:pt modelId="{027958E2-A2F4-42E2-966F-D3DE78C6674B}">
      <dgm:prSet phldrT="[文本]"/>
      <dgm:spPr/>
      <dgm:t>
        <a:bodyPr/>
        <a:lstStyle/>
        <a:p>
          <a:r>
            <a:rPr lang="en-US" altLang="zh-CN" dirty="0" smtClean="0"/>
            <a:t>Author, genre</a:t>
          </a:r>
          <a:endParaRPr lang="zh-CN" altLang="en-US" dirty="0"/>
        </a:p>
      </dgm:t>
    </dgm:pt>
    <dgm:pt modelId="{45AF9743-D3FC-4DA4-AAB4-8A4B03FCFDAE}" type="parTrans" cxnId="{53763A81-D92E-46F6-9D23-DFB3E052BD40}">
      <dgm:prSet/>
      <dgm:spPr/>
      <dgm:t>
        <a:bodyPr/>
        <a:lstStyle/>
        <a:p>
          <a:endParaRPr lang="zh-CN" altLang="en-US"/>
        </a:p>
      </dgm:t>
    </dgm:pt>
    <dgm:pt modelId="{518D8D6D-0D2A-4054-B6E0-37F11128C40C}" type="sibTrans" cxnId="{53763A81-D92E-46F6-9D23-DFB3E052BD40}">
      <dgm:prSet/>
      <dgm:spPr/>
      <dgm:t>
        <a:bodyPr/>
        <a:lstStyle/>
        <a:p>
          <a:endParaRPr lang="zh-CN" altLang="en-US"/>
        </a:p>
      </dgm:t>
    </dgm:pt>
    <dgm:pt modelId="{141C9A1A-A2A7-4975-8003-85ADE540D12D}">
      <dgm:prSet phldrT="[文本]"/>
      <dgm:spPr/>
      <dgm:t>
        <a:bodyPr/>
        <a:lstStyle/>
        <a:p>
          <a:r>
            <a:rPr lang="en-US" altLang="zh-CN" dirty="0" smtClean="0"/>
            <a:t>Genre, design</a:t>
          </a:r>
          <a:endParaRPr lang="zh-CN" altLang="en-US" dirty="0"/>
        </a:p>
      </dgm:t>
    </dgm:pt>
    <dgm:pt modelId="{AEAE02BB-2AE5-4BFB-8BCD-ECAD585DCA0D}" type="parTrans" cxnId="{A4A3941E-24AA-4FBD-83DA-9DD9A87FCBD4}">
      <dgm:prSet/>
      <dgm:spPr/>
      <dgm:t>
        <a:bodyPr/>
        <a:lstStyle/>
        <a:p>
          <a:endParaRPr lang="zh-CN" altLang="en-US"/>
        </a:p>
      </dgm:t>
    </dgm:pt>
    <dgm:pt modelId="{49E067AC-9C4D-46D2-B006-236B01D06A99}" type="sibTrans" cxnId="{A4A3941E-24AA-4FBD-83DA-9DD9A87FCBD4}">
      <dgm:prSet/>
      <dgm:spPr/>
      <dgm:t>
        <a:bodyPr/>
        <a:lstStyle/>
        <a:p>
          <a:endParaRPr lang="zh-CN" altLang="en-US"/>
        </a:p>
      </dgm:t>
    </dgm:pt>
    <dgm:pt modelId="{41F214A6-F530-4D05-81DF-FB98B1E26E80}">
      <dgm:prSet phldrT="[文本]"/>
      <dgm:spPr/>
      <dgm:t>
        <a:bodyPr/>
        <a:lstStyle/>
        <a:p>
          <a:r>
            <a:rPr lang="en-US" altLang="zh-CN" dirty="0" smtClean="0"/>
            <a:t>Publisher, price</a:t>
          </a:r>
          <a:endParaRPr lang="zh-CN" altLang="en-US" dirty="0"/>
        </a:p>
      </dgm:t>
    </dgm:pt>
    <dgm:pt modelId="{D20F3307-7CAD-4288-A2C6-D7577661802F}" type="parTrans" cxnId="{46651807-41D7-41BD-B95A-878AA9756FFB}">
      <dgm:prSet/>
      <dgm:spPr/>
      <dgm:t>
        <a:bodyPr/>
        <a:lstStyle/>
        <a:p>
          <a:endParaRPr lang="zh-CN" altLang="en-US"/>
        </a:p>
      </dgm:t>
    </dgm:pt>
    <dgm:pt modelId="{E4C0B5AD-C00F-487E-ACBC-D84AF324FBBA}" type="sibTrans" cxnId="{46651807-41D7-41BD-B95A-878AA9756FFB}">
      <dgm:prSet/>
      <dgm:spPr/>
      <dgm:t>
        <a:bodyPr/>
        <a:lstStyle/>
        <a:p>
          <a:endParaRPr lang="zh-CN" altLang="en-US"/>
        </a:p>
      </dgm:t>
    </dgm:pt>
    <dgm:pt modelId="{435A857D-BD8F-47BE-B4A3-17AC8BA826FE}" type="pres">
      <dgm:prSet presAssocID="{8F20460C-402E-4768-907B-455009076CDD}" presName="linearFlow" presStyleCnt="0">
        <dgm:presLayoutVars>
          <dgm:dir/>
          <dgm:resizeHandles val="exact"/>
        </dgm:presLayoutVars>
      </dgm:prSet>
      <dgm:spPr/>
    </dgm:pt>
    <dgm:pt modelId="{8C5ADE58-8091-44FC-9EC4-6EA33B6A414F}" type="pres">
      <dgm:prSet presAssocID="{027958E2-A2F4-42E2-966F-D3DE78C6674B}" presName="composite" presStyleCnt="0"/>
      <dgm:spPr/>
    </dgm:pt>
    <dgm:pt modelId="{A32F94EE-7B3D-49C3-9129-6CA39CDFBC2B}" type="pres">
      <dgm:prSet presAssocID="{027958E2-A2F4-42E2-966F-D3DE78C6674B}" presName="imgShp" presStyleLbl="fgImgPlace1" presStyleIdx="0"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9ABA809D-46C6-472C-BFAA-A449CCC42F3A}" type="pres">
      <dgm:prSet presAssocID="{027958E2-A2F4-42E2-966F-D3DE78C6674B}" presName="txShp" presStyleLbl="node1" presStyleIdx="0" presStyleCnt="3" custScaleX="62705" custScaleY="45929" custLinFactNeighborX="-358">
        <dgm:presLayoutVars>
          <dgm:bulletEnabled val="1"/>
        </dgm:presLayoutVars>
      </dgm:prSet>
      <dgm:spPr/>
      <dgm:t>
        <a:bodyPr/>
        <a:lstStyle/>
        <a:p>
          <a:endParaRPr lang="zh-CN" altLang="en-US"/>
        </a:p>
      </dgm:t>
    </dgm:pt>
    <dgm:pt modelId="{7B840052-47A4-4150-B400-3A7DC030A3EE}" type="pres">
      <dgm:prSet presAssocID="{518D8D6D-0D2A-4054-B6E0-37F11128C40C}" presName="spacing" presStyleCnt="0"/>
      <dgm:spPr/>
    </dgm:pt>
    <dgm:pt modelId="{A6C6CCB1-8D2F-4547-AE8B-A540C4260E5E}" type="pres">
      <dgm:prSet presAssocID="{141C9A1A-A2A7-4975-8003-85ADE540D12D}" presName="composite" presStyleCnt="0"/>
      <dgm:spPr/>
    </dgm:pt>
    <dgm:pt modelId="{90A67633-8CF6-4A7F-958A-8EB566F14244}" type="pres">
      <dgm:prSet presAssocID="{141C9A1A-A2A7-4975-8003-85ADE540D12D}" presName="imgShp" presStyleLbl="fgImgPlace1" presStyleIdx="1" presStyleCnt="3"/>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t="-20000" b="-20000"/>
          </a:stretch>
        </a:blipFill>
      </dgm:spPr>
    </dgm:pt>
    <dgm:pt modelId="{D686F4DC-E713-4838-A273-8EBA1D381BBC}" type="pres">
      <dgm:prSet presAssocID="{141C9A1A-A2A7-4975-8003-85ADE540D12D}" presName="txShp" presStyleLbl="node1" presStyleIdx="1" presStyleCnt="3" custScaleX="65025" custScaleY="51755">
        <dgm:presLayoutVars>
          <dgm:bulletEnabled val="1"/>
        </dgm:presLayoutVars>
      </dgm:prSet>
      <dgm:spPr/>
      <dgm:t>
        <a:bodyPr/>
        <a:lstStyle/>
        <a:p>
          <a:endParaRPr lang="zh-CN" altLang="en-US"/>
        </a:p>
      </dgm:t>
    </dgm:pt>
    <dgm:pt modelId="{14463FE1-8962-48BA-989C-B6C492271205}" type="pres">
      <dgm:prSet presAssocID="{49E067AC-9C4D-46D2-B006-236B01D06A99}" presName="spacing" presStyleCnt="0"/>
      <dgm:spPr/>
    </dgm:pt>
    <dgm:pt modelId="{6E5A64A1-7DD7-4373-B0EC-09068DE846A6}" type="pres">
      <dgm:prSet presAssocID="{41F214A6-F530-4D05-81DF-FB98B1E26E80}" presName="composite" presStyleCnt="0"/>
      <dgm:spPr/>
    </dgm:pt>
    <dgm:pt modelId="{7F1A0E78-6BC5-4437-99C1-0C534A558549}" type="pres">
      <dgm:prSet presAssocID="{41F214A6-F530-4D05-81DF-FB98B1E26E80}" presName="imgShp" presStyleLbl="fgImgPlace1" presStyleIdx="2" presStyleCnt="3"/>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t="-25000" b="-25000"/>
          </a:stretch>
        </a:blipFill>
      </dgm:spPr>
    </dgm:pt>
    <dgm:pt modelId="{F9282454-16AA-4B1C-B773-2ACB5C63D247}" type="pres">
      <dgm:prSet presAssocID="{41F214A6-F530-4D05-81DF-FB98B1E26E80}" presName="txShp" presStyleLbl="node1" presStyleIdx="2" presStyleCnt="3" custScaleX="65084" custScaleY="53081">
        <dgm:presLayoutVars>
          <dgm:bulletEnabled val="1"/>
        </dgm:presLayoutVars>
      </dgm:prSet>
      <dgm:spPr/>
      <dgm:t>
        <a:bodyPr/>
        <a:lstStyle/>
        <a:p>
          <a:endParaRPr lang="zh-CN" altLang="en-US"/>
        </a:p>
      </dgm:t>
    </dgm:pt>
  </dgm:ptLst>
  <dgm:cxnLst>
    <dgm:cxn modelId="{5898F41D-B82C-4DBF-B65F-C8AD8B34F5E8}" type="presOf" srcId="{41F214A6-F530-4D05-81DF-FB98B1E26E80}" destId="{F9282454-16AA-4B1C-B773-2ACB5C63D247}" srcOrd="0" destOrd="0" presId="urn:microsoft.com/office/officeart/2005/8/layout/vList3"/>
    <dgm:cxn modelId="{CB7C4A4E-CE47-44C7-842E-1EB2E37E98E4}" type="presOf" srcId="{141C9A1A-A2A7-4975-8003-85ADE540D12D}" destId="{D686F4DC-E713-4838-A273-8EBA1D381BBC}" srcOrd="0" destOrd="0" presId="urn:microsoft.com/office/officeart/2005/8/layout/vList3"/>
    <dgm:cxn modelId="{DFCDAB1F-CE7F-4A7E-B61D-00CB5AF1607E}" type="presOf" srcId="{8F20460C-402E-4768-907B-455009076CDD}" destId="{435A857D-BD8F-47BE-B4A3-17AC8BA826FE}" srcOrd="0" destOrd="0" presId="urn:microsoft.com/office/officeart/2005/8/layout/vList3"/>
    <dgm:cxn modelId="{46651807-41D7-41BD-B95A-878AA9756FFB}" srcId="{8F20460C-402E-4768-907B-455009076CDD}" destId="{41F214A6-F530-4D05-81DF-FB98B1E26E80}" srcOrd="2" destOrd="0" parTransId="{D20F3307-7CAD-4288-A2C6-D7577661802F}" sibTransId="{E4C0B5AD-C00F-487E-ACBC-D84AF324FBBA}"/>
    <dgm:cxn modelId="{A4A3941E-24AA-4FBD-83DA-9DD9A87FCBD4}" srcId="{8F20460C-402E-4768-907B-455009076CDD}" destId="{141C9A1A-A2A7-4975-8003-85ADE540D12D}" srcOrd="1" destOrd="0" parTransId="{AEAE02BB-2AE5-4BFB-8BCD-ECAD585DCA0D}" sibTransId="{49E067AC-9C4D-46D2-B006-236B01D06A99}"/>
    <dgm:cxn modelId="{D7627D0F-9B78-4266-8C1B-13E46F35DE88}" type="presOf" srcId="{027958E2-A2F4-42E2-966F-D3DE78C6674B}" destId="{9ABA809D-46C6-472C-BFAA-A449CCC42F3A}" srcOrd="0" destOrd="0" presId="urn:microsoft.com/office/officeart/2005/8/layout/vList3"/>
    <dgm:cxn modelId="{53763A81-D92E-46F6-9D23-DFB3E052BD40}" srcId="{8F20460C-402E-4768-907B-455009076CDD}" destId="{027958E2-A2F4-42E2-966F-D3DE78C6674B}" srcOrd="0" destOrd="0" parTransId="{45AF9743-D3FC-4DA4-AAB4-8A4B03FCFDAE}" sibTransId="{518D8D6D-0D2A-4054-B6E0-37F11128C40C}"/>
    <dgm:cxn modelId="{B4CD243C-935E-48B0-94B9-FB154E1CC923}" type="presParOf" srcId="{435A857D-BD8F-47BE-B4A3-17AC8BA826FE}" destId="{8C5ADE58-8091-44FC-9EC4-6EA33B6A414F}" srcOrd="0" destOrd="0" presId="urn:microsoft.com/office/officeart/2005/8/layout/vList3"/>
    <dgm:cxn modelId="{89884ADC-136E-4930-930B-56149BA9E538}" type="presParOf" srcId="{8C5ADE58-8091-44FC-9EC4-6EA33B6A414F}" destId="{A32F94EE-7B3D-49C3-9129-6CA39CDFBC2B}" srcOrd="0" destOrd="0" presId="urn:microsoft.com/office/officeart/2005/8/layout/vList3"/>
    <dgm:cxn modelId="{2E3DD987-2B20-4D20-A16F-5055DECB4C5B}" type="presParOf" srcId="{8C5ADE58-8091-44FC-9EC4-6EA33B6A414F}" destId="{9ABA809D-46C6-472C-BFAA-A449CCC42F3A}" srcOrd="1" destOrd="0" presId="urn:microsoft.com/office/officeart/2005/8/layout/vList3"/>
    <dgm:cxn modelId="{79DB3376-2437-4EC8-8B4F-BAD21701E43B}" type="presParOf" srcId="{435A857D-BD8F-47BE-B4A3-17AC8BA826FE}" destId="{7B840052-47A4-4150-B400-3A7DC030A3EE}" srcOrd="1" destOrd="0" presId="urn:microsoft.com/office/officeart/2005/8/layout/vList3"/>
    <dgm:cxn modelId="{631CE559-8C9E-4CEE-806C-238362983F59}" type="presParOf" srcId="{435A857D-BD8F-47BE-B4A3-17AC8BA826FE}" destId="{A6C6CCB1-8D2F-4547-AE8B-A540C4260E5E}" srcOrd="2" destOrd="0" presId="urn:microsoft.com/office/officeart/2005/8/layout/vList3"/>
    <dgm:cxn modelId="{D123F3EE-C5D3-44F2-86A5-6DEAF393E5B0}" type="presParOf" srcId="{A6C6CCB1-8D2F-4547-AE8B-A540C4260E5E}" destId="{90A67633-8CF6-4A7F-958A-8EB566F14244}" srcOrd="0" destOrd="0" presId="urn:microsoft.com/office/officeart/2005/8/layout/vList3"/>
    <dgm:cxn modelId="{A613C8C0-398A-4268-839D-DFA9FA91E4C4}" type="presParOf" srcId="{A6C6CCB1-8D2F-4547-AE8B-A540C4260E5E}" destId="{D686F4DC-E713-4838-A273-8EBA1D381BBC}" srcOrd="1" destOrd="0" presId="urn:microsoft.com/office/officeart/2005/8/layout/vList3"/>
    <dgm:cxn modelId="{9FEAD51C-CA39-4D84-B47A-19342A135920}" type="presParOf" srcId="{435A857D-BD8F-47BE-B4A3-17AC8BA826FE}" destId="{14463FE1-8962-48BA-989C-B6C492271205}" srcOrd="3" destOrd="0" presId="urn:microsoft.com/office/officeart/2005/8/layout/vList3"/>
    <dgm:cxn modelId="{94290B7E-07CA-4977-B45A-13B9D92A36FE}" type="presParOf" srcId="{435A857D-BD8F-47BE-B4A3-17AC8BA826FE}" destId="{6E5A64A1-7DD7-4373-B0EC-09068DE846A6}" srcOrd="4" destOrd="0" presId="urn:microsoft.com/office/officeart/2005/8/layout/vList3"/>
    <dgm:cxn modelId="{CE68C1C3-2014-44BF-AD98-6D6B74241958}" type="presParOf" srcId="{6E5A64A1-7DD7-4373-B0EC-09068DE846A6}" destId="{7F1A0E78-6BC5-4437-99C1-0C534A558549}" srcOrd="0" destOrd="0" presId="urn:microsoft.com/office/officeart/2005/8/layout/vList3"/>
    <dgm:cxn modelId="{217446D1-EAF6-4E9E-940D-2714475EF0D6}" type="presParOf" srcId="{6E5A64A1-7DD7-4373-B0EC-09068DE846A6}" destId="{F9282454-16AA-4B1C-B773-2ACB5C63D247}"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BA809D-46C6-472C-BFAA-A449CCC42F3A}">
      <dsp:nvSpPr>
        <dsp:cNvPr id="0" name=""/>
        <dsp:cNvSpPr/>
      </dsp:nvSpPr>
      <dsp:spPr>
        <a:xfrm rot="10800000">
          <a:off x="2422669" y="307064"/>
          <a:ext cx="2541960" cy="518433"/>
        </a:xfrm>
        <a:prstGeom prst="homePlate">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7757" tIns="91440" rIns="170688" bIns="91440" numCol="1" spcCol="1270" anchor="ctr" anchorCtr="0">
          <a:noAutofit/>
        </a:bodyPr>
        <a:lstStyle/>
        <a:p>
          <a:pPr lvl="0" algn="ctr" defTabSz="1066800">
            <a:lnSpc>
              <a:spcPct val="90000"/>
            </a:lnSpc>
            <a:spcBef>
              <a:spcPct val="0"/>
            </a:spcBef>
            <a:spcAft>
              <a:spcPct val="35000"/>
            </a:spcAft>
          </a:pPr>
          <a:r>
            <a:rPr lang="en-US" altLang="zh-CN" sz="2400" kern="1200" dirty="0" smtClean="0"/>
            <a:t>Author, genre</a:t>
          </a:r>
          <a:endParaRPr lang="zh-CN" altLang="en-US" sz="2400" kern="1200" dirty="0"/>
        </a:p>
      </dsp:txBody>
      <dsp:txXfrm rot="10800000">
        <a:off x="2552277" y="307064"/>
        <a:ext cx="2412352" cy="518433"/>
      </dsp:txXfrm>
    </dsp:sp>
    <dsp:sp modelId="{A32F94EE-7B3D-49C3-9129-6CA39CDFBC2B}">
      <dsp:nvSpPr>
        <dsp:cNvPr id="0" name=""/>
        <dsp:cNvSpPr/>
      </dsp:nvSpPr>
      <dsp:spPr>
        <a:xfrm>
          <a:off x="1116856" y="1895"/>
          <a:ext cx="1128772" cy="1128772"/>
        </a:xfrm>
        <a:prstGeom prst="ellipse">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686F4DC-E713-4838-A273-8EBA1D381BBC}">
      <dsp:nvSpPr>
        <dsp:cNvPr id="0" name=""/>
        <dsp:cNvSpPr/>
      </dsp:nvSpPr>
      <dsp:spPr>
        <a:xfrm rot="10800000">
          <a:off x="2366645" y="1739902"/>
          <a:ext cx="2636009" cy="584195"/>
        </a:xfrm>
        <a:prstGeom prst="homePlate">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7757" tIns="91440" rIns="170688" bIns="91440" numCol="1" spcCol="1270" anchor="ctr" anchorCtr="0">
          <a:noAutofit/>
        </a:bodyPr>
        <a:lstStyle/>
        <a:p>
          <a:pPr lvl="0" algn="ctr" defTabSz="1066800">
            <a:lnSpc>
              <a:spcPct val="90000"/>
            </a:lnSpc>
            <a:spcBef>
              <a:spcPct val="0"/>
            </a:spcBef>
            <a:spcAft>
              <a:spcPct val="35000"/>
            </a:spcAft>
          </a:pPr>
          <a:r>
            <a:rPr lang="en-US" altLang="zh-CN" sz="2400" kern="1200" dirty="0" smtClean="0"/>
            <a:t>Genre, design</a:t>
          </a:r>
          <a:endParaRPr lang="zh-CN" altLang="en-US" sz="2400" kern="1200" dirty="0"/>
        </a:p>
      </dsp:txBody>
      <dsp:txXfrm rot="10800000">
        <a:off x="2512694" y="1739902"/>
        <a:ext cx="2489960" cy="584195"/>
      </dsp:txXfrm>
    </dsp:sp>
    <dsp:sp modelId="{90A67633-8CF6-4A7F-958A-8EB566F14244}">
      <dsp:nvSpPr>
        <dsp:cNvPr id="0" name=""/>
        <dsp:cNvSpPr/>
      </dsp:nvSpPr>
      <dsp:spPr>
        <a:xfrm>
          <a:off x="1093344" y="1467613"/>
          <a:ext cx="1128772" cy="1128772"/>
        </a:xfrm>
        <a:prstGeom prst="ellipse">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t="-20000" b="-20000"/>
          </a:stretch>
        </a:blip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9282454-16AA-4B1C-B773-2ACB5C63D247}">
      <dsp:nvSpPr>
        <dsp:cNvPr id="0" name=""/>
        <dsp:cNvSpPr/>
      </dsp:nvSpPr>
      <dsp:spPr>
        <a:xfrm rot="10800000">
          <a:off x="2364852" y="3198137"/>
          <a:ext cx="2638401" cy="599163"/>
        </a:xfrm>
        <a:prstGeom prst="homePlate">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7757" tIns="91440" rIns="170688" bIns="91440" numCol="1" spcCol="1270" anchor="ctr" anchorCtr="0">
          <a:noAutofit/>
        </a:bodyPr>
        <a:lstStyle/>
        <a:p>
          <a:pPr lvl="0" algn="ctr" defTabSz="1066800">
            <a:lnSpc>
              <a:spcPct val="90000"/>
            </a:lnSpc>
            <a:spcBef>
              <a:spcPct val="0"/>
            </a:spcBef>
            <a:spcAft>
              <a:spcPct val="35000"/>
            </a:spcAft>
          </a:pPr>
          <a:r>
            <a:rPr lang="en-US" altLang="zh-CN" sz="2400" kern="1200" dirty="0" smtClean="0"/>
            <a:t>Publisher, price</a:t>
          </a:r>
          <a:endParaRPr lang="zh-CN" altLang="en-US" sz="2400" kern="1200" dirty="0"/>
        </a:p>
      </dsp:txBody>
      <dsp:txXfrm rot="10800000">
        <a:off x="2514643" y="3198137"/>
        <a:ext cx="2488610" cy="599163"/>
      </dsp:txXfrm>
    </dsp:sp>
    <dsp:sp modelId="{7F1A0E78-6BC5-4437-99C1-0C534A558549}">
      <dsp:nvSpPr>
        <dsp:cNvPr id="0" name=""/>
        <dsp:cNvSpPr/>
      </dsp:nvSpPr>
      <dsp:spPr>
        <a:xfrm>
          <a:off x="1092746" y="2933332"/>
          <a:ext cx="1128772" cy="1128772"/>
        </a:xfrm>
        <a:prstGeom prst="ellipse">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t="-25000" b="-25000"/>
          </a:stretch>
        </a:blipFill>
        <a:ln w="127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771434-4749-4781-820B-6FF72ED619C6}" type="datetimeFigureOut">
              <a:rPr lang="en-US" smtClean="0"/>
              <a:t>9/9/2021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EF45C32-6505-4C1B-AE98-EBA85CA56989}"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32F82206-1A97-4A3F-862A-CAE2A2888973}" type="slidenum">
              <a:rPr lang="en-US" altLang="zh-CN" smtClean="0"/>
              <a:pPr>
                <a:defRPr/>
              </a:pPr>
              <a:t>19</a:t>
            </a:fld>
            <a:endParaRPr lang="en-US" altLang="zh-CN"/>
          </a:p>
        </p:txBody>
      </p:sp>
    </p:spTree>
    <p:extLst>
      <p:ext uri="{BB962C8B-B14F-4D97-AF65-F5344CB8AC3E}">
        <p14:creationId xmlns:p14="http://schemas.microsoft.com/office/powerpoint/2010/main" val="9038045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35BD5F85-71AE-4A2D-9FA8-52AC7B86E783}" type="datetime1">
              <a:rPr lang="en-US" smtClean="0"/>
              <a:t>9/9/2021</a:t>
            </a:fld>
            <a:endParaRPr lang="en-US"/>
          </a:p>
        </p:txBody>
      </p:sp>
      <p:sp>
        <p:nvSpPr>
          <p:cNvPr id="17" name="Footer Placeholder 16"/>
          <p:cNvSpPr>
            <a:spLocks noGrp="1"/>
          </p:cNvSpPr>
          <p:nvPr>
            <p:ph type="ftr" sz="quarter" idx="11"/>
          </p:nvPr>
        </p:nvSpPr>
        <p:spPr/>
        <p:txBody>
          <a:bodyPr/>
          <a:lstStyle/>
          <a:p>
            <a:r>
              <a:rPr lang="en-US" smtClean="0"/>
              <a:t>Predrag Radenković 3237/10</a:t>
            </a:r>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7C951DE-9121-4283-AD3A-14E01CE84E07}" type="datetime1">
              <a:rPr lang="en-US" smtClean="0"/>
              <a:t>9/9/2021</a:t>
            </a:fld>
            <a:endParaRPr lang="en-US"/>
          </a:p>
        </p:txBody>
      </p:sp>
      <p:sp>
        <p:nvSpPr>
          <p:cNvPr id="5" name="Footer Placeholder 4"/>
          <p:cNvSpPr>
            <a:spLocks noGrp="1"/>
          </p:cNvSpPr>
          <p:nvPr>
            <p:ph type="ftr" sz="quarter" idx="11"/>
          </p:nvPr>
        </p:nvSpPr>
        <p:spPr/>
        <p:txBody>
          <a:bodyPr/>
          <a:lstStyle/>
          <a:p>
            <a:r>
              <a:rPr lang="en-US" smtClean="0"/>
              <a:t>Predrag Radenković 3237/10</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CB401C2-232B-4FA0-9743-842AC68A59C7}" type="datetime1">
              <a:rPr lang="en-US" smtClean="0"/>
              <a:t>9/9/2021</a:t>
            </a:fld>
            <a:endParaRPr lang="en-US"/>
          </a:p>
        </p:txBody>
      </p:sp>
      <p:sp>
        <p:nvSpPr>
          <p:cNvPr id="5" name="Footer Placeholder 4"/>
          <p:cNvSpPr>
            <a:spLocks noGrp="1"/>
          </p:cNvSpPr>
          <p:nvPr>
            <p:ph type="ftr" sz="quarter" idx="11"/>
          </p:nvPr>
        </p:nvSpPr>
        <p:spPr/>
        <p:txBody>
          <a:bodyPr/>
          <a:lstStyle/>
          <a:p>
            <a:r>
              <a:rPr lang="en-US" smtClean="0"/>
              <a:t>Predrag Radenković 3237/10</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A9A15425-6B32-40AF-A521-95FB05248266}" type="datetime1">
              <a:rPr lang="en-US" smtClean="0"/>
              <a:t>9/9/2021</a:t>
            </a:fld>
            <a:endParaRPr lang="en-US"/>
          </a:p>
        </p:txBody>
      </p:sp>
      <p:sp>
        <p:nvSpPr>
          <p:cNvPr id="5" name="Footer Placeholder 4"/>
          <p:cNvSpPr>
            <a:spLocks noGrp="1"/>
          </p:cNvSpPr>
          <p:nvPr>
            <p:ph type="ftr" sz="quarter" idx="11"/>
          </p:nvPr>
        </p:nvSpPr>
        <p:spPr/>
        <p:txBody>
          <a:bodyPr/>
          <a:lstStyle/>
          <a:p>
            <a:r>
              <a:rPr lang="en-US" smtClean="0"/>
              <a:t>Predrag Radenković 3237/10</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8C47964-4832-4D3A-8746-A626A2BE70A5}" type="datetime1">
              <a:rPr lang="en-US" smtClean="0"/>
              <a:t>9/9/2021</a:t>
            </a:fld>
            <a:endParaRPr lang="en-US"/>
          </a:p>
        </p:txBody>
      </p:sp>
      <p:sp>
        <p:nvSpPr>
          <p:cNvPr id="5" name="Footer Placeholder 4"/>
          <p:cNvSpPr>
            <a:spLocks noGrp="1"/>
          </p:cNvSpPr>
          <p:nvPr>
            <p:ph type="ftr" sz="quarter" idx="11"/>
          </p:nvPr>
        </p:nvSpPr>
        <p:spPr>
          <a:xfrm>
            <a:off x="800100" y="6172200"/>
            <a:ext cx="4000500" cy="457200"/>
          </a:xfrm>
        </p:spPr>
        <p:txBody>
          <a:bodyPr/>
          <a:lstStyle/>
          <a:p>
            <a:r>
              <a:rPr lang="en-US" smtClean="0"/>
              <a:t>Predrag Radenković 3237/10</a:t>
            </a:r>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635AA23-CE9F-469A-84FF-F9123F2D62B2}" type="datetime1">
              <a:rPr lang="en-US" smtClean="0"/>
              <a:t>9/9/2021</a:t>
            </a:fld>
            <a:endParaRPr lang="en-US"/>
          </a:p>
        </p:txBody>
      </p:sp>
      <p:sp>
        <p:nvSpPr>
          <p:cNvPr id="6" name="Footer Placeholder 5"/>
          <p:cNvSpPr>
            <a:spLocks noGrp="1"/>
          </p:cNvSpPr>
          <p:nvPr>
            <p:ph type="ftr" sz="quarter" idx="11"/>
          </p:nvPr>
        </p:nvSpPr>
        <p:spPr/>
        <p:txBody>
          <a:bodyPr/>
          <a:lstStyle/>
          <a:p>
            <a:r>
              <a:rPr lang="en-US" smtClean="0"/>
              <a:t>Predrag Radenković 3237/10</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70FE0D3E-F5B9-4ADA-81CF-1D56E13436A3}" type="datetime1">
              <a:rPr lang="en-US" smtClean="0"/>
              <a:t>9/9/2021</a:t>
            </a:fld>
            <a:endParaRPr lang="en-US"/>
          </a:p>
        </p:txBody>
      </p:sp>
      <p:sp>
        <p:nvSpPr>
          <p:cNvPr id="8" name="Footer Placeholder 7"/>
          <p:cNvSpPr>
            <a:spLocks noGrp="1"/>
          </p:cNvSpPr>
          <p:nvPr>
            <p:ph type="ftr" sz="quarter" idx="11"/>
          </p:nvPr>
        </p:nvSpPr>
        <p:spPr/>
        <p:txBody>
          <a:bodyPr/>
          <a:lstStyle/>
          <a:p>
            <a:r>
              <a:rPr lang="en-US" smtClean="0"/>
              <a:t>Predrag Radenković 3237/10</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21F22F3-6DAA-4DBE-8A49-FA74EB9EFB20}" type="datetime1">
              <a:rPr lang="en-US" smtClean="0"/>
              <a:t>9/9/2021</a:t>
            </a:fld>
            <a:endParaRPr lang="en-US"/>
          </a:p>
        </p:txBody>
      </p:sp>
      <p:sp>
        <p:nvSpPr>
          <p:cNvPr id="4" name="Footer Placeholder 3"/>
          <p:cNvSpPr>
            <a:spLocks noGrp="1"/>
          </p:cNvSpPr>
          <p:nvPr>
            <p:ph type="ftr" sz="quarter" idx="11"/>
          </p:nvPr>
        </p:nvSpPr>
        <p:spPr/>
        <p:txBody>
          <a:bodyPr/>
          <a:lstStyle/>
          <a:p>
            <a:r>
              <a:rPr lang="en-US" smtClean="0"/>
              <a:t>Predrag Radenković 3237/10</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4AC777-06B8-4FE4-8120-FE59E8E865BB}" type="datetime1">
              <a:rPr lang="en-US" smtClean="0"/>
              <a:t>9/9/2021</a:t>
            </a:fld>
            <a:endParaRPr lang="en-US"/>
          </a:p>
        </p:txBody>
      </p:sp>
      <p:sp>
        <p:nvSpPr>
          <p:cNvPr id="3" name="Footer Placeholder 2"/>
          <p:cNvSpPr>
            <a:spLocks noGrp="1"/>
          </p:cNvSpPr>
          <p:nvPr>
            <p:ph type="ftr" sz="quarter" idx="11"/>
          </p:nvPr>
        </p:nvSpPr>
        <p:spPr/>
        <p:txBody>
          <a:bodyPr/>
          <a:lstStyle/>
          <a:p>
            <a:r>
              <a:rPr lang="en-US" smtClean="0"/>
              <a:t>Predrag Radenković 3237/10</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3EE1DB6-C092-4B79-97B1-E3C6F5BF8300}" type="datetime1">
              <a:rPr lang="en-US" smtClean="0"/>
              <a:t>9/9/2021</a:t>
            </a:fld>
            <a:endParaRPr lang="en-US"/>
          </a:p>
        </p:txBody>
      </p:sp>
      <p:sp>
        <p:nvSpPr>
          <p:cNvPr id="6" name="Footer Placeholder 5"/>
          <p:cNvSpPr>
            <a:spLocks noGrp="1"/>
          </p:cNvSpPr>
          <p:nvPr>
            <p:ph type="ftr" sz="quarter" idx="11"/>
          </p:nvPr>
        </p:nvSpPr>
        <p:spPr/>
        <p:txBody>
          <a:bodyPr/>
          <a:lstStyle/>
          <a:p>
            <a:r>
              <a:rPr lang="en-US" smtClean="0"/>
              <a:t>Predrag Radenković 3237/10</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F7D7656-36D7-478D-AF1C-AC34278D4D18}" type="datetime1">
              <a:rPr lang="en-US" smtClean="0"/>
              <a:t>9/9/2021</a:t>
            </a:fld>
            <a:endParaRPr lang="en-US"/>
          </a:p>
        </p:txBody>
      </p:sp>
      <p:sp>
        <p:nvSpPr>
          <p:cNvPr id="6" name="Footer Placeholder 5"/>
          <p:cNvSpPr>
            <a:spLocks noGrp="1"/>
          </p:cNvSpPr>
          <p:nvPr>
            <p:ph type="ftr" sz="quarter" idx="11"/>
          </p:nvPr>
        </p:nvSpPr>
        <p:spPr>
          <a:xfrm>
            <a:off x="914400" y="6172200"/>
            <a:ext cx="3886200" cy="457200"/>
          </a:xfrm>
        </p:spPr>
        <p:txBody>
          <a:bodyPr/>
          <a:lstStyle/>
          <a:p>
            <a:r>
              <a:rPr lang="en-US" smtClean="0"/>
              <a:t>Predrag Radenković 3237/10</a:t>
            </a:r>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701B73C9-6DB4-4ADB-8B31-368A6557B5FE}" type="datetime1">
              <a:rPr lang="en-US" smtClean="0"/>
              <a:t>9/9/2021</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smtClean="0"/>
              <a:t>Predrag Radenković 3237/10</a:t>
            </a:r>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352800" y="4267200"/>
            <a:ext cx="5562600" cy="1752600"/>
          </a:xfrm>
        </p:spPr>
        <p:txBody>
          <a:bodyPr>
            <a:normAutofit/>
          </a:bodyPr>
          <a:lstStyle/>
          <a:p>
            <a:pPr algn="l"/>
            <a:r>
              <a:rPr lang="en-US" altLang="zh-CN" dirty="0" smtClean="0"/>
              <a:t>Hua Lin </a:t>
            </a:r>
            <a:r>
              <a:rPr lang="en-US" dirty="0" smtClean="0"/>
              <a:t>11/9/2021</a:t>
            </a:r>
            <a:endParaRPr lang="sr-Latn-RS" dirty="0" smtClean="0"/>
          </a:p>
          <a:p>
            <a:pPr algn="l"/>
            <a:r>
              <a:rPr lang="en-US" dirty="0" smtClean="0"/>
              <a:t>Tree ring and environmental change group</a:t>
            </a:r>
          </a:p>
          <a:p>
            <a:pPr algn="l"/>
            <a:r>
              <a:rPr lang="en-US" altLang="zh-CN" dirty="0" err="1" smtClean="0"/>
              <a:t>Xishuangbanna</a:t>
            </a:r>
            <a:r>
              <a:rPr lang="en-US" altLang="zh-CN" dirty="0" smtClean="0"/>
              <a:t> Tropical Botanical Garden</a:t>
            </a:r>
            <a:endParaRPr lang="en-US" dirty="0"/>
          </a:p>
        </p:txBody>
      </p:sp>
      <p:sp>
        <p:nvSpPr>
          <p:cNvPr id="2" name="Title 1"/>
          <p:cNvSpPr>
            <a:spLocks noGrp="1"/>
          </p:cNvSpPr>
          <p:nvPr>
            <p:ph type="ctrTitle"/>
          </p:nvPr>
        </p:nvSpPr>
        <p:spPr>
          <a:xfrm>
            <a:off x="533400" y="1371600"/>
            <a:ext cx="7772400" cy="1470025"/>
          </a:xfrm>
        </p:spPr>
        <p:txBody>
          <a:bodyPr>
            <a:normAutofit/>
          </a:bodyPr>
          <a:lstStyle/>
          <a:p>
            <a:r>
              <a:rPr lang="en-US" sz="6000" dirty="0" smtClean="0"/>
              <a:t>Random Forest</a:t>
            </a:r>
            <a:endParaRPr lang="en-US" sz="6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2"/>
          </p:nvPr>
        </p:nvSpPr>
        <p:spPr/>
        <p:txBody>
          <a:bodyPr/>
          <a:lstStyle/>
          <a:p>
            <a:fld id="{B6F15528-21DE-4FAA-801E-634DDDAF4B2B}" type="slidenum">
              <a:rPr lang="en-US" smtClean="0"/>
              <a:pPr/>
              <a:t>10</a:t>
            </a:fld>
            <a:endParaRPr lang="en-US"/>
          </a:p>
        </p:txBody>
      </p:sp>
      <p:sp>
        <p:nvSpPr>
          <p:cNvPr id="5" name="内容占位符 4"/>
          <p:cNvSpPr>
            <a:spLocks noGrp="1"/>
          </p:cNvSpPr>
          <p:nvPr>
            <p:ph sz="quarter" idx="1"/>
          </p:nvPr>
        </p:nvSpPr>
        <p:spPr/>
        <p:txBody>
          <a:bodyPr/>
          <a:lstStyle/>
          <a:p>
            <a:endParaRPr lang="zh-CN" altLang="en-US"/>
          </a:p>
        </p:txBody>
      </p:sp>
      <p:pic>
        <p:nvPicPr>
          <p:cNvPr id="6" name="图片 5"/>
          <p:cNvPicPr>
            <a:picLocks noChangeAspect="1"/>
          </p:cNvPicPr>
          <p:nvPr/>
        </p:nvPicPr>
        <p:blipFill>
          <a:blip r:embed="rId2"/>
          <a:stretch>
            <a:fillRect/>
          </a:stretch>
        </p:blipFill>
        <p:spPr>
          <a:xfrm>
            <a:off x="446361" y="301411"/>
            <a:ext cx="8240439" cy="4648200"/>
          </a:xfrm>
          <a:prstGeom prst="rect">
            <a:avLst/>
          </a:prstGeom>
        </p:spPr>
      </p:pic>
      <p:sp>
        <p:nvSpPr>
          <p:cNvPr id="7" name="矩形 6"/>
          <p:cNvSpPr/>
          <p:nvPr/>
        </p:nvSpPr>
        <p:spPr>
          <a:xfrm>
            <a:off x="4911811" y="5139715"/>
            <a:ext cx="2895600" cy="1477328"/>
          </a:xfrm>
          <a:prstGeom prst="rect">
            <a:avLst/>
          </a:prstGeom>
        </p:spPr>
        <p:txBody>
          <a:bodyPr wrap="square">
            <a:spAutoFit/>
          </a:bodyPr>
          <a:lstStyle/>
          <a:p>
            <a:r>
              <a:rPr lang="en-US" altLang="zh-CN" dirty="0"/>
              <a:t>In each iteration, data points that are </a:t>
            </a:r>
            <a:r>
              <a:rPr lang="en-US" altLang="zh-CN" dirty="0" err="1"/>
              <a:t>mispredicted</a:t>
            </a:r>
            <a:r>
              <a:rPr lang="en-US" altLang="zh-CN" dirty="0"/>
              <a:t> are identified and their weights are increased so that the next learner pays extra attention to get them right.</a:t>
            </a:r>
            <a:endParaRPr lang="zh-CN" altLang="en-US" dirty="0"/>
          </a:p>
        </p:txBody>
      </p:sp>
      <p:sp>
        <p:nvSpPr>
          <p:cNvPr id="8" name="矩形 7"/>
          <p:cNvSpPr/>
          <p:nvPr/>
        </p:nvSpPr>
        <p:spPr>
          <a:xfrm>
            <a:off x="1219200" y="5102011"/>
            <a:ext cx="3124200" cy="1200329"/>
          </a:xfrm>
          <a:prstGeom prst="rect">
            <a:avLst/>
          </a:prstGeom>
        </p:spPr>
        <p:txBody>
          <a:bodyPr wrap="square">
            <a:spAutoFit/>
          </a:bodyPr>
          <a:lstStyle/>
          <a:p>
            <a:pPr marL="177800" indent="-177800" algn="just"/>
            <a:r>
              <a:rPr lang="en-US" altLang="zh-CN" dirty="0"/>
              <a:t>Fit many large trees to bootstrap-resampled versions of the training data, and classify by majority vote.</a:t>
            </a:r>
          </a:p>
        </p:txBody>
      </p:sp>
    </p:spTree>
    <p:extLst>
      <p:ext uri="{BB962C8B-B14F-4D97-AF65-F5344CB8AC3E}">
        <p14:creationId xmlns:p14="http://schemas.microsoft.com/office/powerpoint/2010/main" val="60000691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a:t>
            </a:r>
            <a:endParaRPr lang="en-US" dirty="0"/>
          </a:p>
        </p:txBody>
      </p:sp>
      <p:sp>
        <p:nvSpPr>
          <p:cNvPr id="3" name="Content Placeholder 2"/>
          <p:cNvSpPr>
            <a:spLocks noGrp="1"/>
          </p:cNvSpPr>
          <p:nvPr>
            <p:ph sz="quarter" idx="1"/>
          </p:nvPr>
        </p:nvSpPr>
        <p:spPr/>
        <p:txBody>
          <a:bodyPr>
            <a:normAutofit fontScale="77500" lnSpcReduction="20000"/>
          </a:bodyPr>
          <a:lstStyle/>
          <a:p>
            <a:pPr>
              <a:buNone/>
            </a:pPr>
            <a:r>
              <a:rPr lang="en-US" dirty="0" smtClean="0"/>
              <a:t>Each tree is constructed using the following algorithm:</a:t>
            </a:r>
          </a:p>
          <a:p>
            <a:pPr marL="788670" lvl="1" indent="-514350">
              <a:buFont typeface="+mj-lt"/>
              <a:buAutoNum type="arabicPeriod"/>
            </a:pPr>
            <a:r>
              <a:rPr lang="en-US" dirty="0" smtClean="0"/>
              <a:t>Let the number of training cases be </a:t>
            </a:r>
            <a:r>
              <a:rPr lang="en-US" i="1" dirty="0" smtClean="0"/>
              <a:t>N</a:t>
            </a:r>
            <a:r>
              <a:rPr lang="en-US" dirty="0" smtClean="0"/>
              <a:t>, and the number of variables in the classifier be </a:t>
            </a:r>
            <a:r>
              <a:rPr lang="en-US" i="1" dirty="0" smtClean="0"/>
              <a:t>M</a:t>
            </a:r>
            <a:r>
              <a:rPr lang="en-US" dirty="0" smtClean="0"/>
              <a:t>.</a:t>
            </a:r>
          </a:p>
          <a:p>
            <a:pPr marL="788670" lvl="1" indent="-514350">
              <a:buFont typeface="+mj-lt"/>
              <a:buAutoNum type="arabicPeriod"/>
            </a:pPr>
            <a:r>
              <a:rPr lang="en-US" dirty="0" smtClean="0"/>
              <a:t>We are told the number </a:t>
            </a:r>
            <a:r>
              <a:rPr lang="en-US" i="1" dirty="0" smtClean="0"/>
              <a:t>m</a:t>
            </a:r>
            <a:r>
              <a:rPr lang="en-US" dirty="0" smtClean="0"/>
              <a:t> of input variables to be used to determine the decision at a node of the tree; </a:t>
            </a:r>
            <a:r>
              <a:rPr lang="en-US" i="1" dirty="0" smtClean="0"/>
              <a:t>m</a:t>
            </a:r>
            <a:r>
              <a:rPr lang="en-US" dirty="0" smtClean="0"/>
              <a:t> should be much less than </a:t>
            </a:r>
            <a:r>
              <a:rPr lang="en-US" i="1" dirty="0" smtClean="0"/>
              <a:t>M</a:t>
            </a:r>
            <a:r>
              <a:rPr lang="en-US" dirty="0" smtClean="0"/>
              <a:t>.</a:t>
            </a:r>
          </a:p>
          <a:p>
            <a:pPr marL="788670" lvl="1" indent="-514350">
              <a:buFont typeface="+mj-lt"/>
              <a:buAutoNum type="arabicPeriod"/>
            </a:pPr>
            <a:r>
              <a:rPr lang="en-US" dirty="0" smtClean="0"/>
              <a:t>Choose a training set for this tree by choosing </a:t>
            </a:r>
            <a:r>
              <a:rPr lang="en-US" i="1" dirty="0" smtClean="0"/>
              <a:t>n</a:t>
            </a:r>
            <a:r>
              <a:rPr lang="en-US" dirty="0" smtClean="0"/>
              <a:t> times with replacement from all </a:t>
            </a:r>
            <a:r>
              <a:rPr lang="en-US" i="1" dirty="0" smtClean="0"/>
              <a:t>N</a:t>
            </a:r>
            <a:r>
              <a:rPr lang="en-US" dirty="0" smtClean="0"/>
              <a:t> available training cases (i.e. take a bootstrap sample). Use the rest of the cases to estimate the error of the tree, by predicting their classes.</a:t>
            </a:r>
          </a:p>
          <a:p>
            <a:pPr marL="788670" lvl="1" indent="-514350">
              <a:buFont typeface="+mj-lt"/>
              <a:buAutoNum type="arabicPeriod"/>
            </a:pPr>
            <a:r>
              <a:rPr lang="en-US" dirty="0" smtClean="0"/>
              <a:t>For each node of the tree, randomly choose </a:t>
            </a:r>
            <a:r>
              <a:rPr lang="en-US" i="1" dirty="0" smtClean="0"/>
              <a:t>m</a:t>
            </a:r>
            <a:r>
              <a:rPr lang="en-US" dirty="0" smtClean="0"/>
              <a:t> variables on which to base the decision at that node. Calculate the best split based on these </a:t>
            </a:r>
            <a:r>
              <a:rPr lang="en-US" i="1" dirty="0" smtClean="0"/>
              <a:t>m</a:t>
            </a:r>
            <a:r>
              <a:rPr lang="en-US" dirty="0" smtClean="0"/>
              <a:t> variables in the training set.</a:t>
            </a:r>
          </a:p>
          <a:p>
            <a:pPr marL="788670" lvl="1" indent="-514350">
              <a:buFont typeface="+mj-lt"/>
              <a:buAutoNum type="arabicPeriod"/>
            </a:pPr>
            <a:r>
              <a:rPr lang="en-US" dirty="0" smtClean="0"/>
              <a:t>Each tree is fully grown and not pruned (as may be done in constructing a normal tree classifier).</a:t>
            </a:r>
          </a:p>
          <a:p>
            <a:pPr>
              <a:buNone/>
            </a:pPr>
            <a:r>
              <a:rPr lang="en-US" dirty="0" smtClean="0"/>
              <a:t>For prediction a new sample is pushed down the tree. It is assigned the label of the training sample in the terminal node it ends up in. This procedure is iterated over all trees in the ensemble, and the average vote of all trees is reported as random forest prediction.</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r>
              <a:rPr lang="en-US" dirty="0" smtClean="0"/>
              <a:t>/14</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56491"/>
            <a:ext cx="7772400" cy="1143000"/>
          </a:xfrm>
        </p:spPr>
        <p:txBody>
          <a:bodyPr/>
          <a:lstStyle/>
          <a:p>
            <a:r>
              <a:rPr lang="en-US" altLang="zh-CN" dirty="0" smtClean="0"/>
              <a:t>Random forest</a:t>
            </a:r>
            <a:endParaRPr lang="zh-CN" altLang="en-US" dirty="0"/>
          </a:p>
        </p:txBody>
      </p:sp>
      <p:sp>
        <p:nvSpPr>
          <p:cNvPr id="4" name="灯片编号占位符 3"/>
          <p:cNvSpPr>
            <a:spLocks noGrp="1"/>
          </p:cNvSpPr>
          <p:nvPr>
            <p:ph type="sldNum" sz="quarter" idx="12"/>
          </p:nvPr>
        </p:nvSpPr>
        <p:spPr/>
        <p:txBody>
          <a:bodyPr/>
          <a:lstStyle/>
          <a:p>
            <a:fld id="{B6F15528-21DE-4FAA-801E-634DDDAF4B2B}" type="slidenum">
              <a:rPr lang="en-US" smtClean="0"/>
              <a:pPr/>
              <a:t>12</a:t>
            </a:fld>
            <a:endParaRPr lang="en-US"/>
          </a:p>
        </p:txBody>
      </p:sp>
      <p:sp>
        <p:nvSpPr>
          <p:cNvPr id="5" name="内容占位符 4"/>
          <p:cNvSpPr>
            <a:spLocks noGrp="1"/>
          </p:cNvSpPr>
          <p:nvPr>
            <p:ph sz="quarter" idx="1"/>
          </p:nvPr>
        </p:nvSpPr>
        <p:spPr>
          <a:xfrm>
            <a:off x="914400" y="1065324"/>
            <a:ext cx="7772400" cy="4933291"/>
          </a:xfrm>
        </p:spPr>
        <p:txBody>
          <a:bodyPr/>
          <a:lstStyle/>
          <a:p>
            <a:pPr marL="0" indent="0">
              <a:buNone/>
            </a:pPr>
            <a:r>
              <a:rPr lang="en-US" altLang="zh-CN" sz="2800" dirty="0" smtClean="0"/>
              <a:t>Fancier </a:t>
            </a:r>
            <a:r>
              <a:rPr lang="en-US" altLang="zh-CN" sz="2800" dirty="0"/>
              <a:t>version of bagging</a:t>
            </a:r>
            <a:r>
              <a:rPr lang="en-US" altLang="zh-CN" sz="2800" dirty="0" smtClean="0"/>
              <a:t>.</a:t>
            </a:r>
          </a:p>
          <a:p>
            <a:endParaRPr lang="en-US" altLang="zh-CN" sz="2800" dirty="0"/>
          </a:p>
          <a:p>
            <a:endParaRPr lang="zh-CN" altLang="en-US" dirty="0"/>
          </a:p>
        </p:txBody>
      </p:sp>
      <p:graphicFrame>
        <p:nvGraphicFramePr>
          <p:cNvPr id="7" name="图示 6"/>
          <p:cNvGraphicFramePr/>
          <p:nvPr>
            <p:extLst>
              <p:ext uri="{D42A27DB-BD31-4B8C-83A1-F6EECF244321}">
                <p14:modId xmlns:p14="http://schemas.microsoft.com/office/powerpoint/2010/main" val="157003976"/>
              </p:ext>
            </p:extLst>
          </p:nvPr>
        </p:nvGraphicFramePr>
        <p:xfrm>
          <a:off x="914400" y="21463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文本框 7"/>
          <p:cNvSpPr txBox="1"/>
          <p:nvPr/>
        </p:nvSpPr>
        <p:spPr>
          <a:xfrm>
            <a:off x="6362700" y="2514600"/>
            <a:ext cx="1295400" cy="369332"/>
          </a:xfrm>
          <a:prstGeom prst="rect">
            <a:avLst/>
          </a:prstGeom>
          <a:noFill/>
          <a:ln w="12700">
            <a:solidFill>
              <a:schemeClr val="tx1"/>
            </a:solidFill>
          </a:ln>
        </p:spPr>
        <p:txBody>
          <a:bodyPr wrap="square" rtlCol="0">
            <a:spAutoFit/>
          </a:bodyPr>
          <a:lstStyle/>
          <a:p>
            <a:r>
              <a:rPr lang="en-US" altLang="zh-CN" dirty="0" smtClean="0"/>
              <a:t>Decision tree</a:t>
            </a:r>
            <a:endParaRPr lang="zh-CN" altLang="en-US" dirty="0"/>
          </a:p>
        </p:txBody>
      </p:sp>
      <p:cxnSp>
        <p:nvCxnSpPr>
          <p:cNvPr id="10" name="直接箭头连接符 9"/>
          <p:cNvCxnSpPr/>
          <p:nvPr/>
        </p:nvCxnSpPr>
        <p:spPr>
          <a:xfrm>
            <a:off x="5867400" y="2699266"/>
            <a:ext cx="4953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文本框 10"/>
          <p:cNvSpPr txBox="1"/>
          <p:nvPr/>
        </p:nvSpPr>
        <p:spPr>
          <a:xfrm>
            <a:off x="6400800" y="3972112"/>
            <a:ext cx="1295400" cy="369332"/>
          </a:xfrm>
          <a:prstGeom prst="rect">
            <a:avLst/>
          </a:prstGeom>
          <a:noFill/>
          <a:ln w="12700">
            <a:solidFill>
              <a:schemeClr val="tx1"/>
            </a:solidFill>
          </a:ln>
        </p:spPr>
        <p:txBody>
          <a:bodyPr wrap="square" rtlCol="0">
            <a:spAutoFit/>
          </a:bodyPr>
          <a:lstStyle/>
          <a:p>
            <a:r>
              <a:rPr lang="en-US" altLang="zh-CN" dirty="0" smtClean="0"/>
              <a:t>Decision tree</a:t>
            </a:r>
            <a:endParaRPr lang="zh-CN" altLang="en-US" dirty="0"/>
          </a:p>
        </p:txBody>
      </p:sp>
      <p:cxnSp>
        <p:nvCxnSpPr>
          <p:cNvPr id="12" name="直接箭头连接符 11"/>
          <p:cNvCxnSpPr/>
          <p:nvPr/>
        </p:nvCxnSpPr>
        <p:spPr>
          <a:xfrm>
            <a:off x="5905500" y="4156778"/>
            <a:ext cx="4953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文本框 7"/>
          <p:cNvSpPr txBox="1"/>
          <p:nvPr/>
        </p:nvSpPr>
        <p:spPr>
          <a:xfrm>
            <a:off x="6400800" y="5455024"/>
            <a:ext cx="1295400" cy="369332"/>
          </a:xfrm>
          <a:prstGeom prst="rect">
            <a:avLst/>
          </a:prstGeom>
          <a:noFill/>
          <a:ln w="12700">
            <a:solidFill>
              <a:schemeClr val="tx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smtClean="0"/>
              <a:t>Decision tree</a:t>
            </a:r>
            <a:endParaRPr lang="zh-CN" altLang="en-US" dirty="0"/>
          </a:p>
        </p:txBody>
      </p:sp>
      <p:cxnSp>
        <p:nvCxnSpPr>
          <p:cNvPr id="14" name="直接箭头连接符 13"/>
          <p:cNvCxnSpPr/>
          <p:nvPr/>
        </p:nvCxnSpPr>
        <p:spPr>
          <a:xfrm>
            <a:off x="5905500" y="5639690"/>
            <a:ext cx="4953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圆角矩形 14"/>
          <p:cNvSpPr/>
          <p:nvPr/>
        </p:nvSpPr>
        <p:spPr>
          <a:xfrm>
            <a:off x="3238500" y="2082800"/>
            <a:ext cx="2743200" cy="41910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4152900" y="1550965"/>
            <a:ext cx="876300" cy="369332"/>
          </a:xfrm>
          <a:prstGeom prst="rect">
            <a:avLst/>
          </a:prstGeom>
          <a:noFill/>
          <a:ln w="12700">
            <a:solidFill>
              <a:srgbClr val="C00000"/>
            </a:solidFill>
          </a:ln>
        </p:spPr>
        <p:txBody>
          <a:bodyPr wrap="square" rtlCol="0">
            <a:spAutoFit/>
          </a:bodyPr>
          <a:lstStyle/>
          <a:p>
            <a:r>
              <a:rPr lang="en-US" altLang="zh-CN" dirty="0" smtClean="0"/>
              <a:t>Feature</a:t>
            </a:r>
            <a:endParaRPr lang="zh-CN" altLang="en-US" dirty="0"/>
          </a:p>
        </p:txBody>
      </p:sp>
      <p:sp>
        <p:nvSpPr>
          <p:cNvPr id="17" name="左大括号 16"/>
          <p:cNvSpPr/>
          <p:nvPr/>
        </p:nvSpPr>
        <p:spPr>
          <a:xfrm>
            <a:off x="1600200" y="2590800"/>
            <a:ext cx="304800" cy="3048890"/>
          </a:xfrm>
          <a:prstGeom prst="leftBrace">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18" name="文本框 17"/>
          <p:cNvSpPr txBox="1"/>
          <p:nvPr/>
        </p:nvSpPr>
        <p:spPr>
          <a:xfrm>
            <a:off x="1163538" y="3860462"/>
            <a:ext cx="533400" cy="461665"/>
          </a:xfrm>
          <a:prstGeom prst="rect">
            <a:avLst/>
          </a:prstGeom>
          <a:noFill/>
        </p:spPr>
        <p:txBody>
          <a:bodyPr wrap="square" rtlCol="0">
            <a:spAutoFit/>
          </a:bodyPr>
          <a:lstStyle/>
          <a:p>
            <a:r>
              <a:rPr lang="en-US" altLang="zh-CN" sz="2400" dirty="0" smtClean="0"/>
              <a:t>N</a:t>
            </a:r>
            <a:endParaRPr lang="zh-CN" altLang="en-US" sz="2400" dirty="0"/>
          </a:p>
        </p:txBody>
      </p:sp>
      <p:sp>
        <p:nvSpPr>
          <p:cNvPr id="19" name="文本框 18"/>
          <p:cNvSpPr txBox="1"/>
          <p:nvPr/>
        </p:nvSpPr>
        <p:spPr>
          <a:xfrm>
            <a:off x="5219700" y="1500166"/>
            <a:ext cx="438150" cy="461665"/>
          </a:xfrm>
          <a:prstGeom prst="rect">
            <a:avLst/>
          </a:prstGeom>
          <a:noFill/>
        </p:spPr>
        <p:txBody>
          <a:bodyPr wrap="square" rtlCol="0">
            <a:spAutoFit/>
          </a:bodyPr>
          <a:lstStyle/>
          <a:p>
            <a:r>
              <a:rPr lang="en-US" altLang="zh-CN" sz="2400" dirty="0" smtClean="0"/>
              <a:t>M</a:t>
            </a:r>
            <a:endParaRPr lang="zh-CN" altLang="en-US" sz="2400" dirty="0"/>
          </a:p>
        </p:txBody>
      </p:sp>
      <p:cxnSp>
        <p:nvCxnSpPr>
          <p:cNvPr id="21" name="直接箭头连接符 20"/>
          <p:cNvCxnSpPr>
            <a:stCxn id="16" idx="3"/>
            <a:endCxn id="19" idx="1"/>
          </p:cNvCxnSpPr>
          <p:nvPr/>
        </p:nvCxnSpPr>
        <p:spPr>
          <a:xfrm flipV="1">
            <a:off x="5029200" y="1730999"/>
            <a:ext cx="190500" cy="463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4438650" y="2936857"/>
            <a:ext cx="438150" cy="461665"/>
          </a:xfrm>
          <a:prstGeom prst="rect">
            <a:avLst/>
          </a:prstGeom>
          <a:noFill/>
        </p:spPr>
        <p:txBody>
          <a:bodyPr wrap="square" rtlCol="0">
            <a:spAutoFit/>
          </a:bodyPr>
          <a:lstStyle/>
          <a:p>
            <a:r>
              <a:rPr lang="en-US" altLang="zh-CN" sz="2400" dirty="0" smtClean="0"/>
              <a:t>m</a:t>
            </a:r>
            <a:endParaRPr lang="zh-CN" altLang="en-US" sz="2400" dirty="0"/>
          </a:p>
        </p:txBody>
      </p:sp>
    </p:spTree>
    <p:extLst>
      <p:ext uri="{BB962C8B-B14F-4D97-AF65-F5344CB8AC3E}">
        <p14:creationId xmlns:p14="http://schemas.microsoft.com/office/powerpoint/2010/main" val="1189240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left)">
                                      <p:cBhvr>
                                        <p:cTn id="13" dur="500"/>
                                        <p:tgtEl>
                                          <p:spTgt spid="11"/>
                                        </p:tgtEl>
                                      </p:cBhvr>
                                    </p:animEffect>
                                  </p:childTnLst>
                                </p:cTn>
                              </p:par>
                              <p:par>
                                <p:cTn id="14" presetID="22" presetClass="entr" presetSubtype="8"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left)">
                                      <p:cBhvr>
                                        <p:cTn id="16" dur="500"/>
                                        <p:tgtEl>
                                          <p:spTgt spid="12"/>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left)">
                                      <p:cBhvr>
                                        <p:cTn id="19" dur="500"/>
                                        <p:tgtEl>
                                          <p:spTgt spid="13"/>
                                        </p:tgtEl>
                                      </p:cBhvr>
                                    </p:animEffect>
                                  </p:childTnLst>
                                </p:cTn>
                              </p:par>
                              <p:par>
                                <p:cTn id="20" presetID="22" presetClass="entr" presetSubtype="8"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arn(inVertical)">
                                      <p:cBhvr>
                                        <p:cTn id="27" dur="500"/>
                                        <p:tgtEl>
                                          <p:spTgt spid="15"/>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barn(inVertical)">
                                      <p:cBhvr>
                                        <p:cTn id="30" dur="5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2"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right)">
                                      <p:cBhvr>
                                        <p:cTn id="35" dur="500"/>
                                        <p:tgtEl>
                                          <p:spTgt spid="18"/>
                                        </p:tgtEl>
                                      </p:cBhvr>
                                    </p:animEffect>
                                  </p:childTnLst>
                                </p:cTn>
                              </p:par>
                              <p:par>
                                <p:cTn id="36" presetID="22" presetClass="entr" presetSubtype="2"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wipe(right)">
                                      <p:cBhvr>
                                        <p:cTn id="38" dur="500"/>
                                        <p:tgtEl>
                                          <p:spTgt spid="17"/>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wipe(left)">
                                      <p:cBhvr>
                                        <p:cTn id="43" dur="500"/>
                                        <p:tgtEl>
                                          <p:spTgt spid="21"/>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wipe(left)">
                                      <p:cBhvr>
                                        <p:cTn id="46" dur="500"/>
                                        <p:tgtEl>
                                          <p:spTgt spid="19"/>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wipe(left)">
                                      <p:cBhvr>
                                        <p:cTn id="4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3" grpId="0" animBg="1"/>
      <p:bldP spid="15" grpId="0" animBg="1"/>
      <p:bldP spid="16" grpId="0" animBg="1"/>
      <p:bldP spid="17" grpId="0" animBg="1"/>
      <p:bldP spid="18" grpId="0"/>
      <p:bldP spid="19" grpId="0"/>
      <p:bldP spid="2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Features and Advantages</a:t>
            </a:r>
            <a:endParaRPr lang="en-US" dirty="0"/>
          </a:p>
        </p:txBody>
      </p:sp>
      <p:sp>
        <p:nvSpPr>
          <p:cNvPr id="3" name="Content Placeholder 2"/>
          <p:cNvSpPr>
            <a:spLocks noGrp="1"/>
          </p:cNvSpPr>
          <p:nvPr>
            <p:ph sz="quarter" idx="1"/>
          </p:nvPr>
        </p:nvSpPr>
        <p:spPr/>
        <p:txBody>
          <a:bodyPr>
            <a:normAutofit fontScale="92500" lnSpcReduction="20000"/>
          </a:bodyPr>
          <a:lstStyle/>
          <a:p>
            <a:pPr>
              <a:buNone/>
            </a:pPr>
            <a:r>
              <a:rPr lang="en-US" dirty="0" smtClean="0"/>
              <a:t>The advantages of random forest are:</a:t>
            </a:r>
          </a:p>
          <a:p>
            <a:r>
              <a:rPr lang="en-US" dirty="0" smtClean="0"/>
              <a:t>It is one of the most accurate learning algorithms available. For many data sets, it produces a highly accurate classifier.</a:t>
            </a:r>
          </a:p>
          <a:p>
            <a:r>
              <a:rPr lang="en-US" dirty="0" smtClean="0"/>
              <a:t>It runs efficiently on large databases.</a:t>
            </a:r>
          </a:p>
          <a:p>
            <a:r>
              <a:rPr lang="en-US" dirty="0" smtClean="0"/>
              <a:t>It can handle thousands of input variables without variable deletion.</a:t>
            </a:r>
          </a:p>
          <a:p>
            <a:r>
              <a:rPr lang="en-US" dirty="0" smtClean="0"/>
              <a:t>It gives estimates of what variables are important in the classification.</a:t>
            </a:r>
          </a:p>
          <a:p>
            <a:r>
              <a:rPr lang="en-US" dirty="0" smtClean="0"/>
              <a:t>It generates an internal unbiased estimate of the generalization error as the forest building progresses.</a:t>
            </a:r>
          </a:p>
          <a:p>
            <a:r>
              <a:rPr lang="en-US" dirty="0" smtClean="0"/>
              <a:t>It has an effective method for estimating missing data and maintains accuracy when a large proportion of the data are missing.</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r>
              <a:rPr lang="en-US" dirty="0" smtClean="0"/>
              <a:t>/14</a:t>
            </a:r>
            <a:endParaRPr lang="en-US" dirty="0"/>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Features and Advantages</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It has methods for balancing error in class population unbalanced data sets. </a:t>
            </a:r>
          </a:p>
          <a:p>
            <a:r>
              <a:rPr lang="en-US" dirty="0" smtClean="0"/>
              <a:t>Generated forests can be saved for future use on other data. </a:t>
            </a:r>
          </a:p>
          <a:p>
            <a:r>
              <a:rPr lang="en-US" dirty="0" smtClean="0"/>
              <a:t>Prototypes are computed that give information about the relation between the variables and the classification. </a:t>
            </a:r>
          </a:p>
          <a:p>
            <a:r>
              <a:rPr lang="en-US" dirty="0" smtClean="0"/>
              <a:t>It computes proximities between pairs of cases that can be used in clustering, locating outliers, or (by scaling) give interesting views of the data. </a:t>
            </a:r>
          </a:p>
          <a:p>
            <a:r>
              <a:rPr lang="en-US" dirty="0" smtClean="0"/>
              <a:t>The capabilities of the above can be extended to unlabeled data, leading to unsupervised clustering, data views and outlier detection. </a:t>
            </a:r>
          </a:p>
          <a:p>
            <a:r>
              <a:rPr lang="en-US" dirty="0" smtClean="0"/>
              <a:t>It offers an experimental method for detecting variable interactions.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r>
              <a:rPr lang="en-US" dirty="0" smtClean="0"/>
              <a:t>/14</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Disadvantages</a:t>
            </a:r>
            <a:endParaRPr lang="en-US" dirty="0"/>
          </a:p>
        </p:txBody>
      </p:sp>
      <p:sp>
        <p:nvSpPr>
          <p:cNvPr id="3" name="Content Placeholder 2"/>
          <p:cNvSpPr>
            <a:spLocks noGrp="1"/>
          </p:cNvSpPr>
          <p:nvPr>
            <p:ph sz="quarter" idx="1"/>
          </p:nvPr>
        </p:nvSpPr>
        <p:spPr/>
        <p:txBody>
          <a:bodyPr/>
          <a:lstStyle/>
          <a:p>
            <a:r>
              <a:rPr lang="en-US" dirty="0" smtClean="0"/>
              <a:t>Random forests have been observed to </a:t>
            </a:r>
            <a:r>
              <a:rPr lang="en-US" dirty="0" err="1" smtClean="0"/>
              <a:t>overfit</a:t>
            </a:r>
            <a:r>
              <a:rPr lang="en-US" dirty="0" smtClean="0"/>
              <a:t> for some datasets with noisy classification/regression tasks.</a:t>
            </a:r>
            <a:endParaRPr lang="en-US" baseline="30000" dirty="0" smtClean="0"/>
          </a:p>
          <a:p>
            <a:r>
              <a:rPr lang="en-US" dirty="0" smtClean="0"/>
              <a:t>For data including categorical variables with different number of levels, random forests are biased in favor of those attributes with more levels. Therefore, the variable importance scores from random forest are not reliable for this type of data.</a:t>
            </a:r>
          </a:p>
          <a:p>
            <a:r>
              <a:rPr lang="en-US" dirty="0" smtClean="0"/>
              <a:t>Can’t find the first split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r>
              <a:rPr lang="en-US" dirty="0" smtClean="0"/>
              <a:t>/14</a:t>
            </a:r>
            <a:endParaRPr lang="en-US" dirty="0"/>
          </a:p>
        </p:txBody>
      </p:sp>
      <p:pic>
        <p:nvPicPr>
          <p:cNvPr id="6" name="图片 5"/>
          <p:cNvPicPr>
            <a:picLocks noChangeAspect="1"/>
          </p:cNvPicPr>
          <p:nvPr/>
        </p:nvPicPr>
        <p:blipFill>
          <a:blip r:embed="rId2"/>
          <a:stretch>
            <a:fillRect/>
          </a:stretch>
        </p:blipFill>
        <p:spPr>
          <a:xfrm>
            <a:off x="4686032" y="4572000"/>
            <a:ext cx="4004887" cy="1769076"/>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Conclusions &amp; summary:</a:t>
            </a:r>
            <a:endParaRPr lang="en-US" dirty="0"/>
          </a:p>
        </p:txBody>
      </p:sp>
      <p:sp>
        <p:nvSpPr>
          <p:cNvPr id="3" name="Content Placeholder 2"/>
          <p:cNvSpPr>
            <a:spLocks noGrp="1"/>
          </p:cNvSpPr>
          <p:nvPr>
            <p:ph sz="quarter" idx="1"/>
          </p:nvPr>
        </p:nvSpPr>
        <p:spPr/>
        <p:txBody>
          <a:bodyPr>
            <a:normAutofit/>
          </a:bodyPr>
          <a:lstStyle/>
          <a:p>
            <a:r>
              <a:rPr lang="en-US" sz="2000" dirty="0" smtClean="0"/>
              <a:t>Fast </a:t>
            </a:r>
            <a:r>
              <a:rPr lang="en-US" sz="2000" dirty="0" err="1" smtClean="0"/>
              <a:t>fast</a:t>
            </a:r>
            <a:r>
              <a:rPr lang="en-US" sz="2000" dirty="0" smtClean="0"/>
              <a:t> </a:t>
            </a:r>
            <a:r>
              <a:rPr lang="en-US" sz="2000" dirty="0" err="1" smtClean="0"/>
              <a:t>fast</a:t>
            </a:r>
            <a:r>
              <a:rPr lang="en-US" sz="2000" dirty="0" smtClean="0"/>
              <a:t>!</a:t>
            </a:r>
          </a:p>
          <a:p>
            <a:pPr lvl="1"/>
            <a:r>
              <a:rPr lang="en-US" sz="2000" dirty="0" smtClean="0"/>
              <a:t>RF is fast to build. Even faster to predict!</a:t>
            </a:r>
          </a:p>
          <a:p>
            <a:pPr lvl="1"/>
            <a:r>
              <a:rPr lang="en-US" sz="2000" dirty="0" smtClean="0"/>
              <a:t>Practically speaking, not requiring cross-validation alone for model selection significantly speeds training by 10x-100x or more.</a:t>
            </a:r>
          </a:p>
          <a:p>
            <a:pPr lvl="1"/>
            <a:r>
              <a:rPr lang="en-US" sz="2000" dirty="0" smtClean="0"/>
              <a:t>Fully parallelizable … to go even faster!</a:t>
            </a:r>
          </a:p>
          <a:p>
            <a:r>
              <a:rPr lang="en-US" sz="2000" dirty="0" smtClean="0"/>
              <a:t>Automatic predictor selection from large number of candidates</a:t>
            </a:r>
          </a:p>
          <a:p>
            <a:r>
              <a:rPr lang="en-US" sz="2000" dirty="0" smtClean="0"/>
              <a:t>Resistance to over training</a:t>
            </a:r>
          </a:p>
          <a:p>
            <a:r>
              <a:rPr lang="en-US" sz="2000" dirty="0" smtClean="0"/>
              <a:t>Ability to handle data without preprocessing</a:t>
            </a:r>
          </a:p>
          <a:p>
            <a:pPr lvl="1"/>
            <a:r>
              <a:rPr lang="en-US" sz="1800" dirty="0" smtClean="0"/>
              <a:t>data does not need to be rescaled, transformed, or modified</a:t>
            </a:r>
          </a:p>
          <a:p>
            <a:pPr lvl="1"/>
            <a:r>
              <a:rPr lang="en-US" sz="1800" dirty="0" smtClean="0"/>
              <a:t>resistant to outliers</a:t>
            </a:r>
          </a:p>
          <a:p>
            <a:pPr lvl="1"/>
            <a:r>
              <a:rPr lang="en-US" sz="1800" dirty="0" smtClean="0"/>
              <a:t>automatic handling of missing values</a:t>
            </a:r>
          </a:p>
          <a:p>
            <a:r>
              <a:rPr lang="en-US" sz="2000" dirty="0" smtClean="0"/>
              <a:t>Cluster identification can be used to generate tree-based clusters through sample proximity</a:t>
            </a:r>
            <a:endParaRPr 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r>
              <a:rPr lang="en-US" dirty="0" smtClean="0"/>
              <a:t>/14</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772400" cy="1143000"/>
          </a:xfrm>
        </p:spPr>
        <p:txBody>
          <a:bodyPr/>
          <a:lstStyle/>
          <a:p>
            <a:r>
              <a:rPr lang="en-US" dirty="0" smtClean="0">
                <a:solidFill>
                  <a:srgbClr val="FFC000"/>
                </a:solidFill>
              </a:rPr>
              <a:t>RM - Additional information</a:t>
            </a:r>
            <a:endParaRPr lang="en-US" dirty="0">
              <a:solidFill>
                <a:srgbClr val="FFC000"/>
              </a:solidFill>
            </a:endParaRPr>
          </a:p>
        </p:txBody>
      </p:sp>
      <p:sp>
        <p:nvSpPr>
          <p:cNvPr id="3" name="Content Placeholder 2"/>
          <p:cNvSpPr>
            <a:spLocks noGrp="1"/>
          </p:cNvSpPr>
          <p:nvPr>
            <p:ph sz="quarter" idx="1"/>
          </p:nvPr>
        </p:nvSpPr>
        <p:spPr/>
        <p:txBody>
          <a:bodyPr>
            <a:normAutofit lnSpcReduction="10000"/>
          </a:bodyPr>
          <a:lstStyle/>
          <a:p>
            <a:pPr>
              <a:buNone/>
            </a:pPr>
            <a:r>
              <a:rPr lang="en-US" dirty="0" smtClean="0"/>
              <a:t>Estimating the test error:</a:t>
            </a:r>
          </a:p>
          <a:p>
            <a:r>
              <a:rPr lang="en-US" dirty="0" smtClean="0"/>
              <a:t>While growing forest, estimate test error from training samples</a:t>
            </a:r>
          </a:p>
          <a:p>
            <a:r>
              <a:rPr lang="en-US" dirty="0" smtClean="0"/>
              <a:t>For each tree grown, 33-36% of samples are not selected in bootstrap, called out of bootstrap (OOB) samples</a:t>
            </a:r>
          </a:p>
          <a:p>
            <a:r>
              <a:rPr lang="en-US" dirty="0" smtClean="0"/>
              <a:t>Using OOB samples as input to the corresponding tree, predictions are made as if they were novel test samples</a:t>
            </a:r>
          </a:p>
          <a:p>
            <a:r>
              <a:rPr lang="en-US" dirty="0" smtClean="0"/>
              <a:t>Through book-keeping, majority vote (classification), average (regression) is computed for all OOB samples from all trees.</a:t>
            </a:r>
          </a:p>
          <a:p>
            <a:r>
              <a:rPr lang="en-US" dirty="0" smtClean="0"/>
              <a:t>Such estimated test error is very accurate in practice, with reasonable N</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r>
              <a:rPr lang="en-US" dirty="0" smtClean="0"/>
              <a:t>/14</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C000"/>
                </a:solidFill>
              </a:rPr>
              <a:t>RM - Additional information</a:t>
            </a:r>
            <a:endParaRPr lang="en-US" dirty="0">
              <a:solidFill>
                <a:srgbClr val="FFC000"/>
              </a:solidFill>
            </a:endParaRPr>
          </a:p>
        </p:txBody>
      </p:sp>
      <p:sp>
        <p:nvSpPr>
          <p:cNvPr id="3" name="Content Placeholder 2"/>
          <p:cNvSpPr>
            <a:spLocks noGrp="1"/>
          </p:cNvSpPr>
          <p:nvPr>
            <p:ph sz="quarter" idx="1"/>
          </p:nvPr>
        </p:nvSpPr>
        <p:spPr/>
        <p:txBody>
          <a:bodyPr>
            <a:normAutofit lnSpcReduction="10000"/>
          </a:bodyPr>
          <a:lstStyle/>
          <a:p>
            <a:pPr>
              <a:buNone/>
            </a:pPr>
            <a:r>
              <a:rPr lang="en-US" dirty="0" smtClean="0"/>
              <a:t>Estimating the importance of each predictor:</a:t>
            </a:r>
          </a:p>
          <a:p>
            <a:r>
              <a:rPr lang="en-US" dirty="0" smtClean="0"/>
              <a:t>Denote by ê the OOB estimate of the loss when using original training set, D.</a:t>
            </a:r>
          </a:p>
          <a:p>
            <a:r>
              <a:rPr lang="en-US" dirty="0" smtClean="0"/>
              <a:t>For each predictor </a:t>
            </a:r>
            <a:r>
              <a:rPr lang="en-US" dirty="0" err="1" smtClean="0"/>
              <a:t>xp</a:t>
            </a:r>
            <a:r>
              <a:rPr lang="en-US" dirty="0" smtClean="0"/>
              <a:t> where p∈{1,..,k}</a:t>
            </a:r>
          </a:p>
          <a:p>
            <a:pPr lvl="1"/>
            <a:r>
              <a:rPr lang="en-US" dirty="0" smtClean="0"/>
              <a:t>Randomly permute </a:t>
            </a:r>
            <a:r>
              <a:rPr lang="en-US" dirty="0" err="1" smtClean="0"/>
              <a:t>p</a:t>
            </a:r>
            <a:r>
              <a:rPr lang="en-US" sz="1600" dirty="0" err="1" smtClean="0"/>
              <a:t>th</a:t>
            </a:r>
            <a:r>
              <a:rPr lang="en-US" sz="1600" dirty="0" smtClean="0"/>
              <a:t> </a:t>
            </a:r>
            <a:r>
              <a:rPr lang="en-US" dirty="0" smtClean="0"/>
              <a:t>predictor to generate a new set of samples D' ={(y</a:t>
            </a:r>
            <a:r>
              <a:rPr lang="en-US" sz="1600" dirty="0" smtClean="0"/>
              <a:t>1</a:t>
            </a:r>
            <a:r>
              <a:rPr lang="en-US" dirty="0" smtClean="0"/>
              <a:t>,x'</a:t>
            </a:r>
            <a:r>
              <a:rPr lang="en-US" sz="1600" dirty="0" smtClean="0"/>
              <a:t>1</a:t>
            </a:r>
            <a:r>
              <a:rPr lang="en-US" dirty="0" smtClean="0"/>
              <a:t>),…,(</a:t>
            </a:r>
            <a:r>
              <a:rPr lang="en-US" dirty="0" err="1" smtClean="0"/>
              <a:t>y</a:t>
            </a:r>
            <a:r>
              <a:rPr lang="en-US" sz="1600" dirty="0" err="1" smtClean="0"/>
              <a:t>N</a:t>
            </a:r>
            <a:r>
              <a:rPr lang="en-US" dirty="0" err="1" smtClean="0"/>
              <a:t>,x'</a:t>
            </a:r>
            <a:r>
              <a:rPr lang="en-US" sz="1600" dirty="0" err="1" smtClean="0"/>
              <a:t>N</a:t>
            </a:r>
            <a:r>
              <a:rPr lang="en-US" dirty="0" smtClean="0"/>
              <a:t>)</a:t>
            </a:r>
            <a:r>
              <a:rPr lang="en-US" b="1" dirty="0" smtClean="0"/>
              <a:t>}</a:t>
            </a:r>
          </a:p>
          <a:p>
            <a:pPr lvl="1"/>
            <a:r>
              <a:rPr lang="en-US" dirty="0" smtClean="0"/>
              <a:t>Compute OOB estimate </a:t>
            </a:r>
            <a:r>
              <a:rPr lang="en-US" dirty="0" err="1" smtClean="0"/>
              <a:t>ê</a:t>
            </a:r>
            <a:r>
              <a:rPr lang="en-US" sz="1600" dirty="0" err="1" smtClean="0"/>
              <a:t>k</a:t>
            </a:r>
            <a:r>
              <a:rPr lang="en-US" sz="1600" dirty="0" smtClean="0"/>
              <a:t> </a:t>
            </a:r>
            <a:r>
              <a:rPr lang="en-US" dirty="0" smtClean="0"/>
              <a:t>of prediction error with the new samples</a:t>
            </a:r>
          </a:p>
          <a:p>
            <a:r>
              <a:rPr lang="en-US" dirty="0" smtClean="0"/>
              <a:t>A measure of importance of predictor </a:t>
            </a:r>
            <a:r>
              <a:rPr lang="en-US" dirty="0" err="1" smtClean="0"/>
              <a:t>xp</a:t>
            </a:r>
            <a:r>
              <a:rPr lang="en-US" dirty="0" smtClean="0"/>
              <a:t> is </a:t>
            </a:r>
            <a:r>
              <a:rPr lang="en-US" dirty="0" err="1" smtClean="0"/>
              <a:t>êk</a:t>
            </a:r>
            <a:r>
              <a:rPr lang="en-US" dirty="0" smtClean="0"/>
              <a:t> – ê, the increase in error due to random perturbation of </a:t>
            </a:r>
            <a:r>
              <a:rPr lang="en-US" dirty="0" err="1" smtClean="0"/>
              <a:t>pth</a:t>
            </a:r>
            <a:r>
              <a:rPr lang="en-US" dirty="0" smtClean="0"/>
              <a:t> predictor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r>
              <a:rPr lang="en-US" dirty="0" smtClean="0"/>
              <a:t>/14</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28625" y="548680"/>
            <a:ext cx="8229600" cy="357188"/>
          </a:xfrm>
        </p:spPr>
        <p:txBody>
          <a:bodyPr>
            <a:normAutofit fontScale="90000"/>
          </a:bodyPr>
          <a:lstStyle/>
          <a:p>
            <a:r>
              <a:rPr lang="en-US" altLang="zh-CN" dirty="0"/>
              <a:t>R Packages</a:t>
            </a:r>
            <a:endParaRPr lang="zh-CN" altLang="en-US" dirty="0"/>
          </a:p>
        </p:txBody>
      </p:sp>
      <p:sp>
        <p:nvSpPr>
          <p:cNvPr id="37893"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B44DD2A6-5FCA-4563-B2B9-EA8862FB1D02}" type="slidenum">
              <a:rPr lang="en-US" altLang="zh-CN" smtClean="0"/>
              <a:pPr eaLnBrk="1" hangingPunct="1"/>
              <a:t>19</a:t>
            </a:fld>
            <a:endParaRPr lang="en-US" altLang="zh-CN"/>
          </a:p>
        </p:txBody>
      </p:sp>
      <p:graphicFrame>
        <p:nvGraphicFramePr>
          <p:cNvPr id="2" name="表格 1">
            <a:extLst>
              <a:ext uri="{FF2B5EF4-FFF2-40B4-BE49-F238E27FC236}">
                <a16:creationId xmlns:a16="http://schemas.microsoft.com/office/drawing/2014/main" id="{F9D146BA-420C-4D1D-9B6C-6D6A5BF04327}"/>
              </a:ext>
            </a:extLst>
          </p:cNvPr>
          <p:cNvGraphicFramePr>
            <a:graphicFrameLocks noGrp="1"/>
          </p:cNvGraphicFramePr>
          <p:nvPr>
            <p:extLst>
              <p:ext uri="{D42A27DB-BD31-4B8C-83A1-F6EECF244321}">
                <p14:modId xmlns:p14="http://schemas.microsoft.com/office/powerpoint/2010/main" val="3693198352"/>
              </p:ext>
            </p:extLst>
          </p:nvPr>
        </p:nvGraphicFramePr>
        <p:xfrm>
          <a:off x="2148669" y="905868"/>
          <a:ext cx="6336704" cy="2255520"/>
        </p:xfrm>
        <a:graphic>
          <a:graphicData uri="http://schemas.openxmlformats.org/drawingml/2006/table">
            <a:tbl>
              <a:tblPr/>
              <a:tblGrid>
                <a:gridCol w="2520280">
                  <a:extLst>
                    <a:ext uri="{9D8B030D-6E8A-4147-A177-3AD203B41FA5}">
                      <a16:colId xmlns:a16="http://schemas.microsoft.com/office/drawing/2014/main" val="2110122323"/>
                    </a:ext>
                  </a:extLst>
                </a:gridCol>
                <a:gridCol w="3816424">
                  <a:extLst>
                    <a:ext uri="{9D8B030D-6E8A-4147-A177-3AD203B41FA5}">
                      <a16:colId xmlns:a16="http://schemas.microsoft.com/office/drawing/2014/main" val="1156478813"/>
                    </a:ext>
                  </a:extLst>
                </a:gridCol>
              </a:tblGrid>
              <a:tr h="0">
                <a:tc>
                  <a:txBody>
                    <a:bodyPr/>
                    <a:lstStyle/>
                    <a:p>
                      <a:pPr algn="l" fontAlgn="base"/>
                      <a:r>
                        <a:rPr lang="en-US" sz="1600" b="1" dirty="0">
                          <a:effectLst/>
                          <a:latin typeface="inherit"/>
                        </a:rPr>
                        <a:t>package</a:t>
                      </a:r>
                      <a:endParaRPr lang="en-US" sz="1600" dirty="0">
                        <a:effectLs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marL="0" indent="0" algn="r" fontAlgn="base"/>
                      <a:r>
                        <a:rPr lang="en-US" sz="1600" b="1" dirty="0">
                          <a:effectLst/>
                          <a:latin typeface="inherit"/>
                        </a:rPr>
                        <a:t>RStudio downloads in the a month in 2016</a:t>
                      </a:r>
                      <a:endParaRPr lang="en-US" sz="1600" dirty="0">
                        <a:effectLs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70321809"/>
                  </a:ext>
                </a:extLst>
              </a:tr>
              <a:tr h="0">
                <a:tc>
                  <a:txBody>
                    <a:bodyPr/>
                    <a:lstStyle/>
                    <a:p>
                      <a:pPr algn="l" fontAlgn="base"/>
                      <a:r>
                        <a:rPr lang="en-US" sz="1600" dirty="0">
                          <a:effectLst/>
                        </a:rPr>
                        <a:t>randomForest</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r" fontAlgn="base"/>
                      <a:r>
                        <a:rPr lang="en-US" altLang="zh-CN" sz="1600" dirty="0">
                          <a:effectLst/>
                        </a:rPr>
                        <a:t>28353</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205226144"/>
                  </a:ext>
                </a:extLst>
              </a:tr>
              <a:tr h="0">
                <a:tc>
                  <a:txBody>
                    <a:bodyPr/>
                    <a:lstStyle/>
                    <a:p>
                      <a:pPr algn="l" fontAlgn="base"/>
                      <a:r>
                        <a:rPr lang="en-US" sz="1600" dirty="0" err="1">
                          <a:effectLst/>
                        </a:rPr>
                        <a:t>xgboost</a:t>
                      </a:r>
                      <a:endParaRPr lang="en-US" sz="1600" dirty="0">
                        <a:effectLs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r" fontAlgn="base"/>
                      <a:r>
                        <a:rPr lang="en-US" altLang="zh-CN" sz="1600" dirty="0">
                          <a:effectLst/>
                        </a:rPr>
                        <a:t>4537</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48903058"/>
                  </a:ext>
                </a:extLst>
              </a:tr>
              <a:tr h="0">
                <a:tc>
                  <a:txBody>
                    <a:bodyPr/>
                    <a:lstStyle/>
                    <a:p>
                      <a:pPr algn="l" fontAlgn="base"/>
                      <a:r>
                        <a:rPr lang="en-US" sz="1600" dirty="0" err="1">
                          <a:effectLst/>
                        </a:rPr>
                        <a:t>randomForestSRC</a:t>
                      </a:r>
                      <a:endParaRPr lang="en-US" sz="1600" dirty="0">
                        <a:effectLs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r" fontAlgn="base"/>
                      <a:r>
                        <a:rPr lang="en-US" altLang="zh-CN" sz="1600" dirty="0">
                          <a:effectLst/>
                        </a:rPr>
                        <a:t>2291</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609397624"/>
                  </a:ext>
                </a:extLst>
              </a:tr>
              <a:tr h="0">
                <a:tc>
                  <a:txBody>
                    <a:bodyPr/>
                    <a:lstStyle/>
                    <a:p>
                      <a:pPr algn="l" fontAlgn="base"/>
                      <a:r>
                        <a:rPr lang="en-US" sz="1600" dirty="0">
                          <a:effectLst/>
                        </a:rPr>
                        <a:t>ranger</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r" fontAlgn="base"/>
                      <a:r>
                        <a:rPr lang="en-US" altLang="zh-CN" sz="1600" dirty="0">
                          <a:effectLst/>
                        </a:rPr>
                        <a:t>1347</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149707680"/>
                  </a:ext>
                </a:extLst>
              </a:tr>
              <a:tr h="0">
                <a:tc>
                  <a:txBody>
                    <a:bodyPr/>
                    <a:lstStyle/>
                    <a:p>
                      <a:pPr algn="l" fontAlgn="base"/>
                      <a:r>
                        <a:rPr lang="en-US" sz="1600" dirty="0" err="1">
                          <a:effectLst/>
                        </a:rPr>
                        <a:t>Rborist</a:t>
                      </a:r>
                      <a:endParaRPr lang="en-US" sz="1600" dirty="0">
                        <a:effectLs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tc>
                  <a:txBody>
                    <a:bodyPr/>
                    <a:lstStyle/>
                    <a:p>
                      <a:pPr algn="r" fontAlgn="base"/>
                      <a:r>
                        <a:rPr lang="en-US" altLang="zh-CN" sz="1600" dirty="0">
                          <a:effectLst/>
                        </a:rPr>
                        <a:t>284</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75652683"/>
                  </a:ext>
                </a:extLst>
              </a:tr>
            </a:tbl>
          </a:graphicData>
        </a:graphic>
      </p:graphicFrame>
      <p:graphicFrame>
        <p:nvGraphicFramePr>
          <p:cNvPr id="3" name="表格 2">
            <a:extLst>
              <a:ext uri="{FF2B5EF4-FFF2-40B4-BE49-F238E27FC236}">
                <a16:creationId xmlns:a16="http://schemas.microsoft.com/office/drawing/2014/main" id="{583C92F3-9DC0-4ED0-8E36-A43A943066CF}"/>
              </a:ext>
            </a:extLst>
          </p:cNvPr>
          <p:cNvGraphicFramePr>
            <a:graphicFrameLocks noGrp="1"/>
          </p:cNvGraphicFramePr>
          <p:nvPr>
            <p:extLst>
              <p:ext uri="{D42A27DB-BD31-4B8C-83A1-F6EECF244321}">
                <p14:modId xmlns:p14="http://schemas.microsoft.com/office/powerpoint/2010/main" val="3083201999"/>
              </p:ext>
            </p:extLst>
          </p:nvPr>
        </p:nvGraphicFramePr>
        <p:xfrm>
          <a:off x="2169522" y="3170645"/>
          <a:ext cx="6315882" cy="3552787"/>
        </p:xfrm>
        <a:graphic>
          <a:graphicData uri="http://schemas.openxmlformats.org/drawingml/2006/table">
            <a:tbl>
              <a:tblPr/>
              <a:tblGrid>
                <a:gridCol w="2499458">
                  <a:extLst>
                    <a:ext uri="{9D8B030D-6E8A-4147-A177-3AD203B41FA5}">
                      <a16:colId xmlns:a16="http://schemas.microsoft.com/office/drawing/2014/main" val="3236829550"/>
                    </a:ext>
                  </a:extLst>
                </a:gridCol>
                <a:gridCol w="3816424">
                  <a:extLst>
                    <a:ext uri="{9D8B030D-6E8A-4147-A177-3AD203B41FA5}">
                      <a16:colId xmlns:a16="http://schemas.microsoft.com/office/drawing/2014/main" val="1516724944"/>
                    </a:ext>
                  </a:extLst>
                </a:gridCol>
              </a:tblGrid>
              <a:tr h="266509">
                <a:tc>
                  <a:txBody>
                    <a:bodyPr/>
                    <a:lstStyle/>
                    <a:p>
                      <a:pPr algn="l" fontAlgn="base"/>
                      <a:r>
                        <a:rPr lang="en-US" sz="1400" b="1" dirty="0">
                          <a:effectLst/>
                          <a:latin typeface="inherit"/>
                        </a:rPr>
                        <a:t>package</a:t>
                      </a:r>
                      <a:endParaRPr lang="en-US" sz="1400" dirty="0">
                        <a:effectLst/>
                      </a:endParaRPr>
                    </a:p>
                  </a:txBody>
                  <a:tcPr marL="87038" marR="87038" marT="4351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base"/>
                      <a:r>
                        <a:rPr lang="en-US" sz="1400" b="1" dirty="0">
                          <a:effectLst/>
                          <a:latin typeface="inherit"/>
                        </a:rPr>
                        <a:t>RStudio downloads in a last month in 2016</a:t>
                      </a:r>
                      <a:endParaRPr lang="en-US" sz="1400" dirty="0">
                        <a:effectLst/>
                      </a:endParaRPr>
                    </a:p>
                  </a:txBody>
                  <a:tcPr marL="87038" marR="87038" marT="4351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30978353"/>
                  </a:ext>
                </a:extLst>
              </a:tr>
              <a:tr h="238946">
                <a:tc>
                  <a:txBody>
                    <a:bodyPr/>
                    <a:lstStyle/>
                    <a:p>
                      <a:pPr algn="l" fontAlgn="base"/>
                      <a:r>
                        <a:rPr lang="en-US" sz="1400" dirty="0" err="1">
                          <a:effectLst/>
                        </a:rPr>
                        <a:t>rpart</a:t>
                      </a:r>
                      <a:endParaRPr lang="en-US" sz="1400" dirty="0">
                        <a:effectLst/>
                      </a:endParaRPr>
                    </a:p>
                  </a:txBody>
                  <a:tcPr marL="87038" marR="87038" marT="4351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base"/>
                      <a:r>
                        <a:rPr lang="en-US" altLang="zh-CN" sz="1400" dirty="0">
                          <a:effectLst/>
                        </a:rPr>
                        <a:t>21585</a:t>
                      </a:r>
                    </a:p>
                  </a:txBody>
                  <a:tcPr marL="87038" marR="87038" marT="4351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07087682"/>
                  </a:ext>
                </a:extLst>
              </a:tr>
              <a:tr h="238946">
                <a:tc>
                  <a:txBody>
                    <a:bodyPr/>
                    <a:lstStyle/>
                    <a:p>
                      <a:pPr algn="l" fontAlgn="base"/>
                      <a:r>
                        <a:rPr lang="en-US" sz="1400" dirty="0">
                          <a:effectLst/>
                        </a:rPr>
                        <a:t>party</a:t>
                      </a:r>
                    </a:p>
                  </a:txBody>
                  <a:tcPr marL="87038" marR="87038" marT="4351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base"/>
                      <a:r>
                        <a:rPr lang="en-US" altLang="zh-CN" sz="1400" dirty="0">
                          <a:effectLst/>
                        </a:rPr>
                        <a:t>14338</a:t>
                      </a:r>
                    </a:p>
                  </a:txBody>
                  <a:tcPr marL="87038" marR="87038" marT="4351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893686087"/>
                  </a:ext>
                </a:extLst>
              </a:tr>
              <a:tr h="238946">
                <a:tc>
                  <a:txBody>
                    <a:bodyPr/>
                    <a:lstStyle/>
                    <a:p>
                      <a:pPr algn="l" fontAlgn="base"/>
                      <a:r>
                        <a:rPr lang="en-US" sz="1400" dirty="0" err="1">
                          <a:effectLst/>
                        </a:rPr>
                        <a:t>extraTrees</a:t>
                      </a:r>
                      <a:endParaRPr lang="en-US" sz="1400" dirty="0">
                        <a:effectLst/>
                      </a:endParaRPr>
                    </a:p>
                  </a:txBody>
                  <a:tcPr marL="87038" marR="87038" marT="4351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base"/>
                      <a:r>
                        <a:rPr lang="en-US" altLang="zh-CN" sz="1400" dirty="0">
                          <a:effectLst/>
                        </a:rPr>
                        <a:t>1408</a:t>
                      </a:r>
                    </a:p>
                  </a:txBody>
                  <a:tcPr marL="87038" marR="87038" marT="4351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79471699"/>
                  </a:ext>
                </a:extLst>
              </a:tr>
              <a:tr h="238946">
                <a:tc>
                  <a:txBody>
                    <a:bodyPr/>
                    <a:lstStyle/>
                    <a:p>
                      <a:pPr algn="l" fontAlgn="base"/>
                      <a:r>
                        <a:rPr lang="en-US" sz="1400" dirty="0">
                          <a:effectLst/>
                        </a:rPr>
                        <a:t>RRF</a:t>
                      </a:r>
                    </a:p>
                  </a:txBody>
                  <a:tcPr marL="87038" marR="87038" marT="4351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base"/>
                      <a:r>
                        <a:rPr lang="en-US" altLang="zh-CN" sz="1400" dirty="0">
                          <a:effectLst/>
                        </a:rPr>
                        <a:t>516</a:t>
                      </a:r>
                    </a:p>
                  </a:txBody>
                  <a:tcPr marL="87038" marR="87038" marT="4351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570966870"/>
                  </a:ext>
                </a:extLst>
              </a:tr>
              <a:tr h="238946">
                <a:tc>
                  <a:txBody>
                    <a:bodyPr/>
                    <a:lstStyle/>
                    <a:p>
                      <a:pPr algn="l" fontAlgn="base"/>
                      <a:r>
                        <a:rPr lang="en-US" sz="1400" dirty="0" err="1">
                          <a:effectLst/>
                        </a:rPr>
                        <a:t>rotationForest</a:t>
                      </a:r>
                      <a:endParaRPr lang="en-US" sz="1400" dirty="0">
                        <a:effectLst/>
                      </a:endParaRPr>
                    </a:p>
                  </a:txBody>
                  <a:tcPr marL="87038" marR="87038" marT="4351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base"/>
                      <a:r>
                        <a:rPr lang="en-US" altLang="zh-CN" sz="1400" dirty="0">
                          <a:effectLst/>
                        </a:rPr>
                        <a:t>437</a:t>
                      </a:r>
                    </a:p>
                  </a:txBody>
                  <a:tcPr marL="87038" marR="87038" marT="4351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191592658"/>
                  </a:ext>
                </a:extLst>
              </a:tr>
              <a:tr h="238946">
                <a:tc>
                  <a:txBody>
                    <a:bodyPr/>
                    <a:lstStyle/>
                    <a:p>
                      <a:pPr algn="l" fontAlgn="base"/>
                      <a:r>
                        <a:rPr lang="en-US" sz="1400" dirty="0" err="1">
                          <a:effectLst/>
                        </a:rPr>
                        <a:t>rFerns</a:t>
                      </a:r>
                      <a:endParaRPr lang="en-US" sz="1400" dirty="0">
                        <a:effectLst/>
                      </a:endParaRPr>
                    </a:p>
                  </a:txBody>
                  <a:tcPr marL="87038" marR="87038" marT="4351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base"/>
                      <a:r>
                        <a:rPr lang="en-US" altLang="zh-CN" sz="1400" dirty="0">
                          <a:effectLst/>
                        </a:rPr>
                        <a:t>431</a:t>
                      </a:r>
                    </a:p>
                  </a:txBody>
                  <a:tcPr marL="87038" marR="87038" marT="4351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739872370"/>
                  </a:ext>
                </a:extLst>
              </a:tr>
              <a:tr h="238946">
                <a:tc>
                  <a:txBody>
                    <a:bodyPr/>
                    <a:lstStyle/>
                    <a:p>
                      <a:pPr algn="l" fontAlgn="base"/>
                      <a:r>
                        <a:rPr lang="en-US" sz="1400" dirty="0" err="1">
                          <a:effectLst/>
                        </a:rPr>
                        <a:t>obliqueRF</a:t>
                      </a:r>
                      <a:endParaRPr lang="en-US" sz="1400" dirty="0">
                        <a:effectLst/>
                      </a:endParaRPr>
                    </a:p>
                  </a:txBody>
                  <a:tcPr marL="87038" marR="87038" marT="4351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base"/>
                      <a:r>
                        <a:rPr lang="en-US" altLang="zh-CN" sz="1400" dirty="0">
                          <a:effectLst/>
                        </a:rPr>
                        <a:t>252</a:t>
                      </a:r>
                    </a:p>
                  </a:txBody>
                  <a:tcPr marL="87038" marR="87038" marT="4351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493667649"/>
                  </a:ext>
                </a:extLst>
              </a:tr>
              <a:tr h="238946">
                <a:tc>
                  <a:txBody>
                    <a:bodyPr/>
                    <a:lstStyle/>
                    <a:p>
                      <a:pPr algn="l" fontAlgn="base"/>
                      <a:r>
                        <a:rPr lang="en-US" sz="1400" dirty="0" err="1">
                          <a:effectLst/>
                        </a:rPr>
                        <a:t>wsrf</a:t>
                      </a:r>
                      <a:endParaRPr lang="en-US" sz="1400" dirty="0">
                        <a:effectLst/>
                      </a:endParaRPr>
                    </a:p>
                  </a:txBody>
                  <a:tcPr marL="87038" marR="87038" marT="4351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base"/>
                      <a:r>
                        <a:rPr lang="en-US" altLang="zh-CN" sz="1400" dirty="0">
                          <a:effectLst/>
                        </a:rPr>
                        <a:t>232</a:t>
                      </a:r>
                    </a:p>
                  </a:txBody>
                  <a:tcPr marL="87038" marR="87038" marT="4351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90961141"/>
                  </a:ext>
                </a:extLst>
              </a:tr>
              <a:tr h="238946">
                <a:tc>
                  <a:txBody>
                    <a:bodyPr/>
                    <a:lstStyle/>
                    <a:p>
                      <a:pPr algn="l" fontAlgn="base"/>
                      <a:r>
                        <a:rPr lang="en-US" sz="1400" dirty="0" err="1">
                          <a:effectLst/>
                        </a:rPr>
                        <a:t>randomUniformForest</a:t>
                      </a:r>
                      <a:endParaRPr lang="en-US" sz="1400" dirty="0">
                        <a:effectLst/>
                      </a:endParaRPr>
                    </a:p>
                  </a:txBody>
                  <a:tcPr marL="87038" marR="87038" marT="4351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base"/>
                      <a:r>
                        <a:rPr lang="en-US" altLang="zh-CN" sz="1400" dirty="0">
                          <a:effectLst/>
                        </a:rPr>
                        <a:t>189</a:t>
                      </a:r>
                    </a:p>
                  </a:txBody>
                  <a:tcPr marL="87038" marR="87038" marT="4351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594128939"/>
                  </a:ext>
                </a:extLst>
              </a:tr>
              <a:tr h="238946">
                <a:tc>
                  <a:txBody>
                    <a:bodyPr/>
                    <a:lstStyle/>
                    <a:p>
                      <a:pPr algn="l" fontAlgn="base"/>
                      <a:r>
                        <a:rPr lang="en-US" sz="1400">
                          <a:effectLst/>
                        </a:rPr>
                        <a:t>trimTrees</a:t>
                      </a:r>
                    </a:p>
                  </a:txBody>
                  <a:tcPr marL="87038" marR="87038" marT="4351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base"/>
                      <a:r>
                        <a:rPr lang="en-US" altLang="zh-CN" sz="1400" dirty="0">
                          <a:effectLst/>
                        </a:rPr>
                        <a:t>134</a:t>
                      </a:r>
                    </a:p>
                  </a:txBody>
                  <a:tcPr marL="87038" marR="87038" marT="4351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224232651"/>
                  </a:ext>
                </a:extLst>
              </a:tr>
              <a:tr h="238946">
                <a:tc>
                  <a:txBody>
                    <a:bodyPr/>
                    <a:lstStyle/>
                    <a:p>
                      <a:pPr algn="l" fontAlgn="base"/>
                      <a:r>
                        <a:rPr lang="en-US" sz="1400">
                          <a:effectLst/>
                        </a:rPr>
                        <a:t>roughrf</a:t>
                      </a:r>
                    </a:p>
                  </a:txBody>
                  <a:tcPr marL="87038" marR="87038" marT="4351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base"/>
                      <a:r>
                        <a:rPr lang="en-US" altLang="zh-CN" sz="1400" dirty="0">
                          <a:effectLst/>
                        </a:rPr>
                        <a:t>126</a:t>
                      </a:r>
                    </a:p>
                  </a:txBody>
                  <a:tcPr marL="87038" marR="87038" marT="4351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862285683"/>
                  </a:ext>
                </a:extLst>
              </a:tr>
              <a:tr h="238946">
                <a:tc>
                  <a:txBody>
                    <a:bodyPr/>
                    <a:lstStyle/>
                    <a:p>
                      <a:pPr algn="l" fontAlgn="base"/>
                      <a:r>
                        <a:rPr lang="en-US" sz="1400">
                          <a:effectLst/>
                        </a:rPr>
                        <a:t>randomForestSRC(Syn)</a:t>
                      </a:r>
                    </a:p>
                  </a:txBody>
                  <a:tcPr marL="87038" marR="87038" marT="4351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tc>
                  <a:txBody>
                    <a:bodyPr/>
                    <a:lstStyle/>
                    <a:p>
                      <a:pPr algn="r" fontAlgn="base"/>
                      <a:r>
                        <a:rPr lang="en-US" altLang="zh-CN" sz="1400" dirty="0">
                          <a:effectLst/>
                        </a:rPr>
                        <a:t>2291</a:t>
                      </a:r>
                    </a:p>
                  </a:txBody>
                  <a:tcPr marL="87038" marR="87038" marT="43519"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3189538"/>
                  </a:ext>
                </a:extLst>
              </a:tr>
            </a:tbl>
          </a:graphicData>
        </a:graphic>
      </p:graphicFrame>
      <p:sp>
        <p:nvSpPr>
          <p:cNvPr id="8" name="文本框 7">
            <a:extLst>
              <a:ext uri="{FF2B5EF4-FFF2-40B4-BE49-F238E27FC236}">
                <a16:creationId xmlns:a16="http://schemas.microsoft.com/office/drawing/2014/main" id="{9AB77A49-EFF1-4A8E-BA62-B20E80BADF9D}"/>
              </a:ext>
            </a:extLst>
          </p:cNvPr>
          <p:cNvSpPr txBox="1"/>
          <p:nvPr/>
        </p:nvSpPr>
        <p:spPr>
          <a:xfrm>
            <a:off x="184350" y="1197937"/>
            <a:ext cx="1790002" cy="646331"/>
          </a:xfrm>
          <a:prstGeom prst="rect">
            <a:avLst/>
          </a:prstGeom>
          <a:noFill/>
        </p:spPr>
        <p:txBody>
          <a:bodyPr wrap="square">
            <a:spAutoFit/>
          </a:bodyPr>
          <a:lstStyle/>
          <a:p>
            <a:r>
              <a:rPr lang="en-US" altLang="zh-CN" b="0" i="0" dirty="0">
                <a:solidFill>
                  <a:srgbClr val="333333"/>
                </a:solidFill>
                <a:effectLst/>
                <a:latin typeface="Helvetica" panose="020B0604020202020204" pitchFamily="34" charset="0"/>
              </a:rPr>
              <a:t>R packages for random forest</a:t>
            </a:r>
            <a:endParaRPr lang="zh-CN" altLang="en-US" dirty="0"/>
          </a:p>
        </p:txBody>
      </p:sp>
      <p:sp>
        <p:nvSpPr>
          <p:cNvPr id="9" name="文本框 8">
            <a:extLst>
              <a:ext uri="{FF2B5EF4-FFF2-40B4-BE49-F238E27FC236}">
                <a16:creationId xmlns:a16="http://schemas.microsoft.com/office/drawing/2014/main" id="{98021DC2-B4EC-4EC4-97BD-AFBC9EE82E08}"/>
              </a:ext>
            </a:extLst>
          </p:cNvPr>
          <p:cNvSpPr txBox="1"/>
          <p:nvPr/>
        </p:nvSpPr>
        <p:spPr>
          <a:xfrm>
            <a:off x="179512" y="3429000"/>
            <a:ext cx="1790002" cy="923330"/>
          </a:xfrm>
          <a:prstGeom prst="rect">
            <a:avLst/>
          </a:prstGeom>
          <a:noFill/>
        </p:spPr>
        <p:txBody>
          <a:bodyPr wrap="square">
            <a:spAutoFit/>
          </a:bodyPr>
          <a:lstStyle/>
          <a:p>
            <a:r>
              <a:rPr lang="en-US" altLang="zh-CN" b="0" i="0" dirty="0">
                <a:solidFill>
                  <a:srgbClr val="333333"/>
                </a:solidFill>
                <a:effectLst/>
                <a:latin typeface="Helvetica" panose="020B0604020202020204" pitchFamily="34" charset="0"/>
              </a:rPr>
              <a:t>Associated R packages for random forest</a:t>
            </a:r>
            <a:endParaRPr lang="zh-CN" altLang="en-US" dirty="0"/>
          </a:p>
        </p:txBody>
      </p:sp>
      <p:sp>
        <p:nvSpPr>
          <p:cNvPr id="4" name="矩形 3"/>
          <p:cNvSpPr/>
          <p:nvPr/>
        </p:nvSpPr>
        <p:spPr>
          <a:xfrm>
            <a:off x="2057400" y="1447800"/>
            <a:ext cx="6600825" cy="39646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79649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sz="quarter" idx="1"/>
          </p:nvPr>
        </p:nvSpPr>
        <p:spPr/>
        <p:txBody>
          <a:bodyPr>
            <a:normAutofit/>
          </a:bodyPr>
          <a:lstStyle/>
          <a:p>
            <a:r>
              <a:rPr lang="en-US" sz="2800" b="1" dirty="0" smtClean="0"/>
              <a:t>Random forest</a:t>
            </a:r>
            <a:r>
              <a:rPr lang="en-US" sz="2800" dirty="0" smtClean="0"/>
              <a:t> (or </a:t>
            </a:r>
            <a:r>
              <a:rPr lang="en-US" sz="2800" b="1" dirty="0" smtClean="0"/>
              <a:t>random forests</a:t>
            </a:r>
            <a:r>
              <a:rPr lang="en-US" sz="2800" dirty="0" smtClean="0"/>
              <a:t>) is an ensemble classifier that consists of many decision trees and outputs the class that is the mode of the class's output by individual trees.</a:t>
            </a:r>
          </a:p>
          <a:p>
            <a:r>
              <a:rPr lang="en-US" sz="2800" dirty="0" smtClean="0"/>
              <a:t>The term came from </a:t>
            </a:r>
            <a:r>
              <a:rPr lang="en-US" sz="2800" b="1" dirty="0" smtClean="0"/>
              <a:t>random decision forests</a:t>
            </a:r>
            <a:r>
              <a:rPr lang="en-US" sz="2800" dirty="0" smtClean="0"/>
              <a:t> that was first proposed by Tin </a:t>
            </a:r>
            <a:r>
              <a:rPr lang="en-US" sz="2800" dirty="0" err="1" smtClean="0"/>
              <a:t>Kam</a:t>
            </a:r>
            <a:r>
              <a:rPr lang="en-US" sz="2800" dirty="0" smtClean="0"/>
              <a:t> Ho of Bell Labs in 1995.</a:t>
            </a:r>
          </a:p>
          <a:p>
            <a:r>
              <a:rPr lang="en-US" sz="2800" dirty="0"/>
              <a:t>The algorithm for inducing a random forest was developed by Leo </a:t>
            </a:r>
            <a:r>
              <a:rPr lang="en-US" sz="2800" dirty="0" err="1"/>
              <a:t>Breiman</a:t>
            </a:r>
            <a:r>
              <a:rPr lang="en-US" sz="2800" dirty="0"/>
              <a:t> (2001) and Adele </a:t>
            </a:r>
            <a:r>
              <a:rPr lang="en-US" sz="2800" dirty="0" smtClean="0"/>
              <a:t>Cutler</a:t>
            </a:r>
            <a:r>
              <a:rPr lang="zh-CN" altLang="en-US" sz="2800" dirty="0" smtClean="0"/>
              <a:t>；</a:t>
            </a:r>
            <a:r>
              <a:rPr lang="en-US" sz="2800" dirty="0" smtClean="0"/>
              <a:t>The method combines </a:t>
            </a:r>
            <a:r>
              <a:rPr lang="en-US" sz="2800" dirty="0" err="1" smtClean="0"/>
              <a:t>Breiman's</a:t>
            </a:r>
            <a:r>
              <a:rPr lang="en-US" sz="2800" dirty="0" smtClean="0"/>
              <a:t> "bagging" idea and the random selection of features.</a:t>
            </a:r>
            <a:endParaRPr lang="en-US" sz="2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r>
              <a:rPr lang="en-US" dirty="0" smtClean="0"/>
              <a:t>/14</a:t>
            </a:r>
            <a:endParaRPr lang="en-US" dirty="0"/>
          </a:p>
        </p:txBody>
      </p:sp>
      <p:sp>
        <p:nvSpPr>
          <p:cNvPr id="6" name="圆角矩形 5"/>
          <p:cNvSpPr/>
          <p:nvPr/>
        </p:nvSpPr>
        <p:spPr>
          <a:xfrm>
            <a:off x="5181600" y="1981200"/>
            <a:ext cx="1828800" cy="304800"/>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The determination of m and n</a:t>
            </a:r>
            <a:endParaRPr lang="zh-CN" altLang="en-US" dirty="0"/>
          </a:p>
        </p:txBody>
      </p:sp>
      <p:sp>
        <p:nvSpPr>
          <p:cNvPr id="4" name="灯片编号占位符 3"/>
          <p:cNvSpPr>
            <a:spLocks noGrp="1"/>
          </p:cNvSpPr>
          <p:nvPr>
            <p:ph type="sldNum" sz="quarter" idx="12"/>
          </p:nvPr>
        </p:nvSpPr>
        <p:spPr/>
        <p:txBody>
          <a:bodyPr/>
          <a:lstStyle/>
          <a:p>
            <a:fld id="{B6F15528-21DE-4FAA-801E-634DDDAF4B2B}" type="slidenum">
              <a:rPr lang="en-US" smtClean="0"/>
              <a:pPr/>
              <a:t>20</a:t>
            </a:fld>
            <a:endParaRPr lang="en-US"/>
          </a:p>
        </p:txBody>
      </p:sp>
      <p:pic>
        <p:nvPicPr>
          <p:cNvPr id="9" name="内容占位符 8"/>
          <p:cNvPicPr>
            <a:picLocks noGrp="1" noChangeAspect="1"/>
          </p:cNvPicPr>
          <p:nvPr>
            <p:ph sz="quarter" idx="1"/>
          </p:nvPr>
        </p:nvPicPr>
        <p:blipFill>
          <a:blip r:embed="rId2"/>
          <a:stretch>
            <a:fillRect/>
          </a:stretch>
        </p:blipFill>
        <p:spPr>
          <a:xfrm>
            <a:off x="444926" y="1208078"/>
            <a:ext cx="4702256" cy="4572000"/>
          </a:xfrm>
          <a:prstGeom prst="rect">
            <a:avLst/>
          </a:prstGeom>
        </p:spPr>
      </p:pic>
      <p:sp>
        <p:nvSpPr>
          <p:cNvPr id="7" name="矩形 6"/>
          <p:cNvSpPr/>
          <p:nvPr/>
        </p:nvSpPr>
        <p:spPr>
          <a:xfrm>
            <a:off x="4968742" y="1809760"/>
            <a:ext cx="3962400" cy="3970318"/>
          </a:xfrm>
          <a:prstGeom prst="rect">
            <a:avLst/>
          </a:prstGeom>
        </p:spPr>
        <p:txBody>
          <a:bodyPr wrap="square">
            <a:spAutoFit/>
          </a:bodyPr>
          <a:lstStyle/>
          <a:p>
            <a:r>
              <a:rPr lang="en-US" altLang="zh-CN" dirty="0"/>
              <a:t>names(</a:t>
            </a:r>
            <a:r>
              <a:rPr lang="en-US" altLang="zh-CN" dirty="0" err="1"/>
              <a:t>mtcars</a:t>
            </a:r>
            <a:r>
              <a:rPr lang="en-US" altLang="zh-CN" dirty="0"/>
              <a:t>)</a:t>
            </a:r>
          </a:p>
          <a:p>
            <a:r>
              <a:rPr lang="en-US" altLang="zh-CN" dirty="0"/>
              <a:t>n=length(names(</a:t>
            </a:r>
            <a:r>
              <a:rPr lang="en-US" altLang="zh-CN" dirty="0" err="1"/>
              <a:t>mtcars</a:t>
            </a:r>
            <a:r>
              <a:rPr lang="en-US" altLang="zh-CN" dirty="0"/>
              <a:t>))</a:t>
            </a:r>
          </a:p>
          <a:p>
            <a:r>
              <a:rPr lang="en-US" altLang="zh-CN" dirty="0"/>
              <a:t>n</a:t>
            </a:r>
          </a:p>
          <a:p>
            <a:r>
              <a:rPr lang="en-US" altLang="zh-CN" dirty="0"/>
              <a:t>rate=1</a:t>
            </a:r>
          </a:p>
          <a:p>
            <a:r>
              <a:rPr lang="en-US" altLang="zh-CN" dirty="0"/>
              <a:t>for(</a:t>
            </a:r>
            <a:r>
              <a:rPr lang="en-US" altLang="zh-CN" dirty="0" err="1"/>
              <a:t>i</a:t>
            </a:r>
            <a:r>
              <a:rPr lang="en-US" altLang="zh-CN" dirty="0"/>
              <a:t> in 1:(n-1)){</a:t>
            </a:r>
          </a:p>
          <a:p>
            <a:r>
              <a:rPr lang="en-US" altLang="zh-CN" dirty="0"/>
              <a:t>  </a:t>
            </a:r>
            <a:r>
              <a:rPr lang="en-US" altLang="zh-CN" dirty="0" err="1"/>
              <a:t>set.seed</a:t>
            </a:r>
            <a:r>
              <a:rPr lang="en-US" altLang="zh-CN" dirty="0"/>
              <a:t>(1234)</a:t>
            </a:r>
          </a:p>
          <a:p>
            <a:r>
              <a:rPr lang="en-US" altLang="zh-CN" dirty="0"/>
              <a:t>  </a:t>
            </a:r>
            <a:r>
              <a:rPr lang="en-US" altLang="zh-CN" dirty="0" err="1"/>
              <a:t>rf_train</a:t>
            </a:r>
            <a:r>
              <a:rPr lang="en-US" altLang="zh-CN" dirty="0"/>
              <a:t>&lt;-</a:t>
            </a:r>
            <a:r>
              <a:rPr lang="en-US" altLang="zh-CN" dirty="0" err="1"/>
              <a:t>randomForest</a:t>
            </a:r>
            <a:r>
              <a:rPr lang="en-US" altLang="zh-CN" dirty="0"/>
              <a:t>(formula=</a:t>
            </a:r>
            <a:r>
              <a:rPr lang="en-US" altLang="zh-CN" dirty="0" err="1"/>
              <a:t>mpg~.,data</a:t>
            </a:r>
            <a:r>
              <a:rPr lang="en-US" altLang="zh-CN" dirty="0"/>
              <a:t>=</a:t>
            </a:r>
            <a:r>
              <a:rPr lang="en-US" altLang="zh-CN" dirty="0" err="1"/>
              <a:t>mtcars,mtry</a:t>
            </a:r>
            <a:r>
              <a:rPr lang="en-US" altLang="zh-CN" dirty="0"/>
              <a:t>=</a:t>
            </a:r>
            <a:r>
              <a:rPr lang="en-US" altLang="zh-CN" dirty="0" err="1"/>
              <a:t>i,ntree</a:t>
            </a:r>
            <a:r>
              <a:rPr lang="en-US" altLang="zh-CN" dirty="0"/>
              <a:t>=1000)</a:t>
            </a:r>
          </a:p>
          <a:p>
            <a:r>
              <a:rPr lang="en-US" altLang="zh-CN" dirty="0"/>
              <a:t>  rate[</a:t>
            </a:r>
            <a:r>
              <a:rPr lang="en-US" altLang="zh-CN" dirty="0" err="1"/>
              <a:t>i</a:t>
            </a:r>
            <a:r>
              <a:rPr lang="en-US" altLang="zh-CN" dirty="0"/>
              <a:t>]&lt;-mean(</a:t>
            </a:r>
            <a:r>
              <a:rPr lang="en-US" altLang="zh-CN" dirty="0" err="1"/>
              <a:t>rf_train$rsq</a:t>
            </a:r>
            <a:r>
              <a:rPr lang="en-US" altLang="zh-CN" dirty="0"/>
              <a:t>)   #calculate the mean </a:t>
            </a:r>
            <a:r>
              <a:rPr lang="en-US" altLang="zh-CN" dirty="0" err="1"/>
              <a:t>var</a:t>
            </a:r>
            <a:r>
              <a:rPr lang="en-US" altLang="zh-CN" dirty="0"/>
              <a:t> explained rate</a:t>
            </a:r>
          </a:p>
          <a:p>
            <a:r>
              <a:rPr lang="en-US" altLang="zh-CN" dirty="0"/>
              <a:t>  print(</a:t>
            </a:r>
            <a:r>
              <a:rPr lang="en-US" altLang="zh-CN" dirty="0" err="1"/>
              <a:t>rf_train</a:t>
            </a:r>
            <a:r>
              <a:rPr lang="en-US" altLang="zh-CN" dirty="0"/>
              <a:t>)    </a:t>
            </a:r>
          </a:p>
          <a:p>
            <a:r>
              <a:rPr lang="en-US" altLang="zh-CN" dirty="0"/>
              <a:t>}</a:t>
            </a:r>
          </a:p>
          <a:p>
            <a:r>
              <a:rPr lang="en-US" altLang="zh-CN" dirty="0"/>
              <a:t>plot(rate)</a:t>
            </a:r>
            <a:endParaRPr lang="zh-CN" altLang="en-US" dirty="0"/>
          </a:p>
        </p:txBody>
      </p:sp>
    </p:spTree>
    <p:extLst>
      <p:ext uri="{BB962C8B-B14F-4D97-AF65-F5344CB8AC3E}">
        <p14:creationId xmlns:p14="http://schemas.microsoft.com/office/powerpoint/2010/main" val="37163724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2"/>
          <a:stretch>
            <a:fillRect/>
          </a:stretch>
        </p:blipFill>
        <p:spPr>
          <a:xfrm>
            <a:off x="-24714" y="164048"/>
            <a:ext cx="6876190" cy="6685714"/>
          </a:xfrm>
          <a:prstGeom prst="rect">
            <a:avLst/>
          </a:prstGeom>
        </p:spPr>
      </p:pic>
      <p:sp>
        <p:nvSpPr>
          <p:cNvPr id="4" name="灯片编号占位符 3"/>
          <p:cNvSpPr>
            <a:spLocks noGrp="1"/>
          </p:cNvSpPr>
          <p:nvPr>
            <p:ph type="sldNum" sz="quarter" idx="12"/>
          </p:nvPr>
        </p:nvSpPr>
        <p:spPr/>
        <p:txBody>
          <a:bodyPr/>
          <a:lstStyle/>
          <a:p>
            <a:fld id="{B6F15528-21DE-4FAA-801E-634DDDAF4B2B}" type="slidenum">
              <a:rPr lang="en-US" smtClean="0"/>
              <a:pPr/>
              <a:t>21</a:t>
            </a:fld>
            <a:endParaRPr lang="en-US"/>
          </a:p>
        </p:txBody>
      </p:sp>
      <p:sp>
        <p:nvSpPr>
          <p:cNvPr id="5" name="内容占位符 4"/>
          <p:cNvSpPr>
            <a:spLocks noGrp="1"/>
          </p:cNvSpPr>
          <p:nvPr>
            <p:ph sz="quarter" idx="1"/>
          </p:nvPr>
        </p:nvSpPr>
        <p:spPr>
          <a:xfrm>
            <a:off x="6400800" y="1508919"/>
            <a:ext cx="2590800" cy="4572000"/>
          </a:xfrm>
        </p:spPr>
        <p:txBody>
          <a:bodyPr/>
          <a:lstStyle/>
          <a:p>
            <a:pPr marL="0" indent="0">
              <a:buNone/>
            </a:pPr>
            <a:r>
              <a:rPr lang="en-US" altLang="zh-CN" dirty="0" err="1"/>
              <a:t>set.seed</a:t>
            </a:r>
            <a:r>
              <a:rPr lang="en-US" altLang="zh-CN" dirty="0"/>
              <a:t>(100)</a:t>
            </a:r>
          </a:p>
          <a:p>
            <a:pPr marL="0" indent="0">
              <a:buNone/>
            </a:pPr>
            <a:r>
              <a:rPr lang="en-US" altLang="zh-CN" dirty="0" err="1"/>
              <a:t>rf_train</a:t>
            </a:r>
            <a:r>
              <a:rPr lang="en-US" altLang="zh-CN" dirty="0"/>
              <a:t>&lt;-</a:t>
            </a:r>
            <a:r>
              <a:rPr lang="en-US" altLang="zh-CN" dirty="0" err="1"/>
              <a:t>randomForest</a:t>
            </a:r>
            <a:r>
              <a:rPr lang="en-US" altLang="zh-CN" dirty="0"/>
              <a:t>(formula=</a:t>
            </a:r>
            <a:r>
              <a:rPr lang="en-US" altLang="zh-CN" dirty="0" err="1"/>
              <a:t>mpg~.,data</a:t>
            </a:r>
            <a:r>
              <a:rPr lang="en-US" altLang="zh-CN" dirty="0"/>
              <a:t>=</a:t>
            </a:r>
            <a:r>
              <a:rPr lang="en-US" altLang="zh-CN" dirty="0" err="1"/>
              <a:t>mtcars,mtry</a:t>
            </a:r>
            <a:r>
              <a:rPr lang="en-US" altLang="zh-CN" dirty="0"/>
              <a:t>=9,ntree=1000)</a:t>
            </a:r>
          </a:p>
          <a:p>
            <a:pPr marL="0" indent="0">
              <a:buNone/>
            </a:pPr>
            <a:r>
              <a:rPr lang="en-US" altLang="zh-CN" dirty="0"/>
              <a:t>plot(</a:t>
            </a:r>
            <a:r>
              <a:rPr lang="en-US" altLang="zh-CN" dirty="0" err="1"/>
              <a:t>rf_train</a:t>
            </a:r>
            <a:r>
              <a:rPr lang="en-US" altLang="zh-CN" dirty="0" smtClean="0"/>
              <a:t>)</a:t>
            </a:r>
            <a:endParaRPr lang="zh-CN" altLang="en-US" dirty="0"/>
          </a:p>
        </p:txBody>
      </p:sp>
    </p:spTree>
    <p:extLst>
      <p:ext uri="{BB962C8B-B14F-4D97-AF65-F5344CB8AC3E}">
        <p14:creationId xmlns:p14="http://schemas.microsoft.com/office/powerpoint/2010/main" val="26190466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页脚占位符 2"/>
          <p:cNvSpPr>
            <a:spLocks noGrp="1"/>
          </p:cNvSpPr>
          <p:nvPr>
            <p:ph type="ftr" sz="quarter" idx="11"/>
          </p:nvPr>
        </p:nvSpPr>
        <p:spPr/>
        <p:txBody>
          <a:bodyPr/>
          <a:lstStyle/>
          <a:p>
            <a:r>
              <a:rPr lang="en-US" smtClean="0"/>
              <a:t>Predrag Radenković 3237/10</a:t>
            </a:r>
            <a:endParaRPr lang="en-US"/>
          </a:p>
        </p:txBody>
      </p:sp>
      <p:sp>
        <p:nvSpPr>
          <p:cNvPr id="4" name="灯片编号占位符 3"/>
          <p:cNvSpPr>
            <a:spLocks noGrp="1"/>
          </p:cNvSpPr>
          <p:nvPr>
            <p:ph type="sldNum" sz="quarter" idx="12"/>
          </p:nvPr>
        </p:nvSpPr>
        <p:spPr/>
        <p:txBody>
          <a:bodyPr/>
          <a:lstStyle/>
          <a:p>
            <a:fld id="{B6F15528-21DE-4FAA-801E-634DDDAF4B2B}" type="slidenum">
              <a:rPr lang="en-US" smtClean="0"/>
              <a:pPr/>
              <a:t>22</a:t>
            </a:fld>
            <a:endParaRPr lang="en-US"/>
          </a:p>
        </p:txBody>
      </p:sp>
      <p:sp>
        <p:nvSpPr>
          <p:cNvPr id="5" name="内容占位符 4"/>
          <p:cNvSpPr>
            <a:spLocks noGrp="1"/>
          </p:cNvSpPr>
          <p:nvPr>
            <p:ph sz="quarter" idx="1"/>
          </p:nvPr>
        </p:nvSpPr>
        <p:spPr/>
        <p:txBody>
          <a:bodyPr/>
          <a:lstStyle/>
          <a:p>
            <a:endParaRPr lang="zh-CN" altLang="en-US" dirty="0"/>
          </a:p>
        </p:txBody>
      </p:sp>
      <p:pic>
        <p:nvPicPr>
          <p:cNvPr id="7" name="图片 6"/>
          <p:cNvPicPr>
            <a:picLocks noChangeAspect="1"/>
          </p:cNvPicPr>
          <p:nvPr/>
        </p:nvPicPr>
        <p:blipFill>
          <a:blip r:embed="rId2"/>
          <a:stretch>
            <a:fillRect/>
          </a:stretch>
        </p:blipFill>
        <p:spPr>
          <a:xfrm>
            <a:off x="990600" y="-32630"/>
            <a:ext cx="6876190" cy="6685714"/>
          </a:xfrm>
          <a:prstGeom prst="rect">
            <a:avLst/>
          </a:prstGeom>
        </p:spPr>
      </p:pic>
      <p:sp>
        <p:nvSpPr>
          <p:cNvPr id="8" name="圆角矩形 7"/>
          <p:cNvSpPr/>
          <p:nvPr/>
        </p:nvSpPr>
        <p:spPr>
          <a:xfrm>
            <a:off x="1143000" y="1295400"/>
            <a:ext cx="6723790" cy="1600200"/>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89008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out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1082" y="-161652"/>
            <a:ext cx="7772400" cy="1143000"/>
          </a:xfrm>
        </p:spPr>
        <p:txBody>
          <a:bodyPr/>
          <a:lstStyle/>
          <a:p>
            <a:r>
              <a:rPr lang="en-US" altLang="zh-CN" dirty="0" smtClean="0"/>
              <a:t>Prediction</a:t>
            </a:r>
            <a:endParaRPr lang="zh-CN" altLang="en-US" dirty="0"/>
          </a:p>
        </p:txBody>
      </p:sp>
      <p:sp>
        <p:nvSpPr>
          <p:cNvPr id="4" name="灯片编号占位符 3"/>
          <p:cNvSpPr>
            <a:spLocks noGrp="1"/>
          </p:cNvSpPr>
          <p:nvPr>
            <p:ph type="sldNum" sz="quarter" idx="12"/>
          </p:nvPr>
        </p:nvSpPr>
        <p:spPr/>
        <p:txBody>
          <a:bodyPr/>
          <a:lstStyle/>
          <a:p>
            <a:fld id="{B6F15528-21DE-4FAA-801E-634DDDAF4B2B}" type="slidenum">
              <a:rPr lang="en-US" smtClean="0"/>
              <a:pPr/>
              <a:t>23</a:t>
            </a:fld>
            <a:endParaRPr lang="en-US"/>
          </a:p>
        </p:txBody>
      </p:sp>
      <p:pic>
        <p:nvPicPr>
          <p:cNvPr id="7" name="内容占位符 6"/>
          <p:cNvPicPr>
            <a:picLocks noGrp="1" noChangeAspect="1"/>
          </p:cNvPicPr>
          <p:nvPr>
            <p:ph sz="quarter" idx="1"/>
          </p:nvPr>
        </p:nvPicPr>
        <p:blipFill>
          <a:blip r:embed="rId2"/>
          <a:stretch>
            <a:fillRect/>
          </a:stretch>
        </p:blipFill>
        <p:spPr>
          <a:xfrm>
            <a:off x="838200" y="1233428"/>
            <a:ext cx="6541477" cy="4182256"/>
          </a:xfrm>
          <a:prstGeom prst="rect">
            <a:avLst/>
          </a:prstGeom>
        </p:spPr>
      </p:pic>
      <p:sp>
        <p:nvSpPr>
          <p:cNvPr id="6" name="矩形 5"/>
          <p:cNvSpPr/>
          <p:nvPr/>
        </p:nvSpPr>
        <p:spPr>
          <a:xfrm>
            <a:off x="1217857" y="5432160"/>
            <a:ext cx="7123588" cy="1200329"/>
          </a:xfrm>
          <a:prstGeom prst="rect">
            <a:avLst/>
          </a:prstGeom>
        </p:spPr>
        <p:txBody>
          <a:bodyPr wrap="square">
            <a:spAutoFit/>
          </a:bodyPr>
          <a:lstStyle/>
          <a:p>
            <a:r>
              <a:rPr lang="en-US" altLang="zh-CN" dirty="0" err="1"/>
              <a:t>pred</a:t>
            </a:r>
            <a:r>
              <a:rPr lang="en-US" altLang="zh-CN" dirty="0"/>
              <a:t> = predict(model, data=</a:t>
            </a:r>
            <a:r>
              <a:rPr lang="en-US" altLang="zh-CN" dirty="0" err="1"/>
              <a:t>mtcars</a:t>
            </a:r>
            <a:r>
              <a:rPr lang="en-US" altLang="zh-CN" dirty="0" smtClean="0"/>
              <a:t>);library(ggplot2</a:t>
            </a:r>
            <a:r>
              <a:rPr lang="en-US" altLang="zh-CN" dirty="0"/>
              <a:t>)</a:t>
            </a:r>
          </a:p>
          <a:p>
            <a:r>
              <a:rPr lang="en-US" altLang="zh-CN" dirty="0" err="1"/>
              <a:t>ggplot</a:t>
            </a:r>
            <a:r>
              <a:rPr lang="en-US" altLang="zh-CN" dirty="0"/>
              <a:t>()+</a:t>
            </a:r>
          </a:p>
          <a:p>
            <a:r>
              <a:rPr lang="en-US" altLang="zh-CN" dirty="0"/>
              <a:t>  </a:t>
            </a:r>
            <a:r>
              <a:rPr lang="en-US" altLang="zh-CN" dirty="0" err="1"/>
              <a:t>geom_point</a:t>
            </a:r>
            <a:r>
              <a:rPr lang="en-US" altLang="zh-CN" dirty="0"/>
              <a:t>(</a:t>
            </a:r>
            <a:r>
              <a:rPr lang="en-US" altLang="zh-CN" dirty="0" err="1"/>
              <a:t>aes</a:t>
            </a:r>
            <a:r>
              <a:rPr lang="en-US" altLang="zh-CN" dirty="0"/>
              <a:t>(x=</a:t>
            </a:r>
            <a:r>
              <a:rPr lang="en-US" altLang="zh-CN" dirty="0" err="1"/>
              <a:t>mtcars$mpg,y</a:t>
            </a:r>
            <a:r>
              <a:rPr lang="en-US" altLang="zh-CN" dirty="0"/>
              <a:t>=</a:t>
            </a:r>
            <a:r>
              <a:rPr lang="en-US" altLang="zh-CN" dirty="0" err="1"/>
              <a:t>pred</a:t>
            </a:r>
            <a:r>
              <a:rPr lang="en-US" altLang="zh-CN" dirty="0"/>
              <a:t>))+</a:t>
            </a:r>
          </a:p>
          <a:p>
            <a:r>
              <a:rPr lang="en-US" altLang="zh-CN" dirty="0"/>
              <a:t>  </a:t>
            </a:r>
            <a:r>
              <a:rPr lang="en-US" altLang="zh-CN" dirty="0" err="1"/>
              <a:t>geom_line</a:t>
            </a:r>
            <a:r>
              <a:rPr lang="en-US" altLang="zh-CN" dirty="0"/>
              <a:t>(</a:t>
            </a:r>
            <a:r>
              <a:rPr lang="en-US" altLang="zh-CN" dirty="0" err="1"/>
              <a:t>aes</a:t>
            </a:r>
            <a:r>
              <a:rPr lang="en-US" altLang="zh-CN" dirty="0"/>
              <a:t>(x=</a:t>
            </a:r>
            <a:r>
              <a:rPr lang="en-US" altLang="zh-CN" dirty="0" err="1"/>
              <a:t>mtcars$mpg,y</a:t>
            </a:r>
            <a:r>
              <a:rPr lang="en-US" altLang="zh-CN" dirty="0"/>
              <a:t>=</a:t>
            </a:r>
            <a:r>
              <a:rPr lang="en-US" altLang="zh-CN" dirty="0" err="1"/>
              <a:t>mtcars$mpg</a:t>
            </a:r>
            <a:r>
              <a:rPr lang="en-US" altLang="zh-CN" dirty="0"/>
              <a:t>),col=2)</a:t>
            </a:r>
            <a:endParaRPr lang="zh-CN" altLang="en-US" dirty="0"/>
          </a:p>
        </p:txBody>
      </p:sp>
    </p:spTree>
    <p:extLst>
      <p:ext uri="{BB962C8B-B14F-4D97-AF65-F5344CB8AC3E}">
        <p14:creationId xmlns:p14="http://schemas.microsoft.com/office/powerpoint/2010/main" val="38541919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Tree size (number of nodes)</a:t>
            </a:r>
            <a:endParaRPr lang="zh-CN" altLang="en-US" dirty="0"/>
          </a:p>
        </p:txBody>
      </p:sp>
      <p:sp>
        <p:nvSpPr>
          <p:cNvPr id="3" name="页脚占位符 2"/>
          <p:cNvSpPr>
            <a:spLocks noGrp="1"/>
          </p:cNvSpPr>
          <p:nvPr>
            <p:ph type="ftr" sz="quarter" idx="11"/>
          </p:nvPr>
        </p:nvSpPr>
        <p:spPr/>
        <p:txBody>
          <a:bodyPr/>
          <a:lstStyle/>
          <a:p>
            <a:r>
              <a:rPr lang="en-US" smtClean="0"/>
              <a:t>Predrag Radenković 3237/10</a:t>
            </a:r>
            <a:endParaRPr lang="en-US"/>
          </a:p>
        </p:txBody>
      </p:sp>
      <p:sp>
        <p:nvSpPr>
          <p:cNvPr id="4" name="灯片编号占位符 3"/>
          <p:cNvSpPr>
            <a:spLocks noGrp="1"/>
          </p:cNvSpPr>
          <p:nvPr>
            <p:ph type="sldNum" sz="quarter" idx="12"/>
          </p:nvPr>
        </p:nvSpPr>
        <p:spPr/>
        <p:txBody>
          <a:bodyPr/>
          <a:lstStyle/>
          <a:p>
            <a:fld id="{B6F15528-21DE-4FAA-801E-634DDDAF4B2B}" type="slidenum">
              <a:rPr lang="en-US" smtClean="0"/>
              <a:pPr/>
              <a:t>24</a:t>
            </a:fld>
            <a:endParaRPr lang="en-US"/>
          </a:p>
        </p:txBody>
      </p:sp>
      <p:sp>
        <p:nvSpPr>
          <p:cNvPr id="5" name="内容占位符 4"/>
          <p:cNvSpPr>
            <a:spLocks noGrp="1"/>
          </p:cNvSpPr>
          <p:nvPr>
            <p:ph sz="quarter" idx="1"/>
          </p:nvPr>
        </p:nvSpPr>
        <p:spPr/>
        <p:txBody>
          <a:bodyPr/>
          <a:lstStyle/>
          <a:p>
            <a:pPr marL="0" indent="0">
              <a:buNone/>
            </a:pPr>
            <a:r>
              <a:rPr lang="en-US" altLang="zh-CN" dirty="0" err="1"/>
              <a:t>hist</a:t>
            </a:r>
            <a:r>
              <a:rPr lang="en-US" altLang="zh-CN" dirty="0"/>
              <a:t>(</a:t>
            </a:r>
            <a:r>
              <a:rPr lang="en-US" altLang="zh-CN" dirty="0" err="1"/>
              <a:t>treesize</a:t>
            </a:r>
            <a:r>
              <a:rPr lang="en-US" altLang="zh-CN" dirty="0"/>
              <a:t>(model))</a:t>
            </a:r>
            <a:endParaRPr lang="zh-CN" altLang="en-US" dirty="0"/>
          </a:p>
        </p:txBody>
      </p:sp>
      <p:pic>
        <p:nvPicPr>
          <p:cNvPr id="6" name="图片 5"/>
          <p:cNvPicPr>
            <a:picLocks noChangeAspect="1"/>
          </p:cNvPicPr>
          <p:nvPr/>
        </p:nvPicPr>
        <p:blipFill rotWithShape="1">
          <a:blip r:embed="rId2"/>
          <a:srcRect t="15646"/>
          <a:stretch/>
        </p:blipFill>
        <p:spPr>
          <a:xfrm>
            <a:off x="738514" y="2057400"/>
            <a:ext cx="8124171" cy="4610100"/>
          </a:xfrm>
          <a:prstGeom prst="rect">
            <a:avLst/>
          </a:prstGeom>
        </p:spPr>
      </p:pic>
    </p:spTree>
    <p:extLst>
      <p:ext uri="{BB962C8B-B14F-4D97-AF65-F5344CB8AC3E}">
        <p14:creationId xmlns:p14="http://schemas.microsoft.com/office/powerpoint/2010/main" val="34693235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533400" y="1447800"/>
            <a:ext cx="8153400" cy="4572000"/>
          </a:xfrm>
        </p:spPr>
        <p:txBody>
          <a:bodyPr>
            <a:normAutofit/>
          </a:bodyPr>
          <a:lstStyle/>
          <a:p>
            <a:pPr algn="ctr">
              <a:buNone/>
            </a:pPr>
            <a:r>
              <a:rPr lang="en-US" sz="7000" dirty="0" smtClean="0"/>
              <a:t>Thank you!</a:t>
            </a:r>
            <a:endParaRPr lang="en-US" sz="7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r>
              <a:rPr lang="en-US" dirty="0" smtClean="0"/>
              <a:t>/14</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Decision trees</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Decision trees are individual learners that are combined. CART </a:t>
            </a:r>
            <a:r>
              <a:rPr lang="en-US" altLang="zh-CN" dirty="0" smtClean="0"/>
              <a:t>Classification and regression trees (</a:t>
            </a:r>
            <a:r>
              <a:rPr lang="en-US" altLang="zh-CN" dirty="0" err="1" smtClean="0"/>
              <a:t>Breiman</a:t>
            </a:r>
            <a:r>
              <a:rPr lang="en-US" altLang="zh-CN" dirty="0" smtClean="0"/>
              <a:t> et al. 1984)</a:t>
            </a:r>
          </a:p>
          <a:p>
            <a:pPr marL="0" indent="0">
              <a:spcBef>
                <a:spcPts val="1200"/>
              </a:spcBef>
              <a:spcAft>
                <a:spcPts val="600"/>
              </a:spcAft>
              <a:buNone/>
            </a:pPr>
            <a:r>
              <a:rPr lang="en-US" altLang="zh-CN" sz="2800" dirty="0" smtClean="0"/>
              <a:t>     A </a:t>
            </a:r>
            <a:r>
              <a:rPr lang="en-US" altLang="zh-CN" sz="2800" dirty="0"/>
              <a:t>tree can be built by splitting the source set into </a:t>
            </a:r>
            <a:r>
              <a:rPr lang="en-US" altLang="zh-CN" sz="2800" dirty="0" smtClean="0"/>
              <a:t>  two subsets </a:t>
            </a:r>
            <a:r>
              <a:rPr lang="en-US" altLang="zh-CN" sz="2800" dirty="0"/>
              <a:t>based on an attribute value test. </a:t>
            </a:r>
          </a:p>
          <a:p>
            <a:pPr marL="0" indent="0">
              <a:spcBef>
                <a:spcPts val="1200"/>
              </a:spcBef>
              <a:spcAft>
                <a:spcPts val="600"/>
              </a:spcAft>
              <a:buNone/>
            </a:pPr>
            <a:r>
              <a:rPr lang="en-US" altLang="zh-CN" sz="2800" dirty="0" smtClean="0"/>
              <a:t>    This </a:t>
            </a:r>
            <a:r>
              <a:rPr lang="en-US" altLang="zh-CN" sz="2800" dirty="0"/>
              <a:t>process is repeated on each derived subset in a recursive manner called recursive partitioning. </a:t>
            </a:r>
          </a:p>
          <a:p>
            <a:pPr marL="0" indent="0">
              <a:spcBef>
                <a:spcPts val="1200"/>
              </a:spcBef>
              <a:spcAft>
                <a:spcPts val="600"/>
              </a:spcAft>
              <a:buNone/>
            </a:pPr>
            <a:r>
              <a:rPr lang="en-US" altLang="zh-CN" sz="2800" dirty="0" smtClean="0"/>
              <a:t>     The </a:t>
            </a:r>
            <a:r>
              <a:rPr lang="en-US" altLang="zh-CN" sz="2800" dirty="0"/>
              <a:t>recursion is completed when the subset at a node has all the same value of the target variable, or when splitting no longer adds value to the predictions.</a:t>
            </a:r>
            <a:endParaRPr lang="zh-CN" altLang="en-US" sz="2800" dirty="0"/>
          </a:p>
          <a:p>
            <a:pPr marL="0" indent="0">
              <a:buNone/>
            </a:pPr>
            <a:endParaRPr lang="en-US" altLang="zh-CN"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r>
              <a:rPr lang="en-US" dirty="0" smtClean="0"/>
              <a:t>/14</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stretch>
            <a:fillRect/>
          </a:stretch>
        </p:blipFill>
        <p:spPr>
          <a:xfrm>
            <a:off x="3143379" y="124426"/>
            <a:ext cx="2867025" cy="2800350"/>
          </a:xfrm>
          <a:prstGeom prst="rect">
            <a:avLst/>
          </a:prstGeom>
        </p:spPr>
      </p:pic>
      <p:sp>
        <p:nvSpPr>
          <p:cNvPr id="4" name="灯片编号占位符 3"/>
          <p:cNvSpPr>
            <a:spLocks noGrp="1"/>
          </p:cNvSpPr>
          <p:nvPr>
            <p:ph type="sldNum" sz="quarter" idx="12"/>
          </p:nvPr>
        </p:nvSpPr>
        <p:spPr/>
        <p:txBody>
          <a:bodyPr/>
          <a:lstStyle/>
          <a:p>
            <a:fld id="{B6F15528-21DE-4FAA-801E-634DDDAF4B2B}" type="slidenum">
              <a:rPr lang="en-US" smtClean="0"/>
              <a:pPr/>
              <a:t>4</a:t>
            </a:fld>
            <a:endParaRPr lang="en-US"/>
          </a:p>
        </p:txBody>
      </p:sp>
      <p:pic>
        <p:nvPicPr>
          <p:cNvPr id="6" name="图片 5"/>
          <p:cNvPicPr>
            <a:picLocks noChangeAspect="1"/>
          </p:cNvPicPr>
          <p:nvPr/>
        </p:nvPicPr>
        <p:blipFill>
          <a:blip r:embed="rId3"/>
          <a:stretch>
            <a:fillRect/>
          </a:stretch>
        </p:blipFill>
        <p:spPr>
          <a:xfrm>
            <a:off x="0" y="62514"/>
            <a:ext cx="3209925" cy="2924175"/>
          </a:xfrm>
          <a:prstGeom prst="rect">
            <a:avLst/>
          </a:prstGeom>
        </p:spPr>
      </p:pic>
      <p:pic>
        <p:nvPicPr>
          <p:cNvPr id="8" name="图片 7"/>
          <p:cNvPicPr>
            <a:picLocks noChangeAspect="1"/>
          </p:cNvPicPr>
          <p:nvPr/>
        </p:nvPicPr>
        <p:blipFill>
          <a:blip r:embed="rId4"/>
          <a:stretch>
            <a:fillRect/>
          </a:stretch>
        </p:blipFill>
        <p:spPr>
          <a:xfrm>
            <a:off x="5886193" y="24929"/>
            <a:ext cx="3019425" cy="2943225"/>
          </a:xfrm>
          <a:prstGeom prst="rect">
            <a:avLst/>
          </a:prstGeom>
        </p:spPr>
      </p:pic>
      <p:sp>
        <p:nvSpPr>
          <p:cNvPr id="9" name="AutoShape 2" descr="https://img-my.csdn.net/uploads/201211/09/1352436877_6786.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 name="图片 9"/>
          <p:cNvPicPr>
            <a:picLocks noChangeAspect="1"/>
          </p:cNvPicPr>
          <p:nvPr/>
        </p:nvPicPr>
        <p:blipFill>
          <a:blip r:embed="rId5"/>
          <a:stretch>
            <a:fillRect/>
          </a:stretch>
        </p:blipFill>
        <p:spPr>
          <a:xfrm>
            <a:off x="3066793" y="2986688"/>
            <a:ext cx="2819400" cy="2933700"/>
          </a:xfrm>
          <a:prstGeom prst="rect">
            <a:avLst/>
          </a:prstGeom>
        </p:spPr>
      </p:pic>
      <p:pic>
        <p:nvPicPr>
          <p:cNvPr id="11" name="图片 10"/>
          <p:cNvPicPr>
            <a:picLocks noChangeAspect="1"/>
          </p:cNvPicPr>
          <p:nvPr/>
        </p:nvPicPr>
        <p:blipFill>
          <a:blip r:embed="rId6"/>
          <a:stretch>
            <a:fillRect/>
          </a:stretch>
        </p:blipFill>
        <p:spPr>
          <a:xfrm>
            <a:off x="5924292" y="2884874"/>
            <a:ext cx="2943225" cy="3114675"/>
          </a:xfrm>
          <a:prstGeom prst="rect">
            <a:avLst/>
          </a:prstGeom>
        </p:spPr>
      </p:pic>
      <p:pic>
        <p:nvPicPr>
          <p:cNvPr id="12" name="图片 11"/>
          <p:cNvPicPr>
            <a:picLocks noChangeAspect="1"/>
          </p:cNvPicPr>
          <p:nvPr/>
        </p:nvPicPr>
        <p:blipFill>
          <a:blip r:embed="rId7"/>
          <a:stretch>
            <a:fillRect/>
          </a:stretch>
        </p:blipFill>
        <p:spPr>
          <a:xfrm>
            <a:off x="189342" y="3003937"/>
            <a:ext cx="2962275" cy="2876550"/>
          </a:xfrm>
          <a:prstGeom prst="rect">
            <a:avLst/>
          </a:prstGeom>
        </p:spPr>
      </p:pic>
    </p:spTree>
    <p:extLst>
      <p:ext uri="{BB962C8B-B14F-4D97-AF65-F5344CB8AC3E}">
        <p14:creationId xmlns:p14="http://schemas.microsoft.com/office/powerpoint/2010/main" val="22476415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B6F15528-21DE-4FAA-801E-634DDDAF4B2B}" type="slidenum">
              <a:rPr lang="en-US" smtClean="0"/>
              <a:pPr/>
              <a:t>5</a:t>
            </a:fld>
            <a:endParaRPr lang="en-US"/>
          </a:p>
        </p:txBody>
      </p:sp>
      <p:sp>
        <p:nvSpPr>
          <p:cNvPr id="9" name="AutoShape 2" descr="https://img-my.csdn.net/uploads/201211/09/1352436877_6786.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 name="图片 1"/>
          <p:cNvPicPr>
            <a:picLocks noChangeAspect="1"/>
          </p:cNvPicPr>
          <p:nvPr/>
        </p:nvPicPr>
        <p:blipFill>
          <a:blip r:embed="rId2"/>
          <a:stretch>
            <a:fillRect/>
          </a:stretch>
        </p:blipFill>
        <p:spPr>
          <a:xfrm>
            <a:off x="278542" y="184943"/>
            <a:ext cx="2771775" cy="3000375"/>
          </a:xfrm>
          <a:prstGeom prst="rect">
            <a:avLst/>
          </a:prstGeom>
        </p:spPr>
      </p:pic>
      <p:pic>
        <p:nvPicPr>
          <p:cNvPr id="5" name="图片 4"/>
          <p:cNvPicPr>
            <a:picLocks noChangeAspect="1"/>
          </p:cNvPicPr>
          <p:nvPr/>
        </p:nvPicPr>
        <p:blipFill>
          <a:blip r:embed="rId2"/>
          <a:stretch>
            <a:fillRect/>
          </a:stretch>
        </p:blipFill>
        <p:spPr>
          <a:xfrm>
            <a:off x="3019425" y="169863"/>
            <a:ext cx="2771775" cy="3000375"/>
          </a:xfrm>
          <a:prstGeom prst="rect">
            <a:avLst/>
          </a:prstGeom>
        </p:spPr>
      </p:pic>
      <p:pic>
        <p:nvPicPr>
          <p:cNvPr id="13" name="图片 12"/>
          <p:cNvPicPr>
            <a:picLocks noChangeAspect="1"/>
          </p:cNvPicPr>
          <p:nvPr/>
        </p:nvPicPr>
        <p:blipFill>
          <a:blip r:embed="rId3"/>
          <a:stretch>
            <a:fillRect/>
          </a:stretch>
        </p:blipFill>
        <p:spPr>
          <a:xfrm>
            <a:off x="5791200" y="160338"/>
            <a:ext cx="3086100" cy="3009900"/>
          </a:xfrm>
          <a:prstGeom prst="rect">
            <a:avLst/>
          </a:prstGeom>
        </p:spPr>
      </p:pic>
    </p:spTree>
    <p:extLst>
      <p:ext uri="{BB962C8B-B14F-4D97-AF65-F5344CB8AC3E}">
        <p14:creationId xmlns:p14="http://schemas.microsoft.com/office/powerpoint/2010/main" val="36883904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904" y="0"/>
            <a:ext cx="7772400" cy="1143000"/>
          </a:xfrm>
        </p:spPr>
        <p:txBody>
          <a:bodyPr>
            <a:normAutofit/>
          </a:bodyPr>
          <a:lstStyle/>
          <a:p>
            <a:r>
              <a:rPr lang="en-US" sz="2700" dirty="0" smtClean="0"/>
              <a:t>Decision tree</a:t>
            </a:r>
            <a:br>
              <a:rPr lang="en-US" sz="2700" dirty="0" smtClean="0"/>
            </a:br>
            <a:r>
              <a:rPr lang="en-US" sz="2700" dirty="0" smtClean="0"/>
              <a:t>(</a:t>
            </a:r>
            <a:r>
              <a:rPr lang="en-US" sz="2700" dirty="0" smtClean="0">
                <a:solidFill>
                  <a:schemeClr val="accent3">
                    <a:lumMod val="60000"/>
                    <a:lumOff val="40000"/>
                  </a:schemeClr>
                </a:solidFill>
              </a:rPr>
              <a:t>code: tree</a:t>
            </a:r>
            <a:r>
              <a:rPr lang="en-US" sz="2700" dirty="0" smtClean="0"/>
              <a:t>)</a:t>
            </a:r>
            <a:endParaRPr lang="en-US" sz="2700" dirty="0"/>
          </a:p>
        </p:txBody>
      </p:sp>
      <p:sp>
        <p:nvSpPr>
          <p:cNvPr id="8" name="Slide Number Placeholder 7"/>
          <p:cNvSpPr>
            <a:spLocks noGrp="1"/>
          </p:cNvSpPr>
          <p:nvPr>
            <p:ph type="sldNum" sz="quarter" idx="12"/>
          </p:nvPr>
        </p:nvSpPr>
        <p:spPr/>
        <p:txBody>
          <a:bodyPr/>
          <a:lstStyle/>
          <a:p>
            <a:fld id="{B6F15528-21DE-4FAA-801E-634DDDAF4B2B}" type="slidenum">
              <a:rPr lang="en-US" smtClean="0"/>
              <a:pPr/>
              <a:t>6</a:t>
            </a:fld>
            <a:r>
              <a:rPr lang="en-US" dirty="0" smtClean="0"/>
              <a:t>/14</a:t>
            </a:r>
            <a:endParaRPr lang="en-US" dirty="0"/>
          </a:p>
        </p:txBody>
      </p:sp>
      <p:pic>
        <p:nvPicPr>
          <p:cNvPr id="10" name="图片 9"/>
          <p:cNvPicPr>
            <a:picLocks noChangeAspect="1"/>
          </p:cNvPicPr>
          <p:nvPr/>
        </p:nvPicPr>
        <p:blipFill>
          <a:blip r:embed="rId2"/>
          <a:stretch>
            <a:fillRect/>
          </a:stretch>
        </p:blipFill>
        <p:spPr>
          <a:xfrm>
            <a:off x="4767649" y="297292"/>
            <a:ext cx="4096867" cy="3365284"/>
          </a:xfrm>
          <a:prstGeom prst="rect">
            <a:avLst/>
          </a:prstGeom>
        </p:spPr>
      </p:pic>
      <p:sp>
        <p:nvSpPr>
          <p:cNvPr id="11" name="Title 1"/>
          <p:cNvSpPr txBox="1">
            <a:spLocks/>
          </p:cNvSpPr>
          <p:nvPr/>
        </p:nvSpPr>
        <p:spPr>
          <a:xfrm>
            <a:off x="341953" y="3202888"/>
            <a:ext cx="7772400" cy="1143000"/>
          </a:xfrm>
          <a:prstGeom prst="rect">
            <a:avLst/>
          </a:prstGeom>
        </p:spPr>
        <p:txBody>
          <a:bodyPr bIns="91440" anchor="b" anchorCtr="0">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2700" dirty="0" smtClean="0"/>
              <a:t>Regression tree</a:t>
            </a:r>
            <a:br>
              <a:rPr lang="en-US" sz="2700" dirty="0" smtClean="0"/>
            </a:br>
            <a:r>
              <a:rPr lang="en-US" sz="2700" dirty="0" smtClean="0"/>
              <a:t>(</a:t>
            </a:r>
            <a:r>
              <a:rPr lang="en-US" sz="2700" dirty="0" smtClean="0">
                <a:solidFill>
                  <a:schemeClr val="accent3">
                    <a:lumMod val="60000"/>
                    <a:lumOff val="40000"/>
                  </a:schemeClr>
                </a:solidFill>
              </a:rPr>
              <a:t>code: tree</a:t>
            </a:r>
            <a:r>
              <a:rPr lang="en-US" sz="2700" dirty="0" smtClean="0"/>
              <a:t>)</a:t>
            </a:r>
            <a:endParaRPr lang="en-US" sz="2700" dirty="0"/>
          </a:p>
        </p:txBody>
      </p:sp>
      <p:grpSp>
        <p:nvGrpSpPr>
          <p:cNvPr id="12" name="组合 11"/>
          <p:cNvGrpSpPr/>
          <p:nvPr/>
        </p:nvGrpSpPr>
        <p:grpSpPr>
          <a:xfrm>
            <a:off x="4854146" y="4126152"/>
            <a:ext cx="3903662" cy="2265784"/>
            <a:chOff x="4716463" y="4422775"/>
            <a:chExt cx="3903662" cy="2447926"/>
          </a:xfrm>
        </p:grpSpPr>
        <p:sp>
          <p:nvSpPr>
            <p:cNvPr id="13" name="AutoShape 3"/>
            <p:cNvSpPr>
              <a:spLocks noChangeAspect="1" noChangeArrowheads="1" noTextEdit="1"/>
            </p:cNvSpPr>
            <p:nvPr/>
          </p:nvSpPr>
          <p:spPr bwMode="auto">
            <a:xfrm>
              <a:off x="4716463" y="4422775"/>
              <a:ext cx="3903662" cy="240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6"/>
            <p:cNvSpPr>
              <a:spLocks noChangeArrowheads="1"/>
            </p:cNvSpPr>
            <p:nvPr/>
          </p:nvSpPr>
          <p:spPr bwMode="auto">
            <a:xfrm>
              <a:off x="6003925" y="4573588"/>
              <a:ext cx="104775"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Arial" panose="020B0604020202020204" pitchFamily="34" charset="0"/>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5" name="Freeform 7"/>
            <p:cNvSpPr>
              <a:spLocks/>
            </p:cNvSpPr>
            <p:nvPr/>
          </p:nvSpPr>
          <p:spPr bwMode="auto">
            <a:xfrm>
              <a:off x="4994275" y="4649788"/>
              <a:ext cx="2114550" cy="1473200"/>
            </a:xfrm>
            <a:custGeom>
              <a:avLst/>
              <a:gdLst>
                <a:gd name="T0" fmla="*/ 0 w 221"/>
                <a:gd name="T1" fmla="*/ 154 h 154"/>
                <a:gd name="T2" fmla="*/ 0 w 221"/>
                <a:gd name="T3" fmla="*/ 0 h 154"/>
                <a:gd name="T4" fmla="*/ 221 w 221"/>
                <a:gd name="T5" fmla="*/ 0 h 154"/>
                <a:gd name="T6" fmla="*/ 221 w 221"/>
                <a:gd name="T7" fmla="*/ 154 h 154"/>
              </a:gdLst>
              <a:ahLst/>
              <a:cxnLst>
                <a:cxn ang="0">
                  <a:pos x="T0" y="T1"/>
                </a:cxn>
                <a:cxn ang="0">
                  <a:pos x="T2" y="T3"/>
                </a:cxn>
                <a:cxn ang="0">
                  <a:pos x="T4" y="T5"/>
                </a:cxn>
                <a:cxn ang="0">
                  <a:pos x="T6" y="T7"/>
                </a:cxn>
              </a:cxnLst>
              <a:rect l="0" t="0" r="r" b="b"/>
              <a:pathLst>
                <a:path w="221" h="154">
                  <a:moveTo>
                    <a:pt x="0" y="154"/>
                  </a:moveTo>
                  <a:lnTo>
                    <a:pt x="0" y="0"/>
                  </a:lnTo>
                  <a:lnTo>
                    <a:pt x="221" y="0"/>
                  </a:lnTo>
                  <a:lnTo>
                    <a:pt x="221" y="154"/>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8"/>
            <p:cNvSpPr>
              <a:spLocks/>
            </p:cNvSpPr>
            <p:nvPr/>
          </p:nvSpPr>
          <p:spPr bwMode="auto">
            <a:xfrm>
              <a:off x="4994275" y="4649788"/>
              <a:ext cx="2114550" cy="1473200"/>
            </a:xfrm>
            <a:custGeom>
              <a:avLst/>
              <a:gdLst>
                <a:gd name="T0" fmla="*/ 221 w 221"/>
                <a:gd name="T1" fmla="*/ 154 h 154"/>
                <a:gd name="T2" fmla="*/ 221 w 221"/>
                <a:gd name="T3" fmla="*/ 0 h 154"/>
                <a:gd name="T4" fmla="*/ 0 w 221"/>
                <a:gd name="T5" fmla="*/ 0 h 154"/>
                <a:gd name="T6" fmla="*/ 0 w 221"/>
                <a:gd name="T7" fmla="*/ 154 h 154"/>
              </a:gdLst>
              <a:ahLst/>
              <a:cxnLst>
                <a:cxn ang="0">
                  <a:pos x="T0" y="T1"/>
                </a:cxn>
                <a:cxn ang="0">
                  <a:pos x="T2" y="T3"/>
                </a:cxn>
                <a:cxn ang="0">
                  <a:pos x="T4" y="T5"/>
                </a:cxn>
                <a:cxn ang="0">
                  <a:pos x="T6" y="T7"/>
                </a:cxn>
              </a:cxnLst>
              <a:rect l="0" t="0" r="r" b="b"/>
              <a:pathLst>
                <a:path w="221" h="154">
                  <a:moveTo>
                    <a:pt x="221" y="154"/>
                  </a:moveTo>
                  <a:lnTo>
                    <a:pt x="221" y="0"/>
                  </a:lnTo>
                  <a:lnTo>
                    <a:pt x="0" y="0"/>
                  </a:lnTo>
                  <a:lnTo>
                    <a:pt x="0" y="154"/>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9"/>
            <p:cNvSpPr>
              <a:spLocks/>
            </p:cNvSpPr>
            <p:nvPr/>
          </p:nvSpPr>
          <p:spPr bwMode="auto">
            <a:xfrm>
              <a:off x="6265863" y="6122988"/>
              <a:ext cx="1693862" cy="441325"/>
            </a:xfrm>
            <a:custGeom>
              <a:avLst/>
              <a:gdLst>
                <a:gd name="T0" fmla="*/ 0 w 177"/>
                <a:gd name="T1" fmla="*/ 46 h 46"/>
                <a:gd name="T2" fmla="*/ 0 w 177"/>
                <a:gd name="T3" fmla="*/ 0 h 46"/>
                <a:gd name="T4" fmla="*/ 177 w 177"/>
                <a:gd name="T5" fmla="*/ 0 h 46"/>
                <a:gd name="T6" fmla="*/ 177 w 177"/>
                <a:gd name="T7" fmla="*/ 46 h 46"/>
              </a:gdLst>
              <a:ahLst/>
              <a:cxnLst>
                <a:cxn ang="0">
                  <a:pos x="T0" y="T1"/>
                </a:cxn>
                <a:cxn ang="0">
                  <a:pos x="T2" y="T3"/>
                </a:cxn>
                <a:cxn ang="0">
                  <a:pos x="T4" y="T5"/>
                </a:cxn>
                <a:cxn ang="0">
                  <a:pos x="T6" y="T7"/>
                </a:cxn>
              </a:cxnLst>
              <a:rect l="0" t="0" r="r" b="b"/>
              <a:pathLst>
                <a:path w="177" h="46">
                  <a:moveTo>
                    <a:pt x="0" y="46"/>
                  </a:moveTo>
                  <a:lnTo>
                    <a:pt x="0" y="0"/>
                  </a:lnTo>
                  <a:lnTo>
                    <a:pt x="177" y="0"/>
                  </a:lnTo>
                  <a:lnTo>
                    <a:pt x="177" y="46"/>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0"/>
            <p:cNvSpPr>
              <a:spLocks/>
            </p:cNvSpPr>
            <p:nvPr/>
          </p:nvSpPr>
          <p:spPr bwMode="auto">
            <a:xfrm>
              <a:off x="5845175" y="6564313"/>
              <a:ext cx="842962" cy="47625"/>
            </a:xfrm>
            <a:custGeom>
              <a:avLst/>
              <a:gdLst>
                <a:gd name="T0" fmla="*/ 0 w 88"/>
                <a:gd name="T1" fmla="*/ 5 h 5"/>
                <a:gd name="T2" fmla="*/ 0 w 88"/>
                <a:gd name="T3" fmla="*/ 0 h 5"/>
                <a:gd name="T4" fmla="*/ 88 w 88"/>
                <a:gd name="T5" fmla="*/ 0 h 5"/>
                <a:gd name="T6" fmla="*/ 88 w 88"/>
                <a:gd name="T7" fmla="*/ 5 h 5"/>
              </a:gdLst>
              <a:ahLst/>
              <a:cxnLst>
                <a:cxn ang="0">
                  <a:pos x="T0" y="T1"/>
                </a:cxn>
                <a:cxn ang="0">
                  <a:pos x="T2" y="T3"/>
                </a:cxn>
                <a:cxn ang="0">
                  <a:pos x="T4" y="T5"/>
                </a:cxn>
                <a:cxn ang="0">
                  <a:pos x="T6" y="T7"/>
                </a:cxn>
              </a:cxnLst>
              <a:rect l="0" t="0" r="r" b="b"/>
              <a:pathLst>
                <a:path w="88" h="5">
                  <a:moveTo>
                    <a:pt x="0" y="5"/>
                  </a:moveTo>
                  <a:lnTo>
                    <a:pt x="0" y="0"/>
                  </a:lnTo>
                  <a:lnTo>
                    <a:pt x="88" y="0"/>
                  </a:lnTo>
                  <a:lnTo>
                    <a:pt x="88" y="5"/>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1"/>
            <p:cNvSpPr>
              <a:spLocks/>
            </p:cNvSpPr>
            <p:nvPr/>
          </p:nvSpPr>
          <p:spPr bwMode="auto">
            <a:xfrm>
              <a:off x="5845175" y="6564313"/>
              <a:ext cx="842962" cy="47625"/>
            </a:xfrm>
            <a:custGeom>
              <a:avLst/>
              <a:gdLst>
                <a:gd name="T0" fmla="*/ 88 w 88"/>
                <a:gd name="T1" fmla="*/ 5 h 5"/>
                <a:gd name="T2" fmla="*/ 88 w 88"/>
                <a:gd name="T3" fmla="*/ 0 h 5"/>
                <a:gd name="T4" fmla="*/ 0 w 88"/>
                <a:gd name="T5" fmla="*/ 0 h 5"/>
                <a:gd name="T6" fmla="*/ 0 w 88"/>
                <a:gd name="T7" fmla="*/ 5 h 5"/>
              </a:gdLst>
              <a:ahLst/>
              <a:cxnLst>
                <a:cxn ang="0">
                  <a:pos x="T0" y="T1"/>
                </a:cxn>
                <a:cxn ang="0">
                  <a:pos x="T2" y="T3"/>
                </a:cxn>
                <a:cxn ang="0">
                  <a:pos x="T4" y="T5"/>
                </a:cxn>
                <a:cxn ang="0">
                  <a:pos x="T6" y="T7"/>
                </a:cxn>
              </a:cxnLst>
              <a:rect l="0" t="0" r="r" b="b"/>
              <a:pathLst>
                <a:path w="88" h="5">
                  <a:moveTo>
                    <a:pt x="88" y="5"/>
                  </a:moveTo>
                  <a:lnTo>
                    <a:pt x="88" y="0"/>
                  </a:lnTo>
                  <a:lnTo>
                    <a:pt x="0" y="0"/>
                  </a:lnTo>
                  <a:lnTo>
                    <a:pt x="0" y="5"/>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2"/>
            <p:cNvSpPr>
              <a:spLocks/>
            </p:cNvSpPr>
            <p:nvPr/>
          </p:nvSpPr>
          <p:spPr bwMode="auto">
            <a:xfrm>
              <a:off x="6265863" y="6122988"/>
              <a:ext cx="1693862" cy="441325"/>
            </a:xfrm>
            <a:custGeom>
              <a:avLst/>
              <a:gdLst>
                <a:gd name="T0" fmla="*/ 177 w 177"/>
                <a:gd name="T1" fmla="*/ 46 h 46"/>
                <a:gd name="T2" fmla="*/ 177 w 177"/>
                <a:gd name="T3" fmla="*/ 0 h 46"/>
                <a:gd name="T4" fmla="*/ 0 w 177"/>
                <a:gd name="T5" fmla="*/ 0 h 46"/>
                <a:gd name="T6" fmla="*/ 0 w 177"/>
                <a:gd name="T7" fmla="*/ 46 h 46"/>
              </a:gdLst>
              <a:ahLst/>
              <a:cxnLst>
                <a:cxn ang="0">
                  <a:pos x="T0" y="T1"/>
                </a:cxn>
                <a:cxn ang="0">
                  <a:pos x="T2" y="T3"/>
                </a:cxn>
                <a:cxn ang="0">
                  <a:pos x="T4" y="T5"/>
                </a:cxn>
                <a:cxn ang="0">
                  <a:pos x="T6" y="T7"/>
                </a:cxn>
              </a:cxnLst>
              <a:rect l="0" t="0" r="r" b="b"/>
              <a:pathLst>
                <a:path w="177" h="46">
                  <a:moveTo>
                    <a:pt x="177" y="46"/>
                  </a:moveTo>
                  <a:lnTo>
                    <a:pt x="177" y="0"/>
                  </a:lnTo>
                  <a:lnTo>
                    <a:pt x="0" y="0"/>
                  </a:lnTo>
                  <a:lnTo>
                    <a:pt x="0" y="46"/>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3"/>
            <p:cNvSpPr>
              <a:spLocks/>
            </p:cNvSpPr>
            <p:nvPr/>
          </p:nvSpPr>
          <p:spPr bwMode="auto">
            <a:xfrm>
              <a:off x="7539038" y="6564313"/>
              <a:ext cx="841375" cy="76200"/>
            </a:xfrm>
            <a:custGeom>
              <a:avLst/>
              <a:gdLst>
                <a:gd name="T0" fmla="*/ 0 w 88"/>
                <a:gd name="T1" fmla="*/ 8 h 8"/>
                <a:gd name="T2" fmla="*/ 0 w 88"/>
                <a:gd name="T3" fmla="*/ 0 h 8"/>
                <a:gd name="T4" fmla="*/ 88 w 88"/>
                <a:gd name="T5" fmla="*/ 0 h 8"/>
                <a:gd name="T6" fmla="*/ 88 w 88"/>
                <a:gd name="T7" fmla="*/ 8 h 8"/>
              </a:gdLst>
              <a:ahLst/>
              <a:cxnLst>
                <a:cxn ang="0">
                  <a:pos x="T0" y="T1"/>
                </a:cxn>
                <a:cxn ang="0">
                  <a:pos x="T2" y="T3"/>
                </a:cxn>
                <a:cxn ang="0">
                  <a:pos x="T4" y="T5"/>
                </a:cxn>
                <a:cxn ang="0">
                  <a:pos x="T6" y="T7"/>
                </a:cxn>
              </a:cxnLst>
              <a:rect l="0" t="0" r="r" b="b"/>
              <a:pathLst>
                <a:path w="88" h="8">
                  <a:moveTo>
                    <a:pt x="0" y="8"/>
                  </a:moveTo>
                  <a:lnTo>
                    <a:pt x="0" y="0"/>
                  </a:lnTo>
                  <a:lnTo>
                    <a:pt x="88" y="0"/>
                  </a:lnTo>
                  <a:lnTo>
                    <a:pt x="88" y="8"/>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14"/>
            <p:cNvSpPr>
              <a:spLocks/>
            </p:cNvSpPr>
            <p:nvPr/>
          </p:nvSpPr>
          <p:spPr bwMode="auto">
            <a:xfrm>
              <a:off x="7539038" y="6564313"/>
              <a:ext cx="841375" cy="76200"/>
            </a:xfrm>
            <a:custGeom>
              <a:avLst/>
              <a:gdLst>
                <a:gd name="T0" fmla="*/ 88 w 88"/>
                <a:gd name="T1" fmla="*/ 8 h 8"/>
                <a:gd name="T2" fmla="*/ 88 w 88"/>
                <a:gd name="T3" fmla="*/ 0 h 8"/>
                <a:gd name="T4" fmla="*/ 0 w 88"/>
                <a:gd name="T5" fmla="*/ 0 h 8"/>
                <a:gd name="T6" fmla="*/ 0 w 88"/>
                <a:gd name="T7" fmla="*/ 8 h 8"/>
              </a:gdLst>
              <a:ahLst/>
              <a:cxnLst>
                <a:cxn ang="0">
                  <a:pos x="T0" y="T1"/>
                </a:cxn>
                <a:cxn ang="0">
                  <a:pos x="T2" y="T3"/>
                </a:cxn>
                <a:cxn ang="0">
                  <a:pos x="T4" y="T5"/>
                </a:cxn>
                <a:cxn ang="0">
                  <a:pos x="T6" y="T7"/>
                </a:cxn>
              </a:cxnLst>
              <a:rect l="0" t="0" r="r" b="b"/>
              <a:pathLst>
                <a:path w="88" h="8">
                  <a:moveTo>
                    <a:pt x="88" y="8"/>
                  </a:moveTo>
                  <a:lnTo>
                    <a:pt x="88" y="0"/>
                  </a:lnTo>
                  <a:lnTo>
                    <a:pt x="0" y="0"/>
                  </a:lnTo>
                  <a:lnTo>
                    <a:pt x="0" y="8"/>
                  </a:lnTo>
                </a:path>
              </a:pathLst>
            </a:custGeom>
            <a:noFill/>
            <a:ln w="9525" cap="rnd">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15"/>
            <p:cNvSpPr>
              <a:spLocks noChangeArrowheads="1"/>
            </p:cNvSpPr>
            <p:nvPr/>
          </p:nvSpPr>
          <p:spPr bwMode="auto">
            <a:xfrm>
              <a:off x="5775325" y="4437112"/>
              <a:ext cx="688975"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0000"/>
                  </a:solidFill>
                  <a:effectLst/>
                  <a:latin typeface="Arial" panose="020B0604020202020204" pitchFamily="34" charset="0"/>
                </a:rPr>
                <a:t>wt &lt; 2.26</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4" name="Rectangle 16"/>
            <p:cNvSpPr>
              <a:spLocks noChangeArrowheads="1"/>
            </p:cNvSpPr>
            <p:nvPr/>
          </p:nvSpPr>
          <p:spPr bwMode="auto">
            <a:xfrm>
              <a:off x="6856413" y="5935663"/>
              <a:ext cx="504825"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0000"/>
                  </a:solidFill>
                  <a:effectLst/>
                  <a:latin typeface="Arial" panose="020B0604020202020204" pitchFamily="34" charset="0"/>
                </a:rPr>
                <a:t>cyl &lt; 7</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5" name="Rectangle 17"/>
            <p:cNvSpPr>
              <a:spLocks noChangeArrowheads="1"/>
            </p:cNvSpPr>
            <p:nvPr/>
          </p:nvSpPr>
          <p:spPr bwMode="auto">
            <a:xfrm>
              <a:off x="6013450" y="6351588"/>
              <a:ext cx="504825"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0000"/>
                  </a:solidFill>
                  <a:effectLst/>
                  <a:latin typeface="Arial" panose="020B0604020202020204" pitchFamily="34" charset="0"/>
                </a:rPr>
                <a:t>cyl &lt; 5</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6" name="Rectangle 18"/>
            <p:cNvSpPr>
              <a:spLocks noChangeArrowheads="1"/>
            </p:cNvSpPr>
            <p:nvPr/>
          </p:nvSpPr>
          <p:spPr bwMode="auto">
            <a:xfrm>
              <a:off x="7702550" y="6351588"/>
              <a:ext cx="793750"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0000"/>
                  </a:solidFill>
                  <a:effectLst/>
                  <a:latin typeface="Arial" panose="020B0604020202020204" pitchFamily="34" charset="0"/>
                </a:rPr>
                <a:t>hp &lt; 192.5</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7" name="Rectangle 19"/>
            <p:cNvSpPr>
              <a:spLocks noChangeArrowheads="1"/>
            </p:cNvSpPr>
            <p:nvPr/>
          </p:nvSpPr>
          <p:spPr bwMode="auto">
            <a:xfrm>
              <a:off x="4770438" y="6105525"/>
              <a:ext cx="447675"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Arial" panose="020B0604020202020204" pitchFamily="34" charset="0"/>
                </a:rPr>
                <a:t>30.07</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8" name="Rectangle 20"/>
            <p:cNvSpPr>
              <a:spLocks noChangeArrowheads="1"/>
            </p:cNvSpPr>
            <p:nvPr/>
          </p:nvSpPr>
          <p:spPr bwMode="auto">
            <a:xfrm>
              <a:off x="5621338" y="6630988"/>
              <a:ext cx="447675"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0000"/>
                  </a:solidFill>
                  <a:effectLst/>
                  <a:latin typeface="Arial" panose="020B0604020202020204" pitchFamily="34" charset="0"/>
                </a:rPr>
                <a:t>22.58</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29" name="Rectangle 21"/>
            <p:cNvSpPr>
              <a:spLocks noChangeArrowheads="1"/>
            </p:cNvSpPr>
            <p:nvPr/>
          </p:nvSpPr>
          <p:spPr bwMode="auto">
            <a:xfrm>
              <a:off x="6464300" y="6630988"/>
              <a:ext cx="447675"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0000"/>
                  </a:solidFill>
                  <a:effectLst/>
                  <a:latin typeface="Arial" panose="020B0604020202020204" pitchFamily="34" charset="0"/>
                </a:rPr>
                <a:t>19.74</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30" name="Rectangle 22"/>
            <p:cNvSpPr>
              <a:spLocks noChangeArrowheads="1"/>
            </p:cNvSpPr>
            <p:nvPr/>
          </p:nvSpPr>
          <p:spPr bwMode="auto">
            <a:xfrm>
              <a:off x="7315200" y="6659563"/>
              <a:ext cx="447675"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Arial" panose="020B0604020202020204" pitchFamily="34" charset="0"/>
                </a:rPr>
                <a:t>16.79</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1" name="Rectangle 23"/>
            <p:cNvSpPr>
              <a:spLocks noChangeArrowheads="1"/>
            </p:cNvSpPr>
            <p:nvPr/>
          </p:nvSpPr>
          <p:spPr bwMode="auto">
            <a:xfrm>
              <a:off x="8156575" y="6659563"/>
              <a:ext cx="447675"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a:ln>
                    <a:noFill/>
                  </a:ln>
                  <a:solidFill>
                    <a:srgbClr val="000000"/>
                  </a:solidFill>
                  <a:effectLst/>
                  <a:latin typeface="Arial" panose="020B0604020202020204" pitchFamily="34" charset="0"/>
                </a:rPr>
                <a:t>13.41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How to classify?</a:t>
            </a:r>
            <a:br>
              <a:rPr lang="en-US" altLang="zh-CN" dirty="0" smtClean="0"/>
            </a:br>
            <a:r>
              <a:rPr lang="en-US" altLang="zh-CN" dirty="0" smtClean="0"/>
              <a:t>                       —— Gini Impurity</a:t>
            </a:r>
            <a:endParaRPr lang="zh-CN" altLang="en-US" dirty="0"/>
          </a:p>
        </p:txBody>
      </p:sp>
      <p:sp>
        <p:nvSpPr>
          <p:cNvPr id="4" name="灯片编号占位符 3"/>
          <p:cNvSpPr>
            <a:spLocks noGrp="1"/>
          </p:cNvSpPr>
          <p:nvPr>
            <p:ph type="sldNum" sz="quarter" idx="12"/>
          </p:nvPr>
        </p:nvSpPr>
        <p:spPr/>
        <p:txBody>
          <a:bodyPr/>
          <a:lstStyle/>
          <a:p>
            <a:fld id="{B6F15528-21DE-4FAA-801E-634DDDAF4B2B}" type="slidenum">
              <a:rPr lang="en-US" smtClean="0"/>
              <a:pPr/>
              <a:t>7</a:t>
            </a:fld>
            <a:endParaRPr lang="en-US"/>
          </a:p>
        </p:txBody>
      </p:sp>
      <p:sp>
        <p:nvSpPr>
          <p:cNvPr id="5" name="内容占位符 4"/>
          <p:cNvSpPr>
            <a:spLocks noGrp="1"/>
          </p:cNvSpPr>
          <p:nvPr>
            <p:ph sz="quarter" idx="1"/>
          </p:nvPr>
        </p:nvSpPr>
        <p:spPr>
          <a:xfrm>
            <a:off x="379105" y="1680574"/>
            <a:ext cx="3430895" cy="4572000"/>
          </a:xfrm>
        </p:spPr>
        <p:txBody>
          <a:bodyPr/>
          <a:lstStyle/>
          <a:p>
            <a:r>
              <a:rPr lang="en-US" altLang="zh-CN" dirty="0" smtClean="0"/>
              <a:t>Gini impurity</a:t>
            </a:r>
          </a:p>
          <a:p>
            <a:pPr marL="0" indent="0" algn="just">
              <a:buNone/>
            </a:pPr>
            <a:r>
              <a:rPr lang="en-US" altLang="zh-CN" b="1" dirty="0"/>
              <a:t>Gini Impurity </a:t>
            </a:r>
            <a:r>
              <a:rPr lang="en-US" altLang="zh-CN" dirty="0"/>
              <a:t>is the probability of incorrectly classifying a randomly chosen element in the dataset if it were randomly labeled according to the class </a:t>
            </a:r>
            <a:r>
              <a:rPr lang="en-US" altLang="zh-CN" dirty="0" err="1"/>
              <a:t>distributionin</a:t>
            </a:r>
            <a:r>
              <a:rPr lang="en-US" altLang="zh-CN" dirty="0"/>
              <a:t> the dataset.</a:t>
            </a:r>
            <a:endParaRPr lang="zh-CN" altLang="en-US" dirty="0"/>
          </a:p>
        </p:txBody>
      </p:sp>
      <p:pic>
        <p:nvPicPr>
          <p:cNvPr id="6" name="Picture 2">
            <a:extLst>
              <a:ext uri="{FF2B5EF4-FFF2-40B4-BE49-F238E27FC236}">
                <a16:creationId xmlns:a16="http://schemas.microsoft.com/office/drawing/2014/main" id="{68B7A3DB-E7F5-4648-9E56-A8BA9DACD0F4}"/>
              </a:ext>
            </a:extLst>
          </p:cNvPr>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4267200" y="1905000"/>
            <a:ext cx="4218686" cy="29582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87885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Gini impurity</a:t>
            </a:r>
            <a:endParaRPr lang="zh-CN" altLang="en-US" dirty="0"/>
          </a:p>
        </p:txBody>
      </p:sp>
      <p:sp>
        <p:nvSpPr>
          <p:cNvPr id="4" name="灯片编号占位符 3"/>
          <p:cNvSpPr>
            <a:spLocks noGrp="1"/>
          </p:cNvSpPr>
          <p:nvPr>
            <p:ph type="sldNum" sz="quarter" idx="12"/>
          </p:nvPr>
        </p:nvSpPr>
        <p:spPr/>
        <p:txBody>
          <a:bodyPr/>
          <a:lstStyle/>
          <a:p>
            <a:fld id="{B6F15528-21DE-4FAA-801E-634DDDAF4B2B}" type="slidenum">
              <a:rPr lang="en-US" smtClean="0"/>
              <a:pPr/>
              <a:t>8</a:t>
            </a:fld>
            <a:endParaRPr lang="en-US"/>
          </a:p>
        </p:txBody>
      </p:sp>
      <p:pic>
        <p:nvPicPr>
          <p:cNvPr id="17" name="内容占位符 16"/>
          <p:cNvPicPr>
            <a:picLocks noGrp="1" noChangeAspect="1"/>
          </p:cNvPicPr>
          <p:nvPr>
            <p:ph sz="quarter" idx="1"/>
          </p:nvPr>
        </p:nvPicPr>
        <p:blipFill>
          <a:blip r:embed="rId2"/>
          <a:stretch>
            <a:fillRect/>
          </a:stretch>
        </p:blipFill>
        <p:spPr>
          <a:xfrm>
            <a:off x="3517749" y="2014749"/>
            <a:ext cx="621846" cy="621846"/>
          </a:xfrm>
          <a:prstGeom prst="rect">
            <a:avLst/>
          </a:prstGeom>
        </p:spPr>
      </p:pic>
      <p:pic>
        <p:nvPicPr>
          <p:cNvPr id="6" name="图片 5"/>
          <p:cNvPicPr>
            <a:picLocks noChangeAspect="1"/>
          </p:cNvPicPr>
          <p:nvPr/>
        </p:nvPicPr>
        <p:blipFill>
          <a:blip r:embed="rId2">
            <a:duotone>
              <a:prstClr val="black"/>
              <a:srgbClr val="0070C0">
                <a:tint val="45000"/>
                <a:satMod val="400000"/>
              </a:srgbClr>
            </a:duotone>
          </a:blip>
          <a:stretch>
            <a:fillRect/>
          </a:stretch>
        </p:blipFill>
        <p:spPr>
          <a:xfrm>
            <a:off x="4642397" y="1940684"/>
            <a:ext cx="621846" cy="621846"/>
          </a:xfrm>
          <a:prstGeom prst="rect">
            <a:avLst/>
          </a:prstGeom>
          <a:ln>
            <a:noFill/>
          </a:ln>
        </p:spPr>
      </p:pic>
      <p:sp>
        <p:nvSpPr>
          <p:cNvPr id="7" name="椭圆 6"/>
          <p:cNvSpPr/>
          <p:nvPr/>
        </p:nvSpPr>
        <p:spPr>
          <a:xfrm>
            <a:off x="5767045" y="1944581"/>
            <a:ext cx="609600" cy="609600"/>
          </a:xfrm>
          <a:prstGeom prst="ellipse">
            <a:avLst/>
          </a:prstGeom>
          <a:solidFill>
            <a:srgbClr val="6C8A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5818450" y="1394413"/>
            <a:ext cx="558195" cy="584775"/>
          </a:xfrm>
          <a:prstGeom prst="rect">
            <a:avLst/>
          </a:prstGeom>
          <a:noFill/>
        </p:spPr>
        <p:txBody>
          <a:bodyPr wrap="square" rtlCol="0">
            <a:spAutoFit/>
          </a:bodyPr>
          <a:lstStyle/>
          <a:p>
            <a:r>
              <a:rPr lang="en-US" altLang="zh-CN" sz="3200" dirty="0" smtClean="0">
                <a:latin typeface="Times New Roman" panose="02020603050405020304" pitchFamily="18" charset="0"/>
                <a:cs typeface="Times New Roman" panose="02020603050405020304" pitchFamily="18" charset="0"/>
              </a:rPr>
              <a:t>3</a:t>
            </a:r>
            <a:endParaRPr lang="zh-CN" altLang="en-US" sz="3200"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4733784" y="1375363"/>
            <a:ext cx="558195" cy="584775"/>
          </a:xfrm>
          <a:prstGeom prst="rect">
            <a:avLst/>
          </a:prstGeom>
          <a:noFill/>
        </p:spPr>
        <p:txBody>
          <a:bodyPr wrap="square" rtlCol="0">
            <a:spAutoFit/>
          </a:bodyPr>
          <a:lstStyle/>
          <a:p>
            <a:r>
              <a:rPr lang="en-US" altLang="zh-CN" sz="3200" dirty="0" smtClean="0">
                <a:latin typeface="Times New Roman" panose="02020603050405020304" pitchFamily="18" charset="0"/>
                <a:cs typeface="Times New Roman" panose="02020603050405020304" pitchFamily="18" charset="0"/>
              </a:rPr>
              <a:t>3</a:t>
            </a:r>
            <a:endParaRPr lang="zh-CN" altLang="en-US" sz="3200" dirty="0">
              <a:latin typeface="Times New Roman" panose="02020603050405020304" pitchFamily="18" charset="0"/>
              <a:cs typeface="Times New Roman" panose="02020603050405020304" pitchFamily="18" charset="0"/>
            </a:endParaRPr>
          </a:p>
        </p:txBody>
      </p:sp>
      <p:sp>
        <p:nvSpPr>
          <p:cNvPr id="10" name="文本框 9"/>
          <p:cNvSpPr txBox="1"/>
          <p:nvPr/>
        </p:nvSpPr>
        <p:spPr>
          <a:xfrm>
            <a:off x="3581400" y="1417638"/>
            <a:ext cx="558195" cy="584775"/>
          </a:xfrm>
          <a:prstGeom prst="rect">
            <a:avLst/>
          </a:prstGeom>
          <a:noFill/>
        </p:spPr>
        <p:txBody>
          <a:bodyPr wrap="square" rtlCol="0">
            <a:spAutoFit/>
          </a:bodyPr>
          <a:lstStyle/>
          <a:p>
            <a:r>
              <a:rPr lang="en-US" altLang="zh-CN" sz="3200" dirty="0" smtClean="0">
                <a:latin typeface="Times New Roman" panose="02020603050405020304" pitchFamily="18" charset="0"/>
                <a:cs typeface="Times New Roman" panose="02020603050405020304" pitchFamily="18" charset="0"/>
              </a:rPr>
              <a:t>4</a:t>
            </a:r>
            <a:endParaRPr lang="zh-CN" altLang="en-US" sz="3200" dirty="0">
              <a:latin typeface="Times New Roman" panose="02020603050405020304" pitchFamily="18" charset="0"/>
              <a:cs typeface="Times New Roman" panose="02020603050405020304" pitchFamily="18" charset="0"/>
            </a:endParaRPr>
          </a:p>
        </p:txBody>
      </p:sp>
      <p:sp>
        <p:nvSpPr>
          <p:cNvPr id="11" name="文本框 10"/>
          <p:cNvSpPr txBox="1"/>
          <p:nvPr/>
        </p:nvSpPr>
        <p:spPr>
          <a:xfrm>
            <a:off x="1060705" y="2823237"/>
            <a:ext cx="2469292" cy="523220"/>
          </a:xfrm>
          <a:prstGeom prst="rect">
            <a:avLst/>
          </a:prstGeom>
          <a:noFill/>
        </p:spPr>
        <p:txBody>
          <a:bodyPr wrap="square" rtlCol="0">
            <a:spAutoFit/>
          </a:bodyPr>
          <a:lstStyle/>
          <a:p>
            <a:r>
              <a:rPr lang="en-US" altLang="zh-CN" sz="2800" dirty="0" smtClean="0"/>
              <a:t>Class possibility</a:t>
            </a:r>
            <a:endParaRPr lang="zh-CN" altLang="en-US" sz="2800" dirty="0"/>
          </a:p>
        </p:txBody>
      </p:sp>
      <p:sp>
        <p:nvSpPr>
          <p:cNvPr id="12" name="文本框 11"/>
          <p:cNvSpPr txBox="1"/>
          <p:nvPr/>
        </p:nvSpPr>
        <p:spPr>
          <a:xfrm>
            <a:off x="3427071" y="2743893"/>
            <a:ext cx="925714" cy="523220"/>
          </a:xfrm>
          <a:prstGeom prst="rect">
            <a:avLst/>
          </a:prstGeom>
          <a:noFill/>
        </p:spPr>
        <p:txBody>
          <a:bodyPr wrap="square" rtlCol="0">
            <a:spAutoFit/>
          </a:bodyPr>
          <a:lstStyle/>
          <a:p>
            <a:r>
              <a:rPr lang="en-US" altLang="zh-CN" sz="2800" dirty="0" smtClean="0"/>
              <a:t>4/10</a:t>
            </a:r>
            <a:endParaRPr lang="zh-CN" altLang="en-US" sz="2800" dirty="0"/>
          </a:p>
        </p:txBody>
      </p:sp>
      <p:sp>
        <p:nvSpPr>
          <p:cNvPr id="13" name="文本框 12"/>
          <p:cNvSpPr txBox="1"/>
          <p:nvPr/>
        </p:nvSpPr>
        <p:spPr>
          <a:xfrm>
            <a:off x="4562751" y="2752242"/>
            <a:ext cx="1006115" cy="523220"/>
          </a:xfrm>
          <a:prstGeom prst="rect">
            <a:avLst/>
          </a:prstGeom>
          <a:noFill/>
        </p:spPr>
        <p:txBody>
          <a:bodyPr wrap="square" rtlCol="0">
            <a:spAutoFit/>
          </a:bodyPr>
          <a:lstStyle/>
          <a:p>
            <a:r>
              <a:rPr lang="en-US" altLang="zh-CN" sz="2800" dirty="0"/>
              <a:t>3</a:t>
            </a:r>
            <a:r>
              <a:rPr lang="en-US" altLang="zh-CN" sz="2800" dirty="0" smtClean="0"/>
              <a:t>/10</a:t>
            </a:r>
            <a:endParaRPr lang="zh-CN" altLang="en-US" sz="2800" dirty="0"/>
          </a:p>
        </p:txBody>
      </p:sp>
      <p:sp>
        <p:nvSpPr>
          <p:cNvPr id="14" name="文本框 13"/>
          <p:cNvSpPr txBox="1"/>
          <p:nvPr/>
        </p:nvSpPr>
        <p:spPr>
          <a:xfrm>
            <a:off x="5560628" y="2743893"/>
            <a:ext cx="925714" cy="523220"/>
          </a:xfrm>
          <a:prstGeom prst="rect">
            <a:avLst/>
          </a:prstGeom>
          <a:noFill/>
        </p:spPr>
        <p:txBody>
          <a:bodyPr wrap="square" rtlCol="0">
            <a:spAutoFit/>
          </a:bodyPr>
          <a:lstStyle/>
          <a:p>
            <a:r>
              <a:rPr lang="en-US" altLang="zh-CN" sz="2800" dirty="0" smtClean="0"/>
              <a:t>3/10</a:t>
            </a:r>
            <a:endParaRPr lang="zh-CN" altLang="en-US" sz="2800" dirty="0"/>
          </a:p>
        </p:txBody>
      </p:sp>
      <p:sp>
        <p:nvSpPr>
          <p:cNvPr id="15" name="文本框 14"/>
          <p:cNvSpPr txBox="1"/>
          <p:nvPr/>
        </p:nvSpPr>
        <p:spPr>
          <a:xfrm>
            <a:off x="1060704" y="3248578"/>
            <a:ext cx="2366367" cy="523220"/>
          </a:xfrm>
          <a:prstGeom prst="rect">
            <a:avLst/>
          </a:prstGeom>
          <a:noFill/>
        </p:spPr>
        <p:txBody>
          <a:bodyPr wrap="square" rtlCol="0">
            <a:spAutoFit/>
          </a:bodyPr>
          <a:lstStyle/>
          <a:p>
            <a:r>
              <a:rPr lang="en-US" altLang="zh-CN" sz="2800" dirty="0" smtClean="0"/>
              <a:t>misclassification</a:t>
            </a:r>
            <a:endParaRPr lang="zh-CN" altLang="en-US" sz="2800" dirty="0"/>
          </a:p>
        </p:txBody>
      </p:sp>
      <p:sp>
        <p:nvSpPr>
          <p:cNvPr id="18" name="文本框 17"/>
          <p:cNvSpPr txBox="1"/>
          <p:nvPr/>
        </p:nvSpPr>
        <p:spPr>
          <a:xfrm>
            <a:off x="3422952" y="3181304"/>
            <a:ext cx="925714" cy="523220"/>
          </a:xfrm>
          <a:prstGeom prst="rect">
            <a:avLst/>
          </a:prstGeom>
          <a:noFill/>
        </p:spPr>
        <p:txBody>
          <a:bodyPr wrap="square" rtlCol="0">
            <a:spAutoFit/>
          </a:bodyPr>
          <a:lstStyle/>
          <a:p>
            <a:r>
              <a:rPr lang="en-US" altLang="zh-CN" sz="2800" dirty="0" smtClean="0"/>
              <a:t>0.24</a:t>
            </a:r>
            <a:endParaRPr lang="zh-CN" altLang="en-US" sz="2800" dirty="0"/>
          </a:p>
        </p:txBody>
      </p:sp>
      <p:sp>
        <p:nvSpPr>
          <p:cNvPr id="19" name="文本框 18"/>
          <p:cNvSpPr txBox="1"/>
          <p:nvPr/>
        </p:nvSpPr>
        <p:spPr>
          <a:xfrm>
            <a:off x="4598833" y="3213759"/>
            <a:ext cx="925714" cy="523220"/>
          </a:xfrm>
          <a:prstGeom prst="rect">
            <a:avLst/>
          </a:prstGeom>
          <a:noFill/>
        </p:spPr>
        <p:txBody>
          <a:bodyPr wrap="square" rtlCol="0">
            <a:spAutoFit/>
          </a:bodyPr>
          <a:lstStyle/>
          <a:p>
            <a:r>
              <a:rPr lang="en-US" altLang="zh-CN" sz="2800" dirty="0" smtClean="0"/>
              <a:t>0.21</a:t>
            </a:r>
            <a:endParaRPr lang="zh-CN" altLang="en-US" sz="2800" dirty="0"/>
          </a:p>
        </p:txBody>
      </p:sp>
      <p:sp>
        <p:nvSpPr>
          <p:cNvPr id="20" name="文本框 19"/>
          <p:cNvSpPr txBox="1"/>
          <p:nvPr/>
        </p:nvSpPr>
        <p:spPr>
          <a:xfrm>
            <a:off x="5604035" y="3213759"/>
            <a:ext cx="925714" cy="523220"/>
          </a:xfrm>
          <a:prstGeom prst="rect">
            <a:avLst/>
          </a:prstGeom>
          <a:noFill/>
        </p:spPr>
        <p:txBody>
          <a:bodyPr wrap="square" rtlCol="0">
            <a:spAutoFit/>
          </a:bodyPr>
          <a:lstStyle/>
          <a:p>
            <a:r>
              <a:rPr lang="en-US" altLang="zh-CN" sz="2800" dirty="0" smtClean="0"/>
              <a:t>0.21</a:t>
            </a:r>
            <a:endParaRPr lang="zh-CN" altLang="en-US" sz="2800" dirty="0"/>
          </a:p>
        </p:txBody>
      </p:sp>
      <p:sp>
        <p:nvSpPr>
          <p:cNvPr id="21" name="矩形标注 20"/>
          <p:cNvSpPr/>
          <p:nvPr/>
        </p:nvSpPr>
        <p:spPr>
          <a:xfrm>
            <a:off x="3422952" y="3275462"/>
            <a:ext cx="716643" cy="429062"/>
          </a:xfrm>
          <a:prstGeom prst="wedgeRectCallout">
            <a:avLst>
              <a:gd name="adj1" fmla="val -20833"/>
              <a:gd name="adj2" fmla="val 11721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3101398" y="3906237"/>
            <a:ext cx="3920584" cy="523220"/>
          </a:xfrm>
          <a:prstGeom prst="rect">
            <a:avLst/>
          </a:prstGeom>
          <a:noFill/>
        </p:spPr>
        <p:txBody>
          <a:bodyPr wrap="square" rtlCol="0">
            <a:spAutoFit/>
          </a:bodyPr>
          <a:lstStyle/>
          <a:p>
            <a:r>
              <a:rPr lang="en-US" altLang="zh-CN" sz="2800" dirty="0" smtClean="0"/>
              <a:t>4/10</a:t>
            </a:r>
            <a:r>
              <a:rPr lang="zh-CN" altLang="en-US" sz="2800" dirty="0" smtClean="0"/>
              <a:t>*（</a:t>
            </a:r>
            <a:r>
              <a:rPr lang="en-US" altLang="zh-CN" sz="2800" dirty="0" smtClean="0"/>
              <a:t>3/10+1/10</a:t>
            </a:r>
            <a:r>
              <a:rPr lang="zh-CN" altLang="en-US" sz="2800" dirty="0" smtClean="0"/>
              <a:t>）</a:t>
            </a:r>
            <a:endParaRPr lang="zh-CN" altLang="en-US" sz="2800" dirty="0"/>
          </a:p>
        </p:txBody>
      </p:sp>
      <p:sp>
        <p:nvSpPr>
          <p:cNvPr id="24" name="文本框 23"/>
          <p:cNvSpPr txBox="1"/>
          <p:nvPr/>
        </p:nvSpPr>
        <p:spPr>
          <a:xfrm>
            <a:off x="1112167" y="4460769"/>
            <a:ext cx="5909815" cy="523220"/>
          </a:xfrm>
          <a:prstGeom prst="rect">
            <a:avLst/>
          </a:prstGeom>
          <a:noFill/>
        </p:spPr>
        <p:txBody>
          <a:bodyPr wrap="square" rtlCol="0">
            <a:spAutoFit/>
          </a:bodyPr>
          <a:lstStyle/>
          <a:p>
            <a:r>
              <a:rPr lang="en-US" altLang="zh-CN" sz="2800" dirty="0" smtClean="0"/>
              <a:t>Gini impurity:    0.24+0.21+0.21 = 0.66</a:t>
            </a:r>
            <a:endParaRPr lang="zh-CN" altLang="en-US" sz="2800" dirty="0"/>
          </a:p>
        </p:txBody>
      </p:sp>
    </p:spTree>
    <p:extLst>
      <p:ext uri="{BB962C8B-B14F-4D97-AF65-F5344CB8AC3E}">
        <p14:creationId xmlns:p14="http://schemas.microsoft.com/office/powerpoint/2010/main" val="2012210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Ensemble classifier</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r>
              <a:rPr lang="en-US" dirty="0" smtClean="0"/>
              <a:t>/14</a:t>
            </a:r>
            <a:endParaRPr lang="en-US" dirty="0"/>
          </a:p>
        </p:txBody>
      </p:sp>
      <p:sp>
        <p:nvSpPr>
          <p:cNvPr id="7" name="内容占位符 6"/>
          <p:cNvSpPr>
            <a:spLocks noGrp="1"/>
          </p:cNvSpPr>
          <p:nvPr>
            <p:ph sz="quarter" idx="1"/>
          </p:nvPr>
        </p:nvSpPr>
        <p:spPr/>
        <p:txBody>
          <a:bodyPr/>
          <a:lstStyle/>
          <a:p>
            <a:r>
              <a:rPr lang="en-US" altLang="zh-CN" sz="2800" b="1" dirty="0"/>
              <a:t>Tree</a:t>
            </a:r>
            <a:r>
              <a:rPr lang="zh-CN" altLang="en-US" sz="2800" b="1" dirty="0"/>
              <a:t> </a:t>
            </a:r>
            <a:r>
              <a:rPr lang="en-US" altLang="zh-CN" sz="2800" b="1" dirty="0"/>
              <a:t>models</a:t>
            </a:r>
            <a:r>
              <a:rPr lang="en-US" altLang="zh-CN" sz="2800" dirty="0"/>
              <a:t> are simple, often produce noisy (bushy) or weak (stunted) classifiers.</a:t>
            </a:r>
          </a:p>
          <a:p>
            <a:r>
              <a:rPr lang="en-US" altLang="zh-CN" b="1" dirty="0"/>
              <a:t>Ensemble learning</a:t>
            </a:r>
            <a:r>
              <a:rPr lang="en-US" altLang="zh-CN" dirty="0" smtClean="0"/>
              <a:t>: After </a:t>
            </a:r>
            <a:r>
              <a:rPr lang="en-US" altLang="zh-CN" dirty="0"/>
              <a:t>getting the prediction from each model, we will use model averaging techniques like weighted average, variance or max voting to get the final prediction. This results in better accuracy avoiding overfitting, and reduces bias and co-variance. </a:t>
            </a:r>
            <a:endParaRPr lang="zh-CN" altLang="en-US" dirty="0"/>
          </a:p>
        </p:txBody>
      </p:sp>
      <p:sp>
        <p:nvSpPr>
          <p:cNvPr id="8" name="文本框 7"/>
          <p:cNvSpPr txBox="1"/>
          <p:nvPr/>
        </p:nvSpPr>
        <p:spPr>
          <a:xfrm>
            <a:off x="1066800" y="4523363"/>
            <a:ext cx="2667000" cy="769441"/>
          </a:xfrm>
          <a:prstGeom prst="rect">
            <a:avLst/>
          </a:prstGeom>
          <a:noFill/>
        </p:spPr>
        <p:txBody>
          <a:bodyPr wrap="square" rtlCol="0">
            <a:spAutoFit/>
          </a:bodyPr>
          <a:lstStyle/>
          <a:p>
            <a:r>
              <a:rPr lang="en-US" altLang="zh-CN" sz="4400" dirty="0" smtClean="0">
                <a:solidFill>
                  <a:srgbClr val="C00000"/>
                </a:solidFill>
              </a:rPr>
              <a:t>Bagging</a:t>
            </a:r>
            <a:endParaRPr lang="zh-CN" altLang="en-US" sz="4400" dirty="0">
              <a:solidFill>
                <a:srgbClr val="C00000"/>
              </a:solidFill>
            </a:endParaRPr>
          </a:p>
        </p:txBody>
      </p:sp>
      <p:sp>
        <p:nvSpPr>
          <p:cNvPr id="9" name="文本框 8"/>
          <p:cNvSpPr txBox="1"/>
          <p:nvPr/>
        </p:nvSpPr>
        <p:spPr>
          <a:xfrm>
            <a:off x="5562600" y="4523363"/>
            <a:ext cx="2667000" cy="1877437"/>
          </a:xfrm>
          <a:prstGeom prst="rect">
            <a:avLst/>
          </a:prstGeom>
          <a:noFill/>
        </p:spPr>
        <p:txBody>
          <a:bodyPr wrap="square" rtlCol="0">
            <a:spAutoFit/>
          </a:bodyPr>
          <a:lstStyle/>
          <a:p>
            <a:r>
              <a:rPr lang="en-US" altLang="zh-CN" sz="4400" dirty="0" smtClean="0">
                <a:solidFill>
                  <a:srgbClr val="C00000"/>
                </a:solidFill>
              </a:rPr>
              <a:t>Boosting:</a:t>
            </a:r>
          </a:p>
          <a:p>
            <a:r>
              <a:rPr lang="en-US" altLang="zh-CN" dirty="0"/>
              <a:t> The term ‘Boosting’ refers to a family of algorithms which converts a weak learner to a strong learner.</a:t>
            </a:r>
            <a:endParaRPr lang="zh-CN" altLang="en-US" sz="4400" dirty="0">
              <a:solidFill>
                <a:srgbClr val="C00000"/>
              </a:solidFill>
            </a:endParaRPr>
          </a:p>
        </p:txBody>
      </p:sp>
      <p:sp>
        <p:nvSpPr>
          <p:cNvPr id="10" name="矩形 9"/>
          <p:cNvSpPr/>
          <p:nvPr/>
        </p:nvSpPr>
        <p:spPr>
          <a:xfrm>
            <a:off x="952500" y="5238571"/>
            <a:ext cx="4299204" cy="1200329"/>
          </a:xfrm>
          <a:prstGeom prst="rect">
            <a:avLst/>
          </a:prstGeom>
        </p:spPr>
        <p:txBody>
          <a:bodyPr wrap="square">
            <a:spAutoFit/>
          </a:bodyPr>
          <a:lstStyle/>
          <a:p>
            <a:r>
              <a:rPr lang="en-US" altLang="zh-CN" dirty="0"/>
              <a:t>These multisets of data are used to train multiple models. As a result, we end up with an ensemble of different models. The average of all the predictions from different models is used. </a:t>
            </a:r>
            <a:endParaRPr lang="zh-CN" alt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749</TotalTime>
  <Words>1424</Words>
  <Application>Microsoft Office PowerPoint</Application>
  <PresentationFormat>全屏显示(4:3)</PresentationFormat>
  <Paragraphs>207</Paragraphs>
  <Slides>25</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25</vt:i4>
      </vt:variant>
    </vt:vector>
  </HeadingPairs>
  <TitlesOfParts>
    <vt:vector size="36" baseType="lpstr">
      <vt:lpstr>inherit</vt:lpstr>
      <vt:lpstr>宋体</vt:lpstr>
      <vt:lpstr>幼圆</vt:lpstr>
      <vt:lpstr>Arial</vt:lpstr>
      <vt:lpstr>Calibri</vt:lpstr>
      <vt:lpstr>Franklin Gothic Book</vt:lpstr>
      <vt:lpstr>Helvetica</vt:lpstr>
      <vt:lpstr>Perpetua</vt:lpstr>
      <vt:lpstr>Times New Roman</vt:lpstr>
      <vt:lpstr>Wingdings 2</vt:lpstr>
      <vt:lpstr>Equity</vt:lpstr>
      <vt:lpstr>Random Forest</vt:lpstr>
      <vt:lpstr>Definition</vt:lpstr>
      <vt:lpstr>Decision trees</vt:lpstr>
      <vt:lpstr>PowerPoint 演示文稿</vt:lpstr>
      <vt:lpstr>PowerPoint 演示文稿</vt:lpstr>
      <vt:lpstr>Decision tree (code: tree)</vt:lpstr>
      <vt:lpstr>How to classify?                        —— Gini Impurity</vt:lpstr>
      <vt:lpstr>Gini impurity</vt:lpstr>
      <vt:lpstr>Ensemble classifier</vt:lpstr>
      <vt:lpstr>PowerPoint 演示文稿</vt:lpstr>
      <vt:lpstr>Algorithm</vt:lpstr>
      <vt:lpstr>Random forest</vt:lpstr>
      <vt:lpstr>Features and Advantages</vt:lpstr>
      <vt:lpstr>Features and Advantages</vt:lpstr>
      <vt:lpstr>Disadvantages</vt:lpstr>
      <vt:lpstr>Conclusions &amp; summary:</vt:lpstr>
      <vt:lpstr>RM - Additional information</vt:lpstr>
      <vt:lpstr>RM - Additional information</vt:lpstr>
      <vt:lpstr>R Packages</vt:lpstr>
      <vt:lpstr>The determination of m and n</vt:lpstr>
      <vt:lpstr>PowerPoint 演示文稿</vt:lpstr>
      <vt:lpstr>PowerPoint 演示文稿</vt:lpstr>
      <vt:lpstr>Prediction</vt:lpstr>
      <vt:lpstr>Tree size (number of nodes)</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Random Forest</dc:title>
  <dc:creator>Predrag Radenkovic</dc:creator>
  <cp:lastModifiedBy>linhua</cp:lastModifiedBy>
  <cp:revision>82</cp:revision>
  <dcterms:created xsi:type="dcterms:W3CDTF">2006-08-16T00:00:00Z</dcterms:created>
  <dcterms:modified xsi:type="dcterms:W3CDTF">2021-09-09T02:38:48Z</dcterms:modified>
</cp:coreProperties>
</file>