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304" r:id="rId4"/>
    <p:sldId id="305" r:id="rId5"/>
    <p:sldId id="306" r:id="rId6"/>
    <p:sldId id="307" r:id="rId7"/>
    <p:sldId id="313" r:id="rId8"/>
    <p:sldId id="309" r:id="rId9"/>
    <p:sldId id="312" r:id="rId10"/>
    <p:sldId id="315" r:id="rId11"/>
    <p:sldId id="314" r:id="rId12"/>
    <p:sldId id="308" r:id="rId13"/>
    <p:sldId id="26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linson Kyle" initials="TK" lastIdx="3" clrIdx="0">
    <p:extLst>
      <p:ext uri="{19B8F6BF-5375-455C-9EA6-DF929625EA0E}">
        <p15:presenceInfo xmlns:p15="http://schemas.microsoft.com/office/powerpoint/2012/main" userId="c520bcbedc6c152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05"/>
    <p:restoredTop sz="97114" autoAdjust="0"/>
  </p:normalViewPr>
  <p:slideViewPr>
    <p:cSldViewPr>
      <p:cViewPr varScale="1">
        <p:scale>
          <a:sx n="73" d="100"/>
          <a:sy n="73" d="100"/>
        </p:scale>
        <p:origin x="137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06T17:30:05.639" idx="3">
    <p:pos x="10" y="10"/>
    <p:text>Finish this slide properly</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a:t>Lesson 10:</a:t>
            </a:r>
            <a:br>
              <a:rPr lang="en-GB" dirty="0"/>
            </a:br>
            <a:r>
              <a:rPr lang="en-GB" dirty="0"/>
              <a:t>The animal model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a:t>Bayesianism</a:t>
            </a:r>
            <a:r>
              <a:rPr lang="en-GB" dirty="0"/>
              <a: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7924800" cy="4983162"/>
              </a:xfrm>
            </p:spPr>
            <p:txBody>
              <a:bodyPr>
                <a:noAutofit/>
              </a:bodyPr>
              <a:lstStyle/>
              <a:p>
                <a:pPr marL="0" indent="0">
                  <a:buNone/>
                </a:pPr>
                <a:endParaRPr lang="en-GB" sz="2400" dirty="0"/>
              </a:p>
              <a:p>
                <a:r>
                  <a:rPr lang="en-GB" sz="2400" dirty="0"/>
                  <a:t>Posterior = Likelihood × Prior </a:t>
                </a:r>
              </a:p>
              <a:p>
                <a14:m>
                  <m:oMath xmlns:m="http://schemas.openxmlformats.org/officeDocument/2006/math">
                    <m:r>
                      <a:rPr lang="en-CN" sz="2400" i="1">
                        <a:solidFill>
                          <a:srgbClr val="0432FF"/>
                        </a:solidFill>
                        <a:latin typeface="Cambria Math" panose="02040503050406030204" pitchFamily="18" charset="0"/>
                      </a:rPr>
                      <m:t>𝑃</m:t>
                    </m:r>
                    <m:d>
                      <m:dPr>
                        <m:ctrlPr>
                          <a:rPr lang="en-CN" sz="2400" i="1">
                            <a:solidFill>
                              <a:srgbClr val="0432FF"/>
                            </a:solidFill>
                            <a:latin typeface="Cambria Math" panose="02040503050406030204" pitchFamily="18" charset="0"/>
                          </a:rPr>
                        </m:ctrlPr>
                      </m:dPr>
                      <m:e>
                        <m:r>
                          <a:rPr lang="en-CN" sz="2400" i="1">
                            <a:solidFill>
                              <a:srgbClr val="0432FF"/>
                            </a:solidFill>
                            <a:latin typeface="Cambria Math" panose="02040503050406030204" pitchFamily="18" charset="0"/>
                            <a:sym typeface="Symbol" pitchFamily="2" charset="2"/>
                          </a:rPr>
                          <m:t></m:t>
                        </m:r>
                        <m:r>
                          <a:rPr lang="en-CN" sz="2400" i="1">
                            <a:solidFill>
                              <a:srgbClr val="0432FF"/>
                            </a:solidFill>
                            <a:latin typeface="Cambria Math" panose="02040503050406030204" pitchFamily="18" charset="0"/>
                          </a:rPr>
                          <m:t>,</m:t>
                        </m:r>
                        <m:sSup>
                          <m:sSupPr>
                            <m:ctrlPr>
                              <a:rPr lang="en-CN" sz="2400" i="1">
                                <a:solidFill>
                                  <a:srgbClr val="0432FF"/>
                                </a:solidFill>
                                <a:latin typeface="Cambria Math" panose="02040503050406030204" pitchFamily="18" charset="0"/>
                              </a:rPr>
                            </m:ctrlPr>
                          </m:sSupPr>
                          <m:e>
                            <m:r>
                              <a:rPr lang="en-CN" sz="2400" i="1">
                                <a:solidFill>
                                  <a:srgbClr val="0432FF"/>
                                </a:solidFill>
                                <a:latin typeface="Cambria Math" panose="02040503050406030204" pitchFamily="18" charset="0"/>
                              </a:rPr>
                              <m:t>𝜎</m:t>
                            </m:r>
                          </m:e>
                          <m:sup>
                            <m:r>
                              <a:rPr lang="en-CN" sz="2400" i="1">
                                <a:solidFill>
                                  <a:srgbClr val="0432FF"/>
                                </a:solidFill>
                                <a:latin typeface="Cambria Math" panose="02040503050406030204" pitchFamily="18" charset="0"/>
                              </a:rPr>
                              <m:t>2</m:t>
                            </m:r>
                          </m:sup>
                        </m:sSup>
                      </m:e>
                    </m:d>
                    <m:r>
                      <a:rPr lang="en-US" sz="2400" b="0" i="1" smtClean="0">
                        <a:solidFill>
                          <a:srgbClr val="0432FF"/>
                        </a:solidFill>
                        <a:latin typeface="Cambria Math" panose="02040503050406030204" pitchFamily="18" charset="0"/>
                      </a:rPr>
                      <m:t>∝</m:t>
                    </m:r>
                    <m:f>
                      <m:fPr>
                        <m:ctrlPr>
                          <a:rPr lang="en-CN" sz="2400" i="1">
                            <a:solidFill>
                              <a:srgbClr val="0432FF"/>
                            </a:solidFill>
                            <a:latin typeface="Cambria Math" panose="02040503050406030204" pitchFamily="18" charset="0"/>
                          </a:rPr>
                        </m:ctrlPr>
                      </m:fPr>
                      <m:num>
                        <m:r>
                          <a:rPr lang="en-CN" sz="2400" i="1">
                            <a:solidFill>
                              <a:srgbClr val="0432FF"/>
                            </a:solidFill>
                            <a:latin typeface="Cambria Math" panose="02040503050406030204" pitchFamily="18" charset="0"/>
                          </a:rPr>
                          <m:t>1</m:t>
                        </m:r>
                      </m:num>
                      <m:den>
                        <m:rad>
                          <m:radPr>
                            <m:degHide m:val="on"/>
                            <m:ctrlPr>
                              <a:rPr lang="en-CN" sz="2400" i="1">
                                <a:solidFill>
                                  <a:srgbClr val="0432FF"/>
                                </a:solidFill>
                                <a:latin typeface="Cambria Math" panose="02040503050406030204" pitchFamily="18" charset="0"/>
                              </a:rPr>
                            </m:ctrlPr>
                          </m:radPr>
                          <m:deg/>
                          <m:e>
                            <m:sSup>
                              <m:sSupPr>
                                <m:ctrlPr>
                                  <a:rPr lang="en-CN" sz="2400" i="1">
                                    <a:solidFill>
                                      <a:srgbClr val="0432FF"/>
                                    </a:solidFill>
                                    <a:latin typeface="Cambria Math" panose="02040503050406030204" pitchFamily="18" charset="0"/>
                                  </a:rPr>
                                </m:ctrlPr>
                              </m:sSupPr>
                              <m:e>
                                <m:r>
                                  <a:rPr lang="en-CN" sz="2400" i="1">
                                    <a:solidFill>
                                      <a:srgbClr val="0432FF"/>
                                    </a:solidFill>
                                    <a:latin typeface="Cambria Math" panose="02040503050406030204" pitchFamily="18" charset="0"/>
                                    <a:sym typeface="Symbol" pitchFamily="2" charset="2"/>
                                  </a:rPr>
                                  <m:t></m:t>
                                </m:r>
                                <m:r>
                                  <a:rPr lang="en-CN" sz="2400" i="1">
                                    <a:solidFill>
                                      <a:srgbClr val="0432FF"/>
                                    </a:solidFill>
                                    <a:latin typeface="Cambria Math" panose="02040503050406030204" pitchFamily="18" charset="0"/>
                                  </a:rPr>
                                  <m:t> </m:t>
                                </m:r>
                              </m:e>
                              <m:sup>
                                <m:r>
                                  <a:rPr lang="en-CN" sz="2400" i="1">
                                    <a:solidFill>
                                      <a:srgbClr val="0432FF"/>
                                    </a:solidFill>
                                    <a:latin typeface="Cambria Math" panose="02040503050406030204" pitchFamily="18" charset="0"/>
                                  </a:rPr>
                                  <m:t>2</m:t>
                                </m:r>
                              </m:sup>
                            </m:sSup>
                            <m:sSup>
                              <m:sSupPr>
                                <m:ctrlPr>
                                  <a:rPr lang="en-CN" sz="2400" i="1">
                                    <a:solidFill>
                                      <a:srgbClr val="0432FF"/>
                                    </a:solidFill>
                                    <a:latin typeface="Cambria Math" panose="02040503050406030204" pitchFamily="18" charset="0"/>
                                  </a:rPr>
                                </m:ctrlPr>
                              </m:sSupPr>
                              <m:e>
                                <m:r>
                                  <a:rPr lang="en-CN" sz="2400" i="1">
                                    <a:solidFill>
                                      <a:srgbClr val="0432FF"/>
                                    </a:solidFill>
                                    <a:latin typeface="Cambria Math" panose="02040503050406030204" pitchFamily="18" charset="0"/>
                                  </a:rPr>
                                  <m:t>𝜎</m:t>
                                </m:r>
                              </m:e>
                              <m:sup>
                                <m:r>
                                  <a:rPr lang="en-CN" sz="2400" i="1">
                                    <a:solidFill>
                                      <a:srgbClr val="0432FF"/>
                                    </a:solidFill>
                                    <a:latin typeface="Cambria Math" panose="02040503050406030204" pitchFamily="18" charset="0"/>
                                  </a:rPr>
                                  <m:t>2</m:t>
                                </m:r>
                              </m:sup>
                            </m:sSup>
                          </m:e>
                        </m:rad>
                      </m:den>
                    </m:f>
                    <m:r>
                      <a:rPr lang="en-CN" sz="2400" i="1">
                        <a:solidFill>
                          <a:srgbClr val="0432FF"/>
                        </a:solidFill>
                        <a:latin typeface="Cambria Math" panose="02040503050406030204" pitchFamily="18" charset="0"/>
                      </a:rPr>
                      <m:t> </m:t>
                    </m:r>
                    <m:r>
                      <a:rPr lang="en-CN" sz="2400" i="1">
                        <a:solidFill>
                          <a:srgbClr val="0432FF"/>
                        </a:solidFill>
                        <a:latin typeface="Cambria Math" panose="02040503050406030204" pitchFamily="18" charset="0"/>
                      </a:rPr>
                      <m:t>𝑒𝑥𝑝</m:t>
                    </m:r>
                    <m:d>
                      <m:dPr>
                        <m:ctrlPr>
                          <a:rPr lang="en-CN" sz="2400" i="1">
                            <a:solidFill>
                              <a:srgbClr val="0432FF"/>
                            </a:solidFill>
                            <a:latin typeface="Cambria Math" panose="02040503050406030204" pitchFamily="18" charset="0"/>
                          </a:rPr>
                        </m:ctrlPr>
                      </m:dPr>
                      <m:e>
                        <m:f>
                          <m:fPr>
                            <m:ctrlPr>
                              <a:rPr lang="en-CN" sz="2400" i="1">
                                <a:solidFill>
                                  <a:srgbClr val="0432FF"/>
                                </a:solidFill>
                                <a:latin typeface="Cambria Math" panose="02040503050406030204" pitchFamily="18" charset="0"/>
                              </a:rPr>
                            </m:ctrlPr>
                          </m:fPr>
                          <m:num>
                            <m:sSup>
                              <m:sSupPr>
                                <m:ctrlPr>
                                  <a:rPr lang="en-CN" sz="2400" i="1">
                                    <a:solidFill>
                                      <a:srgbClr val="0432FF"/>
                                    </a:solidFill>
                                    <a:latin typeface="Cambria Math" panose="02040503050406030204" pitchFamily="18" charset="0"/>
                                  </a:rPr>
                                </m:ctrlPr>
                              </m:sSupPr>
                              <m:e>
                                <m:r>
                                  <a:rPr lang="en-US" sz="2400" b="0" i="1" smtClean="0">
                                    <a:solidFill>
                                      <a:srgbClr val="0432FF"/>
                                    </a:solidFill>
                                    <a:latin typeface="Cambria Math" panose="02040503050406030204" pitchFamily="18" charset="0"/>
                                  </a:rPr>
                                  <m:t>−</m:t>
                                </m:r>
                                <m:r>
                                  <a:rPr lang="en-CN" sz="2400" i="1">
                                    <a:solidFill>
                                      <a:srgbClr val="0432FF"/>
                                    </a:solidFill>
                                    <a:latin typeface="Cambria Math" panose="02040503050406030204" pitchFamily="18" charset="0"/>
                                  </a:rPr>
                                  <m:t>(</m:t>
                                </m:r>
                                <m:r>
                                  <a:rPr lang="en-CN" sz="2400" i="1">
                                    <a:solidFill>
                                      <a:srgbClr val="0432FF"/>
                                    </a:solidFill>
                                    <a:latin typeface="Cambria Math" panose="02040503050406030204" pitchFamily="18" charset="0"/>
                                    <a:sym typeface="Symbol" pitchFamily="2" charset="2"/>
                                  </a:rPr>
                                  <m:t></m:t>
                                </m:r>
                                <m:r>
                                  <a:rPr lang="en-CN" sz="2400" i="1">
                                    <a:solidFill>
                                      <a:srgbClr val="0432FF"/>
                                    </a:solidFill>
                                    <a:latin typeface="Cambria Math" panose="02040503050406030204" pitchFamily="18" charset="0"/>
                                  </a:rPr>
                                  <m:t> −</m:t>
                                </m:r>
                                <m:r>
                                  <a:rPr lang="en-CN" sz="2400" i="1">
                                    <a:solidFill>
                                      <a:srgbClr val="0432FF"/>
                                    </a:solidFill>
                                    <a:latin typeface="Cambria Math" panose="02040503050406030204" pitchFamily="18" charset="0"/>
                                  </a:rPr>
                                  <m:t>𝑀</m:t>
                                </m:r>
                                <m:r>
                                  <a:rPr lang="en-CN" sz="2400" i="1">
                                    <a:solidFill>
                                      <a:srgbClr val="0432FF"/>
                                    </a:solidFill>
                                    <a:latin typeface="Cambria Math" panose="02040503050406030204" pitchFamily="18" charset="0"/>
                                  </a:rPr>
                                  <m:t>)</m:t>
                                </m:r>
                              </m:e>
                              <m:sup>
                                <m:r>
                                  <a:rPr lang="en-CN" sz="2400" i="1">
                                    <a:solidFill>
                                      <a:srgbClr val="0432FF"/>
                                    </a:solidFill>
                                    <a:latin typeface="Cambria Math" panose="02040503050406030204" pitchFamily="18" charset="0"/>
                                  </a:rPr>
                                  <m:t>2</m:t>
                                </m:r>
                              </m:sup>
                            </m:sSup>
                          </m:num>
                          <m:den>
                            <m:r>
                              <a:rPr lang="en-CN" sz="2400" i="1">
                                <a:solidFill>
                                  <a:srgbClr val="0432FF"/>
                                </a:solidFill>
                                <a:latin typeface="Cambria Math" panose="02040503050406030204" pitchFamily="18" charset="0"/>
                              </a:rPr>
                              <m:t>2</m:t>
                            </m:r>
                            <m:sSup>
                              <m:sSupPr>
                                <m:ctrlPr>
                                  <a:rPr lang="en-CN" sz="2400" i="1">
                                    <a:solidFill>
                                      <a:srgbClr val="0432FF"/>
                                    </a:solidFill>
                                    <a:latin typeface="Cambria Math" panose="02040503050406030204" pitchFamily="18" charset="0"/>
                                  </a:rPr>
                                </m:ctrlPr>
                              </m:sSupPr>
                              <m:e>
                                <m:r>
                                  <a:rPr lang="en-CN" sz="2400" i="1">
                                    <a:solidFill>
                                      <a:srgbClr val="0432FF"/>
                                    </a:solidFill>
                                    <a:latin typeface="Cambria Math" panose="02040503050406030204" pitchFamily="18" charset="0"/>
                                    <a:sym typeface="Symbol" pitchFamily="2" charset="2"/>
                                  </a:rPr>
                                  <m:t></m:t>
                                </m:r>
                                <m:r>
                                  <a:rPr lang="en-CN" sz="2400" i="1">
                                    <a:solidFill>
                                      <a:srgbClr val="0432FF"/>
                                    </a:solidFill>
                                    <a:latin typeface="Cambria Math" panose="02040503050406030204" pitchFamily="18" charset="0"/>
                                  </a:rPr>
                                  <m:t> </m:t>
                                </m:r>
                              </m:e>
                              <m:sup>
                                <m:r>
                                  <a:rPr lang="en-CN" sz="2400" i="1">
                                    <a:solidFill>
                                      <a:srgbClr val="0432FF"/>
                                    </a:solidFill>
                                    <a:latin typeface="Cambria Math" panose="02040503050406030204" pitchFamily="18" charset="0"/>
                                  </a:rPr>
                                  <m:t>2</m:t>
                                </m:r>
                              </m:sup>
                            </m:sSup>
                          </m:den>
                        </m:f>
                        <m:r>
                          <a:rPr lang="en-US" sz="2400" b="0" i="1" smtClean="0">
                            <a:solidFill>
                              <a:srgbClr val="0432FF"/>
                            </a:solidFill>
                            <a:latin typeface="Cambria Math" panose="02040503050406030204" pitchFamily="18" charset="0"/>
                          </a:rPr>
                          <m:t>+</m:t>
                        </m:r>
                        <m:f>
                          <m:fPr>
                            <m:ctrlPr>
                              <a:rPr lang="en-CN" sz="2400" i="1">
                                <a:solidFill>
                                  <a:srgbClr val="0432FF"/>
                                </a:solidFill>
                                <a:latin typeface="Cambria Math" panose="02040503050406030204" pitchFamily="18" charset="0"/>
                              </a:rPr>
                            </m:ctrlPr>
                          </m:fPr>
                          <m:num>
                            <m:sSup>
                              <m:sSupPr>
                                <m:ctrlPr>
                                  <a:rPr lang="en-CN" sz="2400" i="1">
                                    <a:solidFill>
                                      <a:srgbClr val="0432FF"/>
                                    </a:solidFill>
                                    <a:latin typeface="Cambria Math" panose="02040503050406030204" pitchFamily="18" charset="0"/>
                                  </a:rPr>
                                </m:ctrlPr>
                              </m:sSupPr>
                              <m:e>
                                <m:r>
                                  <a:rPr lang="en-US" sz="2400" i="1">
                                    <a:solidFill>
                                      <a:srgbClr val="0432FF"/>
                                    </a:solidFill>
                                    <a:latin typeface="Cambria Math" panose="02040503050406030204" pitchFamily="18" charset="0"/>
                                  </a:rPr>
                                  <m:t>−</m:t>
                                </m:r>
                                <m:r>
                                  <a:rPr lang="en-CN" sz="2400" i="1">
                                    <a:solidFill>
                                      <a:srgbClr val="0432FF"/>
                                    </a:solidFill>
                                    <a:latin typeface="Cambria Math" panose="02040503050406030204" pitchFamily="18" charset="0"/>
                                  </a:rPr>
                                  <m:t>(</m:t>
                                </m:r>
                                <m:r>
                                  <a:rPr lang="en-US" sz="2400" b="0" i="1" smtClean="0">
                                    <a:solidFill>
                                      <a:srgbClr val="0432FF"/>
                                    </a:solidFill>
                                    <a:latin typeface="Cambria Math" panose="02040503050406030204" pitchFamily="18" charset="0"/>
                                  </a:rPr>
                                  <m:t>𝑦</m:t>
                                </m:r>
                                <m:r>
                                  <a:rPr lang="en-US" sz="2400" b="0" i="1" smtClean="0">
                                    <a:solidFill>
                                      <a:srgbClr val="0432FF"/>
                                    </a:solidFill>
                                    <a:latin typeface="Cambria Math" panose="02040503050406030204" pitchFamily="18" charset="0"/>
                                  </a:rPr>
                                  <m:t> − )</m:t>
                                </m:r>
                              </m:e>
                              <m:sup>
                                <m:r>
                                  <a:rPr lang="en-CN" sz="2400" i="1">
                                    <a:solidFill>
                                      <a:srgbClr val="0432FF"/>
                                    </a:solidFill>
                                    <a:latin typeface="Cambria Math" panose="02040503050406030204" pitchFamily="18" charset="0"/>
                                  </a:rPr>
                                  <m:t>2</m:t>
                                </m:r>
                              </m:sup>
                            </m:sSup>
                          </m:num>
                          <m:den>
                            <m:r>
                              <a:rPr lang="en-CN" sz="2400" i="1">
                                <a:solidFill>
                                  <a:srgbClr val="0432FF"/>
                                </a:solidFill>
                                <a:latin typeface="Cambria Math" panose="02040503050406030204" pitchFamily="18" charset="0"/>
                              </a:rPr>
                              <m:t>2</m:t>
                            </m:r>
                            <m:sSup>
                              <m:sSupPr>
                                <m:ctrlPr>
                                  <a:rPr lang="en-CN" sz="2400" i="1">
                                    <a:solidFill>
                                      <a:srgbClr val="0432FF"/>
                                    </a:solidFill>
                                    <a:latin typeface="Cambria Math" panose="02040503050406030204" pitchFamily="18" charset="0"/>
                                  </a:rPr>
                                </m:ctrlPr>
                              </m:sSupPr>
                              <m:e>
                                <m:r>
                                  <a:rPr lang="en-CN" sz="2400" i="1">
                                    <a:solidFill>
                                      <a:srgbClr val="0432FF"/>
                                    </a:solidFill>
                                    <a:latin typeface="Cambria Math" panose="02040503050406030204" pitchFamily="18" charset="0"/>
                                  </a:rPr>
                                  <m:t>𝜎</m:t>
                                </m:r>
                              </m:e>
                              <m:sup>
                                <m:r>
                                  <a:rPr lang="en-CN" sz="2400" i="1">
                                    <a:solidFill>
                                      <a:srgbClr val="0432FF"/>
                                    </a:solidFill>
                                    <a:latin typeface="Cambria Math" panose="02040503050406030204" pitchFamily="18" charset="0"/>
                                  </a:rPr>
                                  <m:t>2</m:t>
                                </m:r>
                              </m:sup>
                            </m:sSup>
                          </m:den>
                        </m:f>
                      </m:e>
                    </m:d>
                  </m:oMath>
                </a14:m>
                <a:endParaRPr lang="en-CN" sz="2400" dirty="0"/>
              </a:p>
              <a:p>
                <a:endParaRPr lang="en-GB" sz="2400" dirty="0"/>
              </a:p>
              <a:p>
                <a:r>
                  <a:rPr lang="en-GB" sz="2400" dirty="0"/>
                  <a:t>Then takes logs and solve posterior likelihood as before</a:t>
                </a:r>
              </a:p>
              <a:p>
                <a:r>
                  <a:rPr lang="en-GB" sz="2400" dirty="0"/>
                  <a:t>-log Posterior = -log Likelihood + -log Prior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7924800" cy="4983162"/>
              </a:xfrm>
              <a:blipFill>
                <a:blip r:embed="rId2"/>
                <a:stretch>
                  <a:fillRect l="-1122"/>
                </a:stretch>
              </a:blipFill>
            </p:spPr>
            <p:txBody>
              <a:bodyPr/>
              <a:lstStyle/>
              <a:p>
                <a:r>
                  <a:rPr lang="en-CN">
                    <a:noFill/>
                  </a:rPr>
                  <a:t> </a:t>
                </a:r>
              </a:p>
            </p:txBody>
          </p:sp>
        </mc:Fallback>
      </mc:AlternateContent>
    </p:spTree>
    <p:extLst>
      <p:ext uri="{BB962C8B-B14F-4D97-AF65-F5344CB8AC3E}">
        <p14:creationId xmlns:p14="http://schemas.microsoft.com/office/powerpoint/2010/main" val="3506629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Frequentism vs </a:t>
            </a:r>
            <a:r>
              <a:rPr lang="en-GB" dirty="0" err="1"/>
              <a:t>Bayesianism</a:t>
            </a:r>
            <a:r>
              <a:rPr lang="en-GB" dirty="0"/>
              <a:t> </a:t>
            </a:r>
          </a:p>
        </p:txBody>
      </p:sp>
      <p:sp>
        <p:nvSpPr>
          <p:cNvPr id="3" name="Content Placeholder 2"/>
          <p:cNvSpPr>
            <a:spLocks noGrp="1"/>
          </p:cNvSpPr>
          <p:nvPr>
            <p:ph idx="1"/>
          </p:nvPr>
        </p:nvSpPr>
        <p:spPr>
          <a:xfrm>
            <a:off x="457200" y="1600200"/>
            <a:ext cx="7848600" cy="1828800"/>
          </a:xfrm>
        </p:spPr>
        <p:txBody>
          <a:bodyPr>
            <a:noAutofit/>
          </a:bodyPr>
          <a:lstStyle/>
          <a:p>
            <a:endParaRPr lang="en-CN" sz="2000" dirty="0"/>
          </a:p>
          <a:p>
            <a:endParaRPr lang="en-GB" sz="2400" dirty="0"/>
          </a:p>
          <a:p>
            <a:endParaRPr lang="en-GB" sz="2400" dirty="0"/>
          </a:p>
        </p:txBody>
      </p:sp>
      <p:pic>
        <p:nvPicPr>
          <p:cNvPr id="5" name="Picture 4">
            <a:extLst>
              <a:ext uri="{FF2B5EF4-FFF2-40B4-BE49-F238E27FC236}">
                <a16:creationId xmlns:a16="http://schemas.microsoft.com/office/drawing/2014/main" id="{F05D645D-0D6A-D541-B039-7F1D92DC5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2197100"/>
            <a:ext cx="7004872" cy="3441700"/>
          </a:xfrm>
          <a:prstGeom prst="rect">
            <a:avLst/>
          </a:prstGeom>
        </p:spPr>
      </p:pic>
    </p:spTree>
    <p:extLst>
      <p:ext uri="{BB962C8B-B14F-4D97-AF65-F5344CB8AC3E}">
        <p14:creationId xmlns:p14="http://schemas.microsoft.com/office/powerpoint/2010/main" val="2324152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The </a:t>
            </a:r>
            <a:r>
              <a:rPr lang="en-GB" dirty="0" err="1"/>
              <a:t>brm</a:t>
            </a:r>
            <a:r>
              <a:rPr lang="en-GB" dirty="0"/>
              <a:t>() </a:t>
            </a:r>
            <a:r>
              <a:rPr lang="en-GB" dirty="0" err="1"/>
              <a:t>glmm</a:t>
            </a:r>
            <a:r>
              <a:rPr lang="en-GB" dirty="0"/>
              <a:t> function </a:t>
            </a:r>
          </a:p>
        </p:txBody>
      </p:sp>
      <p:sp>
        <p:nvSpPr>
          <p:cNvPr id="3" name="Content Placeholder 2"/>
          <p:cNvSpPr>
            <a:spLocks noGrp="1"/>
          </p:cNvSpPr>
          <p:nvPr>
            <p:ph idx="1"/>
          </p:nvPr>
        </p:nvSpPr>
        <p:spPr>
          <a:xfrm>
            <a:off x="457200" y="1600200"/>
            <a:ext cx="8458200" cy="4983162"/>
          </a:xfrm>
        </p:spPr>
        <p:txBody>
          <a:bodyPr>
            <a:noAutofit/>
          </a:bodyPr>
          <a:lstStyle/>
          <a:p>
            <a:r>
              <a:rPr lang="en-GB" sz="2000" dirty="0">
                <a:latin typeface="Courier New" panose="02070309020205020404" pitchFamily="49" charset="0"/>
                <a:cs typeface="Courier New" pitchFamily="49" charset="0"/>
              </a:rPr>
              <a:t>mod &lt;- </a:t>
            </a:r>
            <a:r>
              <a:rPr lang="en-GB" sz="2000" dirty="0" err="1">
                <a:latin typeface="Courier New" panose="02070309020205020404" pitchFamily="49" charset="0"/>
                <a:cs typeface="Courier New" panose="02070309020205020404" pitchFamily="49" charset="0"/>
              </a:rPr>
              <a:t>brm</a:t>
            </a:r>
            <a:r>
              <a:rPr lang="en-GB" sz="2000" dirty="0">
                <a:latin typeface="Courier New" panose="02070309020205020404" pitchFamily="49" charset="0"/>
                <a:cs typeface="Courier New" panose="02070309020205020404" pitchFamily="49" charset="0"/>
              </a:rPr>
              <a:t>(Dlog~x1+(1|phy)+(1|Sp), </a:t>
            </a:r>
            <a:r>
              <a:rPr lang="en-GB" sz="2000" dirty="0" err="1">
                <a:latin typeface="Courier New" panose="02070309020205020404" pitchFamily="49" charset="0"/>
                <a:cs typeface="Courier New" panose="02070309020205020404" pitchFamily="49" charset="0"/>
              </a:rPr>
              <a:t>cov_ranef</a:t>
            </a:r>
            <a:r>
              <a:rPr lang="en-GB" sz="2000" dirty="0">
                <a:latin typeface="Courier New" panose="02070309020205020404" pitchFamily="49" charset="0"/>
                <a:cs typeface="Courier New" panose="02070309020205020404" pitchFamily="49" charset="0"/>
              </a:rPr>
              <a:t> = list(</a:t>
            </a:r>
            <a:r>
              <a:rPr lang="en-GB" sz="2000" dirty="0" err="1">
                <a:latin typeface="Courier New" panose="02070309020205020404" pitchFamily="49" charset="0"/>
                <a:cs typeface="Courier New" panose="02070309020205020404" pitchFamily="49" charset="0"/>
              </a:rPr>
              <a:t>phy</a:t>
            </a:r>
            <a:r>
              <a:rPr lang="en-GB" sz="2000" dirty="0">
                <a:latin typeface="Courier New" panose="02070309020205020404" pitchFamily="49" charset="0"/>
                <a:cs typeface="Courier New" panose="02070309020205020404" pitchFamily="49" charset="0"/>
              </a:rPr>
              <a:t> = </a:t>
            </a:r>
            <a:r>
              <a:rPr lang="en-GB" sz="2000" dirty="0" err="1">
                <a:latin typeface="Courier New" panose="02070309020205020404" pitchFamily="49" charset="0"/>
                <a:cs typeface="Courier New" panose="02070309020205020404" pitchFamily="49" charset="0"/>
              </a:rPr>
              <a:t>phylo_cor</a:t>
            </a:r>
            <a:r>
              <a:rPr lang="en-GB" sz="2000" dirty="0">
                <a:latin typeface="Courier New" panose="02070309020205020404" pitchFamily="49" charset="0"/>
                <a:cs typeface="Courier New" panose="02070309020205020404" pitchFamily="49" charset="0"/>
              </a:rPr>
              <a:t>),data = bark2, family = gaussian(), </a:t>
            </a:r>
            <a:r>
              <a:rPr lang="en-GB" sz="2000" dirty="0" err="1">
                <a:latin typeface="Courier New" panose="02070309020205020404" pitchFamily="49" charset="0"/>
                <a:cs typeface="Courier New" panose="02070309020205020404" pitchFamily="49" charset="0"/>
              </a:rPr>
              <a:t>sample_prior</a:t>
            </a:r>
            <a:r>
              <a:rPr lang="en-GB" sz="2000" dirty="0">
                <a:latin typeface="Courier New" panose="02070309020205020404" pitchFamily="49" charset="0"/>
                <a:cs typeface="Courier New" panose="02070309020205020404" pitchFamily="49" charset="0"/>
              </a:rPr>
              <a:t> = TRUE, </a:t>
            </a:r>
          </a:p>
          <a:p>
            <a:pPr marL="0" indent="0">
              <a:buNone/>
            </a:pPr>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iter</a:t>
            </a:r>
            <a:r>
              <a:rPr lang="en-GB" sz="2000" dirty="0">
                <a:latin typeface="Courier New" panose="02070309020205020404" pitchFamily="49" charset="0"/>
                <a:cs typeface="Courier New" panose="02070309020205020404" pitchFamily="49" charset="0"/>
              </a:rPr>
              <a:t> = 20000,warmup = 10000, chains = 4, cores = 4, thin = 10, </a:t>
            </a:r>
            <a:r>
              <a:rPr lang="en-GB" sz="2000" dirty="0" err="1">
                <a:latin typeface="Courier New" panose="02070309020205020404" pitchFamily="49" charset="0"/>
                <a:cs typeface="Courier New" panose="02070309020205020404" pitchFamily="49" charset="0"/>
              </a:rPr>
              <a:t>save_all_pars</a:t>
            </a:r>
            <a:r>
              <a:rPr lang="en-GB" sz="2000" dirty="0">
                <a:latin typeface="Courier New" panose="02070309020205020404" pitchFamily="49" charset="0"/>
                <a:cs typeface="Courier New" panose="02070309020205020404" pitchFamily="49" charset="0"/>
              </a:rPr>
              <a:t> = </a:t>
            </a:r>
            <a:r>
              <a:rPr lang="en-GB" sz="2000" dirty="0" err="1">
                <a:latin typeface="Courier New" panose="02070309020205020404" pitchFamily="49" charset="0"/>
                <a:cs typeface="Courier New" panose="02070309020205020404" pitchFamily="49" charset="0"/>
              </a:rPr>
              <a:t>TRUE,seed</a:t>
            </a:r>
            <a:r>
              <a:rPr lang="en-GB" sz="2000" dirty="0">
                <a:latin typeface="Courier New" panose="02070309020205020404" pitchFamily="49" charset="0"/>
                <a:cs typeface="Courier New" panose="02070309020205020404" pitchFamily="49" charset="0"/>
              </a:rPr>
              <a:t>=T, control=list(</a:t>
            </a:r>
            <a:r>
              <a:rPr lang="en-GB" sz="2000" dirty="0" err="1">
                <a:latin typeface="Courier New" panose="02070309020205020404" pitchFamily="49" charset="0"/>
                <a:cs typeface="Courier New" panose="02070309020205020404" pitchFamily="49" charset="0"/>
              </a:rPr>
              <a:t>adapt_delta</a:t>
            </a:r>
            <a:r>
              <a:rPr lang="en-GB" sz="2000" dirty="0">
                <a:latin typeface="Courier New" panose="02070309020205020404" pitchFamily="49" charset="0"/>
                <a:cs typeface="Courier New" panose="02070309020205020404" pitchFamily="49" charset="0"/>
              </a:rPr>
              <a:t>=0.99))</a:t>
            </a:r>
          </a:p>
          <a:p>
            <a:endParaRPr lang="en-GB" sz="2400" dirty="0">
              <a:latin typeface="Courier New" pitchFamily="49" charset="0"/>
              <a:cs typeface="Courier New" pitchFamily="49" charset="0"/>
            </a:endParaRPr>
          </a:p>
          <a:p>
            <a:endParaRPr lang="en-GB" sz="2400" dirty="0">
              <a:latin typeface="Courier New" pitchFamily="49" charset="0"/>
              <a:cs typeface="Courier New" pitchFamily="49" charset="0"/>
            </a:endParaRPr>
          </a:p>
          <a:p>
            <a:r>
              <a:rPr lang="en-CN" sz="2400" dirty="0"/>
              <a:t>Priors can be “informative” or “non-informative:”</a:t>
            </a:r>
          </a:p>
          <a:p>
            <a:r>
              <a:rPr lang="en-GB" sz="2400" dirty="0"/>
              <a:t>These will be discussed in the next lecture</a:t>
            </a:r>
          </a:p>
          <a:p>
            <a:r>
              <a:rPr lang="en-GB" sz="2400" dirty="0"/>
              <a:t>For now we will accept the defaults in the </a:t>
            </a:r>
            <a:r>
              <a:rPr lang="en-GB" sz="2400" dirty="0" err="1"/>
              <a:t>brm</a:t>
            </a:r>
            <a:r>
              <a:rPr lang="en-GB" sz="2400" dirty="0"/>
              <a:t>() function.</a:t>
            </a:r>
          </a:p>
          <a:p>
            <a:endParaRPr lang="en-GB" sz="2400" dirty="0">
              <a:latin typeface="Courier New" pitchFamily="49" charset="0"/>
              <a:cs typeface="Courier New" pitchFamily="49" charset="0"/>
            </a:endParaRPr>
          </a:p>
          <a:p>
            <a:endParaRPr lang="en-GB" sz="2400" dirty="0"/>
          </a:p>
        </p:txBody>
      </p:sp>
    </p:spTree>
    <p:extLst>
      <p:ext uri="{BB962C8B-B14F-4D97-AF65-F5344CB8AC3E}">
        <p14:creationId xmlns:p14="http://schemas.microsoft.com/office/powerpoint/2010/main" val="3375930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04800" y="2438400"/>
            <a:ext cx="8229600" cy="1143000"/>
          </a:xfrm>
        </p:spPr>
        <p:txBody>
          <a:bodyPr>
            <a:normAutofit fontScale="90000"/>
          </a:bodyPr>
          <a:lstStyle/>
          <a:p>
            <a:r>
              <a:rPr lang="en-GB" dirty="0">
                <a:solidFill>
                  <a:schemeClr val="bg1"/>
                </a:solidFill>
              </a:rPr>
              <a:t>Code 10.1</a:t>
            </a:r>
            <a:br>
              <a:rPr lang="en-GB" dirty="0">
                <a:solidFill>
                  <a:schemeClr val="bg1"/>
                </a:solidFill>
              </a:rPr>
            </a:br>
            <a:r>
              <a:rPr lang="en-GB" dirty="0">
                <a:solidFill>
                  <a:schemeClr val="bg1"/>
                </a:solidFill>
              </a:rPr>
              <a:t>Linear model with species repeats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The limits of GLS</a:t>
            </a:r>
          </a:p>
        </p:txBody>
      </p:sp>
      <p:sp>
        <p:nvSpPr>
          <p:cNvPr id="3" name="Content Placeholder 2"/>
          <p:cNvSpPr>
            <a:spLocks noGrp="1"/>
          </p:cNvSpPr>
          <p:nvPr>
            <p:ph idx="1"/>
          </p:nvPr>
        </p:nvSpPr>
        <p:spPr>
          <a:xfrm>
            <a:off x="457200" y="1600200"/>
            <a:ext cx="7924800" cy="4525963"/>
          </a:xfrm>
        </p:spPr>
        <p:txBody>
          <a:bodyPr>
            <a:normAutofit/>
          </a:bodyPr>
          <a:lstStyle/>
          <a:p>
            <a:r>
              <a:rPr lang="en-GB" sz="2400" dirty="0"/>
              <a:t>We have learnt how to run linear models with complex autocorrelation structures (GLS)</a:t>
            </a:r>
          </a:p>
          <a:p>
            <a:endParaRPr lang="en-GB" sz="1000" dirty="0"/>
          </a:p>
          <a:p>
            <a:r>
              <a:rPr lang="en-GB" sz="2400" dirty="0"/>
              <a:t>Unfortunately, the method has limits:</a:t>
            </a:r>
          </a:p>
          <a:p>
            <a:pPr marL="457200" indent="-457200">
              <a:buAutoNum type="arabicPeriod"/>
            </a:pPr>
            <a:r>
              <a:rPr lang="en-GB" sz="2400" dirty="0"/>
              <a:t>It assumes the response data is normally distributed </a:t>
            </a:r>
          </a:p>
          <a:p>
            <a:pPr marL="457200" indent="-457200">
              <a:buAutoNum type="arabicPeriod"/>
            </a:pPr>
            <a:r>
              <a:rPr lang="en-GB" sz="2400" dirty="0"/>
              <a:t>It cannot handle replication of individuals in species </a:t>
            </a:r>
          </a:p>
          <a:p>
            <a:pPr marL="0" indent="0">
              <a:buNone/>
            </a:pPr>
            <a:endParaRPr lang="en-GB" sz="2400" dirty="0"/>
          </a:p>
          <a:p>
            <a:pPr marL="0" indent="0">
              <a:buNone/>
            </a:pPr>
            <a:r>
              <a:rPr lang="en-GB" sz="2400" dirty="0"/>
              <a:t>So how can we deal with repetition and response data with non-normal distributions?</a:t>
            </a:r>
          </a:p>
          <a:p>
            <a:endParaRPr lang="en-GB" sz="2400" dirty="0"/>
          </a:p>
          <a:p>
            <a:pPr marL="514350" indent="-514350">
              <a:buAutoNum type="arabicPeriod"/>
            </a:pPr>
            <a:endParaRPr lang="en-GB" sz="2400" dirty="0"/>
          </a:p>
          <a:p>
            <a:endParaRPr lang="en-GB" sz="2400" dirty="0">
              <a:latin typeface="Courier New" pitchFamily="49" charset="0"/>
              <a:cs typeface="Courier New" pitchFamily="49" charset="0"/>
            </a:endParaRPr>
          </a:p>
        </p:txBody>
      </p:sp>
    </p:spTree>
    <p:extLst>
      <p:ext uri="{BB962C8B-B14F-4D97-AF65-F5344CB8AC3E}">
        <p14:creationId xmlns:p14="http://schemas.microsoft.com/office/powerpoint/2010/main" val="2155752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The animal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7924800" cy="4525963"/>
              </a:xfrm>
            </p:spPr>
            <p:txBody>
              <a:bodyPr>
                <a:normAutofit lnSpcReduction="10000"/>
              </a:bodyPr>
              <a:lstStyle/>
              <a:p>
                <a:r>
                  <a:rPr lang="en-GB" sz="2400" dirty="0"/>
                  <a:t>The problems described in the previous slide can be dealt with using an extension of mixed models and thus extending the covariance matrix </a:t>
                </a:r>
                <a:r>
                  <a:rPr lang="en-GB" sz="2400" b="1" dirty="0"/>
                  <a:t>V</a:t>
                </a:r>
              </a:p>
              <a:p>
                <a:endParaRPr lang="en-GB" sz="1000" dirty="0"/>
              </a:p>
              <a:p>
                <a:r>
                  <a:rPr lang="en-GB" sz="2400" dirty="0"/>
                  <a:t>Recall, the general likelihood solution of the coefficient estimates in linear models is:</a:t>
                </a:r>
              </a:p>
              <a:p>
                <a:endParaRPr lang="en-GB" sz="1200" dirty="0"/>
              </a:p>
              <a:p>
                <a:pPr marL="0" indent="0">
                  <a:buNone/>
                </a:pPr>
                <a14:m>
                  <m:oMathPara xmlns:m="http://schemas.openxmlformats.org/officeDocument/2006/math">
                    <m:oMathParaPr>
                      <m:jc m:val="centerGroup"/>
                    </m:oMathParaPr>
                    <m:oMath xmlns:m="http://schemas.openxmlformats.org/officeDocument/2006/math">
                      <m:acc>
                        <m:accPr>
                          <m:chr m:val="̂"/>
                          <m:ctrlPr>
                            <a:rPr lang="en-CN" sz="2400" b="1" i="1">
                              <a:solidFill>
                                <a:srgbClr val="0432FF"/>
                              </a:solidFill>
                              <a:latin typeface="Cambria Math" panose="02040503050406030204" pitchFamily="18" charset="0"/>
                            </a:rPr>
                          </m:ctrlPr>
                        </m:accPr>
                        <m:e>
                          <m:r>
                            <a:rPr lang="en-CN" sz="2400" b="1" i="1">
                              <a:solidFill>
                                <a:srgbClr val="0432FF"/>
                              </a:solidFill>
                              <a:latin typeface="Cambria Math" panose="02040503050406030204" pitchFamily="18" charset="0"/>
                            </a:rPr>
                            <m:t>𝜷</m:t>
                          </m:r>
                        </m:e>
                      </m:acc>
                      <m:r>
                        <a:rPr lang="en-CN" sz="2400" i="1">
                          <a:solidFill>
                            <a:srgbClr val="0432FF"/>
                          </a:solidFill>
                          <a:latin typeface="Cambria Math" panose="02040503050406030204" pitchFamily="18" charset="0"/>
                        </a:rPr>
                        <m:t>=  </m:t>
                      </m:r>
                      <m:sSup>
                        <m:sSupPr>
                          <m:ctrlPr>
                            <a:rPr lang="en-CN" sz="2400" b="1" i="1">
                              <a:solidFill>
                                <a:srgbClr val="0432FF"/>
                              </a:solidFill>
                              <a:latin typeface="Cambria Math" panose="02040503050406030204" pitchFamily="18" charset="0"/>
                            </a:rPr>
                          </m:ctrlPr>
                        </m:sSupPr>
                        <m:e>
                          <m:sSup>
                            <m:sSupPr>
                              <m:ctrlPr>
                                <a:rPr lang="en-CN" sz="2400" b="1" i="1">
                                  <a:solidFill>
                                    <a:srgbClr val="0432FF"/>
                                  </a:solidFill>
                                  <a:latin typeface="Cambria Math" panose="02040503050406030204" pitchFamily="18" charset="0"/>
                                </a:rPr>
                              </m:ctrlPr>
                            </m:sSupPr>
                            <m:e>
                              <m:r>
                                <a:rPr lang="en-CN" sz="2400" b="1" i="1">
                                  <a:solidFill>
                                    <a:srgbClr val="0432FF"/>
                                  </a:solidFill>
                                  <a:latin typeface="Cambria Math" panose="02040503050406030204" pitchFamily="18" charset="0"/>
                                </a:rPr>
                                <m:t>(</m:t>
                              </m:r>
                              <m:r>
                                <a:rPr lang="en-CN" sz="2400" b="1" i="1">
                                  <a:solidFill>
                                    <a:srgbClr val="0432FF"/>
                                  </a:solidFill>
                                  <a:latin typeface="Cambria Math" panose="02040503050406030204" pitchFamily="18" charset="0"/>
                                </a:rPr>
                                <m:t>𝑿</m:t>
                              </m:r>
                            </m:e>
                            <m:sup>
                              <m:r>
                                <a:rPr lang="en-CN" sz="2400" b="1" i="1">
                                  <a:solidFill>
                                    <a:srgbClr val="0432FF"/>
                                  </a:solidFill>
                                  <a:latin typeface="Cambria Math" panose="02040503050406030204" pitchFamily="18" charset="0"/>
                                </a:rPr>
                                <m:t>′</m:t>
                              </m:r>
                            </m:sup>
                          </m:sSup>
                          <m:sSup>
                            <m:sSupPr>
                              <m:ctrlPr>
                                <a:rPr lang="en-CN" sz="2400" b="1" i="1">
                                  <a:solidFill>
                                    <a:srgbClr val="0432FF"/>
                                  </a:solidFill>
                                  <a:latin typeface="Cambria Math" panose="02040503050406030204" pitchFamily="18" charset="0"/>
                                </a:rPr>
                              </m:ctrlPr>
                            </m:sSupPr>
                            <m:e>
                              <m:r>
                                <a:rPr lang="en-CN" sz="2400" b="1" i="1">
                                  <a:solidFill>
                                    <a:srgbClr val="0432FF"/>
                                  </a:solidFill>
                                  <a:latin typeface="Cambria Math" panose="02040503050406030204" pitchFamily="18" charset="0"/>
                                </a:rPr>
                                <m:t>𝑽</m:t>
                              </m:r>
                            </m:e>
                            <m:sup>
                              <m:r>
                                <a:rPr lang="en-CN" sz="2400" b="1" i="1">
                                  <a:solidFill>
                                    <a:srgbClr val="0432FF"/>
                                  </a:solidFill>
                                  <a:latin typeface="Cambria Math" panose="02040503050406030204" pitchFamily="18" charset="0"/>
                                </a:rPr>
                                <m:t>−</m:t>
                              </m:r>
                              <m:r>
                                <a:rPr lang="en-CN" sz="2400" b="1" i="1">
                                  <a:solidFill>
                                    <a:srgbClr val="0432FF"/>
                                  </a:solidFill>
                                  <a:latin typeface="Cambria Math" panose="02040503050406030204" pitchFamily="18" charset="0"/>
                                </a:rPr>
                                <m:t>𝟏</m:t>
                              </m:r>
                            </m:sup>
                          </m:sSup>
                          <m:r>
                            <a:rPr lang="en-CN" sz="2400" b="1" i="1">
                              <a:solidFill>
                                <a:srgbClr val="0432FF"/>
                              </a:solidFill>
                              <a:latin typeface="Cambria Math" panose="02040503050406030204" pitchFamily="18" charset="0"/>
                            </a:rPr>
                            <m:t>𝑿</m:t>
                          </m:r>
                          <m:r>
                            <a:rPr lang="en-CN" sz="2400" b="1" i="1">
                              <a:solidFill>
                                <a:srgbClr val="0432FF"/>
                              </a:solidFill>
                              <a:latin typeface="Cambria Math" panose="02040503050406030204" pitchFamily="18" charset="0"/>
                            </a:rPr>
                            <m:t>)</m:t>
                          </m:r>
                        </m:e>
                        <m:sup>
                          <m:r>
                            <a:rPr lang="en-CN" sz="2400" b="1" i="1">
                              <a:solidFill>
                                <a:srgbClr val="0432FF"/>
                              </a:solidFill>
                              <a:latin typeface="Cambria Math" panose="02040503050406030204" pitchFamily="18" charset="0"/>
                            </a:rPr>
                            <m:t>−</m:t>
                          </m:r>
                          <m:r>
                            <a:rPr lang="en-CN" sz="2400" b="1" i="1">
                              <a:solidFill>
                                <a:srgbClr val="0432FF"/>
                              </a:solidFill>
                              <a:latin typeface="Cambria Math" panose="02040503050406030204" pitchFamily="18" charset="0"/>
                            </a:rPr>
                            <m:t>𝟏</m:t>
                          </m:r>
                        </m:sup>
                      </m:sSup>
                      <m:sSup>
                        <m:sSupPr>
                          <m:ctrlPr>
                            <a:rPr lang="en-CN" sz="2400" b="1" i="1">
                              <a:solidFill>
                                <a:srgbClr val="0432FF"/>
                              </a:solidFill>
                              <a:latin typeface="Cambria Math" panose="02040503050406030204" pitchFamily="18" charset="0"/>
                            </a:rPr>
                          </m:ctrlPr>
                        </m:sSupPr>
                        <m:e>
                          <m:r>
                            <a:rPr lang="en-CN" sz="2400" b="1" i="1">
                              <a:solidFill>
                                <a:srgbClr val="0432FF"/>
                              </a:solidFill>
                              <a:latin typeface="Cambria Math" panose="02040503050406030204" pitchFamily="18" charset="0"/>
                            </a:rPr>
                            <m:t>𝑿</m:t>
                          </m:r>
                        </m:e>
                        <m:sup>
                          <m:r>
                            <a:rPr lang="en-CN" sz="2400" b="1" i="1">
                              <a:solidFill>
                                <a:srgbClr val="0432FF"/>
                              </a:solidFill>
                              <a:latin typeface="Cambria Math" panose="02040503050406030204" pitchFamily="18" charset="0"/>
                            </a:rPr>
                            <m:t>′</m:t>
                          </m:r>
                        </m:sup>
                      </m:sSup>
                      <m:sSup>
                        <m:sSupPr>
                          <m:ctrlPr>
                            <a:rPr lang="en-CN" sz="2400" b="1" i="1">
                              <a:solidFill>
                                <a:srgbClr val="0432FF"/>
                              </a:solidFill>
                              <a:latin typeface="Cambria Math" panose="02040503050406030204" pitchFamily="18" charset="0"/>
                            </a:rPr>
                          </m:ctrlPr>
                        </m:sSupPr>
                        <m:e>
                          <m:r>
                            <a:rPr lang="en-CN" sz="2400" b="1" i="1">
                              <a:solidFill>
                                <a:srgbClr val="0432FF"/>
                              </a:solidFill>
                              <a:latin typeface="Cambria Math" panose="02040503050406030204" pitchFamily="18" charset="0"/>
                            </a:rPr>
                            <m:t>𝑽</m:t>
                          </m:r>
                        </m:e>
                        <m:sup>
                          <m:r>
                            <a:rPr lang="en-CN" sz="2400" b="1" i="1">
                              <a:solidFill>
                                <a:srgbClr val="0432FF"/>
                              </a:solidFill>
                              <a:latin typeface="Cambria Math" panose="02040503050406030204" pitchFamily="18" charset="0"/>
                            </a:rPr>
                            <m:t>−</m:t>
                          </m:r>
                          <m:r>
                            <a:rPr lang="en-CN" sz="2400" b="1" i="1">
                              <a:solidFill>
                                <a:srgbClr val="0432FF"/>
                              </a:solidFill>
                              <a:latin typeface="Cambria Math" panose="02040503050406030204" pitchFamily="18" charset="0"/>
                            </a:rPr>
                            <m:t>𝟏</m:t>
                          </m:r>
                        </m:sup>
                      </m:sSup>
                      <m:r>
                        <a:rPr lang="en-CN" sz="2400" b="1" i="1">
                          <a:solidFill>
                            <a:srgbClr val="0432FF"/>
                          </a:solidFill>
                          <a:latin typeface="Cambria Math" panose="02040503050406030204" pitchFamily="18" charset="0"/>
                        </a:rPr>
                        <m:t>𝒚</m:t>
                      </m:r>
                    </m:oMath>
                  </m:oMathPara>
                </a14:m>
                <a:endParaRPr lang="en-GB" sz="2400" dirty="0"/>
              </a:p>
              <a:p>
                <a:endParaRPr lang="en-GB" sz="1300" dirty="0"/>
              </a:p>
              <a:p>
                <a:r>
                  <a:rPr lang="en-GB" sz="2400" dirty="0"/>
                  <a:t>In the case of ordinary linear models,</a:t>
                </a:r>
              </a:p>
              <a:p>
                <a:pPr marL="0" indent="0" algn="ctr">
                  <a:buNone/>
                </a:pPr>
                <a14:m>
                  <m:oMath xmlns:m="http://schemas.openxmlformats.org/officeDocument/2006/math">
                    <m:r>
                      <a:rPr lang="en-US" sz="2600" b="1" i="1">
                        <a:solidFill>
                          <a:srgbClr val="0432FF"/>
                        </a:solidFill>
                        <a:latin typeface="Cambria Math" panose="02040503050406030204" pitchFamily="18" charset="0"/>
                      </a:rPr>
                      <m:t>𝒚</m:t>
                    </m:r>
                    <m:r>
                      <a:rPr lang="en-CN" sz="2600" i="1">
                        <a:solidFill>
                          <a:srgbClr val="0432FF"/>
                        </a:solidFill>
                        <a:latin typeface="Cambria Math" panose="02040503050406030204" pitchFamily="18" charset="0"/>
                      </a:rPr>
                      <m:t>=</m:t>
                    </m:r>
                    <m:r>
                      <a:rPr lang="en-US" sz="2600" b="1" i="1">
                        <a:solidFill>
                          <a:srgbClr val="0432FF"/>
                        </a:solidFill>
                        <a:latin typeface="Cambria Math" panose="02040503050406030204" pitchFamily="18" charset="0"/>
                      </a:rPr>
                      <m:t>𝑿</m:t>
                    </m:r>
                    <m:r>
                      <a:rPr lang="en-CN" sz="2600" b="1" i="1">
                        <a:solidFill>
                          <a:srgbClr val="0432FF"/>
                        </a:solidFill>
                        <a:latin typeface="Cambria Math" panose="02040503050406030204" pitchFamily="18" charset="0"/>
                      </a:rPr>
                      <m:t>𝜷</m:t>
                    </m:r>
                    <m:r>
                      <a:rPr lang="en-US" sz="2600" b="1" i="1">
                        <a:solidFill>
                          <a:srgbClr val="0432FF"/>
                        </a:solidFill>
                        <a:latin typeface="Cambria Math" panose="02040503050406030204" pitchFamily="18" charset="0"/>
                      </a:rPr>
                      <m:t>+ </m:t>
                    </m:r>
                    <m:r>
                      <a:rPr lang="en-US" sz="2600" b="1" i="1">
                        <a:solidFill>
                          <a:srgbClr val="0432FF"/>
                        </a:solidFill>
                        <a:latin typeface="Cambria Math" panose="02040503050406030204" pitchFamily="18" charset="0"/>
                      </a:rPr>
                      <m:t>𝜺</m:t>
                    </m:r>
                    <m:r>
                      <a:rPr lang="en-US" sz="2600" b="1" i="1">
                        <a:solidFill>
                          <a:srgbClr val="0432FF"/>
                        </a:solidFill>
                        <a:latin typeface="Cambria Math" panose="02040503050406030204" pitchFamily="18" charset="0"/>
                      </a:rPr>
                      <m:t>   </m:t>
                    </m:r>
                    <m:r>
                      <m:rPr>
                        <m:sty m:val="p"/>
                      </m:rPr>
                      <a:rPr lang="en-US" sz="2600">
                        <a:latin typeface="Cambria Math" panose="02040503050406030204" pitchFamily="18" charset="0"/>
                      </a:rPr>
                      <m:t>where</m:t>
                    </m:r>
                    <m:r>
                      <a:rPr lang="en-US" sz="2600" b="1" i="1">
                        <a:solidFill>
                          <a:srgbClr val="0432FF"/>
                        </a:solidFill>
                        <a:latin typeface="Cambria Math" panose="02040503050406030204" pitchFamily="18" charset="0"/>
                      </a:rPr>
                      <m:t>   </m:t>
                    </m:r>
                    <m:r>
                      <a:rPr lang="en-US" sz="2600" b="1" i="1" smtClean="0">
                        <a:solidFill>
                          <a:srgbClr val="0432FF"/>
                        </a:solidFill>
                        <a:latin typeface="Cambria Math" panose="02040503050406030204" pitchFamily="18" charset="0"/>
                      </a:rPr>
                      <m:t>𝜺</m:t>
                    </m:r>
                    <m:r>
                      <a:rPr lang="en-US" sz="2600" i="1">
                        <a:solidFill>
                          <a:srgbClr val="0432FF"/>
                        </a:solidFill>
                        <a:latin typeface="Cambria Math" panose="02040503050406030204" pitchFamily="18" charset="0"/>
                      </a:rPr>
                      <m:t>~</m:t>
                    </m:r>
                    <m:r>
                      <a:rPr lang="en-US" sz="2600" b="1" i="1">
                        <a:solidFill>
                          <a:srgbClr val="0432FF"/>
                        </a:solidFill>
                        <a:latin typeface="Cambria Math" panose="02040503050406030204" pitchFamily="18" charset="0"/>
                      </a:rPr>
                      <m:t>𝑵</m:t>
                    </m:r>
                    <m:d>
                      <m:dPr>
                        <m:ctrlPr>
                          <a:rPr lang="en-US" sz="2600" b="1" i="1">
                            <a:solidFill>
                              <a:srgbClr val="0432FF"/>
                            </a:solidFill>
                            <a:latin typeface="Cambria Math" panose="02040503050406030204" pitchFamily="18" charset="0"/>
                          </a:rPr>
                        </m:ctrlPr>
                      </m:dPr>
                      <m:e>
                        <m:r>
                          <a:rPr lang="en-US" sz="2600" b="1" i="1">
                            <a:solidFill>
                              <a:srgbClr val="0432FF"/>
                            </a:solidFill>
                            <a:latin typeface="Cambria Math" panose="02040503050406030204" pitchFamily="18" charset="0"/>
                          </a:rPr>
                          <m:t>𝟎</m:t>
                        </m:r>
                        <m:r>
                          <a:rPr lang="en-US" sz="2600" b="1" i="1">
                            <a:solidFill>
                              <a:srgbClr val="0432FF"/>
                            </a:solidFill>
                            <a:latin typeface="Cambria Math" panose="02040503050406030204" pitchFamily="18" charset="0"/>
                          </a:rPr>
                          <m:t>,</m:t>
                        </m:r>
                        <m:r>
                          <a:rPr lang="en-US" sz="2600" b="1" i="1" smtClean="0">
                            <a:solidFill>
                              <a:srgbClr val="0432FF"/>
                            </a:solidFill>
                            <a:latin typeface="Cambria Math" panose="02040503050406030204" pitchFamily="18" charset="0"/>
                          </a:rPr>
                          <m:t>𝑰</m:t>
                        </m:r>
                        <m:sSubSup>
                          <m:sSubSupPr>
                            <m:ctrlPr>
                              <a:rPr lang="en-CN" sz="2600" i="1" smtClean="0">
                                <a:solidFill>
                                  <a:srgbClr val="0432FF"/>
                                </a:solidFill>
                                <a:latin typeface="Cambria Math" panose="02040503050406030204" pitchFamily="18" charset="0"/>
                              </a:rPr>
                            </m:ctrlPr>
                          </m:sSubSupPr>
                          <m:e>
                            <m:r>
                              <a:rPr lang="en-CN" sz="2600" i="1">
                                <a:solidFill>
                                  <a:srgbClr val="0432FF"/>
                                </a:solidFill>
                                <a:latin typeface="Cambria Math" panose="02040503050406030204" pitchFamily="18" charset="0"/>
                              </a:rPr>
                              <m:t>𝜎</m:t>
                            </m:r>
                          </m:e>
                          <m:sub>
                            <m:r>
                              <a:rPr lang="en-US" sz="2600" b="0" i="1" smtClean="0">
                                <a:solidFill>
                                  <a:srgbClr val="0432FF"/>
                                </a:solidFill>
                                <a:latin typeface="Cambria Math" panose="02040503050406030204" pitchFamily="18" charset="0"/>
                              </a:rPr>
                              <m:t>𝑅</m:t>
                            </m:r>
                          </m:sub>
                          <m:sup>
                            <m:r>
                              <a:rPr lang="en-US" sz="2600" b="0" i="1" smtClean="0">
                                <a:solidFill>
                                  <a:srgbClr val="0432FF"/>
                                </a:solidFill>
                                <a:latin typeface="Cambria Math" panose="02040503050406030204" pitchFamily="18" charset="0"/>
                              </a:rPr>
                              <m:t>2</m:t>
                            </m:r>
                          </m:sup>
                        </m:sSubSup>
                      </m:e>
                    </m:d>
                    <m:r>
                      <a:rPr lang="en-US" sz="2600" b="0" i="0" smtClean="0">
                        <a:solidFill>
                          <a:schemeClr val="tx1"/>
                        </a:solidFill>
                        <a:latin typeface="Cambria Math" panose="02040503050406030204" pitchFamily="18" charset="0"/>
                      </a:rPr>
                      <m:t>,  </m:t>
                    </m:r>
                    <m:r>
                      <m:rPr>
                        <m:sty m:val="p"/>
                      </m:rPr>
                      <a:rPr lang="en-US" sz="2600" b="0" i="0" smtClean="0">
                        <a:solidFill>
                          <a:schemeClr val="tx1"/>
                        </a:solidFill>
                        <a:latin typeface="Cambria Math" panose="02040503050406030204" pitchFamily="18" charset="0"/>
                      </a:rPr>
                      <m:t>so</m:t>
                    </m:r>
                    <m:r>
                      <a:rPr lang="en-US" sz="2600" b="0" i="0" smtClean="0">
                        <a:solidFill>
                          <a:schemeClr val="tx1"/>
                        </a:solidFill>
                        <a:latin typeface="Cambria Math" panose="02040503050406030204" pitchFamily="18" charset="0"/>
                      </a:rPr>
                      <m:t> </m:t>
                    </m:r>
                    <m:r>
                      <a:rPr lang="en-US" sz="2600" b="1" i="1" smtClean="0">
                        <a:solidFill>
                          <a:srgbClr val="0432FF"/>
                        </a:solidFill>
                        <a:latin typeface="Cambria Math" panose="02040503050406030204" pitchFamily="18" charset="0"/>
                      </a:rPr>
                      <m:t>𝑽</m:t>
                    </m:r>
                    <m:r>
                      <a:rPr lang="en-US" sz="2600" b="1" i="1" smtClean="0">
                        <a:solidFill>
                          <a:srgbClr val="0432FF"/>
                        </a:solidFill>
                        <a:latin typeface="Cambria Math" panose="02040503050406030204" pitchFamily="18" charset="0"/>
                      </a:rPr>
                      <m:t>=</m:t>
                    </m:r>
                  </m:oMath>
                </a14:m>
                <a:r>
                  <a:rPr lang="en-GB" sz="2600" dirty="0">
                    <a:solidFill>
                      <a:srgbClr val="0432FF"/>
                    </a:solidFill>
                  </a:rPr>
                  <a:t> </a:t>
                </a:r>
                <a14:m>
                  <m:oMath xmlns:m="http://schemas.openxmlformats.org/officeDocument/2006/math">
                    <m:r>
                      <a:rPr lang="en-US" sz="2600" b="1" i="1">
                        <a:solidFill>
                          <a:srgbClr val="0432FF"/>
                        </a:solidFill>
                        <a:latin typeface="Cambria Math" panose="02040503050406030204" pitchFamily="18" charset="0"/>
                      </a:rPr>
                      <m:t>𝑰</m:t>
                    </m:r>
                    <m:sSubSup>
                      <m:sSubSupPr>
                        <m:ctrlPr>
                          <a:rPr lang="en-CN" sz="2600" i="1">
                            <a:solidFill>
                              <a:srgbClr val="0432FF"/>
                            </a:solidFill>
                            <a:latin typeface="Cambria Math" panose="02040503050406030204" pitchFamily="18" charset="0"/>
                          </a:rPr>
                        </m:ctrlPr>
                      </m:sSubSupPr>
                      <m:e>
                        <m:r>
                          <a:rPr lang="en-CN" sz="2600" i="1">
                            <a:solidFill>
                              <a:srgbClr val="0432FF"/>
                            </a:solidFill>
                            <a:latin typeface="Cambria Math" panose="02040503050406030204" pitchFamily="18" charset="0"/>
                          </a:rPr>
                          <m:t>𝜎</m:t>
                        </m:r>
                      </m:e>
                      <m:sub>
                        <m:r>
                          <a:rPr lang="en-US" sz="2600" i="1">
                            <a:solidFill>
                              <a:srgbClr val="0432FF"/>
                            </a:solidFill>
                            <a:latin typeface="Cambria Math" panose="02040503050406030204" pitchFamily="18" charset="0"/>
                          </a:rPr>
                          <m:t>𝑅</m:t>
                        </m:r>
                      </m:sub>
                      <m:sup>
                        <m:r>
                          <a:rPr lang="en-US" sz="2600" i="1">
                            <a:solidFill>
                              <a:srgbClr val="0432FF"/>
                            </a:solidFill>
                            <a:latin typeface="Cambria Math" panose="02040503050406030204" pitchFamily="18" charset="0"/>
                          </a:rPr>
                          <m:t>2</m:t>
                        </m:r>
                      </m:sup>
                    </m:sSubSup>
                  </m:oMath>
                </a14:m>
                <a:endParaRPr lang="en-GB" sz="2600" dirty="0">
                  <a:solidFill>
                    <a:srgbClr val="0432FF"/>
                  </a:solidFill>
                </a:endParaRPr>
              </a:p>
              <a:p>
                <a:r>
                  <a:rPr lang="en-GB" sz="2400" dirty="0"/>
                  <a:t> Hence:</a:t>
                </a:r>
              </a:p>
              <a:p>
                <a:pPr marL="0" indent="0" algn="ctr">
                  <a:buNone/>
                </a:pPr>
                <a14:m>
                  <m:oMath xmlns:m="http://schemas.openxmlformats.org/officeDocument/2006/math">
                    <m:acc>
                      <m:accPr>
                        <m:chr m:val="̂"/>
                        <m:ctrlPr>
                          <a:rPr lang="en-CN" sz="2400" b="1" i="1">
                            <a:solidFill>
                              <a:srgbClr val="0432FF"/>
                            </a:solidFill>
                            <a:latin typeface="Cambria Math" panose="02040503050406030204" pitchFamily="18" charset="0"/>
                          </a:rPr>
                        </m:ctrlPr>
                      </m:accPr>
                      <m:e>
                        <m:r>
                          <a:rPr lang="en-CN" sz="2400" b="1" i="1">
                            <a:solidFill>
                              <a:srgbClr val="0432FF"/>
                            </a:solidFill>
                            <a:latin typeface="Cambria Math" panose="02040503050406030204" pitchFamily="18" charset="0"/>
                          </a:rPr>
                          <m:t>𝜷</m:t>
                        </m:r>
                      </m:e>
                    </m:acc>
                    <m:r>
                      <a:rPr lang="en-CN" sz="2400" i="1">
                        <a:solidFill>
                          <a:srgbClr val="0432FF"/>
                        </a:solidFill>
                        <a:latin typeface="Cambria Math" panose="02040503050406030204" pitchFamily="18" charset="0"/>
                      </a:rPr>
                      <m:t>=  </m:t>
                    </m:r>
                    <m:sSup>
                      <m:sSupPr>
                        <m:ctrlPr>
                          <a:rPr lang="en-CN" sz="2400" b="1" i="1">
                            <a:solidFill>
                              <a:srgbClr val="0432FF"/>
                            </a:solidFill>
                            <a:latin typeface="Cambria Math" panose="02040503050406030204" pitchFamily="18" charset="0"/>
                          </a:rPr>
                        </m:ctrlPr>
                      </m:sSupPr>
                      <m:e>
                        <m:sSup>
                          <m:sSupPr>
                            <m:ctrlPr>
                              <a:rPr lang="en-CN" sz="2400" b="1" i="1">
                                <a:solidFill>
                                  <a:srgbClr val="0432FF"/>
                                </a:solidFill>
                                <a:latin typeface="Cambria Math" panose="02040503050406030204" pitchFamily="18" charset="0"/>
                              </a:rPr>
                            </m:ctrlPr>
                          </m:sSupPr>
                          <m:e>
                            <m:r>
                              <a:rPr lang="en-CN" sz="2400" b="1" i="1">
                                <a:solidFill>
                                  <a:srgbClr val="0432FF"/>
                                </a:solidFill>
                                <a:latin typeface="Cambria Math" panose="02040503050406030204" pitchFamily="18" charset="0"/>
                              </a:rPr>
                              <m:t>(</m:t>
                            </m:r>
                            <m:r>
                              <a:rPr lang="en-CN" sz="2400" b="1" i="1">
                                <a:solidFill>
                                  <a:srgbClr val="0432FF"/>
                                </a:solidFill>
                                <a:latin typeface="Cambria Math" panose="02040503050406030204" pitchFamily="18" charset="0"/>
                              </a:rPr>
                              <m:t>𝑿</m:t>
                            </m:r>
                          </m:e>
                          <m:sup>
                            <m:r>
                              <a:rPr lang="en-CN" sz="2400" b="1" i="1">
                                <a:solidFill>
                                  <a:srgbClr val="0432FF"/>
                                </a:solidFill>
                                <a:latin typeface="Cambria Math" panose="02040503050406030204" pitchFamily="18" charset="0"/>
                              </a:rPr>
                              <m:t>′</m:t>
                            </m:r>
                          </m:sup>
                        </m:sSup>
                        <m:r>
                          <a:rPr lang="en-CN" sz="2400" b="1" i="1">
                            <a:solidFill>
                              <a:srgbClr val="0432FF"/>
                            </a:solidFill>
                            <a:latin typeface="Cambria Math" panose="02040503050406030204" pitchFamily="18" charset="0"/>
                          </a:rPr>
                          <m:t>𝑿</m:t>
                        </m:r>
                        <m:r>
                          <a:rPr lang="en-CN" sz="2400" b="1" i="1">
                            <a:solidFill>
                              <a:srgbClr val="0432FF"/>
                            </a:solidFill>
                            <a:latin typeface="Cambria Math" panose="02040503050406030204" pitchFamily="18" charset="0"/>
                          </a:rPr>
                          <m:t>)</m:t>
                        </m:r>
                      </m:e>
                      <m:sup>
                        <m:r>
                          <a:rPr lang="en-CN" sz="2400" b="1" i="1">
                            <a:solidFill>
                              <a:srgbClr val="0432FF"/>
                            </a:solidFill>
                            <a:latin typeface="Cambria Math" panose="02040503050406030204" pitchFamily="18" charset="0"/>
                          </a:rPr>
                          <m:t>−</m:t>
                        </m:r>
                        <m:r>
                          <a:rPr lang="en-CN" sz="2400" b="1" i="1">
                            <a:solidFill>
                              <a:srgbClr val="0432FF"/>
                            </a:solidFill>
                            <a:latin typeface="Cambria Math" panose="02040503050406030204" pitchFamily="18" charset="0"/>
                          </a:rPr>
                          <m:t>𝟏</m:t>
                        </m:r>
                      </m:sup>
                    </m:sSup>
                    <m:sSup>
                      <m:sSupPr>
                        <m:ctrlPr>
                          <a:rPr lang="en-CN" sz="2400" b="1" i="1">
                            <a:solidFill>
                              <a:srgbClr val="0432FF"/>
                            </a:solidFill>
                            <a:latin typeface="Cambria Math" panose="02040503050406030204" pitchFamily="18" charset="0"/>
                          </a:rPr>
                        </m:ctrlPr>
                      </m:sSupPr>
                      <m:e>
                        <m:r>
                          <a:rPr lang="en-CN" sz="2400" b="1" i="1">
                            <a:solidFill>
                              <a:srgbClr val="0432FF"/>
                            </a:solidFill>
                            <a:latin typeface="Cambria Math" panose="02040503050406030204" pitchFamily="18" charset="0"/>
                          </a:rPr>
                          <m:t>𝑿</m:t>
                        </m:r>
                      </m:e>
                      <m:sup>
                        <m:r>
                          <a:rPr lang="en-CN" sz="2400" b="1" i="1">
                            <a:solidFill>
                              <a:srgbClr val="0432FF"/>
                            </a:solidFill>
                            <a:latin typeface="Cambria Math" panose="02040503050406030204" pitchFamily="18" charset="0"/>
                          </a:rPr>
                          <m:t>′</m:t>
                        </m:r>
                      </m:sup>
                    </m:sSup>
                    <m:r>
                      <a:rPr lang="en-CN" sz="2400" b="1" i="1">
                        <a:solidFill>
                          <a:srgbClr val="0432FF"/>
                        </a:solidFill>
                        <a:latin typeface="Cambria Math" panose="02040503050406030204" pitchFamily="18" charset="0"/>
                      </a:rPr>
                      <m:t>𝒚</m:t>
                    </m:r>
                    <m:r>
                      <a:rPr lang="en-US" sz="2400" b="0" i="0" smtClean="0">
                        <a:solidFill>
                          <a:srgbClr val="0432FF"/>
                        </a:solidFill>
                        <a:latin typeface="Cambria Math" panose="02040503050406030204" pitchFamily="18" charset="0"/>
                      </a:rPr>
                      <m:t>       (∵</m:t>
                    </m:r>
                    <m:sSup>
                      <m:sSupPr>
                        <m:ctrlPr>
                          <a:rPr lang="en-US" sz="2400" i="1">
                            <a:solidFill>
                              <a:srgbClr val="0432FF"/>
                            </a:solidFill>
                            <a:latin typeface="Cambria Math" panose="02040503050406030204" pitchFamily="18" charset="0"/>
                          </a:rPr>
                        </m:ctrlPr>
                      </m:sSupPr>
                      <m:e>
                        <m:r>
                          <a:rPr lang="en-US" sz="2400" b="1" i="1" smtClean="0">
                            <a:solidFill>
                              <a:srgbClr val="0432FF"/>
                            </a:solidFill>
                            <a:latin typeface="Cambria Math" panose="02040503050406030204" pitchFamily="18" charset="0"/>
                          </a:rPr>
                          <m:t>𝑽</m:t>
                        </m:r>
                      </m:e>
                      <m:sup>
                        <m:r>
                          <a:rPr lang="en-US" sz="2400" i="1">
                            <a:solidFill>
                              <a:srgbClr val="0432FF"/>
                            </a:solidFill>
                            <a:latin typeface="Cambria Math" panose="02040503050406030204" pitchFamily="18" charset="0"/>
                          </a:rPr>
                          <m:t>−1</m:t>
                        </m:r>
                      </m:sup>
                    </m:sSup>
                    <m:r>
                      <a:rPr lang="en-US" sz="2400" b="0" i="1" smtClean="0">
                        <a:solidFill>
                          <a:srgbClr val="0432FF"/>
                        </a:solidFill>
                        <a:latin typeface="Cambria Math" panose="02040503050406030204" pitchFamily="18" charset="0"/>
                      </a:rPr>
                      <m:t>=</m:t>
                    </m:r>
                    <m:sSup>
                      <m:sSupPr>
                        <m:ctrlPr>
                          <a:rPr lang="en-US" sz="2400" b="0" i="1" smtClean="0">
                            <a:solidFill>
                              <a:srgbClr val="0432FF"/>
                            </a:solidFill>
                            <a:latin typeface="Cambria Math" panose="02040503050406030204" pitchFamily="18" charset="0"/>
                          </a:rPr>
                        </m:ctrlPr>
                      </m:sSupPr>
                      <m:e>
                        <m:r>
                          <a:rPr lang="en-US" sz="2400" b="1" i="1" smtClean="0">
                            <a:solidFill>
                              <a:srgbClr val="0432FF"/>
                            </a:solidFill>
                            <a:latin typeface="Cambria Math" panose="02040503050406030204" pitchFamily="18" charset="0"/>
                          </a:rPr>
                          <m:t>𝑰</m:t>
                        </m:r>
                      </m:e>
                      <m:sup>
                        <m:r>
                          <a:rPr lang="en-US" sz="2400" b="0" i="1" smtClean="0">
                            <a:solidFill>
                              <a:srgbClr val="0432FF"/>
                            </a:solidFill>
                            <a:latin typeface="Cambria Math" panose="02040503050406030204" pitchFamily="18" charset="0"/>
                          </a:rPr>
                          <m:t>−1</m:t>
                        </m:r>
                      </m:sup>
                    </m:sSup>
                    <m:r>
                      <a:rPr lang="en-US" sz="2400" b="0" i="1" smtClean="0">
                        <a:solidFill>
                          <a:srgbClr val="0432FF"/>
                        </a:solidFill>
                        <a:latin typeface="Cambria Math" panose="02040503050406030204" pitchFamily="18" charset="0"/>
                      </a:rPr>
                      <m:t>=</m:t>
                    </m:r>
                    <m:r>
                      <a:rPr lang="en-US" sz="2400" b="1" i="1" smtClean="0">
                        <a:solidFill>
                          <a:srgbClr val="0432FF"/>
                        </a:solidFill>
                        <a:latin typeface="Cambria Math" panose="02040503050406030204" pitchFamily="18" charset="0"/>
                      </a:rPr>
                      <m:t>𝑰</m:t>
                    </m:r>
                    <m:r>
                      <a:rPr lang="en-US" sz="2400" b="1" i="1" smtClean="0">
                        <a:solidFill>
                          <a:srgbClr val="0432FF"/>
                        </a:solidFill>
                        <a:latin typeface="Cambria Math" panose="02040503050406030204" pitchFamily="18" charset="0"/>
                      </a:rPr>
                      <m:t>)</m:t>
                    </m:r>
                  </m:oMath>
                </a14:m>
                <a:r>
                  <a:rPr lang="en-GB" sz="2400" i="1" dirty="0"/>
                  <a:t> </a:t>
                </a:r>
              </a:p>
              <a:p>
                <a:endParaRPr lang="en-GB"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7924800" cy="4525963"/>
              </a:xfrm>
              <a:blipFill>
                <a:blip r:embed="rId2"/>
                <a:stretch>
                  <a:fillRect l="-1122" t="-1401" b="-560"/>
                </a:stretch>
              </a:blipFill>
            </p:spPr>
            <p:txBody>
              <a:bodyPr/>
              <a:lstStyle/>
              <a:p>
                <a:r>
                  <a:rPr lang="en-CN">
                    <a:noFill/>
                  </a:rPr>
                  <a:t> </a:t>
                </a:r>
              </a:p>
            </p:txBody>
          </p:sp>
        </mc:Fallback>
      </mc:AlternateContent>
    </p:spTree>
    <p:extLst>
      <p:ext uri="{BB962C8B-B14F-4D97-AF65-F5344CB8AC3E}">
        <p14:creationId xmlns:p14="http://schemas.microsoft.com/office/powerpoint/2010/main" val="81657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The animal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7924800" cy="4983162"/>
              </a:xfrm>
            </p:spPr>
            <p:txBody>
              <a:bodyPr>
                <a:noAutofit/>
              </a:bodyPr>
              <a:lstStyle/>
              <a:p>
                <a:r>
                  <a:rPr lang="en-GB" sz="2400" dirty="0"/>
                  <a:t>In mixed models with grouping random effects,</a:t>
                </a:r>
              </a:p>
              <a:p>
                <a:pPr marL="0" indent="0" algn="ctr">
                  <a:buNone/>
                </a:pPr>
                <a14:m>
                  <m:oMathPara xmlns:m="http://schemas.openxmlformats.org/officeDocument/2006/math">
                    <m:oMathParaPr>
                      <m:jc m:val="centerGroup"/>
                    </m:oMathParaPr>
                    <m:oMath xmlns:m="http://schemas.openxmlformats.org/officeDocument/2006/math">
                      <m:r>
                        <a:rPr lang="en-US" sz="2400" b="1" i="1">
                          <a:solidFill>
                            <a:srgbClr val="0432FF"/>
                          </a:solidFill>
                          <a:latin typeface="Cambria Math" panose="02040503050406030204" pitchFamily="18" charset="0"/>
                        </a:rPr>
                        <m:t>𝒚</m:t>
                      </m:r>
                      <m:r>
                        <a:rPr lang="en-CN" sz="2400" i="1">
                          <a:solidFill>
                            <a:srgbClr val="0432FF"/>
                          </a:solidFill>
                          <a:latin typeface="Cambria Math" panose="02040503050406030204" pitchFamily="18" charset="0"/>
                        </a:rPr>
                        <m:t>=</m:t>
                      </m:r>
                      <m:r>
                        <a:rPr lang="en-US" sz="2400" b="1" i="1">
                          <a:solidFill>
                            <a:srgbClr val="0432FF"/>
                          </a:solidFill>
                          <a:latin typeface="Cambria Math" panose="02040503050406030204" pitchFamily="18" charset="0"/>
                        </a:rPr>
                        <m:t>𝑿</m:t>
                      </m:r>
                      <m:r>
                        <a:rPr lang="en-CN" sz="2400" b="1" i="1">
                          <a:solidFill>
                            <a:srgbClr val="0432FF"/>
                          </a:solidFill>
                          <a:latin typeface="Cambria Math" panose="02040503050406030204" pitchFamily="18" charset="0"/>
                        </a:rPr>
                        <m:t>𝜷</m:t>
                      </m:r>
                      <m:r>
                        <a:rPr lang="en-US" sz="2400" b="1" i="1">
                          <a:solidFill>
                            <a:srgbClr val="0432FF"/>
                          </a:solidFill>
                          <a:latin typeface="Cambria Math" panose="02040503050406030204" pitchFamily="18" charset="0"/>
                        </a:rPr>
                        <m:t>+</m:t>
                      </m:r>
                      <m:r>
                        <a:rPr lang="en-US" sz="2400" b="1" i="1" smtClean="0">
                          <a:solidFill>
                            <a:srgbClr val="0432FF"/>
                          </a:solidFill>
                          <a:latin typeface="Cambria Math" panose="02040503050406030204" pitchFamily="18" charset="0"/>
                        </a:rPr>
                        <m:t>𝒁𝒃</m:t>
                      </m:r>
                      <m:r>
                        <a:rPr lang="en-US" sz="2400" b="1" i="1" smtClean="0">
                          <a:solidFill>
                            <a:srgbClr val="0432FF"/>
                          </a:solidFill>
                          <a:latin typeface="Cambria Math" panose="02040503050406030204" pitchFamily="18" charset="0"/>
                        </a:rPr>
                        <m:t>+</m:t>
                      </m:r>
                      <m:r>
                        <a:rPr lang="en-US" sz="2400" b="1" i="1">
                          <a:solidFill>
                            <a:srgbClr val="0432FF"/>
                          </a:solidFill>
                          <a:latin typeface="Cambria Math" panose="02040503050406030204" pitchFamily="18" charset="0"/>
                        </a:rPr>
                        <m:t>𝜺</m:t>
                      </m:r>
                      <m:r>
                        <a:rPr lang="en-US" sz="2400" b="1" i="1">
                          <a:solidFill>
                            <a:srgbClr val="0432FF"/>
                          </a:solidFill>
                          <a:latin typeface="Cambria Math" panose="02040503050406030204" pitchFamily="18" charset="0"/>
                        </a:rPr>
                        <m:t>   </m:t>
                      </m:r>
                      <m:r>
                        <m:rPr>
                          <m:sty m:val="p"/>
                        </m:rPr>
                        <a:rPr lang="en-US" sz="2400">
                          <a:latin typeface="Cambria Math" panose="02040503050406030204" pitchFamily="18" charset="0"/>
                        </a:rPr>
                        <m:t>where</m:t>
                      </m:r>
                      <m:r>
                        <a:rPr lang="en-US" sz="2400" b="1" i="1" smtClean="0">
                          <a:latin typeface="Cambria Math" panose="02040503050406030204" pitchFamily="18" charset="0"/>
                        </a:rPr>
                        <m:t>  </m:t>
                      </m:r>
                      <m:r>
                        <a:rPr lang="en-US" sz="2400" b="1" i="1">
                          <a:solidFill>
                            <a:srgbClr val="0432FF"/>
                          </a:solidFill>
                          <a:latin typeface="Cambria Math" panose="02040503050406030204" pitchFamily="18" charset="0"/>
                        </a:rPr>
                        <m:t>𝜺</m:t>
                      </m:r>
                      <m:r>
                        <a:rPr lang="en-US" sz="2400" i="1">
                          <a:solidFill>
                            <a:srgbClr val="0432FF"/>
                          </a:solidFill>
                          <a:latin typeface="Cambria Math" panose="02040503050406030204" pitchFamily="18" charset="0"/>
                        </a:rPr>
                        <m:t>~</m:t>
                      </m:r>
                      <m:r>
                        <a:rPr lang="en-US" sz="2400" b="1" i="1">
                          <a:solidFill>
                            <a:srgbClr val="0432FF"/>
                          </a:solidFill>
                          <a:latin typeface="Cambria Math" panose="02040503050406030204" pitchFamily="18" charset="0"/>
                        </a:rPr>
                        <m:t>𝑵</m:t>
                      </m:r>
                      <m:d>
                        <m:dPr>
                          <m:ctrlPr>
                            <a:rPr lang="en-US" sz="2400" b="1" i="1">
                              <a:solidFill>
                                <a:srgbClr val="0432FF"/>
                              </a:solidFill>
                              <a:latin typeface="Cambria Math" panose="02040503050406030204" pitchFamily="18" charset="0"/>
                            </a:rPr>
                          </m:ctrlPr>
                        </m:dPr>
                        <m:e>
                          <m:r>
                            <a:rPr lang="en-US" sz="2400" b="1" i="1">
                              <a:solidFill>
                                <a:srgbClr val="0432FF"/>
                              </a:solidFill>
                              <a:latin typeface="Cambria Math" panose="02040503050406030204" pitchFamily="18" charset="0"/>
                            </a:rPr>
                            <m:t>𝟎</m:t>
                          </m:r>
                          <m:r>
                            <a:rPr lang="en-US" sz="2400" b="1" i="1">
                              <a:solidFill>
                                <a:srgbClr val="0432FF"/>
                              </a:solidFill>
                              <a:latin typeface="Cambria Math" panose="02040503050406030204" pitchFamily="18" charset="0"/>
                            </a:rPr>
                            <m:t>,</m:t>
                          </m:r>
                          <m:r>
                            <a:rPr lang="en-US" sz="2400" b="1" i="1" smtClean="0">
                              <a:solidFill>
                                <a:srgbClr val="0432FF"/>
                              </a:solidFill>
                              <a:latin typeface="Cambria Math" panose="02040503050406030204" pitchFamily="18" charset="0"/>
                            </a:rPr>
                            <m:t>𝒁</m:t>
                          </m:r>
                          <m:sSubSup>
                            <m:sSubSupPr>
                              <m:ctrlPr>
                                <a:rPr lang="en-CN" sz="2400" i="1">
                                  <a:solidFill>
                                    <a:srgbClr val="0432FF"/>
                                  </a:solidFill>
                                  <a:latin typeface="Cambria Math" panose="02040503050406030204" pitchFamily="18" charset="0"/>
                                </a:rPr>
                              </m:ctrlPr>
                            </m:sSubSupPr>
                            <m:e>
                              <m:r>
                                <a:rPr lang="en-CN" sz="2400" i="1">
                                  <a:solidFill>
                                    <a:srgbClr val="0432FF"/>
                                  </a:solidFill>
                                  <a:latin typeface="Cambria Math" panose="02040503050406030204" pitchFamily="18" charset="0"/>
                                </a:rPr>
                                <m:t>𝜎</m:t>
                              </m:r>
                            </m:e>
                            <m:sub>
                              <m:r>
                                <a:rPr lang="en-US" sz="2400" b="0" i="1" smtClean="0">
                                  <a:solidFill>
                                    <a:srgbClr val="0432FF"/>
                                  </a:solidFill>
                                  <a:latin typeface="Cambria Math" panose="02040503050406030204" pitchFamily="18" charset="0"/>
                                </a:rPr>
                                <m:t>𝐵</m:t>
                              </m:r>
                            </m:sub>
                            <m:sup>
                              <m:r>
                                <a:rPr lang="en-US" sz="2400" i="1">
                                  <a:solidFill>
                                    <a:srgbClr val="0432FF"/>
                                  </a:solidFill>
                                  <a:latin typeface="Cambria Math" panose="02040503050406030204" pitchFamily="18" charset="0"/>
                                </a:rPr>
                                <m:t>2</m:t>
                              </m:r>
                            </m:sup>
                          </m:sSubSup>
                        </m:e>
                      </m:d>
                      <m:r>
                        <a:rPr lang="en-US" sz="2400" b="1" i="1" smtClean="0">
                          <a:solidFill>
                            <a:srgbClr val="0432FF"/>
                          </a:solidFill>
                          <a:latin typeface="Cambria Math" panose="02040503050406030204" pitchFamily="18" charset="0"/>
                        </a:rPr>
                        <m:t>, </m:t>
                      </m:r>
                      <m:r>
                        <a:rPr lang="en-US" sz="2400" b="1" i="1">
                          <a:solidFill>
                            <a:srgbClr val="0432FF"/>
                          </a:solidFill>
                          <a:latin typeface="Cambria Math" panose="02040503050406030204" pitchFamily="18" charset="0"/>
                        </a:rPr>
                        <m:t>𝜺</m:t>
                      </m:r>
                      <m:r>
                        <a:rPr lang="en-US" sz="2400" i="1">
                          <a:solidFill>
                            <a:srgbClr val="0432FF"/>
                          </a:solidFill>
                          <a:latin typeface="Cambria Math" panose="02040503050406030204" pitchFamily="18" charset="0"/>
                        </a:rPr>
                        <m:t>~</m:t>
                      </m:r>
                      <m:r>
                        <a:rPr lang="en-US" sz="2400" b="1" i="1">
                          <a:solidFill>
                            <a:srgbClr val="0432FF"/>
                          </a:solidFill>
                          <a:latin typeface="Cambria Math" panose="02040503050406030204" pitchFamily="18" charset="0"/>
                        </a:rPr>
                        <m:t>𝑵</m:t>
                      </m:r>
                      <m:d>
                        <m:dPr>
                          <m:ctrlPr>
                            <a:rPr lang="en-US" sz="2400" b="1" i="1">
                              <a:solidFill>
                                <a:srgbClr val="0432FF"/>
                              </a:solidFill>
                              <a:latin typeface="Cambria Math" panose="02040503050406030204" pitchFamily="18" charset="0"/>
                            </a:rPr>
                          </m:ctrlPr>
                        </m:dPr>
                        <m:e>
                          <m:r>
                            <a:rPr lang="en-US" sz="2400" b="1" i="1">
                              <a:solidFill>
                                <a:srgbClr val="0432FF"/>
                              </a:solidFill>
                              <a:latin typeface="Cambria Math" panose="02040503050406030204" pitchFamily="18" charset="0"/>
                            </a:rPr>
                            <m:t>𝟎</m:t>
                          </m:r>
                          <m:r>
                            <a:rPr lang="en-US" sz="2400" b="1" i="1">
                              <a:solidFill>
                                <a:srgbClr val="0432FF"/>
                              </a:solidFill>
                              <a:latin typeface="Cambria Math" panose="02040503050406030204" pitchFamily="18" charset="0"/>
                            </a:rPr>
                            <m:t>,</m:t>
                          </m:r>
                          <m:r>
                            <a:rPr lang="en-US" sz="2400" b="1" i="1">
                              <a:solidFill>
                                <a:srgbClr val="0432FF"/>
                              </a:solidFill>
                              <a:latin typeface="Cambria Math" panose="02040503050406030204" pitchFamily="18" charset="0"/>
                            </a:rPr>
                            <m:t>𝑰</m:t>
                          </m:r>
                          <m:sSubSup>
                            <m:sSubSupPr>
                              <m:ctrlPr>
                                <a:rPr lang="en-CN" sz="2400" i="1">
                                  <a:solidFill>
                                    <a:srgbClr val="0432FF"/>
                                  </a:solidFill>
                                  <a:latin typeface="Cambria Math" panose="02040503050406030204" pitchFamily="18" charset="0"/>
                                </a:rPr>
                              </m:ctrlPr>
                            </m:sSubSupPr>
                            <m:e>
                              <m:r>
                                <a:rPr lang="en-CN" sz="2400" i="1">
                                  <a:solidFill>
                                    <a:srgbClr val="0432FF"/>
                                  </a:solidFill>
                                  <a:latin typeface="Cambria Math" panose="02040503050406030204" pitchFamily="18" charset="0"/>
                                </a:rPr>
                                <m:t>𝜎</m:t>
                              </m:r>
                            </m:e>
                            <m:sub>
                              <m:r>
                                <a:rPr lang="en-US" sz="2400" i="1">
                                  <a:solidFill>
                                    <a:srgbClr val="0432FF"/>
                                  </a:solidFill>
                                  <a:latin typeface="Cambria Math" panose="02040503050406030204" pitchFamily="18" charset="0"/>
                                </a:rPr>
                                <m:t>𝑅</m:t>
                              </m:r>
                            </m:sub>
                            <m:sup>
                              <m:r>
                                <a:rPr lang="en-US" sz="2400" i="1">
                                  <a:solidFill>
                                    <a:srgbClr val="0432FF"/>
                                  </a:solidFill>
                                  <a:latin typeface="Cambria Math" panose="02040503050406030204" pitchFamily="18" charset="0"/>
                                </a:rPr>
                                <m:t>2</m:t>
                              </m:r>
                            </m:sup>
                          </m:sSubSup>
                        </m:e>
                      </m:d>
                      <m:r>
                        <a:rPr lang="en-US" sz="2400">
                          <a:latin typeface="Cambria Math" panose="02040503050406030204" pitchFamily="18" charset="0"/>
                        </a:rPr>
                        <m:t>,  </m:t>
                      </m:r>
                    </m:oMath>
                  </m:oMathPara>
                </a14:m>
                <a:endParaRPr lang="en-GB" sz="2400" i="1" dirty="0"/>
              </a:p>
              <a:p>
                <a:endParaRPr lang="en-GB" sz="800" dirty="0"/>
              </a:p>
              <a:p>
                <a:r>
                  <a:rPr lang="en-GB" sz="2400" dirty="0"/>
                  <a:t>as random effects are simply variance terms,</a:t>
                </a:r>
              </a:p>
              <a:p>
                <a:pPr marL="0" indent="0" algn="ctr">
                  <a:buNone/>
                </a:pPr>
                <a14:m>
                  <m:oMath xmlns:m="http://schemas.openxmlformats.org/officeDocument/2006/math">
                    <m:r>
                      <a:rPr lang="en-US" sz="2400" b="1" i="1">
                        <a:solidFill>
                          <a:srgbClr val="0432FF"/>
                        </a:solidFill>
                        <a:latin typeface="Cambria Math" panose="02040503050406030204" pitchFamily="18" charset="0"/>
                      </a:rPr>
                      <m:t>𝒚</m:t>
                    </m:r>
                    <m:r>
                      <a:rPr lang="en-CN" sz="2400" i="1">
                        <a:solidFill>
                          <a:srgbClr val="0432FF"/>
                        </a:solidFill>
                        <a:latin typeface="Cambria Math" panose="02040503050406030204" pitchFamily="18" charset="0"/>
                      </a:rPr>
                      <m:t>=</m:t>
                    </m:r>
                    <m:r>
                      <a:rPr lang="en-US" sz="2400" b="1" i="1">
                        <a:solidFill>
                          <a:srgbClr val="0432FF"/>
                        </a:solidFill>
                        <a:latin typeface="Cambria Math" panose="02040503050406030204" pitchFamily="18" charset="0"/>
                      </a:rPr>
                      <m:t>𝑿</m:t>
                    </m:r>
                    <m:r>
                      <a:rPr lang="en-CN" sz="2400" b="1" i="1">
                        <a:solidFill>
                          <a:srgbClr val="0432FF"/>
                        </a:solidFill>
                        <a:latin typeface="Cambria Math" panose="02040503050406030204" pitchFamily="18" charset="0"/>
                      </a:rPr>
                      <m:t>𝜷</m:t>
                    </m:r>
                    <m:r>
                      <a:rPr lang="en-US" sz="2400" b="1" i="1">
                        <a:solidFill>
                          <a:srgbClr val="0432FF"/>
                        </a:solidFill>
                        <a:latin typeface="Cambria Math" panose="02040503050406030204" pitchFamily="18" charset="0"/>
                      </a:rPr>
                      <m:t>+</m:t>
                    </m:r>
                    <m:r>
                      <a:rPr lang="en-US" sz="2400" b="1" i="1">
                        <a:solidFill>
                          <a:srgbClr val="0432FF"/>
                        </a:solidFill>
                        <a:latin typeface="Cambria Math" panose="02040503050406030204" pitchFamily="18" charset="0"/>
                      </a:rPr>
                      <m:t>𝒁</m:t>
                    </m:r>
                    <m:sSubSup>
                      <m:sSubSupPr>
                        <m:ctrlPr>
                          <a:rPr lang="en-CN" sz="2400" i="1">
                            <a:solidFill>
                              <a:srgbClr val="0432FF"/>
                            </a:solidFill>
                            <a:latin typeface="Cambria Math" panose="02040503050406030204" pitchFamily="18" charset="0"/>
                          </a:rPr>
                        </m:ctrlPr>
                      </m:sSubSupPr>
                      <m:e>
                        <m:r>
                          <a:rPr lang="en-CN" sz="2400" i="1">
                            <a:solidFill>
                              <a:srgbClr val="0432FF"/>
                            </a:solidFill>
                            <a:latin typeface="Cambria Math" panose="02040503050406030204" pitchFamily="18" charset="0"/>
                          </a:rPr>
                          <m:t>𝜎</m:t>
                        </m:r>
                      </m:e>
                      <m:sub>
                        <m:r>
                          <a:rPr lang="en-US" sz="2400" b="0" i="1" smtClean="0">
                            <a:solidFill>
                              <a:srgbClr val="0432FF"/>
                            </a:solidFill>
                            <a:latin typeface="Cambria Math" panose="02040503050406030204" pitchFamily="18" charset="0"/>
                          </a:rPr>
                          <m:t>𝐵</m:t>
                        </m:r>
                      </m:sub>
                      <m:sup>
                        <m:r>
                          <a:rPr lang="en-US" sz="2400" i="1">
                            <a:solidFill>
                              <a:srgbClr val="0432FF"/>
                            </a:solidFill>
                            <a:latin typeface="Cambria Math" panose="02040503050406030204" pitchFamily="18" charset="0"/>
                          </a:rPr>
                          <m:t>2</m:t>
                        </m:r>
                      </m:sup>
                    </m:sSubSup>
                    <m:r>
                      <a:rPr lang="en-US" sz="2400" b="1" i="1">
                        <a:solidFill>
                          <a:srgbClr val="0432FF"/>
                        </a:solidFill>
                        <a:latin typeface="Cambria Math" panose="02040503050406030204" pitchFamily="18" charset="0"/>
                      </a:rPr>
                      <m:t>+</m:t>
                    </m:r>
                    <m:r>
                      <a:rPr lang="en-US" sz="2400" b="1" i="1">
                        <a:solidFill>
                          <a:srgbClr val="0432FF"/>
                        </a:solidFill>
                        <a:latin typeface="Cambria Math" panose="02040503050406030204" pitchFamily="18" charset="0"/>
                      </a:rPr>
                      <m:t>𝑰</m:t>
                    </m:r>
                    <m:sSubSup>
                      <m:sSubSupPr>
                        <m:ctrlPr>
                          <a:rPr lang="en-CN" sz="2400" i="1">
                            <a:solidFill>
                              <a:srgbClr val="0432FF"/>
                            </a:solidFill>
                            <a:latin typeface="Cambria Math" panose="02040503050406030204" pitchFamily="18" charset="0"/>
                          </a:rPr>
                        </m:ctrlPr>
                      </m:sSubSupPr>
                      <m:e>
                        <m:r>
                          <a:rPr lang="en-CN" sz="2400" i="1">
                            <a:solidFill>
                              <a:srgbClr val="0432FF"/>
                            </a:solidFill>
                            <a:latin typeface="Cambria Math" panose="02040503050406030204" pitchFamily="18" charset="0"/>
                          </a:rPr>
                          <m:t>𝜎</m:t>
                        </m:r>
                      </m:e>
                      <m:sub>
                        <m:r>
                          <a:rPr lang="en-US" sz="2400" i="1">
                            <a:solidFill>
                              <a:srgbClr val="0432FF"/>
                            </a:solidFill>
                            <a:latin typeface="Cambria Math" panose="02040503050406030204" pitchFamily="18" charset="0"/>
                          </a:rPr>
                          <m:t>𝑅</m:t>
                        </m:r>
                      </m:sub>
                      <m:sup>
                        <m:r>
                          <a:rPr lang="en-US" sz="2400" i="1">
                            <a:solidFill>
                              <a:srgbClr val="0432FF"/>
                            </a:solidFill>
                            <a:latin typeface="Cambria Math" panose="02040503050406030204" pitchFamily="18" charset="0"/>
                          </a:rPr>
                          <m:t>2</m:t>
                        </m:r>
                      </m:sup>
                    </m:sSubSup>
                    <m:r>
                      <a:rPr lang="en-US" sz="2400" b="0" i="0" smtClean="0">
                        <a:solidFill>
                          <a:schemeClr val="tx1"/>
                        </a:solidFill>
                        <a:latin typeface="Cambria Math" panose="02040503050406030204" pitchFamily="18" charset="0"/>
                      </a:rPr>
                      <m:t>,        </m:t>
                    </m:r>
                    <m:r>
                      <m:rPr>
                        <m:sty m:val="p"/>
                      </m:rPr>
                      <a:rPr lang="en-US" sz="2400">
                        <a:latin typeface="Cambria Math" panose="02040503050406030204" pitchFamily="18" charset="0"/>
                      </a:rPr>
                      <m:t>so</m:t>
                    </m:r>
                    <m:r>
                      <a:rPr lang="en-US" sz="2400">
                        <a:latin typeface="Cambria Math" panose="02040503050406030204" pitchFamily="18" charset="0"/>
                      </a:rPr>
                      <m:t> </m:t>
                    </m:r>
                    <m:r>
                      <a:rPr lang="en-US" sz="2400" b="1" i="1">
                        <a:solidFill>
                          <a:srgbClr val="0432FF"/>
                        </a:solidFill>
                        <a:latin typeface="Cambria Math" panose="02040503050406030204" pitchFamily="18" charset="0"/>
                      </a:rPr>
                      <m:t>𝑽</m:t>
                    </m:r>
                    <m:r>
                      <a:rPr lang="en-US" sz="2400" b="1" i="1">
                        <a:solidFill>
                          <a:srgbClr val="0432FF"/>
                        </a:solidFill>
                        <a:latin typeface="Cambria Math" panose="02040503050406030204" pitchFamily="18" charset="0"/>
                      </a:rPr>
                      <m:t>=</m:t>
                    </m:r>
                  </m:oMath>
                </a14:m>
                <a:r>
                  <a:rPr lang="en-GB" sz="2400" i="1" dirty="0">
                    <a:solidFill>
                      <a:srgbClr val="0432FF"/>
                    </a:solidFill>
                  </a:rPr>
                  <a:t> </a:t>
                </a:r>
                <a:r>
                  <a:rPr lang="en-GB" sz="2400" b="1" i="1" dirty="0">
                    <a:solidFill>
                      <a:srgbClr val="0432FF"/>
                    </a:solidFill>
                  </a:rPr>
                  <a:t>Z</a:t>
                </a:r>
                <a14:m>
                  <m:oMath xmlns:m="http://schemas.openxmlformats.org/officeDocument/2006/math">
                    <m:sSubSup>
                      <m:sSubSupPr>
                        <m:ctrlPr>
                          <a:rPr lang="en-CN" sz="2400" i="1">
                            <a:solidFill>
                              <a:srgbClr val="0432FF"/>
                            </a:solidFill>
                            <a:latin typeface="Cambria Math" panose="02040503050406030204" pitchFamily="18" charset="0"/>
                          </a:rPr>
                        </m:ctrlPr>
                      </m:sSubSupPr>
                      <m:e>
                        <m:r>
                          <a:rPr lang="en-CN" sz="2400" i="1">
                            <a:solidFill>
                              <a:srgbClr val="0432FF"/>
                            </a:solidFill>
                            <a:latin typeface="Cambria Math" panose="02040503050406030204" pitchFamily="18" charset="0"/>
                          </a:rPr>
                          <m:t>𝜎</m:t>
                        </m:r>
                      </m:e>
                      <m:sub>
                        <m:r>
                          <a:rPr lang="en-US" sz="2400" i="1">
                            <a:solidFill>
                              <a:srgbClr val="0432FF"/>
                            </a:solidFill>
                            <a:latin typeface="Cambria Math" panose="02040503050406030204" pitchFamily="18" charset="0"/>
                          </a:rPr>
                          <m:t>𝐵</m:t>
                        </m:r>
                      </m:sub>
                      <m:sup>
                        <m:r>
                          <a:rPr lang="en-US" sz="2400" i="1">
                            <a:solidFill>
                              <a:srgbClr val="0432FF"/>
                            </a:solidFill>
                            <a:latin typeface="Cambria Math" panose="02040503050406030204" pitchFamily="18" charset="0"/>
                          </a:rPr>
                          <m:t>2</m:t>
                        </m:r>
                      </m:sup>
                    </m:sSubSup>
                    <m:r>
                      <a:rPr lang="en-US" sz="2400" i="1">
                        <a:solidFill>
                          <a:srgbClr val="0432FF"/>
                        </a:solidFill>
                        <a:latin typeface="Cambria Math" panose="02040503050406030204" pitchFamily="18" charset="0"/>
                      </a:rPr>
                      <m:t> </m:t>
                    </m:r>
                  </m:oMath>
                </a14:m>
                <a:r>
                  <a:rPr lang="en-GB" sz="2400" i="1" dirty="0">
                    <a:solidFill>
                      <a:srgbClr val="0432FF"/>
                    </a:solidFill>
                  </a:rPr>
                  <a:t>+ </a:t>
                </a:r>
                <a14:m>
                  <m:oMath xmlns:m="http://schemas.openxmlformats.org/officeDocument/2006/math">
                    <m:r>
                      <a:rPr lang="en-US" sz="2400" b="1" i="1">
                        <a:solidFill>
                          <a:srgbClr val="0432FF"/>
                        </a:solidFill>
                        <a:latin typeface="Cambria Math" panose="02040503050406030204" pitchFamily="18" charset="0"/>
                      </a:rPr>
                      <m:t>𝑰</m:t>
                    </m:r>
                    <m:sSubSup>
                      <m:sSubSupPr>
                        <m:ctrlPr>
                          <a:rPr lang="en-CN" sz="2400" i="1">
                            <a:solidFill>
                              <a:srgbClr val="0432FF"/>
                            </a:solidFill>
                            <a:latin typeface="Cambria Math" panose="02040503050406030204" pitchFamily="18" charset="0"/>
                          </a:rPr>
                        </m:ctrlPr>
                      </m:sSubSupPr>
                      <m:e>
                        <m:r>
                          <a:rPr lang="en-CN" sz="2400" i="1">
                            <a:solidFill>
                              <a:srgbClr val="0432FF"/>
                            </a:solidFill>
                            <a:latin typeface="Cambria Math" panose="02040503050406030204" pitchFamily="18" charset="0"/>
                          </a:rPr>
                          <m:t>𝜎</m:t>
                        </m:r>
                      </m:e>
                      <m:sub>
                        <m:r>
                          <a:rPr lang="en-US" sz="2400" i="1">
                            <a:solidFill>
                              <a:srgbClr val="0432FF"/>
                            </a:solidFill>
                            <a:latin typeface="Cambria Math" panose="02040503050406030204" pitchFamily="18" charset="0"/>
                          </a:rPr>
                          <m:t>𝑅</m:t>
                        </m:r>
                      </m:sub>
                      <m:sup>
                        <m:r>
                          <a:rPr lang="en-US" sz="2400" i="1">
                            <a:solidFill>
                              <a:srgbClr val="0432FF"/>
                            </a:solidFill>
                            <a:latin typeface="Cambria Math" panose="02040503050406030204" pitchFamily="18" charset="0"/>
                          </a:rPr>
                          <m:t>2</m:t>
                        </m:r>
                      </m:sup>
                    </m:sSubSup>
                  </m:oMath>
                </a14:m>
                <a:endParaRPr lang="en-GB" sz="2400" dirty="0"/>
              </a:p>
              <a:p>
                <a:endParaRPr lang="en-GB" sz="800" dirty="0"/>
              </a:p>
              <a:p>
                <a:r>
                  <a:rPr lang="en-GB" sz="2400" dirty="0" err="1"/>
                  <a:t>Phylo</a:t>
                </a:r>
                <a:r>
                  <a:rPr lang="en-GB" sz="2400" dirty="0"/>
                  <a:t> GLS is a special case where the residual errors are distributed according to the phylogeny covariance matrix A</a:t>
                </a:r>
              </a:p>
              <a:p>
                <a:pPr marL="0" indent="0" algn="ctr">
                  <a:buNone/>
                </a:pPr>
                <a14:m>
                  <m:oMath xmlns:m="http://schemas.openxmlformats.org/officeDocument/2006/math">
                    <m:r>
                      <a:rPr lang="en-US" sz="2400" b="1" i="1">
                        <a:solidFill>
                          <a:srgbClr val="0432FF"/>
                        </a:solidFill>
                        <a:latin typeface="Cambria Math" panose="02040503050406030204" pitchFamily="18" charset="0"/>
                      </a:rPr>
                      <m:t>𝒚</m:t>
                    </m:r>
                    <m:r>
                      <a:rPr lang="en-CN" sz="2400" i="1">
                        <a:solidFill>
                          <a:srgbClr val="0432FF"/>
                        </a:solidFill>
                        <a:latin typeface="Cambria Math" panose="02040503050406030204" pitchFamily="18" charset="0"/>
                      </a:rPr>
                      <m:t>=</m:t>
                    </m:r>
                    <m:r>
                      <a:rPr lang="en-US" sz="2400" b="1" i="1">
                        <a:solidFill>
                          <a:srgbClr val="0432FF"/>
                        </a:solidFill>
                        <a:latin typeface="Cambria Math" panose="02040503050406030204" pitchFamily="18" charset="0"/>
                      </a:rPr>
                      <m:t>𝑿</m:t>
                    </m:r>
                    <m:r>
                      <a:rPr lang="en-CN" sz="2400" b="1" i="1">
                        <a:solidFill>
                          <a:srgbClr val="0432FF"/>
                        </a:solidFill>
                        <a:latin typeface="Cambria Math" panose="02040503050406030204" pitchFamily="18" charset="0"/>
                      </a:rPr>
                      <m:t>𝜷</m:t>
                    </m:r>
                    <m:r>
                      <a:rPr lang="en-US" sz="2400" b="1" i="1">
                        <a:solidFill>
                          <a:srgbClr val="0432FF"/>
                        </a:solidFill>
                        <a:latin typeface="Cambria Math" panose="02040503050406030204" pitchFamily="18" charset="0"/>
                      </a:rPr>
                      <m:t>+ </m:t>
                    </m:r>
                    <m:r>
                      <a:rPr lang="en-US" sz="2400" b="1" i="1">
                        <a:solidFill>
                          <a:srgbClr val="0432FF"/>
                        </a:solidFill>
                        <a:latin typeface="Cambria Math" panose="02040503050406030204" pitchFamily="18" charset="0"/>
                      </a:rPr>
                      <m:t>𝜺</m:t>
                    </m:r>
                    <m:r>
                      <a:rPr lang="en-US" sz="2400" b="1" i="1">
                        <a:solidFill>
                          <a:srgbClr val="0432FF"/>
                        </a:solidFill>
                        <a:latin typeface="Cambria Math" panose="02040503050406030204" pitchFamily="18" charset="0"/>
                      </a:rPr>
                      <m:t>   </m:t>
                    </m:r>
                    <m:r>
                      <m:rPr>
                        <m:sty m:val="p"/>
                      </m:rPr>
                      <a:rPr lang="en-US" sz="2400">
                        <a:latin typeface="Cambria Math" panose="02040503050406030204" pitchFamily="18" charset="0"/>
                      </a:rPr>
                      <m:t>where</m:t>
                    </m:r>
                    <m:r>
                      <a:rPr lang="en-US" sz="2400" b="1" i="1">
                        <a:solidFill>
                          <a:srgbClr val="0432FF"/>
                        </a:solidFill>
                        <a:latin typeface="Cambria Math" panose="02040503050406030204" pitchFamily="18" charset="0"/>
                      </a:rPr>
                      <m:t>   </m:t>
                    </m:r>
                    <m:r>
                      <a:rPr lang="en-US" sz="2400" b="1" i="1">
                        <a:solidFill>
                          <a:srgbClr val="0432FF"/>
                        </a:solidFill>
                        <a:latin typeface="Cambria Math" panose="02040503050406030204" pitchFamily="18" charset="0"/>
                      </a:rPr>
                      <m:t>𝜺</m:t>
                    </m:r>
                    <m:r>
                      <a:rPr lang="en-US" sz="2400" i="1">
                        <a:solidFill>
                          <a:srgbClr val="0432FF"/>
                        </a:solidFill>
                        <a:latin typeface="Cambria Math" panose="02040503050406030204" pitchFamily="18" charset="0"/>
                      </a:rPr>
                      <m:t>~</m:t>
                    </m:r>
                    <m:r>
                      <a:rPr lang="en-US" sz="2400" b="1" i="1">
                        <a:solidFill>
                          <a:srgbClr val="0432FF"/>
                        </a:solidFill>
                        <a:latin typeface="Cambria Math" panose="02040503050406030204" pitchFamily="18" charset="0"/>
                      </a:rPr>
                      <m:t>𝑵</m:t>
                    </m:r>
                    <m:d>
                      <m:dPr>
                        <m:ctrlPr>
                          <a:rPr lang="en-US" sz="2400" b="1" i="1">
                            <a:solidFill>
                              <a:srgbClr val="0432FF"/>
                            </a:solidFill>
                            <a:latin typeface="Cambria Math" panose="02040503050406030204" pitchFamily="18" charset="0"/>
                          </a:rPr>
                        </m:ctrlPr>
                      </m:dPr>
                      <m:e>
                        <m:r>
                          <a:rPr lang="en-US" sz="2400" b="1" i="1">
                            <a:solidFill>
                              <a:srgbClr val="0432FF"/>
                            </a:solidFill>
                            <a:latin typeface="Cambria Math" panose="02040503050406030204" pitchFamily="18" charset="0"/>
                          </a:rPr>
                          <m:t>𝟎</m:t>
                        </m:r>
                        <m:r>
                          <a:rPr lang="en-US" sz="2400" b="1" i="1">
                            <a:solidFill>
                              <a:srgbClr val="0432FF"/>
                            </a:solidFill>
                            <a:latin typeface="Cambria Math" panose="02040503050406030204" pitchFamily="18" charset="0"/>
                          </a:rPr>
                          <m:t>,</m:t>
                        </m:r>
                        <m:r>
                          <a:rPr lang="en-US" sz="2400" b="1" i="1" smtClean="0">
                            <a:solidFill>
                              <a:srgbClr val="0432FF"/>
                            </a:solidFill>
                            <a:latin typeface="Cambria Math" panose="02040503050406030204" pitchFamily="18" charset="0"/>
                          </a:rPr>
                          <m:t>𝑨</m:t>
                        </m:r>
                        <m:sSubSup>
                          <m:sSubSupPr>
                            <m:ctrlPr>
                              <a:rPr lang="en-CN" sz="2400" i="1">
                                <a:solidFill>
                                  <a:srgbClr val="0432FF"/>
                                </a:solidFill>
                                <a:latin typeface="Cambria Math" panose="02040503050406030204" pitchFamily="18" charset="0"/>
                              </a:rPr>
                            </m:ctrlPr>
                          </m:sSubSupPr>
                          <m:e>
                            <m:r>
                              <a:rPr lang="en-CN" sz="2400" i="1">
                                <a:solidFill>
                                  <a:srgbClr val="0432FF"/>
                                </a:solidFill>
                                <a:latin typeface="Cambria Math" panose="02040503050406030204" pitchFamily="18" charset="0"/>
                              </a:rPr>
                              <m:t>𝜎</m:t>
                            </m:r>
                          </m:e>
                          <m:sub>
                            <m:r>
                              <a:rPr lang="en-US" sz="2400" i="1">
                                <a:solidFill>
                                  <a:srgbClr val="0432FF"/>
                                </a:solidFill>
                                <a:latin typeface="Cambria Math" panose="02040503050406030204" pitchFamily="18" charset="0"/>
                              </a:rPr>
                              <m:t>𝑅</m:t>
                            </m:r>
                          </m:sub>
                          <m:sup>
                            <m:r>
                              <a:rPr lang="en-US" sz="2400" i="1">
                                <a:solidFill>
                                  <a:srgbClr val="0432FF"/>
                                </a:solidFill>
                                <a:latin typeface="Cambria Math" panose="02040503050406030204" pitchFamily="18" charset="0"/>
                              </a:rPr>
                              <m:t>2</m:t>
                            </m:r>
                          </m:sup>
                        </m:sSubSup>
                      </m:e>
                    </m:d>
                    <m:r>
                      <a:rPr lang="en-US" sz="2400">
                        <a:latin typeface="Cambria Math" panose="02040503050406030204" pitchFamily="18" charset="0"/>
                      </a:rPr>
                      <m:t>,  </m:t>
                    </m:r>
                    <m:r>
                      <m:rPr>
                        <m:sty m:val="p"/>
                      </m:rPr>
                      <a:rPr lang="en-US" sz="2400">
                        <a:latin typeface="Cambria Math" panose="02040503050406030204" pitchFamily="18" charset="0"/>
                      </a:rPr>
                      <m:t>so</m:t>
                    </m:r>
                    <m:r>
                      <a:rPr lang="en-US" sz="2400">
                        <a:latin typeface="Cambria Math" panose="02040503050406030204" pitchFamily="18" charset="0"/>
                      </a:rPr>
                      <m:t> </m:t>
                    </m:r>
                    <m:r>
                      <a:rPr lang="en-US" sz="2400" b="1" i="1">
                        <a:solidFill>
                          <a:srgbClr val="0432FF"/>
                        </a:solidFill>
                        <a:latin typeface="Cambria Math" panose="02040503050406030204" pitchFamily="18" charset="0"/>
                      </a:rPr>
                      <m:t>𝑽</m:t>
                    </m:r>
                    <m:r>
                      <a:rPr lang="en-US" sz="2400" b="1" i="1">
                        <a:solidFill>
                          <a:srgbClr val="0432FF"/>
                        </a:solidFill>
                        <a:latin typeface="Cambria Math" panose="02040503050406030204" pitchFamily="18" charset="0"/>
                      </a:rPr>
                      <m:t>=</m:t>
                    </m:r>
                  </m:oMath>
                </a14:m>
                <a:r>
                  <a:rPr lang="en-GB" sz="2400" dirty="0">
                    <a:solidFill>
                      <a:srgbClr val="0432FF"/>
                    </a:solidFill>
                  </a:rPr>
                  <a:t> </a:t>
                </a:r>
                <a14:m>
                  <m:oMath xmlns:m="http://schemas.openxmlformats.org/officeDocument/2006/math">
                    <m:r>
                      <a:rPr lang="en-US" sz="2400" b="1" i="1" smtClean="0">
                        <a:solidFill>
                          <a:srgbClr val="0432FF"/>
                        </a:solidFill>
                        <a:latin typeface="Cambria Math" panose="02040503050406030204" pitchFamily="18" charset="0"/>
                      </a:rPr>
                      <m:t>𝑨</m:t>
                    </m:r>
                    <m:sSubSup>
                      <m:sSubSupPr>
                        <m:ctrlPr>
                          <a:rPr lang="en-CN" sz="2400" i="1" smtClean="0">
                            <a:solidFill>
                              <a:srgbClr val="0432FF"/>
                            </a:solidFill>
                            <a:latin typeface="Cambria Math" panose="02040503050406030204" pitchFamily="18" charset="0"/>
                          </a:rPr>
                        </m:ctrlPr>
                      </m:sSubSupPr>
                      <m:e>
                        <m:r>
                          <a:rPr lang="en-CN" sz="2400" i="1">
                            <a:solidFill>
                              <a:srgbClr val="0432FF"/>
                            </a:solidFill>
                            <a:latin typeface="Cambria Math" panose="02040503050406030204" pitchFamily="18" charset="0"/>
                          </a:rPr>
                          <m:t>𝜎</m:t>
                        </m:r>
                      </m:e>
                      <m:sub>
                        <m:r>
                          <a:rPr lang="en-US" sz="2400" i="1">
                            <a:solidFill>
                              <a:srgbClr val="0432FF"/>
                            </a:solidFill>
                            <a:latin typeface="Cambria Math" panose="02040503050406030204" pitchFamily="18" charset="0"/>
                          </a:rPr>
                          <m:t>𝑅</m:t>
                        </m:r>
                      </m:sub>
                      <m:sup>
                        <m:r>
                          <a:rPr lang="en-US" sz="2400" i="1">
                            <a:solidFill>
                              <a:srgbClr val="0432FF"/>
                            </a:solidFill>
                            <a:latin typeface="Cambria Math" panose="02040503050406030204" pitchFamily="18" charset="0"/>
                          </a:rPr>
                          <m:t>2</m:t>
                        </m:r>
                      </m:sup>
                    </m:sSubSup>
                  </m:oMath>
                </a14:m>
                <a:endParaRPr lang="en-GB" sz="2400" dirty="0"/>
              </a:p>
              <a:p>
                <a:endParaRPr lang="en-GB" sz="800" dirty="0"/>
              </a:p>
              <a:p>
                <a:r>
                  <a:rPr lang="en-GB" sz="2400" dirty="0"/>
                  <a:t>It is easy to see that phylogenetic covariance can instead be included as a separate random term,</a:t>
                </a:r>
              </a:p>
              <a:p>
                <a:pPr marL="0" indent="0" algn="ctr">
                  <a:buNone/>
                </a:pPr>
                <a14:m>
                  <m:oMath xmlns:m="http://schemas.openxmlformats.org/officeDocument/2006/math">
                    <m:r>
                      <a:rPr lang="en-US" sz="2400" b="1" i="1">
                        <a:solidFill>
                          <a:srgbClr val="0432FF"/>
                        </a:solidFill>
                        <a:latin typeface="Cambria Math" panose="02040503050406030204" pitchFamily="18" charset="0"/>
                      </a:rPr>
                      <m:t>𝒚</m:t>
                    </m:r>
                    <m:r>
                      <a:rPr lang="en-CN" sz="2400" i="1">
                        <a:solidFill>
                          <a:srgbClr val="0432FF"/>
                        </a:solidFill>
                        <a:latin typeface="Cambria Math" panose="02040503050406030204" pitchFamily="18" charset="0"/>
                      </a:rPr>
                      <m:t>=</m:t>
                    </m:r>
                    <m:r>
                      <a:rPr lang="en-US" sz="2400" b="1" i="1">
                        <a:solidFill>
                          <a:srgbClr val="0432FF"/>
                        </a:solidFill>
                        <a:latin typeface="Cambria Math" panose="02040503050406030204" pitchFamily="18" charset="0"/>
                      </a:rPr>
                      <m:t>𝑿</m:t>
                    </m:r>
                    <m:r>
                      <a:rPr lang="en-CN" sz="2400" b="1" i="1">
                        <a:solidFill>
                          <a:srgbClr val="0432FF"/>
                        </a:solidFill>
                        <a:latin typeface="Cambria Math" panose="02040503050406030204" pitchFamily="18" charset="0"/>
                      </a:rPr>
                      <m:t>𝜷</m:t>
                    </m:r>
                    <m:r>
                      <a:rPr lang="en-US" sz="2400" b="1" i="1">
                        <a:solidFill>
                          <a:srgbClr val="0432FF"/>
                        </a:solidFill>
                        <a:latin typeface="Cambria Math" panose="02040503050406030204" pitchFamily="18" charset="0"/>
                      </a:rPr>
                      <m:t>+</m:t>
                    </m:r>
                    <m:r>
                      <a:rPr lang="en-US" sz="2400" b="1" i="1">
                        <a:solidFill>
                          <a:srgbClr val="0432FF"/>
                        </a:solidFill>
                        <a:latin typeface="Cambria Math" panose="02040503050406030204" pitchFamily="18" charset="0"/>
                      </a:rPr>
                      <m:t>𝒁</m:t>
                    </m:r>
                    <m:sSubSup>
                      <m:sSubSupPr>
                        <m:ctrlPr>
                          <a:rPr lang="en-CN" sz="2400" i="1">
                            <a:solidFill>
                              <a:srgbClr val="0432FF"/>
                            </a:solidFill>
                            <a:latin typeface="Cambria Math" panose="02040503050406030204" pitchFamily="18" charset="0"/>
                          </a:rPr>
                        </m:ctrlPr>
                      </m:sSubSupPr>
                      <m:e>
                        <m:r>
                          <a:rPr lang="en-CN" sz="2400" i="1">
                            <a:solidFill>
                              <a:srgbClr val="0432FF"/>
                            </a:solidFill>
                            <a:latin typeface="Cambria Math" panose="02040503050406030204" pitchFamily="18" charset="0"/>
                          </a:rPr>
                          <m:t>𝜎</m:t>
                        </m:r>
                      </m:e>
                      <m:sub>
                        <m:r>
                          <a:rPr lang="en-US" sz="2400" i="1">
                            <a:solidFill>
                              <a:srgbClr val="0432FF"/>
                            </a:solidFill>
                            <a:latin typeface="Cambria Math" panose="02040503050406030204" pitchFamily="18" charset="0"/>
                          </a:rPr>
                          <m:t>𝐵</m:t>
                        </m:r>
                      </m:sub>
                      <m:sup>
                        <m:r>
                          <a:rPr lang="en-US" sz="2400" i="1">
                            <a:solidFill>
                              <a:srgbClr val="0432FF"/>
                            </a:solidFill>
                            <a:latin typeface="Cambria Math" panose="02040503050406030204" pitchFamily="18" charset="0"/>
                          </a:rPr>
                          <m:t>2</m:t>
                        </m:r>
                      </m:sup>
                    </m:sSubSup>
                    <m:r>
                      <a:rPr lang="en-US" sz="2400" b="1" i="1" smtClean="0">
                        <a:solidFill>
                          <a:srgbClr val="0432FF"/>
                        </a:solidFill>
                        <a:latin typeface="Cambria Math" panose="02040503050406030204" pitchFamily="18" charset="0"/>
                      </a:rPr>
                      <m:t>+</m:t>
                    </m:r>
                    <m:r>
                      <a:rPr lang="en-US" sz="2400" b="1" i="1" smtClean="0">
                        <a:solidFill>
                          <a:srgbClr val="0432FF"/>
                        </a:solidFill>
                        <a:latin typeface="Cambria Math" panose="02040503050406030204" pitchFamily="18" charset="0"/>
                      </a:rPr>
                      <m:t>𝑨</m:t>
                    </m:r>
                    <m:sSubSup>
                      <m:sSubSupPr>
                        <m:ctrlPr>
                          <a:rPr lang="en-CN" sz="2400" i="1">
                            <a:solidFill>
                              <a:srgbClr val="0432FF"/>
                            </a:solidFill>
                            <a:latin typeface="Cambria Math" panose="02040503050406030204" pitchFamily="18" charset="0"/>
                          </a:rPr>
                        </m:ctrlPr>
                      </m:sSubSupPr>
                      <m:e>
                        <m:r>
                          <a:rPr lang="en-CN" sz="2400" i="1">
                            <a:solidFill>
                              <a:srgbClr val="0432FF"/>
                            </a:solidFill>
                            <a:latin typeface="Cambria Math" panose="02040503050406030204" pitchFamily="18" charset="0"/>
                          </a:rPr>
                          <m:t>𝜎</m:t>
                        </m:r>
                      </m:e>
                      <m:sub>
                        <m:r>
                          <a:rPr lang="en-US" sz="2400" b="0" i="1" smtClean="0">
                            <a:solidFill>
                              <a:srgbClr val="0432FF"/>
                            </a:solidFill>
                            <a:latin typeface="Cambria Math" panose="02040503050406030204" pitchFamily="18" charset="0"/>
                          </a:rPr>
                          <m:t>𝑎</m:t>
                        </m:r>
                      </m:sub>
                      <m:sup>
                        <m:r>
                          <a:rPr lang="en-US" sz="2400" i="1">
                            <a:solidFill>
                              <a:srgbClr val="0432FF"/>
                            </a:solidFill>
                            <a:latin typeface="Cambria Math" panose="02040503050406030204" pitchFamily="18" charset="0"/>
                          </a:rPr>
                          <m:t>2</m:t>
                        </m:r>
                      </m:sup>
                    </m:sSubSup>
                    <m:r>
                      <a:rPr lang="en-US" sz="2400" b="1" i="1">
                        <a:solidFill>
                          <a:srgbClr val="0432FF"/>
                        </a:solidFill>
                        <a:latin typeface="Cambria Math" panose="02040503050406030204" pitchFamily="18" charset="0"/>
                      </a:rPr>
                      <m:t>+</m:t>
                    </m:r>
                    <m:r>
                      <a:rPr lang="en-US" sz="2400" b="1" i="1">
                        <a:solidFill>
                          <a:srgbClr val="0432FF"/>
                        </a:solidFill>
                        <a:latin typeface="Cambria Math" panose="02040503050406030204" pitchFamily="18" charset="0"/>
                      </a:rPr>
                      <m:t>𝑰</m:t>
                    </m:r>
                    <m:sSubSup>
                      <m:sSubSupPr>
                        <m:ctrlPr>
                          <a:rPr lang="en-CN" sz="2400" i="1">
                            <a:solidFill>
                              <a:srgbClr val="0432FF"/>
                            </a:solidFill>
                            <a:latin typeface="Cambria Math" panose="02040503050406030204" pitchFamily="18" charset="0"/>
                          </a:rPr>
                        </m:ctrlPr>
                      </m:sSubSupPr>
                      <m:e>
                        <m:r>
                          <a:rPr lang="en-CN" sz="2400" i="1">
                            <a:solidFill>
                              <a:srgbClr val="0432FF"/>
                            </a:solidFill>
                            <a:latin typeface="Cambria Math" panose="02040503050406030204" pitchFamily="18" charset="0"/>
                          </a:rPr>
                          <m:t>𝜎</m:t>
                        </m:r>
                      </m:e>
                      <m:sub>
                        <m:r>
                          <a:rPr lang="en-US" sz="2400" i="1">
                            <a:solidFill>
                              <a:srgbClr val="0432FF"/>
                            </a:solidFill>
                            <a:latin typeface="Cambria Math" panose="02040503050406030204" pitchFamily="18" charset="0"/>
                          </a:rPr>
                          <m:t>𝑅</m:t>
                        </m:r>
                      </m:sub>
                      <m:sup>
                        <m:r>
                          <a:rPr lang="en-US" sz="2400" i="1">
                            <a:solidFill>
                              <a:srgbClr val="0432FF"/>
                            </a:solidFill>
                            <a:latin typeface="Cambria Math" panose="02040503050406030204" pitchFamily="18" charset="0"/>
                          </a:rPr>
                          <m:t>2</m:t>
                        </m:r>
                      </m:sup>
                    </m:sSubSup>
                  </m:oMath>
                </a14:m>
                <a:r>
                  <a:rPr lang="en-GB" sz="2400" dirty="0"/>
                  <a:t>,       so: </a:t>
                </a:r>
                <a14:m>
                  <m:oMath xmlns:m="http://schemas.openxmlformats.org/officeDocument/2006/math">
                    <m:r>
                      <a:rPr lang="en-US" sz="2400" b="1" i="1">
                        <a:solidFill>
                          <a:srgbClr val="0432FF"/>
                        </a:solidFill>
                        <a:latin typeface="Cambria Math" panose="02040503050406030204" pitchFamily="18" charset="0"/>
                      </a:rPr>
                      <m:t>𝑽</m:t>
                    </m:r>
                    <m:r>
                      <a:rPr lang="en-US" sz="2400" b="1" i="1">
                        <a:solidFill>
                          <a:srgbClr val="0432FF"/>
                        </a:solidFill>
                        <a:latin typeface="Cambria Math" panose="02040503050406030204" pitchFamily="18" charset="0"/>
                      </a:rPr>
                      <m:t>=</m:t>
                    </m:r>
                  </m:oMath>
                </a14:m>
                <a:r>
                  <a:rPr lang="en-GB" sz="2400" i="1" dirty="0">
                    <a:solidFill>
                      <a:srgbClr val="0432FF"/>
                    </a:solidFill>
                  </a:rPr>
                  <a:t> </a:t>
                </a:r>
                <a14:m>
                  <m:oMath xmlns:m="http://schemas.openxmlformats.org/officeDocument/2006/math">
                    <m:r>
                      <a:rPr lang="en-US" sz="2400" b="1" i="1">
                        <a:solidFill>
                          <a:srgbClr val="0432FF"/>
                        </a:solidFill>
                        <a:latin typeface="Cambria Math" panose="02040503050406030204" pitchFamily="18" charset="0"/>
                      </a:rPr>
                      <m:t>𝒁</m:t>
                    </m:r>
                    <m:sSubSup>
                      <m:sSubSupPr>
                        <m:ctrlPr>
                          <a:rPr lang="en-CN" sz="2400" i="1">
                            <a:solidFill>
                              <a:srgbClr val="0432FF"/>
                            </a:solidFill>
                            <a:latin typeface="Cambria Math" panose="02040503050406030204" pitchFamily="18" charset="0"/>
                          </a:rPr>
                        </m:ctrlPr>
                      </m:sSubSupPr>
                      <m:e>
                        <m:r>
                          <a:rPr lang="en-CN" sz="2400" i="1">
                            <a:solidFill>
                              <a:srgbClr val="0432FF"/>
                            </a:solidFill>
                            <a:latin typeface="Cambria Math" panose="02040503050406030204" pitchFamily="18" charset="0"/>
                          </a:rPr>
                          <m:t>𝜎</m:t>
                        </m:r>
                      </m:e>
                      <m:sub>
                        <m:r>
                          <a:rPr lang="en-US" sz="2400" i="1">
                            <a:solidFill>
                              <a:srgbClr val="0432FF"/>
                            </a:solidFill>
                            <a:latin typeface="Cambria Math" panose="02040503050406030204" pitchFamily="18" charset="0"/>
                          </a:rPr>
                          <m:t>𝐵</m:t>
                        </m:r>
                      </m:sub>
                      <m:sup>
                        <m:r>
                          <a:rPr lang="en-US" sz="2400" i="1">
                            <a:solidFill>
                              <a:srgbClr val="0432FF"/>
                            </a:solidFill>
                            <a:latin typeface="Cambria Math" panose="02040503050406030204" pitchFamily="18" charset="0"/>
                          </a:rPr>
                          <m:t>2</m:t>
                        </m:r>
                      </m:sup>
                    </m:sSubSup>
                    <m:r>
                      <a:rPr lang="en-US" sz="2400" b="1" i="1">
                        <a:solidFill>
                          <a:srgbClr val="0432FF"/>
                        </a:solidFill>
                        <a:latin typeface="Cambria Math" panose="02040503050406030204" pitchFamily="18" charset="0"/>
                      </a:rPr>
                      <m:t>+</m:t>
                    </m:r>
                    <m:r>
                      <a:rPr lang="en-US" sz="2400" b="1" i="1">
                        <a:solidFill>
                          <a:srgbClr val="0432FF"/>
                        </a:solidFill>
                        <a:latin typeface="Cambria Math" panose="02040503050406030204" pitchFamily="18" charset="0"/>
                      </a:rPr>
                      <m:t>𝑨</m:t>
                    </m:r>
                    <m:sSubSup>
                      <m:sSubSupPr>
                        <m:ctrlPr>
                          <a:rPr lang="en-CN" sz="2400" i="1">
                            <a:solidFill>
                              <a:srgbClr val="0432FF"/>
                            </a:solidFill>
                            <a:latin typeface="Cambria Math" panose="02040503050406030204" pitchFamily="18" charset="0"/>
                          </a:rPr>
                        </m:ctrlPr>
                      </m:sSubSupPr>
                      <m:e>
                        <m:r>
                          <a:rPr lang="en-CN" sz="2400" i="1">
                            <a:solidFill>
                              <a:srgbClr val="0432FF"/>
                            </a:solidFill>
                            <a:latin typeface="Cambria Math" panose="02040503050406030204" pitchFamily="18" charset="0"/>
                          </a:rPr>
                          <m:t>𝜎</m:t>
                        </m:r>
                      </m:e>
                      <m:sub>
                        <m:r>
                          <a:rPr lang="en-US" sz="2400" i="1">
                            <a:solidFill>
                              <a:srgbClr val="0432FF"/>
                            </a:solidFill>
                            <a:latin typeface="Cambria Math" panose="02040503050406030204" pitchFamily="18" charset="0"/>
                          </a:rPr>
                          <m:t>𝑎</m:t>
                        </m:r>
                      </m:sub>
                      <m:sup>
                        <m:r>
                          <a:rPr lang="en-US" sz="2400" i="1">
                            <a:solidFill>
                              <a:srgbClr val="0432FF"/>
                            </a:solidFill>
                            <a:latin typeface="Cambria Math" panose="02040503050406030204" pitchFamily="18" charset="0"/>
                          </a:rPr>
                          <m:t>2</m:t>
                        </m:r>
                      </m:sup>
                    </m:sSubSup>
                  </m:oMath>
                </a14:m>
                <a:r>
                  <a:rPr lang="en-GB" sz="2400" i="1" dirty="0">
                    <a:solidFill>
                      <a:srgbClr val="0432FF"/>
                    </a:solidFill>
                  </a:rPr>
                  <a:t> + </a:t>
                </a:r>
                <a14:m>
                  <m:oMath xmlns:m="http://schemas.openxmlformats.org/officeDocument/2006/math">
                    <m:r>
                      <a:rPr lang="en-US" sz="2400" b="1" i="1">
                        <a:solidFill>
                          <a:srgbClr val="0432FF"/>
                        </a:solidFill>
                        <a:latin typeface="Cambria Math" panose="02040503050406030204" pitchFamily="18" charset="0"/>
                      </a:rPr>
                      <m:t>𝑰</m:t>
                    </m:r>
                    <m:sSubSup>
                      <m:sSubSupPr>
                        <m:ctrlPr>
                          <a:rPr lang="en-CN" sz="2400" i="1">
                            <a:solidFill>
                              <a:srgbClr val="0432FF"/>
                            </a:solidFill>
                            <a:latin typeface="Cambria Math" panose="02040503050406030204" pitchFamily="18" charset="0"/>
                          </a:rPr>
                        </m:ctrlPr>
                      </m:sSubSupPr>
                      <m:e>
                        <m:r>
                          <a:rPr lang="en-CN" sz="2400" i="1">
                            <a:solidFill>
                              <a:srgbClr val="0432FF"/>
                            </a:solidFill>
                            <a:latin typeface="Cambria Math" panose="02040503050406030204" pitchFamily="18" charset="0"/>
                          </a:rPr>
                          <m:t>𝜎</m:t>
                        </m:r>
                      </m:e>
                      <m:sub>
                        <m:r>
                          <a:rPr lang="en-US" sz="2400" i="1">
                            <a:solidFill>
                              <a:srgbClr val="0432FF"/>
                            </a:solidFill>
                            <a:latin typeface="Cambria Math" panose="02040503050406030204" pitchFamily="18" charset="0"/>
                          </a:rPr>
                          <m:t>𝑅</m:t>
                        </m:r>
                      </m:sub>
                      <m:sup>
                        <m:r>
                          <a:rPr lang="en-US" sz="2400" i="1">
                            <a:solidFill>
                              <a:srgbClr val="0432FF"/>
                            </a:solidFill>
                            <a:latin typeface="Cambria Math" panose="02040503050406030204" pitchFamily="18" charset="0"/>
                          </a:rPr>
                          <m:t>2</m:t>
                        </m:r>
                      </m:sup>
                    </m:sSubSup>
                  </m:oMath>
                </a14:m>
                <a:endParaRPr lang="en-GB"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7924800" cy="4983162"/>
              </a:xfrm>
              <a:blipFill>
                <a:blip r:embed="rId2"/>
                <a:stretch>
                  <a:fillRect l="-1122" t="-1272" r="-1603"/>
                </a:stretch>
              </a:blipFill>
            </p:spPr>
            <p:txBody>
              <a:bodyPr/>
              <a:lstStyle/>
              <a:p>
                <a:r>
                  <a:rPr lang="en-CN">
                    <a:noFill/>
                  </a:rPr>
                  <a:t> </a:t>
                </a:r>
              </a:p>
            </p:txBody>
          </p:sp>
        </mc:Fallback>
      </mc:AlternateContent>
    </p:spTree>
    <p:extLst>
      <p:ext uri="{BB962C8B-B14F-4D97-AF65-F5344CB8AC3E}">
        <p14:creationId xmlns:p14="http://schemas.microsoft.com/office/powerpoint/2010/main" val="1672714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The animal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153400" cy="4983162"/>
              </a:xfrm>
            </p:spPr>
            <p:txBody>
              <a:bodyPr>
                <a:noAutofit/>
              </a:bodyPr>
              <a:lstStyle/>
              <a:p>
                <a:r>
                  <a:rPr lang="en-GB" sz="2400" dirty="0"/>
                  <a:t>The expression:</a:t>
                </a:r>
              </a:p>
              <a:p>
                <a:endParaRPr lang="en-GB" sz="800" dirty="0"/>
              </a:p>
              <a:p>
                <a:pPr marL="0" indent="0" algn="ctr">
                  <a:buNone/>
                </a:pPr>
                <a14:m>
                  <m:oMathPara xmlns:m="http://schemas.openxmlformats.org/officeDocument/2006/math">
                    <m:oMathParaPr>
                      <m:jc m:val="centerGroup"/>
                    </m:oMathParaPr>
                    <m:oMath xmlns:m="http://schemas.openxmlformats.org/officeDocument/2006/math">
                      <m:r>
                        <a:rPr lang="en-US" sz="2400" b="1" i="1">
                          <a:solidFill>
                            <a:srgbClr val="0432FF"/>
                          </a:solidFill>
                          <a:latin typeface="Cambria Math" panose="02040503050406030204" pitchFamily="18" charset="0"/>
                        </a:rPr>
                        <m:t>𝒚</m:t>
                      </m:r>
                      <m:r>
                        <a:rPr lang="en-CN" sz="2400" i="1">
                          <a:solidFill>
                            <a:srgbClr val="0432FF"/>
                          </a:solidFill>
                          <a:latin typeface="Cambria Math" panose="02040503050406030204" pitchFamily="18" charset="0"/>
                        </a:rPr>
                        <m:t>=</m:t>
                      </m:r>
                      <m:r>
                        <a:rPr lang="en-US" sz="2400" b="1" i="1">
                          <a:solidFill>
                            <a:srgbClr val="0432FF"/>
                          </a:solidFill>
                          <a:latin typeface="Cambria Math" panose="02040503050406030204" pitchFamily="18" charset="0"/>
                        </a:rPr>
                        <m:t>𝑿</m:t>
                      </m:r>
                      <m:r>
                        <a:rPr lang="en-CN" sz="2400" b="1" i="1">
                          <a:solidFill>
                            <a:srgbClr val="0432FF"/>
                          </a:solidFill>
                          <a:latin typeface="Cambria Math" panose="02040503050406030204" pitchFamily="18" charset="0"/>
                        </a:rPr>
                        <m:t>𝜷</m:t>
                      </m:r>
                      <m:r>
                        <a:rPr lang="en-US" sz="2400" b="1" i="1">
                          <a:solidFill>
                            <a:srgbClr val="0432FF"/>
                          </a:solidFill>
                          <a:latin typeface="Cambria Math" panose="02040503050406030204" pitchFamily="18" charset="0"/>
                        </a:rPr>
                        <m:t>+</m:t>
                      </m:r>
                      <m:r>
                        <a:rPr lang="en-US" sz="2400" b="1" i="1">
                          <a:solidFill>
                            <a:srgbClr val="0432FF"/>
                          </a:solidFill>
                          <a:latin typeface="Cambria Math" panose="02040503050406030204" pitchFamily="18" charset="0"/>
                        </a:rPr>
                        <m:t>𝒁</m:t>
                      </m:r>
                      <m:sSubSup>
                        <m:sSubSupPr>
                          <m:ctrlPr>
                            <a:rPr lang="en-CN" sz="2400" i="1">
                              <a:solidFill>
                                <a:srgbClr val="0432FF"/>
                              </a:solidFill>
                              <a:latin typeface="Cambria Math" panose="02040503050406030204" pitchFamily="18" charset="0"/>
                            </a:rPr>
                          </m:ctrlPr>
                        </m:sSubSupPr>
                        <m:e>
                          <m:r>
                            <a:rPr lang="en-CN" sz="2400" i="1">
                              <a:solidFill>
                                <a:srgbClr val="0432FF"/>
                              </a:solidFill>
                              <a:latin typeface="Cambria Math" panose="02040503050406030204" pitchFamily="18" charset="0"/>
                            </a:rPr>
                            <m:t>𝜎</m:t>
                          </m:r>
                        </m:e>
                        <m:sub>
                          <m:r>
                            <a:rPr lang="en-US" sz="2400" i="1">
                              <a:solidFill>
                                <a:srgbClr val="0432FF"/>
                              </a:solidFill>
                              <a:latin typeface="Cambria Math" panose="02040503050406030204" pitchFamily="18" charset="0"/>
                            </a:rPr>
                            <m:t>𝐵</m:t>
                          </m:r>
                        </m:sub>
                        <m:sup>
                          <m:r>
                            <a:rPr lang="en-US" sz="2400" i="1">
                              <a:solidFill>
                                <a:srgbClr val="0432FF"/>
                              </a:solidFill>
                              <a:latin typeface="Cambria Math" panose="02040503050406030204" pitchFamily="18" charset="0"/>
                            </a:rPr>
                            <m:t>2</m:t>
                          </m:r>
                        </m:sup>
                      </m:sSubSup>
                      <m:r>
                        <a:rPr lang="en-US" sz="2400" b="1" i="1">
                          <a:solidFill>
                            <a:srgbClr val="0432FF"/>
                          </a:solidFill>
                          <a:latin typeface="Cambria Math" panose="02040503050406030204" pitchFamily="18" charset="0"/>
                        </a:rPr>
                        <m:t>+</m:t>
                      </m:r>
                      <m:r>
                        <a:rPr lang="en-US" sz="2400" b="1" i="1">
                          <a:solidFill>
                            <a:srgbClr val="0432FF"/>
                          </a:solidFill>
                          <a:latin typeface="Cambria Math" panose="02040503050406030204" pitchFamily="18" charset="0"/>
                        </a:rPr>
                        <m:t>𝑨</m:t>
                      </m:r>
                      <m:sSubSup>
                        <m:sSubSupPr>
                          <m:ctrlPr>
                            <a:rPr lang="en-CN" sz="2400" i="1">
                              <a:solidFill>
                                <a:srgbClr val="0432FF"/>
                              </a:solidFill>
                              <a:latin typeface="Cambria Math" panose="02040503050406030204" pitchFamily="18" charset="0"/>
                            </a:rPr>
                          </m:ctrlPr>
                        </m:sSubSupPr>
                        <m:e>
                          <m:r>
                            <a:rPr lang="en-CN" sz="2400" i="1">
                              <a:solidFill>
                                <a:srgbClr val="0432FF"/>
                              </a:solidFill>
                              <a:latin typeface="Cambria Math" panose="02040503050406030204" pitchFamily="18" charset="0"/>
                            </a:rPr>
                            <m:t>𝜎</m:t>
                          </m:r>
                        </m:e>
                        <m:sub>
                          <m:r>
                            <a:rPr lang="en-US" sz="2400" i="1">
                              <a:solidFill>
                                <a:srgbClr val="0432FF"/>
                              </a:solidFill>
                              <a:latin typeface="Cambria Math" panose="02040503050406030204" pitchFamily="18" charset="0"/>
                            </a:rPr>
                            <m:t>𝑎</m:t>
                          </m:r>
                        </m:sub>
                        <m:sup>
                          <m:r>
                            <a:rPr lang="en-US" sz="2400" i="1">
                              <a:solidFill>
                                <a:srgbClr val="0432FF"/>
                              </a:solidFill>
                              <a:latin typeface="Cambria Math" panose="02040503050406030204" pitchFamily="18" charset="0"/>
                            </a:rPr>
                            <m:t>2</m:t>
                          </m:r>
                        </m:sup>
                      </m:sSubSup>
                      <m:r>
                        <a:rPr lang="en-US" sz="2400" b="1" i="1">
                          <a:solidFill>
                            <a:srgbClr val="0432FF"/>
                          </a:solidFill>
                          <a:latin typeface="Cambria Math" panose="02040503050406030204" pitchFamily="18" charset="0"/>
                        </a:rPr>
                        <m:t>+</m:t>
                      </m:r>
                      <m:r>
                        <a:rPr lang="en-US" sz="2400" b="1" i="1">
                          <a:solidFill>
                            <a:srgbClr val="0432FF"/>
                          </a:solidFill>
                          <a:latin typeface="Cambria Math" panose="02040503050406030204" pitchFamily="18" charset="0"/>
                        </a:rPr>
                        <m:t>𝑰</m:t>
                      </m:r>
                      <m:sSubSup>
                        <m:sSubSupPr>
                          <m:ctrlPr>
                            <a:rPr lang="en-CN" sz="2400" i="1">
                              <a:solidFill>
                                <a:srgbClr val="0432FF"/>
                              </a:solidFill>
                              <a:latin typeface="Cambria Math" panose="02040503050406030204" pitchFamily="18" charset="0"/>
                            </a:rPr>
                          </m:ctrlPr>
                        </m:sSubSupPr>
                        <m:e>
                          <m:r>
                            <a:rPr lang="en-CN" sz="2400" i="1">
                              <a:solidFill>
                                <a:srgbClr val="0432FF"/>
                              </a:solidFill>
                              <a:latin typeface="Cambria Math" panose="02040503050406030204" pitchFamily="18" charset="0"/>
                            </a:rPr>
                            <m:t>𝜎</m:t>
                          </m:r>
                        </m:e>
                        <m:sub>
                          <m:r>
                            <a:rPr lang="en-US" sz="2400" i="1">
                              <a:solidFill>
                                <a:srgbClr val="0432FF"/>
                              </a:solidFill>
                              <a:latin typeface="Cambria Math" panose="02040503050406030204" pitchFamily="18" charset="0"/>
                            </a:rPr>
                            <m:t>𝑅</m:t>
                          </m:r>
                        </m:sub>
                        <m:sup>
                          <m:r>
                            <a:rPr lang="en-US" sz="2400" i="1">
                              <a:solidFill>
                                <a:srgbClr val="0432FF"/>
                              </a:solidFill>
                              <a:latin typeface="Cambria Math" panose="02040503050406030204" pitchFamily="18" charset="0"/>
                            </a:rPr>
                            <m:t>2</m:t>
                          </m:r>
                        </m:sup>
                      </m:sSubSup>
                    </m:oMath>
                  </m:oMathPara>
                </a14:m>
                <a:endParaRPr lang="en-GB" sz="2400" dirty="0"/>
              </a:p>
              <a:p>
                <a:endParaRPr lang="en-GB" sz="800" dirty="0"/>
              </a:p>
              <a:p>
                <a:r>
                  <a:rPr lang="en-GB" sz="2400" dirty="0"/>
                  <a:t>is known as the animal model because it was first developed in quantitative genetics research for animal breeding, where ancestry was an important consideration for breed traits. Phylogenies are similar to ancestries, so model applicable in comparative biology</a:t>
                </a:r>
              </a:p>
              <a:p>
                <a:endParaRPr lang="en-GB" sz="1200" dirty="0"/>
              </a:p>
              <a:p>
                <a:r>
                  <a:rPr lang="en-GB" sz="2400" dirty="0"/>
                  <a:t>The elegance of using the phylogenetic data as an additive term in the model means that we can now simply use the mixed model framework to combine multiple individuals per species and non-normal response data with phylogenetic information in GLMM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153400" cy="4983162"/>
              </a:xfrm>
              <a:blipFill>
                <a:blip r:embed="rId2"/>
                <a:stretch>
                  <a:fillRect l="-1090" t="-1018" b="-6107"/>
                </a:stretch>
              </a:blipFill>
            </p:spPr>
            <p:txBody>
              <a:bodyPr/>
              <a:lstStyle/>
              <a:p>
                <a:r>
                  <a:rPr lang="en-CN">
                    <a:noFill/>
                  </a:rPr>
                  <a:t> </a:t>
                </a:r>
              </a:p>
            </p:txBody>
          </p:sp>
        </mc:Fallback>
      </mc:AlternateContent>
    </p:spTree>
    <p:extLst>
      <p:ext uri="{BB962C8B-B14F-4D97-AF65-F5344CB8AC3E}">
        <p14:creationId xmlns:p14="http://schemas.microsoft.com/office/powerpoint/2010/main" val="2380130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 crisis of code</a:t>
            </a:r>
          </a:p>
        </p:txBody>
      </p:sp>
      <p:sp>
        <p:nvSpPr>
          <p:cNvPr id="3" name="Content Placeholder 2"/>
          <p:cNvSpPr>
            <a:spLocks noGrp="1"/>
          </p:cNvSpPr>
          <p:nvPr>
            <p:ph idx="1"/>
          </p:nvPr>
        </p:nvSpPr>
        <p:spPr>
          <a:xfrm>
            <a:off x="457200" y="1600200"/>
            <a:ext cx="7924800" cy="4983162"/>
          </a:xfrm>
        </p:spPr>
        <p:txBody>
          <a:bodyPr>
            <a:noAutofit/>
          </a:bodyPr>
          <a:lstStyle/>
          <a:p>
            <a:r>
              <a:rPr lang="en-GB" sz="2400" dirty="0"/>
              <a:t>The only package I am aware of that runs the animal model using the frequentist statistical  framework is </a:t>
            </a:r>
            <a:r>
              <a:rPr lang="en-GB" sz="2400" i="1" dirty="0" err="1"/>
              <a:t>asreml</a:t>
            </a:r>
            <a:r>
              <a:rPr lang="en-GB" sz="2400" dirty="0"/>
              <a:t>.  Unfortunately we have to pay to use this software!!!</a:t>
            </a:r>
          </a:p>
          <a:p>
            <a:endParaRPr lang="en-GB" sz="1200" dirty="0"/>
          </a:p>
          <a:p>
            <a:r>
              <a:rPr lang="en-GB" sz="2400" dirty="0"/>
              <a:t>By contrast there are several packages for handling the animal model using the Bayesian statistical framework. Therefore we will run the animal model using Bayesian packages in R. I am aware of two packages that do this well: </a:t>
            </a:r>
            <a:r>
              <a:rPr lang="en-GB" sz="2400" i="1" dirty="0" err="1"/>
              <a:t>MCMCglmm</a:t>
            </a:r>
            <a:r>
              <a:rPr lang="en-GB" sz="2400" dirty="0"/>
              <a:t> and </a:t>
            </a:r>
            <a:r>
              <a:rPr lang="en-GB" sz="2400" i="1" dirty="0"/>
              <a:t>brms</a:t>
            </a:r>
            <a:r>
              <a:rPr lang="en-GB" sz="2400" dirty="0"/>
              <a:t>. We will use </a:t>
            </a:r>
            <a:r>
              <a:rPr lang="en-GB" sz="2400" i="1" dirty="0"/>
              <a:t>brms</a:t>
            </a:r>
            <a:r>
              <a:rPr lang="en-GB" sz="2400" dirty="0"/>
              <a:t> here.</a:t>
            </a:r>
          </a:p>
          <a:p>
            <a:endParaRPr lang="en-GB" sz="1200" dirty="0"/>
          </a:p>
          <a:p>
            <a:r>
              <a:rPr lang="en-GB" sz="2400" dirty="0"/>
              <a:t>The linear function in brms has been set up to mimic </a:t>
            </a:r>
            <a:r>
              <a:rPr lang="en-GB" sz="2400" dirty="0" err="1"/>
              <a:t>glmer</a:t>
            </a:r>
            <a:r>
              <a:rPr lang="en-GB" sz="2400" dirty="0"/>
              <a:t>() so is relatively easy to use</a:t>
            </a:r>
          </a:p>
        </p:txBody>
      </p:sp>
    </p:spTree>
    <p:extLst>
      <p:ext uri="{BB962C8B-B14F-4D97-AF65-F5344CB8AC3E}">
        <p14:creationId xmlns:p14="http://schemas.microsoft.com/office/powerpoint/2010/main" val="1752150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Frequentism vs </a:t>
            </a:r>
            <a:r>
              <a:rPr lang="en-GB" dirty="0" err="1"/>
              <a:t>Bayesianism</a:t>
            </a:r>
            <a:endParaRPr lang="en-GB" dirty="0"/>
          </a:p>
        </p:txBody>
      </p:sp>
      <p:sp>
        <p:nvSpPr>
          <p:cNvPr id="3" name="Content Placeholder 2"/>
          <p:cNvSpPr>
            <a:spLocks noGrp="1"/>
          </p:cNvSpPr>
          <p:nvPr>
            <p:ph idx="1"/>
          </p:nvPr>
        </p:nvSpPr>
        <p:spPr>
          <a:xfrm>
            <a:off x="457200" y="1600200"/>
            <a:ext cx="7924800" cy="4983162"/>
          </a:xfrm>
        </p:spPr>
        <p:txBody>
          <a:bodyPr>
            <a:noAutofit/>
          </a:bodyPr>
          <a:lstStyle/>
          <a:p>
            <a:r>
              <a:rPr lang="en-CN" sz="2400" dirty="0"/>
              <a:t>Before going any further, its  important that we say something very briefly about t</a:t>
            </a:r>
            <a:r>
              <a:rPr lang="en-GB" sz="2400" dirty="0"/>
              <a:t>he</a:t>
            </a:r>
            <a:r>
              <a:rPr lang="en-CN" sz="2400" dirty="0"/>
              <a:t> main differences between frequentist versus bayesian approaches</a:t>
            </a:r>
          </a:p>
          <a:p>
            <a:endParaRPr lang="en-GB" sz="2400" dirty="0"/>
          </a:p>
          <a:p>
            <a:r>
              <a:rPr lang="en-GB" sz="2400" dirty="0"/>
              <a:t>It is necessary to understand this to understand the basics of the code</a:t>
            </a:r>
          </a:p>
        </p:txBody>
      </p:sp>
    </p:spTree>
    <p:extLst>
      <p:ext uri="{BB962C8B-B14F-4D97-AF65-F5344CB8AC3E}">
        <p14:creationId xmlns:p14="http://schemas.microsoft.com/office/powerpoint/2010/main" val="2828991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Frequentism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7924800" cy="4983162"/>
              </a:xfrm>
            </p:spPr>
            <p:txBody>
              <a:bodyPr>
                <a:noAutofit/>
              </a:bodyPr>
              <a:lstStyle/>
              <a:p>
                <a:r>
                  <a:rPr lang="en-GB" sz="2400" dirty="0"/>
                  <a:t>Frequentists use only the data collected in the present experiment to draw inferences.</a:t>
                </a:r>
              </a:p>
              <a:p>
                <a:endParaRPr lang="en-GB" sz="2400" dirty="0"/>
              </a:p>
              <a:p>
                <a:pPr>
                  <a:defRPr/>
                </a:pPr>
                <a:r>
                  <a:rPr lang="en-US" altLang="en-CN" sz="2400" dirty="0">
                    <a:ea typeface="ＭＳ Ｐゴシック" panose="020B0600070205080204" pitchFamily="34" charset="-128"/>
                  </a:rPr>
                  <a:t>Thus the likelihood function for a normally distributed  response variable uses only the present information</a:t>
                </a:r>
                <a:endParaRPr lang="en-GB" altLang="en-CN" sz="2400" dirty="0">
                  <a:ea typeface="ＭＳ Ｐゴシック" panose="020B0600070205080204" pitchFamily="34" charset="-128"/>
                </a:endParaRPr>
              </a:p>
              <a:p>
                <a:pPr marL="0" indent="0">
                  <a:buFont typeface="Wingdings" pitchFamily="2" charset="2"/>
                  <a:buNone/>
                  <a:defRPr/>
                </a:pPr>
                <a:endParaRPr lang="en-GB" altLang="en-CN" sz="1200" dirty="0">
                  <a:ea typeface="ＭＳ Ｐゴシック" panose="020B0600070205080204" pitchFamily="34" charset="-128"/>
                </a:endParaRPr>
              </a:p>
              <a:p>
                <a:pPr marL="0" indent="0">
                  <a:buNone/>
                  <a:defRPr/>
                </a:pPr>
                <a14:m>
                  <m:oMathPara xmlns:m="http://schemas.openxmlformats.org/officeDocument/2006/math">
                    <m:oMathParaPr>
                      <m:jc m:val="centerGroup"/>
                    </m:oMathParaPr>
                    <m:oMath xmlns:m="http://schemas.openxmlformats.org/officeDocument/2006/math">
                      <m:r>
                        <a:rPr lang="en-CN" sz="2000" i="1" smtClean="0">
                          <a:solidFill>
                            <a:srgbClr val="0432FF"/>
                          </a:solidFill>
                          <a:latin typeface="Cambria Math" panose="02040503050406030204" pitchFamily="18" charset="0"/>
                        </a:rPr>
                        <m:t>𝐿</m:t>
                      </m:r>
                      <m:d>
                        <m:dPr>
                          <m:ctrlPr>
                            <a:rPr lang="en-CN" sz="2000" i="1">
                              <a:solidFill>
                                <a:srgbClr val="0432FF"/>
                              </a:solidFill>
                              <a:latin typeface="Cambria Math" panose="02040503050406030204" pitchFamily="18" charset="0"/>
                            </a:rPr>
                          </m:ctrlPr>
                        </m:dPr>
                        <m:e>
                          <m:r>
                            <a:rPr lang="en-CN" sz="2000" b="1" i="1">
                              <a:solidFill>
                                <a:srgbClr val="0432FF"/>
                              </a:solidFill>
                              <a:latin typeface="Cambria Math" panose="02040503050406030204" pitchFamily="18" charset="0"/>
                            </a:rPr>
                            <m:t>𝒚</m:t>
                          </m:r>
                          <m:r>
                            <a:rPr lang="en-CN" sz="2000" i="1">
                              <a:solidFill>
                                <a:srgbClr val="0432FF"/>
                              </a:solidFill>
                              <a:latin typeface="Cambria Math" panose="02040503050406030204" pitchFamily="18" charset="0"/>
                            </a:rPr>
                            <m:t>,</m:t>
                          </m:r>
                          <m:r>
                            <a:rPr lang="en-CN" sz="2000" b="1" i="1">
                              <a:solidFill>
                                <a:srgbClr val="0432FF"/>
                              </a:solidFill>
                              <a:latin typeface="Cambria Math" panose="02040503050406030204" pitchFamily="18" charset="0"/>
                            </a:rPr>
                            <m:t>𝑿</m:t>
                          </m:r>
                          <m:r>
                            <a:rPr lang="en-CN" sz="2000" i="1">
                              <a:solidFill>
                                <a:srgbClr val="0432FF"/>
                              </a:solidFill>
                              <a:latin typeface="Cambria Math" panose="02040503050406030204" pitchFamily="18" charset="0"/>
                            </a:rPr>
                            <m:t>,</m:t>
                          </m:r>
                          <m:r>
                            <a:rPr lang="en-CN" sz="2000" i="1">
                              <a:solidFill>
                                <a:srgbClr val="0432FF"/>
                              </a:solidFill>
                              <a:latin typeface="Cambria Math" panose="02040503050406030204" pitchFamily="18" charset="0"/>
                              <a:sym typeface="Symbol" pitchFamily="2" charset="2"/>
                            </a:rPr>
                            <m:t></m:t>
                          </m:r>
                          <m:r>
                            <a:rPr lang="en-CN" sz="2000" i="1">
                              <a:solidFill>
                                <a:srgbClr val="0432FF"/>
                              </a:solidFill>
                              <a:latin typeface="Cambria Math" panose="02040503050406030204" pitchFamily="18" charset="0"/>
                            </a:rPr>
                            <m:t>,</m:t>
                          </m:r>
                          <m:sSup>
                            <m:sSupPr>
                              <m:ctrlPr>
                                <a:rPr lang="en-CN" sz="2000" i="1">
                                  <a:solidFill>
                                    <a:srgbClr val="0432FF"/>
                                  </a:solidFill>
                                  <a:latin typeface="Cambria Math" panose="02040503050406030204" pitchFamily="18" charset="0"/>
                                </a:rPr>
                              </m:ctrlPr>
                            </m:sSupPr>
                            <m:e>
                              <m:r>
                                <a:rPr lang="en-CN" sz="2000" i="1">
                                  <a:solidFill>
                                    <a:srgbClr val="0432FF"/>
                                  </a:solidFill>
                                  <a:latin typeface="Cambria Math" panose="02040503050406030204" pitchFamily="18" charset="0"/>
                                </a:rPr>
                                <m:t>𝜎</m:t>
                              </m:r>
                            </m:e>
                            <m:sup>
                              <m:r>
                                <a:rPr lang="en-CN" sz="2000" i="1">
                                  <a:solidFill>
                                    <a:srgbClr val="0432FF"/>
                                  </a:solidFill>
                                  <a:latin typeface="Cambria Math" panose="02040503050406030204" pitchFamily="18" charset="0"/>
                                </a:rPr>
                                <m:t>2</m:t>
                              </m:r>
                            </m:sup>
                          </m:sSup>
                        </m:e>
                      </m:d>
                      <m:r>
                        <a:rPr lang="en-CN" sz="2000" i="1">
                          <a:solidFill>
                            <a:srgbClr val="0432FF"/>
                          </a:solidFill>
                          <a:latin typeface="Cambria Math" panose="02040503050406030204" pitchFamily="18" charset="0"/>
                        </a:rPr>
                        <m:t>=</m:t>
                      </m:r>
                      <m:f>
                        <m:fPr>
                          <m:ctrlPr>
                            <a:rPr lang="en-CN" sz="2000" i="1">
                              <a:solidFill>
                                <a:srgbClr val="0432FF"/>
                              </a:solidFill>
                              <a:latin typeface="Cambria Math" panose="02040503050406030204" pitchFamily="18" charset="0"/>
                            </a:rPr>
                          </m:ctrlPr>
                        </m:fPr>
                        <m:num>
                          <m:r>
                            <a:rPr lang="en-CN" sz="2000" i="1">
                              <a:solidFill>
                                <a:srgbClr val="0432FF"/>
                              </a:solidFill>
                              <a:latin typeface="Cambria Math" panose="02040503050406030204" pitchFamily="18" charset="0"/>
                            </a:rPr>
                            <m:t>1</m:t>
                          </m:r>
                        </m:num>
                        <m:den>
                          <m:sSup>
                            <m:sSupPr>
                              <m:ctrlPr>
                                <a:rPr lang="en-CN" sz="2000" i="1">
                                  <a:solidFill>
                                    <a:srgbClr val="0432FF"/>
                                  </a:solidFill>
                                  <a:latin typeface="Cambria Math" panose="02040503050406030204" pitchFamily="18" charset="0"/>
                                </a:rPr>
                              </m:ctrlPr>
                            </m:sSupPr>
                            <m:e>
                              <m:r>
                                <a:rPr lang="en-CN" sz="2000" i="1">
                                  <a:solidFill>
                                    <a:srgbClr val="0432FF"/>
                                  </a:solidFill>
                                  <a:latin typeface="Cambria Math" panose="02040503050406030204" pitchFamily="18" charset="0"/>
                                </a:rPr>
                                <m:t>(2</m:t>
                              </m:r>
                              <m:r>
                                <a:rPr lang="en-CN" sz="2000" i="1">
                                  <a:solidFill>
                                    <a:srgbClr val="0432FF"/>
                                  </a:solidFill>
                                  <a:latin typeface="Cambria Math" panose="02040503050406030204" pitchFamily="18" charset="0"/>
                                </a:rPr>
                                <m:t>𝜋</m:t>
                              </m:r>
                              <m:r>
                                <a:rPr lang="en-CN" sz="2000" i="1">
                                  <a:solidFill>
                                    <a:srgbClr val="0432FF"/>
                                  </a:solidFill>
                                  <a:latin typeface="Cambria Math" panose="02040503050406030204" pitchFamily="18" charset="0"/>
                                </a:rPr>
                                <m:t>)</m:t>
                              </m:r>
                            </m:e>
                            <m:sup>
                              <m:f>
                                <m:fPr>
                                  <m:type m:val="lin"/>
                                  <m:ctrlPr>
                                    <a:rPr lang="en-CN" sz="2000" i="1">
                                      <a:solidFill>
                                        <a:srgbClr val="0432FF"/>
                                      </a:solidFill>
                                      <a:latin typeface="Cambria Math" panose="02040503050406030204" pitchFamily="18" charset="0"/>
                                    </a:rPr>
                                  </m:ctrlPr>
                                </m:fPr>
                                <m:num>
                                  <m:r>
                                    <a:rPr lang="en-CN" sz="2000" i="1">
                                      <a:solidFill>
                                        <a:srgbClr val="0432FF"/>
                                      </a:solidFill>
                                      <a:latin typeface="Cambria Math" panose="02040503050406030204" pitchFamily="18" charset="0"/>
                                    </a:rPr>
                                    <m:t>𝑛</m:t>
                                  </m:r>
                                </m:num>
                                <m:den>
                                  <m:r>
                                    <a:rPr lang="en-CN" sz="2000" i="1">
                                      <a:solidFill>
                                        <a:srgbClr val="0432FF"/>
                                      </a:solidFill>
                                      <a:latin typeface="Cambria Math" panose="02040503050406030204" pitchFamily="18" charset="0"/>
                                    </a:rPr>
                                    <m:t>2</m:t>
                                  </m:r>
                                </m:den>
                              </m:f>
                            </m:sup>
                          </m:sSup>
                          <m:sSup>
                            <m:sSupPr>
                              <m:ctrlPr>
                                <a:rPr lang="en-CN" sz="2000" i="1">
                                  <a:solidFill>
                                    <a:srgbClr val="0432FF"/>
                                  </a:solidFill>
                                  <a:latin typeface="Cambria Math" panose="02040503050406030204" pitchFamily="18" charset="0"/>
                                </a:rPr>
                              </m:ctrlPr>
                            </m:sSupPr>
                            <m:e>
                              <m:r>
                                <a:rPr lang="en-CN" sz="2000" i="1">
                                  <a:solidFill>
                                    <a:srgbClr val="0432FF"/>
                                  </a:solidFill>
                                  <a:latin typeface="Cambria Math" panose="02040503050406030204" pitchFamily="18" charset="0"/>
                                </a:rPr>
                                <m:t>𝜎</m:t>
                              </m:r>
                            </m:e>
                            <m:sup>
                              <m:r>
                                <a:rPr lang="en-CN" sz="2000" i="1">
                                  <a:solidFill>
                                    <a:srgbClr val="0432FF"/>
                                  </a:solidFill>
                                  <a:latin typeface="Cambria Math" panose="02040503050406030204" pitchFamily="18" charset="0"/>
                                </a:rPr>
                                <m:t>𝑛</m:t>
                              </m:r>
                            </m:sup>
                          </m:sSup>
                        </m:den>
                      </m:f>
                      <m:r>
                        <a:rPr lang="en-CN" sz="2000" i="1">
                          <a:solidFill>
                            <a:srgbClr val="0432FF"/>
                          </a:solidFill>
                          <a:latin typeface="Cambria Math" panose="02040503050406030204" pitchFamily="18" charset="0"/>
                        </a:rPr>
                        <m:t> </m:t>
                      </m:r>
                      <m:r>
                        <a:rPr lang="en-CN" sz="2000" i="1">
                          <a:solidFill>
                            <a:srgbClr val="0432FF"/>
                          </a:solidFill>
                          <a:latin typeface="Cambria Math" panose="02040503050406030204" pitchFamily="18" charset="0"/>
                        </a:rPr>
                        <m:t>𝑒𝑥𝑝</m:t>
                      </m:r>
                      <m:d>
                        <m:dPr>
                          <m:ctrlPr>
                            <a:rPr lang="en-CN" sz="2000" i="1">
                              <a:solidFill>
                                <a:srgbClr val="0432FF"/>
                              </a:solidFill>
                              <a:latin typeface="Cambria Math" panose="02040503050406030204" pitchFamily="18" charset="0"/>
                            </a:rPr>
                          </m:ctrlPr>
                        </m:dPr>
                        <m:e>
                          <m:r>
                            <a:rPr lang="en-CN" sz="2000" i="1">
                              <a:solidFill>
                                <a:srgbClr val="0432FF"/>
                              </a:solidFill>
                              <a:latin typeface="Cambria Math" panose="02040503050406030204" pitchFamily="18" charset="0"/>
                            </a:rPr>
                            <m:t>−</m:t>
                          </m:r>
                          <m:f>
                            <m:fPr>
                              <m:ctrlPr>
                                <a:rPr lang="en-CN" sz="2000" i="1">
                                  <a:solidFill>
                                    <a:srgbClr val="0432FF"/>
                                  </a:solidFill>
                                  <a:latin typeface="Cambria Math" panose="02040503050406030204" pitchFamily="18" charset="0"/>
                                </a:rPr>
                              </m:ctrlPr>
                            </m:fPr>
                            <m:num>
                              <m:r>
                                <a:rPr lang="en-CN" sz="2000" i="1">
                                  <a:solidFill>
                                    <a:srgbClr val="0432FF"/>
                                  </a:solidFill>
                                  <a:latin typeface="Cambria Math" panose="02040503050406030204" pitchFamily="18" charset="0"/>
                                </a:rPr>
                                <m:t>1</m:t>
                              </m:r>
                            </m:num>
                            <m:den>
                              <m:r>
                                <a:rPr lang="en-CN" sz="2000" i="1">
                                  <a:solidFill>
                                    <a:srgbClr val="0432FF"/>
                                  </a:solidFill>
                                  <a:latin typeface="Cambria Math" panose="02040503050406030204" pitchFamily="18" charset="0"/>
                                </a:rPr>
                                <m:t>2</m:t>
                              </m:r>
                              <m:sSup>
                                <m:sSupPr>
                                  <m:ctrlPr>
                                    <a:rPr lang="en-CN" sz="2000" i="1">
                                      <a:solidFill>
                                        <a:srgbClr val="0432FF"/>
                                      </a:solidFill>
                                      <a:latin typeface="Cambria Math" panose="02040503050406030204" pitchFamily="18" charset="0"/>
                                    </a:rPr>
                                  </m:ctrlPr>
                                </m:sSupPr>
                                <m:e>
                                  <m:r>
                                    <a:rPr lang="en-CN" sz="2000" i="1">
                                      <a:solidFill>
                                        <a:srgbClr val="0432FF"/>
                                      </a:solidFill>
                                      <a:latin typeface="Cambria Math" panose="02040503050406030204" pitchFamily="18" charset="0"/>
                                    </a:rPr>
                                    <m:t>𝜎</m:t>
                                  </m:r>
                                </m:e>
                                <m:sup>
                                  <m:r>
                                    <a:rPr lang="en-CN" sz="2000" i="1">
                                      <a:solidFill>
                                        <a:srgbClr val="0432FF"/>
                                      </a:solidFill>
                                      <a:latin typeface="Cambria Math" panose="02040503050406030204" pitchFamily="18" charset="0"/>
                                    </a:rPr>
                                    <m:t>2</m:t>
                                  </m:r>
                                </m:sup>
                              </m:sSup>
                            </m:den>
                          </m:f>
                          <m:r>
                            <a:rPr lang="en-CN" sz="2000" b="1" i="1" smtClean="0">
                              <a:solidFill>
                                <a:srgbClr val="0432FF"/>
                              </a:solidFill>
                              <a:latin typeface="Cambria Math" panose="02040503050406030204" pitchFamily="18" charset="0"/>
                            </a:rPr>
                            <m:t> </m:t>
                          </m:r>
                          <m:sSup>
                            <m:sSupPr>
                              <m:ctrlPr>
                                <a:rPr lang="en-CN" sz="2000" b="1" i="1" smtClean="0">
                                  <a:solidFill>
                                    <a:srgbClr val="0432FF"/>
                                  </a:solidFill>
                                  <a:latin typeface="Cambria Math" panose="02040503050406030204" pitchFamily="18" charset="0"/>
                                </a:rPr>
                              </m:ctrlPr>
                            </m:sSupPr>
                            <m:e>
                              <m:d>
                                <m:dPr>
                                  <m:ctrlPr>
                                    <a:rPr lang="en-CN" sz="2000" b="1" i="1">
                                      <a:solidFill>
                                        <a:srgbClr val="0432FF"/>
                                      </a:solidFill>
                                      <a:latin typeface="Cambria Math" panose="02040503050406030204" pitchFamily="18" charset="0"/>
                                    </a:rPr>
                                  </m:ctrlPr>
                                </m:dPr>
                                <m:e>
                                  <m:r>
                                    <a:rPr lang="en-CN" sz="2000" i="1">
                                      <a:solidFill>
                                        <a:srgbClr val="0432FF"/>
                                      </a:solidFill>
                                      <a:latin typeface="Cambria Math" panose="02040503050406030204" pitchFamily="18" charset="0"/>
                                    </a:rPr>
                                    <m:t>𝑦</m:t>
                                  </m:r>
                                  <m:r>
                                    <a:rPr lang="en-CN" sz="2000" i="1">
                                      <a:solidFill>
                                        <a:srgbClr val="0432FF"/>
                                      </a:solidFill>
                                      <a:latin typeface="Cambria Math" panose="02040503050406030204" pitchFamily="18" charset="0"/>
                                    </a:rPr>
                                    <m:t>−</m:t>
                                  </m:r>
                                </m:e>
                              </m:d>
                            </m:e>
                            <m:sup>
                              <m:r>
                                <a:rPr lang="en-US" sz="2000" b="1" i="1" smtClean="0">
                                  <a:solidFill>
                                    <a:srgbClr val="0432FF"/>
                                  </a:solidFill>
                                  <a:latin typeface="Cambria Math" panose="02040503050406030204" pitchFamily="18" charset="0"/>
                                </a:rPr>
                                <m:t>𝟐</m:t>
                              </m:r>
                            </m:sup>
                          </m:sSup>
                        </m:e>
                      </m:d>
                    </m:oMath>
                  </m:oMathPara>
                </a14:m>
                <a:endParaRPr lang="en-CN" sz="2000" dirty="0"/>
              </a:p>
              <a:p>
                <a:endParaRPr lang="en-GB" sz="2400" dirty="0"/>
              </a:p>
              <a:p>
                <a:r>
                  <a:rPr lang="en-GB" sz="2400" dirty="0"/>
                  <a:t>𝛍 is representative for the betas here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7924800" cy="4983162"/>
              </a:xfrm>
              <a:blipFill>
                <a:blip r:embed="rId2"/>
                <a:stretch>
                  <a:fillRect l="-1122" t="-1018"/>
                </a:stretch>
              </a:blipFill>
            </p:spPr>
            <p:txBody>
              <a:bodyPr/>
              <a:lstStyle/>
              <a:p>
                <a:r>
                  <a:rPr lang="en-CN">
                    <a:noFill/>
                  </a:rPr>
                  <a:t> </a:t>
                </a:r>
              </a:p>
            </p:txBody>
          </p:sp>
        </mc:Fallback>
      </mc:AlternateContent>
    </p:spTree>
    <p:extLst>
      <p:ext uri="{BB962C8B-B14F-4D97-AF65-F5344CB8AC3E}">
        <p14:creationId xmlns:p14="http://schemas.microsoft.com/office/powerpoint/2010/main" val="1590071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a:t>Bayesianism</a:t>
            </a:r>
            <a:r>
              <a:rPr lang="en-GB" dirty="0"/>
              <a:t>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7924800" cy="4983162"/>
              </a:xfrm>
            </p:spPr>
            <p:txBody>
              <a:bodyPr>
                <a:noAutofit/>
              </a:bodyPr>
              <a:lstStyle/>
              <a:p>
                <a:r>
                  <a:rPr lang="en-GB" sz="2400" dirty="0"/>
                  <a:t>Bayesianists assume that there is pre-existing data describing the parameter/s (𝛍,𝛔)  that can be combined with the present information to draw inferences. This information is known as the prior information</a:t>
                </a:r>
              </a:p>
              <a:p>
                <a:endParaRPr lang="en-GB" sz="1200" dirty="0"/>
              </a:p>
              <a:p>
                <a:pPr>
                  <a:defRPr/>
                </a:pPr>
                <a:r>
                  <a:rPr lang="en-US" altLang="en-CN" sz="2400" dirty="0">
                    <a:ea typeface="ＭＳ Ｐゴシック" panose="020B0600070205080204" pitchFamily="34" charset="-128"/>
                  </a:rPr>
                  <a:t>Thus the likelihood function uses only present information</a:t>
                </a:r>
                <a:endParaRPr lang="en-GB" altLang="en-CN" sz="2400" dirty="0">
                  <a:ea typeface="ＭＳ Ｐゴシック" panose="020B0600070205080204" pitchFamily="34" charset="-128"/>
                </a:endParaRPr>
              </a:p>
              <a:p>
                <a:pPr marL="0" indent="0">
                  <a:buFont typeface="Wingdings" pitchFamily="2" charset="2"/>
                  <a:buNone/>
                  <a:defRPr/>
                </a:pPr>
                <a:endParaRPr lang="en-GB" altLang="en-CN" sz="1200" dirty="0">
                  <a:ea typeface="ＭＳ Ｐゴシック" panose="020B0600070205080204" pitchFamily="34" charset="-128"/>
                </a:endParaRPr>
              </a:p>
              <a:p>
                <a:pPr marL="0" indent="0">
                  <a:buNone/>
                </a:pPr>
                <a14:m>
                  <m:oMathPara xmlns:m="http://schemas.openxmlformats.org/officeDocument/2006/math">
                    <m:oMathParaPr>
                      <m:jc m:val="centerGroup"/>
                    </m:oMathParaPr>
                    <m:oMath xmlns:m="http://schemas.openxmlformats.org/officeDocument/2006/math">
                      <m:r>
                        <a:rPr lang="en-CN" sz="2000" i="1" smtClean="0">
                          <a:solidFill>
                            <a:srgbClr val="0432FF"/>
                          </a:solidFill>
                          <a:latin typeface="Cambria Math" panose="02040503050406030204" pitchFamily="18" charset="0"/>
                        </a:rPr>
                        <m:t>𝐿</m:t>
                      </m:r>
                      <m:d>
                        <m:dPr>
                          <m:ctrlPr>
                            <a:rPr lang="en-CN" sz="2000" i="1">
                              <a:solidFill>
                                <a:srgbClr val="0432FF"/>
                              </a:solidFill>
                              <a:latin typeface="Cambria Math" panose="02040503050406030204" pitchFamily="18" charset="0"/>
                            </a:rPr>
                          </m:ctrlPr>
                        </m:dPr>
                        <m:e>
                          <m:r>
                            <a:rPr lang="en-CN" sz="2000" i="1">
                              <a:solidFill>
                                <a:srgbClr val="0432FF"/>
                              </a:solidFill>
                              <a:latin typeface="Cambria Math" panose="02040503050406030204" pitchFamily="18" charset="0"/>
                            </a:rPr>
                            <m:t>𝑦</m:t>
                          </m:r>
                          <m:r>
                            <a:rPr lang="en-CN" sz="2000" i="1">
                              <a:solidFill>
                                <a:srgbClr val="0432FF"/>
                              </a:solidFill>
                              <a:latin typeface="Cambria Math" panose="02040503050406030204" pitchFamily="18" charset="0"/>
                            </a:rPr>
                            <m:t>,</m:t>
                          </m:r>
                          <m:r>
                            <a:rPr lang="en-CN" sz="2000" i="1">
                              <a:solidFill>
                                <a:srgbClr val="0432FF"/>
                              </a:solidFill>
                              <a:latin typeface="Cambria Math" panose="02040503050406030204" pitchFamily="18" charset="0"/>
                            </a:rPr>
                            <m:t>𝑋</m:t>
                          </m:r>
                          <m:r>
                            <a:rPr lang="en-CN" sz="2000" i="1">
                              <a:solidFill>
                                <a:srgbClr val="0432FF"/>
                              </a:solidFill>
                              <a:latin typeface="Cambria Math" panose="02040503050406030204" pitchFamily="18" charset="0"/>
                            </a:rPr>
                            <m:t>,,</m:t>
                          </m:r>
                          <m:sSup>
                            <m:sSupPr>
                              <m:ctrlPr>
                                <a:rPr lang="en-CN" sz="2000" i="1">
                                  <a:solidFill>
                                    <a:srgbClr val="0432FF"/>
                                  </a:solidFill>
                                  <a:latin typeface="Cambria Math" panose="02040503050406030204" pitchFamily="18" charset="0"/>
                                </a:rPr>
                              </m:ctrlPr>
                            </m:sSupPr>
                            <m:e>
                              <m:r>
                                <a:rPr lang="en-CN" sz="2000" i="1">
                                  <a:solidFill>
                                    <a:srgbClr val="0432FF"/>
                                  </a:solidFill>
                                  <a:latin typeface="Cambria Math" panose="02040503050406030204" pitchFamily="18" charset="0"/>
                                </a:rPr>
                                <m:t>𝜎</m:t>
                              </m:r>
                            </m:e>
                            <m:sup>
                              <m:r>
                                <a:rPr lang="en-CN" sz="2000" i="1">
                                  <a:solidFill>
                                    <a:srgbClr val="0432FF"/>
                                  </a:solidFill>
                                  <a:latin typeface="Cambria Math" panose="02040503050406030204" pitchFamily="18" charset="0"/>
                                </a:rPr>
                                <m:t>2</m:t>
                              </m:r>
                            </m:sup>
                          </m:sSup>
                        </m:e>
                      </m:d>
                      <m:r>
                        <a:rPr lang="en-CN" sz="2000" i="1">
                          <a:solidFill>
                            <a:srgbClr val="0432FF"/>
                          </a:solidFill>
                          <a:latin typeface="Cambria Math" panose="02040503050406030204" pitchFamily="18" charset="0"/>
                        </a:rPr>
                        <m:t>=</m:t>
                      </m:r>
                      <m:f>
                        <m:fPr>
                          <m:ctrlPr>
                            <a:rPr lang="en-CN" sz="2000" i="1">
                              <a:solidFill>
                                <a:srgbClr val="0432FF"/>
                              </a:solidFill>
                              <a:latin typeface="Cambria Math" panose="02040503050406030204" pitchFamily="18" charset="0"/>
                            </a:rPr>
                          </m:ctrlPr>
                        </m:fPr>
                        <m:num>
                          <m:r>
                            <a:rPr lang="en-CN" sz="2000" i="1">
                              <a:solidFill>
                                <a:srgbClr val="0432FF"/>
                              </a:solidFill>
                              <a:latin typeface="Cambria Math" panose="02040503050406030204" pitchFamily="18" charset="0"/>
                            </a:rPr>
                            <m:t>1</m:t>
                          </m:r>
                        </m:num>
                        <m:den>
                          <m:rad>
                            <m:radPr>
                              <m:degHide m:val="on"/>
                              <m:ctrlPr>
                                <a:rPr lang="en-CN" sz="2000" i="1">
                                  <a:solidFill>
                                    <a:srgbClr val="0432FF"/>
                                  </a:solidFill>
                                  <a:latin typeface="Cambria Math" panose="02040503050406030204" pitchFamily="18" charset="0"/>
                                </a:rPr>
                              </m:ctrlPr>
                            </m:radPr>
                            <m:deg/>
                            <m:e>
                              <m:r>
                                <a:rPr lang="en-CN" sz="2000" i="1">
                                  <a:solidFill>
                                    <a:srgbClr val="0432FF"/>
                                  </a:solidFill>
                                  <a:latin typeface="Cambria Math" panose="02040503050406030204" pitchFamily="18" charset="0"/>
                                </a:rPr>
                                <m:t>2</m:t>
                              </m:r>
                              <m:r>
                                <a:rPr lang="en-CN" sz="2000" i="1">
                                  <a:solidFill>
                                    <a:srgbClr val="0432FF"/>
                                  </a:solidFill>
                                  <a:latin typeface="Cambria Math" panose="02040503050406030204" pitchFamily="18" charset="0"/>
                                </a:rPr>
                                <m:t>𝜋</m:t>
                              </m:r>
                              <m:sSup>
                                <m:sSupPr>
                                  <m:ctrlPr>
                                    <a:rPr lang="en-CN" sz="2000" i="1">
                                      <a:solidFill>
                                        <a:srgbClr val="0432FF"/>
                                      </a:solidFill>
                                      <a:latin typeface="Cambria Math" panose="02040503050406030204" pitchFamily="18" charset="0"/>
                                    </a:rPr>
                                  </m:ctrlPr>
                                </m:sSupPr>
                                <m:e>
                                  <m:r>
                                    <a:rPr lang="en-CN" sz="2000" i="1">
                                      <a:solidFill>
                                        <a:srgbClr val="0432FF"/>
                                      </a:solidFill>
                                      <a:latin typeface="Cambria Math" panose="02040503050406030204" pitchFamily="18" charset="0"/>
                                    </a:rPr>
                                    <m:t>𝜎</m:t>
                                  </m:r>
                                </m:e>
                                <m:sup>
                                  <m:r>
                                    <a:rPr lang="en-CN" sz="2000" i="1">
                                      <a:solidFill>
                                        <a:srgbClr val="0432FF"/>
                                      </a:solidFill>
                                      <a:latin typeface="Cambria Math" panose="02040503050406030204" pitchFamily="18" charset="0"/>
                                    </a:rPr>
                                    <m:t>2</m:t>
                                  </m:r>
                                </m:sup>
                              </m:sSup>
                            </m:e>
                          </m:rad>
                        </m:den>
                      </m:f>
                      <m:r>
                        <a:rPr lang="en-CN" sz="2000" i="1">
                          <a:solidFill>
                            <a:srgbClr val="0432FF"/>
                          </a:solidFill>
                          <a:latin typeface="Cambria Math" panose="02040503050406030204" pitchFamily="18" charset="0"/>
                        </a:rPr>
                        <m:t> </m:t>
                      </m:r>
                      <m:r>
                        <a:rPr lang="en-CN" sz="2000" i="1">
                          <a:solidFill>
                            <a:srgbClr val="0432FF"/>
                          </a:solidFill>
                          <a:latin typeface="Cambria Math" panose="02040503050406030204" pitchFamily="18" charset="0"/>
                        </a:rPr>
                        <m:t>𝑒𝑥𝑝</m:t>
                      </m:r>
                      <m:d>
                        <m:dPr>
                          <m:ctrlPr>
                            <a:rPr lang="en-CN" sz="2000" i="1">
                              <a:solidFill>
                                <a:srgbClr val="0432FF"/>
                              </a:solidFill>
                              <a:latin typeface="Cambria Math" panose="02040503050406030204" pitchFamily="18" charset="0"/>
                            </a:rPr>
                          </m:ctrlPr>
                        </m:dPr>
                        <m:e>
                          <m:r>
                            <a:rPr lang="en-CN" sz="2000" i="1">
                              <a:solidFill>
                                <a:srgbClr val="0432FF"/>
                              </a:solidFill>
                              <a:latin typeface="Cambria Math" panose="02040503050406030204" pitchFamily="18" charset="0"/>
                            </a:rPr>
                            <m:t>−</m:t>
                          </m:r>
                          <m:f>
                            <m:fPr>
                              <m:ctrlPr>
                                <a:rPr lang="en-CN" sz="2000" i="1">
                                  <a:solidFill>
                                    <a:srgbClr val="0432FF"/>
                                  </a:solidFill>
                                  <a:latin typeface="Cambria Math" panose="02040503050406030204" pitchFamily="18" charset="0"/>
                                </a:rPr>
                              </m:ctrlPr>
                            </m:fPr>
                            <m:num>
                              <m:r>
                                <a:rPr lang="en-CN" sz="2000" i="1">
                                  <a:solidFill>
                                    <a:srgbClr val="0432FF"/>
                                  </a:solidFill>
                                  <a:latin typeface="Cambria Math" panose="02040503050406030204" pitchFamily="18" charset="0"/>
                                </a:rPr>
                                <m:t>1</m:t>
                              </m:r>
                            </m:num>
                            <m:den>
                              <m:r>
                                <a:rPr lang="en-CN" sz="2000" i="1">
                                  <a:solidFill>
                                    <a:srgbClr val="0432FF"/>
                                  </a:solidFill>
                                  <a:latin typeface="Cambria Math" panose="02040503050406030204" pitchFamily="18" charset="0"/>
                                </a:rPr>
                                <m:t>2</m:t>
                              </m:r>
                              <m:sSup>
                                <m:sSupPr>
                                  <m:ctrlPr>
                                    <a:rPr lang="en-CN" sz="2000" i="1">
                                      <a:solidFill>
                                        <a:srgbClr val="0432FF"/>
                                      </a:solidFill>
                                      <a:latin typeface="Cambria Math" panose="02040503050406030204" pitchFamily="18" charset="0"/>
                                    </a:rPr>
                                  </m:ctrlPr>
                                </m:sSupPr>
                                <m:e>
                                  <m:r>
                                    <a:rPr lang="en-CN" sz="2000" i="1">
                                      <a:solidFill>
                                        <a:srgbClr val="0432FF"/>
                                      </a:solidFill>
                                      <a:latin typeface="Cambria Math" panose="02040503050406030204" pitchFamily="18" charset="0"/>
                                    </a:rPr>
                                    <m:t>𝜎</m:t>
                                  </m:r>
                                </m:e>
                                <m:sup>
                                  <m:r>
                                    <a:rPr lang="en-CN" sz="2000" i="1">
                                      <a:solidFill>
                                        <a:srgbClr val="0432FF"/>
                                      </a:solidFill>
                                      <a:latin typeface="Cambria Math" panose="02040503050406030204" pitchFamily="18" charset="0"/>
                                    </a:rPr>
                                    <m:t>2</m:t>
                                  </m:r>
                                </m:sup>
                              </m:sSup>
                            </m:den>
                          </m:f>
                          <m:sSup>
                            <m:sSupPr>
                              <m:ctrlPr>
                                <a:rPr lang="en-CN" sz="2000" i="1">
                                  <a:solidFill>
                                    <a:srgbClr val="0432FF"/>
                                  </a:solidFill>
                                  <a:latin typeface="Cambria Math" panose="02040503050406030204" pitchFamily="18" charset="0"/>
                                </a:rPr>
                              </m:ctrlPr>
                            </m:sSupPr>
                            <m:e>
                              <m:r>
                                <a:rPr lang="en-CN" sz="2000" i="1">
                                  <a:solidFill>
                                    <a:srgbClr val="0432FF"/>
                                  </a:solidFill>
                                  <a:latin typeface="Cambria Math" panose="02040503050406030204" pitchFamily="18" charset="0"/>
                                </a:rPr>
                                <m:t>(</m:t>
                              </m:r>
                              <m:r>
                                <a:rPr lang="en-CN" sz="2000" i="1">
                                  <a:solidFill>
                                    <a:srgbClr val="0432FF"/>
                                  </a:solidFill>
                                  <a:latin typeface="Cambria Math" panose="02040503050406030204" pitchFamily="18" charset="0"/>
                                </a:rPr>
                                <m:t>𝑦</m:t>
                              </m:r>
                              <m:r>
                                <a:rPr lang="en-CN" sz="2000" i="1">
                                  <a:solidFill>
                                    <a:srgbClr val="0432FF"/>
                                  </a:solidFill>
                                  <a:latin typeface="Cambria Math" panose="02040503050406030204" pitchFamily="18" charset="0"/>
                                </a:rPr>
                                <m:t>−)</m:t>
                              </m:r>
                            </m:e>
                            <m:sup>
                              <m:r>
                                <a:rPr lang="en-CN" sz="2000" i="1">
                                  <a:solidFill>
                                    <a:srgbClr val="0432FF"/>
                                  </a:solidFill>
                                  <a:latin typeface="Cambria Math" panose="02040503050406030204" pitchFamily="18" charset="0"/>
                                </a:rPr>
                                <m:t>2</m:t>
                              </m:r>
                            </m:sup>
                          </m:sSup>
                        </m:e>
                      </m:d>
                    </m:oMath>
                  </m:oMathPara>
                </a14:m>
                <a:endParaRPr lang="en-CN" sz="2000" dirty="0"/>
              </a:p>
              <a:p>
                <a:r>
                  <a:rPr lang="en-GB" sz="2400" dirty="0"/>
                  <a:t>The Prior is earlier information describing the parameters.</a:t>
                </a:r>
              </a:p>
              <a:p>
                <a:pPr marL="0" indent="0">
                  <a:buNone/>
                </a:pPr>
                <a14:m>
                  <m:oMathPara xmlns:m="http://schemas.openxmlformats.org/officeDocument/2006/math">
                    <m:oMathParaPr>
                      <m:jc m:val="centerGroup"/>
                    </m:oMathParaPr>
                    <m:oMath xmlns:m="http://schemas.openxmlformats.org/officeDocument/2006/math">
                      <m:r>
                        <a:rPr lang="en-CN" sz="2000" i="1" smtClean="0">
                          <a:solidFill>
                            <a:srgbClr val="0432FF"/>
                          </a:solidFill>
                          <a:latin typeface="Cambria Math" panose="02040503050406030204" pitchFamily="18" charset="0"/>
                        </a:rPr>
                        <m:t>𝑃</m:t>
                      </m:r>
                      <m:d>
                        <m:dPr>
                          <m:ctrlPr>
                            <a:rPr lang="en-CN" sz="2000" i="1">
                              <a:solidFill>
                                <a:srgbClr val="0432FF"/>
                              </a:solidFill>
                              <a:latin typeface="Cambria Math" panose="02040503050406030204" pitchFamily="18" charset="0"/>
                            </a:rPr>
                          </m:ctrlPr>
                        </m:dPr>
                        <m:e>
                          <m:r>
                            <a:rPr lang="en-CN" sz="2000" i="1">
                              <a:solidFill>
                                <a:srgbClr val="0432FF"/>
                              </a:solidFill>
                              <a:latin typeface="Cambria Math" panose="02040503050406030204" pitchFamily="18" charset="0"/>
                              <a:sym typeface="Symbol" pitchFamily="2" charset="2"/>
                            </a:rPr>
                            <m:t></m:t>
                          </m:r>
                          <m:r>
                            <a:rPr lang="en-CN" sz="2000" i="1">
                              <a:solidFill>
                                <a:srgbClr val="0432FF"/>
                              </a:solidFill>
                              <a:latin typeface="Cambria Math" panose="02040503050406030204" pitchFamily="18" charset="0"/>
                            </a:rPr>
                            <m:t>,</m:t>
                          </m:r>
                          <m:sSup>
                            <m:sSupPr>
                              <m:ctrlPr>
                                <a:rPr lang="en-CN" sz="2000" i="1">
                                  <a:solidFill>
                                    <a:srgbClr val="0432FF"/>
                                  </a:solidFill>
                                  <a:latin typeface="Cambria Math" panose="02040503050406030204" pitchFamily="18" charset="0"/>
                                </a:rPr>
                              </m:ctrlPr>
                            </m:sSupPr>
                            <m:e>
                              <m:r>
                                <a:rPr lang="en-CN" sz="2000" i="1">
                                  <a:solidFill>
                                    <a:srgbClr val="0432FF"/>
                                  </a:solidFill>
                                  <a:latin typeface="Cambria Math" panose="02040503050406030204" pitchFamily="18" charset="0"/>
                                  <a:sym typeface="Symbol" pitchFamily="2" charset="2"/>
                                </a:rPr>
                                <m:t></m:t>
                              </m:r>
                              <m:r>
                                <a:rPr lang="en-CN" sz="2000" i="1">
                                  <a:solidFill>
                                    <a:srgbClr val="0432FF"/>
                                  </a:solidFill>
                                  <a:latin typeface="Cambria Math" panose="02040503050406030204" pitchFamily="18" charset="0"/>
                                </a:rPr>
                                <m:t> </m:t>
                              </m:r>
                            </m:e>
                            <m:sup>
                              <m:r>
                                <a:rPr lang="en-CN" sz="2000" i="1">
                                  <a:solidFill>
                                    <a:srgbClr val="0432FF"/>
                                  </a:solidFill>
                                  <a:latin typeface="Cambria Math" panose="02040503050406030204" pitchFamily="18" charset="0"/>
                                </a:rPr>
                                <m:t>2</m:t>
                              </m:r>
                            </m:sup>
                          </m:sSup>
                        </m:e>
                      </m:d>
                      <m:r>
                        <a:rPr lang="en-CN" sz="2000" i="1">
                          <a:solidFill>
                            <a:srgbClr val="0432FF"/>
                          </a:solidFill>
                          <a:latin typeface="Cambria Math" panose="02040503050406030204" pitchFamily="18" charset="0"/>
                        </a:rPr>
                        <m:t>=</m:t>
                      </m:r>
                      <m:f>
                        <m:fPr>
                          <m:ctrlPr>
                            <a:rPr lang="en-CN" sz="2000" i="1">
                              <a:solidFill>
                                <a:srgbClr val="0432FF"/>
                              </a:solidFill>
                              <a:latin typeface="Cambria Math" panose="02040503050406030204" pitchFamily="18" charset="0"/>
                            </a:rPr>
                          </m:ctrlPr>
                        </m:fPr>
                        <m:num>
                          <m:r>
                            <a:rPr lang="en-CN" sz="2000" i="1">
                              <a:solidFill>
                                <a:srgbClr val="0432FF"/>
                              </a:solidFill>
                              <a:latin typeface="Cambria Math" panose="02040503050406030204" pitchFamily="18" charset="0"/>
                            </a:rPr>
                            <m:t>1</m:t>
                          </m:r>
                        </m:num>
                        <m:den>
                          <m:rad>
                            <m:radPr>
                              <m:degHide m:val="on"/>
                              <m:ctrlPr>
                                <a:rPr lang="en-CN" sz="2000" i="1">
                                  <a:solidFill>
                                    <a:srgbClr val="0432FF"/>
                                  </a:solidFill>
                                  <a:latin typeface="Cambria Math" panose="02040503050406030204" pitchFamily="18" charset="0"/>
                                </a:rPr>
                              </m:ctrlPr>
                            </m:radPr>
                            <m:deg/>
                            <m:e>
                              <m:r>
                                <a:rPr lang="en-CN" sz="2000" i="1">
                                  <a:solidFill>
                                    <a:srgbClr val="0432FF"/>
                                  </a:solidFill>
                                  <a:latin typeface="Cambria Math" panose="02040503050406030204" pitchFamily="18" charset="0"/>
                                </a:rPr>
                                <m:t>2</m:t>
                              </m:r>
                              <m:r>
                                <a:rPr lang="en-CN" sz="2000" i="1">
                                  <a:solidFill>
                                    <a:srgbClr val="0432FF"/>
                                  </a:solidFill>
                                  <a:latin typeface="Cambria Math" panose="02040503050406030204" pitchFamily="18" charset="0"/>
                                </a:rPr>
                                <m:t>𝜋</m:t>
                              </m:r>
                              <m:sSup>
                                <m:sSupPr>
                                  <m:ctrlPr>
                                    <a:rPr lang="en-CN" sz="2000" i="1">
                                      <a:solidFill>
                                        <a:srgbClr val="0432FF"/>
                                      </a:solidFill>
                                      <a:latin typeface="Cambria Math" panose="02040503050406030204" pitchFamily="18" charset="0"/>
                                    </a:rPr>
                                  </m:ctrlPr>
                                </m:sSupPr>
                                <m:e>
                                  <m:r>
                                    <a:rPr lang="en-CN" sz="2000" i="1">
                                      <a:solidFill>
                                        <a:srgbClr val="0432FF"/>
                                      </a:solidFill>
                                      <a:latin typeface="Cambria Math" panose="02040503050406030204" pitchFamily="18" charset="0"/>
                                      <a:sym typeface="Symbol" pitchFamily="2" charset="2"/>
                                    </a:rPr>
                                    <m:t></m:t>
                                  </m:r>
                                  <m:r>
                                    <a:rPr lang="en-CN" sz="2000" i="1">
                                      <a:solidFill>
                                        <a:srgbClr val="0432FF"/>
                                      </a:solidFill>
                                      <a:latin typeface="Cambria Math" panose="02040503050406030204" pitchFamily="18" charset="0"/>
                                    </a:rPr>
                                    <m:t> </m:t>
                                  </m:r>
                                </m:e>
                                <m:sup>
                                  <m:r>
                                    <a:rPr lang="en-CN" sz="2000" i="1">
                                      <a:solidFill>
                                        <a:srgbClr val="0432FF"/>
                                      </a:solidFill>
                                      <a:latin typeface="Cambria Math" panose="02040503050406030204" pitchFamily="18" charset="0"/>
                                    </a:rPr>
                                    <m:t>2</m:t>
                                  </m:r>
                                </m:sup>
                              </m:sSup>
                            </m:e>
                          </m:rad>
                        </m:den>
                      </m:f>
                      <m:r>
                        <a:rPr lang="en-CN" sz="2000" i="1">
                          <a:solidFill>
                            <a:srgbClr val="0432FF"/>
                          </a:solidFill>
                          <a:latin typeface="Cambria Math" panose="02040503050406030204" pitchFamily="18" charset="0"/>
                        </a:rPr>
                        <m:t> </m:t>
                      </m:r>
                      <m:r>
                        <a:rPr lang="en-CN" sz="2000" i="1">
                          <a:solidFill>
                            <a:srgbClr val="0432FF"/>
                          </a:solidFill>
                          <a:latin typeface="Cambria Math" panose="02040503050406030204" pitchFamily="18" charset="0"/>
                        </a:rPr>
                        <m:t>𝑒𝑥𝑝</m:t>
                      </m:r>
                      <m:d>
                        <m:dPr>
                          <m:ctrlPr>
                            <a:rPr lang="en-CN" sz="2000" i="1">
                              <a:solidFill>
                                <a:srgbClr val="0432FF"/>
                              </a:solidFill>
                              <a:latin typeface="Cambria Math" panose="02040503050406030204" pitchFamily="18" charset="0"/>
                            </a:rPr>
                          </m:ctrlPr>
                        </m:dPr>
                        <m:e>
                          <m:r>
                            <a:rPr lang="en-CN" sz="2000" i="1">
                              <a:solidFill>
                                <a:srgbClr val="0432FF"/>
                              </a:solidFill>
                              <a:latin typeface="Cambria Math" panose="02040503050406030204" pitchFamily="18" charset="0"/>
                            </a:rPr>
                            <m:t>−</m:t>
                          </m:r>
                          <m:f>
                            <m:fPr>
                              <m:ctrlPr>
                                <a:rPr lang="en-CN" sz="2000" i="1">
                                  <a:solidFill>
                                    <a:srgbClr val="0432FF"/>
                                  </a:solidFill>
                                  <a:latin typeface="Cambria Math" panose="02040503050406030204" pitchFamily="18" charset="0"/>
                                </a:rPr>
                              </m:ctrlPr>
                            </m:fPr>
                            <m:num>
                              <m:r>
                                <a:rPr lang="en-CN" sz="2000" i="1">
                                  <a:solidFill>
                                    <a:srgbClr val="0432FF"/>
                                  </a:solidFill>
                                  <a:latin typeface="Cambria Math" panose="02040503050406030204" pitchFamily="18" charset="0"/>
                                </a:rPr>
                                <m:t>1</m:t>
                              </m:r>
                            </m:num>
                            <m:den>
                              <m:r>
                                <a:rPr lang="en-CN" sz="2000" i="1">
                                  <a:solidFill>
                                    <a:srgbClr val="0432FF"/>
                                  </a:solidFill>
                                  <a:latin typeface="Cambria Math" panose="02040503050406030204" pitchFamily="18" charset="0"/>
                                </a:rPr>
                                <m:t>2</m:t>
                              </m:r>
                              <m:sSup>
                                <m:sSupPr>
                                  <m:ctrlPr>
                                    <a:rPr lang="en-CN" sz="2000" i="1">
                                      <a:solidFill>
                                        <a:srgbClr val="0432FF"/>
                                      </a:solidFill>
                                      <a:latin typeface="Cambria Math" panose="02040503050406030204" pitchFamily="18" charset="0"/>
                                    </a:rPr>
                                  </m:ctrlPr>
                                </m:sSupPr>
                                <m:e>
                                  <m:r>
                                    <a:rPr lang="en-CN" sz="2000" i="1">
                                      <a:solidFill>
                                        <a:srgbClr val="0432FF"/>
                                      </a:solidFill>
                                      <a:latin typeface="Cambria Math" panose="02040503050406030204" pitchFamily="18" charset="0"/>
                                      <a:sym typeface="Symbol" pitchFamily="2" charset="2"/>
                                    </a:rPr>
                                    <m:t></m:t>
                                  </m:r>
                                  <m:r>
                                    <a:rPr lang="en-CN" sz="2000" i="1">
                                      <a:solidFill>
                                        <a:srgbClr val="0432FF"/>
                                      </a:solidFill>
                                      <a:latin typeface="Cambria Math" panose="02040503050406030204" pitchFamily="18" charset="0"/>
                                    </a:rPr>
                                    <m:t> </m:t>
                                  </m:r>
                                </m:e>
                                <m:sup>
                                  <m:r>
                                    <a:rPr lang="en-CN" sz="2000" i="1">
                                      <a:solidFill>
                                        <a:srgbClr val="0432FF"/>
                                      </a:solidFill>
                                      <a:latin typeface="Cambria Math" panose="02040503050406030204" pitchFamily="18" charset="0"/>
                                    </a:rPr>
                                    <m:t>2</m:t>
                                  </m:r>
                                </m:sup>
                              </m:sSup>
                            </m:den>
                          </m:f>
                          <m:sSup>
                            <m:sSupPr>
                              <m:ctrlPr>
                                <a:rPr lang="en-CN" sz="2000" i="1">
                                  <a:solidFill>
                                    <a:srgbClr val="0432FF"/>
                                  </a:solidFill>
                                  <a:latin typeface="Cambria Math" panose="02040503050406030204" pitchFamily="18" charset="0"/>
                                </a:rPr>
                              </m:ctrlPr>
                            </m:sSupPr>
                            <m:e>
                              <m:r>
                                <a:rPr lang="en-CN" sz="2000" i="1">
                                  <a:solidFill>
                                    <a:srgbClr val="0432FF"/>
                                  </a:solidFill>
                                  <a:latin typeface="Cambria Math" panose="02040503050406030204" pitchFamily="18" charset="0"/>
                                </a:rPr>
                                <m:t>(</m:t>
                              </m:r>
                              <m:r>
                                <a:rPr lang="en-CN" sz="2000" i="1">
                                  <a:solidFill>
                                    <a:srgbClr val="0432FF"/>
                                  </a:solidFill>
                                  <a:latin typeface="Cambria Math" panose="02040503050406030204" pitchFamily="18" charset="0"/>
                                  <a:sym typeface="Symbol" pitchFamily="2" charset="2"/>
                                </a:rPr>
                                <m:t></m:t>
                              </m:r>
                              <m:r>
                                <a:rPr lang="en-CN" sz="2000" i="1">
                                  <a:solidFill>
                                    <a:srgbClr val="0432FF"/>
                                  </a:solidFill>
                                  <a:latin typeface="Cambria Math" panose="02040503050406030204" pitchFamily="18" charset="0"/>
                                </a:rPr>
                                <m:t> −</m:t>
                              </m:r>
                              <m:r>
                                <a:rPr lang="en-CN" sz="2000" i="1">
                                  <a:solidFill>
                                    <a:srgbClr val="0432FF"/>
                                  </a:solidFill>
                                  <a:latin typeface="Cambria Math" panose="02040503050406030204" pitchFamily="18" charset="0"/>
                                </a:rPr>
                                <m:t>𝑀</m:t>
                              </m:r>
                              <m:r>
                                <a:rPr lang="en-CN" sz="2000" i="1">
                                  <a:solidFill>
                                    <a:srgbClr val="0432FF"/>
                                  </a:solidFill>
                                  <a:latin typeface="Cambria Math" panose="02040503050406030204" pitchFamily="18" charset="0"/>
                                </a:rPr>
                                <m:t>)</m:t>
                              </m:r>
                            </m:e>
                            <m:sup>
                              <m:r>
                                <a:rPr lang="en-CN" sz="2000" i="1">
                                  <a:solidFill>
                                    <a:srgbClr val="0432FF"/>
                                  </a:solidFill>
                                  <a:latin typeface="Cambria Math" panose="02040503050406030204" pitchFamily="18" charset="0"/>
                                </a:rPr>
                                <m:t>2</m:t>
                              </m:r>
                            </m:sup>
                          </m:sSup>
                        </m:e>
                      </m:d>
                    </m:oMath>
                  </m:oMathPara>
                </a14:m>
                <a:endParaRPr lang="en-CN" sz="2000" dirty="0"/>
              </a:p>
              <a:p>
                <a:r>
                  <a:rPr lang="en-GB" sz="2400" dirty="0"/>
                  <a:t>W</a:t>
                </a:r>
                <a:r>
                  <a:rPr lang="en-CN" sz="2400" dirty="0"/>
                  <a:t>here M and </a:t>
                </a:r>
                <a:r>
                  <a:rPr lang="en-GB" sz="2400" dirty="0"/>
                  <a:t>𝛕 are estimates of 𝛍 and 𝛔 from earlier experiments/knowledge.</a:t>
                </a:r>
                <a:endParaRPr lang="en-CN"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7924800" cy="4983162"/>
              </a:xfrm>
              <a:blipFill>
                <a:blip r:embed="rId2"/>
                <a:stretch>
                  <a:fillRect l="-1122" t="-1272" b="-1781"/>
                </a:stretch>
              </a:blipFill>
            </p:spPr>
            <p:txBody>
              <a:bodyPr/>
              <a:lstStyle/>
              <a:p>
                <a:r>
                  <a:rPr lang="en-CN">
                    <a:noFill/>
                  </a:rPr>
                  <a:t> </a:t>
                </a:r>
              </a:p>
            </p:txBody>
          </p:sp>
        </mc:Fallback>
      </mc:AlternateContent>
    </p:spTree>
    <p:extLst>
      <p:ext uri="{BB962C8B-B14F-4D97-AF65-F5344CB8AC3E}">
        <p14:creationId xmlns:p14="http://schemas.microsoft.com/office/powerpoint/2010/main" val="2661578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14481</TotalTime>
  <Words>398</Words>
  <Application>Microsoft Office PowerPoint</Application>
  <PresentationFormat>On-screen Show (4:3)</PresentationFormat>
  <Paragraphs>86</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ＭＳ Ｐゴシック</vt:lpstr>
      <vt:lpstr>Arial</vt:lpstr>
      <vt:lpstr>Calibri</vt:lpstr>
      <vt:lpstr>Cambria Math</vt:lpstr>
      <vt:lpstr>Courier New</vt:lpstr>
      <vt:lpstr>Symbol</vt:lpstr>
      <vt:lpstr>Wingdings</vt:lpstr>
      <vt:lpstr>Office Theme</vt:lpstr>
      <vt:lpstr>Lesson 10: The animal model</vt:lpstr>
      <vt:lpstr>The limits of GLS</vt:lpstr>
      <vt:lpstr>The animal model</vt:lpstr>
      <vt:lpstr>The animal model</vt:lpstr>
      <vt:lpstr>The animal model</vt:lpstr>
      <vt:lpstr>A crisis of code</vt:lpstr>
      <vt:lpstr>Frequentism vs Bayesianism</vt:lpstr>
      <vt:lpstr>Frequentism </vt:lpstr>
      <vt:lpstr>Bayesianism </vt:lpstr>
      <vt:lpstr>Bayesianism </vt:lpstr>
      <vt:lpstr>Frequentism vs Bayesianism </vt:lpstr>
      <vt:lpstr>The brm() glmm function </vt:lpstr>
      <vt:lpstr>Code 10.1 Linear model with species repeats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lwrr15</dc:creator>
  <cp:lastModifiedBy>SHRISTEE</cp:lastModifiedBy>
  <cp:revision>201</cp:revision>
  <dcterms:created xsi:type="dcterms:W3CDTF">2006-08-16T00:00:00Z</dcterms:created>
  <dcterms:modified xsi:type="dcterms:W3CDTF">2021-06-18T10:00:11Z</dcterms:modified>
</cp:coreProperties>
</file>