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313" r:id="rId4"/>
    <p:sldId id="266" r:id="rId5"/>
    <p:sldId id="267" r:id="rId6"/>
    <p:sldId id="268" r:id="rId7"/>
    <p:sldId id="287" r:id="rId8"/>
    <p:sldId id="258" r:id="rId9"/>
    <p:sldId id="263" r:id="rId10"/>
    <p:sldId id="270" r:id="rId11"/>
    <p:sldId id="272" r:id="rId12"/>
    <p:sldId id="269" r:id="rId13"/>
    <p:sldId id="288" r:id="rId14"/>
    <p:sldId id="289" r:id="rId15"/>
    <p:sldId id="291" r:id="rId16"/>
    <p:sldId id="276" r:id="rId17"/>
    <p:sldId id="273" r:id="rId18"/>
    <p:sldId id="274" r:id="rId19"/>
    <p:sldId id="294" r:id="rId20"/>
    <p:sldId id="293" r:id="rId21"/>
    <p:sldId id="295" r:id="rId22"/>
    <p:sldId id="308" r:id="rId23"/>
    <p:sldId id="296" r:id="rId24"/>
    <p:sldId id="435" r:id="rId25"/>
    <p:sldId id="306" r:id="rId26"/>
    <p:sldId id="436" r:id="rId27"/>
    <p:sldId id="307" r:id="rId28"/>
    <p:sldId id="31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yl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6291" autoAdjust="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6510D-588D-4096-A61C-A834F9DEA9D0}" type="datetimeFigureOut">
              <a:rPr lang="en-GB" smtClean="0"/>
              <a:pPr/>
              <a:t>16/06/2021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B55D04-F751-4764-8110-49935E0347E1}" type="slidenum">
              <a:rPr lang="en-GB" smtClean="0"/>
              <a:pPr/>
              <a:t>‹#›</a:t>
            </a:fld>
            <a:endParaRPr lang="en-GB"/>
          </a:p>
        </p:txBody>
      </p:sp>
    </p:spTree>
    <p:extLst>
      <p:ext uri="{BB962C8B-B14F-4D97-AF65-F5344CB8AC3E}">
        <p14:creationId xmlns:p14="http://schemas.microsoft.com/office/powerpoint/2010/main" val="685762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55D04-F751-4764-8110-49935E0347E1}" type="slidenum">
              <a:rPr lang="en-GB" smtClean="0"/>
              <a:pPr/>
              <a:t>8</a:t>
            </a:fld>
            <a:endParaRPr lang="en-GB"/>
          </a:p>
        </p:txBody>
      </p:sp>
    </p:spTree>
    <p:extLst>
      <p:ext uri="{BB962C8B-B14F-4D97-AF65-F5344CB8AC3E}">
        <p14:creationId xmlns:p14="http://schemas.microsoft.com/office/powerpoint/2010/main" val="231647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CB55D04-F751-4764-8110-49935E0347E1}" type="slidenum">
              <a:rPr lang="en-GB" smtClean="0"/>
              <a:pPr/>
              <a:t>13</a:t>
            </a:fld>
            <a:endParaRPr lang="en-GB"/>
          </a:p>
        </p:txBody>
      </p:sp>
    </p:spTree>
    <p:extLst>
      <p:ext uri="{BB962C8B-B14F-4D97-AF65-F5344CB8AC3E}">
        <p14:creationId xmlns:p14="http://schemas.microsoft.com/office/powerpoint/2010/main" val="855037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Does biodiversity contribute to ecosystem services?</a:t>
            </a:r>
          </a:p>
          <a:p>
            <a:r>
              <a:rPr lang="en-GB" dirty="0"/>
              <a:t>Widespread appreciation</a:t>
            </a:r>
            <a:r>
              <a:rPr lang="en-GB" baseline="0" dirty="0"/>
              <a:t> of the importance of this question, and its potential to link diversity to benefits for human society, led to the establishment of a number of biodiversity experiments in the 1990s, and there are still more being done today. These experiments followed a fairly standard protocol, where a species pool was established and then different numbers of species were randomly drawn from this pool to establish experimental communities with different numbers of species. Various ecosystem processes, like biomass production, both above and below ground, nutrient uptake and decomposition were measured in the plots in order to determine if these processes were enhanced at high diversity.</a:t>
            </a:r>
            <a:endParaRPr lang="en-GB" dirty="0"/>
          </a:p>
        </p:txBody>
      </p:sp>
      <p:sp>
        <p:nvSpPr>
          <p:cNvPr id="4" name="Slide Number Placeholder 3"/>
          <p:cNvSpPr>
            <a:spLocks noGrp="1"/>
          </p:cNvSpPr>
          <p:nvPr>
            <p:ph type="sldNum" sz="quarter" idx="10"/>
          </p:nvPr>
        </p:nvSpPr>
        <p:spPr/>
        <p:txBody>
          <a:bodyPr/>
          <a:lstStyle/>
          <a:p>
            <a:fld id="{E69CD3AD-CDC0-4EED-84E8-01ABEF695A21}" type="slidenum">
              <a:rPr lang="en-GB" smtClean="0"/>
              <a:pPr/>
              <a:t>21</a:t>
            </a:fld>
            <a:endParaRPr lang="en-GB"/>
          </a:p>
        </p:txBody>
      </p:sp>
    </p:spTree>
    <p:extLst>
      <p:ext uri="{BB962C8B-B14F-4D97-AF65-F5344CB8AC3E}">
        <p14:creationId xmlns:p14="http://schemas.microsoft.com/office/powerpoint/2010/main" val="8613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A7525B73-5FBD-FD4F-B126-4B9B4E561615}"/>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FF0BD272-FF38-D74A-BC62-EFBD292397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CN" dirty="0">
              <a:latin typeface="Arial" panose="020B0604020202020204" pitchFamily="34" charset="0"/>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DB9766E5-7152-CB45-B939-DF125840E3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0D999C3-DF0F-D94C-B5C6-C83C10C4A29D}" type="slidenum">
              <a:rPr lang="en-GB" altLang="en-CN" smtClean="0"/>
              <a:pPr>
                <a:spcBef>
                  <a:spcPct val="0"/>
                </a:spcBef>
              </a:pPr>
              <a:t>23</a:t>
            </a:fld>
            <a:endParaRPr lang="en-GB" altLang="en-CN"/>
          </a:p>
        </p:txBody>
      </p:sp>
    </p:spTree>
    <p:extLst>
      <p:ext uri="{BB962C8B-B14F-4D97-AF65-F5344CB8AC3E}">
        <p14:creationId xmlns:p14="http://schemas.microsoft.com/office/powerpoint/2010/main" val="1846830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different model designs:</a:t>
            </a:r>
          </a:p>
          <a:p>
            <a:r>
              <a:rPr lang="ro-RO" dirty="0"/>
              <a:t>http://conjugateprior.org/2013/01/formulae-in-r-anova/</a:t>
            </a:r>
          </a:p>
          <a:p>
            <a:endParaRPr lang="ro-RO"/>
          </a:p>
          <a:p>
            <a:endParaRPr lang="en-US"/>
          </a:p>
        </p:txBody>
      </p:sp>
      <p:sp>
        <p:nvSpPr>
          <p:cNvPr id="4" name="Slide Number Placeholder 3"/>
          <p:cNvSpPr>
            <a:spLocks noGrp="1"/>
          </p:cNvSpPr>
          <p:nvPr>
            <p:ph type="sldNum" sz="quarter" idx="10"/>
          </p:nvPr>
        </p:nvSpPr>
        <p:spPr/>
        <p:txBody>
          <a:bodyPr/>
          <a:lstStyle/>
          <a:p>
            <a:fld id="{DCB55D04-F751-4764-8110-49935E0347E1}" type="slidenum">
              <a:rPr lang="en-GB" smtClean="0"/>
              <a:pPr/>
              <a:t>24</a:t>
            </a:fld>
            <a:endParaRPr lang="en-GB"/>
          </a:p>
        </p:txBody>
      </p:sp>
    </p:spTree>
    <p:extLst>
      <p:ext uri="{BB962C8B-B14F-4D97-AF65-F5344CB8AC3E}">
        <p14:creationId xmlns:p14="http://schemas.microsoft.com/office/powerpoint/2010/main" val="2141713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A7525B73-5FBD-FD4F-B126-4B9B4E561615}"/>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FF0BD272-FF38-D74A-BC62-EFBD292397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CN">
              <a:latin typeface="Arial" panose="020B0604020202020204" pitchFamily="34" charset="0"/>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DB9766E5-7152-CB45-B939-DF125840E3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0D999C3-DF0F-D94C-B5C6-C83C10C4A29D}" type="slidenum">
              <a:rPr lang="en-GB" altLang="en-CN" smtClean="0"/>
              <a:pPr>
                <a:spcBef>
                  <a:spcPct val="0"/>
                </a:spcBef>
              </a:pPr>
              <a:t>25</a:t>
            </a:fld>
            <a:endParaRPr lang="en-GB" altLang="en-CN"/>
          </a:p>
        </p:txBody>
      </p:sp>
    </p:spTree>
    <p:extLst>
      <p:ext uri="{BB962C8B-B14F-4D97-AF65-F5344CB8AC3E}">
        <p14:creationId xmlns:p14="http://schemas.microsoft.com/office/powerpoint/2010/main" val="2091961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question here means : asking this for different types of model. Remake model with random </a:t>
            </a:r>
            <a:r>
              <a:rPr lang="en-US" smtClean="0"/>
              <a:t>sloped model</a:t>
            </a:r>
            <a:endParaRPr lang="en-US" dirty="0"/>
          </a:p>
        </p:txBody>
      </p:sp>
      <p:sp>
        <p:nvSpPr>
          <p:cNvPr id="4" name="Slide Number Placeholder 3"/>
          <p:cNvSpPr>
            <a:spLocks noGrp="1"/>
          </p:cNvSpPr>
          <p:nvPr>
            <p:ph type="sldNum" sz="quarter" idx="10"/>
          </p:nvPr>
        </p:nvSpPr>
        <p:spPr/>
        <p:txBody>
          <a:bodyPr/>
          <a:lstStyle/>
          <a:p>
            <a:fld id="{DCB55D04-F751-4764-8110-49935E0347E1}" type="slidenum">
              <a:rPr lang="en-GB" smtClean="0"/>
              <a:pPr/>
              <a:t>26</a:t>
            </a:fld>
            <a:endParaRPr lang="en-GB"/>
          </a:p>
        </p:txBody>
      </p:sp>
    </p:spTree>
    <p:extLst>
      <p:ext uri="{BB962C8B-B14F-4D97-AF65-F5344CB8AC3E}">
        <p14:creationId xmlns:p14="http://schemas.microsoft.com/office/powerpoint/2010/main" val="266371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90670C3-8333-4059-A32D-AD28C339419E}" type="datetimeFigureOut">
              <a:rPr lang="en-GB" smtClean="0"/>
              <a:pPr/>
              <a:t>16/06/2021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44413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90670C3-8333-4059-A32D-AD28C339419E}" type="datetimeFigureOut">
              <a:rPr lang="en-GB" smtClean="0"/>
              <a:pPr/>
              <a:t>16/06/2021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250997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90670C3-8333-4059-A32D-AD28C339419E}" type="datetimeFigureOut">
              <a:rPr lang="en-GB" smtClean="0"/>
              <a:pPr/>
              <a:t>16/06/2021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2778865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00415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86189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4724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23548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80163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91985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655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2835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90670C3-8333-4059-A32D-AD28C339419E}" type="datetimeFigureOut">
              <a:rPr lang="en-GB" smtClean="0"/>
              <a:pPr/>
              <a:t>16/06/2021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22265535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850452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171011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7279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670C3-8333-4059-A32D-AD28C339419E}" type="datetimeFigureOut">
              <a:rPr lang="en-GB" smtClean="0"/>
              <a:pPr/>
              <a:t>16/06/2021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762065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90670C3-8333-4059-A32D-AD28C339419E}" type="datetimeFigureOut">
              <a:rPr lang="en-GB" smtClean="0"/>
              <a:pPr/>
              <a:t>16/06/2021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510704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90670C3-8333-4059-A32D-AD28C339419E}" type="datetimeFigureOut">
              <a:rPr lang="en-GB" smtClean="0"/>
              <a:pPr/>
              <a:t>16/06/2021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309542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90670C3-8333-4059-A32D-AD28C339419E}" type="datetimeFigureOut">
              <a:rPr lang="en-GB" smtClean="0"/>
              <a:pPr/>
              <a:t>16/06/2021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185279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670C3-8333-4059-A32D-AD28C339419E}" type="datetimeFigureOut">
              <a:rPr lang="en-GB" smtClean="0"/>
              <a:pPr/>
              <a:t>16/06/2021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252635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670C3-8333-4059-A32D-AD28C339419E}" type="datetimeFigureOut">
              <a:rPr lang="en-GB" smtClean="0"/>
              <a:pPr/>
              <a:t>16/06/2021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88198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0670C3-8333-4059-A32D-AD28C339419E}" type="datetimeFigureOut">
              <a:rPr lang="en-GB" smtClean="0"/>
              <a:pPr/>
              <a:t>16/06/2021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FF0295-282F-4210-ADE1-BDBA08C96A6A}" type="slidenum">
              <a:rPr lang="en-GB" smtClean="0"/>
              <a:pPr/>
              <a:t>‹#›</a:t>
            </a:fld>
            <a:endParaRPr lang="en-GB"/>
          </a:p>
        </p:txBody>
      </p:sp>
    </p:spTree>
    <p:extLst>
      <p:ext uri="{BB962C8B-B14F-4D97-AF65-F5344CB8AC3E}">
        <p14:creationId xmlns:p14="http://schemas.microsoft.com/office/powerpoint/2010/main" val="3786527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670C3-8333-4059-A32D-AD28C339419E}" type="datetimeFigureOut">
              <a:rPr lang="en-GB" smtClean="0"/>
              <a:pPr/>
              <a:t>16/06/2021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F0295-282F-4210-ADE1-BDBA08C96A6A}" type="slidenum">
              <a:rPr lang="en-GB" smtClean="0"/>
              <a:pPr/>
              <a:t>‹#›</a:t>
            </a:fld>
            <a:endParaRPr lang="en-GB"/>
          </a:p>
        </p:txBody>
      </p:sp>
    </p:spTree>
    <p:extLst>
      <p:ext uri="{BB962C8B-B14F-4D97-AF65-F5344CB8AC3E}">
        <p14:creationId xmlns:p14="http://schemas.microsoft.com/office/powerpoint/2010/main" val="3784115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7B9A6-56F4-48FA-9003-C9EC13F85B3A}" type="datetimeFigureOut">
              <a:rPr lang="en-GB" smtClean="0">
                <a:solidFill>
                  <a:prstClr val="black">
                    <a:tint val="75000"/>
                  </a:prstClr>
                </a:solidFill>
              </a:rPr>
              <a:pPr/>
              <a:t>16/06/2021</a:t>
            </a:fld>
            <a:endParaRPr lang="en-GB">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FD210-8499-4247-9CC9-40FEDBFA701E}"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67075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2.png"/><Relationship Id="rId18" Type="http://schemas.microsoft.com/office/2007/relationships/hdphoto" Target="../media/hdphoto8.wdp"/><Relationship Id="rId3" Type="http://schemas.openxmlformats.org/officeDocument/2006/relationships/image" Target="../media/image7.png"/><Relationship Id="rId21" Type="http://schemas.openxmlformats.org/officeDocument/2006/relationships/image" Target="../media/image17.jpeg"/><Relationship Id="rId7" Type="http://schemas.openxmlformats.org/officeDocument/2006/relationships/image" Target="../media/image9.png"/><Relationship Id="rId12" Type="http://schemas.microsoft.com/office/2007/relationships/hdphoto" Target="../media/hdphoto5.wdp"/><Relationship Id="rId17" Type="http://schemas.openxmlformats.org/officeDocument/2006/relationships/image" Target="../media/image14.png"/><Relationship Id="rId2" Type="http://schemas.openxmlformats.org/officeDocument/2006/relationships/notesSlide" Target="../notesSlides/notesSlide3.xml"/><Relationship Id="rId16" Type="http://schemas.microsoft.com/office/2007/relationships/hdphoto" Target="../media/hdphoto7.wdp"/><Relationship Id="rId20" Type="http://schemas.openxmlformats.org/officeDocument/2006/relationships/image" Target="../media/image16.jpeg"/><Relationship Id="rId1" Type="http://schemas.openxmlformats.org/officeDocument/2006/relationships/slideLayout" Target="../slideLayouts/slideLayout13.xml"/><Relationship Id="rId6" Type="http://schemas.microsoft.com/office/2007/relationships/hdphoto" Target="../media/hdphoto2.wdp"/><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microsoft.com/office/2007/relationships/hdphoto" Target="../media/hdphoto4.wdp"/><Relationship Id="rId19" Type="http://schemas.openxmlformats.org/officeDocument/2006/relationships/image" Target="../media/image15.jpeg"/><Relationship Id="rId4" Type="http://schemas.microsoft.com/office/2007/relationships/hdphoto" Target="../media/hdphoto1.wdp"/><Relationship Id="rId9" Type="http://schemas.openxmlformats.org/officeDocument/2006/relationships/image" Target="../media/image10.png"/><Relationship Id="rId14" Type="http://schemas.microsoft.com/office/2007/relationships/hdphoto" Target="../media/hdphoto6.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Lecture 4:</a:t>
            </a:r>
            <a:br>
              <a:rPr lang="en-US" dirty="0"/>
            </a:br>
            <a:r>
              <a:rPr lang="en-US" dirty="0"/>
              <a:t>Linear mixed effects models:</a:t>
            </a:r>
            <a:br>
              <a:rPr lang="en-US" dirty="0"/>
            </a:br>
            <a:r>
              <a:rPr lang="en-US" dirty="0"/>
              <a:t>random model types and diagnostics</a:t>
            </a:r>
            <a:endParaRPr lang="en-GB" dirty="0"/>
          </a:p>
        </p:txBody>
      </p:sp>
      <p:sp>
        <p:nvSpPr>
          <p:cNvPr id="3" name="Rectangle 2"/>
          <p:cNvSpPr/>
          <p:nvPr/>
        </p:nvSpPr>
        <p:spPr>
          <a:xfrm>
            <a:off x="3635896" y="5301208"/>
            <a:ext cx="4572000" cy="830997"/>
          </a:xfrm>
          <a:prstGeom prst="rect">
            <a:avLst/>
          </a:prstGeom>
        </p:spPr>
        <p:txBody>
          <a:bodyPr>
            <a:spAutoFit/>
          </a:bodyPr>
          <a:lstStyle/>
          <a:p>
            <a:r>
              <a:rPr lang="en-US" sz="2400" dirty="0"/>
              <a:t>Notes are from Robert </a:t>
            </a:r>
            <a:r>
              <a:rPr lang="en-US" sz="2400" dirty="0" err="1"/>
              <a:t>Bagchi</a:t>
            </a:r>
            <a:r>
              <a:rPr lang="en-US" sz="2400" dirty="0"/>
              <a:t>,</a:t>
            </a:r>
          </a:p>
          <a:p>
            <a:r>
              <a:rPr lang="en-US" sz="2400" dirty="0"/>
              <a:t>University of Connecticut</a:t>
            </a:r>
          </a:p>
        </p:txBody>
      </p:sp>
    </p:spTree>
    <p:extLst>
      <p:ext uri="{BB962C8B-B14F-4D97-AF65-F5344CB8AC3E}">
        <p14:creationId xmlns:p14="http://schemas.microsoft.com/office/powerpoint/2010/main" val="3461654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936" y="188640"/>
            <a:ext cx="8229600" cy="6480720"/>
          </a:xfrm>
        </p:spPr>
        <p:txBody>
          <a:bodyPr>
            <a:noAutofit/>
          </a:bodyPr>
          <a:lstStyle/>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Linear mixed model fit by REML ['</a:t>
            </a:r>
            <a:r>
              <a:rPr lang="en-GB" sz="2400" dirty="0" err="1">
                <a:solidFill>
                  <a:prstClr val="black"/>
                </a:solidFill>
                <a:latin typeface="Courier New" panose="02070309020205020404" pitchFamily="49" charset="0"/>
                <a:cs typeface="Courier New" panose="02070309020205020404" pitchFamily="49" charset="0"/>
              </a:rPr>
              <a:t>lmerMod</a:t>
            </a:r>
            <a:r>
              <a:rPr lang="en-GB" sz="2400" dirty="0">
                <a:solidFill>
                  <a:prstClr val="black"/>
                </a:solidFill>
                <a:latin typeface="Courier New" panose="02070309020205020404" pitchFamily="49" charset="0"/>
                <a:cs typeface="Courier New" panose="02070309020205020404" pitchFamily="49" charset="0"/>
              </a:rPr>
              <a:t>'] Formula: radon ~ floor + (1 | county)</a:t>
            </a:r>
          </a:p>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 Data: radon </a:t>
            </a:r>
          </a:p>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
            </a:r>
            <a:br>
              <a:rPr lang="en-GB" sz="2400" dirty="0">
                <a:solidFill>
                  <a:prstClr val="black"/>
                </a:solidFill>
                <a:latin typeface="Courier New" panose="02070309020205020404" pitchFamily="49" charset="0"/>
                <a:cs typeface="Courier New" panose="02070309020205020404" pitchFamily="49" charset="0"/>
              </a:rPr>
            </a:br>
            <a:r>
              <a:rPr lang="en-GB" sz="2400" dirty="0">
                <a:solidFill>
                  <a:prstClr val="black"/>
                </a:solidFill>
                <a:latin typeface="Courier New" panose="02070309020205020404" pitchFamily="49" charset="0"/>
                <a:cs typeface="Courier New" panose="02070309020205020404" pitchFamily="49" charset="0"/>
              </a:rPr>
              <a:t>Random effects: </a:t>
            </a:r>
          </a:p>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Groups  Name       Variance </a:t>
            </a:r>
            <a:r>
              <a:rPr lang="en-GB" sz="2400" dirty="0" err="1">
                <a:solidFill>
                  <a:prstClr val="black"/>
                </a:solidFill>
                <a:latin typeface="Courier New" panose="02070309020205020404" pitchFamily="49" charset="0"/>
                <a:cs typeface="Courier New" panose="02070309020205020404" pitchFamily="49" charset="0"/>
              </a:rPr>
              <a:t>Std.Dev</a:t>
            </a:r>
            <a:r>
              <a:rPr lang="en-GB" sz="2400" dirty="0">
                <a:solidFill>
                  <a:prstClr val="black"/>
                </a:solidFill>
                <a:latin typeface="Courier New" panose="02070309020205020404" pitchFamily="49" charset="0"/>
                <a:cs typeface="Courier New" panose="02070309020205020404" pitchFamily="49" charset="0"/>
              </a:rPr>
              <a:t>. </a:t>
            </a:r>
          </a:p>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county (Intercept) 0.257    0.507 </a:t>
            </a:r>
          </a:p>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Residual           1.200    1.095 </a:t>
            </a:r>
          </a:p>
          <a:p>
            <a:pPr marL="0" lvl="0" indent="0">
              <a:spcBef>
                <a:spcPts val="0"/>
              </a:spcBef>
              <a:buNone/>
            </a:pPr>
            <a:endParaRPr lang="en-GB" sz="2400" dirty="0">
              <a:solidFill>
                <a:prstClr val="black"/>
              </a:solidFill>
              <a:latin typeface="Courier New" panose="02070309020205020404" pitchFamily="49" charset="0"/>
              <a:cs typeface="Courier New" panose="02070309020205020404" pitchFamily="49" charset="0"/>
            </a:endParaRPr>
          </a:p>
          <a:p>
            <a:pPr marL="0" lvl="0" indent="0">
              <a:spcBef>
                <a:spcPts val="0"/>
              </a:spcBef>
              <a:buNone/>
            </a:pPr>
            <a:r>
              <a:rPr lang="en-GB" sz="2400" dirty="0">
                <a:solidFill>
                  <a:prstClr val="black"/>
                </a:solidFill>
                <a:latin typeface="Courier New" panose="02070309020205020404" pitchFamily="49" charset="0"/>
                <a:cs typeface="Courier New" panose="02070309020205020404" pitchFamily="49" charset="0"/>
              </a:rPr>
              <a:t>Number of </a:t>
            </a:r>
            <a:r>
              <a:rPr lang="en-GB" sz="2400" dirty="0" err="1">
                <a:solidFill>
                  <a:prstClr val="black"/>
                </a:solidFill>
                <a:latin typeface="Courier New" panose="02070309020205020404" pitchFamily="49" charset="0"/>
                <a:cs typeface="Courier New" panose="02070309020205020404" pitchFamily="49" charset="0"/>
              </a:rPr>
              <a:t>obs</a:t>
            </a:r>
            <a:r>
              <a:rPr lang="en-GB" sz="2400" dirty="0">
                <a:solidFill>
                  <a:prstClr val="black"/>
                </a:solidFill>
                <a:latin typeface="Courier New" panose="02070309020205020404" pitchFamily="49" charset="0"/>
                <a:cs typeface="Courier New" panose="02070309020205020404" pitchFamily="49" charset="0"/>
              </a:rPr>
              <a:t>: 2369, groups: county, 68</a:t>
            </a:r>
            <a:endParaRPr lang="en-GB" sz="2000" dirty="0">
              <a:solidFill>
                <a:srgbClr val="000000"/>
              </a:solidFill>
              <a:latin typeface="Lucida Console" panose="020B0609040504020204" pitchFamily="49" charset="0"/>
            </a:endParaRPr>
          </a:p>
          <a:p>
            <a:pPr>
              <a:buNone/>
            </a:pPr>
            <a:r>
              <a:rPr lang="en-GB" sz="2000" dirty="0">
                <a:solidFill>
                  <a:srgbClr val="000000"/>
                </a:solidFill>
                <a:latin typeface="Lucida Console" panose="020B0609040504020204" pitchFamily="49" charset="0"/>
              </a:rPr>
              <a:t>Fixed effects:</a:t>
            </a:r>
          </a:p>
          <a:p>
            <a:pPr>
              <a:buNone/>
            </a:pPr>
            <a:r>
              <a:rPr lang="en-GB" sz="2000" dirty="0">
                <a:solidFill>
                  <a:srgbClr val="000000"/>
                </a:solidFill>
                <a:latin typeface="Lucida Console" panose="020B0609040504020204" pitchFamily="49" charset="0"/>
              </a:rPr>
              <a:t>		 	Estimate 	Std. Error t value</a:t>
            </a:r>
          </a:p>
          <a:p>
            <a:pPr>
              <a:buNone/>
            </a:pPr>
            <a:r>
              <a:rPr lang="en-GB" sz="2000" dirty="0">
                <a:solidFill>
                  <a:srgbClr val="000000"/>
                </a:solidFill>
                <a:latin typeface="Lucida Console" panose="020B0609040504020204" pitchFamily="49" charset="0"/>
              </a:rPr>
              <a:t>(Intercept) 1.3369 	0.0698 	 19.1 </a:t>
            </a:r>
          </a:p>
          <a:p>
            <a:pPr>
              <a:buNone/>
            </a:pPr>
            <a:r>
              <a:rPr lang="en-GB" sz="2000" dirty="0">
                <a:solidFill>
                  <a:srgbClr val="000000"/>
                </a:solidFill>
                <a:latin typeface="Lucida Console" panose="020B0609040504020204" pitchFamily="49" charset="0"/>
              </a:rPr>
              <a:t>floor 	-0.7930 	0.0751 	-10.6</a:t>
            </a:r>
          </a:p>
          <a:p>
            <a:pPr>
              <a:buNone/>
            </a:pPr>
            <a:endParaRPr lang="en-GB" sz="2000" dirty="0">
              <a:solidFill>
                <a:srgbClr val="000000"/>
              </a:solidFill>
              <a:latin typeface="Lucida Console" panose="020B0609040504020204" pitchFamily="49" charset="0"/>
            </a:endParaRPr>
          </a:p>
          <a:p>
            <a:pPr>
              <a:buNone/>
            </a:pPr>
            <a:r>
              <a:rPr lang="en-GB" sz="2000" dirty="0">
                <a:solidFill>
                  <a:srgbClr val="000000"/>
                </a:solidFill>
                <a:latin typeface="Lucida Console" panose="020B0609040504020204" pitchFamily="49" charset="0"/>
              </a:rPr>
              <a:t>Correlation of Fixed Effects: 			(</a:t>
            </a:r>
            <a:r>
              <a:rPr lang="en-GB" sz="2000" dirty="0" err="1">
                <a:solidFill>
                  <a:srgbClr val="000000"/>
                </a:solidFill>
                <a:latin typeface="Lucida Console" panose="020B0609040504020204" pitchFamily="49" charset="0"/>
              </a:rPr>
              <a:t>Intr</a:t>
            </a:r>
            <a:r>
              <a:rPr lang="en-GB" sz="2000" dirty="0">
                <a:solidFill>
                  <a:srgbClr val="000000"/>
                </a:solidFill>
                <a:latin typeface="Lucida Console" panose="020B0609040504020204" pitchFamily="49" charset="0"/>
              </a:rPr>
              <a:t>) 		</a:t>
            </a:r>
          </a:p>
          <a:p>
            <a:pPr>
              <a:buNone/>
            </a:pPr>
            <a:r>
              <a:rPr lang="en-GB" sz="2000" dirty="0">
                <a:solidFill>
                  <a:srgbClr val="000000"/>
                </a:solidFill>
                <a:latin typeface="Lucida Console" panose="020B0609040504020204" pitchFamily="49" charset="0"/>
              </a:rPr>
              <a:t>floor -0.125</a:t>
            </a:r>
            <a:endParaRPr lang="en-GB" sz="2000" dirty="0">
              <a:latin typeface="Lucida Console" panose="020B0609040504020204"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if the effect of floors varies between counties?</a:t>
            </a:r>
            <a:endParaRPr lang="en-GB" dirty="0"/>
          </a:p>
        </p:txBody>
      </p:sp>
      <p:sp>
        <p:nvSpPr>
          <p:cNvPr id="3" name="Content Placeholder 2"/>
          <p:cNvSpPr>
            <a:spLocks noGrp="1"/>
          </p:cNvSpPr>
          <p:nvPr>
            <p:ph idx="1"/>
          </p:nvPr>
        </p:nvSpPr>
        <p:spPr>
          <a:xfrm>
            <a:off x="457200" y="1600200"/>
            <a:ext cx="8507288" cy="4525963"/>
          </a:xfrm>
        </p:spPr>
        <p:txBody>
          <a:bodyPr/>
          <a:lstStyle/>
          <a:p>
            <a:r>
              <a:rPr lang="en-US" dirty="0"/>
              <a:t>Perhaps the difference between floors is greater in some counties than others</a:t>
            </a:r>
          </a:p>
          <a:p>
            <a:r>
              <a:rPr lang="en-US" dirty="0"/>
              <a:t>To model this, fit a random-slope model</a:t>
            </a:r>
          </a:p>
          <a:p>
            <a:r>
              <a:rPr lang="en-US" dirty="0"/>
              <a:t>Modify the previous code like this</a:t>
            </a:r>
          </a:p>
          <a:p>
            <a:pPr marL="0" indent="0">
              <a:buNone/>
            </a:pPr>
            <a:endParaRPr lang="en-US" dirty="0"/>
          </a:p>
          <a:p>
            <a:pPr marL="0" indent="0">
              <a:buNone/>
            </a:pPr>
            <a:r>
              <a:rPr lang="en-US" dirty="0" err="1"/>
              <a:t>lmer</a:t>
            </a:r>
            <a:r>
              <a:rPr lang="en-US" dirty="0"/>
              <a:t>(radon ~ floor + (1 </a:t>
            </a:r>
            <a:r>
              <a:rPr lang="en-US" dirty="0">
                <a:solidFill>
                  <a:srgbClr val="FF0000"/>
                </a:solidFill>
              </a:rPr>
              <a:t>+ </a:t>
            </a:r>
            <a:r>
              <a:rPr lang="en-US" dirty="0" err="1">
                <a:solidFill>
                  <a:srgbClr val="FF0000"/>
                </a:solidFill>
              </a:rPr>
              <a:t>floor</a:t>
            </a:r>
            <a:r>
              <a:rPr lang="en-US" dirty="0" err="1"/>
              <a:t>|county</a:t>
            </a:r>
            <a:r>
              <a:rPr lang="en-US" dirty="0"/>
              <a:t>), …)</a:t>
            </a:r>
            <a:endParaRPr lang="en-GB" dirty="0"/>
          </a:p>
          <a:p>
            <a:pPr marL="0" indent="0">
              <a:buNone/>
            </a:pPr>
            <a:endParaRPr lang="en-GB" dirty="0"/>
          </a:p>
        </p:txBody>
      </p:sp>
      <p:grpSp>
        <p:nvGrpSpPr>
          <p:cNvPr id="7" name="Group 6"/>
          <p:cNvGrpSpPr/>
          <p:nvPr/>
        </p:nvGrpSpPr>
        <p:grpSpPr>
          <a:xfrm>
            <a:off x="3059832" y="4941168"/>
            <a:ext cx="4608512" cy="1283370"/>
            <a:chOff x="3059832" y="4941168"/>
            <a:chExt cx="4608512" cy="1283370"/>
          </a:xfrm>
        </p:grpSpPr>
        <p:sp>
          <p:nvSpPr>
            <p:cNvPr id="4" name="TextBox 3"/>
            <p:cNvSpPr txBox="1"/>
            <p:nvPr/>
          </p:nvSpPr>
          <p:spPr>
            <a:xfrm>
              <a:off x="3059832" y="5301208"/>
              <a:ext cx="4608512" cy="923330"/>
            </a:xfrm>
            <a:prstGeom prst="rect">
              <a:avLst/>
            </a:prstGeom>
            <a:noFill/>
          </p:spPr>
          <p:txBody>
            <a:bodyPr wrap="square" rtlCol="0">
              <a:spAutoFit/>
            </a:bodyPr>
            <a:lstStyle/>
            <a:p>
              <a:r>
                <a:rPr lang="en-US" dirty="0"/>
                <a:t>Grouping factor is still </a:t>
              </a:r>
              <a:r>
                <a:rPr lang="en-US" b="1" dirty="0"/>
                <a:t>county</a:t>
              </a:r>
              <a:endParaRPr lang="en-US" dirty="0"/>
            </a:p>
            <a:p>
              <a:r>
                <a:rPr lang="en-US" dirty="0"/>
                <a:t>The intercept and floor effect are allowed to vary between counties.</a:t>
              </a:r>
              <a:endParaRPr lang="en-GB" dirty="0"/>
            </a:p>
          </p:txBody>
        </p:sp>
        <p:cxnSp>
          <p:nvCxnSpPr>
            <p:cNvPr id="5" name="Straight Arrow Connector 4"/>
            <p:cNvCxnSpPr/>
            <p:nvPr/>
          </p:nvCxnSpPr>
          <p:spPr>
            <a:xfrm flipV="1">
              <a:off x="5076056" y="4941168"/>
              <a:ext cx="100811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389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600201"/>
            <a:ext cx="6336704" cy="2188840"/>
          </a:xfrm>
        </p:spPr>
        <p:txBody>
          <a:bodyPr/>
          <a:lstStyle/>
          <a:p>
            <a:pPr algn="ctr">
              <a:buNone/>
            </a:pPr>
            <a:r>
              <a:rPr lang="en-GB" dirty="0">
                <a:solidFill>
                  <a:schemeClr val="bg1"/>
                </a:solidFill>
              </a:rPr>
              <a:t>Code 4.2</a:t>
            </a:r>
          </a:p>
          <a:p>
            <a:pPr algn="ctr">
              <a:buNone/>
            </a:pPr>
            <a:r>
              <a:rPr lang="en-GB" i="1" dirty="0">
                <a:solidFill>
                  <a:schemeClr val="bg1"/>
                </a:solidFill>
              </a:rPr>
              <a:t>Random slope models with </a:t>
            </a:r>
            <a:r>
              <a:rPr lang="en-GB" i="1" dirty="0" err="1">
                <a:solidFill>
                  <a:schemeClr val="bg1"/>
                </a:solidFill>
              </a:rPr>
              <a:t>lmer</a:t>
            </a:r>
            <a:endParaRPr lang="en-GB" i="1" dirty="0">
              <a:solidFill>
                <a:schemeClr val="bg1"/>
              </a:solidFill>
            </a:endParaRPr>
          </a:p>
        </p:txBody>
      </p:sp>
    </p:spTree>
    <p:extLst>
      <p:ext uri="{BB962C8B-B14F-4D97-AF65-F5344CB8AC3E}">
        <p14:creationId xmlns:p14="http://schemas.microsoft.com/office/powerpoint/2010/main" val="1674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6936" y="188640"/>
            <a:ext cx="8229600" cy="6480720"/>
          </a:xfrm>
        </p:spPr>
        <p:txBody>
          <a:bodyPr>
            <a:noAutofit/>
          </a:bodyPr>
          <a:lstStyle/>
          <a:p>
            <a:pPr marL="0" lvl="0" indent="0">
              <a:spcBef>
                <a:spcPts val="0"/>
              </a:spcBef>
              <a:buNone/>
            </a:pPr>
            <a:r>
              <a:rPr lang="en-GB" sz="1600" dirty="0">
                <a:latin typeface="Lucida Console" panose="020B0609040504020204" pitchFamily="49" charset="0"/>
                <a:cs typeface="Courier New" pitchFamily="49" charset="0"/>
              </a:rPr>
              <a:t>Linear mixed model fit by REML ['</a:t>
            </a:r>
            <a:r>
              <a:rPr lang="en-GB" sz="1600" dirty="0" err="1">
                <a:latin typeface="Lucida Console" panose="020B0609040504020204" pitchFamily="49" charset="0"/>
                <a:cs typeface="Courier New" pitchFamily="49" charset="0"/>
              </a:rPr>
              <a:t>lmerMod</a:t>
            </a:r>
            <a:r>
              <a:rPr lang="en-GB" sz="1600" dirty="0">
                <a:latin typeface="Lucida Console" panose="020B0609040504020204" pitchFamily="49" charset="0"/>
                <a:cs typeface="Courier New" pitchFamily="49" charset="0"/>
              </a:rPr>
              <a:t>']</a:t>
            </a:r>
          </a:p>
          <a:p>
            <a:pPr marL="0" lvl="0" indent="0">
              <a:spcBef>
                <a:spcPts val="0"/>
              </a:spcBef>
              <a:buNone/>
            </a:pPr>
            <a:r>
              <a:rPr lang="en-GB" sz="1600" dirty="0">
                <a:latin typeface="Lucida Console" panose="020B0609040504020204" pitchFamily="49" charset="0"/>
                <a:cs typeface="Courier New" pitchFamily="49" charset="0"/>
              </a:rPr>
              <a:t>Formula: radon ~ floor + (1 + floor | county)</a:t>
            </a:r>
          </a:p>
          <a:p>
            <a:pPr marL="0" lvl="0" indent="0">
              <a:spcBef>
                <a:spcPts val="0"/>
              </a:spcBef>
              <a:buNone/>
            </a:pPr>
            <a:r>
              <a:rPr lang="en-GB" sz="1600" dirty="0">
                <a:latin typeface="Lucida Console" panose="020B0609040504020204" pitchFamily="49" charset="0"/>
                <a:cs typeface="Courier New" pitchFamily="49" charset="0"/>
              </a:rPr>
              <a:t>   Data: radon</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REML criterion at convergence: 7282</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Scaled residuals: </a:t>
            </a:r>
          </a:p>
          <a:p>
            <a:pPr marL="0" lvl="0" indent="0">
              <a:spcBef>
                <a:spcPts val="0"/>
              </a:spcBef>
              <a:buNone/>
            </a:pPr>
            <a:r>
              <a:rPr lang="en-GB" sz="1600" dirty="0">
                <a:latin typeface="Lucida Console" panose="020B0609040504020204" pitchFamily="49" charset="0"/>
                <a:cs typeface="Courier New" pitchFamily="49" charset="0"/>
              </a:rPr>
              <a:t>   Min     1Q Median     3Q    Max </a:t>
            </a:r>
          </a:p>
          <a:p>
            <a:pPr marL="0" lvl="0" indent="0">
              <a:spcBef>
                <a:spcPts val="0"/>
              </a:spcBef>
              <a:buNone/>
            </a:pPr>
            <a:r>
              <a:rPr lang="en-GB" sz="1600" dirty="0">
                <a:latin typeface="Lucida Console" panose="020B0609040504020204" pitchFamily="49" charset="0"/>
                <a:cs typeface="Courier New" pitchFamily="49" charset="0"/>
              </a:rPr>
              <a:t>-3.598 -0.656 -0.053  0.587  4.108 </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Random effects:</a:t>
            </a:r>
          </a:p>
          <a:p>
            <a:pPr marL="0" lvl="0" indent="0">
              <a:spcBef>
                <a:spcPts val="0"/>
              </a:spcBef>
              <a:buNone/>
            </a:pPr>
            <a:r>
              <a:rPr lang="en-GB" sz="1600" dirty="0">
                <a:latin typeface="Lucida Console" panose="020B0609040504020204" pitchFamily="49" charset="0"/>
                <a:cs typeface="Courier New" pitchFamily="49" charset="0"/>
              </a:rPr>
              <a:t> Groups   Name        Variance </a:t>
            </a:r>
            <a:r>
              <a:rPr lang="en-GB" sz="1600" dirty="0" err="1">
                <a:latin typeface="Lucida Console" panose="020B0609040504020204" pitchFamily="49" charset="0"/>
                <a:cs typeface="Courier New" pitchFamily="49" charset="0"/>
              </a:rPr>
              <a:t>Std.Dev</a:t>
            </a:r>
            <a:r>
              <a:rPr lang="en-GB" sz="1600" dirty="0">
                <a:latin typeface="Lucida Console" panose="020B0609040504020204" pitchFamily="49" charset="0"/>
                <a:cs typeface="Courier New" pitchFamily="49" charset="0"/>
              </a:rPr>
              <a:t>. </a:t>
            </a:r>
            <a:r>
              <a:rPr lang="en-GB" sz="1600" dirty="0" err="1">
                <a:latin typeface="Lucida Console" panose="020B0609040504020204" pitchFamily="49" charset="0"/>
                <a:cs typeface="Courier New" pitchFamily="49" charset="0"/>
              </a:rPr>
              <a:t>Corr</a:t>
            </a:r>
            <a:r>
              <a:rPr lang="en-GB" sz="1600" dirty="0">
                <a:latin typeface="Lucida Console" panose="020B0609040504020204" pitchFamily="49" charset="0"/>
                <a:cs typeface="Courier New" pitchFamily="49" charset="0"/>
              </a:rPr>
              <a:t> </a:t>
            </a:r>
          </a:p>
          <a:p>
            <a:pPr marL="0" lvl="0" indent="0">
              <a:spcBef>
                <a:spcPts val="0"/>
              </a:spcBef>
              <a:buNone/>
            </a:pPr>
            <a:r>
              <a:rPr lang="en-GB" sz="1600" dirty="0">
                <a:latin typeface="Lucida Console" panose="020B0609040504020204" pitchFamily="49" charset="0"/>
                <a:cs typeface="Courier New" pitchFamily="49" charset="0"/>
              </a:rPr>
              <a:t> county   (Intercept) 0.2636   0.513         </a:t>
            </a:r>
          </a:p>
          <a:p>
            <a:pPr marL="0" lvl="0" indent="0">
              <a:spcBef>
                <a:spcPts val="0"/>
              </a:spcBef>
              <a:buNone/>
            </a:pPr>
            <a:r>
              <a:rPr lang="en-GB" sz="1600" dirty="0">
                <a:latin typeface="Lucida Console" panose="020B0609040504020204" pitchFamily="49" charset="0"/>
                <a:cs typeface="Courier New" pitchFamily="49" charset="0"/>
              </a:rPr>
              <a:t>          floor       0.0366   0.191    -0.35</a:t>
            </a:r>
          </a:p>
          <a:p>
            <a:pPr marL="0" lvl="0" indent="0">
              <a:spcBef>
                <a:spcPts val="0"/>
              </a:spcBef>
              <a:buNone/>
            </a:pPr>
            <a:r>
              <a:rPr lang="en-GB" sz="1600" dirty="0">
                <a:latin typeface="Lucida Console" panose="020B0609040504020204" pitchFamily="49" charset="0"/>
                <a:cs typeface="Courier New" pitchFamily="49" charset="0"/>
              </a:rPr>
              <a:t> Residual             1.1963   1.094         </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Number of </a:t>
            </a:r>
            <a:r>
              <a:rPr lang="en-GB" sz="1600" dirty="0" err="1">
                <a:latin typeface="Lucida Console" panose="020B0609040504020204" pitchFamily="49" charset="0"/>
                <a:cs typeface="Courier New" pitchFamily="49" charset="0"/>
              </a:rPr>
              <a:t>obs</a:t>
            </a:r>
            <a:r>
              <a:rPr lang="en-GB" sz="1600" dirty="0">
                <a:latin typeface="Lucida Console" panose="020B0609040504020204" pitchFamily="49" charset="0"/>
                <a:cs typeface="Courier New" pitchFamily="49" charset="0"/>
              </a:rPr>
              <a:t>: 2369, groups: county, 68</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Fixed effects:</a:t>
            </a:r>
          </a:p>
          <a:p>
            <a:pPr marL="0" lvl="0" indent="0">
              <a:spcBef>
                <a:spcPts val="0"/>
              </a:spcBef>
              <a:buNone/>
            </a:pPr>
            <a:r>
              <a:rPr lang="en-GB" sz="1600" dirty="0">
                <a:latin typeface="Lucida Console" panose="020B0609040504020204" pitchFamily="49" charset="0"/>
                <a:cs typeface="Courier New" pitchFamily="49" charset="0"/>
              </a:rPr>
              <a:t>            Estimate Std. Error t value</a:t>
            </a:r>
          </a:p>
          <a:p>
            <a:pPr marL="0" lvl="0" indent="0">
              <a:spcBef>
                <a:spcPts val="0"/>
              </a:spcBef>
              <a:buNone/>
            </a:pPr>
            <a:r>
              <a:rPr lang="en-GB" sz="1600" dirty="0">
                <a:latin typeface="Lucida Console" panose="020B0609040504020204" pitchFamily="49" charset="0"/>
                <a:cs typeface="Courier New" pitchFamily="49" charset="0"/>
              </a:rPr>
              <a:t>(Intercept)   1.3413     0.0706    19.0</a:t>
            </a:r>
          </a:p>
          <a:p>
            <a:pPr marL="0" lvl="0" indent="0">
              <a:spcBef>
                <a:spcPts val="0"/>
              </a:spcBef>
              <a:buNone/>
            </a:pPr>
            <a:r>
              <a:rPr lang="en-GB" sz="1600" dirty="0">
                <a:latin typeface="Lucida Console" panose="020B0609040504020204" pitchFamily="49" charset="0"/>
                <a:cs typeface="Courier New" pitchFamily="49" charset="0"/>
              </a:rPr>
              <a:t>floor        -0.8115     0.0808   -10.1</a:t>
            </a:r>
          </a:p>
          <a:p>
            <a:pPr marL="0" lvl="0" indent="0">
              <a:spcBef>
                <a:spcPts val="0"/>
              </a:spcBef>
              <a:buNone/>
            </a:pPr>
            <a:endParaRPr lang="en-GB" sz="1600" dirty="0">
              <a:latin typeface="Lucida Console" panose="020B0609040504020204" pitchFamily="49" charset="0"/>
              <a:cs typeface="Courier New" pitchFamily="49" charset="0"/>
            </a:endParaRPr>
          </a:p>
          <a:p>
            <a:pPr marL="0" lvl="0" indent="0">
              <a:spcBef>
                <a:spcPts val="0"/>
              </a:spcBef>
              <a:buNone/>
            </a:pPr>
            <a:r>
              <a:rPr lang="en-GB" sz="1600" dirty="0">
                <a:latin typeface="Lucida Console" panose="020B0609040504020204" pitchFamily="49" charset="0"/>
                <a:cs typeface="Courier New" pitchFamily="49" charset="0"/>
              </a:rPr>
              <a:t>Correlation of Fixed Effects:</a:t>
            </a:r>
          </a:p>
          <a:p>
            <a:pPr marL="0" lvl="0" indent="0">
              <a:spcBef>
                <a:spcPts val="0"/>
              </a:spcBef>
              <a:buNone/>
            </a:pPr>
            <a:r>
              <a:rPr lang="en-GB" sz="1600" dirty="0">
                <a:latin typeface="Lucida Console" panose="020B0609040504020204" pitchFamily="49" charset="0"/>
                <a:cs typeface="Courier New" pitchFamily="49" charset="0"/>
              </a:rPr>
              <a:t>      (</a:t>
            </a:r>
            <a:r>
              <a:rPr lang="en-GB" sz="1600" dirty="0" err="1">
                <a:latin typeface="Lucida Console" panose="020B0609040504020204" pitchFamily="49" charset="0"/>
                <a:cs typeface="Courier New" pitchFamily="49" charset="0"/>
              </a:rPr>
              <a:t>Intr</a:t>
            </a:r>
            <a:r>
              <a:rPr lang="en-GB" sz="1600" dirty="0">
                <a:latin typeface="Lucida Console" panose="020B0609040504020204" pitchFamily="49" charset="0"/>
                <a:cs typeface="Courier New" pitchFamily="49" charset="0"/>
              </a:rPr>
              <a:t>)</a:t>
            </a:r>
          </a:p>
          <a:p>
            <a:pPr marL="0" lvl="0" indent="0">
              <a:spcBef>
                <a:spcPts val="0"/>
              </a:spcBef>
              <a:buNone/>
            </a:pPr>
            <a:r>
              <a:rPr lang="en-GB" sz="1600" dirty="0">
                <a:latin typeface="Lucida Console" panose="020B0609040504020204" pitchFamily="49" charset="0"/>
                <a:cs typeface="Courier New" pitchFamily="49" charset="0"/>
              </a:rPr>
              <a:t>floor -0.217</a:t>
            </a:r>
          </a:p>
        </p:txBody>
      </p:sp>
    </p:spTree>
    <p:extLst>
      <p:ext uri="{BB962C8B-B14F-4D97-AF65-F5344CB8AC3E}">
        <p14:creationId xmlns:p14="http://schemas.microsoft.com/office/powerpoint/2010/main" val="191678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Assumptions of LMMs</a:t>
            </a:r>
            <a:endParaRPr lang="en-GB" dirty="0"/>
          </a:p>
        </p:txBody>
      </p:sp>
      <p:sp>
        <p:nvSpPr>
          <p:cNvPr id="4" name="Content Placeholder 2"/>
          <p:cNvSpPr>
            <a:spLocks noGrp="1"/>
          </p:cNvSpPr>
          <p:nvPr>
            <p:ph idx="1"/>
          </p:nvPr>
        </p:nvSpPr>
        <p:spPr>
          <a:xfrm>
            <a:off x="251520" y="1412776"/>
            <a:ext cx="8229600" cy="4525963"/>
          </a:xfrm>
        </p:spPr>
        <p:txBody>
          <a:bodyPr>
            <a:normAutofit fontScale="92500" lnSpcReduction="10000"/>
          </a:bodyPr>
          <a:lstStyle/>
          <a:p>
            <a:pPr marL="0" indent="0">
              <a:buNone/>
            </a:pPr>
            <a:r>
              <a:rPr lang="en-GB" dirty="0"/>
              <a:t>	</a:t>
            </a:r>
          </a:p>
          <a:p>
            <a:pPr marL="971550" lvl="1" indent="-514350">
              <a:buFont typeface="+mj-lt"/>
              <a:buAutoNum type="arabicPeriod"/>
            </a:pPr>
            <a:r>
              <a:rPr lang="en-GB" sz="3200" dirty="0"/>
              <a:t>The model makes biological sense </a:t>
            </a:r>
          </a:p>
          <a:p>
            <a:pPr marL="971550" lvl="1" indent="-514350">
              <a:buFont typeface="+mj-lt"/>
              <a:buAutoNum type="arabicPeriod"/>
            </a:pPr>
            <a:r>
              <a:rPr lang="en-GB" sz="3200" dirty="0" err="1"/>
              <a:t>Additivity</a:t>
            </a:r>
            <a:r>
              <a:rPr lang="en-GB" sz="3200" dirty="0"/>
              <a:t> and linearity</a:t>
            </a:r>
          </a:p>
          <a:p>
            <a:pPr marL="971550" lvl="1" indent="-514350">
              <a:buFont typeface="+mj-lt"/>
              <a:buAutoNum type="arabicPeriod"/>
            </a:pPr>
            <a:r>
              <a:rPr lang="en-GB" sz="3200" dirty="0"/>
              <a:t>Independence of errors</a:t>
            </a:r>
          </a:p>
          <a:p>
            <a:pPr marL="971550" lvl="1" indent="-514350">
              <a:buFont typeface="+mj-lt"/>
              <a:buAutoNum type="arabicPeriod"/>
            </a:pPr>
            <a:r>
              <a:rPr lang="en-GB" sz="3200" dirty="0"/>
              <a:t>Homoscedasticity</a:t>
            </a:r>
          </a:p>
          <a:p>
            <a:pPr marL="971550" lvl="1" indent="-514350">
              <a:buFont typeface="+mj-lt"/>
              <a:buAutoNum type="arabicPeriod"/>
            </a:pPr>
            <a:r>
              <a:rPr lang="en-GB" sz="3200" dirty="0"/>
              <a:t>Normality of variances</a:t>
            </a:r>
            <a:r>
              <a:rPr lang="en-GB" sz="3200" dirty="0">
                <a:solidFill>
                  <a:srgbClr val="FF0000"/>
                </a:solidFill>
              </a:rPr>
              <a:t>– at all levels! (random effects and residual errors)</a:t>
            </a:r>
            <a:endParaRPr lang="en-GB" sz="3200" dirty="0"/>
          </a:p>
          <a:p>
            <a:pPr marL="971550" lvl="1" indent="-514350">
              <a:buFont typeface="+mj-lt"/>
              <a:buAutoNum type="arabicPeriod"/>
            </a:pPr>
            <a:endParaRPr lang="en-GB" sz="2400" dirty="0"/>
          </a:p>
          <a:p>
            <a:pPr marL="857250" lvl="2" indent="0">
              <a:buNone/>
            </a:pPr>
            <a:r>
              <a:rPr lang="en-GB" sz="2800" b="1" dirty="0"/>
              <a:t>	</a:t>
            </a:r>
            <a:r>
              <a:rPr lang="en-GB" sz="3200" b="1" dirty="0"/>
              <a:t>Can test these with diagnostic plots</a:t>
            </a:r>
            <a:endParaRPr lang="en-GB" sz="2800" b="1" dirty="0"/>
          </a:p>
          <a:p>
            <a:pPr marL="971550" lvl="1" indent="-514350">
              <a:buFont typeface="+mj-lt"/>
              <a:buAutoNum type="arabicPeriod"/>
            </a:pPr>
            <a:endParaRPr lang="en-GB" sz="2400" dirty="0"/>
          </a:p>
        </p:txBody>
      </p:sp>
    </p:spTree>
    <p:extLst>
      <p:ext uri="{BB962C8B-B14F-4D97-AF65-F5344CB8AC3E}">
        <p14:creationId xmlns:p14="http://schemas.microsoft.com/office/powerpoint/2010/main" val="1002748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600201"/>
            <a:ext cx="6336704" cy="2188840"/>
          </a:xfrm>
        </p:spPr>
        <p:txBody>
          <a:bodyPr/>
          <a:lstStyle/>
          <a:p>
            <a:pPr algn="ctr">
              <a:buNone/>
            </a:pPr>
            <a:r>
              <a:rPr lang="en-GB" dirty="0">
                <a:solidFill>
                  <a:schemeClr val="bg1"/>
                </a:solidFill>
              </a:rPr>
              <a:t>Code 4.3</a:t>
            </a:r>
          </a:p>
          <a:p>
            <a:pPr algn="ctr">
              <a:buNone/>
            </a:pPr>
            <a:r>
              <a:rPr lang="en-GB" dirty="0">
                <a:solidFill>
                  <a:schemeClr val="bg1"/>
                </a:solidFill>
              </a:rPr>
              <a:t>Assessing mixed-effects model fits</a:t>
            </a:r>
          </a:p>
        </p:txBody>
      </p:sp>
    </p:spTree>
    <p:extLst>
      <p:ext uri="{BB962C8B-B14F-4D97-AF65-F5344CB8AC3E}">
        <p14:creationId xmlns:p14="http://schemas.microsoft.com/office/powerpoint/2010/main" val="4225145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a:t>Mixed model type problems:</a:t>
            </a:r>
            <a:br>
              <a:rPr lang="en-NZ" dirty="0"/>
            </a:br>
            <a:r>
              <a:rPr lang="en-NZ" dirty="0"/>
              <a:t>Nested random effects</a:t>
            </a:r>
            <a:endParaRPr lang="en-GB" dirty="0"/>
          </a:p>
        </p:txBody>
      </p:sp>
      <p:sp>
        <p:nvSpPr>
          <p:cNvPr id="3" name="Content Placeholder 2"/>
          <p:cNvSpPr>
            <a:spLocks noGrp="1"/>
          </p:cNvSpPr>
          <p:nvPr>
            <p:ph idx="1"/>
          </p:nvPr>
        </p:nvSpPr>
        <p:spPr/>
        <p:txBody>
          <a:bodyPr>
            <a:normAutofit fontScale="92500" lnSpcReduction="10000"/>
          </a:bodyPr>
          <a:lstStyle/>
          <a:p>
            <a:r>
              <a:rPr lang="en-GB" dirty="0"/>
              <a:t>When you have one grouping factor which is subdivided into smaller ones.</a:t>
            </a:r>
          </a:p>
          <a:p>
            <a:pPr lvl="1"/>
            <a:r>
              <a:rPr lang="en-GB" dirty="0"/>
              <a:t>Plots within blocks</a:t>
            </a:r>
          </a:p>
          <a:p>
            <a:pPr lvl="1"/>
            <a:r>
              <a:rPr lang="en-GB" dirty="0"/>
              <a:t>Pots within a shade-house</a:t>
            </a:r>
          </a:p>
          <a:p>
            <a:pPr lvl="1"/>
            <a:r>
              <a:rPr lang="en-GB" dirty="0"/>
              <a:t>Populations within forests</a:t>
            </a:r>
          </a:p>
          <a:p>
            <a:r>
              <a:rPr lang="en-GB" dirty="0"/>
              <a:t>Nested means that multiple cases of one group factor are only found in one case of a larger grouping factor</a:t>
            </a:r>
          </a:p>
          <a:p>
            <a:pPr lvl="1"/>
            <a:r>
              <a:rPr lang="en-GB" dirty="0"/>
              <a:t>E.g. If you move pots between shade-houses, then pot is not nested in shade-house anymore!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Are my data nested?</a:t>
            </a:r>
          </a:p>
        </p:txBody>
      </p:sp>
      <p:sp>
        <p:nvSpPr>
          <p:cNvPr id="3" name="Content Placeholder 2"/>
          <p:cNvSpPr>
            <a:spLocks noGrp="1"/>
          </p:cNvSpPr>
          <p:nvPr>
            <p:ph idx="1"/>
          </p:nvPr>
        </p:nvSpPr>
        <p:spPr>
          <a:xfrm>
            <a:off x="457200" y="1600201"/>
            <a:ext cx="8229600" cy="2404864"/>
          </a:xfrm>
        </p:spPr>
        <p:txBody>
          <a:bodyPr/>
          <a:lstStyle/>
          <a:p>
            <a:r>
              <a:rPr lang="en-GB" dirty="0"/>
              <a:t>Simple check:</a:t>
            </a:r>
            <a:br>
              <a:rPr lang="en-GB" dirty="0"/>
            </a:br>
            <a:r>
              <a:rPr lang="en-GB" dirty="0">
                <a:latin typeface="Courier New" pitchFamily="49" charset="0"/>
                <a:cs typeface="Courier New" pitchFamily="49" charset="0"/>
              </a:rPr>
              <a:t>&gt; table(dat$group1, dat$group2)</a:t>
            </a:r>
          </a:p>
          <a:p>
            <a:r>
              <a:rPr lang="en-GB" dirty="0">
                <a:cs typeface="Courier New" pitchFamily="49" charset="0"/>
              </a:rPr>
              <a:t>Levels of group 2 only show up in one level of group 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Nested random effects models in </a:t>
            </a:r>
            <a:r>
              <a:rPr lang="en-GB" dirty="0" err="1"/>
              <a:t>lmer</a:t>
            </a:r>
            <a:endParaRPr lang="en-GB" dirty="0"/>
          </a:p>
        </p:txBody>
      </p:sp>
      <p:sp>
        <p:nvSpPr>
          <p:cNvPr id="4" name="Content Placeholder 2"/>
          <p:cNvSpPr txBox="1">
            <a:spLocks/>
          </p:cNvSpPr>
          <p:nvPr/>
        </p:nvSpPr>
        <p:spPr>
          <a:xfrm>
            <a:off x="467544" y="2204864"/>
            <a:ext cx="8229600" cy="10367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err="1"/>
              <a:t>lmer</a:t>
            </a:r>
            <a:r>
              <a:rPr lang="en-US" dirty="0"/>
              <a:t>(radon ~ floor + </a:t>
            </a:r>
            <a:r>
              <a:rPr lang="en-US" dirty="0">
                <a:solidFill>
                  <a:srgbClr val="FF0000"/>
                </a:solidFill>
              </a:rPr>
              <a:t>(1|cgroup/county)</a:t>
            </a:r>
            <a:r>
              <a:rPr lang="en-US" dirty="0"/>
              <a:t>, …)</a:t>
            </a:r>
            <a:endParaRPr lang="en-GB" dirty="0"/>
          </a:p>
        </p:txBody>
      </p:sp>
      <p:sp>
        <p:nvSpPr>
          <p:cNvPr id="5" name="TextBox 4"/>
          <p:cNvSpPr txBox="1"/>
          <p:nvPr/>
        </p:nvSpPr>
        <p:spPr>
          <a:xfrm>
            <a:off x="2411760" y="3284984"/>
            <a:ext cx="4608512" cy="1200329"/>
          </a:xfrm>
          <a:prstGeom prst="rect">
            <a:avLst/>
          </a:prstGeom>
          <a:noFill/>
        </p:spPr>
        <p:txBody>
          <a:bodyPr wrap="square" rtlCol="0">
            <a:spAutoFit/>
          </a:bodyPr>
          <a:lstStyle/>
          <a:p>
            <a:r>
              <a:rPr lang="en-US" sz="2400" b="1" dirty="0"/>
              <a:t>county </a:t>
            </a:r>
            <a:r>
              <a:rPr lang="en-US" sz="2400" dirty="0"/>
              <a:t>is still a  grouping factor.</a:t>
            </a:r>
          </a:p>
          <a:p>
            <a:r>
              <a:rPr lang="en-US" sz="2400" dirty="0"/>
              <a:t>BUT</a:t>
            </a:r>
          </a:p>
          <a:p>
            <a:r>
              <a:rPr lang="en-US" sz="2400" dirty="0"/>
              <a:t>It is nested in </a:t>
            </a:r>
            <a:r>
              <a:rPr lang="en-US" sz="2400" b="1" dirty="0" err="1"/>
              <a:t>cgroup</a:t>
            </a:r>
            <a:endParaRPr lang="en-US" sz="2400" b="1" dirty="0"/>
          </a:p>
        </p:txBody>
      </p:sp>
      <p:cxnSp>
        <p:nvCxnSpPr>
          <p:cNvPr id="7" name="Straight Arrow Connector 6"/>
          <p:cNvCxnSpPr/>
          <p:nvPr/>
        </p:nvCxnSpPr>
        <p:spPr>
          <a:xfrm flipV="1">
            <a:off x="5364088" y="2708920"/>
            <a:ext cx="432048"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179512" y="4797152"/>
            <a:ext cx="8712968" cy="16561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Alternative formulation:</a:t>
            </a:r>
          </a:p>
          <a:p>
            <a:pPr marL="0" indent="0">
              <a:buFont typeface="Arial" pitchFamily="34" charset="0"/>
              <a:buNone/>
            </a:pPr>
            <a:r>
              <a:rPr lang="en-US" sz="2800" dirty="0" err="1"/>
              <a:t>lmer</a:t>
            </a:r>
            <a:r>
              <a:rPr lang="en-US" sz="2800" dirty="0"/>
              <a:t>(radon ~ floor + </a:t>
            </a:r>
            <a:r>
              <a:rPr lang="en-US" sz="2800" dirty="0">
                <a:solidFill>
                  <a:srgbClr val="FF0000"/>
                </a:solidFill>
              </a:rPr>
              <a:t>(1|cgroup) + (1|cgroup:county)</a:t>
            </a:r>
            <a:r>
              <a:rPr lang="en-US" sz="2800" dirty="0"/>
              <a:t>, …)</a:t>
            </a:r>
            <a:endParaRPr lang="en-GB" sz="2800" dirty="0"/>
          </a:p>
        </p:txBody>
      </p:sp>
    </p:spTree>
    <p:extLst>
      <p:ext uri="{BB962C8B-B14F-4D97-AF65-F5344CB8AC3E}">
        <p14:creationId xmlns:p14="http://schemas.microsoft.com/office/powerpoint/2010/main" val="356445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600201"/>
            <a:ext cx="6336704" cy="2188840"/>
          </a:xfrm>
        </p:spPr>
        <p:txBody>
          <a:bodyPr/>
          <a:lstStyle/>
          <a:p>
            <a:pPr algn="ctr">
              <a:buNone/>
            </a:pPr>
            <a:r>
              <a:rPr lang="en-GB" dirty="0">
                <a:solidFill>
                  <a:schemeClr val="bg1"/>
                </a:solidFill>
              </a:rPr>
              <a:t>Code 4.4</a:t>
            </a:r>
          </a:p>
          <a:p>
            <a:pPr algn="ctr">
              <a:buNone/>
            </a:pPr>
            <a:r>
              <a:rPr lang="en-GB" dirty="0">
                <a:solidFill>
                  <a:schemeClr val="bg1"/>
                </a:solidFill>
              </a:rPr>
              <a:t>Analysing nested data with </a:t>
            </a:r>
            <a:r>
              <a:rPr lang="en-GB" dirty="0" err="1">
                <a:solidFill>
                  <a:schemeClr val="bg1"/>
                </a:solidFill>
              </a:rPr>
              <a:t>lmer</a:t>
            </a:r>
            <a:endParaRPr lang="en-GB" dirty="0">
              <a:solidFill>
                <a:schemeClr val="bg1"/>
              </a:solidFill>
            </a:endParaRPr>
          </a:p>
        </p:txBody>
      </p:sp>
    </p:spTree>
    <p:extLst>
      <p:ext uri="{BB962C8B-B14F-4D97-AF65-F5344CB8AC3E}">
        <p14:creationId xmlns:p14="http://schemas.microsoft.com/office/powerpoint/2010/main" val="345684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normAutofit fontScale="90000"/>
          </a:bodyPr>
          <a:lstStyle/>
          <a:p>
            <a:pPr eaLnBrk="1" hangingPunct="1">
              <a:defRPr/>
            </a:pPr>
            <a:r>
              <a:rPr lang="en-NZ" dirty="0">
                <a:cs typeface="+mj-cs"/>
              </a:rPr>
              <a:t>Mixed model type problems:</a:t>
            </a:r>
            <a:br>
              <a:rPr lang="en-NZ" dirty="0">
                <a:cs typeface="+mj-cs"/>
              </a:rPr>
            </a:br>
            <a:r>
              <a:rPr lang="en-NZ" dirty="0">
                <a:cs typeface="+mj-cs"/>
              </a:rPr>
              <a:t>single random effects</a:t>
            </a:r>
            <a:endParaRPr lang="en-GB" dirty="0">
              <a:cs typeface="+mj-cs"/>
            </a:endParaRPr>
          </a:p>
        </p:txBody>
      </p:sp>
      <p:sp>
        <p:nvSpPr>
          <p:cNvPr id="21506" name="Rectangle 3"/>
          <p:cNvSpPr>
            <a:spLocks noGrp="1" noChangeArrowheads="1"/>
          </p:cNvSpPr>
          <p:nvPr>
            <p:ph type="body" idx="1"/>
          </p:nvPr>
        </p:nvSpPr>
        <p:spPr>
          <a:xfrm>
            <a:off x="457200" y="1719263"/>
            <a:ext cx="8229600" cy="4805362"/>
          </a:xfrm>
        </p:spPr>
        <p:txBody>
          <a:bodyPr/>
          <a:lstStyle/>
          <a:p>
            <a:pPr marL="457200" lvl="1" indent="0" eaLnBrk="1" hangingPunct="1">
              <a:lnSpc>
                <a:spcPct val="90000"/>
              </a:lnSpc>
              <a:buNone/>
            </a:pPr>
            <a:r>
              <a:rPr lang="en-US" sz="2400" dirty="0">
                <a:latin typeface="Arial" charset="0"/>
                <a:ea typeface="ＭＳ Ｐゴシック" charset="0"/>
              </a:rPr>
              <a:t>Very common to have MEEs that employ single random effects</a:t>
            </a:r>
          </a:p>
          <a:p>
            <a:pPr lvl="1" eaLnBrk="1" hangingPunct="1">
              <a:lnSpc>
                <a:spcPct val="90000"/>
              </a:lnSpc>
            </a:pPr>
            <a:endParaRPr lang="en-US" altLang="ja-JP" sz="2400" dirty="0">
              <a:latin typeface="Arial" charset="0"/>
              <a:ea typeface="ＭＳ Ｐゴシック" charset="0"/>
            </a:endParaRPr>
          </a:p>
          <a:p>
            <a:pPr marL="457200" lvl="1" indent="0" eaLnBrk="1" hangingPunct="1">
              <a:lnSpc>
                <a:spcPct val="90000"/>
              </a:lnSpc>
              <a:buNone/>
            </a:pPr>
            <a:r>
              <a:rPr lang="en-US" altLang="ja-JP" sz="2400" dirty="0">
                <a:latin typeface="Arial" charset="0"/>
                <a:ea typeface="ＭＳ Ｐゴシック" charset="0"/>
              </a:rPr>
              <a:t>These may differ in their complexity, </a:t>
            </a:r>
          </a:p>
          <a:p>
            <a:pPr marL="457200" lvl="1" indent="0" eaLnBrk="1" hangingPunct="1">
              <a:lnSpc>
                <a:spcPct val="90000"/>
              </a:lnSpc>
              <a:buNone/>
            </a:pPr>
            <a:r>
              <a:rPr lang="en-US" altLang="ja-JP" sz="2400" dirty="0">
                <a:latin typeface="Arial" charset="0"/>
                <a:ea typeface="ＭＳ Ｐゴシック" charset="0"/>
              </a:rPr>
              <a:t>from </a:t>
            </a:r>
          </a:p>
          <a:p>
            <a:pPr lvl="1" eaLnBrk="1" hangingPunct="1">
              <a:lnSpc>
                <a:spcPct val="90000"/>
              </a:lnSpc>
            </a:pPr>
            <a:r>
              <a:rPr lang="en-US" altLang="ja-JP" sz="2400" dirty="0">
                <a:latin typeface="Arial" charset="0"/>
                <a:ea typeface="ＭＳ Ｐゴシック" charset="0"/>
              </a:rPr>
              <a:t>random intercept models (each random group has its own intercept estimate)</a:t>
            </a:r>
          </a:p>
          <a:p>
            <a:pPr marL="457200" lvl="1" indent="0" eaLnBrk="1" hangingPunct="1">
              <a:lnSpc>
                <a:spcPct val="90000"/>
              </a:lnSpc>
              <a:buNone/>
            </a:pPr>
            <a:r>
              <a:rPr lang="en-US" altLang="ja-JP" sz="2400" dirty="0">
                <a:latin typeface="Arial" charset="0"/>
                <a:ea typeface="ＭＳ Ｐゴシック" charset="0"/>
              </a:rPr>
              <a:t> to </a:t>
            </a:r>
          </a:p>
          <a:p>
            <a:pPr lvl="1" eaLnBrk="1" hangingPunct="1">
              <a:lnSpc>
                <a:spcPct val="90000"/>
              </a:lnSpc>
            </a:pPr>
            <a:r>
              <a:rPr lang="en-US" altLang="ja-JP" sz="2400" dirty="0">
                <a:latin typeface="Arial" charset="0"/>
                <a:ea typeface="ＭＳ Ｐゴシック" charset="0"/>
              </a:rPr>
              <a:t>random slope models (each random group has its own slope estimate)</a:t>
            </a:r>
            <a:endParaRPr lang="en-GB" altLang="ja-JP" sz="2400" dirty="0">
              <a:latin typeface="Arial" charset="0"/>
              <a:ea typeface="ＭＳ Ｐゴシック" charset="0"/>
            </a:endParaRPr>
          </a:p>
          <a:p>
            <a:pPr eaLnBrk="1" hangingPunct="1">
              <a:lnSpc>
                <a:spcPct val="90000"/>
              </a:lnSpc>
            </a:pPr>
            <a:endParaRPr lang="en-GB" sz="2800" dirty="0">
              <a:latin typeface="Arial" charset="0"/>
            </a:endParaRPr>
          </a:p>
          <a:p>
            <a:pPr eaLnBrk="1" hangingPunct="1">
              <a:lnSpc>
                <a:spcPct val="90000"/>
              </a:lnSpc>
            </a:pPr>
            <a:endParaRPr lang="en-GB" sz="2800" dirty="0">
              <a:latin typeface="Arial" charset="0"/>
            </a:endParaRPr>
          </a:p>
          <a:p>
            <a:pPr eaLnBrk="1" hangingPunct="1">
              <a:lnSpc>
                <a:spcPct val="90000"/>
              </a:lnSpc>
            </a:pPr>
            <a:endParaRPr lang="en-GB" sz="2800" dirty="0">
              <a:latin typeface="Arial" charset="0"/>
            </a:endParaRPr>
          </a:p>
        </p:txBody>
      </p:sp>
    </p:spTree>
    <p:extLst>
      <p:ext uri="{BB962C8B-B14F-4D97-AF65-F5344CB8AC3E}">
        <p14:creationId xmlns:p14="http://schemas.microsoft.com/office/powerpoint/2010/main" val="157380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Looking at the output</a:t>
            </a:r>
          </a:p>
        </p:txBody>
      </p:sp>
      <p:sp>
        <p:nvSpPr>
          <p:cNvPr id="3" name="Content Placeholder 2"/>
          <p:cNvSpPr>
            <a:spLocks noGrp="1"/>
          </p:cNvSpPr>
          <p:nvPr>
            <p:ph idx="1"/>
          </p:nvPr>
        </p:nvSpPr>
        <p:spPr/>
        <p:txBody>
          <a:bodyPr>
            <a:normAutofit/>
          </a:bodyPr>
          <a:lstStyle/>
          <a:p>
            <a:pPr marL="0" indent="0">
              <a:buNone/>
            </a:pPr>
            <a:r>
              <a:rPr lang="en-GB" sz="2000" dirty="0">
                <a:solidFill>
                  <a:srgbClr val="000000"/>
                </a:solidFill>
                <a:latin typeface="Lucida Console"/>
              </a:rPr>
              <a:t>Random effects:</a:t>
            </a:r>
          </a:p>
          <a:p>
            <a:pPr marL="0" indent="0">
              <a:buNone/>
            </a:pPr>
            <a:r>
              <a:rPr lang="en-GB" sz="2000" dirty="0">
                <a:solidFill>
                  <a:srgbClr val="000000"/>
                </a:solidFill>
                <a:latin typeface="Lucida Console"/>
              </a:rPr>
              <a:t> Groups 		Name 		Variance </a:t>
            </a:r>
            <a:r>
              <a:rPr lang="en-GB" sz="2000" dirty="0" err="1">
                <a:solidFill>
                  <a:srgbClr val="000000"/>
                </a:solidFill>
                <a:latin typeface="Lucida Console"/>
              </a:rPr>
              <a:t>Std.Dev</a:t>
            </a:r>
            <a:r>
              <a:rPr lang="en-GB" sz="2000" dirty="0">
                <a:solidFill>
                  <a:srgbClr val="000000"/>
                </a:solidFill>
                <a:latin typeface="Lucida Console"/>
              </a:rPr>
              <a:t>. </a:t>
            </a:r>
          </a:p>
          <a:p>
            <a:pPr marL="0" indent="0">
              <a:buNone/>
            </a:pPr>
            <a:r>
              <a:rPr lang="en-GB" sz="2000" dirty="0" err="1">
                <a:solidFill>
                  <a:srgbClr val="000000"/>
                </a:solidFill>
                <a:latin typeface="Lucida Console"/>
              </a:rPr>
              <a:t>county:cgroup</a:t>
            </a:r>
            <a:r>
              <a:rPr lang="en-GB" sz="2000" dirty="0">
                <a:solidFill>
                  <a:srgbClr val="000000"/>
                </a:solidFill>
                <a:latin typeface="Lucida Console"/>
              </a:rPr>
              <a:t> 	(Intercept) 2.57e-01 5.07e-01 </a:t>
            </a:r>
          </a:p>
          <a:p>
            <a:pPr marL="0" indent="0">
              <a:buNone/>
            </a:pPr>
            <a:r>
              <a:rPr lang="en-GB" sz="2000" dirty="0" err="1">
                <a:solidFill>
                  <a:srgbClr val="000000"/>
                </a:solidFill>
                <a:latin typeface="Lucida Console"/>
              </a:rPr>
              <a:t>cgroup</a:t>
            </a:r>
            <a:r>
              <a:rPr lang="en-GB" sz="2000" dirty="0">
                <a:solidFill>
                  <a:srgbClr val="000000"/>
                </a:solidFill>
                <a:latin typeface="Lucida Console"/>
              </a:rPr>
              <a:t> 		(Intercept) 8.40e-15 9.16e-08 </a:t>
            </a:r>
          </a:p>
          <a:p>
            <a:pPr marL="0" indent="0">
              <a:buNone/>
            </a:pPr>
            <a:r>
              <a:rPr lang="en-GB" sz="2000" dirty="0">
                <a:solidFill>
                  <a:srgbClr val="000000"/>
                </a:solidFill>
                <a:latin typeface="Lucida Console"/>
              </a:rPr>
              <a:t>Residual 				1.20e+00 1.10e+00 </a:t>
            </a:r>
          </a:p>
          <a:p>
            <a:pPr marL="0" indent="0">
              <a:buNone/>
            </a:pPr>
            <a:endParaRPr lang="en-GB" sz="2000" dirty="0">
              <a:solidFill>
                <a:srgbClr val="000000"/>
              </a:solidFill>
              <a:latin typeface="Lucida Console"/>
            </a:endParaRPr>
          </a:p>
          <a:p>
            <a:pPr marL="0" indent="0">
              <a:buNone/>
            </a:pPr>
            <a:r>
              <a:rPr lang="en-GB" sz="2000" dirty="0">
                <a:solidFill>
                  <a:srgbClr val="000000"/>
                </a:solidFill>
                <a:latin typeface="Lucida Console"/>
              </a:rPr>
              <a:t>Number of </a:t>
            </a:r>
            <a:r>
              <a:rPr lang="en-GB" sz="2000" dirty="0" err="1">
                <a:solidFill>
                  <a:srgbClr val="000000"/>
                </a:solidFill>
                <a:latin typeface="Lucida Console"/>
              </a:rPr>
              <a:t>obs</a:t>
            </a:r>
            <a:r>
              <a:rPr lang="en-GB" sz="2000" dirty="0">
                <a:solidFill>
                  <a:srgbClr val="000000"/>
                </a:solidFill>
                <a:latin typeface="Lucida Console"/>
              </a:rPr>
              <a:t>: 2369, groups: </a:t>
            </a:r>
            <a:r>
              <a:rPr lang="en-GB" sz="2000" dirty="0" err="1">
                <a:solidFill>
                  <a:srgbClr val="000000"/>
                </a:solidFill>
                <a:latin typeface="Lucida Console"/>
              </a:rPr>
              <a:t>county:cgroup</a:t>
            </a:r>
            <a:r>
              <a:rPr lang="en-GB" sz="2000" dirty="0">
                <a:solidFill>
                  <a:srgbClr val="000000"/>
                </a:solidFill>
                <a:latin typeface="Lucida Console"/>
              </a:rPr>
              <a:t>, 68; </a:t>
            </a:r>
            <a:r>
              <a:rPr lang="en-GB" sz="2000" dirty="0" err="1">
                <a:solidFill>
                  <a:srgbClr val="000000"/>
                </a:solidFill>
                <a:latin typeface="Lucida Console"/>
              </a:rPr>
              <a:t>cgroup</a:t>
            </a:r>
            <a:r>
              <a:rPr lang="en-GB" sz="2000" dirty="0">
                <a:solidFill>
                  <a:srgbClr val="000000"/>
                </a:solidFill>
                <a:latin typeface="Lucida Console"/>
              </a:rPr>
              <a:t>, 10 </a:t>
            </a:r>
            <a:r>
              <a:rPr lang="en-GB" sz="2000" dirty="0"/>
              <a:t/>
            </a:r>
            <a:br>
              <a:rPr lang="en-GB" sz="2000" dirty="0"/>
            </a:br>
            <a:endParaRPr lang="en-GB" sz="2000" dirty="0"/>
          </a:p>
        </p:txBody>
      </p:sp>
    </p:spTree>
    <p:extLst>
      <p:ext uri="{BB962C8B-B14F-4D97-AF65-F5344CB8AC3E}">
        <p14:creationId xmlns:p14="http://schemas.microsoft.com/office/powerpoint/2010/main" val="235326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74638"/>
            <a:ext cx="6563072" cy="1143000"/>
          </a:xfrm>
          <a:ln w="25400">
            <a:solidFill>
              <a:srgbClr val="FF0000"/>
            </a:solidFill>
          </a:ln>
        </p:spPr>
        <p:txBody>
          <a:bodyPr>
            <a:normAutofit fontScale="90000"/>
          </a:bodyPr>
          <a:lstStyle/>
          <a:p>
            <a:r>
              <a:rPr lang="en-GB" sz="4000" dirty="0">
                <a:solidFill>
                  <a:srgbClr val="FF0000"/>
                </a:solidFill>
              </a:rPr>
              <a:t>Exercise 4.2: </a:t>
            </a:r>
            <a:br>
              <a:rPr lang="en-GB" sz="4000" dirty="0">
                <a:solidFill>
                  <a:srgbClr val="FF0000"/>
                </a:solidFill>
              </a:rPr>
            </a:br>
            <a:r>
              <a:rPr lang="en-GB" sz="4000" dirty="0">
                <a:solidFill>
                  <a:srgbClr val="FF0000"/>
                </a:solidFill>
              </a:rPr>
              <a:t>The </a:t>
            </a:r>
            <a:r>
              <a:rPr lang="en-GB" sz="4000" dirty="0" err="1">
                <a:solidFill>
                  <a:srgbClr val="FF0000"/>
                </a:solidFill>
              </a:rPr>
              <a:t>Biodepth</a:t>
            </a:r>
            <a:r>
              <a:rPr lang="en-GB" sz="4000" dirty="0">
                <a:solidFill>
                  <a:srgbClr val="FF0000"/>
                </a:solidFill>
              </a:rPr>
              <a:t> experiment</a:t>
            </a:r>
          </a:p>
        </p:txBody>
      </p:sp>
      <p:grpSp>
        <p:nvGrpSpPr>
          <p:cNvPr id="2" name="Group 1"/>
          <p:cNvGrpSpPr/>
          <p:nvPr/>
        </p:nvGrpSpPr>
        <p:grpSpPr>
          <a:xfrm>
            <a:off x="4063858" y="2276920"/>
            <a:ext cx="1804238" cy="3486666"/>
            <a:chOff x="5267400" y="2431734"/>
            <a:chExt cx="1804238" cy="3486666"/>
          </a:xfrm>
        </p:grpSpPr>
        <p:sp>
          <p:nvSpPr>
            <p:cNvPr id="48147" name="Line 19"/>
            <p:cNvSpPr>
              <a:spLocks noChangeShapeType="1"/>
            </p:cNvSpPr>
            <p:nvPr/>
          </p:nvSpPr>
          <p:spPr bwMode="auto">
            <a:xfrm flipV="1">
              <a:off x="5267400" y="2647734"/>
              <a:ext cx="1300230" cy="1540053"/>
            </a:xfrm>
            <a:prstGeom prst="line">
              <a:avLst/>
            </a:prstGeom>
            <a:noFill/>
            <a:ln w="9525">
              <a:solidFill>
                <a:schemeClr val="tx1"/>
              </a:solidFill>
              <a:round/>
              <a:headEnd/>
              <a:tailEnd type="triangle" w="med" len="med"/>
            </a:ln>
            <a:effectLst/>
          </p:spPr>
          <p:txBody>
            <a:bodyPr/>
            <a:lstStyle/>
            <a:p>
              <a:endParaRPr lang="en-GB"/>
            </a:p>
          </p:txBody>
        </p:sp>
        <p:sp>
          <p:nvSpPr>
            <p:cNvPr id="48148" name="Line 20"/>
            <p:cNvSpPr>
              <a:spLocks noChangeShapeType="1"/>
            </p:cNvSpPr>
            <p:nvPr/>
          </p:nvSpPr>
          <p:spPr bwMode="auto">
            <a:xfrm flipV="1">
              <a:off x="5282208" y="3426662"/>
              <a:ext cx="1285422" cy="751738"/>
            </a:xfrm>
            <a:prstGeom prst="line">
              <a:avLst/>
            </a:prstGeom>
            <a:noFill/>
            <a:ln w="9525">
              <a:solidFill>
                <a:schemeClr val="tx1"/>
              </a:solidFill>
              <a:round/>
              <a:headEnd/>
              <a:tailEnd type="triangle" w="med" len="med"/>
            </a:ln>
            <a:effectLst/>
          </p:spPr>
          <p:txBody>
            <a:bodyPr/>
            <a:lstStyle/>
            <a:p>
              <a:endParaRPr lang="en-GB"/>
            </a:p>
          </p:txBody>
        </p:sp>
        <p:sp>
          <p:nvSpPr>
            <p:cNvPr id="48149" name="Line 21"/>
            <p:cNvSpPr>
              <a:spLocks noChangeShapeType="1"/>
            </p:cNvSpPr>
            <p:nvPr/>
          </p:nvSpPr>
          <p:spPr bwMode="auto">
            <a:xfrm flipV="1">
              <a:off x="5267400" y="4178398"/>
              <a:ext cx="1300230" cy="0"/>
            </a:xfrm>
            <a:prstGeom prst="line">
              <a:avLst/>
            </a:prstGeom>
            <a:noFill/>
            <a:ln w="9525">
              <a:solidFill>
                <a:schemeClr val="tx1"/>
              </a:solidFill>
              <a:round/>
              <a:headEnd/>
              <a:tailEnd type="triangle" w="med" len="med"/>
            </a:ln>
            <a:effectLst/>
          </p:spPr>
          <p:txBody>
            <a:bodyPr/>
            <a:lstStyle/>
            <a:p>
              <a:endParaRPr lang="en-GB"/>
            </a:p>
          </p:txBody>
        </p:sp>
        <p:sp>
          <p:nvSpPr>
            <p:cNvPr id="48150" name="Line 22"/>
            <p:cNvSpPr>
              <a:spLocks noChangeShapeType="1"/>
            </p:cNvSpPr>
            <p:nvPr/>
          </p:nvSpPr>
          <p:spPr bwMode="auto">
            <a:xfrm>
              <a:off x="5282208" y="4178400"/>
              <a:ext cx="1285422" cy="710819"/>
            </a:xfrm>
            <a:prstGeom prst="line">
              <a:avLst/>
            </a:prstGeom>
            <a:noFill/>
            <a:ln w="9525">
              <a:solidFill>
                <a:schemeClr val="tx1"/>
              </a:solidFill>
              <a:round/>
              <a:headEnd/>
              <a:tailEnd type="triangle" w="med" len="med"/>
            </a:ln>
            <a:effectLst/>
          </p:spPr>
          <p:txBody>
            <a:bodyPr/>
            <a:lstStyle/>
            <a:p>
              <a:endParaRPr lang="en-GB"/>
            </a:p>
          </p:txBody>
        </p:sp>
        <p:sp>
          <p:nvSpPr>
            <p:cNvPr id="48151" name="Line 23"/>
            <p:cNvSpPr>
              <a:spLocks noChangeShapeType="1"/>
            </p:cNvSpPr>
            <p:nvPr/>
          </p:nvSpPr>
          <p:spPr bwMode="auto">
            <a:xfrm>
              <a:off x="5282208" y="4178400"/>
              <a:ext cx="1285422" cy="1493646"/>
            </a:xfrm>
            <a:prstGeom prst="line">
              <a:avLst/>
            </a:prstGeom>
            <a:noFill/>
            <a:ln w="9525">
              <a:solidFill>
                <a:schemeClr val="tx1"/>
              </a:solidFill>
              <a:round/>
              <a:headEnd/>
              <a:tailEnd type="triangle" w="med" len="med"/>
            </a:ln>
            <a:effectLst/>
          </p:spPr>
          <p:txBody>
            <a:bodyPr/>
            <a:lstStyle/>
            <a:p>
              <a:endParaRPr lang="en-GB"/>
            </a:p>
          </p:txBody>
        </p:sp>
        <p:sp>
          <p:nvSpPr>
            <p:cNvPr id="48153" name="Text Box 25"/>
            <p:cNvSpPr txBox="1">
              <a:spLocks noChangeArrowheads="1"/>
            </p:cNvSpPr>
            <p:nvPr/>
          </p:nvSpPr>
          <p:spPr bwMode="auto">
            <a:xfrm>
              <a:off x="6639638" y="4724400"/>
              <a:ext cx="432000" cy="432000"/>
            </a:xfrm>
            <a:prstGeom prst="rect">
              <a:avLst/>
            </a:prstGeom>
            <a:noFill/>
            <a:ln w="57150">
              <a:solidFill>
                <a:schemeClr val="tx1"/>
              </a:solidFill>
              <a:miter lim="800000"/>
              <a:headEnd/>
              <a:tailEnd/>
            </a:ln>
            <a:effectLst/>
          </p:spPr>
          <p:txBody>
            <a:bodyPr wrap="square">
              <a:spAutoFit/>
            </a:bodyPr>
            <a:lstStyle/>
            <a:p>
              <a:pPr algn="ctr">
                <a:spcBef>
                  <a:spcPct val="50000"/>
                </a:spcBef>
              </a:pPr>
              <a:r>
                <a:rPr lang="en-GB" b="0"/>
                <a:t>8</a:t>
              </a:r>
            </a:p>
          </p:txBody>
        </p:sp>
        <p:sp>
          <p:nvSpPr>
            <p:cNvPr id="48154" name="Text Box 26"/>
            <p:cNvSpPr txBox="1">
              <a:spLocks noChangeArrowheads="1"/>
            </p:cNvSpPr>
            <p:nvPr/>
          </p:nvSpPr>
          <p:spPr bwMode="auto">
            <a:xfrm>
              <a:off x="6639638" y="3962400"/>
              <a:ext cx="432000" cy="432000"/>
            </a:xfrm>
            <a:prstGeom prst="rect">
              <a:avLst/>
            </a:prstGeom>
            <a:noFill/>
            <a:ln w="57150">
              <a:solidFill>
                <a:schemeClr val="tx1"/>
              </a:solidFill>
              <a:miter lim="800000"/>
              <a:headEnd/>
              <a:tailEnd/>
            </a:ln>
            <a:effectLst/>
          </p:spPr>
          <p:txBody>
            <a:bodyPr wrap="square">
              <a:spAutoFit/>
            </a:bodyPr>
            <a:lstStyle/>
            <a:p>
              <a:pPr algn="ctr">
                <a:spcBef>
                  <a:spcPct val="50000"/>
                </a:spcBef>
              </a:pPr>
              <a:r>
                <a:rPr lang="en-GB" b="0" dirty="0"/>
                <a:t>4</a:t>
              </a:r>
            </a:p>
          </p:txBody>
        </p:sp>
        <p:sp>
          <p:nvSpPr>
            <p:cNvPr id="48155" name="Text Box 27"/>
            <p:cNvSpPr txBox="1">
              <a:spLocks noChangeArrowheads="1"/>
            </p:cNvSpPr>
            <p:nvPr/>
          </p:nvSpPr>
          <p:spPr bwMode="auto">
            <a:xfrm>
              <a:off x="6639638" y="3200400"/>
              <a:ext cx="432000" cy="432000"/>
            </a:xfrm>
            <a:prstGeom prst="rect">
              <a:avLst/>
            </a:prstGeom>
            <a:noFill/>
            <a:ln w="57150">
              <a:solidFill>
                <a:schemeClr val="tx1"/>
              </a:solidFill>
              <a:miter lim="800000"/>
              <a:headEnd/>
              <a:tailEnd/>
            </a:ln>
            <a:effectLst/>
          </p:spPr>
          <p:txBody>
            <a:bodyPr wrap="square">
              <a:spAutoFit/>
            </a:bodyPr>
            <a:lstStyle/>
            <a:p>
              <a:pPr algn="ctr">
                <a:spcBef>
                  <a:spcPct val="50000"/>
                </a:spcBef>
              </a:pPr>
              <a:r>
                <a:rPr lang="en-GB" b="0" dirty="0"/>
                <a:t>2</a:t>
              </a:r>
            </a:p>
          </p:txBody>
        </p:sp>
        <p:sp>
          <p:nvSpPr>
            <p:cNvPr id="48156" name="Text Box 28"/>
            <p:cNvSpPr txBox="1">
              <a:spLocks noChangeArrowheads="1"/>
            </p:cNvSpPr>
            <p:nvPr/>
          </p:nvSpPr>
          <p:spPr bwMode="auto">
            <a:xfrm>
              <a:off x="6639638" y="5486400"/>
              <a:ext cx="432000" cy="432000"/>
            </a:xfrm>
            <a:prstGeom prst="rect">
              <a:avLst/>
            </a:prstGeom>
            <a:noFill/>
            <a:ln w="57150">
              <a:solidFill>
                <a:schemeClr val="tx1"/>
              </a:solidFill>
              <a:miter lim="800000"/>
              <a:headEnd/>
              <a:tailEnd/>
            </a:ln>
            <a:effectLst/>
          </p:spPr>
          <p:txBody>
            <a:bodyPr wrap="square">
              <a:spAutoFit/>
            </a:bodyPr>
            <a:lstStyle/>
            <a:p>
              <a:pPr algn="ctr">
                <a:spcBef>
                  <a:spcPct val="50000"/>
                </a:spcBef>
              </a:pPr>
              <a:r>
                <a:rPr lang="en-GB" b="0" dirty="0"/>
                <a:t>16</a:t>
              </a:r>
            </a:p>
          </p:txBody>
        </p:sp>
        <p:sp>
          <p:nvSpPr>
            <p:cNvPr id="48152" name="Text Box 24"/>
            <p:cNvSpPr txBox="1">
              <a:spLocks noChangeArrowheads="1"/>
            </p:cNvSpPr>
            <p:nvPr/>
          </p:nvSpPr>
          <p:spPr bwMode="auto">
            <a:xfrm>
              <a:off x="6639638" y="2431734"/>
              <a:ext cx="432000" cy="432000"/>
            </a:xfrm>
            <a:prstGeom prst="rect">
              <a:avLst/>
            </a:prstGeom>
            <a:noFill/>
            <a:ln w="57150">
              <a:solidFill>
                <a:schemeClr val="tx1"/>
              </a:solidFill>
              <a:miter lim="800000"/>
              <a:headEnd/>
              <a:tailEnd/>
            </a:ln>
            <a:effectLst/>
          </p:spPr>
          <p:txBody>
            <a:bodyPr wrap="square">
              <a:spAutoFit/>
            </a:bodyPr>
            <a:lstStyle/>
            <a:p>
              <a:pPr algn="ctr">
                <a:spcBef>
                  <a:spcPct val="50000"/>
                </a:spcBef>
              </a:pPr>
              <a:r>
                <a:rPr lang="en-GB" b="0" dirty="0"/>
                <a:t>1</a:t>
              </a:r>
            </a:p>
          </p:txBody>
        </p:sp>
      </p:grpSp>
      <p:grpSp>
        <p:nvGrpSpPr>
          <p:cNvPr id="4" name="Group 12"/>
          <p:cNvGrpSpPr/>
          <p:nvPr/>
        </p:nvGrpSpPr>
        <p:grpSpPr>
          <a:xfrm>
            <a:off x="395536" y="2133600"/>
            <a:ext cx="3657600" cy="3657600"/>
            <a:chOff x="755576" y="2133600"/>
            <a:chExt cx="3657600" cy="3657600"/>
          </a:xfrm>
        </p:grpSpPr>
        <p:sp>
          <p:nvSpPr>
            <p:cNvPr id="48132" name="Oval 4"/>
            <p:cNvSpPr>
              <a:spLocks noChangeArrowheads="1"/>
            </p:cNvSpPr>
            <p:nvPr/>
          </p:nvSpPr>
          <p:spPr bwMode="auto">
            <a:xfrm>
              <a:off x="755576" y="2133600"/>
              <a:ext cx="3657600" cy="3657600"/>
            </a:xfrm>
            <a:prstGeom prst="ellipse">
              <a:avLst/>
            </a:prstGeom>
            <a:solidFill>
              <a:schemeClr val="bg1"/>
            </a:solidFill>
            <a:ln w="44450">
              <a:solidFill>
                <a:srgbClr val="000000"/>
              </a:solidFill>
              <a:round/>
              <a:headEnd/>
              <a:tailEnd/>
            </a:ln>
            <a:effectLst/>
          </p:spPr>
          <p:txBody>
            <a:bodyPr wrap="none" anchor="ctr"/>
            <a:lstStyle/>
            <a:p>
              <a:endParaRPr lang="en-GB"/>
            </a:p>
          </p:txBody>
        </p:sp>
        <p:pic>
          <p:nvPicPr>
            <p:cNvPr id="3" name="Picture 2"/>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4286" b="94762" l="14167" r="85417"/>
                      </a14:imgEffect>
                    </a14:imgLayer>
                  </a14:imgProps>
                </a:ext>
                <a:ext uri="{28A0092B-C50C-407E-A947-70E740481C1C}">
                  <a14:useLocalDpi xmlns:a14="http://schemas.microsoft.com/office/drawing/2010/main" val="0"/>
                </a:ext>
              </a:extLst>
            </a:blip>
            <a:srcRect l="12539" t="7255" r="11868" b="6354"/>
            <a:stretch/>
          </p:blipFill>
          <p:spPr>
            <a:xfrm>
              <a:off x="1619672" y="2526484"/>
              <a:ext cx="871624" cy="871624"/>
            </a:xfrm>
            <a:prstGeom prst="rect">
              <a:avLst/>
            </a:prstGeom>
          </p:spPr>
        </p:pic>
        <p:pic>
          <p:nvPicPr>
            <p:cNvPr id="6" name="Picture 5"/>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38660" b="95361" l="28185" r="77992"/>
                      </a14:imgEffect>
                    </a14:imgLayer>
                  </a14:imgProps>
                </a:ext>
                <a:ext uri="{28A0092B-C50C-407E-A947-70E740481C1C}">
                  <a14:useLocalDpi xmlns:a14="http://schemas.microsoft.com/office/drawing/2010/main" val="0"/>
                </a:ext>
              </a:extLst>
            </a:blip>
            <a:srcRect l="28475" t="38461" r="21620" b="4734"/>
            <a:stretch/>
          </p:blipFill>
          <p:spPr>
            <a:xfrm>
              <a:off x="2738372" y="2519351"/>
              <a:ext cx="864354" cy="752497"/>
            </a:xfrm>
            <a:prstGeom prst="rect">
              <a:avLst/>
            </a:prstGeom>
          </p:spPr>
        </p:pic>
        <p:pic>
          <p:nvPicPr>
            <p:cNvPr id="7" name="Picture 6"/>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15464" b="93299" l="18919" r="72587"/>
                      </a14:imgEffect>
                    </a14:imgLayer>
                  </a14:imgProps>
                </a:ext>
                <a:ext uri="{28A0092B-C50C-407E-A947-70E740481C1C}">
                  <a14:useLocalDpi xmlns:a14="http://schemas.microsoft.com/office/drawing/2010/main" val="0"/>
                </a:ext>
              </a:extLst>
            </a:blip>
            <a:srcRect l="18339" t="7732" r="25603" b="10574"/>
            <a:stretch/>
          </p:blipFill>
          <p:spPr>
            <a:xfrm>
              <a:off x="1043608" y="3356992"/>
              <a:ext cx="800068" cy="873344"/>
            </a:xfrm>
            <a:prstGeom prst="rect">
              <a:avLst/>
            </a:prstGeom>
          </p:spPr>
        </p:pic>
        <p:pic>
          <p:nvPicPr>
            <p:cNvPr id="8" name="Picture 7"/>
            <p:cNvPicPr>
              <a:picLocks noChangeAspect="1"/>
            </p:cNvPicPr>
            <p:nvPr/>
          </p:nvPicPr>
          <p:blipFill rotWithShape="1">
            <a:blip r:embed="rId9" cstate="print">
              <a:extLst>
                <a:ext uri="{BEBA8EAE-BF5A-486C-A8C5-ECC9F3942E4B}">
                  <a14:imgProps xmlns:a14="http://schemas.microsoft.com/office/drawing/2010/main">
                    <a14:imgLayer r:embed="rId10">
                      <a14:imgEffect>
                        <a14:backgroundRemoval t="20619" b="70619" l="30502" r="73359"/>
                      </a14:imgEffect>
                    </a14:imgLayer>
                  </a14:imgProps>
                </a:ext>
                <a:ext uri="{28A0092B-C50C-407E-A947-70E740481C1C}">
                  <a14:useLocalDpi xmlns:a14="http://schemas.microsoft.com/office/drawing/2010/main" val="0"/>
                </a:ext>
              </a:extLst>
            </a:blip>
            <a:srcRect l="32225" t="16495" r="25701" b="29896"/>
            <a:stretch/>
          </p:blipFill>
          <p:spPr>
            <a:xfrm>
              <a:off x="1302659" y="4539329"/>
              <a:ext cx="752825" cy="718471"/>
            </a:xfrm>
            <a:prstGeom prst="rect">
              <a:avLst/>
            </a:prstGeom>
          </p:spPr>
        </p:pic>
        <p:pic>
          <p:nvPicPr>
            <p:cNvPr id="9" name="Picture 8"/>
            <p:cNvPicPr>
              <a:picLocks noChangeAspect="1"/>
            </p:cNvPicPr>
            <p:nvPr/>
          </p:nvPicPr>
          <p:blipFill rotWithShape="1">
            <a:blip r:embed="rId11" cstate="print">
              <a:extLst>
                <a:ext uri="{BEBA8EAE-BF5A-486C-A8C5-ECC9F3942E4B}">
                  <a14:imgProps xmlns:a14="http://schemas.microsoft.com/office/drawing/2010/main">
                    <a14:imgLayer r:embed="rId12">
                      <a14:imgEffect>
                        <a14:backgroundRemoval t="26295" b="94024" l="8458" r="88557"/>
                      </a14:imgEffect>
                    </a14:imgLayer>
                  </a14:imgProps>
                </a:ext>
                <a:ext uri="{28A0092B-C50C-407E-A947-70E740481C1C}">
                  <a14:useLocalDpi xmlns:a14="http://schemas.microsoft.com/office/drawing/2010/main" val="0"/>
                </a:ext>
              </a:extLst>
            </a:blip>
            <a:srcRect l="4498" t="24503" r="6756" b="5378"/>
            <a:stretch/>
          </p:blipFill>
          <p:spPr>
            <a:xfrm>
              <a:off x="2056899" y="3516680"/>
              <a:ext cx="786909" cy="776416"/>
            </a:xfrm>
            <a:prstGeom prst="rect">
              <a:avLst/>
            </a:prstGeom>
          </p:spPr>
        </p:pic>
        <p:pic>
          <p:nvPicPr>
            <p:cNvPr id="10" name="Picture 9"/>
            <p:cNvPicPr>
              <a:picLocks noChangeAspect="1"/>
            </p:cNvPicPr>
            <p:nvPr/>
          </p:nvPicPr>
          <p:blipFill rotWithShape="1">
            <a:blip r:embed="rId13" cstate="print">
              <a:extLst>
                <a:ext uri="{BEBA8EAE-BF5A-486C-A8C5-ECC9F3942E4B}">
                  <a14:imgProps xmlns:a14="http://schemas.microsoft.com/office/drawing/2010/main">
                    <a14:imgLayer r:embed="rId14">
                      <a14:imgEffect>
                        <a14:backgroundRemoval t="6011" b="96175" l="4364" r="75636"/>
                      </a14:imgEffect>
                    </a14:imgLayer>
                  </a14:imgProps>
                </a:ext>
                <a:ext uri="{28A0092B-C50C-407E-A947-70E740481C1C}">
                  <a14:useLocalDpi xmlns:a14="http://schemas.microsoft.com/office/drawing/2010/main" val="0"/>
                </a:ext>
              </a:extLst>
            </a:blip>
            <a:srcRect l="5400" t="6574" r="22173" b="6265"/>
            <a:stretch/>
          </p:blipFill>
          <p:spPr>
            <a:xfrm>
              <a:off x="2200614" y="4847834"/>
              <a:ext cx="859218" cy="741406"/>
            </a:xfrm>
            <a:prstGeom prst="rect">
              <a:avLst/>
            </a:prstGeom>
          </p:spPr>
        </p:pic>
        <p:pic>
          <p:nvPicPr>
            <p:cNvPr id="11" name="Picture 10"/>
            <p:cNvPicPr>
              <a:picLocks noChangeAspect="1"/>
            </p:cNvPicPr>
            <p:nvPr/>
          </p:nvPicPr>
          <p:blipFill rotWithShape="1">
            <a:blip r:embed="rId15" cstate="print">
              <a:extLst>
                <a:ext uri="{BEBA8EAE-BF5A-486C-A8C5-ECC9F3942E4B}">
                  <a14:imgProps xmlns:a14="http://schemas.microsoft.com/office/drawing/2010/main">
                    <a14:imgLayer r:embed="rId16">
                      <a14:imgEffect>
                        <a14:backgroundRemoval t="4331" b="55906" l="55000" r="93158"/>
                      </a14:imgEffect>
                    </a14:imgLayer>
                  </a14:imgProps>
                </a:ext>
                <a:ext uri="{28A0092B-C50C-407E-A947-70E740481C1C}">
                  <a14:useLocalDpi xmlns:a14="http://schemas.microsoft.com/office/drawing/2010/main" val="0"/>
                </a:ext>
              </a:extLst>
            </a:blip>
            <a:srcRect l="55122" t="2755" r="5789" b="42126"/>
            <a:stretch/>
          </p:blipFill>
          <p:spPr>
            <a:xfrm>
              <a:off x="3203848" y="3356992"/>
              <a:ext cx="808113" cy="761649"/>
            </a:xfrm>
            <a:prstGeom prst="rect">
              <a:avLst/>
            </a:prstGeom>
          </p:spPr>
        </p:pic>
        <p:pic>
          <p:nvPicPr>
            <p:cNvPr id="12" name="Picture 11"/>
            <p:cNvPicPr>
              <a:picLocks noChangeAspect="1"/>
            </p:cNvPicPr>
            <p:nvPr/>
          </p:nvPicPr>
          <p:blipFill rotWithShape="1">
            <a:blip r:embed="rId17" cstate="print">
              <a:extLst>
                <a:ext uri="{BEBA8EAE-BF5A-486C-A8C5-ECC9F3942E4B}">
                  <a14:imgProps xmlns:a14="http://schemas.microsoft.com/office/drawing/2010/main">
                    <a14:imgLayer r:embed="rId18">
                      <a14:imgEffect>
                        <a14:backgroundRemoval t="0" b="91753" l="5792" r="88417"/>
                      </a14:imgEffect>
                    </a14:imgLayer>
                  </a14:imgProps>
                </a:ext>
                <a:ext uri="{28A0092B-C50C-407E-A947-70E740481C1C}">
                  <a14:useLocalDpi xmlns:a14="http://schemas.microsoft.com/office/drawing/2010/main" val="0"/>
                </a:ext>
              </a:extLst>
            </a:blip>
            <a:srcRect l="13247" r="6145" b="8763"/>
            <a:stretch/>
          </p:blipFill>
          <p:spPr>
            <a:xfrm>
              <a:off x="2843808" y="4149080"/>
              <a:ext cx="797036" cy="731473"/>
            </a:xfrm>
            <a:prstGeom prst="rect">
              <a:avLst/>
            </a:prstGeom>
          </p:spPr>
        </p:pic>
      </p:grpSp>
      <p:grpSp>
        <p:nvGrpSpPr>
          <p:cNvPr id="5" name="Group 16"/>
          <p:cNvGrpSpPr/>
          <p:nvPr/>
        </p:nvGrpSpPr>
        <p:grpSpPr>
          <a:xfrm>
            <a:off x="7139069" y="1940356"/>
            <a:ext cx="1637741" cy="4435495"/>
            <a:chOff x="7139069" y="1940356"/>
            <a:chExt cx="1637741" cy="4435495"/>
          </a:xfrm>
        </p:grpSpPr>
        <p:pic>
          <p:nvPicPr>
            <p:cNvPr id="14" name="Picture 1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225746" y="1940356"/>
              <a:ext cx="1479962" cy="1200612"/>
            </a:xfrm>
            <a:prstGeom prst="rect">
              <a:avLst/>
            </a:prstGeom>
          </p:spPr>
        </p:pic>
        <p:pic>
          <p:nvPicPr>
            <p:cNvPr id="15" name="Picture 1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rot="16200000">
              <a:off x="7370049" y="4969090"/>
              <a:ext cx="1205795" cy="1607727"/>
            </a:xfrm>
            <a:prstGeom prst="rect">
              <a:avLst/>
            </a:prstGeom>
          </p:spPr>
        </p:pic>
        <p:pic>
          <p:nvPicPr>
            <p:cNvPr id="16" name="Picture 15"/>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139069" y="3573016"/>
              <a:ext cx="1628098" cy="1224136"/>
            </a:xfrm>
            <a:prstGeom prst="rect">
              <a:avLst/>
            </a:prstGeom>
          </p:spPr>
        </p:pic>
      </p:grpSp>
      <p:sp>
        <p:nvSpPr>
          <p:cNvPr id="13" name="TextBox 12"/>
          <p:cNvSpPr txBox="1"/>
          <p:nvPr/>
        </p:nvSpPr>
        <p:spPr>
          <a:xfrm>
            <a:off x="755576" y="6237312"/>
            <a:ext cx="6218206" cy="369332"/>
          </a:xfrm>
          <a:prstGeom prst="rect">
            <a:avLst/>
          </a:prstGeom>
          <a:noFill/>
        </p:spPr>
        <p:txBody>
          <a:bodyPr wrap="none" rtlCol="0">
            <a:spAutoFit/>
          </a:bodyPr>
          <a:lstStyle/>
          <a:p>
            <a:r>
              <a:rPr lang="en-US" dirty="0"/>
              <a:t>http://</a:t>
            </a:r>
            <a:r>
              <a:rPr lang="en-US" dirty="0" err="1"/>
              <a:t>www.esapubs.org</a:t>
            </a:r>
            <a:r>
              <a:rPr lang="en-US" dirty="0"/>
              <a:t>/archive/mono/M075/001/suppl-1.htm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4.2</a:t>
            </a:r>
          </a:p>
        </p:txBody>
      </p:sp>
      <p:sp>
        <p:nvSpPr>
          <p:cNvPr id="3" name="Content Placeholder 2"/>
          <p:cNvSpPr>
            <a:spLocks noGrp="1"/>
          </p:cNvSpPr>
          <p:nvPr>
            <p:ph idx="1"/>
          </p:nvPr>
        </p:nvSpPr>
        <p:spPr/>
        <p:txBody>
          <a:bodyPr>
            <a:normAutofit fontScale="55000" lnSpcReduction="20000"/>
          </a:bodyPr>
          <a:lstStyle/>
          <a:p>
            <a:r>
              <a:rPr lang="en-GB" sz="3800" dirty="0"/>
              <a:t>The </a:t>
            </a:r>
            <a:r>
              <a:rPr lang="en-GB" sz="3800" dirty="0" err="1"/>
              <a:t>biodepth</a:t>
            </a:r>
            <a:r>
              <a:rPr lang="en-GB" sz="3800" dirty="0"/>
              <a:t> experiment attempted to understand how species richness affected ecosystem functioning in grassland communities, using a repeated sampling design in blocks at several locations in Europe. Here we only consider the effect of species richness on biomass production.</a:t>
            </a:r>
          </a:p>
          <a:p>
            <a:endParaRPr lang="en-GB" sz="3400" dirty="0"/>
          </a:p>
          <a:p>
            <a:r>
              <a:rPr lang="en-GB" sz="3800" dirty="0"/>
              <a:t>Load the </a:t>
            </a:r>
            <a:r>
              <a:rPr lang="en-GB" sz="3800" dirty="0" err="1"/>
              <a:t>Biodepth</a:t>
            </a:r>
            <a:r>
              <a:rPr lang="en-GB" sz="3800" dirty="0"/>
              <a:t> data (Biodepth.csv) and fit a mixed-effects model to answer the following questions:</a:t>
            </a:r>
          </a:p>
          <a:p>
            <a:pPr marL="971550" lvl="1" indent="-514350">
              <a:buFont typeface="+mj-lt"/>
              <a:buAutoNum type="arabicPeriod"/>
            </a:pPr>
            <a:r>
              <a:rPr lang="en-GB" sz="3600" dirty="0"/>
              <a:t>What is the relationship between biomass and log diversity?</a:t>
            </a:r>
          </a:p>
          <a:p>
            <a:pPr marL="971550" lvl="1" indent="-514350">
              <a:buFont typeface="+mj-lt"/>
              <a:buAutoNum type="arabicPeriod"/>
            </a:pPr>
            <a:r>
              <a:rPr lang="en-GB" sz="3600" dirty="0"/>
              <a:t>Does this relationship vary among sites?</a:t>
            </a:r>
          </a:p>
          <a:p>
            <a:pPr marL="971550" lvl="1" indent="-514350">
              <a:buFont typeface="+mj-lt"/>
              <a:buAutoNum type="arabicPeriod"/>
            </a:pPr>
            <a:r>
              <a:rPr lang="en-GB" sz="3600" dirty="0"/>
              <a:t>Check the diagnostics of the model – are there ways in which you might want to improve it</a:t>
            </a:r>
          </a:p>
          <a:p>
            <a:pPr marL="457200" lvl="1" indent="0">
              <a:buNone/>
            </a:pPr>
            <a:endParaRPr lang="en-GB" dirty="0"/>
          </a:p>
          <a:p>
            <a:pPr marL="457200" lvl="1" indent="0">
              <a:buNone/>
            </a:pPr>
            <a:r>
              <a:rPr lang="en-GB" sz="3800" dirty="0"/>
              <a:t>Ps – there is a problem with the data that will need fixing before you can finish this correctly (clue – we are looking at nested designs!!)</a:t>
            </a:r>
          </a:p>
          <a:p>
            <a:pPr marL="971550" lvl="1" indent="-514350">
              <a:buFont typeface="+mj-lt"/>
              <a:buAutoNum type="arabicPeriod"/>
            </a:pPr>
            <a:endParaRPr lang="en-GB" dirty="0"/>
          </a:p>
        </p:txBody>
      </p:sp>
    </p:spTree>
    <p:extLst>
      <p:ext uri="{BB962C8B-B14F-4D97-AF65-F5344CB8AC3E}">
        <p14:creationId xmlns:p14="http://schemas.microsoft.com/office/powerpoint/2010/main" val="142094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D9B28E9B-894A-694C-AB0E-F6CE445C1E43}"/>
              </a:ext>
            </a:extLst>
          </p:cNvPr>
          <p:cNvSpPr>
            <a:spLocks noGrp="1" noChangeArrowheads="1"/>
          </p:cNvSpPr>
          <p:nvPr>
            <p:ph type="body" idx="1"/>
          </p:nvPr>
        </p:nvSpPr>
        <p:spPr>
          <a:xfrm>
            <a:off x="457200" y="1719262"/>
            <a:ext cx="7859216" cy="4950097"/>
          </a:xfrm>
        </p:spPr>
        <p:txBody>
          <a:bodyPr>
            <a:noAutofit/>
          </a:bodyPr>
          <a:lstStyle/>
          <a:p>
            <a:pPr eaLnBrk="1" hangingPunct="1"/>
            <a:r>
              <a:rPr lang="en-US" altLang="en-CN" sz="2400" dirty="0"/>
              <a:t>Case: y ~ x</a:t>
            </a:r>
            <a:r>
              <a:rPr lang="en-US" altLang="en-CN" sz="2400" baseline="-25000" dirty="0"/>
              <a:t>1</a:t>
            </a:r>
            <a:r>
              <a:rPr lang="en-US" altLang="en-CN" sz="2400" dirty="0"/>
              <a:t> + (1|z</a:t>
            </a:r>
            <a:r>
              <a:rPr lang="en-US" altLang="en-CN" sz="2400" baseline="-25000" dirty="0"/>
              <a:t>1</a:t>
            </a:r>
            <a:r>
              <a:rPr lang="en-US" altLang="en-CN" sz="2400" dirty="0"/>
              <a:t>/z</a:t>
            </a:r>
            <a:r>
              <a:rPr lang="en-US" altLang="en-CN" sz="2400" baseline="-25000" dirty="0"/>
              <a:t>2</a:t>
            </a:r>
            <a:r>
              <a:rPr lang="en-US" altLang="en-CN" sz="2400" dirty="0"/>
              <a:t>) + </a:t>
            </a:r>
            <a:r>
              <a:rPr lang="tr-TR" altLang="en-CN" sz="2400" dirty="0" err="1">
                <a:ea typeface="ＭＳ Ｐゴシック" panose="020B0600070205080204" pitchFamily="34" charset="-128"/>
              </a:rPr>
              <a:t>ε</a:t>
            </a:r>
            <a:endParaRPr lang="en-US" altLang="en-CN" sz="2400" dirty="0"/>
          </a:p>
          <a:p>
            <a:pPr eaLnBrk="1" hangingPunct="1"/>
            <a:r>
              <a:rPr lang="tr-TR" altLang="en-CN" sz="2400" dirty="0" err="1">
                <a:ea typeface="ＭＳ Ｐゴシック" panose="020B0600070205080204" pitchFamily="34" charset="-128"/>
              </a:rPr>
              <a:t>Property</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levels</a:t>
            </a:r>
            <a:r>
              <a:rPr lang="tr-TR" altLang="en-CN" sz="2400" dirty="0">
                <a:ea typeface="ＭＳ Ｐゴシック" panose="020B0600070205080204" pitchFamily="34" charset="-128"/>
              </a:rPr>
              <a:t> of </a:t>
            </a:r>
            <a:r>
              <a:rPr lang="tr-TR" altLang="en-CN" sz="2400" dirty="0" err="1">
                <a:ea typeface="ＭＳ Ｐゴシック" panose="020B0600070205080204" pitchFamily="34" charset="-128"/>
              </a:rPr>
              <a:t>inner</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random</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effect</a:t>
            </a:r>
            <a:r>
              <a:rPr lang="zh-CN" altLang="en-US" sz="2400" dirty="0">
                <a:ea typeface="ＭＳ Ｐゴシック" panose="020B0600070205080204" pitchFamily="34" charset="-128"/>
              </a:rPr>
              <a:t> </a:t>
            </a:r>
            <a:r>
              <a:rPr lang="tr-TR" altLang="en-CN" sz="2400" dirty="0">
                <a:ea typeface="ＭＳ Ｐゴシック" panose="020B0600070205080204" pitchFamily="34" charset="-128"/>
              </a:rPr>
              <a:t>(z</a:t>
            </a:r>
            <a:r>
              <a:rPr lang="tr-TR" altLang="en-CN" sz="2400" baseline="-25000" dirty="0">
                <a:ea typeface="ＭＳ Ｐゴシック" panose="020B0600070205080204" pitchFamily="34" charset="-128"/>
              </a:rPr>
              <a:t>2</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only</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occur</a:t>
            </a:r>
            <a:r>
              <a:rPr lang="zh-CN" altLang="en-US" sz="2400" dirty="0">
                <a:ea typeface="ＭＳ Ｐゴシック" panose="020B0600070205080204" pitchFamily="34" charset="-128"/>
              </a:rPr>
              <a:t> </a:t>
            </a:r>
            <a:r>
              <a:rPr lang="tr-TR" altLang="en-CN" sz="2400" dirty="0">
                <a:ea typeface="ＭＳ Ｐゴシック" panose="020B0600070205080204" pitchFamily="34" charset="-128"/>
              </a:rPr>
              <a:t>in </a:t>
            </a:r>
            <a:r>
              <a:rPr lang="tr-TR" altLang="en-CN" sz="2400" dirty="0" err="1">
                <a:ea typeface="ＭＳ Ｐゴシック" panose="020B0600070205080204" pitchFamily="34" charset="-128"/>
              </a:rPr>
              <a:t>one</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level</a:t>
            </a:r>
            <a:r>
              <a:rPr lang="tr-TR" altLang="en-CN" sz="2400" dirty="0">
                <a:ea typeface="ＭＳ Ｐゴシック" panose="020B0600070205080204" pitchFamily="34" charset="-128"/>
              </a:rPr>
              <a:t> of </a:t>
            </a:r>
            <a:r>
              <a:rPr lang="tr-TR" altLang="en-CN" sz="2400" dirty="0" err="1">
                <a:ea typeface="ＭＳ Ｐゴシック" panose="020B0600070205080204" pitchFamily="34" charset="-128"/>
              </a:rPr>
              <a:t>outer</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random</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effect</a:t>
            </a:r>
            <a:r>
              <a:rPr lang="tr-TR" altLang="en-CN" sz="2400" dirty="0">
                <a:ea typeface="ＭＳ Ｐゴシック" panose="020B0600070205080204" pitchFamily="34" charset="-128"/>
              </a:rPr>
              <a:t> (z1)</a:t>
            </a: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r>
              <a:rPr lang="tr-TR" altLang="en-CN" sz="2400" dirty="0">
                <a:ea typeface="ＭＳ Ｐゴシック" panose="020B0600070205080204" pitchFamily="34" charset="-128"/>
              </a:rPr>
              <a:t>Design: </a:t>
            </a:r>
            <a:r>
              <a:rPr lang="tr-TR" altLang="en-CN" sz="2400" dirty="0" err="1">
                <a:ea typeface="ＭＳ Ｐゴシック" panose="020B0600070205080204" pitchFamily="34" charset="-128"/>
              </a:rPr>
              <a:t>Growth</a:t>
            </a:r>
            <a:r>
              <a:rPr lang="tr-TR" altLang="en-CN" sz="2400" dirty="0">
                <a:ea typeface="ＭＳ Ｐゴシック" panose="020B0600070205080204" pitchFamily="34" charset="-128"/>
              </a:rPr>
              <a:t> ~ </a:t>
            </a:r>
            <a:r>
              <a:rPr lang="tr-TR" altLang="en-CN" sz="2400" dirty="0" err="1">
                <a:ea typeface="ＭＳ Ｐゴシック" panose="020B0600070205080204" pitchFamily="34" charset="-128"/>
              </a:rPr>
              <a:t>Treatment</a:t>
            </a:r>
            <a:r>
              <a:rPr lang="tr-TR" altLang="en-CN" sz="2400" dirty="0">
                <a:ea typeface="ＭＳ Ｐゴシック" panose="020B0600070205080204" pitchFamily="34" charset="-128"/>
              </a:rPr>
              <a:t> + (1|Country/</a:t>
            </a:r>
            <a:r>
              <a:rPr lang="tr-TR" altLang="en-CN" sz="2400" dirty="0" err="1">
                <a:ea typeface="ＭＳ Ｐゴシック" panose="020B0600070205080204" pitchFamily="34" charset="-128"/>
              </a:rPr>
              <a:t>Block</a:t>
            </a:r>
            <a:r>
              <a:rPr lang="tr-TR" altLang="en-CN" sz="2400" dirty="0">
                <a:ea typeface="ＭＳ Ｐゴシック" panose="020B0600070205080204" pitchFamily="34" charset="-128"/>
              </a:rPr>
              <a:t>)</a:t>
            </a:r>
          </a:p>
        </p:txBody>
      </p:sp>
      <p:sp>
        <p:nvSpPr>
          <p:cNvPr id="237570" name="Rectangle 2">
            <a:extLst>
              <a:ext uri="{FF2B5EF4-FFF2-40B4-BE49-F238E27FC236}">
                <a16:creationId xmlns:a16="http://schemas.microsoft.com/office/drawing/2014/main" id="{C8A27C6B-9D47-1D42-897E-8CA1FED1E2C9}"/>
              </a:ext>
            </a:extLst>
          </p:cNvPr>
          <p:cNvSpPr>
            <a:spLocks noGrp="1" noChangeArrowheads="1"/>
          </p:cNvSpPr>
          <p:nvPr>
            <p:ph type="title"/>
          </p:nvPr>
        </p:nvSpPr>
        <p:spPr/>
        <p:txBody>
          <a:bodyPr/>
          <a:lstStyle/>
          <a:p>
            <a:pPr eaLnBrk="1" hangingPunct="1">
              <a:defRPr/>
            </a:pPr>
            <a:r>
              <a:rPr lang="en-NZ" b="0" dirty="0">
                <a:cs typeface="+mj-cs"/>
              </a:rPr>
              <a:t>Nested random effects</a:t>
            </a:r>
            <a:endParaRPr lang="en-GB" b="0" dirty="0">
              <a:cs typeface="+mj-cs"/>
            </a:endParaRPr>
          </a:p>
        </p:txBody>
      </p:sp>
      <p:pic>
        <p:nvPicPr>
          <p:cNvPr id="2" name="Picture 1">
            <a:extLst>
              <a:ext uri="{FF2B5EF4-FFF2-40B4-BE49-F238E27FC236}">
                <a16:creationId xmlns:a16="http://schemas.microsoft.com/office/drawing/2014/main" id="{B859F6CD-5EDA-564E-8C72-0B3EC7EA81BB}"/>
              </a:ext>
            </a:extLst>
          </p:cNvPr>
          <p:cNvPicPr>
            <a:picLocks noChangeAspect="1"/>
          </p:cNvPicPr>
          <p:nvPr/>
        </p:nvPicPr>
        <p:blipFill rotWithShape="1">
          <a:blip r:embed="rId3"/>
          <a:srcRect r="35926"/>
          <a:stretch/>
        </p:blipFill>
        <p:spPr>
          <a:xfrm>
            <a:off x="700059" y="3214609"/>
            <a:ext cx="2729774" cy="2269877"/>
          </a:xfrm>
          <a:prstGeom prst="rect">
            <a:avLst/>
          </a:prstGeom>
        </p:spPr>
      </p:pic>
      <p:pic>
        <p:nvPicPr>
          <p:cNvPr id="1026" name="Picture 2" descr="See the source image">
            <a:extLst>
              <a:ext uri="{FF2B5EF4-FFF2-40B4-BE49-F238E27FC236}">
                <a16:creationId xmlns:a16="http://schemas.microsoft.com/office/drawing/2014/main" id="{5D758640-3472-B045-A4BC-4B769C63CF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8184" y="3284984"/>
            <a:ext cx="2586384" cy="12931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4A2749C-64AB-A345-BCAF-96BFB1168C76}"/>
              </a:ext>
            </a:extLst>
          </p:cNvPr>
          <p:cNvSpPr/>
          <p:nvPr/>
        </p:nvSpPr>
        <p:spPr>
          <a:xfrm>
            <a:off x="4877247" y="3549309"/>
            <a:ext cx="1080122" cy="1584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7" name="Rectangle 6">
            <a:extLst>
              <a:ext uri="{FF2B5EF4-FFF2-40B4-BE49-F238E27FC236}">
                <a16:creationId xmlns:a16="http://schemas.microsoft.com/office/drawing/2014/main" id="{82594364-4C4D-1148-8B46-35E83B5E22D5}"/>
              </a:ext>
            </a:extLst>
          </p:cNvPr>
          <p:cNvSpPr/>
          <p:nvPr/>
        </p:nvSpPr>
        <p:spPr>
          <a:xfrm>
            <a:off x="3651340" y="3515019"/>
            <a:ext cx="1080122" cy="158417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dirty="0"/>
          </a:p>
        </p:txBody>
      </p:sp>
      <p:cxnSp>
        <p:nvCxnSpPr>
          <p:cNvPr id="4" name="Straight Connector 3">
            <a:extLst>
              <a:ext uri="{FF2B5EF4-FFF2-40B4-BE49-F238E27FC236}">
                <a16:creationId xmlns:a16="http://schemas.microsoft.com/office/drawing/2014/main" id="{FE36B3B0-D01D-9949-8DC2-6B84FAC524B4}"/>
              </a:ext>
            </a:extLst>
          </p:cNvPr>
          <p:cNvCxnSpPr>
            <a:cxnSpLocks/>
          </p:cNvCxnSpPr>
          <p:nvPr/>
        </p:nvCxnSpPr>
        <p:spPr>
          <a:xfrm flipV="1">
            <a:off x="2310808" y="3562102"/>
            <a:ext cx="1300604" cy="13755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18BF69B-1179-0A48-BE55-40E3CFD4901E}"/>
              </a:ext>
            </a:extLst>
          </p:cNvPr>
          <p:cNvCxnSpPr>
            <a:cxnSpLocks/>
          </p:cNvCxnSpPr>
          <p:nvPr/>
        </p:nvCxnSpPr>
        <p:spPr>
          <a:xfrm>
            <a:off x="2430885" y="5055526"/>
            <a:ext cx="1180527" cy="779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B83A936-FBC4-6245-96E6-BE2D82CFFC8C}"/>
              </a:ext>
            </a:extLst>
          </p:cNvPr>
          <p:cNvCxnSpPr>
            <a:cxnSpLocks/>
          </p:cNvCxnSpPr>
          <p:nvPr/>
        </p:nvCxnSpPr>
        <p:spPr>
          <a:xfrm flipV="1">
            <a:off x="4895144" y="3247684"/>
            <a:ext cx="1333040" cy="2561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1BBEABA-8DA1-8F40-8D75-2BF9D074C21D}"/>
              </a:ext>
            </a:extLst>
          </p:cNvPr>
          <p:cNvCxnSpPr>
            <a:cxnSpLocks/>
          </p:cNvCxnSpPr>
          <p:nvPr/>
        </p:nvCxnSpPr>
        <p:spPr>
          <a:xfrm flipV="1">
            <a:off x="5911522" y="4615476"/>
            <a:ext cx="2903046" cy="593415"/>
          </a:xfrm>
          <a:prstGeom prst="line">
            <a:avLst/>
          </a:prstGeom>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D1611C1-9F6F-2B4F-9330-6D7BDAEC683D}"/>
              </a:ext>
            </a:extLst>
          </p:cNvPr>
          <p:cNvSpPr txBox="1"/>
          <p:nvPr/>
        </p:nvSpPr>
        <p:spPr>
          <a:xfrm>
            <a:off x="1242026" y="5617044"/>
            <a:ext cx="1479892" cy="369332"/>
          </a:xfrm>
          <a:prstGeom prst="rect">
            <a:avLst/>
          </a:prstGeom>
          <a:noFill/>
        </p:spPr>
        <p:txBody>
          <a:bodyPr wrap="none" rtlCol="0">
            <a:spAutoFit/>
          </a:bodyPr>
          <a:lstStyle/>
          <a:p>
            <a:r>
              <a:rPr lang="en-CN" dirty="0"/>
              <a:t>Country (Z</a:t>
            </a:r>
            <a:r>
              <a:rPr lang="en-CN" baseline="-25000" dirty="0"/>
              <a:t>1</a:t>
            </a:r>
            <a:r>
              <a:rPr lang="en-CN" dirty="0"/>
              <a:t>)</a:t>
            </a:r>
          </a:p>
        </p:txBody>
      </p:sp>
      <p:sp>
        <p:nvSpPr>
          <p:cNvPr id="24" name="TextBox 23">
            <a:extLst>
              <a:ext uri="{FF2B5EF4-FFF2-40B4-BE49-F238E27FC236}">
                <a16:creationId xmlns:a16="http://schemas.microsoft.com/office/drawing/2014/main" id="{4F7A4F54-562F-ED47-894F-C3F0E18C5034}"/>
              </a:ext>
            </a:extLst>
          </p:cNvPr>
          <p:cNvSpPr txBox="1"/>
          <p:nvPr/>
        </p:nvSpPr>
        <p:spPr>
          <a:xfrm>
            <a:off x="4033157" y="5290475"/>
            <a:ext cx="1351652" cy="369332"/>
          </a:xfrm>
          <a:prstGeom prst="rect">
            <a:avLst/>
          </a:prstGeom>
          <a:noFill/>
        </p:spPr>
        <p:txBody>
          <a:bodyPr wrap="none" rtlCol="0">
            <a:spAutoFit/>
          </a:bodyPr>
          <a:lstStyle/>
          <a:p>
            <a:r>
              <a:rPr lang="en-CN" dirty="0"/>
              <a:t>Blocks (Z</a:t>
            </a:r>
            <a:r>
              <a:rPr lang="en-CN" baseline="-25000" dirty="0"/>
              <a:t>2</a:t>
            </a:r>
            <a:r>
              <a:rPr lang="en-CN" dirty="0"/>
              <a:t>)</a:t>
            </a:r>
          </a:p>
        </p:txBody>
      </p:sp>
      <p:sp>
        <p:nvSpPr>
          <p:cNvPr id="25" name="TextBox 24">
            <a:extLst>
              <a:ext uri="{FF2B5EF4-FFF2-40B4-BE49-F238E27FC236}">
                <a16:creationId xmlns:a16="http://schemas.microsoft.com/office/drawing/2014/main" id="{72378CCF-6D6C-4A49-935C-92362E0DD683}"/>
              </a:ext>
            </a:extLst>
          </p:cNvPr>
          <p:cNvSpPr txBox="1"/>
          <p:nvPr/>
        </p:nvSpPr>
        <p:spPr>
          <a:xfrm>
            <a:off x="7000304" y="5024225"/>
            <a:ext cx="1804725" cy="369332"/>
          </a:xfrm>
          <a:prstGeom prst="rect">
            <a:avLst/>
          </a:prstGeom>
          <a:noFill/>
        </p:spPr>
        <p:txBody>
          <a:bodyPr wrap="none" rtlCol="0">
            <a:spAutoFit/>
          </a:bodyPr>
          <a:lstStyle/>
          <a:p>
            <a:r>
              <a:rPr lang="en-CN" dirty="0"/>
              <a:t>Treatments (x</a:t>
            </a:r>
            <a:r>
              <a:rPr lang="en-CN" baseline="-25000" dirty="0"/>
              <a:t>1</a:t>
            </a:r>
            <a:r>
              <a:rPr lang="en-CN" dirty="0"/>
              <a:t>)</a:t>
            </a:r>
          </a:p>
        </p:txBody>
      </p:sp>
      <p:sp>
        <p:nvSpPr>
          <p:cNvPr id="26" name="TextBox 25">
            <a:extLst>
              <a:ext uri="{FF2B5EF4-FFF2-40B4-BE49-F238E27FC236}">
                <a16:creationId xmlns:a16="http://schemas.microsoft.com/office/drawing/2014/main" id="{9DA2589D-8996-5D43-AFBD-4C160060BBBE}"/>
              </a:ext>
            </a:extLst>
          </p:cNvPr>
          <p:cNvSpPr txBox="1"/>
          <p:nvPr/>
        </p:nvSpPr>
        <p:spPr>
          <a:xfrm>
            <a:off x="3923928" y="5602137"/>
            <a:ext cx="3877985" cy="369332"/>
          </a:xfrm>
          <a:prstGeom prst="rect">
            <a:avLst/>
          </a:prstGeom>
          <a:noFill/>
        </p:spPr>
        <p:txBody>
          <a:bodyPr wrap="none" rtlCol="0">
            <a:spAutoFit/>
          </a:bodyPr>
          <a:lstStyle/>
          <a:p>
            <a:r>
              <a:rPr lang="en-CN" dirty="0">
                <a:solidFill>
                  <a:srgbClr val="FF0000"/>
                </a:solidFill>
              </a:rPr>
              <a:t>! </a:t>
            </a:r>
            <a:r>
              <a:rPr lang="en-GB" dirty="0">
                <a:solidFill>
                  <a:srgbClr val="FF0000"/>
                </a:solidFill>
              </a:rPr>
              <a:t>E</a:t>
            </a:r>
            <a:r>
              <a:rPr lang="en-CN" dirty="0">
                <a:solidFill>
                  <a:srgbClr val="FF0000"/>
                </a:solidFill>
              </a:rPr>
              <a:t>very block must have a unique ID</a:t>
            </a:r>
          </a:p>
        </p:txBody>
      </p:sp>
    </p:spTree>
    <p:extLst>
      <p:ext uri="{BB962C8B-B14F-4D97-AF65-F5344CB8AC3E}">
        <p14:creationId xmlns:p14="http://schemas.microsoft.com/office/powerpoint/2010/main" val="3781671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 crossed random effects problem</a:t>
            </a:r>
            <a:br>
              <a:rPr lang="en-GB" dirty="0"/>
            </a:br>
            <a:r>
              <a:rPr lang="en-GB" dirty="0"/>
              <a:t>Effects of soil type on </a:t>
            </a:r>
            <a:r>
              <a:rPr lang="en-GB" i="1" dirty="0"/>
              <a:t>Shorea</a:t>
            </a:r>
            <a:r>
              <a:rPr lang="en-GB" dirty="0"/>
              <a:t> growth</a:t>
            </a:r>
          </a:p>
        </p:txBody>
      </p:sp>
      <p:sp>
        <p:nvSpPr>
          <p:cNvPr id="9" name="TextBox 8"/>
          <p:cNvSpPr txBox="1"/>
          <p:nvPr/>
        </p:nvSpPr>
        <p:spPr>
          <a:xfrm>
            <a:off x="1259632" y="5229200"/>
            <a:ext cx="1008112" cy="369332"/>
          </a:xfrm>
          <a:prstGeom prst="rect">
            <a:avLst/>
          </a:prstGeom>
          <a:noFill/>
        </p:spPr>
        <p:txBody>
          <a:bodyPr wrap="square" rtlCol="0">
            <a:spAutoFit/>
          </a:bodyPr>
          <a:lstStyle/>
          <a:p>
            <a:r>
              <a:rPr lang="en-GB" dirty="0"/>
              <a:t>Alluvial</a:t>
            </a:r>
          </a:p>
        </p:txBody>
      </p:sp>
      <p:sp>
        <p:nvSpPr>
          <p:cNvPr id="10" name="TextBox 9"/>
          <p:cNvSpPr txBox="1"/>
          <p:nvPr/>
        </p:nvSpPr>
        <p:spPr>
          <a:xfrm>
            <a:off x="3923928" y="5238492"/>
            <a:ext cx="1359768" cy="369332"/>
          </a:xfrm>
          <a:prstGeom prst="rect">
            <a:avLst/>
          </a:prstGeom>
          <a:noFill/>
        </p:spPr>
        <p:txBody>
          <a:bodyPr wrap="square" rtlCol="0">
            <a:spAutoFit/>
          </a:bodyPr>
          <a:lstStyle/>
          <a:p>
            <a:r>
              <a:rPr lang="en-GB" dirty="0"/>
              <a:t>Mudstone</a:t>
            </a:r>
          </a:p>
        </p:txBody>
      </p:sp>
      <p:sp>
        <p:nvSpPr>
          <p:cNvPr id="11" name="TextBox 10"/>
          <p:cNvSpPr txBox="1"/>
          <p:nvPr/>
        </p:nvSpPr>
        <p:spPr>
          <a:xfrm>
            <a:off x="6876256" y="5229200"/>
            <a:ext cx="1359768" cy="369332"/>
          </a:xfrm>
          <a:prstGeom prst="rect">
            <a:avLst/>
          </a:prstGeom>
          <a:noFill/>
        </p:spPr>
        <p:txBody>
          <a:bodyPr wrap="square" rtlCol="0">
            <a:spAutoFit/>
          </a:bodyPr>
          <a:lstStyle/>
          <a:p>
            <a:r>
              <a:rPr lang="en-GB" dirty="0"/>
              <a:t>Sandstone</a:t>
            </a:r>
          </a:p>
        </p:txBody>
      </p:sp>
      <p:grpSp>
        <p:nvGrpSpPr>
          <p:cNvPr id="5" name="Group 4">
            <a:extLst>
              <a:ext uri="{FF2B5EF4-FFF2-40B4-BE49-F238E27FC236}">
                <a16:creationId xmlns:a16="http://schemas.microsoft.com/office/drawing/2014/main" id="{EC1DA550-D5A7-6D46-8C51-1CA90682D384}"/>
              </a:ext>
            </a:extLst>
          </p:cNvPr>
          <p:cNvGrpSpPr/>
          <p:nvPr/>
        </p:nvGrpSpPr>
        <p:grpSpPr>
          <a:xfrm>
            <a:off x="827584" y="1916832"/>
            <a:ext cx="1800200" cy="3168352"/>
            <a:chOff x="827584" y="1916832"/>
            <a:chExt cx="1800200" cy="3168352"/>
          </a:xfrm>
        </p:grpSpPr>
        <p:sp>
          <p:nvSpPr>
            <p:cNvPr id="4" name="Rectangle 3"/>
            <p:cNvSpPr/>
            <p:nvPr/>
          </p:nvSpPr>
          <p:spPr>
            <a:xfrm>
              <a:off x="827584" y="1916832"/>
              <a:ext cx="1800200" cy="316835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lant"/>
            <p:cNvSpPr>
              <a:spLocks noEditPoints="1" noChangeArrowheads="1"/>
            </p:cNvSpPr>
            <p:nvPr/>
          </p:nvSpPr>
          <p:spPr bwMode="auto">
            <a:xfrm>
              <a:off x="1068212" y="2996952"/>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5" name="plant"/>
            <p:cNvSpPr>
              <a:spLocks noEditPoints="1" noChangeArrowheads="1"/>
            </p:cNvSpPr>
            <p:nvPr/>
          </p:nvSpPr>
          <p:spPr bwMode="auto">
            <a:xfrm>
              <a:off x="1979712" y="2348880"/>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6" name="plant"/>
            <p:cNvSpPr>
              <a:spLocks noEditPoints="1" noChangeArrowheads="1"/>
            </p:cNvSpPr>
            <p:nvPr/>
          </p:nvSpPr>
          <p:spPr bwMode="auto">
            <a:xfrm>
              <a:off x="1995932" y="3149352"/>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8" name="plant"/>
            <p:cNvSpPr>
              <a:spLocks noEditPoints="1" noChangeArrowheads="1"/>
            </p:cNvSpPr>
            <p:nvPr/>
          </p:nvSpPr>
          <p:spPr bwMode="auto">
            <a:xfrm>
              <a:off x="1220612" y="4365104"/>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1" name="plant"/>
            <p:cNvSpPr>
              <a:spLocks noEditPoints="1" noChangeArrowheads="1"/>
            </p:cNvSpPr>
            <p:nvPr/>
          </p:nvSpPr>
          <p:spPr bwMode="auto">
            <a:xfrm>
              <a:off x="915812" y="2132856"/>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2" name="plant"/>
            <p:cNvSpPr>
              <a:spLocks noEditPoints="1" noChangeArrowheads="1"/>
            </p:cNvSpPr>
            <p:nvPr/>
          </p:nvSpPr>
          <p:spPr bwMode="auto">
            <a:xfrm>
              <a:off x="1907704" y="4221088"/>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grpSp>
        <p:nvGrpSpPr>
          <p:cNvPr id="28" name="Group 27">
            <a:extLst>
              <a:ext uri="{FF2B5EF4-FFF2-40B4-BE49-F238E27FC236}">
                <a16:creationId xmlns:a16="http://schemas.microsoft.com/office/drawing/2014/main" id="{5568B08B-3D2D-D542-A8C9-ACE2806558F2}"/>
              </a:ext>
            </a:extLst>
          </p:cNvPr>
          <p:cNvGrpSpPr/>
          <p:nvPr/>
        </p:nvGrpSpPr>
        <p:grpSpPr>
          <a:xfrm>
            <a:off x="6588224" y="1916832"/>
            <a:ext cx="1800200" cy="3168352"/>
            <a:chOff x="6588224" y="1916832"/>
            <a:chExt cx="1800200" cy="3168352"/>
          </a:xfrm>
        </p:grpSpPr>
        <p:sp>
          <p:nvSpPr>
            <p:cNvPr id="8" name="Rectangle 7"/>
            <p:cNvSpPr/>
            <p:nvPr/>
          </p:nvSpPr>
          <p:spPr>
            <a:xfrm>
              <a:off x="6588224" y="1916832"/>
              <a:ext cx="1800200" cy="3168352"/>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lant"/>
            <p:cNvSpPr>
              <a:spLocks noEditPoints="1" noChangeArrowheads="1"/>
            </p:cNvSpPr>
            <p:nvPr/>
          </p:nvSpPr>
          <p:spPr bwMode="auto">
            <a:xfrm>
              <a:off x="7524328" y="2132856"/>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9" name="plant"/>
            <p:cNvSpPr>
              <a:spLocks noEditPoints="1" noChangeArrowheads="1"/>
            </p:cNvSpPr>
            <p:nvPr/>
          </p:nvSpPr>
          <p:spPr bwMode="auto">
            <a:xfrm>
              <a:off x="6892476" y="3789040"/>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4" name="plant"/>
            <p:cNvSpPr>
              <a:spLocks noEditPoints="1" noChangeArrowheads="1"/>
            </p:cNvSpPr>
            <p:nvPr/>
          </p:nvSpPr>
          <p:spPr bwMode="auto">
            <a:xfrm>
              <a:off x="7092280" y="2708920"/>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tx2">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5" name="plant"/>
            <p:cNvSpPr>
              <a:spLocks noEditPoints="1" noChangeArrowheads="1"/>
            </p:cNvSpPr>
            <p:nvPr/>
          </p:nvSpPr>
          <p:spPr bwMode="auto">
            <a:xfrm>
              <a:off x="7812360" y="4077072"/>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grpSp>
        <p:nvGrpSpPr>
          <p:cNvPr id="6" name="Group 5">
            <a:extLst>
              <a:ext uri="{FF2B5EF4-FFF2-40B4-BE49-F238E27FC236}">
                <a16:creationId xmlns:a16="http://schemas.microsoft.com/office/drawing/2014/main" id="{794F163E-98F1-3246-8235-4EB235F5A1FA}"/>
              </a:ext>
            </a:extLst>
          </p:cNvPr>
          <p:cNvGrpSpPr/>
          <p:nvPr/>
        </p:nvGrpSpPr>
        <p:grpSpPr>
          <a:xfrm>
            <a:off x="3635896" y="1916832"/>
            <a:ext cx="1800200" cy="3168352"/>
            <a:chOff x="3635896" y="1916832"/>
            <a:chExt cx="1800200" cy="3168352"/>
          </a:xfrm>
        </p:grpSpPr>
        <p:sp>
          <p:nvSpPr>
            <p:cNvPr id="7" name="Rectangle 6"/>
            <p:cNvSpPr/>
            <p:nvPr/>
          </p:nvSpPr>
          <p:spPr>
            <a:xfrm>
              <a:off x="3635896" y="1916832"/>
              <a:ext cx="1800200" cy="316835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plant"/>
            <p:cNvSpPr>
              <a:spLocks noEditPoints="1" noChangeArrowheads="1"/>
            </p:cNvSpPr>
            <p:nvPr/>
          </p:nvSpPr>
          <p:spPr bwMode="auto">
            <a:xfrm>
              <a:off x="3940148" y="3149352"/>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dirty="0"/>
            </a:p>
          </p:txBody>
        </p:sp>
        <p:sp>
          <p:nvSpPr>
            <p:cNvPr id="17" name="plant"/>
            <p:cNvSpPr>
              <a:spLocks noEditPoints="1" noChangeArrowheads="1"/>
            </p:cNvSpPr>
            <p:nvPr/>
          </p:nvSpPr>
          <p:spPr bwMode="auto">
            <a:xfrm>
              <a:off x="4860032" y="2348880"/>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0" name="plant"/>
            <p:cNvSpPr>
              <a:spLocks noEditPoints="1" noChangeArrowheads="1"/>
            </p:cNvSpPr>
            <p:nvPr/>
          </p:nvSpPr>
          <p:spPr bwMode="auto">
            <a:xfrm>
              <a:off x="4139952" y="2276872"/>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3" name="plant"/>
            <p:cNvSpPr>
              <a:spLocks noEditPoints="1" noChangeArrowheads="1"/>
            </p:cNvSpPr>
            <p:nvPr/>
          </p:nvSpPr>
          <p:spPr bwMode="auto">
            <a:xfrm>
              <a:off x="4788024" y="3501008"/>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tx2">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6" name="plant"/>
            <p:cNvSpPr>
              <a:spLocks noEditPoints="1" noChangeArrowheads="1"/>
            </p:cNvSpPr>
            <p:nvPr/>
          </p:nvSpPr>
          <p:spPr bwMode="auto">
            <a:xfrm>
              <a:off x="3995936" y="4005064"/>
              <a:ext cx="415828" cy="432048"/>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sp>
        <p:nvSpPr>
          <p:cNvPr id="27" name="TextBox 26"/>
          <p:cNvSpPr txBox="1"/>
          <p:nvPr/>
        </p:nvSpPr>
        <p:spPr>
          <a:xfrm rot="16200000">
            <a:off x="-1419473" y="3198168"/>
            <a:ext cx="3600401" cy="461665"/>
          </a:xfrm>
          <a:prstGeom prst="rect">
            <a:avLst/>
          </a:prstGeom>
          <a:noFill/>
        </p:spPr>
        <p:txBody>
          <a:bodyPr wrap="square" rtlCol="0">
            <a:spAutoFit/>
          </a:bodyPr>
          <a:lstStyle/>
          <a:p>
            <a:r>
              <a:rPr lang="en-GB" sz="2400" dirty="0"/>
              <a:t>x10 plots on each soil type!</a:t>
            </a:r>
          </a:p>
        </p:txBody>
      </p:sp>
      <p:sp>
        <p:nvSpPr>
          <p:cNvPr id="29" name="TextBox 28"/>
          <p:cNvSpPr txBox="1"/>
          <p:nvPr/>
        </p:nvSpPr>
        <p:spPr>
          <a:xfrm>
            <a:off x="1187624" y="5661248"/>
            <a:ext cx="6192688" cy="830997"/>
          </a:xfrm>
          <a:prstGeom prst="rect">
            <a:avLst/>
          </a:prstGeom>
          <a:noFill/>
        </p:spPr>
        <p:txBody>
          <a:bodyPr wrap="square" rtlCol="0">
            <a:spAutoFit/>
          </a:bodyPr>
          <a:lstStyle/>
          <a:p>
            <a:pPr marL="342900" indent="-342900">
              <a:buFont typeface="Wingdings" pitchFamily="2" charset="2"/>
              <a:buChar char="Ø"/>
            </a:pPr>
            <a:r>
              <a:rPr lang="en-GB" sz="2400" dirty="0"/>
              <a:t>14 species of</a:t>
            </a:r>
            <a:r>
              <a:rPr lang="en-GB" sz="2400" i="1" dirty="0"/>
              <a:t> </a:t>
            </a:r>
            <a:r>
              <a:rPr lang="en-GB" sz="2400" i="1" dirty="0" err="1"/>
              <a:t>Shorea</a:t>
            </a:r>
            <a:r>
              <a:rPr lang="en-GB" sz="2400" i="1" dirty="0"/>
              <a:t> </a:t>
            </a:r>
            <a:r>
              <a:rPr lang="en-GB" sz="2400" dirty="0"/>
              <a:t>seedlings used</a:t>
            </a:r>
            <a:endParaRPr lang="en-GB" sz="2400" i="1" dirty="0"/>
          </a:p>
          <a:p>
            <a:pPr marL="342900" indent="-342900">
              <a:buFont typeface="Wingdings" pitchFamily="2" charset="2"/>
              <a:buChar char="Ø"/>
            </a:pPr>
            <a:r>
              <a:rPr lang="en-GB" sz="2400" dirty="0"/>
              <a:t>Species occur unevenly across plots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C8A27C6B-9D47-1D42-897E-8CA1FED1E2C9}"/>
              </a:ext>
            </a:extLst>
          </p:cNvPr>
          <p:cNvSpPr>
            <a:spLocks noGrp="1" noChangeArrowheads="1"/>
          </p:cNvSpPr>
          <p:nvPr>
            <p:ph type="title"/>
          </p:nvPr>
        </p:nvSpPr>
        <p:spPr/>
        <p:txBody>
          <a:bodyPr/>
          <a:lstStyle/>
          <a:p>
            <a:pPr eaLnBrk="1" hangingPunct="1">
              <a:defRPr/>
            </a:pPr>
            <a:r>
              <a:rPr lang="en-NZ" b="0" dirty="0">
                <a:cs typeface="+mj-cs"/>
              </a:rPr>
              <a:t>Crossed random effects</a:t>
            </a:r>
            <a:endParaRPr lang="en-GB" b="0" dirty="0">
              <a:cs typeface="+mj-cs"/>
            </a:endParaRPr>
          </a:p>
        </p:txBody>
      </p:sp>
      <p:sp>
        <p:nvSpPr>
          <p:cNvPr id="19458" name="Rectangle 3">
            <a:extLst>
              <a:ext uri="{FF2B5EF4-FFF2-40B4-BE49-F238E27FC236}">
                <a16:creationId xmlns:a16="http://schemas.microsoft.com/office/drawing/2014/main" id="{D9B28E9B-894A-694C-AB0E-F6CE445C1E43}"/>
              </a:ext>
            </a:extLst>
          </p:cNvPr>
          <p:cNvSpPr>
            <a:spLocks noGrp="1" noChangeArrowheads="1"/>
          </p:cNvSpPr>
          <p:nvPr>
            <p:ph type="body" idx="1"/>
          </p:nvPr>
        </p:nvSpPr>
        <p:spPr>
          <a:xfrm>
            <a:off x="457200" y="1719262"/>
            <a:ext cx="8102062" cy="4864099"/>
          </a:xfrm>
        </p:spPr>
        <p:txBody>
          <a:bodyPr>
            <a:normAutofit/>
          </a:bodyPr>
          <a:lstStyle/>
          <a:p>
            <a:pPr eaLnBrk="1" hangingPunct="1"/>
            <a:r>
              <a:rPr lang="en-US" altLang="en-CN" sz="2400" dirty="0"/>
              <a:t>Case:  y ~ x</a:t>
            </a:r>
            <a:r>
              <a:rPr lang="en-US" altLang="en-CN" sz="2400" baseline="-25000" dirty="0"/>
              <a:t>1</a:t>
            </a:r>
            <a:r>
              <a:rPr lang="en-US" altLang="en-CN" sz="2400" dirty="0"/>
              <a:t> + (1|z</a:t>
            </a:r>
            <a:r>
              <a:rPr lang="en-US" altLang="en-CN" sz="2400" baseline="-25000" dirty="0"/>
              <a:t>1</a:t>
            </a:r>
            <a:r>
              <a:rPr lang="en-US" altLang="en-CN" sz="2400" dirty="0"/>
              <a:t>) + (1|z</a:t>
            </a:r>
            <a:r>
              <a:rPr lang="en-US" altLang="en-CN" sz="2400" baseline="-25000" dirty="0"/>
              <a:t>2</a:t>
            </a:r>
            <a:r>
              <a:rPr lang="en-US" altLang="en-CN" sz="2400" dirty="0"/>
              <a:t>) + </a:t>
            </a:r>
            <a:r>
              <a:rPr lang="tr-TR" altLang="en-CN" sz="2400" dirty="0" err="1">
                <a:ea typeface="ＭＳ Ｐゴシック" panose="020B0600070205080204" pitchFamily="34" charset="-128"/>
              </a:rPr>
              <a:t>ε</a:t>
            </a:r>
            <a:endParaRPr lang="tr-TR" altLang="en-CN" sz="2400" dirty="0">
              <a:ea typeface="ＭＳ Ｐゴシック" panose="020B0600070205080204" pitchFamily="34" charset="-128"/>
            </a:endParaRPr>
          </a:p>
          <a:p>
            <a:pPr eaLnBrk="1" hangingPunct="1"/>
            <a:r>
              <a:rPr lang="tr-TR" altLang="en-CN" sz="2400" dirty="0" err="1">
                <a:ea typeface="ＭＳ Ｐゴシック" panose="020B0600070205080204" pitchFamily="34" charset="-128"/>
              </a:rPr>
              <a:t>Property</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Random</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effects</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are</a:t>
            </a:r>
            <a:r>
              <a:rPr lang="tr-TR" altLang="en-CN" sz="2400" dirty="0">
                <a:ea typeface="ＭＳ Ｐゴシック" panose="020B0600070205080204" pitchFamily="34" charset="-128"/>
              </a:rPr>
              <a:t> not </a:t>
            </a:r>
            <a:r>
              <a:rPr lang="tr-TR" altLang="en-CN" sz="2400" dirty="0" err="1">
                <a:ea typeface="ＭＳ Ｐゴシック" panose="020B0600070205080204" pitchFamily="34" charset="-128"/>
              </a:rPr>
              <a:t>strictly</a:t>
            </a:r>
            <a:r>
              <a:rPr lang="tr-TR" altLang="en-CN" sz="2400" dirty="0">
                <a:ea typeface="ＭＳ Ｐゴシック" panose="020B0600070205080204" pitchFamily="34" charset="-128"/>
              </a:rPr>
              <a:t> </a:t>
            </a:r>
            <a:r>
              <a:rPr lang="tr-TR" altLang="en-CN" sz="2400" dirty="0" err="1">
                <a:ea typeface="ＭＳ Ｐゴシック" panose="020B0600070205080204" pitchFamily="34" charset="-128"/>
              </a:rPr>
              <a:t>nested</a:t>
            </a:r>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endParaRPr lang="tr-TR" altLang="en-CN" sz="2400" dirty="0">
              <a:ea typeface="ＭＳ Ｐゴシック" panose="020B0600070205080204" pitchFamily="34" charset="-128"/>
            </a:endParaRPr>
          </a:p>
          <a:p>
            <a:pPr eaLnBrk="1" hangingPunct="1"/>
            <a:r>
              <a:rPr lang="tr-TR" altLang="en-CN" sz="2400" dirty="0">
                <a:ea typeface="ＭＳ Ｐゴシック" panose="020B0600070205080204" pitchFamily="34" charset="-128"/>
              </a:rPr>
              <a:t>Design:  </a:t>
            </a:r>
            <a:r>
              <a:rPr lang="tr-TR" altLang="en-CN" sz="2400" dirty="0" err="1">
                <a:ea typeface="ＭＳ Ｐゴシック" panose="020B0600070205080204" pitchFamily="34" charset="-128"/>
              </a:rPr>
              <a:t>Growth</a:t>
            </a:r>
            <a:r>
              <a:rPr lang="tr-TR" altLang="en-CN" sz="2400" dirty="0">
                <a:ea typeface="ＭＳ Ｐゴシック" panose="020B0600070205080204" pitchFamily="34" charset="-128"/>
              </a:rPr>
              <a:t> ~ </a:t>
            </a:r>
            <a:r>
              <a:rPr lang="tr-TR" altLang="en-CN" sz="2400" dirty="0" err="1">
                <a:ea typeface="ＭＳ Ｐゴシック" panose="020B0600070205080204" pitchFamily="34" charset="-128"/>
              </a:rPr>
              <a:t>Soil</a:t>
            </a:r>
            <a:r>
              <a:rPr lang="tr-TR" altLang="en-CN" sz="2400" dirty="0">
                <a:ea typeface="ＭＳ Ｐゴシック" panose="020B0600070205080204" pitchFamily="34" charset="-128"/>
              </a:rPr>
              <a:t> + (1|Species) + (1|Plot)</a:t>
            </a:r>
          </a:p>
        </p:txBody>
      </p:sp>
      <p:sp>
        <p:nvSpPr>
          <p:cNvPr id="4" name="TextBox 3">
            <a:extLst>
              <a:ext uri="{FF2B5EF4-FFF2-40B4-BE49-F238E27FC236}">
                <a16:creationId xmlns:a16="http://schemas.microsoft.com/office/drawing/2014/main" id="{18F9A369-AE62-CD48-939A-BFDD10F306EC}"/>
              </a:ext>
            </a:extLst>
          </p:cNvPr>
          <p:cNvSpPr txBox="1"/>
          <p:nvPr/>
        </p:nvSpPr>
        <p:spPr>
          <a:xfrm>
            <a:off x="1184312" y="5615740"/>
            <a:ext cx="1008112" cy="369332"/>
          </a:xfrm>
          <a:prstGeom prst="rect">
            <a:avLst/>
          </a:prstGeom>
          <a:noFill/>
        </p:spPr>
        <p:txBody>
          <a:bodyPr wrap="square" rtlCol="0">
            <a:spAutoFit/>
          </a:bodyPr>
          <a:lstStyle/>
          <a:p>
            <a:r>
              <a:rPr lang="en-GB" dirty="0"/>
              <a:t>Alluvial</a:t>
            </a:r>
          </a:p>
        </p:txBody>
      </p:sp>
      <p:sp>
        <p:nvSpPr>
          <p:cNvPr id="5" name="TextBox 4">
            <a:extLst>
              <a:ext uri="{FF2B5EF4-FFF2-40B4-BE49-F238E27FC236}">
                <a16:creationId xmlns:a16="http://schemas.microsoft.com/office/drawing/2014/main" id="{984B5C32-3B19-7441-88BD-2C43C3DBE8D6}"/>
              </a:ext>
            </a:extLst>
          </p:cNvPr>
          <p:cNvSpPr txBox="1"/>
          <p:nvPr/>
        </p:nvSpPr>
        <p:spPr>
          <a:xfrm>
            <a:off x="3007729" y="5585629"/>
            <a:ext cx="1359768" cy="369332"/>
          </a:xfrm>
          <a:prstGeom prst="rect">
            <a:avLst/>
          </a:prstGeom>
          <a:noFill/>
        </p:spPr>
        <p:txBody>
          <a:bodyPr wrap="square" rtlCol="0">
            <a:spAutoFit/>
          </a:bodyPr>
          <a:lstStyle/>
          <a:p>
            <a:r>
              <a:rPr lang="en-GB" dirty="0"/>
              <a:t>Mudstone</a:t>
            </a:r>
          </a:p>
        </p:txBody>
      </p:sp>
      <p:sp>
        <p:nvSpPr>
          <p:cNvPr id="6" name="TextBox 5">
            <a:extLst>
              <a:ext uri="{FF2B5EF4-FFF2-40B4-BE49-F238E27FC236}">
                <a16:creationId xmlns:a16="http://schemas.microsoft.com/office/drawing/2014/main" id="{F21F5BBB-0B66-0042-9BA4-C2775F685901}"/>
              </a:ext>
            </a:extLst>
          </p:cNvPr>
          <p:cNvSpPr txBox="1"/>
          <p:nvPr/>
        </p:nvSpPr>
        <p:spPr>
          <a:xfrm>
            <a:off x="4815738" y="5605267"/>
            <a:ext cx="1359768" cy="369332"/>
          </a:xfrm>
          <a:prstGeom prst="rect">
            <a:avLst/>
          </a:prstGeom>
          <a:noFill/>
        </p:spPr>
        <p:txBody>
          <a:bodyPr wrap="square" rtlCol="0">
            <a:spAutoFit/>
          </a:bodyPr>
          <a:lstStyle/>
          <a:p>
            <a:r>
              <a:rPr lang="en-GB" dirty="0"/>
              <a:t>Sandstone</a:t>
            </a:r>
          </a:p>
        </p:txBody>
      </p:sp>
      <p:grpSp>
        <p:nvGrpSpPr>
          <p:cNvPr id="2" name="Group 1">
            <a:extLst>
              <a:ext uri="{FF2B5EF4-FFF2-40B4-BE49-F238E27FC236}">
                <a16:creationId xmlns:a16="http://schemas.microsoft.com/office/drawing/2014/main" id="{458A4B98-85C9-0E4D-950A-FF6338CC7CBB}"/>
              </a:ext>
            </a:extLst>
          </p:cNvPr>
          <p:cNvGrpSpPr/>
          <p:nvPr/>
        </p:nvGrpSpPr>
        <p:grpSpPr>
          <a:xfrm>
            <a:off x="958393" y="2998659"/>
            <a:ext cx="1611608" cy="2433374"/>
            <a:chOff x="457200" y="3718547"/>
            <a:chExt cx="1611608" cy="2433374"/>
          </a:xfrm>
        </p:grpSpPr>
        <p:sp>
          <p:nvSpPr>
            <p:cNvPr id="8" name="Rectangle 7">
              <a:extLst>
                <a:ext uri="{FF2B5EF4-FFF2-40B4-BE49-F238E27FC236}">
                  <a16:creationId xmlns:a16="http://schemas.microsoft.com/office/drawing/2014/main" id="{E0802DA3-F4E0-3647-8329-17B2676131A8}"/>
                </a:ext>
              </a:extLst>
            </p:cNvPr>
            <p:cNvSpPr/>
            <p:nvPr/>
          </p:nvSpPr>
          <p:spPr>
            <a:xfrm>
              <a:off x="457200" y="3718547"/>
              <a:ext cx="1611608" cy="243337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lant">
              <a:extLst>
                <a:ext uri="{FF2B5EF4-FFF2-40B4-BE49-F238E27FC236}">
                  <a16:creationId xmlns:a16="http://schemas.microsoft.com/office/drawing/2014/main" id="{10BDDC1E-4CD2-BD45-AD6A-66119E98786B}"/>
                </a:ext>
              </a:extLst>
            </p:cNvPr>
            <p:cNvSpPr>
              <a:spLocks noEditPoints="1" noChangeArrowheads="1"/>
            </p:cNvSpPr>
            <p:nvPr/>
          </p:nvSpPr>
          <p:spPr bwMode="auto">
            <a:xfrm>
              <a:off x="672619" y="4548106"/>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4" name="plant">
              <a:extLst>
                <a:ext uri="{FF2B5EF4-FFF2-40B4-BE49-F238E27FC236}">
                  <a16:creationId xmlns:a16="http://schemas.microsoft.com/office/drawing/2014/main" id="{CBDFAE39-91A4-E941-89D2-046FD34C9175}"/>
                </a:ext>
              </a:extLst>
            </p:cNvPr>
            <p:cNvSpPr>
              <a:spLocks noEditPoints="1" noChangeArrowheads="1"/>
            </p:cNvSpPr>
            <p:nvPr/>
          </p:nvSpPr>
          <p:spPr bwMode="auto">
            <a:xfrm>
              <a:off x="1488629" y="4050371"/>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5" name="plant">
              <a:extLst>
                <a:ext uri="{FF2B5EF4-FFF2-40B4-BE49-F238E27FC236}">
                  <a16:creationId xmlns:a16="http://schemas.microsoft.com/office/drawing/2014/main" id="{44841BC0-8895-1145-8BBB-6791D2D6208B}"/>
                </a:ext>
              </a:extLst>
            </p:cNvPr>
            <p:cNvSpPr>
              <a:spLocks noEditPoints="1" noChangeArrowheads="1"/>
            </p:cNvSpPr>
            <p:nvPr/>
          </p:nvSpPr>
          <p:spPr bwMode="auto">
            <a:xfrm>
              <a:off x="1503150" y="4665153"/>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7" name="plant">
              <a:extLst>
                <a:ext uri="{FF2B5EF4-FFF2-40B4-BE49-F238E27FC236}">
                  <a16:creationId xmlns:a16="http://schemas.microsoft.com/office/drawing/2014/main" id="{2ED18470-12F7-224C-ACC8-6FB79D8C89DD}"/>
                </a:ext>
              </a:extLst>
            </p:cNvPr>
            <p:cNvSpPr>
              <a:spLocks noEditPoints="1" noChangeArrowheads="1"/>
            </p:cNvSpPr>
            <p:nvPr/>
          </p:nvSpPr>
          <p:spPr bwMode="auto">
            <a:xfrm>
              <a:off x="809054" y="5598881"/>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0" name="plant">
              <a:extLst>
                <a:ext uri="{FF2B5EF4-FFF2-40B4-BE49-F238E27FC236}">
                  <a16:creationId xmlns:a16="http://schemas.microsoft.com/office/drawing/2014/main" id="{39814F8D-7FC5-A645-82DF-15C06FE7241A}"/>
                </a:ext>
              </a:extLst>
            </p:cNvPr>
            <p:cNvSpPr>
              <a:spLocks noEditPoints="1" noChangeArrowheads="1"/>
            </p:cNvSpPr>
            <p:nvPr/>
          </p:nvSpPr>
          <p:spPr bwMode="auto">
            <a:xfrm>
              <a:off x="536185" y="3884459"/>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1" name="plant">
              <a:extLst>
                <a:ext uri="{FF2B5EF4-FFF2-40B4-BE49-F238E27FC236}">
                  <a16:creationId xmlns:a16="http://schemas.microsoft.com/office/drawing/2014/main" id="{26F94142-9E58-B444-8D05-82016F11ACA9}"/>
                </a:ext>
              </a:extLst>
            </p:cNvPr>
            <p:cNvSpPr>
              <a:spLocks noEditPoints="1" noChangeArrowheads="1"/>
            </p:cNvSpPr>
            <p:nvPr/>
          </p:nvSpPr>
          <p:spPr bwMode="auto">
            <a:xfrm>
              <a:off x="1424165" y="5488274"/>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grpSp>
        <p:nvGrpSpPr>
          <p:cNvPr id="27" name="Group 26">
            <a:extLst>
              <a:ext uri="{FF2B5EF4-FFF2-40B4-BE49-F238E27FC236}">
                <a16:creationId xmlns:a16="http://schemas.microsoft.com/office/drawing/2014/main" id="{E9A64B39-35A2-DD4B-96EB-0E1B5EC7DBDF}"/>
              </a:ext>
            </a:extLst>
          </p:cNvPr>
          <p:cNvGrpSpPr/>
          <p:nvPr/>
        </p:nvGrpSpPr>
        <p:grpSpPr>
          <a:xfrm>
            <a:off x="4657586" y="2979288"/>
            <a:ext cx="1611608" cy="2433374"/>
            <a:chOff x="5614344" y="3718547"/>
            <a:chExt cx="1611608" cy="2433374"/>
          </a:xfrm>
        </p:grpSpPr>
        <p:sp>
          <p:nvSpPr>
            <p:cNvPr id="10" name="Rectangle 9">
              <a:extLst>
                <a:ext uri="{FF2B5EF4-FFF2-40B4-BE49-F238E27FC236}">
                  <a16:creationId xmlns:a16="http://schemas.microsoft.com/office/drawing/2014/main" id="{410991C2-1489-7E4D-95F5-130510759BE6}"/>
                </a:ext>
              </a:extLst>
            </p:cNvPr>
            <p:cNvSpPr/>
            <p:nvPr/>
          </p:nvSpPr>
          <p:spPr>
            <a:xfrm>
              <a:off x="5614344" y="3718547"/>
              <a:ext cx="1611608" cy="2433374"/>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lant">
              <a:extLst>
                <a:ext uri="{FF2B5EF4-FFF2-40B4-BE49-F238E27FC236}">
                  <a16:creationId xmlns:a16="http://schemas.microsoft.com/office/drawing/2014/main" id="{26470DD5-CCC4-4A4F-B8C3-BAB66E49CB69}"/>
                </a:ext>
              </a:extLst>
            </p:cNvPr>
            <p:cNvSpPr>
              <a:spLocks noEditPoints="1" noChangeArrowheads="1"/>
            </p:cNvSpPr>
            <p:nvPr/>
          </p:nvSpPr>
          <p:spPr bwMode="auto">
            <a:xfrm>
              <a:off x="6452380" y="3884459"/>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8" name="plant">
              <a:extLst>
                <a:ext uri="{FF2B5EF4-FFF2-40B4-BE49-F238E27FC236}">
                  <a16:creationId xmlns:a16="http://schemas.microsoft.com/office/drawing/2014/main" id="{2606CBCD-F63A-8147-9167-0BD141F50E24}"/>
                </a:ext>
              </a:extLst>
            </p:cNvPr>
            <p:cNvSpPr>
              <a:spLocks noEditPoints="1" noChangeArrowheads="1"/>
            </p:cNvSpPr>
            <p:nvPr/>
          </p:nvSpPr>
          <p:spPr bwMode="auto">
            <a:xfrm>
              <a:off x="5886722" y="5156450"/>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3" name="plant">
              <a:extLst>
                <a:ext uri="{FF2B5EF4-FFF2-40B4-BE49-F238E27FC236}">
                  <a16:creationId xmlns:a16="http://schemas.microsoft.com/office/drawing/2014/main" id="{8B45EE38-7003-C84C-8792-08F8F99738E4}"/>
                </a:ext>
              </a:extLst>
            </p:cNvPr>
            <p:cNvSpPr>
              <a:spLocks noEditPoints="1" noChangeArrowheads="1"/>
            </p:cNvSpPr>
            <p:nvPr/>
          </p:nvSpPr>
          <p:spPr bwMode="auto">
            <a:xfrm>
              <a:off x="6065595" y="4326891"/>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tx2">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4" name="plant">
              <a:extLst>
                <a:ext uri="{FF2B5EF4-FFF2-40B4-BE49-F238E27FC236}">
                  <a16:creationId xmlns:a16="http://schemas.microsoft.com/office/drawing/2014/main" id="{D16A02DD-C94B-2342-BB67-C043AEDE1DCB}"/>
                </a:ext>
              </a:extLst>
            </p:cNvPr>
            <p:cNvSpPr>
              <a:spLocks noEditPoints="1" noChangeArrowheads="1"/>
            </p:cNvSpPr>
            <p:nvPr/>
          </p:nvSpPr>
          <p:spPr bwMode="auto">
            <a:xfrm>
              <a:off x="6710238" y="5377666"/>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grpSp>
        <p:nvGrpSpPr>
          <p:cNvPr id="3" name="Group 2">
            <a:extLst>
              <a:ext uri="{FF2B5EF4-FFF2-40B4-BE49-F238E27FC236}">
                <a16:creationId xmlns:a16="http://schemas.microsoft.com/office/drawing/2014/main" id="{0BFEA62E-3685-CD4E-9382-19FFBCB342FD}"/>
              </a:ext>
            </a:extLst>
          </p:cNvPr>
          <p:cNvGrpSpPr/>
          <p:nvPr/>
        </p:nvGrpSpPr>
        <p:grpSpPr>
          <a:xfrm>
            <a:off x="2755889" y="2998659"/>
            <a:ext cx="1611608" cy="2433374"/>
            <a:chOff x="2971308" y="3718547"/>
            <a:chExt cx="1611608" cy="2433374"/>
          </a:xfrm>
        </p:grpSpPr>
        <p:sp>
          <p:nvSpPr>
            <p:cNvPr id="9" name="Rectangle 8">
              <a:extLst>
                <a:ext uri="{FF2B5EF4-FFF2-40B4-BE49-F238E27FC236}">
                  <a16:creationId xmlns:a16="http://schemas.microsoft.com/office/drawing/2014/main" id="{D0E386BB-A443-8D46-8AC0-9EEFE54A01DC}"/>
                </a:ext>
              </a:extLst>
            </p:cNvPr>
            <p:cNvSpPr/>
            <p:nvPr/>
          </p:nvSpPr>
          <p:spPr>
            <a:xfrm>
              <a:off x="2971308" y="3718547"/>
              <a:ext cx="1611608" cy="2433374"/>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plant">
              <a:extLst>
                <a:ext uri="{FF2B5EF4-FFF2-40B4-BE49-F238E27FC236}">
                  <a16:creationId xmlns:a16="http://schemas.microsoft.com/office/drawing/2014/main" id="{2F685A92-3F3A-9343-833E-4B8E8C1BF731}"/>
                </a:ext>
              </a:extLst>
            </p:cNvPr>
            <p:cNvSpPr>
              <a:spLocks noEditPoints="1" noChangeArrowheads="1"/>
            </p:cNvSpPr>
            <p:nvPr/>
          </p:nvSpPr>
          <p:spPr bwMode="auto">
            <a:xfrm>
              <a:off x="3243686" y="4665153"/>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6" name="plant">
              <a:extLst>
                <a:ext uri="{FF2B5EF4-FFF2-40B4-BE49-F238E27FC236}">
                  <a16:creationId xmlns:a16="http://schemas.microsoft.com/office/drawing/2014/main" id="{4DBB7239-DE43-B249-8DF6-0C6A7428D76E}"/>
                </a:ext>
              </a:extLst>
            </p:cNvPr>
            <p:cNvSpPr>
              <a:spLocks noEditPoints="1" noChangeArrowheads="1"/>
            </p:cNvSpPr>
            <p:nvPr/>
          </p:nvSpPr>
          <p:spPr bwMode="auto">
            <a:xfrm>
              <a:off x="4067201" y="4050371"/>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rgbClr val="FFFF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19" name="plant">
              <a:extLst>
                <a:ext uri="{FF2B5EF4-FFF2-40B4-BE49-F238E27FC236}">
                  <a16:creationId xmlns:a16="http://schemas.microsoft.com/office/drawing/2014/main" id="{334E8B03-B2A1-D041-9942-AFA7D5DD547D}"/>
                </a:ext>
              </a:extLst>
            </p:cNvPr>
            <p:cNvSpPr>
              <a:spLocks noEditPoints="1" noChangeArrowheads="1"/>
            </p:cNvSpPr>
            <p:nvPr/>
          </p:nvSpPr>
          <p:spPr bwMode="auto">
            <a:xfrm>
              <a:off x="3422558" y="3995067"/>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2" name="plant">
              <a:extLst>
                <a:ext uri="{FF2B5EF4-FFF2-40B4-BE49-F238E27FC236}">
                  <a16:creationId xmlns:a16="http://schemas.microsoft.com/office/drawing/2014/main" id="{A31C9E01-4185-D843-B507-ECEB85E410C7}"/>
                </a:ext>
              </a:extLst>
            </p:cNvPr>
            <p:cNvSpPr>
              <a:spLocks noEditPoints="1" noChangeArrowheads="1"/>
            </p:cNvSpPr>
            <p:nvPr/>
          </p:nvSpPr>
          <p:spPr bwMode="auto">
            <a:xfrm>
              <a:off x="4002737" y="4935234"/>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tx2">
                <a:lumMod val="60000"/>
                <a:lumOff val="40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sp>
          <p:nvSpPr>
            <p:cNvPr id="25" name="plant">
              <a:extLst>
                <a:ext uri="{FF2B5EF4-FFF2-40B4-BE49-F238E27FC236}">
                  <a16:creationId xmlns:a16="http://schemas.microsoft.com/office/drawing/2014/main" id="{264E742F-4EB8-B343-907E-559A28747D3A}"/>
                </a:ext>
              </a:extLst>
            </p:cNvPr>
            <p:cNvSpPr>
              <a:spLocks noEditPoints="1" noChangeArrowheads="1"/>
            </p:cNvSpPr>
            <p:nvPr/>
          </p:nvSpPr>
          <p:spPr bwMode="auto">
            <a:xfrm>
              <a:off x="3293629" y="5322362"/>
              <a:ext cx="372265" cy="33182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100 w 21600"/>
                <a:gd name="T17" fmla="*/ 10092 h 21600"/>
                <a:gd name="T18" fmla="*/ 14545 w 21600"/>
                <a:gd name="T19" fmla="*/ 1357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8" y="9002"/>
                  </a:moveTo>
                  <a:lnTo>
                    <a:pt x="9254" y="8422"/>
                  </a:lnTo>
                  <a:lnTo>
                    <a:pt x="9139" y="7935"/>
                  </a:lnTo>
                  <a:lnTo>
                    <a:pt x="8819" y="7355"/>
                  </a:lnTo>
                  <a:lnTo>
                    <a:pt x="8475" y="6728"/>
                  </a:lnTo>
                  <a:lnTo>
                    <a:pt x="8040" y="6287"/>
                  </a:lnTo>
                  <a:lnTo>
                    <a:pt x="7421" y="5707"/>
                  </a:lnTo>
                  <a:lnTo>
                    <a:pt x="6574" y="5429"/>
                  </a:lnTo>
                  <a:lnTo>
                    <a:pt x="5452" y="5313"/>
                  </a:lnTo>
                  <a:lnTo>
                    <a:pt x="4856" y="5220"/>
                  </a:lnTo>
                  <a:lnTo>
                    <a:pt x="4169" y="5220"/>
                  </a:lnTo>
                  <a:lnTo>
                    <a:pt x="3665" y="5104"/>
                  </a:lnTo>
                  <a:lnTo>
                    <a:pt x="3001" y="4872"/>
                  </a:lnTo>
                  <a:lnTo>
                    <a:pt x="2497" y="4756"/>
                  </a:lnTo>
                  <a:lnTo>
                    <a:pt x="2062" y="4408"/>
                  </a:lnTo>
                  <a:lnTo>
                    <a:pt x="1603" y="4083"/>
                  </a:lnTo>
                  <a:lnTo>
                    <a:pt x="1283" y="3689"/>
                  </a:lnTo>
                  <a:lnTo>
                    <a:pt x="1283" y="4315"/>
                  </a:lnTo>
                  <a:lnTo>
                    <a:pt x="1489" y="5104"/>
                  </a:lnTo>
                  <a:lnTo>
                    <a:pt x="1832" y="6055"/>
                  </a:lnTo>
                  <a:lnTo>
                    <a:pt x="2382" y="6914"/>
                  </a:lnTo>
                  <a:lnTo>
                    <a:pt x="2680" y="7471"/>
                  </a:lnTo>
                  <a:lnTo>
                    <a:pt x="3115" y="7935"/>
                  </a:lnTo>
                  <a:lnTo>
                    <a:pt x="3573" y="8213"/>
                  </a:lnTo>
                  <a:lnTo>
                    <a:pt x="4077" y="8654"/>
                  </a:lnTo>
                  <a:lnTo>
                    <a:pt x="4627" y="9002"/>
                  </a:lnTo>
                  <a:lnTo>
                    <a:pt x="5245" y="9234"/>
                  </a:lnTo>
                  <a:lnTo>
                    <a:pt x="6024" y="9443"/>
                  </a:lnTo>
                  <a:lnTo>
                    <a:pt x="6757" y="9628"/>
                  </a:lnTo>
                  <a:lnTo>
                    <a:pt x="5177" y="10069"/>
                  </a:lnTo>
                  <a:lnTo>
                    <a:pt x="3963" y="10649"/>
                  </a:lnTo>
                  <a:lnTo>
                    <a:pt x="3344" y="11044"/>
                  </a:lnTo>
                  <a:lnTo>
                    <a:pt x="2886" y="11600"/>
                  </a:lnTo>
                  <a:lnTo>
                    <a:pt x="2497" y="12041"/>
                  </a:lnTo>
                  <a:lnTo>
                    <a:pt x="1947" y="12343"/>
                  </a:lnTo>
                  <a:lnTo>
                    <a:pt x="1168" y="12668"/>
                  </a:lnTo>
                  <a:lnTo>
                    <a:pt x="0" y="12900"/>
                  </a:lnTo>
                  <a:lnTo>
                    <a:pt x="435" y="13248"/>
                  </a:lnTo>
                  <a:lnTo>
                    <a:pt x="779" y="13456"/>
                  </a:lnTo>
                  <a:lnTo>
                    <a:pt x="1283" y="13642"/>
                  </a:lnTo>
                  <a:lnTo>
                    <a:pt x="1718" y="13758"/>
                  </a:lnTo>
                  <a:lnTo>
                    <a:pt x="2680" y="13851"/>
                  </a:lnTo>
                  <a:lnTo>
                    <a:pt x="3573" y="13758"/>
                  </a:lnTo>
                  <a:lnTo>
                    <a:pt x="4512" y="13526"/>
                  </a:lnTo>
                  <a:lnTo>
                    <a:pt x="5360" y="13248"/>
                  </a:lnTo>
                  <a:lnTo>
                    <a:pt x="6139" y="12900"/>
                  </a:lnTo>
                  <a:lnTo>
                    <a:pt x="6757" y="12552"/>
                  </a:lnTo>
                  <a:lnTo>
                    <a:pt x="6459" y="13132"/>
                  </a:lnTo>
                  <a:lnTo>
                    <a:pt x="6139" y="13642"/>
                  </a:lnTo>
                  <a:lnTo>
                    <a:pt x="5910" y="14199"/>
                  </a:lnTo>
                  <a:lnTo>
                    <a:pt x="5681" y="14663"/>
                  </a:lnTo>
                  <a:lnTo>
                    <a:pt x="5681" y="15150"/>
                  </a:lnTo>
                  <a:lnTo>
                    <a:pt x="5681" y="15730"/>
                  </a:lnTo>
                  <a:lnTo>
                    <a:pt x="5681" y="16241"/>
                  </a:lnTo>
                  <a:lnTo>
                    <a:pt x="5795" y="16913"/>
                  </a:lnTo>
                  <a:lnTo>
                    <a:pt x="5910" y="17586"/>
                  </a:lnTo>
                  <a:lnTo>
                    <a:pt x="5910" y="18213"/>
                  </a:lnTo>
                  <a:lnTo>
                    <a:pt x="5795" y="18885"/>
                  </a:lnTo>
                  <a:lnTo>
                    <a:pt x="5566" y="19396"/>
                  </a:lnTo>
                  <a:lnTo>
                    <a:pt x="5245" y="19976"/>
                  </a:lnTo>
                  <a:lnTo>
                    <a:pt x="4971" y="20370"/>
                  </a:lnTo>
                  <a:lnTo>
                    <a:pt x="4512" y="20811"/>
                  </a:lnTo>
                  <a:lnTo>
                    <a:pt x="4077" y="21043"/>
                  </a:lnTo>
                  <a:lnTo>
                    <a:pt x="5177" y="20927"/>
                  </a:lnTo>
                  <a:lnTo>
                    <a:pt x="6253" y="20486"/>
                  </a:lnTo>
                  <a:lnTo>
                    <a:pt x="7421" y="19976"/>
                  </a:lnTo>
                  <a:lnTo>
                    <a:pt x="8361" y="19187"/>
                  </a:lnTo>
                  <a:lnTo>
                    <a:pt x="8819" y="18769"/>
                  </a:lnTo>
                  <a:lnTo>
                    <a:pt x="9139" y="18213"/>
                  </a:lnTo>
                  <a:lnTo>
                    <a:pt x="9437" y="17772"/>
                  </a:lnTo>
                  <a:lnTo>
                    <a:pt x="9643" y="17261"/>
                  </a:lnTo>
                  <a:lnTo>
                    <a:pt x="9872" y="16681"/>
                  </a:lnTo>
                  <a:lnTo>
                    <a:pt x="9872" y="16171"/>
                  </a:lnTo>
                  <a:lnTo>
                    <a:pt x="9872" y="15614"/>
                  </a:lnTo>
                  <a:lnTo>
                    <a:pt x="9758" y="15057"/>
                  </a:lnTo>
                  <a:lnTo>
                    <a:pt x="10216" y="15498"/>
                  </a:lnTo>
                  <a:lnTo>
                    <a:pt x="10537" y="16241"/>
                  </a:lnTo>
                  <a:lnTo>
                    <a:pt x="10834" y="17145"/>
                  </a:lnTo>
                  <a:lnTo>
                    <a:pt x="11041" y="18213"/>
                  </a:lnTo>
                  <a:lnTo>
                    <a:pt x="11155" y="19187"/>
                  </a:lnTo>
                  <a:lnTo>
                    <a:pt x="11155" y="20185"/>
                  </a:lnTo>
                  <a:lnTo>
                    <a:pt x="11155" y="20579"/>
                  </a:lnTo>
                  <a:lnTo>
                    <a:pt x="11041" y="21043"/>
                  </a:lnTo>
                  <a:lnTo>
                    <a:pt x="10926" y="21391"/>
                  </a:lnTo>
                  <a:lnTo>
                    <a:pt x="10766" y="21600"/>
                  </a:lnTo>
                  <a:lnTo>
                    <a:pt x="11499" y="21484"/>
                  </a:lnTo>
                  <a:lnTo>
                    <a:pt x="12323" y="21043"/>
                  </a:lnTo>
                  <a:lnTo>
                    <a:pt x="13102" y="20370"/>
                  </a:lnTo>
                  <a:lnTo>
                    <a:pt x="13606" y="19628"/>
                  </a:lnTo>
                  <a:lnTo>
                    <a:pt x="13950" y="19071"/>
                  </a:lnTo>
                  <a:lnTo>
                    <a:pt x="14064" y="18677"/>
                  </a:lnTo>
                  <a:lnTo>
                    <a:pt x="14179" y="18097"/>
                  </a:lnTo>
                  <a:lnTo>
                    <a:pt x="14293" y="17586"/>
                  </a:lnTo>
                  <a:lnTo>
                    <a:pt x="14179" y="16913"/>
                  </a:lnTo>
                  <a:lnTo>
                    <a:pt x="14064" y="16241"/>
                  </a:lnTo>
                  <a:lnTo>
                    <a:pt x="13835" y="15614"/>
                  </a:lnTo>
                  <a:lnTo>
                    <a:pt x="13560" y="14872"/>
                  </a:lnTo>
                  <a:lnTo>
                    <a:pt x="13950" y="14941"/>
                  </a:lnTo>
                  <a:lnTo>
                    <a:pt x="14408" y="15150"/>
                  </a:lnTo>
                  <a:lnTo>
                    <a:pt x="14843" y="15266"/>
                  </a:lnTo>
                  <a:lnTo>
                    <a:pt x="15232" y="15614"/>
                  </a:lnTo>
                  <a:lnTo>
                    <a:pt x="15576" y="15846"/>
                  </a:lnTo>
                  <a:lnTo>
                    <a:pt x="15897" y="16171"/>
                  </a:lnTo>
                  <a:lnTo>
                    <a:pt x="16126" y="16473"/>
                  </a:lnTo>
                  <a:lnTo>
                    <a:pt x="16240" y="16913"/>
                  </a:lnTo>
                  <a:lnTo>
                    <a:pt x="16515" y="17261"/>
                  </a:lnTo>
                  <a:lnTo>
                    <a:pt x="17088" y="17586"/>
                  </a:lnTo>
                  <a:lnTo>
                    <a:pt x="17798" y="17865"/>
                  </a:lnTo>
                  <a:lnTo>
                    <a:pt x="18576" y="18097"/>
                  </a:lnTo>
                  <a:lnTo>
                    <a:pt x="19424" y="18213"/>
                  </a:lnTo>
                  <a:lnTo>
                    <a:pt x="20317" y="18213"/>
                  </a:lnTo>
                  <a:lnTo>
                    <a:pt x="21050" y="18213"/>
                  </a:lnTo>
                  <a:lnTo>
                    <a:pt x="21600" y="17865"/>
                  </a:lnTo>
                  <a:lnTo>
                    <a:pt x="21165" y="17656"/>
                  </a:lnTo>
                  <a:lnTo>
                    <a:pt x="20592" y="17470"/>
                  </a:lnTo>
                  <a:lnTo>
                    <a:pt x="20088" y="17029"/>
                  </a:lnTo>
                  <a:lnTo>
                    <a:pt x="19653" y="16681"/>
                  </a:lnTo>
                  <a:lnTo>
                    <a:pt x="19195" y="16241"/>
                  </a:lnTo>
                  <a:lnTo>
                    <a:pt x="18920" y="15962"/>
                  </a:lnTo>
                  <a:lnTo>
                    <a:pt x="18576" y="15498"/>
                  </a:lnTo>
                  <a:lnTo>
                    <a:pt x="18576" y="15057"/>
                  </a:lnTo>
                  <a:lnTo>
                    <a:pt x="18485" y="14756"/>
                  </a:lnTo>
                  <a:lnTo>
                    <a:pt x="18256" y="14199"/>
                  </a:lnTo>
                  <a:lnTo>
                    <a:pt x="17912" y="13526"/>
                  </a:lnTo>
                  <a:lnTo>
                    <a:pt x="17523" y="13016"/>
                  </a:lnTo>
                  <a:lnTo>
                    <a:pt x="16973" y="12436"/>
                  </a:lnTo>
                  <a:lnTo>
                    <a:pt x="16355" y="12041"/>
                  </a:lnTo>
                  <a:lnTo>
                    <a:pt x="16011" y="11832"/>
                  </a:lnTo>
                  <a:lnTo>
                    <a:pt x="15690" y="11716"/>
                  </a:lnTo>
                  <a:lnTo>
                    <a:pt x="15232" y="11716"/>
                  </a:lnTo>
                  <a:lnTo>
                    <a:pt x="14843" y="11716"/>
                  </a:lnTo>
                  <a:lnTo>
                    <a:pt x="15461" y="11252"/>
                  </a:lnTo>
                  <a:lnTo>
                    <a:pt x="16126" y="10858"/>
                  </a:lnTo>
                  <a:lnTo>
                    <a:pt x="16973" y="10649"/>
                  </a:lnTo>
                  <a:lnTo>
                    <a:pt x="17798" y="10417"/>
                  </a:lnTo>
                  <a:lnTo>
                    <a:pt x="18806" y="10301"/>
                  </a:lnTo>
                  <a:lnTo>
                    <a:pt x="19653" y="10301"/>
                  </a:lnTo>
                  <a:lnTo>
                    <a:pt x="20478" y="10417"/>
                  </a:lnTo>
                  <a:lnTo>
                    <a:pt x="21256" y="10533"/>
                  </a:lnTo>
                  <a:lnTo>
                    <a:pt x="20707" y="9837"/>
                  </a:lnTo>
                  <a:lnTo>
                    <a:pt x="19859" y="9234"/>
                  </a:lnTo>
                  <a:lnTo>
                    <a:pt x="18806" y="8538"/>
                  </a:lnTo>
                  <a:lnTo>
                    <a:pt x="17637" y="8144"/>
                  </a:lnTo>
                  <a:lnTo>
                    <a:pt x="16973" y="8027"/>
                  </a:lnTo>
                  <a:lnTo>
                    <a:pt x="16355" y="7935"/>
                  </a:lnTo>
                  <a:lnTo>
                    <a:pt x="15805" y="7935"/>
                  </a:lnTo>
                  <a:lnTo>
                    <a:pt x="15118" y="8027"/>
                  </a:lnTo>
                  <a:lnTo>
                    <a:pt x="14614" y="8144"/>
                  </a:lnTo>
                  <a:lnTo>
                    <a:pt x="14064" y="8422"/>
                  </a:lnTo>
                  <a:lnTo>
                    <a:pt x="13606" y="8886"/>
                  </a:lnTo>
                  <a:lnTo>
                    <a:pt x="13217" y="9327"/>
                  </a:lnTo>
                  <a:lnTo>
                    <a:pt x="13606" y="8538"/>
                  </a:lnTo>
                  <a:lnTo>
                    <a:pt x="13950" y="7935"/>
                  </a:lnTo>
                  <a:lnTo>
                    <a:pt x="14293" y="7123"/>
                  </a:lnTo>
                  <a:lnTo>
                    <a:pt x="14499" y="6519"/>
                  </a:lnTo>
                  <a:lnTo>
                    <a:pt x="14614" y="5823"/>
                  </a:lnTo>
                  <a:lnTo>
                    <a:pt x="14614" y="5220"/>
                  </a:lnTo>
                  <a:lnTo>
                    <a:pt x="14408" y="4524"/>
                  </a:lnTo>
                  <a:lnTo>
                    <a:pt x="14064" y="3898"/>
                  </a:lnTo>
                  <a:lnTo>
                    <a:pt x="13606" y="3225"/>
                  </a:lnTo>
                  <a:lnTo>
                    <a:pt x="13331" y="2598"/>
                  </a:lnTo>
                  <a:lnTo>
                    <a:pt x="13102" y="2042"/>
                  </a:lnTo>
                  <a:lnTo>
                    <a:pt x="12896" y="1485"/>
                  </a:lnTo>
                  <a:lnTo>
                    <a:pt x="12781" y="1090"/>
                  </a:lnTo>
                  <a:lnTo>
                    <a:pt x="12667" y="626"/>
                  </a:lnTo>
                  <a:lnTo>
                    <a:pt x="12667" y="278"/>
                  </a:lnTo>
                  <a:lnTo>
                    <a:pt x="12667" y="0"/>
                  </a:lnTo>
                  <a:lnTo>
                    <a:pt x="12163" y="394"/>
                  </a:lnTo>
                  <a:lnTo>
                    <a:pt x="11728" y="974"/>
                  </a:lnTo>
                  <a:lnTo>
                    <a:pt x="11155" y="1601"/>
                  </a:lnTo>
                  <a:lnTo>
                    <a:pt x="10766" y="2390"/>
                  </a:lnTo>
                  <a:lnTo>
                    <a:pt x="10330" y="3109"/>
                  </a:lnTo>
                  <a:lnTo>
                    <a:pt x="10101" y="3898"/>
                  </a:lnTo>
                  <a:lnTo>
                    <a:pt x="9987" y="4524"/>
                  </a:lnTo>
                  <a:lnTo>
                    <a:pt x="10101" y="5220"/>
                  </a:lnTo>
                  <a:lnTo>
                    <a:pt x="10216" y="5823"/>
                  </a:lnTo>
                  <a:lnTo>
                    <a:pt x="10330" y="6403"/>
                  </a:lnTo>
                  <a:lnTo>
                    <a:pt x="10330" y="6914"/>
                  </a:lnTo>
                  <a:lnTo>
                    <a:pt x="10216" y="7471"/>
                  </a:lnTo>
                  <a:lnTo>
                    <a:pt x="10101" y="7935"/>
                  </a:lnTo>
                  <a:lnTo>
                    <a:pt x="9872" y="8329"/>
                  </a:lnTo>
                  <a:lnTo>
                    <a:pt x="9643" y="8654"/>
                  </a:lnTo>
                  <a:lnTo>
                    <a:pt x="9368" y="9002"/>
                  </a:lnTo>
                  <a:close/>
                </a:path>
              </a:pathLst>
            </a:custGeom>
            <a:solidFill>
              <a:schemeClr val="accent2"/>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grpSp>
      <p:sp>
        <p:nvSpPr>
          <p:cNvPr id="26" name="TextBox 25">
            <a:extLst>
              <a:ext uri="{FF2B5EF4-FFF2-40B4-BE49-F238E27FC236}">
                <a16:creationId xmlns:a16="http://schemas.microsoft.com/office/drawing/2014/main" id="{8A9138D6-2B8A-D443-A1D3-51BE9F2492CF}"/>
              </a:ext>
            </a:extLst>
          </p:cNvPr>
          <p:cNvSpPr txBox="1"/>
          <p:nvPr/>
        </p:nvSpPr>
        <p:spPr>
          <a:xfrm rot="16200000">
            <a:off x="-570339" y="3651185"/>
            <a:ext cx="2190164" cy="707886"/>
          </a:xfrm>
          <a:prstGeom prst="rect">
            <a:avLst/>
          </a:prstGeom>
          <a:noFill/>
        </p:spPr>
        <p:txBody>
          <a:bodyPr wrap="square" rtlCol="0">
            <a:spAutoFit/>
          </a:bodyPr>
          <a:lstStyle/>
          <a:p>
            <a:r>
              <a:rPr lang="en-GB" sz="2000" dirty="0"/>
              <a:t>x10 plots on </a:t>
            </a:r>
          </a:p>
          <a:p>
            <a:r>
              <a:rPr lang="en-GB" sz="2000" dirty="0"/>
              <a:t>each soil type</a:t>
            </a:r>
          </a:p>
        </p:txBody>
      </p:sp>
      <p:sp>
        <p:nvSpPr>
          <p:cNvPr id="30" name="TextBox 29">
            <a:extLst>
              <a:ext uri="{FF2B5EF4-FFF2-40B4-BE49-F238E27FC236}">
                <a16:creationId xmlns:a16="http://schemas.microsoft.com/office/drawing/2014/main" id="{B3E7C022-91B9-0149-AB4D-E0023ABA26A3}"/>
              </a:ext>
            </a:extLst>
          </p:cNvPr>
          <p:cNvSpPr txBox="1"/>
          <p:nvPr/>
        </p:nvSpPr>
        <p:spPr>
          <a:xfrm>
            <a:off x="6488594" y="3097187"/>
            <a:ext cx="2070668" cy="2031325"/>
          </a:xfrm>
          <a:prstGeom prst="rect">
            <a:avLst/>
          </a:prstGeom>
          <a:noFill/>
        </p:spPr>
        <p:txBody>
          <a:bodyPr wrap="square" rtlCol="0">
            <a:spAutoFit/>
          </a:bodyPr>
          <a:lstStyle/>
          <a:p>
            <a:pPr marL="285750" indent="-285750">
              <a:buFont typeface="Wingdings" pitchFamily="2" charset="2"/>
              <a:buChar char="Ø"/>
            </a:pPr>
            <a:r>
              <a:rPr lang="en-GB" dirty="0"/>
              <a:t>14 species of</a:t>
            </a:r>
            <a:r>
              <a:rPr lang="en-GB" i="1" dirty="0"/>
              <a:t> </a:t>
            </a:r>
            <a:r>
              <a:rPr lang="en-GB" dirty="0"/>
              <a:t>seedlings</a:t>
            </a:r>
          </a:p>
          <a:p>
            <a:pPr marL="285750" indent="-285750">
              <a:buFont typeface="Wingdings" pitchFamily="2" charset="2"/>
              <a:buChar char="Ø"/>
            </a:pPr>
            <a:r>
              <a:rPr lang="en-GB" dirty="0"/>
              <a:t>Species found across plots </a:t>
            </a:r>
          </a:p>
          <a:p>
            <a:pPr marL="285750" indent="-285750">
              <a:buFont typeface="Wingdings" pitchFamily="2" charset="2"/>
              <a:buChar char="Ø"/>
            </a:pPr>
            <a:r>
              <a:rPr lang="en-GB" dirty="0"/>
              <a:t>species and plots are random effects</a:t>
            </a:r>
          </a:p>
        </p:txBody>
      </p:sp>
    </p:spTree>
    <p:extLst>
      <p:ext uri="{BB962C8B-B14F-4D97-AF65-F5344CB8AC3E}">
        <p14:creationId xmlns:p14="http://schemas.microsoft.com/office/powerpoint/2010/main" val="878444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4.3</a:t>
            </a:r>
          </a:p>
        </p:txBody>
      </p:sp>
      <p:sp>
        <p:nvSpPr>
          <p:cNvPr id="3" name="Content Placeholder 2"/>
          <p:cNvSpPr>
            <a:spLocks noGrp="1"/>
          </p:cNvSpPr>
          <p:nvPr>
            <p:ph idx="1"/>
          </p:nvPr>
        </p:nvSpPr>
        <p:spPr/>
        <p:txBody>
          <a:bodyPr>
            <a:normAutofit fontScale="92500" lnSpcReduction="10000"/>
          </a:bodyPr>
          <a:lstStyle/>
          <a:p>
            <a:r>
              <a:rPr lang="en-GB" dirty="0"/>
              <a:t>Read in and analyse the data in the file plantsoil.csv. </a:t>
            </a:r>
          </a:p>
          <a:p>
            <a:r>
              <a:rPr lang="en-GB" dirty="0"/>
              <a:t>Check the diagnostics.</a:t>
            </a:r>
          </a:p>
          <a:p>
            <a:r>
              <a:rPr lang="en-GB" dirty="0"/>
              <a:t>Is there an effect of soil type on plant growth?</a:t>
            </a:r>
          </a:p>
          <a:p>
            <a:r>
              <a:rPr lang="en-GB" dirty="0"/>
              <a:t>Which soil supports the highest growth rate?</a:t>
            </a:r>
          </a:p>
          <a:p>
            <a:r>
              <a:rPr lang="en-GB" dirty="0"/>
              <a:t>Which has the lowest growth rate?</a:t>
            </a:r>
          </a:p>
          <a:p>
            <a:r>
              <a:rPr lang="en-GB" dirty="0"/>
              <a:t>Do differences in growth between species across soil types explain a significant amount of variation in the data?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4"/>
          <p:cNvSpPr>
            <a:spLocks noGrp="1" noChangeArrowheads="1"/>
          </p:cNvSpPr>
          <p:nvPr>
            <p:ph type="title"/>
          </p:nvPr>
        </p:nvSpPr>
        <p:spPr>
          <a:xfrm>
            <a:off x="611188" y="2438400"/>
            <a:ext cx="7543800" cy="1295400"/>
          </a:xfrm>
        </p:spPr>
        <p:txBody>
          <a:bodyPr/>
          <a:lstStyle/>
          <a:p>
            <a:pPr algn="ctr" eaLnBrk="1" hangingPunct="1"/>
            <a:r>
              <a:rPr lang="en-NZ" dirty="0">
                <a:latin typeface="Arial" charset="0"/>
              </a:rPr>
              <a:t>End of Lecture 4</a:t>
            </a:r>
            <a:endParaRPr lang="en-GB" dirty="0">
              <a:latin typeface="Arial" charset="0"/>
            </a:endParaRPr>
          </a:p>
        </p:txBody>
      </p:sp>
    </p:spTree>
    <p:extLst>
      <p:ext uri="{BB962C8B-B14F-4D97-AF65-F5344CB8AC3E}">
        <p14:creationId xmlns:p14="http://schemas.microsoft.com/office/powerpoint/2010/main" val="108557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p:cNvSpPr>
          <p:nvPr/>
        </p:nvSpPr>
        <p:spPr bwMode="auto">
          <a:xfrm>
            <a:off x="683568" y="1844824"/>
            <a:ext cx="7848872" cy="947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0" tIns="0" rIns="0" bIns="0" anchor="ctr"/>
          <a:lstStyle/>
          <a:p>
            <a:r>
              <a:rPr lang="en-US" sz="2400" dirty="0"/>
              <a:t>radon is a naturally occurring radioactive chemical element that causes lung cancer</a:t>
            </a:r>
          </a:p>
        </p:txBody>
      </p:sp>
      <p:pic>
        <p:nvPicPr>
          <p:cNvPr id="2355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6475" y="3390602"/>
            <a:ext cx="4411663" cy="320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4" name="Title 3"/>
          <p:cNvSpPr>
            <a:spLocks noGrp="1"/>
          </p:cNvSpPr>
          <p:nvPr>
            <p:ph type="title"/>
          </p:nvPr>
        </p:nvSpPr>
        <p:spPr>
          <a:xfrm>
            <a:off x="367506" y="332656"/>
            <a:ext cx="8229600" cy="1143000"/>
          </a:xfrm>
        </p:spPr>
        <p:txBody>
          <a:bodyPr>
            <a:normAutofit/>
          </a:bodyPr>
          <a:lstStyle/>
          <a:p>
            <a:r>
              <a:rPr lang="en-US" dirty="0"/>
              <a:t>Radon concentrations in US houses</a:t>
            </a:r>
            <a:endParaRPr lang="en-GB" dirty="0"/>
          </a:p>
        </p:txBody>
      </p:sp>
    </p:spTree>
    <p:extLst>
      <p:ext uri="{BB962C8B-B14F-4D97-AF65-F5344CB8AC3E}">
        <p14:creationId xmlns:p14="http://schemas.microsoft.com/office/powerpoint/2010/main" val="6031516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5575" y="1000125"/>
            <a:ext cx="6619875" cy="586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4579" name="Rectangle 2"/>
          <p:cNvSpPr>
            <a:spLocks/>
          </p:cNvSpPr>
          <p:nvPr/>
        </p:nvSpPr>
        <p:spPr bwMode="auto">
          <a:xfrm>
            <a:off x="890588" y="352425"/>
            <a:ext cx="4657725" cy="277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r>
              <a:rPr lang="en-US" dirty="0"/>
              <a:t>It seeps out of the ground and into our homes</a:t>
            </a:r>
          </a:p>
        </p:txBody>
      </p:sp>
    </p:spTree>
    <p:extLst>
      <p:ext uri="{BB962C8B-B14F-4D97-AF65-F5344CB8AC3E}">
        <p14:creationId xmlns:p14="http://schemas.microsoft.com/office/powerpoint/2010/main" val="34867120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1425" y="649288"/>
            <a:ext cx="6973888" cy="561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5603" name="Rectangle 2"/>
          <p:cNvSpPr>
            <a:spLocks/>
          </p:cNvSpPr>
          <p:nvPr/>
        </p:nvSpPr>
        <p:spPr bwMode="auto">
          <a:xfrm>
            <a:off x="114300" y="258763"/>
            <a:ext cx="11430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ctr">
            <a:spAutoFit/>
          </a:bodyPr>
          <a:lstStyle/>
          <a:p>
            <a:r>
              <a:rPr lang="en-US"/>
              <a:t>the dataset</a:t>
            </a:r>
          </a:p>
        </p:txBody>
      </p:sp>
    </p:spTree>
    <p:extLst>
      <p:ext uri="{BB962C8B-B14F-4D97-AF65-F5344CB8AC3E}">
        <p14:creationId xmlns:p14="http://schemas.microsoft.com/office/powerpoint/2010/main" val="36257883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w="25400">
            <a:solidFill>
              <a:srgbClr val="FF0000"/>
            </a:solidFill>
          </a:ln>
        </p:spPr>
        <p:txBody>
          <a:bodyPr/>
          <a:lstStyle/>
          <a:p>
            <a:r>
              <a:rPr lang="en-GB" dirty="0">
                <a:solidFill>
                  <a:srgbClr val="FF0000"/>
                </a:solidFill>
              </a:rPr>
              <a:t>Exercise 4.1	</a:t>
            </a:r>
          </a:p>
        </p:txBody>
      </p:sp>
      <p:sp>
        <p:nvSpPr>
          <p:cNvPr id="3" name="Content Placeholder 2"/>
          <p:cNvSpPr>
            <a:spLocks noGrp="1"/>
          </p:cNvSpPr>
          <p:nvPr>
            <p:ph idx="1"/>
          </p:nvPr>
        </p:nvSpPr>
        <p:spPr>
          <a:xfrm>
            <a:off x="467544" y="1412776"/>
            <a:ext cx="8229600" cy="4525963"/>
          </a:xfrm>
        </p:spPr>
        <p:txBody>
          <a:bodyPr>
            <a:noAutofit/>
          </a:bodyPr>
          <a:lstStyle/>
          <a:p>
            <a:r>
              <a:rPr lang="en-GB" sz="2000" dirty="0"/>
              <a:t>Read in the radon data set.</a:t>
            </a:r>
          </a:p>
          <a:p>
            <a:endParaRPr lang="en-GB" sz="2000" dirty="0"/>
          </a:p>
          <a:p>
            <a:r>
              <a:rPr lang="en-GB" sz="2000" dirty="0"/>
              <a:t>Take a look at the data:</a:t>
            </a:r>
          </a:p>
          <a:p>
            <a:pPr lvl="1"/>
            <a:r>
              <a:rPr lang="en-GB" sz="2000" dirty="0"/>
              <a:t>What is the range of radon levels?</a:t>
            </a:r>
          </a:p>
          <a:p>
            <a:pPr lvl="1"/>
            <a:r>
              <a:rPr lang="en-GB" sz="2000" dirty="0"/>
              <a:t> How many counties are there?</a:t>
            </a:r>
          </a:p>
          <a:p>
            <a:pPr lvl="1"/>
            <a:r>
              <a:rPr lang="en-GB" sz="2000" dirty="0"/>
              <a:t>What does the relationship look like if you plot it? </a:t>
            </a:r>
            <a:r>
              <a:rPr lang="en-US" sz="2000" dirty="0"/>
              <a:t>H</a:t>
            </a:r>
            <a:r>
              <a:rPr lang="en-GB" sz="2000" dirty="0" err="1"/>
              <a:t>ow</a:t>
            </a:r>
            <a:r>
              <a:rPr lang="en-GB" sz="2000" dirty="0"/>
              <a:t> does it look for differ</a:t>
            </a:r>
            <a:r>
              <a:rPr lang="en-US" sz="2000" dirty="0"/>
              <a:t>e</a:t>
            </a:r>
            <a:r>
              <a:rPr lang="en-GB" sz="2000" dirty="0" err="1"/>
              <a:t>nt</a:t>
            </a:r>
            <a:r>
              <a:rPr lang="en-GB" sz="2000" dirty="0"/>
              <a:t> counties?</a:t>
            </a:r>
          </a:p>
          <a:p>
            <a:endParaRPr lang="en-GB" sz="2000" dirty="0"/>
          </a:p>
          <a:p>
            <a:r>
              <a:rPr lang="en-GB" sz="2000" dirty="0"/>
              <a:t>Fit a linear model to describe the relationship between floor and radon levels.</a:t>
            </a:r>
          </a:p>
          <a:p>
            <a:pPr lvl="1"/>
            <a:r>
              <a:rPr lang="en-GB" sz="2000" dirty="0"/>
              <a:t>What is the average radon concentration on the ground floor?</a:t>
            </a:r>
          </a:p>
          <a:p>
            <a:pPr lvl="1"/>
            <a:r>
              <a:rPr lang="en-GB" sz="2000" dirty="0"/>
              <a:t>What is the difference between the ground and first floors?</a:t>
            </a:r>
          </a:p>
          <a:p>
            <a:pPr lvl="1"/>
            <a:r>
              <a:rPr lang="en-GB" sz="2000" dirty="0"/>
              <a:t>What is the average radon concentration on the first floor?</a:t>
            </a:r>
          </a:p>
        </p:txBody>
      </p:sp>
    </p:spTree>
    <p:extLst>
      <p:ext uri="{BB962C8B-B14F-4D97-AF65-F5344CB8AC3E}">
        <p14:creationId xmlns:p14="http://schemas.microsoft.com/office/powerpoint/2010/main" val="69765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vs. random effects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6799821"/>
              </p:ext>
            </p:extLst>
          </p:nvPr>
        </p:nvGraphicFramePr>
        <p:xfrm>
          <a:off x="484209" y="1340768"/>
          <a:ext cx="8229600" cy="46736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endParaRPr lang="en-GB" dirty="0"/>
                    </a:p>
                  </a:txBody>
                  <a:tcPr/>
                </a:tc>
                <a:tc>
                  <a:txBody>
                    <a:bodyPr/>
                    <a:lstStyle/>
                    <a:p>
                      <a:r>
                        <a:rPr lang="en-US" dirty="0"/>
                        <a:t>Fixed effects</a:t>
                      </a:r>
                      <a:endParaRPr lang="en-GB" dirty="0"/>
                    </a:p>
                  </a:txBody>
                  <a:tcPr/>
                </a:tc>
                <a:tc>
                  <a:txBody>
                    <a:bodyPr/>
                    <a:lstStyle/>
                    <a:p>
                      <a:r>
                        <a:rPr lang="en-US" dirty="0"/>
                        <a:t>Random effects</a:t>
                      </a:r>
                      <a:endParaRPr lang="en-GB" dirty="0"/>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Times New Roman" pitchFamily="-1" charset="0"/>
                        </a:rPr>
                        <a:t>Design</a:t>
                      </a:r>
                      <a:endParaRPr kumimoji="0" lang="en-GB" sz="1800" b="0" i="0" u="none" strike="noStrike" cap="none" normalizeH="0" baseline="0" dirty="0">
                        <a:ln>
                          <a:noFill/>
                        </a:ln>
                        <a:solidFill>
                          <a:schemeClr val="tx1"/>
                        </a:solidFill>
                        <a:effectLst/>
                        <a:latin typeface="Times New Roman" pitchFamily="-1"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mn-lt"/>
                        </a:rPr>
                        <a:t>Treatments specifically chosen.</a:t>
                      </a:r>
                      <a:endParaRPr kumimoji="0" lang="en-GB" sz="1800" b="0" i="0" u="none" strike="noStrike" cap="none" normalizeH="0" baseline="0" dirty="0">
                        <a:ln>
                          <a:noFill/>
                        </a:ln>
                        <a:solidFill>
                          <a:schemeClr val="tx1"/>
                        </a:solidFill>
                        <a:effectLst/>
                        <a:latin typeface="+mn-lt"/>
                      </a:endParaRPr>
                    </a:p>
                  </a:txBody>
                  <a:tcPr/>
                </a:tc>
                <a:tc>
                  <a:txBody>
                    <a:bodyPr/>
                    <a:lstStyle/>
                    <a:p>
                      <a:r>
                        <a:rPr lang="en-US" dirty="0">
                          <a:latin typeface="+mn-lt"/>
                        </a:rPr>
                        <a:t>Treatments randomly chosen as a representative</a:t>
                      </a:r>
                      <a:r>
                        <a:rPr lang="en-US" baseline="0" dirty="0">
                          <a:latin typeface="+mn-lt"/>
                        </a:rPr>
                        <a:t> sample of the “population”</a:t>
                      </a:r>
                      <a:endParaRPr lang="en-GB" dirty="0">
                        <a:latin typeface="+mn-lt"/>
                      </a:endParaRP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cap="none" normalizeH="0" baseline="0" dirty="0">
                          <a:ln>
                            <a:noFill/>
                          </a:ln>
                          <a:solidFill>
                            <a:schemeClr val="tx1"/>
                          </a:solidFill>
                          <a:effectLst/>
                          <a:latin typeface="Times New Roman" pitchFamily="-1" charset="0"/>
                        </a:rPr>
                        <a:t>Repetition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cap="none" normalizeH="0" baseline="0" dirty="0">
                        <a:ln>
                          <a:noFill/>
                        </a:ln>
                        <a:solidFill>
                          <a:schemeClr val="tx1"/>
                        </a:solidFill>
                        <a:effectLst/>
                        <a:latin typeface="Times New Roman" pitchFamily="-1"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cap="none" normalizeH="0" baseline="0" dirty="0">
                          <a:ln>
                            <a:noFill/>
                          </a:ln>
                          <a:solidFill>
                            <a:schemeClr val="tx1"/>
                          </a:solidFill>
                          <a:effectLst/>
                          <a:latin typeface="+mn-lt"/>
                        </a:rPr>
                        <a:t>If you repeated the experiment you’d use the same levels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cap="none" normalizeH="0" baseline="0" dirty="0">
                          <a:ln>
                            <a:noFill/>
                          </a:ln>
                          <a:solidFill>
                            <a:schemeClr val="tx1"/>
                          </a:solidFill>
                          <a:effectLst/>
                          <a:latin typeface="+mn-lt"/>
                        </a:rPr>
                        <a:t>You’d use different levels drawn from the same “population”</a:t>
                      </a:r>
                    </a:p>
                    <a:p>
                      <a:endParaRPr lang="en-GB" dirty="0">
                        <a:latin typeface="+mn-lt"/>
                      </a:endParaRP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cap="none" normalizeH="0" baseline="0" dirty="0">
                          <a:ln>
                            <a:noFill/>
                          </a:ln>
                          <a:solidFill>
                            <a:schemeClr val="tx1"/>
                          </a:solidFill>
                          <a:effectLst/>
                          <a:latin typeface="Times New Roman" pitchFamily="-1" charset="0"/>
                        </a:rPr>
                        <a:t>Desired inference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cap="none" normalizeH="0" baseline="0" dirty="0">
                          <a:ln>
                            <a:noFill/>
                          </a:ln>
                          <a:solidFill>
                            <a:schemeClr val="tx1"/>
                          </a:solidFill>
                          <a:effectLst/>
                          <a:latin typeface="+mn-lt"/>
                        </a:rPr>
                        <a:t>SPECIFICALLY the levels used</a:t>
                      </a:r>
                    </a:p>
                  </a:txBody>
                  <a:tcPr/>
                </a:tc>
                <a:tc>
                  <a:txBody>
                    <a:bodyPr/>
                    <a:lstStyle/>
                    <a:p>
                      <a:r>
                        <a:rPr lang="en-US" dirty="0">
                          <a:latin typeface="+mn-lt"/>
                        </a:rPr>
                        <a:t>The “population” from which the levels are drawn</a:t>
                      </a:r>
                      <a:endParaRPr lang="en-GB" dirty="0">
                        <a:latin typeface="+mn-lt"/>
                      </a:endParaRP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Times New Roman" pitchFamily="-1" charset="0"/>
                        </a:rPr>
                        <a:t>Parameters</a:t>
                      </a:r>
                      <a:endParaRPr kumimoji="0" lang="en-GB" sz="1800" b="0" i="0" u="none" strike="noStrike" cap="none" normalizeH="0" baseline="0" dirty="0">
                        <a:ln>
                          <a:noFill/>
                        </a:ln>
                        <a:solidFill>
                          <a:schemeClr val="tx1"/>
                        </a:solidFill>
                        <a:effectLst/>
                        <a:latin typeface="Times New Roman" pitchFamily="-1"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mn-lt"/>
                        </a:rPr>
                        <a:t>Estimates</a:t>
                      </a:r>
                      <a:endParaRPr kumimoji="0" lang="en-GB" sz="1800" b="0" i="0" u="none" strike="noStrike" cap="none" normalizeH="0" baseline="0" dirty="0">
                        <a:ln>
                          <a:noFill/>
                        </a:ln>
                        <a:solidFill>
                          <a:schemeClr val="tx1"/>
                        </a:solidFill>
                        <a:effectLst/>
                        <a:latin typeface="+mn-lt"/>
                      </a:endParaRPr>
                    </a:p>
                  </a:txBody>
                  <a:tcPr/>
                </a:tc>
                <a:tc>
                  <a:txBody>
                    <a:bodyPr/>
                    <a:lstStyle/>
                    <a:p>
                      <a:r>
                        <a:rPr lang="en-US" dirty="0">
                          <a:latin typeface="+mn-lt"/>
                        </a:rPr>
                        <a:t>Predictions</a:t>
                      </a:r>
                      <a:r>
                        <a:rPr lang="en-US" baseline="0" dirty="0">
                          <a:latin typeface="+mn-lt"/>
                        </a:rPr>
                        <a:t> </a:t>
                      </a:r>
                      <a:r>
                        <a:rPr lang="en-US" baseline="0">
                          <a:latin typeface="+mn-lt"/>
                        </a:rPr>
                        <a:t>(Best Linear  Unbiased Predictors </a:t>
                      </a:r>
                      <a:r>
                        <a:rPr lang="en-US" baseline="0" dirty="0">
                          <a:latin typeface="+mn-lt"/>
                        </a:rPr>
                        <a:t>– BLUPS)</a:t>
                      </a:r>
                    </a:p>
                    <a:p>
                      <a:r>
                        <a:rPr lang="en-US" baseline="0" dirty="0">
                          <a:latin typeface="+mn-lt"/>
                        </a:rPr>
                        <a:t>Include “shrinkage”</a:t>
                      </a:r>
                      <a:endParaRPr lang="en-GB" dirty="0">
                        <a:latin typeface="+mn-lt"/>
                      </a:endParaRPr>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Times New Roman" pitchFamily="-1" charset="0"/>
                        </a:rPr>
                        <a:t>Primary Inference</a:t>
                      </a:r>
                      <a:endParaRPr kumimoji="0" lang="en-GB" sz="1800" b="0" i="0" u="none" strike="noStrike" cap="none" normalizeH="0" baseline="0" dirty="0">
                        <a:ln>
                          <a:noFill/>
                        </a:ln>
                        <a:solidFill>
                          <a:schemeClr val="tx1"/>
                        </a:solidFill>
                        <a:effectLst/>
                        <a:latin typeface="Times New Roman" pitchFamily="-1"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a:ln>
                            <a:noFill/>
                          </a:ln>
                          <a:solidFill>
                            <a:schemeClr val="tx1"/>
                          </a:solidFill>
                          <a:effectLst/>
                          <a:latin typeface="+mn-lt"/>
                        </a:rPr>
                        <a:t>Means</a:t>
                      </a:r>
                      <a:endParaRPr kumimoji="0" lang="en-GB" sz="1800" b="0" i="0" u="none" strike="noStrike" cap="none" normalizeH="0" baseline="0" dirty="0">
                        <a:ln>
                          <a:noFill/>
                        </a:ln>
                        <a:solidFill>
                          <a:schemeClr val="tx1"/>
                        </a:solidFill>
                        <a:effectLst/>
                        <a:latin typeface="+mn-lt"/>
                      </a:endParaRPr>
                    </a:p>
                  </a:txBody>
                  <a:tcPr/>
                </a:tc>
                <a:tc>
                  <a:txBody>
                    <a:bodyPr/>
                    <a:lstStyle/>
                    <a:p>
                      <a:r>
                        <a:rPr lang="en-US" dirty="0">
                          <a:latin typeface="+mn-lt"/>
                        </a:rPr>
                        <a:t>Variances and </a:t>
                      </a:r>
                      <a:r>
                        <a:rPr lang="en-US" dirty="0" err="1">
                          <a:latin typeface="+mn-lt"/>
                        </a:rPr>
                        <a:t>Covariances</a:t>
                      </a:r>
                      <a:endParaRPr lang="en-GB" dirty="0">
                        <a:latin typeface="+mn-lt"/>
                      </a:endParaRPr>
                    </a:p>
                  </a:txBody>
                  <a:tcPr/>
                </a:tc>
                <a:extLst>
                  <a:ext uri="{0D108BD9-81ED-4DB2-BD59-A6C34878D82A}">
                    <a16:rowId xmlns:a16="http://schemas.microsoft.com/office/drawing/2014/main" val="10005"/>
                  </a:ext>
                </a:extLst>
              </a:tr>
            </a:tbl>
          </a:graphicData>
        </a:graphic>
      </p:graphicFrame>
      <p:sp>
        <p:nvSpPr>
          <p:cNvPr id="5" name="Rectangle 4"/>
          <p:cNvSpPr/>
          <p:nvPr/>
        </p:nvSpPr>
        <p:spPr>
          <a:xfrm>
            <a:off x="467544" y="6006479"/>
            <a:ext cx="8280920" cy="461665"/>
          </a:xfrm>
          <a:prstGeom prst="rect">
            <a:avLst/>
          </a:prstGeom>
        </p:spPr>
        <p:txBody>
          <a:bodyPr wrap="square">
            <a:spAutoFit/>
          </a:bodyPr>
          <a:lstStyle/>
          <a:p>
            <a:r>
              <a:rPr lang="en-US" sz="2400" dirty="0"/>
              <a:t>Mixed effect models include both fixed and random effects</a:t>
            </a:r>
            <a:endParaRPr lang="en-GB" sz="2400" dirty="0"/>
          </a:p>
        </p:txBody>
      </p:sp>
    </p:spTree>
    <p:extLst>
      <p:ext uri="{BB962C8B-B14F-4D97-AF65-F5344CB8AC3E}">
        <p14:creationId xmlns:p14="http://schemas.microsoft.com/office/powerpoint/2010/main" val="234236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457200" y="-152400"/>
            <a:ext cx="8229600" cy="1143000"/>
          </a:xfrm>
        </p:spPr>
        <p:txBody>
          <a:bodyPr/>
          <a:lstStyle/>
          <a:p>
            <a:pPr eaLnBrk="1" hangingPunct="1">
              <a:defRPr/>
            </a:pPr>
            <a:r>
              <a:rPr lang="en-GB" dirty="0">
                <a:cs typeface="+mj-cs"/>
              </a:rPr>
              <a:t>Shrinkage</a:t>
            </a:r>
          </a:p>
        </p:txBody>
      </p:sp>
      <p:pic>
        <p:nvPicPr>
          <p:cNvPr id="20484" name="Picture 8"/>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543888" y="5089744"/>
            <a:ext cx="7916543" cy="1771756"/>
          </a:xfrm>
          <a:noFill/>
        </p:spPr>
      </p:pic>
      <p:sp>
        <p:nvSpPr>
          <p:cNvPr id="20485" name="Rectangle 10"/>
          <p:cNvSpPr>
            <a:spLocks noChangeArrowheads="1"/>
          </p:cNvSpPr>
          <p:nvPr/>
        </p:nvSpPr>
        <p:spPr bwMode="auto">
          <a:xfrm>
            <a:off x="2743200" y="990600"/>
            <a:ext cx="407193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r>
              <a:rPr lang="en-GB"/>
              <a:t>No pooling – separate lm for each site </a:t>
            </a:r>
            <a:endParaRPr lang="de-CH"/>
          </a:p>
        </p:txBody>
      </p:sp>
      <p:sp>
        <p:nvSpPr>
          <p:cNvPr id="20486" name="Rectangle 11"/>
          <p:cNvSpPr>
            <a:spLocks noChangeArrowheads="1"/>
          </p:cNvSpPr>
          <p:nvPr/>
        </p:nvSpPr>
        <p:spPr bwMode="auto">
          <a:xfrm>
            <a:off x="1752600" y="2754313"/>
            <a:ext cx="58054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de-CH"/>
              <a:t>Complete pooling – all data together – one linear model</a:t>
            </a:r>
          </a:p>
        </p:txBody>
      </p:sp>
      <p:sp>
        <p:nvSpPr>
          <p:cNvPr id="10247" name="Rectangle 12"/>
          <p:cNvSpPr>
            <a:spLocks noChangeArrowheads="1"/>
          </p:cNvSpPr>
          <p:nvPr/>
        </p:nvSpPr>
        <p:spPr bwMode="auto">
          <a:xfrm>
            <a:off x="502532" y="4438853"/>
            <a:ext cx="8202438" cy="646331"/>
          </a:xfrm>
          <a:prstGeom prst="rect">
            <a:avLst/>
          </a:prstGeom>
          <a:noFill/>
          <a:ln>
            <a:noFill/>
          </a:ln>
          <a:effectLst/>
        </p:spPr>
        <p:txBody>
          <a:bodyPr wrap="none">
            <a:spAutoFit/>
          </a:bodyPr>
          <a:lstStyle/>
          <a:p>
            <a:pPr algn="ctr"/>
            <a:r>
              <a:rPr lang="en-GB" dirty="0" err="1"/>
              <a:t>ixed</a:t>
            </a:r>
            <a:r>
              <a:rPr lang="en-GB" dirty="0"/>
              <a:t>-effects models</a:t>
            </a:r>
            <a:r>
              <a:rPr lang="de-CH" dirty="0"/>
              <a:t> </a:t>
            </a:r>
          </a:p>
          <a:p>
            <a:pPr algn="ctr"/>
            <a:r>
              <a:rPr lang="en-GB" dirty="0"/>
              <a:t>Partial pooling –sites with less data to “borrow strength”  from the rest of the dataset</a:t>
            </a:r>
          </a:p>
        </p:txBody>
      </p:sp>
      <p:pic>
        <p:nvPicPr>
          <p:cNvPr id="5" name="Content Placeholder 4"/>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467544" y="764704"/>
            <a:ext cx="7980043" cy="1993602"/>
          </a:xfr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9456" y="3093735"/>
            <a:ext cx="1987320" cy="1703417"/>
          </a:xfrm>
          <a:prstGeom prst="rect">
            <a:avLst/>
          </a:prstGeom>
        </p:spPr>
      </p:pic>
    </p:spTree>
    <p:extLst>
      <p:ext uri="{BB962C8B-B14F-4D97-AF65-F5344CB8AC3E}">
        <p14:creationId xmlns:p14="http://schemas.microsoft.com/office/powerpoint/2010/main" val="139948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600201"/>
            <a:ext cx="6336704" cy="2188840"/>
          </a:xfrm>
        </p:spPr>
        <p:txBody>
          <a:bodyPr/>
          <a:lstStyle/>
          <a:p>
            <a:pPr algn="ctr">
              <a:buNone/>
            </a:pPr>
            <a:r>
              <a:rPr lang="en-GB" dirty="0">
                <a:solidFill>
                  <a:schemeClr val="bg1"/>
                </a:solidFill>
              </a:rPr>
              <a:t>Code 4.1</a:t>
            </a:r>
          </a:p>
          <a:p>
            <a:pPr algn="ctr">
              <a:buNone/>
            </a:pPr>
            <a:r>
              <a:rPr lang="en-GB" i="1" dirty="0">
                <a:solidFill>
                  <a:schemeClr val="bg1"/>
                </a:solidFill>
              </a:rPr>
              <a:t>Fitting a mixed effects model with </a:t>
            </a:r>
            <a:r>
              <a:rPr lang="en-GB" i="1" dirty="0" err="1">
                <a:solidFill>
                  <a:schemeClr val="bg1"/>
                </a:solidFill>
              </a:rPr>
              <a:t>lmer</a:t>
            </a:r>
            <a:endParaRPr lang="en-GB" i="1" dirty="0">
              <a:solidFill>
                <a:schemeClr val="bg1"/>
              </a:solidFill>
            </a:endParaRPr>
          </a:p>
        </p:txBody>
      </p:sp>
    </p:spTree>
    <p:extLst>
      <p:ext uri="{BB962C8B-B14F-4D97-AF65-F5344CB8AC3E}">
        <p14:creationId xmlns:p14="http://schemas.microsoft.com/office/powerpoint/2010/main" val="4225145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4173</TotalTime>
  <Words>1205</Words>
  <Application>Microsoft Office PowerPoint</Application>
  <PresentationFormat>On-screen Show (4:3)</PresentationFormat>
  <Paragraphs>222</Paragraphs>
  <Slides>27</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ＭＳ Ｐゴシック</vt:lpstr>
      <vt:lpstr>Arial</vt:lpstr>
      <vt:lpstr>Calibri</vt:lpstr>
      <vt:lpstr>Courier New</vt:lpstr>
      <vt:lpstr>Lucida Console</vt:lpstr>
      <vt:lpstr>Times New Roman</vt:lpstr>
      <vt:lpstr>Wingdings</vt:lpstr>
      <vt:lpstr>Office Theme</vt:lpstr>
      <vt:lpstr>1_Office Theme</vt:lpstr>
      <vt:lpstr>Lecture 4: Linear mixed effects models: random model types and diagnostics</vt:lpstr>
      <vt:lpstr>Mixed model type problems: single random effects</vt:lpstr>
      <vt:lpstr>Radon concentrations in US houses</vt:lpstr>
      <vt:lpstr>PowerPoint Presentation</vt:lpstr>
      <vt:lpstr>PowerPoint Presentation</vt:lpstr>
      <vt:lpstr>Exercise 4.1 </vt:lpstr>
      <vt:lpstr>Fixed vs. random effects</vt:lpstr>
      <vt:lpstr>Shrinkage</vt:lpstr>
      <vt:lpstr>PowerPoint Presentation</vt:lpstr>
      <vt:lpstr>PowerPoint Presentation</vt:lpstr>
      <vt:lpstr>What if the effect of floors varies between counties?</vt:lpstr>
      <vt:lpstr>PowerPoint Presentation</vt:lpstr>
      <vt:lpstr>PowerPoint Presentation</vt:lpstr>
      <vt:lpstr>Assumptions of LMMs</vt:lpstr>
      <vt:lpstr>PowerPoint Presentation</vt:lpstr>
      <vt:lpstr>Mixed model type problems: Nested random effects</vt:lpstr>
      <vt:lpstr>Are my data nested?</vt:lpstr>
      <vt:lpstr>Nested random effects models in lmer</vt:lpstr>
      <vt:lpstr>PowerPoint Presentation</vt:lpstr>
      <vt:lpstr>Looking at the output</vt:lpstr>
      <vt:lpstr>Exercise 4.2:  The Biodepth experiment</vt:lpstr>
      <vt:lpstr>Exercise 4.2</vt:lpstr>
      <vt:lpstr>Nested random effects</vt:lpstr>
      <vt:lpstr>A crossed random effects problem Effects of soil type on Shorea growth</vt:lpstr>
      <vt:lpstr>Crossed random effects</vt:lpstr>
      <vt:lpstr>Exercise 4.3</vt:lpstr>
      <vt:lpstr>End of Lecture 4</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Mixed effects models in R</dc:title>
  <dc:creator>Robi Bagchi</dc:creator>
  <cp:lastModifiedBy>SHRISTEE</cp:lastModifiedBy>
  <cp:revision>277</cp:revision>
  <dcterms:created xsi:type="dcterms:W3CDTF">2013-03-06T15:22:33Z</dcterms:created>
  <dcterms:modified xsi:type="dcterms:W3CDTF">2021-06-16T02:13:17Z</dcterms:modified>
</cp:coreProperties>
</file>