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0" r:id="rId4"/>
    <p:sldId id="274" r:id="rId5"/>
    <p:sldId id="275" r:id="rId6"/>
    <p:sldId id="261" r:id="rId7"/>
    <p:sldId id="286" r:id="rId8"/>
    <p:sldId id="297" r:id="rId9"/>
    <p:sldId id="293" r:id="rId10"/>
    <p:sldId id="294" r:id="rId11"/>
    <p:sldId id="295" r:id="rId12"/>
    <p:sldId id="296" r:id="rId13"/>
    <p:sldId id="265" r:id="rId14"/>
    <p:sldId id="266" r:id="rId15"/>
    <p:sldId id="267" r:id="rId16"/>
    <p:sldId id="287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" initials="" lastIdx="1" clrIdx="0"/>
  <p:cmAuthor id="1" name="SHRISTEE" initials="S" lastIdx="1" clrIdx="1">
    <p:extLst>
      <p:ext uri="{19B8F6BF-5375-455C-9EA6-DF929625EA0E}">
        <p15:presenceInfo xmlns:p15="http://schemas.microsoft.com/office/powerpoint/2012/main" userId="cd12dda8d9c509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1" autoAdjust="0"/>
    <p:restoredTop sz="94643"/>
  </p:normalViewPr>
  <p:slideViewPr>
    <p:cSldViewPr>
      <p:cViewPr varScale="1">
        <p:scale>
          <a:sx n="69" d="100"/>
          <a:sy n="69" d="100"/>
        </p:scale>
        <p:origin x="6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5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4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0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1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4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C063-B7FE-4B78-992F-018E981F94A9}" type="datetimeFigureOut">
              <a:rPr lang="en-GB" smtClean="0"/>
              <a:pPr/>
              <a:t>16/06/2021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D262-1499-4351-BE49-F8253D72F2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2BD5-B553-4659-96C4-1038C2D13E9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16/06/2021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7534-2D25-427B-A3DD-A903E6A6AA3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 fontScale="90000"/>
          </a:bodyPr>
          <a:lstStyle/>
          <a:p>
            <a:r>
              <a:rPr lang="en-GB" dirty="0"/>
              <a:t>Lecture 6:</a:t>
            </a:r>
            <a:br>
              <a:rPr lang="en-GB" dirty="0"/>
            </a:br>
            <a:r>
              <a:rPr lang="en-GB" dirty="0"/>
              <a:t>Prediction with mixed effects models</a:t>
            </a:r>
          </a:p>
        </p:txBody>
      </p:sp>
    </p:spTree>
    <p:extLst>
      <p:ext uri="{BB962C8B-B14F-4D97-AF65-F5344CB8AC3E}">
        <p14:creationId xmlns:p14="http://schemas.microsoft.com/office/powerpoint/2010/main" val="263794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predicted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Once you have your model (mod) and model matrix (mat), do</a:t>
            </a:r>
            <a:br>
              <a:rPr lang="en-GB" dirty="0"/>
            </a:br>
            <a:r>
              <a:rPr lang="en-GB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&lt;- mat %*%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fixef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(mod)</a:t>
            </a:r>
          </a:p>
          <a:p>
            <a:r>
              <a:rPr lang="en-GB" dirty="0">
                <a:cs typeface="Courier New" pitchFamily="49" charset="0"/>
              </a:rPr>
              <a:t>Ignores random effects. To add them, add the appropriate BLUP</a:t>
            </a:r>
          </a:p>
          <a:p>
            <a:r>
              <a:rPr lang="en-GB" dirty="0">
                <a:cs typeface="Courier New" pitchFamily="49" charset="0"/>
              </a:rPr>
              <a:t>e.g. to add the data from block ‘3’ do</a:t>
            </a:r>
          </a:p>
          <a:p>
            <a:pPr>
              <a:buNone/>
            </a:pPr>
            <a:r>
              <a:rPr lang="en-GB" dirty="0">
                <a:cs typeface="Courier New" pitchFamily="49" charset="0"/>
              </a:rPr>
              <a:t>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&lt;- mat %*%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fixef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(mod) +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ranef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(mod)$block[‘3’,]</a:t>
            </a:r>
          </a:p>
          <a:p>
            <a:r>
              <a:rPr lang="en-GB" dirty="0">
                <a:cs typeface="Courier New" pitchFamily="49" charset="0"/>
              </a:rPr>
              <a:t>This works for simple mixed effects models</a:t>
            </a:r>
            <a:r>
              <a:rPr lang="en-US" dirty="0">
                <a:cs typeface="Courier New" pitchFamily="49" charset="0"/>
              </a:rPr>
              <a:t>…</a:t>
            </a:r>
            <a:endParaRPr lang="en-GB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0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</a:rPr>
              <a:t>Code 6.2 part 2</a:t>
            </a:r>
          </a:p>
          <a:p>
            <a:pPr algn="ctr"/>
            <a:r>
              <a:rPr lang="en-GB" sz="3600" i="1" dirty="0" err="1">
                <a:solidFill>
                  <a:prstClr val="white"/>
                </a:solidFill>
              </a:rPr>
              <a:t>lmer</a:t>
            </a:r>
            <a:r>
              <a:rPr lang="en-GB" sz="3600" i="1" dirty="0">
                <a:solidFill>
                  <a:prstClr val="white"/>
                </a:solidFill>
              </a:rPr>
              <a:t>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33294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tricky .</a:t>
            </a:r>
          </a:p>
          <a:p>
            <a:r>
              <a:rPr lang="en-GB" dirty="0"/>
              <a:t>Need to extract the variance-covariance (VCV) matrix for the fixed effects with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vcov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(mod)</a:t>
            </a:r>
          </a:p>
          <a:p>
            <a:r>
              <a:rPr lang="en-GB" dirty="0"/>
              <a:t>Then calculate the standard errors for the predictions as:</a:t>
            </a:r>
            <a:br>
              <a:rPr lang="en-GB" dirty="0"/>
            </a:br>
            <a:r>
              <a:rPr lang="en-GB" dirty="0"/>
              <a:t>se = (X * VCV * </a:t>
            </a:r>
            <a:r>
              <a:rPr lang="en-GB" dirty="0" err="1"/>
              <a:t>X</a:t>
            </a:r>
            <a:r>
              <a:rPr lang="en-GB" baseline="30000" dirty="0" err="1"/>
              <a:t>t</a:t>
            </a:r>
            <a:r>
              <a:rPr lang="en-GB" dirty="0"/>
              <a:t>)</a:t>
            </a:r>
            <a:r>
              <a:rPr lang="en-GB" baseline="30000" dirty="0"/>
              <a:t>1/2</a:t>
            </a:r>
            <a:endParaRPr lang="en-GB" dirty="0"/>
          </a:p>
          <a:p>
            <a:r>
              <a:rPr lang="en-GB" dirty="0"/>
              <a:t>Do this in R with</a:t>
            </a:r>
            <a:br>
              <a:rPr lang="en-GB" dirty="0"/>
            </a:br>
            <a:r>
              <a:rPr lang="en-GB" sz="2800" dirty="0">
                <a:latin typeface="Courier New" pitchFamily="49" charset="0"/>
                <a:cs typeface="Courier New" pitchFamily="49" charset="0"/>
              </a:rPr>
              <a:t>pred.se &lt;-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(mat %*%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vcv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%*% t(mat)))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35896" y="4221088"/>
            <a:ext cx="4104456" cy="369332"/>
            <a:chOff x="-180528" y="3861048"/>
            <a:chExt cx="3024336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1187624" y="386104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Model matrix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-180528" y="4005064"/>
              <a:ext cx="1368152" cy="40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79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Confidence interval for a new </a:t>
            </a:r>
            <a:r>
              <a:rPr lang="en-GB" dirty="0" err="1"/>
              <a:t>shadehouse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more uncertain when you predict in a new </a:t>
            </a:r>
            <a:r>
              <a:rPr lang="en-GB" dirty="0" err="1"/>
              <a:t>shadehouse</a:t>
            </a:r>
            <a:r>
              <a:rPr lang="en-GB" dirty="0"/>
              <a:t>.</a:t>
            </a:r>
          </a:p>
          <a:p>
            <a:r>
              <a:rPr lang="en-US" dirty="0"/>
              <a:t>S</a:t>
            </a:r>
            <a:r>
              <a:rPr lang="en-GB" dirty="0"/>
              <a:t>o have to add extra variation – get this from the variance among groups.</a:t>
            </a:r>
          </a:p>
          <a:p>
            <a:r>
              <a:rPr lang="en-GB" dirty="0"/>
              <a:t>E.g., if there is a random effect for </a:t>
            </a:r>
            <a:r>
              <a:rPr lang="en-GB" dirty="0" err="1"/>
              <a:t>shadehouse</a:t>
            </a:r>
            <a:r>
              <a:rPr lang="en-GB" dirty="0"/>
              <a:t>, do</a:t>
            </a:r>
          </a:p>
          <a:p>
            <a:pPr>
              <a:buNone/>
            </a:pP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pred.se.new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mat %*%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vcv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%*% t(mat) +</a:t>
            </a:r>
          </a:p>
          <a:p>
            <a:pPr>
              <a:buNone/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VarCorr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(mod)$</a:t>
            </a:r>
            <a:r>
              <a:rPr lang="en-GB" sz="2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shadehouse</a:t>
            </a:r>
            <a:r>
              <a:rPr lang="en-GB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2981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Getting the right predictions and standard errors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6" y="2852936"/>
          <a:ext cx="8229600" cy="230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r>
                        <a:rPr lang="en-GB" dirty="0"/>
                        <a:t>Known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 fixed effect + group effect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 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r>
                        <a:rPr lang="en-GB" dirty="0"/>
                        <a:t>Unknown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 effect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Fixed effect</a:t>
                      </a:r>
                      <a:r>
                        <a:rPr lang="en-GB" baseline="0" dirty="0"/>
                        <a:t> + group effect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</a:rPr>
              <a:t>Code 6.3</a:t>
            </a:r>
          </a:p>
          <a:p>
            <a:pPr algn="ctr"/>
            <a:r>
              <a:rPr lang="en-GB" sz="3600" i="1" dirty="0">
                <a:solidFill>
                  <a:prstClr val="white"/>
                </a:solidFill>
              </a:rPr>
              <a:t>Confidence intervals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biodepth</a:t>
            </a:r>
            <a:r>
              <a:rPr lang="en-GB" dirty="0"/>
              <a:t> data (biodepth.csv) to estimate the relationship between biomass and log(diversity)</a:t>
            </a:r>
          </a:p>
          <a:p>
            <a:r>
              <a:rPr lang="en-GB" dirty="0"/>
              <a:t>Use lme4’s inbuilt functions to estimate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expected biomasses at an unknown site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expected biomasses at the Swiss site</a:t>
            </a:r>
          </a:p>
          <a:p>
            <a:pPr marL="571500" indent="-514350"/>
            <a:r>
              <a:rPr lang="en-GB" dirty="0"/>
              <a:t>Now repeat this by hand!</a:t>
            </a:r>
          </a:p>
          <a:p>
            <a:pPr marL="571500" indent="-514350"/>
            <a:r>
              <a:rPr lang="en-GB" dirty="0"/>
              <a:t>Can you get the same answers?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rgbClr val="FF0000"/>
            </a:solidFill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 the </a:t>
            </a:r>
            <a:r>
              <a:rPr lang="en-GB" b="1" dirty="0"/>
              <a:t>standard errors</a:t>
            </a:r>
            <a:r>
              <a:rPr lang="en-GB" dirty="0"/>
              <a:t> for the predictions you just made</a:t>
            </a:r>
          </a:p>
          <a:p>
            <a:r>
              <a:rPr lang="en-GB" dirty="0"/>
              <a:t>Now calculate the confidence intervals.</a:t>
            </a:r>
          </a:p>
          <a:p>
            <a:r>
              <a:rPr lang="en-GB" dirty="0"/>
              <a:t>Remember that new block = more uncertainty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37010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800" dirty="0"/>
              <a:t>Making predictions for new values (fixed and random effects included)</a:t>
            </a:r>
          </a:p>
          <a:p>
            <a:pPr marL="514350" indent="-514350">
              <a:buAutoNum type="arabicPeriod"/>
            </a:pPr>
            <a:r>
              <a:rPr lang="en-GB" sz="2800" dirty="0"/>
              <a:t>Making confidence intervals around predictions</a:t>
            </a:r>
          </a:p>
          <a:p>
            <a:pPr marL="514350" indent="-514350">
              <a:buAutoNum type="arabicPeriod"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(all in the context of </a:t>
            </a:r>
            <a:r>
              <a:rPr lang="en-GB" sz="2800" u="sng" dirty="0"/>
              <a:t>normal</a:t>
            </a:r>
            <a:r>
              <a:rPr lang="en-GB" sz="2800" dirty="0"/>
              <a:t> response data)</a:t>
            </a:r>
          </a:p>
        </p:txBody>
      </p:sp>
    </p:spTree>
    <p:extLst>
      <p:ext uri="{BB962C8B-B14F-4D97-AF65-F5344CB8AC3E}">
        <p14:creationId xmlns:p14="http://schemas.microsoft.com/office/powerpoint/2010/main" val="23752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 with linear models (lm)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1007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Predictions of the model for the data used to fit the model is provided by</a:t>
            </a:r>
            <a:br>
              <a:rPr lang="en-GB" sz="2800" dirty="0"/>
            </a:br>
            <a:r>
              <a:rPr lang="en-GB" sz="2800" dirty="0"/>
              <a:t>&gt;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fitted(model)</a:t>
            </a:r>
          </a:p>
          <a:p>
            <a:r>
              <a:rPr lang="en-GB" sz="2800" dirty="0"/>
              <a:t>Predictions for new data are provided by </a:t>
            </a:r>
            <a:br>
              <a:rPr lang="en-GB" sz="2800" dirty="0"/>
            </a:br>
            <a:r>
              <a:rPr lang="en-GB" sz="2800" dirty="0"/>
              <a:t>&gt;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predict(model,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2800" dirty="0">
                <a:cs typeface="Courier New" pitchFamily="49" charset="0"/>
              </a:rPr>
              <a:t>Can get confidence intervals with</a:t>
            </a:r>
            <a:br>
              <a:rPr lang="en-GB" sz="2800" dirty="0">
                <a:cs typeface="Courier New" pitchFamily="49" charset="0"/>
              </a:rPr>
            </a:br>
            <a:r>
              <a:rPr lang="en-GB" sz="2800" dirty="0">
                <a:cs typeface="Courier New" pitchFamily="49" charset="0"/>
              </a:rPr>
              <a:t>&gt;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predict(model,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, 		interval=‘confidence’, level=0.95)</a:t>
            </a:r>
          </a:p>
          <a:p>
            <a:endParaRPr lang="en-GB" sz="2800" dirty="0">
              <a:cs typeface="Courier New" pitchFamily="49" charset="0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683568" y="4365104"/>
            <a:ext cx="2592288" cy="1757809"/>
            <a:chOff x="683568" y="4725144"/>
            <a:chExt cx="2448272" cy="1397769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5661248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Model name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1655676" y="4725144"/>
              <a:ext cx="1476164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"/>
          <p:cNvGrpSpPr/>
          <p:nvPr/>
        </p:nvGrpSpPr>
        <p:grpSpPr>
          <a:xfrm>
            <a:off x="2051720" y="4941168"/>
            <a:ext cx="2232248" cy="1613793"/>
            <a:chOff x="-612576" y="4509120"/>
            <a:chExt cx="2232248" cy="1613793"/>
          </a:xfrm>
        </p:grpSpPr>
        <p:sp>
          <p:nvSpPr>
            <p:cNvPr id="9" name="TextBox 8"/>
            <p:cNvSpPr txBox="1"/>
            <p:nvPr/>
          </p:nvSpPr>
          <p:spPr>
            <a:xfrm>
              <a:off x="-612576" y="5661248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Type of interval</a:t>
              </a: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V="1">
              <a:off x="503548" y="4509120"/>
              <a:ext cx="180020" cy="115212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6804248" y="2060848"/>
            <a:ext cx="2339752" cy="1296144"/>
            <a:chOff x="-576064" y="5661248"/>
            <a:chExt cx="3203848" cy="1119029"/>
          </a:xfrm>
        </p:grpSpPr>
        <p:sp>
          <p:nvSpPr>
            <p:cNvPr id="12" name="TextBox 11"/>
            <p:cNvSpPr txBox="1"/>
            <p:nvPr/>
          </p:nvSpPr>
          <p:spPr>
            <a:xfrm>
              <a:off x="-477463" y="5661248"/>
              <a:ext cx="3105247" cy="717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Name of new data set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-576064" y="6469436"/>
              <a:ext cx="591608" cy="3108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9"/>
          <p:cNvGrpSpPr/>
          <p:nvPr/>
        </p:nvGrpSpPr>
        <p:grpSpPr>
          <a:xfrm>
            <a:off x="6156176" y="5013177"/>
            <a:ext cx="2520280" cy="1296145"/>
            <a:chOff x="-612576" y="4359989"/>
            <a:chExt cx="2232248" cy="2404324"/>
          </a:xfrm>
        </p:grpSpPr>
        <p:sp>
          <p:nvSpPr>
            <p:cNvPr id="21" name="TextBox 20"/>
            <p:cNvSpPr txBox="1"/>
            <p:nvPr/>
          </p:nvSpPr>
          <p:spPr>
            <a:xfrm>
              <a:off x="-612576" y="5661245"/>
              <a:ext cx="2232248" cy="1103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Width of interval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407880" y="4359989"/>
              <a:ext cx="95668" cy="1301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</a:rPr>
              <a:t>Code 6.1</a:t>
            </a:r>
          </a:p>
          <a:p>
            <a:pPr algn="ctr"/>
            <a:r>
              <a:rPr lang="en-GB" sz="3600" i="1" dirty="0">
                <a:solidFill>
                  <a:prstClr val="white"/>
                </a:solidFill>
              </a:rPr>
              <a:t>lm model 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 with </a:t>
            </a:r>
            <a:r>
              <a:rPr lang="en-GB" dirty="0" err="1"/>
              <a:t>lmer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</a:t>
            </a:r>
            <a:r>
              <a:rPr lang="en-GB" dirty="0" err="1"/>
              <a:t>redict</a:t>
            </a:r>
            <a:r>
              <a:rPr lang="en-GB" dirty="0"/>
              <a:t>() function an option BUT no confidence intervals given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predict(mod,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mynewdata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re.form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=~0)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56176" y="3140968"/>
            <a:ext cx="2160240" cy="1623085"/>
            <a:chOff x="1187624" y="3068960"/>
            <a:chExt cx="2160240" cy="1623085"/>
          </a:xfrm>
        </p:grpSpPr>
        <p:sp>
          <p:nvSpPr>
            <p:cNvPr id="13" name="TextBox 12"/>
            <p:cNvSpPr txBox="1"/>
            <p:nvPr/>
          </p:nvSpPr>
          <p:spPr>
            <a:xfrm>
              <a:off x="1187624" y="3861048"/>
              <a:ext cx="2160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New predictor values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1187624" y="3068960"/>
              <a:ext cx="1080120" cy="7920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03648" y="3429000"/>
            <a:ext cx="4608512" cy="2526670"/>
            <a:chOff x="1187624" y="2780928"/>
            <a:chExt cx="3528392" cy="2526670"/>
          </a:xfrm>
        </p:grpSpPr>
        <p:sp>
          <p:nvSpPr>
            <p:cNvPr id="16" name="TextBox 15"/>
            <p:cNvSpPr txBox="1"/>
            <p:nvPr/>
          </p:nvSpPr>
          <p:spPr>
            <a:xfrm>
              <a:off x="1187624" y="3861048"/>
              <a:ext cx="35283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rgbClr val="FF0000"/>
                  </a:solidFill>
                </a:rPr>
                <a:t>Which random effects do you want?</a:t>
              </a:r>
            </a:p>
            <a:p>
              <a:r>
                <a:rPr lang="en-GB" sz="2200" dirty="0">
                  <a:solidFill>
                    <a:srgbClr val="FF0000"/>
                  </a:solidFill>
                </a:rPr>
                <a:t>NULL = everything in model</a:t>
              </a:r>
            </a:p>
            <a:p>
              <a:r>
                <a:rPr lang="en-GB" sz="2200" dirty="0">
                  <a:solidFill>
                    <a:srgbClr val="FF0000"/>
                  </a:solidFill>
                </a:rPr>
                <a:t>~0 = no random effects, only fixed</a:t>
              </a:r>
            </a:p>
            <a:p>
              <a:r>
                <a:rPr lang="en-GB" sz="2200" dirty="0">
                  <a:solidFill>
                    <a:srgbClr val="FF0000"/>
                  </a:solidFill>
                </a:rPr>
                <a:t>~group = specify the groups you want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2731297" y="2780928"/>
              <a:ext cx="220523" cy="1080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7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132856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</a:rPr>
              <a:t>Code 6.2 part 1</a:t>
            </a:r>
          </a:p>
          <a:p>
            <a:pPr algn="ctr"/>
            <a:r>
              <a:rPr lang="en-GB" sz="3600" i="1" dirty="0" err="1">
                <a:solidFill>
                  <a:prstClr val="white"/>
                </a:solidFill>
              </a:rPr>
              <a:t>lmer</a:t>
            </a:r>
            <a:r>
              <a:rPr lang="en-GB" sz="3600" i="1" dirty="0">
                <a:solidFill>
                  <a:prstClr val="white"/>
                </a:solidFill>
              </a:rPr>
              <a:t> Model predictions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828800"/>
            <a:ext cx="9017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 err="1">
                <a:latin typeface="Arial" charset="0"/>
              </a:rPr>
              <a:t>Recall</a:t>
            </a:r>
            <a:r>
              <a:rPr lang="tr-TR" sz="4000" dirty="0">
                <a:latin typeface="Arial" charset="0"/>
              </a:rPr>
              <a:t>:   </a:t>
            </a:r>
            <a:r>
              <a:rPr lang="tr-TR" sz="4000" dirty="0" err="1">
                <a:latin typeface="Arial" charset="0"/>
              </a:rPr>
              <a:t>y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>
                <a:latin typeface="Arial" charset="0"/>
              </a:rPr>
              <a:t> =  </a:t>
            </a:r>
            <a:r>
              <a:rPr lang="tr-TR" sz="4000" dirty="0" err="1">
                <a:latin typeface="Arial" charset="0"/>
              </a:rPr>
              <a:t>X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>
                <a:latin typeface="Arial" charset="0"/>
              </a:rPr>
              <a:t>β +  </a:t>
            </a:r>
            <a:r>
              <a:rPr lang="tr-TR" sz="4000" dirty="0" err="1">
                <a:latin typeface="Arial" charset="0"/>
              </a:rPr>
              <a:t>Z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 err="1">
                <a:latin typeface="Arial" charset="0"/>
              </a:rPr>
              <a:t>b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>
                <a:latin typeface="Arial" charset="0"/>
              </a:rPr>
              <a:t> + </a:t>
            </a:r>
            <a:r>
              <a:rPr lang="tr-TR" sz="4000" dirty="0" err="1">
                <a:latin typeface="Arial" charset="0"/>
              </a:rPr>
              <a:t>ε</a:t>
            </a:r>
            <a:r>
              <a:rPr lang="tr-TR" sz="4000" baseline="-25000" dirty="0" err="1">
                <a:latin typeface="Arial" charset="0"/>
              </a:rPr>
              <a:t>i</a:t>
            </a:r>
            <a:r>
              <a:rPr lang="tr-TR" sz="4000" dirty="0">
                <a:latin typeface="Arial" charset="0"/>
              </a:rPr>
              <a:t>   </a:t>
            </a:r>
            <a:r>
              <a:rPr lang="tr-TR" sz="4000" dirty="0" err="1">
                <a:latin typeface="Arial" charset="0"/>
              </a:rPr>
              <a:t>expanded</a:t>
            </a:r>
            <a:endParaRPr lang="tr-TR" sz="4000" baseline="-25000" dirty="0">
              <a:latin typeface="Arial" charset="0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395288" y="2924175"/>
            <a:ext cx="73025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1547813" y="2924175"/>
            <a:ext cx="71437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4643438" y="2924175"/>
            <a:ext cx="73025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8172450" y="2924175"/>
            <a:ext cx="71438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900113" y="2924175"/>
            <a:ext cx="71437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Bracket 10"/>
          <p:cNvSpPr/>
          <p:nvPr/>
        </p:nvSpPr>
        <p:spPr>
          <a:xfrm flipH="1">
            <a:off x="6804025" y="2924175"/>
            <a:ext cx="71438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3276600" y="2997200"/>
            <a:ext cx="71438" cy="20161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Bracket 12"/>
          <p:cNvSpPr/>
          <p:nvPr/>
        </p:nvSpPr>
        <p:spPr>
          <a:xfrm flipH="1">
            <a:off x="8675688" y="2924175"/>
            <a:ext cx="73025" cy="2017713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7380288" y="2924175"/>
            <a:ext cx="144462" cy="11525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eft Bracket 14"/>
          <p:cNvSpPr/>
          <p:nvPr/>
        </p:nvSpPr>
        <p:spPr>
          <a:xfrm flipH="1">
            <a:off x="3708400" y="2924175"/>
            <a:ext cx="142875" cy="9366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3492500" y="2924175"/>
            <a:ext cx="71438" cy="9366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7019925" y="2924175"/>
            <a:ext cx="73025" cy="1152525"/>
          </a:xfrm>
          <a:prstGeom prst="lef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7" name="TextBox 17"/>
          <p:cNvSpPr txBox="1">
            <a:spLocks noChangeArrowheads="1"/>
          </p:cNvSpPr>
          <p:nvPr/>
        </p:nvSpPr>
        <p:spPr bwMode="auto">
          <a:xfrm>
            <a:off x="1116013" y="3284538"/>
            <a:ext cx="319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=</a:t>
            </a:r>
          </a:p>
        </p:txBody>
      </p:sp>
      <p:sp>
        <p:nvSpPr>
          <p:cNvPr id="18448" name="TextBox 18"/>
          <p:cNvSpPr txBox="1">
            <a:spLocks noChangeArrowheads="1"/>
          </p:cNvSpPr>
          <p:nvPr/>
        </p:nvSpPr>
        <p:spPr bwMode="auto">
          <a:xfrm>
            <a:off x="4067175" y="3284538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18449" name="TextBox 19"/>
          <p:cNvSpPr txBox="1">
            <a:spLocks noChangeArrowheads="1"/>
          </p:cNvSpPr>
          <p:nvPr/>
        </p:nvSpPr>
        <p:spPr bwMode="auto">
          <a:xfrm>
            <a:off x="7667625" y="3284538"/>
            <a:ext cx="32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+</a:t>
            </a:r>
          </a:p>
        </p:txBody>
      </p:sp>
      <p:sp>
        <p:nvSpPr>
          <p:cNvPr id="18450" name="TextBox 21"/>
          <p:cNvSpPr txBox="1">
            <a:spLocks noChangeArrowheads="1"/>
          </p:cNvSpPr>
          <p:nvPr/>
        </p:nvSpPr>
        <p:spPr bwMode="auto">
          <a:xfrm>
            <a:off x="827088" y="4941888"/>
            <a:ext cx="534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(nx1)</a:t>
            </a:r>
          </a:p>
        </p:txBody>
      </p:sp>
      <p:sp>
        <p:nvSpPr>
          <p:cNvPr id="18451" name="TextBox 22"/>
          <p:cNvSpPr txBox="1">
            <a:spLocks noChangeArrowheads="1"/>
          </p:cNvSpPr>
          <p:nvPr/>
        </p:nvSpPr>
        <p:spPr bwMode="auto">
          <a:xfrm>
            <a:off x="3203575" y="5013325"/>
            <a:ext cx="534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(nxp)</a:t>
            </a:r>
          </a:p>
        </p:txBody>
      </p:sp>
      <p:sp>
        <p:nvSpPr>
          <p:cNvPr id="18452" name="TextBox 23"/>
          <p:cNvSpPr txBox="1">
            <a:spLocks noChangeArrowheads="1"/>
          </p:cNvSpPr>
          <p:nvPr/>
        </p:nvSpPr>
        <p:spPr bwMode="auto">
          <a:xfrm>
            <a:off x="3708400" y="3860800"/>
            <a:ext cx="5349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(px1)</a:t>
            </a:r>
          </a:p>
        </p:txBody>
      </p:sp>
      <p:sp>
        <p:nvSpPr>
          <p:cNvPr id="18453" name="TextBox 24"/>
          <p:cNvSpPr txBox="1">
            <a:spLocks noChangeArrowheads="1"/>
          </p:cNvSpPr>
          <p:nvPr/>
        </p:nvSpPr>
        <p:spPr bwMode="auto">
          <a:xfrm>
            <a:off x="6804025" y="4941888"/>
            <a:ext cx="534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(nxq)</a:t>
            </a:r>
          </a:p>
        </p:txBody>
      </p:sp>
      <p:sp>
        <p:nvSpPr>
          <p:cNvPr id="18454" name="TextBox 25"/>
          <p:cNvSpPr txBox="1">
            <a:spLocks noChangeArrowheads="1"/>
          </p:cNvSpPr>
          <p:nvPr/>
        </p:nvSpPr>
        <p:spPr bwMode="auto">
          <a:xfrm>
            <a:off x="7451725" y="4076700"/>
            <a:ext cx="5365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(qx1)</a:t>
            </a:r>
          </a:p>
        </p:txBody>
      </p:sp>
      <p:sp>
        <p:nvSpPr>
          <p:cNvPr id="18455" name="TextBox 26"/>
          <p:cNvSpPr txBox="1">
            <a:spLocks noChangeArrowheads="1"/>
          </p:cNvSpPr>
          <p:nvPr/>
        </p:nvSpPr>
        <p:spPr bwMode="auto">
          <a:xfrm>
            <a:off x="8599488" y="4941888"/>
            <a:ext cx="536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(nx1)</a:t>
            </a:r>
          </a:p>
        </p:txBody>
      </p:sp>
    </p:spTree>
    <p:extLst>
      <p:ext uri="{BB962C8B-B14F-4D97-AF65-F5344CB8AC3E}">
        <p14:creationId xmlns:p14="http://schemas.microsoft.com/office/powerpoint/2010/main" val="73336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calculations (‘by hand’)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effects part: Y = X</a:t>
            </a:r>
            <a:r>
              <a:rPr lang="el-GR" dirty="0"/>
              <a:t>β</a:t>
            </a:r>
            <a:endParaRPr lang="en-GB" dirty="0"/>
          </a:p>
          <a:p>
            <a:r>
              <a:rPr lang="en-GB" dirty="0"/>
              <a:t>In R code this as</a:t>
            </a:r>
            <a:br>
              <a:rPr lang="en-GB" dirty="0"/>
            </a:br>
            <a:r>
              <a:rPr lang="en-GB" dirty="0">
                <a:latin typeface="Courier New" pitchFamily="49" charset="0"/>
                <a:cs typeface="Courier New" pitchFamily="49" charset="0"/>
              </a:rPr>
              <a:t>Y = X </a:t>
            </a: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%*%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beta</a:t>
            </a:r>
          </a:p>
          <a:p>
            <a:r>
              <a:rPr lang="en-GB" dirty="0">
                <a:cs typeface="Courier New" pitchFamily="49" charset="0"/>
              </a:rPr>
              <a:t>Can get beta from the fixed effects</a:t>
            </a:r>
          </a:p>
          <a:p>
            <a:r>
              <a:rPr lang="en-GB" dirty="0">
                <a:cs typeface="Courier New" pitchFamily="49" charset="0"/>
              </a:rPr>
              <a:t>Need to create X – use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model.matrix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>
                <a:cs typeface="Courier New" pitchFamily="49" charset="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93759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model.matrix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model.matrix</a:t>
            </a:r>
            <a:r>
              <a:rPr lang="en-GB" dirty="0"/>
              <a:t>  makes a model matrix given a formula and a data set</a:t>
            </a:r>
          </a:p>
          <a:p>
            <a:r>
              <a:rPr lang="en-GB" dirty="0"/>
              <a:t>Only need the right hand side of the formula</a:t>
            </a:r>
            <a:br>
              <a:rPr lang="en-GB" dirty="0"/>
            </a:br>
            <a:r>
              <a:rPr lang="en-GB" dirty="0"/>
              <a:t>e.g. </a:t>
            </a:r>
            <a:r>
              <a:rPr lang="en-GB" dirty="0" err="1">
                <a:latin typeface="Courier New"/>
                <a:cs typeface="Courier New"/>
              </a:rPr>
              <a:t>model.matrix</a:t>
            </a:r>
            <a:r>
              <a:rPr lang="en-GB" dirty="0">
                <a:latin typeface="Courier New"/>
                <a:cs typeface="Courier New"/>
              </a:rPr>
              <a:t>(~x1+x2+ x3*x4, data=</a:t>
            </a:r>
            <a:r>
              <a:rPr lang="en-GB" dirty="0" err="1">
                <a:latin typeface="Courier New"/>
                <a:cs typeface="Courier New"/>
              </a:rPr>
              <a:t>dat</a:t>
            </a:r>
            <a:r>
              <a:rPr lang="en-GB" dirty="0">
                <a:latin typeface="Courier New"/>
                <a:cs typeface="Courier New"/>
              </a:rPr>
              <a:t>)</a:t>
            </a:r>
          </a:p>
          <a:p>
            <a:r>
              <a:rPr lang="en-GB" dirty="0"/>
              <a:t>Automatically expands factors</a:t>
            </a:r>
          </a:p>
          <a:p>
            <a:r>
              <a:rPr lang="en-GB" dirty="0"/>
              <a:t>Make sure the formula in model matrix is </a:t>
            </a:r>
            <a:r>
              <a:rPr lang="en-GB" b="1" dirty="0"/>
              <a:t>EXACTLY </a:t>
            </a:r>
            <a:r>
              <a:rPr lang="en-GB" dirty="0"/>
              <a:t>the same as in your model</a:t>
            </a:r>
          </a:p>
        </p:txBody>
      </p:sp>
    </p:spTree>
    <p:extLst>
      <p:ext uri="{BB962C8B-B14F-4D97-AF65-F5344CB8AC3E}">
        <p14:creationId xmlns:p14="http://schemas.microsoft.com/office/powerpoint/2010/main" val="295093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8305</TotalTime>
  <Words>421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Courier New</vt:lpstr>
      <vt:lpstr>Office Theme</vt:lpstr>
      <vt:lpstr>3_Office Theme</vt:lpstr>
      <vt:lpstr>Lecture 6: Prediction with mixed effects models</vt:lpstr>
      <vt:lpstr>This lecture</vt:lpstr>
      <vt:lpstr>Predictions with linear models (lm)</vt:lpstr>
      <vt:lpstr>PowerPoint Presentation</vt:lpstr>
      <vt:lpstr>Predictions with lmer</vt:lpstr>
      <vt:lpstr>PowerPoint Presentation</vt:lpstr>
      <vt:lpstr>Recall:   yi =  Xiβ +  Zibi + εi   expanded</vt:lpstr>
      <vt:lpstr>Matrix calculations (‘by hand’)</vt:lpstr>
      <vt:lpstr>model.matrix()</vt:lpstr>
      <vt:lpstr>Making predicted values</vt:lpstr>
      <vt:lpstr>PowerPoint Presentation</vt:lpstr>
      <vt:lpstr>Confidence intervals</vt:lpstr>
      <vt:lpstr>Confidence interval for a new shadehouse</vt:lpstr>
      <vt:lpstr>Getting the right predictions and standard errors</vt:lpstr>
      <vt:lpstr>PowerPoint Presentation</vt:lpstr>
      <vt:lpstr>Exercise 6.1</vt:lpstr>
      <vt:lpstr>Exercise 6.2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 Bagchi</dc:creator>
  <cp:lastModifiedBy>SHRISTEE</cp:lastModifiedBy>
  <cp:revision>158</cp:revision>
  <dcterms:created xsi:type="dcterms:W3CDTF">2014-04-30T15:22:18Z</dcterms:created>
  <dcterms:modified xsi:type="dcterms:W3CDTF">2021-06-17T07:13:32Z</dcterms:modified>
</cp:coreProperties>
</file>