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0" r:id="rId3"/>
    <p:sldId id="287" r:id="rId4"/>
    <p:sldId id="288" r:id="rId5"/>
    <p:sldId id="289" r:id="rId6"/>
    <p:sldId id="268" r:id="rId7"/>
    <p:sldId id="269" r:id="rId8"/>
    <p:sldId id="294" r:id="rId9"/>
    <p:sldId id="311" r:id="rId10"/>
    <p:sldId id="292" r:id="rId11"/>
    <p:sldId id="293" r:id="rId12"/>
    <p:sldId id="295" r:id="rId13"/>
    <p:sldId id="296" r:id="rId14"/>
    <p:sldId id="297" r:id="rId15"/>
    <p:sldId id="301" r:id="rId16"/>
    <p:sldId id="298" r:id="rId17"/>
    <p:sldId id="312" r:id="rId18"/>
    <p:sldId id="300" r:id="rId19"/>
    <p:sldId id="321" r:id="rId20"/>
    <p:sldId id="322" r:id="rId21"/>
    <p:sldId id="323" r:id="rId22"/>
    <p:sldId id="320" r:id="rId23"/>
    <p:sldId id="306" r:id="rId24"/>
    <p:sldId id="305" r:id="rId25"/>
    <p:sldId id="308" r:id="rId26"/>
    <p:sldId id="313" r:id="rId27"/>
    <p:sldId id="314" r:id="rId28"/>
    <p:sldId id="315" r:id="rId29"/>
    <p:sldId id="316" r:id="rId30"/>
    <p:sldId id="317" r:id="rId31"/>
    <p:sldId id="31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STEE" initials="S" lastIdx="2" clrIdx="0">
    <p:extLst>
      <p:ext uri="{19B8F6BF-5375-455C-9EA6-DF929625EA0E}">
        <p15:presenceInfo xmlns:p15="http://schemas.microsoft.com/office/powerpoint/2012/main" userId="cd12dda8d9c509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autoAdjust="0"/>
    <p:restoredTop sz="99059" autoAdjust="0"/>
  </p:normalViewPr>
  <p:slideViewPr>
    <p:cSldViewPr>
      <p:cViewPr varScale="1">
        <p:scale>
          <a:sx n="73" d="100"/>
          <a:sy n="73" d="100"/>
        </p:scale>
        <p:origin x="600" y="78"/>
      </p:cViewPr>
      <p:guideLst>
        <p:guide orient="horz" pos="2160"/>
        <p:guide pos="2880"/>
      </p:guideLst>
    </p:cSldViewPr>
  </p:slideViewPr>
  <p:outlineViewPr>
    <p:cViewPr>
      <p:scale>
        <a:sx n="33" d="100"/>
        <a:sy n="33" d="100"/>
      </p:scale>
      <p:origin x="24" y="1135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17T08:27:06.572" idx="1">
    <p:pos x="10" y="10"/>
    <p:text>did the transformation in seal problem</p:text>
    <p:extLst>
      <p:ext uri="{C676402C-5697-4E1C-873F-D02D1690AC5C}">
        <p15:threadingInfo xmlns:p15="http://schemas.microsoft.com/office/powerpoint/2012/main" timeZoneBias="-345"/>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17T08:28:06.050" idx="2">
    <p:pos x="10" y="10"/>
    <p:text>radon data-fact wrap</p:text>
    <p:extLst>
      <p:ext uri="{C676402C-5697-4E1C-873F-D02D1690AC5C}">
        <p15:threadingInfo xmlns:p15="http://schemas.microsoft.com/office/powerpoint/2012/main" timeZoneBias="-345"/>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FE791E-9678-4F35-9BDF-1CDEC3881C35}" type="datetimeFigureOut">
              <a:rPr lang="en-GB" smtClean="0"/>
              <a:pPr/>
              <a:t>17/06/2021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CAA986-1EDB-4469-BBA2-EA2E142A37E9}" type="slidenum">
              <a:rPr lang="en-GB" smtClean="0"/>
              <a:pPr/>
              <a:t>‹#›</a:t>
            </a:fld>
            <a:endParaRPr lang="en-GB"/>
          </a:p>
        </p:txBody>
      </p:sp>
    </p:spTree>
    <p:extLst>
      <p:ext uri="{BB962C8B-B14F-4D97-AF65-F5344CB8AC3E}">
        <p14:creationId xmlns:p14="http://schemas.microsoft.com/office/powerpoint/2010/main" val="1078057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D883946-C169-44B6-9B1B-8BDC4718DC54}" type="slidenum">
              <a:rPr lang="en-GB"/>
              <a:pPr/>
              <a:t>22</a:t>
            </a:fld>
            <a:endParaRPr lang="en-GB"/>
          </a:p>
        </p:txBody>
      </p:sp>
      <p:sp>
        <p:nvSpPr>
          <p:cNvPr id="307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44A48E0-1ECF-478A-A9EA-7D2184AEE9B4}" type="slidenum">
              <a:rPr lang="en-GB" sz="1200">
                <a:latin typeface="Arial" charset="0"/>
                <a:cs typeface="Arial" charset="0"/>
              </a:rPr>
              <a:pPr algn="r"/>
              <a:t>22</a:t>
            </a:fld>
            <a:endParaRPr lang="en-GB" sz="1200">
              <a:latin typeface="Arial" charset="0"/>
              <a:cs typeface="Arial" charset="0"/>
            </a:endParaRPr>
          </a:p>
        </p:txBody>
      </p:sp>
      <p:sp>
        <p:nvSpPr>
          <p:cNvPr id="30723"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4"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D883946-C169-44B6-9B1B-8BDC4718DC54}" type="slidenum">
              <a:rPr lang="en-GB"/>
              <a:pPr/>
              <a:t>23</a:t>
            </a:fld>
            <a:endParaRPr lang="en-GB"/>
          </a:p>
        </p:txBody>
      </p:sp>
      <p:sp>
        <p:nvSpPr>
          <p:cNvPr id="307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44A48E0-1ECF-478A-A9EA-7D2184AEE9B4}" type="slidenum">
              <a:rPr lang="en-GB" sz="1200">
                <a:latin typeface="Arial" charset="0"/>
                <a:cs typeface="Arial" charset="0"/>
              </a:rPr>
              <a:pPr algn="r"/>
              <a:t>23</a:t>
            </a:fld>
            <a:endParaRPr lang="en-GB" sz="1200">
              <a:latin typeface="Arial" charset="0"/>
              <a:cs typeface="Arial" charset="0"/>
            </a:endParaRPr>
          </a:p>
        </p:txBody>
      </p:sp>
      <p:sp>
        <p:nvSpPr>
          <p:cNvPr id="30723"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4"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B8931-4B92-4853-9D96-5C1989F1D938}" type="datetimeFigureOut">
              <a:rPr lang="en-GB" smtClean="0"/>
              <a:pPr/>
              <a:t>17/06/2021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594770-CF50-4391-81EE-0229C2F16EB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B8931-4B92-4853-9D96-5C1989F1D938}" type="datetimeFigureOut">
              <a:rPr lang="en-GB" smtClean="0"/>
              <a:pPr/>
              <a:t>17/06/2021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94770-CF50-4391-81EE-0229C2F16EB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130425"/>
            <a:ext cx="8640960" cy="1470025"/>
          </a:xfrm>
        </p:spPr>
        <p:txBody>
          <a:bodyPr>
            <a:normAutofit/>
          </a:bodyPr>
          <a:lstStyle/>
          <a:p>
            <a:r>
              <a:rPr lang="en-GB" dirty="0">
                <a:latin typeface="Times New Roman"/>
                <a:cs typeface="Times New Roman"/>
              </a:rPr>
              <a:t>Lecture 7</a:t>
            </a:r>
            <a:br>
              <a:rPr lang="en-GB" dirty="0">
                <a:latin typeface="Times New Roman"/>
                <a:cs typeface="Times New Roman"/>
              </a:rPr>
            </a:br>
            <a:r>
              <a:rPr lang="en-GB" dirty="0">
                <a:latin typeface="Times New Roman"/>
                <a:cs typeface="Times New Roman"/>
              </a:rPr>
              <a:t>Generalised Linear Mixed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buNone/>
            </a:pPr>
            <a:r>
              <a:rPr lang="en-GB" dirty="0">
                <a:solidFill>
                  <a:srgbClr val="000000"/>
                </a:solidFill>
                <a:latin typeface="Lucida Console"/>
              </a:rPr>
              <a:t>Generalized linear mixed model fit by maximum likelihood (Laplace Approximation) [</a:t>
            </a:r>
            <a:r>
              <a:rPr lang="en-GB" dirty="0" err="1">
                <a:solidFill>
                  <a:srgbClr val="000000"/>
                </a:solidFill>
                <a:latin typeface="Lucida Console"/>
              </a:rPr>
              <a:t>glmerMod</a:t>
            </a:r>
            <a:r>
              <a:rPr lang="en-GB" dirty="0">
                <a:solidFill>
                  <a:srgbClr val="000000"/>
                </a:solidFill>
                <a:latin typeface="Lucida Console"/>
              </a:rPr>
              <a:t>] </a:t>
            </a:r>
          </a:p>
          <a:p>
            <a:pPr>
              <a:buNone/>
            </a:pPr>
            <a:endParaRPr lang="en-GB" dirty="0">
              <a:solidFill>
                <a:srgbClr val="000000"/>
              </a:solidFill>
              <a:latin typeface="Lucida Console"/>
            </a:endParaRPr>
          </a:p>
          <a:p>
            <a:pPr>
              <a:buNone/>
            </a:pPr>
            <a:r>
              <a:rPr lang="en-GB" dirty="0">
                <a:solidFill>
                  <a:srgbClr val="000000"/>
                </a:solidFill>
                <a:latin typeface="Lucida Console"/>
              </a:rPr>
              <a:t>Family: binomial ( </a:t>
            </a:r>
            <a:r>
              <a:rPr lang="en-GB" dirty="0" err="1">
                <a:solidFill>
                  <a:srgbClr val="000000"/>
                </a:solidFill>
                <a:latin typeface="Lucida Console"/>
              </a:rPr>
              <a:t>logit</a:t>
            </a:r>
            <a:r>
              <a:rPr lang="en-GB" dirty="0">
                <a:solidFill>
                  <a:srgbClr val="000000"/>
                </a:solidFill>
                <a:latin typeface="Lucida Console"/>
              </a:rPr>
              <a:t> ) </a:t>
            </a:r>
          </a:p>
          <a:p>
            <a:pPr>
              <a:buNone/>
            </a:pPr>
            <a:r>
              <a:rPr lang="en-GB" dirty="0">
                <a:solidFill>
                  <a:srgbClr val="000000"/>
                </a:solidFill>
                <a:latin typeface="Lucida Console"/>
              </a:rPr>
              <a:t>Formula: bush ~ female + black + (1 | state) </a:t>
            </a:r>
          </a:p>
          <a:p>
            <a:pPr>
              <a:buNone/>
            </a:pPr>
            <a:r>
              <a:rPr lang="en-GB" dirty="0">
                <a:solidFill>
                  <a:srgbClr val="000000"/>
                </a:solidFill>
                <a:latin typeface="Lucida Console"/>
              </a:rPr>
              <a:t>Data: polls </a:t>
            </a:r>
          </a:p>
          <a:p>
            <a:pPr>
              <a:buNone/>
            </a:pPr>
            <a:endParaRPr lang="en-GB" dirty="0">
              <a:solidFill>
                <a:srgbClr val="000000"/>
              </a:solidFill>
              <a:latin typeface="Lucida Console"/>
            </a:endParaRPr>
          </a:p>
          <a:p>
            <a:pPr>
              <a:buNone/>
            </a:pPr>
            <a:r>
              <a:rPr lang="en-GB" dirty="0">
                <a:solidFill>
                  <a:srgbClr val="000000"/>
                </a:solidFill>
                <a:latin typeface="Lucida Console"/>
              </a:rPr>
              <a:t>AIC BIC </a:t>
            </a:r>
            <a:r>
              <a:rPr lang="en-GB" dirty="0" err="1">
                <a:solidFill>
                  <a:srgbClr val="000000"/>
                </a:solidFill>
                <a:latin typeface="Lucida Console"/>
              </a:rPr>
              <a:t>logLik</a:t>
            </a:r>
            <a:r>
              <a:rPr lang="en-GB" dirty="0">
                <a:solidFill>
                  <a:srgbClr val="000000"/>
                </a:solidFill>
                <a:latin typeface="Lucida Console"/>
              </a:rPr>
              <a:t> deviance </a:t>
            </a:r>
            <a:r>
              <a:rPr lang="en-GB" dirty="0" err="1">
                <a:solidFill>
                  <a:srgbClr val="000000"/>
                </a:solidFill>
                <a:latin typeface="Lucida Console"/>
              </a:rPr>
              <a:t>df.resid</a:t>
            </a:r>
            <a:r>
              <a:rPr lang="en-GB" dirty="0">
                <a:solidFill>
                  <a:srgbClr val="000000"/>
                </a:solidFill>
                <a:latin typeface="Lucida Console"/>
              </a:rPr>
              <a:t> </a:t>
            </a:r>
          </a:p>
          <a:p>
            <a:pPr>
              <a:buNone/>
            </a:pPr>
            <a:r>
              <a:rPr lang="en-GB" dirty="0">
                <a:solidFill>
                  <a:srgbClr val="000000"/>
                </a:solidFill>
                <a:latin typeface="Lucida Console"/>
              </a:rPr>
              <a:t>2664.7  2687.1 -1328.3  2656.7 2009 </a:t>
            </a:r>
            <a:br>
              <a:rPr lang="en-GB" dirty="0">
                <a:solidFill>
                  <a:srgbClr val="000000"/>
                </a:solidFill>
                <a:latin typeface="Lucida Console"/>
              </a:rPr>
            </a:br>
            <a:endParaRPr lang="en-GB" dirty="0">
              <a:solidFill>
                <a:srgbClr val="000000"/>
              </a:solidFill>
              <a:latin typeface="Lucida Console"/>
            </a:endParaRPr>
          </a:p>
          <a:p>
            <a:pPr>
              <a:buNone/>
            </a:pPr>
            <a:r>
              <a:rPr lang="en-GB" dirty="0">
                <a:solidFill>
                  <a:srgbClr val="000000"/>
                </a:solidFill>
                <a:latin typeface="Lucida Console"/>
              </a:rPr>
              <a:t>Random effects: </a:t>
            </a:r>
          </a:p>
          <a:p>
            <a:pPr>
              <a:buNone/>
            </a:pPr>
            <a:r>
              <a:rPr lang="en-GB" dirty="0">
                <a:solidFill>
                  <a:srgbClr val="000000"/>
                </a:solidFill>
                <a:latin typeface="Lucida Console"/>
              </a:rPr>
              <a:t>Groups Name 	Variance </a:t>
            </a:r>
            <a:r>
              <a:rPr lang="en-GB" dirty="0" err="1">
                <a:solidFill>
                  <a:srgbClr val="000000"/>
                </a:solidFill>
                <a:latin typeface="Lucida Console"/>
              </a:rPr>
              <a:t>Std.Dev</a:t>
            </a:r>
            <a:r>
              <a:rPr lang="en-GB" dirty="0">
                <a:solidFill>
                  <a:srgbClr val="000000"/>
                </a:solidFill>
                <a:latin typeface="Lucida Console"/>
              </a:rPr>
              <a:t>. </a:t>
            </a:r>
          </a:p>
          <a:p>
            <a:pPr>
              <a:buNone/>
            </a:pPr>
            <a:r>
              <a:rPr lang="en-GB" dirty="0">
                <a:solidFill>
                  <a:srgbClr val="000000"/>
                </a:solidFill>
                <a:latin typeface="Lucida Console"/>
              </a:rPr>
              <a:t>state (Intercept) 0.1687   0.4108 </a:t>
            </a:r>
          </a:p>
          <a:p>
            <a:pPr>
              <a:buNone/>
            </a:pPr>
            <a:endParaRPr lang="en-GB" dirty="0">
              <a:solidFill>
                <a:srgbClr val="000000"/>
              </a:solidFill>
              <a:latin typeface="Lucida Console"/>
            </a:endParaRPr>
          </a:p>
          <a:p>
            <a:pPr>
              <a:buNone/>
            </a:pPr>
            <a:r>
              <a:rPr lang="en-GB" dirty="0">
                <a:solidFill>
                  <a:srgbClr val="000000"/>
                </a:solidFill>
                <a:latin typeface="Lucida Console"/>
              </a:rPr>
              <a:t>Number of </a:t>
            </a:r>
            <a:r>
              <a:rPr lang="en-GB" dirty="0" err="1">
                <a:solidFill>
                  <a:srgbClr val="000000"/>
                </a:solidFill>
                <a:latin typeface="Lucida Console"/>
              </a:rPr>
              <a:t>obs</a:t>
            </a:r>
            <a:r>
              <a:rPr lang="en-GB" dirty="0">
                <a:solidFill>
                  <a:srgbClr val="000000"/>
                </a:solidFill>
                <a:latin typeface="Lucida Console"/>
              </a:rPr>
              <a:t>: 2013, groups: state, 48 </a:t>
            </a:r>
          </a:p>
        </p:txBody>
      </p:sp>
      <p:sp>
        <p:nvSpPr>
          <p:cNvPr id="4" name="Title 3"/>
          <p:cNvSpPr>
            <a:spLocks noGrp="1"/>
          </p:cNvSpPr>
          <p:nvPr>
            <p:ph type="title"/>
          </p:nvPr>
        </p:nvSpPr>
        <p:spPr/>
        <p:txBody>
          <a:bodyPr/>
          <a:lstStyle/>
          <a:p>
            <a:r>
              <a:rPr lang="en-GB" dirty="0"/>
              <a:t>Interpreting the output</a:t>
            </a:r>
          </a:p>
        </p:txBody>
      </p:sp>
      <p:sp>
        <p:nvSpPr>
          <p:cNvPr id="5" name="Rectangle 4"/>
          <p:cNvSpPr/>
          <p:nvPr/>
        </p:nvSpPr>
        <p:spPr>
          <a:xfrm>
            <a:off x="467544" y="2348880"/>
            <a:ext cx="7056784" cy="122413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95536" y="4437112"/>
            <a:ext cx="7056784" cy="187220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Interpreting estimates</a:t>
            </a:r>
          </a:p>
        </p:txBody>
      </p:sp>
      <p:sp>
        <p:nvSpPr>
          <p:cNvPr id="4" name="Rectangle 3"/>
          <p:cNvSpPr/>
          <p:nvPr/>
        </p:nvSpPr>
        <p:spPr>
          <a:xfrm>
            <a:off x="683568" y="1844824"/>
            <a:ext cx="8064896" cy="3416320"/>
          </a:xfrm>
          <a:prstGeom prst="rect">
            <a:avLst/>
          </a:prstGeom>
        </p:spPr>
        <p:txBody>
          <a:bodyPr wrap="square">
            <a:spAutoFit/>
          </a:bodyPr>
          <a:lstStyle/>
          <a:p>
            <a:pPr>
              <a:buNone/>
            </a:pPr>
            <a:r>
              <a:rPr lang="en-GB" dirty="0">
                <a:solidFill>
                  <a:srgbClr val="000000"/>
                </a:solidFill>
                <a:latin typeface="Lucida Console"/>
              </a:rPr>
              <a:t>Fixed effects: </a:t>
            </a:r>
          </a:p>
          <a:p>
            <a:pPr>
              <a:buNone/>
            </a:pPr>
            <a:r>
              <a:rPr lang="en-GB" dirty="0">
                <a:solidFill>
                  <a:srgbClr val="000000"/>
                </a:solidFill>
                <a:latin typeface="Lucida Console"/>
              </a:rPr>
              <a:t>		</a:t>
            </a:r>
          </a:p>
          <a:p>
            <a:r>
              <a:rPr lang="en-GB" dirty="0">
                <a:solidFill>
                  <a:srgbClr val="000000"/>
                </a:solidFill>
                <a:latin typeface="Lucida Console"/>
              </a:rPr>
              <a:t>		 Estimate Std. Error z value Pr(&gt;|z|) </a:t>
            </a:r>
          </a:p>
          <a:p>
            <a:r>
              <a:rPr lang="en-GB" dirty="0">
                <a:solidFill>
                  <a:srgbClr val="000000"/>
                </a:solidFill>
                <a:latin typeface="Lucida Console"/>
              </a:rPr>
              <a:t>(Intercept) 	 0.4377   0.1015 	 4.31 	  1.6e-05 </a:t>
            </a:r>
          </a:p>
          <a:p>
            <a:r>
              <a:rPr lang="en-GB" dirty="0">
                <a:solidFill>
                  <a:srgbClr val="000000"/>
                </a:solidFill>
                <a:latin typeface="Lucida Console"/>
              </a:rPr>
              <a:t>female1 	-0.0931   0.0951 	-0.98    0.33 </a:t>
            </a:r>
          </a:p>
          <a:p>
            <a:r>
              <a:rPr lang="en-GB" dirty="0">
                <a:solidFill>
                  <a:srgbClr val="000000"/>
                </a:solidFill>
                <a:latin typeface="Lucida Console"/>
              </a:rPr>
              <a:t>black1 	-1.7397   0.2095    -8.30   &lt; 2e-16</a:t>
            </a:r>
          </a:p>
          <a:p>
            <a:pPr>
              <a:buNone/>
            </a:pPr>
            <a:endParaRPr lang="en-GB" dirty="0">
              <a:solidFill>
                <a:srgbClr val="000000"/>
              </a:solidFill>
              <a:latin typeface="Lucida Console"/>
            </a:endParaRPr>
          </a:p>
          <a:p>
            <a:pPr>
              <a:buNone/>
            </a:pPr>
            <a:endParaRPr lang="en-GB" dirty="0">
              <a:solidFill>
                <a:srgbClr val="000000"/>
              </a:solidFill>
              <a:latin typeface="Lucida Console"/>
            </a:endParaRPr>
          </a:p>
          <a:p>
            <a:pPr>
              <a:buNone/>
            </a:pPr>
            <a:r>
              <a:rPr lang="en-GB" dirty="0">
                <a:solidFill>
                  <a:srgbClr val="000000"/>
                </a:solidFill>
                <a:latin typeface="Lucida Console"/>
              </a:rPr>
              <a:t>Correlation of Fixed Effects: </a:t>
            </a:r>
          </a:p>
          <a:p>
            <a:pPr>
              <a:buNone/>
            </a:pPr>
            <a:r>
              <a:rPr lang="en-GB" dirty="0">
                <a:solidFill>
                  <a:srgbClr val="000000"/>
                </a:solidFill>
                <a:latin typeface="Lucida Console"/>
              </a:rPr>
              <a:t>	 (</a:t>
            </a:r>
            <a:r>
              <a:rPr lang="en-GB" dirty="0" err="1">
                <a:solidFill>
                  <a:srgbClr val="000000"/>
                </a:solidFill>
                <a:latin typeface="Lucida Console"/>
              </a:rPr>
              <a:t>Intr</a:t>
            </a:r>
            <a:r>
              <a:rPr lang="en-GB" dirty="0">
                <a:solidFill>
                  <a:srgbClr val="000000"/>
                </a:solidFill>
                <a:latin typeface="Lucida Console"/>
              </a:rPr>
              <a:t>)  femal1 </a:t>
            </a:r>
          </a:p>
          <a:p>
            <a:pPr>
              <a:buNone/>
            </a:pPr>
            <a:r>
              <a:rPr lang="en-GB" dirty="0">
                <a:solidFill>
                  <a:srgbClr val="000000"/>
                </a:solidFill>
                <a:latin typeface="Lucida Console"/>
              </a:rPr>
              <a:t>female1 -0.552 </a:t>
            </a:r>
          </a:p>
          <a:p>
            <a:pPr>
              <a:buNone/>
            </a:pPr>
            <a:r>
              <a:rPr lang="en-GB" dirty="0">
                <a:solidFill>
                  <a:srgbClr val="000000"/>
                </a:solidFill>
                <a:latin typeface="Lucida Console"/>
              </a:rPr>
              <a:t>black1  -0.118  -0.005</a:t>
            </a:r>
            <a:endParaRPr lang="en-GB" dirty="0"/>
          </a:p>
        </p:txBody>
      </p:sp>
      <p:sp>
        <p:nvSpPr>
          <p:cNvPr id="5" name="Rectangle 4"/>
          <p:cNvSpPr/>
          <p:nvPr/>
        </p:nvSpPr>
        <p:spPr>
          <a:xfrm>
            <a:off x="539552" y="2276872"/>
            <a:ext cx="7992888" cy="158417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7.3</a:t>
            </a:r>
          </a:p>
        </p:txBody>
      </p:sp>
      <p:sp>
        <p:nvSpPr>
          <p:cNvPr id="3" name="Content Placeholder 2"/>
          <p:cNvSpPr>
            <a:spLocks noGrp="1"/>
          </p:cNvSpPr>
          <p:nvPr>
            <p:ph idx="1"/>
          </p:nvPr>
        </p:nvSpPr>
        <p:spPr/>
        <p:txBody>
          <a:bodyPr>
            <a:normAutofit/>
          </a:bodyPr>
          <a:lstStyle/>
          <a:p>
            <a:pPr marL="514350" indent="-514350">
              <a:buNone/>
            </a:pPr>
            <a:endParaRPr lang="en-GB" dirty="0"/>
          </a:p>
          <a:p>
            <a:pPr marL="514350" indent="-514350">
              <a:buFont typeface="+mj-lt"/>
              <a:buAutoNum type="arabicPeriod"/>
            </a:pPr>
            <a:r>
              <a:rPr lang="en-GB" dirty="0"/>
              <a:t>Do different voting patterns among females of different states explain some of the variation? (new random effects structure required…)</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GB" dirty="0"/>
              <a:t>Diagnostics checking</a:t>
            </a:r>
          </a:p>
        </p:txBody>
      </p:sp>
      <p:sp>
        <p:nvSpPr>
          <p:cNvPr id="3" name="Content Placeholder 2"/>
          <p:cNvSpPr>
            <a:spLocks noGrp="1"/>
          </p:cNvSpPr>
          <p:nvPr>
            <p:ph idx="1"/>
          </p:nvPr>
        </p:nvSpPr>
        <p:spPr/>
        <p:txBody>
          <a:bodyPr>
            <a:normAutofit/>
          </a:bodyPr>
          <a:lstStyle/>
          <a:p>
            <a:r>
              <a:rPr lang="en-GB" dirty="0"/>
              <a:t>Hard with GLMMs (especially binary ones) but there are options</a:t>
            </a:r>
          </a:p>
          <a:p>
            <a:r>
              <a:rPr lang="en-GB" dirty="0" err="1"/>
              <a:t>binned.plot</a:t>
            </a:r>
            <a:r>
              <a:rPr lang="en-GB" dirty="0"/>
              <a:t>() – for binary data.</a:t>
            </a:r>
          </a:p>
          <a:p>
            <a:r>
              <a:rPr lang="en-GB" dirty="0"/>
              <a:t>Check for residual over-dispersion</a:t>
            </a:r>
          </a:p>
          <a:p>
            <a:r>
              <a:rPr lang="en-GB" dirty="0"/>
              <a:t>Check if the random effects are normally distributed (as before)</a:t>
            </a:r>
          </a:p>
          <a:p>
            <a:endParaRPr lang="en-GB" dirty="0"/>
          </a:p>
        </p:txBody>
      </p:sp>
    </p:spTree>
    <p:extLst>
      <p:ext uri="{BB962C8B-B14F-4D97-AF65-F5344CB8AC3E}">
        <p14:creationId xmlns:p14="http://schemas.microsoft.com/office/powerpoint/2010/main" val="254829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Diagnostic plots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4496" y="2162769"/>
            <a:ext cx="4139952" cy="4650607"/>
          </a:xfrm>
          <a:prstGeom prst="rect">
            <a:avLst/>
          </a:prstGeom>
        </p:spPr>
      </p:pic>
      <p:pic>
        <p:nvPicPr>
          <p:cNvPr id="6" name="Picture 5" descr="binarryResidplot.png"/>
          <p:cNvPicPr>
            <a:picLocks noChangeAspect="1"/>
          </p:cNvPicPr>
          <p:nvPr/>
        </p:nvPicPr>
        <p:blipFill>
          <a:blip r:embed="rId3" cstate="print"/>
          <a:stretch>
            <a:fillRect/>
          </a:stretch>
        </p:blipFill>
        <p:spPr>
          <a:xfrm>
            <a:off x="395536" y="2694012"/>
            <a:ext cx="3886200" cy="3543300"/>
          </a:xfrm>
          <a:prstGeom prst="rect">
            <a:avLst/>
          </a:prstGeom>
        </p:spPr>
      </p:pic>
    </p:spTree>
    <p:extLst>
      <p:ext uri="{BB962C8B-B14F-4D97-AF65-F5344CB8AC3E}">
        <p14:creationId xmlns:p14="http://schemas.microsoft.com/office/powerpoint/2010/main" val="4049052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Over-dispersion</a:t>
            </a:r>
          </a:p>
        </p:txBody>
      </p:sp>
      <p:sp>
        <p:nvSpPr>
          <p:cNvPr id="3" name="Content Placeholder 2"/>
          <p:cNvSpPr>
            <a:spLocks noGrp="1"/>
          </p:cNvSpPr>
          <p:nvPr>
            <p:ph idx="1"/>
          </p:nvPr>
        </p:nvSpPr>
        <p:spPr/>
        <p:txBody>
          <a:bodyPr>
            <a:normAutofit/>
          </a:bodyPr>
          <a:lstStyle/>
          <a:p>
            <a:r>
              <a:rPr lang="en-GB" dirty="0"/>
              <a:t>Binomial and Poisson models assume that the variance is a function of the mean</a:t>
            </a:r>
          </a:p>
          <a:p>
            <a:pPr lvl="1"/>
            <a:r>
              <a:rPr lang="en-GB" dirty="0"/>
              <a:t>Once you know the mean, you should be able to estimate the variance!</a:t>
            </a:r>
          </a:p>
          <a:p>
            <a:r>
              <a:rPr lang="en-GB" dirty="0"/>
              <a:t>Residual deviance ≈ Residual degrees of freedom.</a:t>
            </a:r>
          </a:p>
          <a:p>
            <a:r>
              <a:rPr lang="en-GB" dirty="0"/>
              <a:t>Not ideal for binary models but indicative</a:t>
            </a:r>
          </a:p>
          <a:p>
            <a:pPr>
              <a:buNone/>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Check the random effects</a:t>
            </a:r>
          </a:p>
        </p:txBody>
      </p:sp>
      <p:sp>
        <p:nvSpPr>
          <p:cNvPr id="3" name="Content Placeholder 2"/>
          <p:cNvSpPr>
            <a:spLocks noGrp="1"/>
          </p:cNvSpPr>
          <p:nvPr>
            <p:ph idx="1"/>
          </p:nvPr>
        </p:nvSpPr>
        <p:spPr/>
        <p:txBody>
          <a:bodyPr/>
          <a:lstStyle/>
          <a:p>
            <a:r>
              <a:rPr lang="en-GB" dirty="0"/>
              <a:t> Normally distributed?</a:t>
            </a:r>
            <a:endParaRPr lang="en-GB" dirty="0">
              <a:latin typeface="Courier New" pitchFamily="49" charset="0"/>
              <a:cs typeface="Courier New" pitchFamily="49" charset="0"/>
            </a:endParaRPr>
          </a:p>
          <a:p>
            <a:pPr>
              <a:buNone/>
            </a:pPr>
            <a:r>
              <a:rPr lang="en-GB" dirty="0">
                <a:latin typeface="Courier New" pitchFamily="49" charset="0"/>
                <a:cs typeface="Courier New" pitchFamily="49" charset="0"/>
              </a:rPr>
              <a:t>&gt; </a:t>
            </a:r>
            <a:r>
              <a:rPr lang="en-GB" dirty="0" err="1">
                <a:latin typeface="Courier New" pitchFamily="49" charset="0"/>
                <a:cs typeface="Courier New" pitchFamily="49" charset="0"/>
              </a:rPr>
              <a:t>qqmath</a:t>
            </a:r>
            <a:r>
              <a:rPr lang="en-GB" dirty="0">
                <a:latin typeface="Courier New" pitchFamily="49" charset="0"/>
                <a:cs typeface="Courier New" pitchFamily="49" charset="0"/>
              </a:rPr>
              <a:t>(</a:t>
            </a:r>
            <a:r>
              <a:rPr lang="en-GB" dirty="0" err="1">
                <a:latin typeface="Courier New" pitchFamily="49" charset="0"/>
                <a:cs typeface="Courier New" pitchFamily="49" charset="0"/>
              </a:rPr>
              <a:t>ranef</a:t>
            </a:r>
            <a:r>
              <a:rPr lang="en-GB" dirty="0">
                <a:latin typeface="Courier New" pitchFamily="49" charset="0"/>
                <a:cs typeface="Courier New" pitchFamily="49" charset="0"/>
              </a:rPr>
              <a:t>(mod.polls.glmm1), type=c('p', 'r')) </a:t>
            </a:r>
          </a:p>
        </p:txBody>
      </p:sp>
      <p:pic>
        <p:nvPicPr>
          <p:cNvPr id="4" name="Picture 3" descr="ranefplot.png"/>
          <p:cNvPicPr>
            <a:picLocks noChangeAspect="1"/>
          </p:cNvPicPr>
          <p:nvPr/>
        </p:nvPicPr>
        <p:blipFill>
          <a:blip r:embed="rId2" cstate="print"/>
          <a:stretch>
            <a:fillRect/>
          </a:stretch>
        </p:blipFill>
        <p:spPr>
          <a:xfrm>
            <a:off x="2339752" y="3284984"/>
            <a:ext cx="3886200" cy="3543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7.4</a:t>
            </a:r>
          </a:p>
        </p:txBody>
      </p:sp>
      <p:sp>
        <p:nvSpPr>
          <p:cNvPr id="3" name="Content Placeholder 2"/>
          <p:cNvSpPr>
            <a:spLocks noGrp="1"/>
          </p:cNvSpPr>
          <p:nvPr>
            <p:ph idx="1"/>
          </p:nvPr>
        </p:nvSpPr>
        <p:spPr/>
        <p:txBody>
          <a:bodyPr>
            <a:normAutofit/>
          </a:bodyPr>
          <a:lstStyle/>
          <a:p>
            <a:pPr marL="514350" indent="-514350">
              <a:buNone/>
            </a:pPr>
            <a:r>
              <a:rPr lang="en-GB" dirty="0"/>
              <a:t>Using your last GLMM:</a:t>
            </a:r>
          </a:p>
          <a:p>
            <a:pPr marL="514350" indent="-514350">
              <a:buFont typeface="+mj-lt"/>
              <a:buAutoNum type="arabicPeriod"/>
            </a:pPr>
            <a:r>
              <a:rPr lang="en-GB" dirty="0"/>
              <a:t>Check residual </a:t>
            </a:r>
            <a:r>
              <a:rPr lang="en-GB" dirty="0" err="1"/>
              <a:t>vs</a:t>
            </a:r>
            <a:r>
              <a:rPr lang="en-GB" dirty="0"/>
              <a:t> fitted plots residuals</a:t>
            </a:r>
          </a:p>
          <a:p>
            <a:pPr marL="514350" indent="-514350">
              <a:buFont typeface="+mj-lt"/>
              <a:buAutoNum type="arabicPeriod"/>
            </a:pPr>
            <a:r>
              <a:rPr lang="en-GB" dirty="0"/>
              <a:t>Check binned plot of residuals</a:t>
            </a:r>
          </a:p>
          <a:p>
            <a:pPr marL="514350" indent="-514350">
              <a:buFont typeface="+mj-lt"/>
              <a:buAutoNum type="arabicPeriod"/>
            </a:pPr>
            <a:r>
              <a:rPr lang="en-GB" dirty="0"/>
              <a:t>Check for </a:t>
            </a:r>
            <a:r>
              <a:rPr lang="en-GB" dirty="0" err="1"/>
              <a:t>overdispersion</a:t>
            </a:r>
            <a:r>
              <a:rPr lang="en-GB" dirty="0"/>
              <a:t> of residuals</a:t>
            </a:r>
          </a:p>
          <a:p>
            <a:pPr marL="514350" indent="-514350">
              <a:buFont typeface="+mj-lt"/>
              <a:buAutoNum type="arabicPeriod"/>
            </a:pPr>
            <a:r>
              <a:rPr lang="en-GB" dirty="0"/>
              <a:t>Check whether random effects are normal</a:t>
            </a:r>
          </a:p>
          <a:p>
            <a:endParaRPr lang="en-GB" dirty="0"/>
          </a:p>
        </p:txBody>
      </p:sp>
    </p:spTree>
    <p:extLst>
      <p:ext uri="{BB962C8B-B14F-4D97-AF65-F5344CB8AC3E}">
        <p14:creationId xmlns:p14="http://schemas.microsoft.com/office/powerpoint/2010/main" val="240039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Poisson </a:t>
            </a:r>
            <a:r>
              <a:rPr lang="en-GB" dirty="0" err="1"/>
              <a:t>glmms</a:t>
            </a:r>
            <a:endParaRPr lang="en-GB" dirty="0"/>
          </a:p>
        </p:txBody>
      </p:sp>
      <p:sp>
        <p:nvSpPr>
          <p:cNvPr id="3" name="Content Placeholder 2"/>
          <p:cNvSpPr>
            <a:spLocks noGrp="1"/>
          </p:cNvSpPr>
          <p:nvPr>
            <p:ph idx="1"/>
          </p:nvPr>
        </p:nvSpPr>
        <p:spPr/>
        <p:txBody>
          <a:bodyPr/>
          <a:lstStyle/>
          <a:p>
            <a:r>
              <a:rPr lang="en-GB" dirty="0"/>
              <a:t>Used for count data – residuals predicted to be drawn from a </a:t>
            </a:r>
            <a:r>
              <a:rPr lang="en-GB" dirty="0" err="1"/>
              <a:t>poisson</a:t>
            </a:r>
            <a:r>
              <a:rPr lang="en-GB" dirty="0"/>
              <a:t> distribution</a:t>
            </a:r>
          </a:p>
          <a:p>
            <a:endParaRPr lang="en-GB" dirty="0"/>
          </a:p>
          <a:p>
            <a:pPr>
              <a:buNone/>
            </a:pPr>
            <a:r>
              <a:rPr lang="en-GB" dirty="0">
                <a:latin typeface="Courier New" pitchFamily="49" charset="0"/>
                <a:cs typeface="Courier New" pitchFamily="49" charset="0"/>
              </a:rPr>
              <a:t>&gt; mod &lt;- </a:t>
            </a:r>
            <a:r>
              <a:rPr lang="en-GB" dirty="0" err="1">
                <a:latin typeface="Courier New" pitchFamily="49" charset="0"/>
                <a:cs typeface="Courier New" pitchFamily="49" charset="0"/>
              </a:rPr>
              <a:t>glmer</a:t>
            </a:r>
            <a:r>
              <a:rPr lang="en-GB" dirty="0">
                <a:latin typeface="Courier New" pitchFamily="49" charset="0"/>
                <a:cs typeface="Courier New" pitchFamily="49" charset="0"/>
              </a:rPr>
              <a:t>(y ~ x1 +x2 +</a:t>
            </a:r>
            <a:br>
              <a:rPr lang="en-GB" dirty="0">
                <a:latin typeface="Courier New" pitchFamily="49" charset="0"/>
                <a:cs typeface="Courier New" pitchFamily="49" charset="0"/>
              </a:rPr>
            </a:br>
            <a:r>
              <a:rPr lang="en-GB" dirty="0">
                <a:latin typeface="Courier New" pitchFamily="49" charset="0"/>
                <a:cs typeface="Courier New" pitchFamily="49" charset="0"/>
              </a:rPr>
              <a:t>(1|group), data=</a:t>
            </a:r>
            <a:r>
              <a:rPr lang="en-GB" dirty="0" err="1">
                <a:latin typeface="Courier New" pitchFamily="49" charset="0"/>
                <a:cs typeface="Courier New" pitchFamily="49" charset="0"/>
              </a:rPr>
              <a:t>dat</a:t>
            </a:r>
            <a:r>
              <a:rPr lang="en-GB" dirty="0">
                <a:latin typeface="Courier New" pitchFamily="49" charset="0"/>
                <a:cs typeface="Courier New" pitchFamily="49" charset="0"/>
              </a:rPr>
              <a:t>,</a:t>
            </a:r>
            <a:br>
              <a:rPr lang="en-GB" dirty="0">
                <a:latin typeface="Courier New" pitchFamily="49" charset="0"/>
                <a:cs typeface="Courier New" pitchFamily="49" charset="0"/>
              </a:rPr>
            </a:br>
            <a:r>
              <a:rPr lang="en-GB" dirty="0">
                <a:solidFill>
                  <a:srgbClr val="FF0000"/>
                </a:solidFill>
                <a:latin typeface="Courier New" pitchFamily="49" charset="0"/>
                <a:cs typeface="Courier New" pitchFamily="49" charset="0"/>
              </a:rPr>
              <a:t>family=</a:t>
            </a:r>
            <a:r>
              <a:rPr lang="en-GB" dirty="0" err="1">
                <a:solidFill>
                  <a:srgbClr val="FF0000"/>
                </a:solidFill>
                <a:latin typeface="Courier New" pitchFamily="49" charset="0"/>
                <a:cs typeface="Courier New" pitchFamily="49" charset="0"/>
              </a:rPr>
              <a:t>poisson</a:t>
            </a:r>
            <a:r>
              <a:rPr lang="en-GB" dirty="0">
                <a:solidFill>
                  <a:srgbClr val="FF0000"/>
                </a:solidFill>
                <a:latin typeface="Courier New" pitchFamily="49" charset="0"/>
                <a:cs typeface="Courier New" pitchFamily="49" charset="0"/>
              </a:rPr>
              <a:t>(link=log)</a:t>
            </a:r>
            <a:r>
              <a:rPr lang="en-GB" dirty="0">
                <a:latin typeface="Courier New" pitchFamily="49" charset="0"/>
                <a:cs typeface="Courier New" pitchFamily="49" charset="0"/>
              </a:rPr>
              <a:t>)</a:t>
            </a:r>
            <a:endParaRPr lang="en-GB" dirty="0"/>
          </a:p>
          <a:p>
            <a:endParaRPr lang="en-GB" dirty="0"/>
          </a:p>
          <a:p>
            <a:pPr>
              <a:buNone/>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Overdispersion</a:t>
            </a:r>
            <a:r>
              <a:rPr lang="en-GB" dirty="0"/>
              <a:t> again</a:t>
            </a:r>
          </a:p>
        </p:txBody>
      </p:sp>
      <p:sp>
        <p:nvSpPr>
          <p:cNvPr id="3" name="Content Placeholder 2"/>
          <p:cNvSpPr>
            <a:spLocks noGrp="1"/>
          </p:cNvSpPr>
          <p:nvPr>
            <p:ph idx="1"/>
          </p:nvPr>
        </p:nvSpPr>
        <p:spPr/>
        <p:txBody>
          <a:bodyPr>
            <a:normAutofit/>
          </a:bodyPr>
          <a:lstStyle/>
          <a:p>
            <a:r>
              <a:rPr lang="en-GB" sz="2800" dirty="0"/>
              <a:t>Overdispersion is a common problem in Poisson models where the actual variance exceeds the mean (recall Poisson models assume μ = </a:t>
            </a:r>
            <a:r>
              <a:rPr lang="en-GB" sz="2800" dirty="0" err="1"/>
              <a:t>σ</a:t>
            </a:r>
            <a:r>
              <a:rPr lang="en-GB" sz="2800" dirty="0"/>
              <a:t> = </a:t>
            </a:r>
            <a:r>
              <a:rPr lang="en-GB" sz="2800" dirty="0" err="1"/>
              <a:t>λ</a:t>
            </a:r>
            <a:r>
              <a:rPr lang="en-GB" sz="2800" dirty="0"/>
              <a:t>, a single parameter).</a:t>
            </a:r>
          </a:p>
          <a:p>
            <a:endParaRPr lang="en-GB" sz="2800" dirty="0"/>
          </a:p>
          <a:p>
            <a:r>
              <a:rPr lang="en-GB" sz="2800" dirty="0" err="1"/>
              <a:t>Overdispersion</a:t>
            </a:r>
            <a:r>
              <a:rPr lang="en-GB" sz="2800" dirty="0"/>
              <a:t> can be caused by:</a:t>
            </a:r>
          </a:p>
          <a:p>
            <a:pPr lvl="1"/>
            <a:r>
              <a:rPr lang="en-GB" dirty="0"/>
              <a:t>missing covariates, </a:t>
            </a:r>
          </a:p>
          <a:p>
            <a:pPr lvl="1"/>
            <a:r>
              <a:rPr lang="en-GB" dirty="0"/>
              <a:t>non-independent (aggregated) data, or</a:t>
            </a:r>
          </a:p>
          <a:p>
            <a:pPr lvl="1"/>
            <a:r>
              <a:rPr lang="en-GB" sz="2800" dirty="0"/>
              <a:t> an excess frequency of zeroes (zero-inflation).</a:t>
            </a:r>
          </a:p>
          <a:p>
            <a:endParaRPr lang="en-GB" sz="2800" dirty="0"/>
          </a:p>
        </p:txBody>
      </p:sp>
    </p:spTree>
    <p:extLst>
      <p:ext uri="{BB962C8B-B14F-4D97-AF65-F5344CB8AC3E}">
        <p14:creationId xmlns:p14="http://schemas.microsoft.com/office/powerpoint/2010/main" val="52169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p:nvPr>
        </p:nvSpPr>
        <p:spPr/>
        <p:txBody>
          <a:bodyPr/>
          <a:lstStyle/>
          <a:p>
            <a:r>
              <a:rPr lang="en-US" sz="3700">
                <a:ea typeface="ＭＳ Ｐゴシック" pitchFamily="-1" charset="-128"/>
              </a:rPr>
              <a:t>multilevel logistic regression</a:t>
            </a:r>
          </a:p>
        </p:txBody>
      </p:sp>
      <p:pic>
        <p:nvPicPr>
          <p:cNvPr id="67587" name="Picture 3"/>
          <p:cNvPicPr>
            <a:picLocks noChangeAspect="1" noChangeArrowheads="1"/>
          </p:cNvPicPr>
          <p:nvPr/>
        </p:nvPicPr>
        <p:blipFill>
          <a:blip r:embed="rId2" cstate="print"/>
          <a:srcRect/>
          <a:stretch>
            <a:fillRect/>
          </a:stretch>
        </p:blipFill>
        <p:spPr bwMode="auto">
          <a:xfrm>
            <a:off x="893763" y="1973263"/>
            <a:ext cx="2097087" cy="3330575"/>
          </a:xfrm>
          <a:prstGeom prst="rect">
            <a:avLst/>
          </a:prstGeom>
          <a:noFill/>
          <a:ln w="12700">
            <a:noFill/>
            <a:miter lim="800000"/>
            <a:headEnd/>
            <a:tailEnd/>
          </a:ln>
        </p:spPr>
      </p:pic>
      <p:sp>
        <p:nvSpPr>
          <p:cNvPr id="67588" name="Rectangle 4"/>
          <p:cNvSpPr>
            <a:spLocks/>
          </p:cNvSpPr>
          <p:nvPr/>
        </p:nvSpPr>
        <p:spPr bwMode="auto">
          <a:xfrm>
            <a:off x="3206750" y="3285737"/>
            <a:ext cx="2439069" cy="276999"/>
          </a:xfrm>
          <a:prstGeom prst="rect">
            <a:avLst/>
          </a:prstGeom>
          <a:noFill/>
          <a:ln w="12700">
            <a:noFill/>
            <a:miter lim="800000"/>
            <a:headEnd/>
            <a:tailEnd/>
          </a:ln>
        </p:spPr>
        <p:txBody>
          <a:bodyPr wrap="none" lIns="0" tIns="0" rIns="0" bIns="0" anchor="ctr">
            <a:spAutoFit/>
          </a:bodyPr>
          <a:lstStyle/>
          <a:p>
            <a:r>
              <a:rPr lang="en-US" dirty="0" err="1"/>
              <a:t>Gelman</a:t>
            </a:r>
            <a:r>
              <a:rPr lang="en-US" dirty="0"/>
              <a:t> &amp; Hill, Chapter 14</a:t>
            </a:r>
          </a:p>
        </p:txBody>
      </p:sp>
      <p:sp>
        <p:nvSpPr>
          <p:cNvPr id="67589" name="Rectangle 5"/>
          <p:cNvSpPr>
            <a:spLocks noGrp="1" noChangeArrowheads="1"/>
          </p:cNvSpPr>
          <p:nvPr>
            <p:ph type="body" idx="1"/>
          </p:nvPr>
        </p:nvSpPr>
        <p:spPr>
          <a:xfrm>
            <a:off x="1946275" y="2224088"/>
            <a:ext cx="7358063" cy="508000"/>
          </a:xfrm>
        </p:spPr>
        <p:txBody>
          <a:bodyPr/>
          <a:lstStyle/>
          <a:p>
            <a:pPr marL="0" indent="0" algn="ctr">
              <a:spcBef>
                <a:spcPct val="0"/>
              </a:spcBef>
              <a:buFontTx/>
              <a:buNone/>
            </a:pPr>
            <a:r>
              <a:rPr lang="en-US" sz="2500">
                <a:ea typeface="ＭＳ Ｐゴシック" pitchFamily="-1" charset="-128"/>
              </a:rPr>
              <a:t>State level opinions from national polls</a:t>
            </a:r>
          </a:p>
          <a:p>
            <a:pPr marL="0" indent="0" algn="ctr">
              <a:spcBef>
                <a:spcPct val="0"/>
              </a:spcBef>
              <a:buFontTx/>
              <a:buNone/>
            </a:pPr>
            <a:endParaRPr lang="en-US" sz="2500">
              <a:ea typeface="ＭＳ Ｐゴシック" pitchFamily="-1"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 level random effect</a:t>
            </a:r>
          </a:p>
        </p:txBody>
      </p:sp>
      <p:sp>
        <p:nvSpPr>
          <p:cNvPr id="3" name="Content Placeholder 2"/>
          <p:cNvSpPr>
            <a:spLocks noGrp="1"/>
          </p:cNvSpPr>
          <p:nvPr>
            <p:ph idx="1"/>
          </p:nvPr>
        </p:nvSpPr>
        <p:spPr/>
        <p:txBody>
          <a:bodyPr>
            <a:normAutofit lnSpcReduction="10000"/>
          </a:bodyPr>
          <a:lstStyle/>
          <a:p>
            <a:r>
              <a:rPr lang="en-GB" sz="2800" dirty="0"/>
              <a:t>An OLRE assumes that some of the excess variation in the </a:t>
            </a:r>
            <a:r>
              <a:rPr lang="en-GB" sz="2800" dirty="0" err="1"/>
              <a:t>poisson</a:t>
            </a:r>
            <a:r>
              <a:rPr lang="en-GB" sz="2800" dirty="0"/>
              <a:t> data is actually a distribution process that needs to be accounted for</a:t>
            </a:r>
          </a:p>
          <a:p>
            <a:r>
              <a:rPr lang="en-GB" sz="2800" dirty="0"/>
              <a:t>So the OLRE is a normally distributed variance term (hence random) that gets added into a model to account for this excess variance:   </a:t>
            </a:r>
            <a:r>
              <a:rPr lang="en-GB" sz="2800" dirty="0" err="1"/>
              <a:t>ε</a:t>
            </a:r>
            <a:r>
              <a:rPr lang="en-GB" sz="2800" baseline="-25000" dirty="0" err="1"/>
              <a:t>OLRE</a:t>
            </a:r>
            <a:r>
              <a:rPr lang="en-GB" sz="2800" dirty="0"/>
              <a:t>~ N(o,σ</a:t>
            </a:r>
            <a:r>
              <a:rPr lang="en-GB" sz="2800" baseline="-25000" dirty="0"/>
              <a:t>z</a:t>
            </a:r>
            <a:r>
              <a:rPr lang="en-GB" sz="2800" baseline="30000" dirty="0"/>
              <a:t>2</a:t>
            </a:r>
            <a:r>
              <a:rPr lang="en-GB" sz="2800" dirty="0"/>
              <a:t>)</a:t>
            </a:r>
          </a:p>
          <a:p>
            <a:endParaRPr lang="en-GB" sz="1000" dirty="0"/>
          </a:p>
          <a:p>
            <a:r>
              <a:rPr lang="en-GB" sz="2800" dirty="0"/>
              <a:t>It can be easily added. </a:t>
            </a:r>
          </a:p>
          <a:p>
            <a:r>
              <a:rPr lang="en-US" sz="2800" dirty="0" err="1">
                <a:latin typeface="Courier New"/>
                <a:cs typeface="Courier New"/>
              </a:rPr>
              <a:t>pest$indx</a:t>
            </a:r>
            <a:r>
              <a:rPr lang="en-US" sz="2800" dirty="0">
                <a:latin typeface="Courier New"/>
                <a:cs typeface="Courier New"/>
              </a:rPr>
              <a:t> &lt;- 1:nrow(pest)</a:t>
            </a:r>
          </a:p>
          <a:p>
            <a:r>
              <a:rPr lang="en-US" sz="2800" dirty="0" err="1">
                <a:latin typeface="Courier New"/>
                <a:cs typeface="Courier New"/>
              </a:rPr>
              <a:t>glmer</a:t>
            </a:r>
            <a:r>
              <a:rPr lang="en-US" sz="2800" dirty="0">
                <a:latin typeface="Courier New"/>
                <a:cs typeface="Courier New"/>
              </a:rPr>
              <a:t>(Y~X+ </a:t>
            </a:r>
            <a:r>
              <a:rPr lang="mr-IN" sz="2800" dirty="0">
                <a:latin typeface="Courier New"/>
                <a:cs typeface="Courier New"/>
              </a:rPr>
              <a:t>…</a:t>
            </a:r>
            <a:r>
              <a:rPr lang="en-US" sz="2800" dirty="0">
                <a:latin typeface="Courier New"/>
                <a:cs typeface="Courier New"/>
              </a:rPr>
              <a:t> + (1|indx), data=</a:t>
            </a:r>
            <a:r>
              <a:rPr lang="en-US" sz="2800" dirty="0" err="1">
                <a:latin typeface="Courier New"/>
                <a:cs typeface="Courier New"/>
              </a:rPr>
              <a:t>pest,family</a:t>
            </a:r>
            <a:r>
              <a:rPr lang="en-US" sz="2800" dirty="0">
                <a:latin typeface="Courier New"/>
                <a:cs typeface="Courier New"/>
              </a:rPr>
              <a:t>=</a:t>
            </a:r>
            <a:r>
              <a:rPr lang="en-US" sz="2800" dirty="0" err="1">
                <a:latin typeface="Courier New"/>
                <a:cs typeface="Courier New"/>
              </a:rPr>
              <a:t>poisson</a:t>
            </a:r>
            <a:r>
              <a:rPr lang="en-US" sz="2800" dirty="0">
                <a:latin typeface="Courier New"/>
                <a:cs typeface="Courier New"/>
              </a:rPr>
              <a:t>(link=log))</a:t>
            </a:r>
            <a:endParaRPr lang="en-GB" sz="2800" dirty="0">
              <a:latin typeface="Courier New"/>
              <a:cs typeface="Courier New"/>
            </a:endParaRPr>
          </a:p>
        </p:txBody>
      </p:sp>
    </p:spTree>
    <p:extLst>
      <p:ext uri="{BB962C8B-B14F-4D97-AF65-F5344CB8AC3E}">
        <p14:creationId xmlns:p14="http://schemas.microsoft.com/office/powerpoint/2010/main" val="3903100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Observation level random effect</a:t>
            </a:r>
          </a:p>
        </p:txBody>
      </p:sp>
      <p:sp>
        <p:nvSpPr>
          <p:cNvPr id="3" name="Content Placeholder 2"/>
          <p:cNvSpPr>
            <a:spLocks noGrp="1"/>
          </p:cNvSpPr>
          <p:nvPr>
            <p:ph idx="1"/>
          </p:nvPr>
        </p:nvSpPr>
        <p:spPr>
          <a:xfrm>
            <a:off x="457200" y="1600200"/>
            <a:ext cx="8229600" cy="4925144"/>
          </a:xfrm>
        </p:spPr>
        <p:txBody>
          <a:bodyPr>
            <a:normAutofit fontScale="92500" lnSpcReduction="10000"/>
          </a:bodyPr>
          <a:lstStyle/>
          <a:p>
            <a:r>
              <a:rPr lang="en-GB" sz="2800" dirty="0"/>
              <a:t>OLREs are good at certain types of data problem but not at others</a:t>
            </a:r>
          </a:p>
          <a:p>
            <a:r>
              <a:rPr lang="en-GB" sz="2800" dirty="0"/>
              <a:t>Good for:</a:t>
            </a:r>
          </a:p>
          <a:p>
            <a:pPr lvl="1"/>
            <a:r>
              <a:rPr lang="en-GB" sz="2600" dirty="0"/>
              <a:t>Variance &gt; mean in a </a:t>
            </a:r>
            <a:r>
              <a:rPr lang="en-GB" sz="2600" dirty="0" err="1"/>
              <a:t>poisson</a:t>
            </a:r>
            <a:r>
              <a:rPr lang="en-GB" sz="2600" dirty="0"/>
              <a:t>-type distribution</a:t>
            </a:r>
          </a:p>
          <a:p>
            <a:pPr lvl="1"/>
            <a:r>
              <a:rPr lang="en-GB" sz="2600" dirty="0"/>
              <a:t>Aggregation in count data (negative binomial distributions)</a:t>
            </a:r>
          </a:p>
          <a:p>
            <a:endParaRPr lang="en-GB" sz="1100" dirty="0"/>
          </a:p>
          <a:p>
            <a:r>
              <a:rPr lang="en-GB" sz="2800" dirty="0"/>
              <a:t>Bad for: </a:t>
            </a:r>
          </a:p>
          <a:p>
            <a:pPr lvl="1"/>
            <a:r>
              <a:rPr lang="en-GB" sz="2600" dirty="0"/>
              <a:t>Data with serious zero inflation (many zero values)</a:t>
            </a:r>
          </a:p>
          <a:p>
            <a:endParaRPr lang="en-GB" sz="1100" dirty="0"/>
          </a:p>
          <a:p>
            <a:r>
              <a:rPr lang="en-GB" sz="2400" dirty="0"/>
              <a:t>OLREs can also be used for </a:t>
            </a:r>
            <a:r>
              <a:rPr lang="en-GB" sz="2400" dirty="0" err="1"/>
              <a:t>overdispersed</a:t>
            </a:r>
            <a:r>
              <a:rPr lang="en-GB" sz="2400" dirty="0"/>
              <a:t> </a:t>
            </a:r>
            <a:r>
              <a:rPr lang="en-GB" sz="2400" dirty="0" err="1"/>
              <a:t>poisson</a:t>
            </a:r>
            <a:r>
              <a:rPr lang="en-GB" sz="2400" dirty="0"/>
              <a:t> data where no other random grouping parameter is apparent; this may make them a better solution than pseudo-distributions (e.g. </a:t>
            </a:r>
            <a:r>
              <a:rPr lang="en-GB" sz="2400" dirty="0" err="1"/>
              <a:t>pseudopoisson</a:t>
            </a:r>
            <a:r>
              <a:rPr lang="en-GB" sz="2400" dirty="0"/>
              <a:t>) because they yield proper maximum likelihood estimates.</a:t>
            </a:r>
          </a:p>
        </p:txBody>
      </p:sp>
    </p:spTree>
    <p:extLst>
      <p:ext uri="{BB962C8B-B14F-4D97-AF65-F5344CB8AC3E}">
        <p14:creationId xmlns:p14="http://schemas.microsoft.com/office/powerpoint/2010/main" val="3180552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p:cNvSpPr>
          <p:nvPr/>
        </p:nvSpPr>
        <p:spPr>
          <a:xfrm>
            <a:off x="2555776" y="260648"/>
            <a:ext cx="3672086" cy="85010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dirty="0"/>
              <a:t>The pest dataset</a:t>
            </a:r>
          </a:p>
        </p:txBody>
      </p:sp>
      <p:sp>
        <p:nvSpPr>
          <p:cNvPr id="107" name="Content Placeholder 2"/>
          <p:cNvSpPr txBox="1">
            <a:spLocks/>
          </p:cNvSpPr>
          <p:nvPr/>
        </p:nvSpPr>
        <p:spPr>
          <a:xfrm>
            <a:off x="467544" y="3068960"/>
            <a:ext cx="8229600" cy="26971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Forest composition depends substantially on the fate of seedling trees. Recruitment of seedling trees depends on availability of seeds and also survival through disturbance hazards and competition. Seedling survival may be heavily impacted by insect herbivory and fungal pathogen attack. But are both processes important in forest ecosystems? Or is one of these hazards overriding in its influence?</a:t>
            </a:r>
          </a:p>
          <a:p>
            <a:endParaRPr lang="en-GB" sz="2800" dirty="0"/>
          </a:p>
          <a:p>
            <a:endParaRPr lang="en-GB" sz="2800" dirty="0"/>
          </a:p>
          <a:p>
            <a:pPr>
              <a:buFont typeface="Arial" pitchFamily="34" charset="0"/>
              <a:buNone/>
            </a:pPr>
            <a:endParaRPr lang="en-GB" sz="2800" dirty="0"/>
          </a:p>
        </p:txBody>
      </p:sp>
      <p:pic>
        <p:nvPicPr>
          <p:cNvPr id="12" name="Picture 11" descr="downloa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196752"/>
            <a:ext cx="2339752" cy="1536437"/>
          </a:xfrm>
          <a:prstGeom prst="rect">
            <a:avLst/>
          </a:prstGeom>
        </p:spPr>
      </p:pic>
      <p:pic>
        <p:nvPicPr>
          <p:cNvPr id="15" name="Picture 14" descr="downloa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7784" y="1196752"/>
            <a:ext cx="2224294" cy="1512168"/>
          </a:xfrm>
          <a:prstGeom prst="rect">
            <a:avLst/>
          </a:prstGeom>
        </p:spPr>
      </p:pic>
      <p:pic>
        <p:nvPicPr>
          <p:cNvPr id="16" name="Picture 15" descr="th.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4048" y="1196752"/>
            <a:ext cx="2088232" cy="1535464"/>
          </a:xfrm>
          <a:prstGeom prst="rect">
            <a:avLst/>
          </a:prstGeom>
        </p:spPr>
      </p:pic>
      <p:pic>
        <p:nvPicPr>
          <p:cNvPr id="17" name="Picture 16" descr="th.jpg"/>
          <p:cNvPicPr>
            <a:picLocks noChangeAspect="1"/>
          </p:cNvPicPr>
          <p:nvPr/>
        </p:nvPicPr>
        <p:blipFill rotWithShape="1">
          <a:blip r:embed="rId6">
            <a:extLst>
              <a:ext uri="{28A0092B-C50C-407E-A947-70E740481C1C}">
                <a14:useLocalDpi xmlns:a14="http://schemas.microsoft.com/office/drawing/2010/main" val="0"/>
              </a:ext>
            </a:extLst>
          </a:blip>
          <a:srcRect l="26046" t="3131"/>
          <a:stretch/>
        </p:blipFill>
        <p:spPr>
          <a:xfrm>
            <a:off x="7239389" y="1168400"/>
            <a:ext cx="1760594" cy="1540520"/>
          </a:xfrm>
          <a:prstGeom prst="rect">
            <a:avLst/>
          </a:prstGeom>
        </p:spPr>
      </p:pic>
    </p:spTree>
    <p:extLst>
      <p:ext uri="{BB962C8B-B14F-4D97-AF65-F5344CB8AC3E}">
        <p14:creationId xmlns:p14="http://schemas.microsoft.com/office/powerpoint/2010/main" val="2699294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434013" y="1916113"/>
            <a:ext cx="2882900" cy="3025775"/>
            <a:chOff x="1927" y="754"/>
            <a:chExt cx="2813" cy="2812"/>
          </a:xfrm>
        </p:grpSpPr>
        <p:grpSp>
          <p:nvGrpSpPr>
            <p:cNvPr id="3" name="Group 3"/>
            <p:cNvGrpSpPr>
              <a:grpSpLocks/>
            </p:cNvGrpSpPr>
            <p:nvPr/>
          </p:nvGrpSpPr>
          <p:grpSpPr bwMode="auto">
            <a:xfrm>
              <a:off x="1927" y="754"/>
              <a:ext cx="91" cy="2812"/>
              <a:chOff x="1927" y="754"/>
              <a:chExt cx="91" cy="2812"/>
            </a:xfrm>
          </p:grpSpPr>
          <p:sp>
            <p:nvSpPr>
              <p:cNvPr id="29700" name="Line 4"/>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01" name="Oval 5"/>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02" name="Oval 6"/>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03" name="Oval 7"/>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04" name="Oval 8"/>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05" name="Oval 9"/>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06" name="Oval 10"/>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07" name="Oval 11"/>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grpSp>
          <p:nvGrpSpPr>
            <p:cNvPr id="4" name="Group 12"/>
            <p:cNvGrpSpPr>
              <a:grpSpLocks/>
            </p:cNvGrpSpPr>
            <p:nvPr/>
          </p:nvGrpSpPr>
          <p:grpSpPr bwMode="auto">
            <a:xfrm>
              <a:off x="2381" y="754"/>
              <a:ext cx="91" cy="2812"/>
              <a:chOff x="1927" y="754"/>
              <a:chExt cx="91" cy="2812"/>
            </a:xfrm>
          </p:grpSpPr>
          <p:sp>
            <p:nvSpPr>
              <p:cNvPr id="29709" name="Line 13"/>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10" name="Oval 14"/>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11" name="Oval 15"/>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12" name="Oval 16"/>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13" name="Oval 17"/>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14" name="Oval 18"/>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15" name="Oval 19"/>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16" name="Oval 20"/>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grpSp>
          <p:nvGrpSpPr>
            <p:cNvPr id="5" name="Group 21"/>
            <p:cNvGrpSpPr>
              <a:grpSpLocks/>
            </p:cNvGrpSpPr>
            <p:nvPr/>
          </p:nvGrpSpPr>
          <p:grpSpPr bwMode="auto">
            <a:xfrm>
              <a:off x="2835" y="754"/>
              <a:ext cx="91" cy="2812"/>
              <a:chOff x="1927" y="754"/>
              <a:chExt cx="91" cy="2812"/>
            </a:xfrm>
          </p:grpSpPr>
          <p:sp>
            <p:nvSpPr>
              <p:cNvPr id="29718" name="Line 22"/>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19" name="Oval 23"/>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0" name="Oval 24"/>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1" name="Oval 25"/>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2" name="Oval 26"/>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3" name="Oval 27"/>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4" name="Oval 28"/>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5" name="Oval 29"/>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grpSp>
          <p:nvGrpSpPr>
            <p:cNvPr id="6" name="Group 30"/>
            <p:cNvGrpSpPr>
              <a:grpSpLocks/>
            </p:cNvGrpSpPr>
            <p:nvPr/>
          </p:nvGrpSpPr>
          <p:grpSpPr bwMode="auto">
            <a:xfrm>
              <a:off x="3288" y="754"/>
              <a:ext cx="91" cy="2812"/>
              <a:chOff x="1927" y="754"/>
              <a:chExt cx="91" cy="2812"/>
            </a:xfrm>
          </p:grpSpPr>
          <p:sp>
            <p:nvSpPr>
              <p:cNvPr id="29727" name="Line 31"/>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28" name="Oval 32"/>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29" name="Oval 33"/>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0" name="Oval 34"/>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1" name="Oval 35"/>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2" name="Oval 36"/>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3" name="Oval 37"/>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4" name="Oval 38"/>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grpSp>
          <p:nvGrpSpPr>
            <p:cNvPr id="7" name="Group 39"/>
            <p:cNvGrpSpPr>
              <a:grpSpLocks/>
            </p:cNvGrpSpPr>
            <p:nvPr/>
          </p:nvGrpSpPr>
          <p:grpSpPr bwMode="auto">
            <a:xfrm>
              <a:off x="3742" y="754"/>
              <a:ext cx="91" cy="2812"/>
              <a:chOff x="1927" y="754"/>
              <a:chExt cx="91" cy="2812"/>
            </a:xfrm>
          </p:grpSpPr>
          <p:sp>
            <p:nvSpPr>
              <p:cNvPr id="29736" name="Line 40"/>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37" name="Oval 41"/>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8" name="Oval 42"/>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39" name="Oval 43"/>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0" name="Oval 44"/>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1" name="Oval 45"/>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2" name="Oval 46"/>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3" name="Oval 47"/>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grpSp>
          <p:nvGrpSpPr>
            <p:cNvPr id="8" name="Group 48"/>
            <p:cNvGrpSpPr>
              <a:grpSpLocks/>
            </p:cNvGrpSpPr>
            <p:nvPr/>
          </p:nvGrpSpPr>
          <p:grpSpPr bwMode="auto">
            <a:xfrm>
              <a:off x="4195" y="754"/>
              <a:ext cx="91" cy="2812"/>
              <a:chOff x="1927" y="754"/>
              <a:chExt cx="91" cy="2812"/>
            </a:xfrm>
          </p:grpSpPr>
          <p:sp>
            <p:nvSpPr>
              <p:cNvPr id="29745" name="Line 49"/>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46" name="Oval 50"/>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7" name="Oval 51"/>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8" name="Oval 52"/>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49" name="Oval 53"/>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0" name="Oval 54"/>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1" name="Oval 55"/>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2" name="Oval 56"/>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grpSp>
          <p:nvGrpSpPr>
            <p:cNvPr id="9" name="Group 57"/>
            <p:cNvGrpSpPr>
              <a:grpSpLocks/>
            </p:cNvGrpSpPr>
            <p:nvPr/>
          </p:nvGrpSpPr>
          <p:grpSpPr bwMode="auto">
            <a:xfrm>
              <a:off x="4649" y="754"/>
              <a:ext cx="91" cy="2812"/>
              <a:chOff x="1927" y="754"/>
              <a:chExt cx="91" cy="2812"/>
            </a:xfrm>
          </p:grpSpPr>
          <p:sp>
            <p:nvSpPr>
              <p:cNvPr id="29754" name="Line 58"/>
              <p:cNvSpPr>
                <a:spLocks noChangeShapeType="1"/>
              </p:cNvSpPr>
              <p:nvPr/>
            </p:nvSpPr>
            <p:spPr bwMode="auto">
              <a:xfrm>
                <a:off x="1973" y="799"/>
                <a:ext cx="0" cy="2722"/>
              </a:xfrm>
              <a:prstGeom prst="line">
                <a:avLst/>
              </a:prstGeom>
              <a:noFill/>
              <a:ln w="9525" cap="rnd">
                <a:solidFill>
                  <a:schemeClr val="tx1"/>
                </a:solidFill>
                <a:prstDash val="sysDot"/>
                <a:round/>
                <a:headEnd/>
                <a:tailEnd/>
              </a:ln>
            </p:spPr>
            <p:txBody>
              <a:bodyPr/>
              <a:lstStyle/>
              <a:p>
                <a:endParaRPr lang="en-GB"/>
              </a:p>
            </p:txBody>
          </p:sp>
          <p:sp>
            <p:nvSpPr>
              <p:cNvPr id="29755" name="Oval 59"/>
              <p:cNvSpPr>
                <a:spLocks noChangeArrowheads="1"/>
              </p:cNvSpPr>
              <p:nvPr/>
            </p:nvSpPr>
            <p:spPr bwMode="auto">
              <a:xfrm>
                <a:off x="1927" y="75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6" name="Oval 60"/>
              <p:cNvSpPr>
                <a:spLocks noChangeArrowheads="1"/>
              </p:cNvSpPr>
              <p:nvPr/>
            </p:nvSpPr>
            <p:spPr bwMode="auto">
              <a:xfrm>
                <a:off x="1927" y="1207"/>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7" name="Oval 61"/>
              <p:cNvSpPr>
                <a:spLocks noChangeArrowheads="1"/>
              </p:cNvSpPr>
              <p:nvPr/>
            </p:nvSpPr>
            <p:spPr bwMode="auto">
              <a:xfrm>
                <a:off x="1927" y="1661"/>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8" name="Oval 62"/>
              <p:cNvSpPr>
                <a:spLocks noChangeArrowheads="1"/>
              </p:cNvSpPr>
              <p:nvPr/>
            </p:nvSpPr>
            <p:spPr bwMode="auto">
              <a:xfrm>
                <a:off x="1927" y="2114"/>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59" name="Oval 63"/>
              <p:cNvSpPr>
                <a:spLocks noChangeArrowheads="1"/>
              </p:cNvSpPr>
              <p:nvPr/>
            </p:nvSpPr>
            <p:spPr bwMode="auto">
              <a:xfrm>
                <a:off x="1927" y="2568"/>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60" name="Oval 64"/>
              <p:cNvSpPr>
                <a:spLocks noChangeArrowheads="1"/>
              </p:cNvSpPr>
              <p:nvPr/>
            </p:nvSpPr>
            <p:spPr bwMode="auto">
              <a:xfrm>
                <a:off x="1927" y="3022"/>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sp>
            <p:nvSpPr>
              <p:cNvPr id="29761" name="Oval 65"/>
              <p:cNvSpPr>
                <a:spLocks noChangeArrowheads="1"/>
              </p:cNvSpPr>
              <p:nvPr/>
            </p:nvSpPr>
            <p:spPr bwMode="auto">
              <a:xfrm>
                <a:off x="1927" y="3475"/>
                <a:ext cx="91" cy="91"/>
              </a:xfrm>
              <a:prstGeom prst="ellipse">
                <a:avLst/>
              </a:prstGeom>
              <a:solidFill>
                <a:schemeClr val="accent1"/>
              </a:solidFill>
              <a:ln w="9525">
                <a:solidFill>
                  <a:schemeClr val="tx1"/>
                </a:solidFill>
                <a:round/>
                <a:headEnd/>
                <a:tailEnd/>
              </a:ln>
            </p:spPr>
            <p:txBody>
              <a:bodyPr wrap="none" anchor="ctr"/>
              <a:lstStyle/>
              <a:p>
                <a:endParaRPr lang="en-US" sz="1800" b="1">
                  <a:latin typeface="Arial" charset="0"/>
                  <a:cs typeface="Arial" charset="0"/>
                </a:endParaRPr>
              </a:p>
            </p:txBody>
          </p:sp>
        </p:grpSp>
        <p:sp>
          <p:nvSpPr>
            <p:cNvPr id="29762" name="Line 66"/>
            <p:cNvSpPr>
              <a:spLocks noChangeShapeType="1"/>
            </p:cNvSpPr>
            <p:nvPr/>
          </p:nvSpPr>
          <p:spPr bwMode="auto">
            <a:xfrm flipH="1">
              <a:off x="1973" y="3521"/>
              <a:ext cx="2721" cy="0"/>
            </a:xfrm>
            <a:prstGeom prst="line">
              <a:avLst/>
            </a:prstGeom>
            <a:noFill/>
            <a:ln w="9525" cap="rnd">
              <a:solidFill>
                <a:schemeClr val="tx1"/>
              </a:solidFill>
              <a:prstDash val="sysDot"/>
              <a:round/>
              <a:headEnd/>
              <a:tailEnd/>
            </a:ln>
          </p:spPr>
          <p:txBody>
            <a:bodyPr/>
            <a:lstStyle/>
            <a:p>
              <a:endParaRPr lang="en-GB"/>
            </a:p>
          </p:txBody>
        </p:sp>
        <p:sp>
          <p:nvSpPr>
            <p:cNvPr id="29763" name="Line 67"/>
            <p:cNvSpPr>
              <a:spLocks noChangeShapeType="1"/>
            </p:cNvSpPr>
            <p:nvPr/>
          </p:nvSpPr>
          <p:spPr bwMode="auto">
            <a:xfrm flipH="1">
              <a:off x="1973" y="3067"/>
              <a:ext cx="2721" cy="0"/>
            </a:xfrm>
            <a:prstGeom prst="line">
              <a:avLst/>
            </a:prstGeom>
            <a:noFill/>
            <a:ln w="9525" cap="rnd">
              <a:solidFill>
                <a:schemeClr val="tx1"/>
              </a:solidFill>
              <a:prstDash val="sysDot"/>
              <a:round/>
              <a:headEnd/>
              <a:tailEnd/>
            </a:ln>
          </p:spPr>
          <p:txBody>
            <a:bodyPr/>
            <a:lstStyle/>
            <a:p>
              <a:endParaRPr lang="en-GB"/>
            </a:p>
          </p:txBody>
        </p:sp>
        <p:sp>
          <p:nvSpPr>
            <p:cNvPr id="29764" name="Line 68"/>
            <p:cNvSpPr>
              <a:spLocks noChangeShapeType="1"/>
            </p:cNvSpPr>
            <p:nvPr/>
          </p:nvSpPr>
          <p:spPr bwMode="auto">
            <a:xfrm flipH="1">
              <a:off x="1973" y="2614"/>
              <a:ext cx="2721" cy="0"/>
            </a:xfrm>
            <a:prstGeom prst="line">
              <a:avLst/>
            </a:prstGeom>
            <a:noFill/>
            <a:ln w="9525" cap="rnd">
              <a:solidFill>
                <a:schemeClr val="tx1"/>
              </a:solidFill>
              <a:prstDash val="sysDot"/>
              <a:round/>
              <a:headEnd/>
              <a:tailEnd/>
            </a:ln>
          </p:spPr>
          <p:txBody>
            <a:bodyPr/>
            <a:lstStyle/>
            <a:p>
              <a:endParaRPr lang="en-GB"/>
            </a:p>
          </p:txBody>
        </p:sp>
        <p:sp>
          <p:nvSpPr>
            <p:cNvPr id="29765" name="Line 69"/>
            <p:cNvSpPr>
              <a:spLocks noChangeShapeType="1"/>
            </p:cNvSpPr>
            <p:nvPr/>
          </p:nvSpPr>
          <p:spPr bwMode="auto">
            <a:xfrm flipH="1">
              <a:off x="1973" y="2160"/>
              <a:ext cx="2721" cy="0"/>
            </a:xfrm>
            <a:prstGeom prst="line">
              <a:avLst/>
            </a:prstGeom>
            <a:noFill/>
            <a:ln w="9525" cap="rnd">
              <a:solidFill>
                <a:schemeClr val="tx1"/>
              </a:solidFill>
              <a:prstDash val="sysDot"/>
              <a:round/>
              <a:headEnd/>
              <a:tailEnd/>
            </a:ln>
          </p:spPr>
          <p:txBody>
            <a:bodyPr/>
            <a:lstStyle/>
            <a:p>
              <a:endParaRPr lang="en-GB"/>
            </a:p>
          </p:txBody>
        </p:sp>
        <p:sp>
          <p:nvSpPr>
            <p:cNvPr id="29766" name="Line 70"/>
            <p:cNvSpPr>
              <a:spLocks noChangeShapeType="1"/>
            </p:cNvSpPr>
            <p:nvPr/>
          </p:nvSpPr>
          <p:spPr bwMode="auto">
            <a:xfrm flipH="1">
              <a:off x="1973" y="1706"/>
              <a:ext cx="2721" cy="0"/>
            </a:xfrm>
            <a:prstGeom prst="line">
              <a:avLst/>
            </a:prstGeom>
            <a:noFill/>
            <a:ln w="9525" cap="rnd">
              <a:solidFill>
                <a:schemeClr val="tx1"/>
              </a:solidFill>
              <a:prstDash val="sysDot"/>
              <a:round/>
              <a:headEnd/>
              <a:tailEnd/>
            </a:ln>
          </p:spPr>
          <p:txBody>
            <a:bodyPr/>
            <a:lstStyle/>
            <a:p>
              <a:endParaRPr lang="en-GB"/>
            </a:p>
          </p:txBody>
        </p:sp>
        <p:sp>
          <p:nvSpPr>
            <p:cNvPr id="29767" name="Line 71"/>
            <p:cNvSpPr>
              <a:spLocks noChangeShapeType="1"/>
            </p:cNvSpPr>
            <p:nvPr/>
          </p:nvSpPr>
          <p:spPr bwMode="auto">
            <a:xfrm flipH="1">
              <a:off x="1973" y="1253"/>
              <a:ext cx="2721" cy="0"/>
            </a:xfrm>
            <a:prstGeom prst="line">
              <a:avLst/>
            </a:prstGeom>
            <a:noFill/>
            <a:ln w="9525" cap="rnd">
              <a:solidFill>
                <a:schemeClr val="tx1"/>
              </a:solidFill>
              <a:prstDash val="sysDot"/>
              <a:round/>
              <a:headEnd/>
              <a:tailEnd/>
            </a:ln>
          </p:spPr>
          <p:txBody>
            <a:bodyPr/>
            <a:lstStyle/>
            <a:p>
              <a:endParaRPr lang="en-GB"/>
            </a:p>
          </p:txBody>
        </p:sp>
        <p:sp>
          <p:nvSpPr>
            <p:cNvPr id="29768" name="Line 72"/>
            <p:cNvSpPr>
              <a:spLocks noChangeShapeType="1"/>
            </p:cNvSpPr>
            <p:nvPr/>
          </p:nvSpPr>
          <p:spPr bwMode="auto">
            <a:xfrm flipH="1">
              <a:off x="1973" y="799"/>
              <a:ext cx="2721" cy="0"/>
            </a:xfrm>
            <a:prstGeom prst="line">
              <a:avLst/>
            </a:prstGeom>
            <a:noFill/>
            <a:ln w="15875" cap="rnd">
              <a:solidFill>
                <a:schemeClr val="tx1"/>
              </a:solidFill>
              <a:prstDash val="sysDot"/>
              <a:round/>
              <a:headEnd/>
              <a:tailEnd/>
            </a:ln>
          </p:spPr>
          <p:txBody>
            <a:bodyPr/>
            <a:lstStyle/>
            <a:p>
              <a:endParaRPr lang="en-GB"/>
            </a:p>
          </p:txBody>
        </p:sp>
      </p:grpSp>
      <p:grpSp>
        <p:nvGrpSpPr>
          <p:cNvPr id="10" name="Group 73"/>
          <p:cNvGrpSpPr>
            <a:grpSpLocks/>
          </p:cNvGrpSpPr>
          <p:nvPr/>
        </p:nvGrpSpPr>
        <p:grpSpPr bwMode="auto">
          <a:xfrm>
            <a:off x="5508625" y="5300663"/>
            <a:ext cx="2735263" cy="366712"/>
            <a:chOff x="3470" y="3339"/>
            <a:chExt cx="1723" cy="231"/>
          </a:xfrm>
        </p:grpSpPr>
        <p:sp>
          <p:nvSpPr>
            <p:cNvPr id="29770" name="Text Box 74"/>
            <p:cNvSpPr txBox="1">
              <a:spLocks noChangeArrowheads="1"/>
            </p:cNvSpPr>
            <p:nvPr/>
          </p:nvSpPr>
          <p:spPr bwMode="auto">
            <a:xfrm>
              <a:off x="4059" y="3339"/>
              <a:ext cx="681" cy="231"/>
            </a:xfrm>
            <a:prstGeom prst="rect">
              <a:avLst/>
            </a:prstGeom>
            <a:noFill/>
            <a:ln w="9525">
              <a:noFill/>
              <a:miter lim="800000"/>
              <a:headEnd/>
              <a:tailEnd/>
            </a:ln>
          </p:spPr>
          <p:txBody>
            <a:bodyPr>
              <a:spAutoFit/>
            </a:bodyPr>
            <a:lstStyle/>
            <a:p>
              <a:pPr>
                <a:spcBef>
                  <a:spcPct val="50000"/>
                </a:spcBef>
              </a:pPr>
              <a:r>
                <a:rPr lang="en-GB" sz="1800" b="1">
                  <a:latin typeface="Arial" charset="0"/>
                  <a:cs typeface="Arial" charset="0"/>
                </a:rPr>
                <a:t>120 m</a:t>
              </a:r>
            </a:p>
          </p:txBody>
        </p:sp>
        <p:sp>
          <p:nvSpPr>
            <p:cNvPr id="29771" name="Line 75"/>
            <p:cNvSpPr>
              <a:spLocks noChangeShapeType="1"/>
            </p:cNvSpPr>
            <p:nvPr/>
          </p:nvSpPr>
          <p:spPr bwMode="auto">
            <a:xfrm>
              <a:off x="4558" y="3475"/>
              <a:ext cx="635" cy="0"/>
            </a:xfrm>
            <a:prstGeom prst="line">
              <a:avLst/>
            </a:prstGeom>
            <a:noFill/>
            <a:ln w="15875">
              <a:solidFill>
                <a:schemeClr val="tx1"/>
              </a:solidFill>
              <a:round/>
              <a:headEnd/>
              <a:tailEnd type="triangle" w="med" len="med"/>
            </a:ln>
          </p:spPr>
          <p:txBody>
            <a:bodyPr/>
            <a:lstStyle/>
            <a:p>
              <a:endParaRPr lang="en-GB"/>
            </a:p>
          </p:txBody>
        </p:sp>
        <p:sp>
          <p:nvSpPr>
            <p:cNvPr id="29772" name="Line 76"/>
            <p:cNvSpPr>
              <a:spLocks noChangeShapeType="1"/>
            </p:cNvSpPr>
            <p:nvPr/>
          </p:nvSpPr>
          <p:spPr bwMode="auto">
            <a:xfrm flipH="1" flipV="1">
              <a:off x="3470" y="3475"/>
              <a:ext cx="589" cy="0"/>
            </a:xfrm>
            <a:prstGeom prst="line">
              <a:avLst/>
            </a:prstGeom>
            <a:noFill/>
            <a:ln w="15875">
              <a:solidFill>
                <a:schemeClr val="tx1"/>
              </a:solidFill>
              <a:round/>
              <a:headEnd/>
              <a:tailEnd type="triangle" w="med" len="med"/>
            </a:ln>
          </p:spPr>
          <p:txBody>
            <a:bodyPr/>
            <a:lstStyle/>
            <a:p>
              <a:endParaRPr lang="en-GB"/>
            </a:p>
          </p:txBody>
        </p:sp>
      </p:grpSp>
      <p:graphicFrame>
        <p:nvGraphicFramePr>
          <p:cNvPr id="63488" name="Object 2"/>
          <p:cNvGraphicFramePr>
            <a:graphicFrameLocks noChangeAspect="1"/>
          </p:cNvGraphicFramePr>
          <p:nvPr/>
        </p:nvGraphicFramePr>
        <p:xfrm>
          <a:off x="971550" y="260350"/>
          <a:ext cx="3600450" cy="2435225"/>
        </p:xfrm>
        <a:graphic>
          <a:graphicData uri="http://schemas.openxmlformats.org/presentationml/2006/ole">
            <mc:AlternateContent xmlns:mc="http://schemas.openxmlformats.org/markup-compatibility/2006">
              <mc:Choice xmlns:v="urn:schemas-microsoft-com:vml" Requires="v">
                <p:oleObj spid="_x0000_s1138" name="Image" r:id="rId4" imgW="1343829" imgH="911122" progId="">
                  <p:embed/>
                </p:oleObj>
              </mc:Choice>
              <mc:Fallback>
                <p:oleObj name="Image" r:id="rId4" imgW="1343829" imgH="911122"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60350"/>
                        <a:ext cx="3600450" cy="2435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11" name="Group 105"/>
          <p:cNvGrpSpPr>
            <a:grpSpLocks/>
          </p:cNvGrpSpPr>
          <p:nvPr/>
        </p:nvGrpSpPr>
        <p:grpSpPr bwMode="auto">
          <a:xfrm rot="-5400000">
            <a:off x="7160419" y="3282157"/>
            <a:ext cx="2952750" cy="366712"/>
            <a:chOff x="3470" y="3339"/>
            <a:chExt cx="1723" cy="231"/>
          </a:xfrm>
        </p:grpSpPr>
        <p:sp>
          <p:nvSpPr>
            <p:cNvPr id="29799" name="Text Box 106"/>
            <p:cNvSpPr txBox="1">
              <a:spLocks noChangeArrowheads="1"/>
            </p:cNvSpPr>
            <p:nvPr/>
          </p:nvSpPr>
          <p:spPr bwMode="auto">
            <a:xfrm>
              <a:off x="4059" y="3339"/>
              <a:ext cx="681" cy="231"/>
            </a:xfrm>
            <a:prstGeom prst="rect">
              <a:avLst/>
            </a:prstGeom>
            <a:noFill/>
            <a:ln w="9525">
              <a:noFill/>
              <a:miter lim="800000"/>
              <a:headEnd/>
              <a:tailEnd/>
            </a:ln>
          </p:spPr>
          <p:txBody>
            <a:bodyPr>
              <a:spAutoFit/>
            </a:bodyPr>
            <a:lstStyle/>
            <a:p>
              <a:pPr>
                <a:spcBef>
                  <a:spcPct val="50000"/>
                </a:spcBef>
              </a:pPr>
              <a:r>
                <a:rPr lang="en-GB" sz="1800" b="1">
                  <a:latin typeface="Arial" charset="0"/>
                  <a:cs typeface="Arial" charset="0"/>
                </a:rPr>
                <a:t>120 m</a:t>
              </a:r>
            </a:p>
          </p:txBody>
        </p:sp>
        <p:sp>
          <p:nvSpPr>
            <p:cNvPr id="29800" name="Line 107"/>
            <p:cNvSpPr>
              <a:spLocks noChangeShapeType="1"/>
            </p:cNvSpPr>
            <p:nvPr/>
          </p:nvSpPr>
          <p:spPr bwMode="auto">
            <a:xfrm>
              <a:off x="4558" y="3475"/>
              <a:ext cx="635" cy="0"/>
            </a:xfrm>
            <a:prstGeom prst="line">
              <a:avLst/>
            </a:prstGeom>
            <a:noFill/>
            <a:ln w="15875">
              <a:solidFill>
                <a:schemeClr val="tx1"/>
              </a:solidFill>
              <a:round/>
              <a:headEnd/>
              <a:tailEnd type="triangle" w="med" len="med"/>
            </a:ln>
          </p:spPr>
          <p:txBody>
            <a:bodyPr/>
            <a:lstStyle/>
            <a:p>
              <a:endParaRPr lang="en-GB"/>
            </a:p>
          </p:txBody>
        </p:sp>
        <p:sp>
          <p:nvSpPr>
            <p:cNvPr id="29801" name="Line 108"/>
            <p:cNvSpPr>
              <a:spLocks noChangeShapeType="1"/>
            </p:cNvSpPr>
            <p:nvPr/>
          </p:nvSpPr>
          <p:spPr bwMode="auto">
            <a:xfrm flipH="1" flipV="1">
              <a:off x="3470" y="3475"/>
              <a:ext cx="589" cy="0"/>
            </a:xfrm>
            <a:prstGeom prst="line">
              <a:avLst/>
            </a:prstGeom>
            <a:noFill/>
            <a:ln w="15875">
              <a:solidFill>
                <a:schemeClr val="tx1"/>
              </a:solidFill>
              <a:round/>
              <a:headEnd/>
              <a:tailEnd type="triangle" w="med" len="med"/>
            </a:ln>
          </p:spPr>
          <p:txBody>
            <a:bodyPr/>
            <a:lstStyle/>
            <a:p>
              <a:endParaRPr lang="en-GB"/>
            </a:p>
          </p:txBody>
        </p:sp>
      </p:grpSp>
      <p:sp>
        <p:nvSpPr>
          <p:cNvPr id="29774" name="Rectangle 101"/>
          <p:cNvSpPr>
            <a:spLocks noChangeArrowheads="1"/>
          </p:cNvSpPr>
          <p:nvPr/>
        </p:nvSpPr>
        <p:spPr bwMode="auto">
          <a:xfrm>
            <a:off x="972740" y="3212108"/>
            <a:ext cx="3311525" cy="3097212"/>
          </a:xfrm>
          <a:prstGeom prst="rect">
            <a:avLst/>
          </a:prstGeom>
          <a:solidFill>
            <a:schemeClr val="accent1">
              <a:alpha val="10196"/>
            </a:schemeClr>
          </a:solidFill>
          <a:ln w="9525">
            <a:solidFill>
              <a:schemeClr val="tx1"/>
            </a:solidFill>
            <a:miter lim="800000"/>
            <a:headEnd/>
            <a:tailEnd/>
          </a:ln>
        </p:spPr>
        <p:txBody>
          <a:bodyPr wrap="none" anchor="ctr"/>
          <a:lstStyle/>
          <a:p>
            <a:endParaRPr lang="en-US" sz="1800" b="1">
              <a:latin typeface="Arial" charset="0"/>
              <a:cs typeface="Arial" charset="0"/>
            </a:endParaRPr>
          </a:p>
        </p:txBody>
      </p:sp>
      <p:sp>
        <p:nvSpPr>
          <p:cNvPr id="29775" name="Rectangle 79"/>
          <p:cNvSpPr>
            <a:spLocks noChangeArrowheads="1"/>
          </p:cNvSpPr>
          <p:nvPr/>
        </p:nvSpPr>
        <p:spPr bwMode="auto">
          <a:xfrm>
            <a:off x="1114028" y="4291608"/>
            <a:ext cx="792163" cy="720725"/>
          </a:xfrm>
          <a:prstGeom prst="rect">
            <a:avLst/>
          </a:prstGeom>
          <a:solidFill>
            <a:srgbClr val="00CCFF"/>
          </a:solidFill>
          <a:ln w="9525">
            <a:solidFill>
              <a:schemeClr val="tx1"/>
            </a:solidFill>
            <a:miter lim="800000"/>
            <a:headEnd/>
            <a:tailEnd/>
          </a:ln>
        </p:spPr>
        <p:txBody>
          <a:bodyPr wrap="none" anchor="ctr"/>
          <a:lstStyle/>
          <a:p>
            <a:endParaRPr lang="en-US" sz="1800" b="1">
              <a:latin typeface="Arial" charset="0"/>
              <a:cs typeface="Arial" charset="0"/>
            </a:endParaRPr>
          </a:p>
        </p:txBody>
      </p:sp>
      <p:sp>
        <p:nvSpPr>
          <p:cNvPr id="29776" name="Rectangle 80" descr="Large grid"/>
          <p:cNvSpPr>
            <a:spLocks noChangeArrowheads="1"/>
          </p:cNvSpPr>
          <p:nvPr/>
        </p:nvSpPr>
        <p:spPr bwMode="auto">
          <a:xfrm>
            <a:off x="1114028" y="5155208"/>
            <a:ext cx="792163" cy="720725"/>
          </a:xfrm>
          <a:prstGeom prst="rect">
            <a:avLst/>
          </a:prstGeom>
          <a:pattFill prst="lgGrid">
            <a:fgClr>
              <a:schemeClr val="accent1"/>
            </a:fgClr>
            <a:bgClr>
              <a:schemeClr val="bg1"/>
            </a:bgClr>
          </a:pattFill>
          <a:ln w="9525">
            <a:solidFill>
              <a:schemeClr val="tx1"/>
            </a:solidFill>
            <a:miter lim="800000"/>
            <a:headEnd/>
            <a:tailEnd/>
          </a:ln>
        </p:spPr>
        <p:txBody>
          <a:bodyPr wrap="none" anchor="ctr"/>
          <a:lstStyle/>
          <a:p>
            <a:endParaRPr lang="en-US" sz="1800" b="1">
              <a:latin typeface="Arial" charset="0"/>
              <a:cs typeface="Arial" charset="0"/>
            </a:endParaRPr>
          </a:p>
        </p:txBody>
      </p:sp>
      <p:sp>
        <p:nvSpPr>
          <p:cNvPr id="29777" name="Rectangle 81"/>
          <p:cNvSpPr>
            <a:spLocks noChangeArrowheads="1"/>
          </p:cNvSpPr>
          <p:nvPr/>
        </p:nvSpPr>
        <p:spPr bwMode="auto">
          <a:xfrm>
            <a:off x="2051645" y="4292451"/>
            <a:ext cx="792163" cy="720725"/>
          </a:xfrm>
          <a:prstGeom prst="rect">
            <a:avLst/>
          </a:prstGeom>
          <a:solidFill>
            <a:srgbClr val="FF3399"/>
          </a:solidFill>
          <a:ln w="9525">
            <a:solidFill>
              <a:schemeClr val="tx1"/>
            </a:solidFill>
            <a:miter lim="800000"/>
            <a:headEnd/>
            <a:tailEnd/>
          </a:ln>
        </p:spPr>
        <p:txBody>
          <a:bodyPr wrap="none" anchor="ctr"/>
          <a:lstStyle/>
          <a:p>
            <a:endParaRPr lang="en-US" sz="1800" b="1">
              <a:solidFill>
                <a:srgbClr val="FF3399"/>
              </a:solidFill>
              <a:latin typeface="Arial" charset="0"/>
              <a:cs typeface="Arial" charset="0"/>
            </a:endParaRPr>
          </a:p>
        </p:txBody>
      </p:sp>
      <p:sp>
        <p:nvSpPr>
          <p:cNvPr id="29779" name="Rectangle 83" descr="Large grid"/>
          <p:cNvSpPr>
            <a:spLocks noChangeArrowheads="1"/>
          </p:cNvSpPr>
          <p:nvPr/>
        </p:nvSpPr>
        <p:spPr bwMode="auto">
          <a:xfrm>
            <a:off x="2050653" y="3428008"/>
            <a:ext cx="792163" cy="720725"/>
          </a:xfrm>
          <a:prstGeom prst="rect">
            <a:avLst/>
          </a:prstGeom>
          <a:pattFill prst="lgGrid">
            <a:fgClr>
              <a:schemeClr val="accent1"/>
            </a:fgClr>
            <a:bgClr>
              <a:srgbClr val="FFFFFF"/>
            </a:bgClr>
          </a:pattFill>
          <a:ln w="9525">
            <a:solidFill>
              <a:schemeClr val="tx1"/>
            </a:solidFill>
            <a:miter lim="800000"/>
            <a:headEnd/>
            <a:tailEnd/>
          </a:ln>
        </p:spPr>
        <p:txBody>
          <a:bodyPr wrap="none" anchor="ctr"/>
          <a:lstStyle/>
          <a:p>
            <a:endParaRPr lang="en-US" sz="1800" b="1">
              <a:latin typeface="Arial" charset="0"/>
              <a:cs typeface="Arial" charset="0"/>
            </a:endParaRPr>
          </a:p>
        </p:txBody>
      </p:sp>
      <p:sp>
        <p:nvSpPr>
          <p:cNvPr id="29780" name="Rectangle 84"/>
          <p:cNvSpPr>
            <a:spLocks noChangeArrowheads="1"/>
          </p:cNvSpPr>
          <p:nvPr/>
        </p:nvSpPr>
        <p:spPr bwMode="auto">
          <a:xfrm>
            <a:off x="2987278" y="3428008"/>
            <a:ext cx="792163" cy="720725"/>
          </a:xfrm>
          <a:prstGeom prst="rect">
            <a:avLst/>
          </a:prstGeom>
          <a:solidFill>
            <a:srgbClr val="C0C0C0"/>
          </a:solidFill>
          <a:ln w="9525">
            <a:solidFill>
              <a:schemeClr val="tx1"/>
            </a:solidFill>
            <a:miter lim="800000"/>
            <a:headEnd/>
            <a:tailEnd/>
          </a:ln>
        </p:spPr>
        <p:txBody>
          <a:bodyPr wrap="none" anchor="ctr"/>
          <a:lstStyle/>
          <a:p>
            <a:endParaRPr lang="en-US" sz="1800" b="1">
              <a:latin typeface="Arial" charset="0"/>
              <a:cs typeface="Arial" charset="0"/>
            </a:endParaRPr>
          </a:p>
        </p:txBody>
      </p:sp>
      <p:sp>
        <p:nvSpPr>
          <p:cNvPr id="29781" name="Rectangle 85" descr="Large grid"/>
          <p:cNvSpPr>
            <a:spLocks noChangeArrowheads="1"/>
          </p:cNvSpPr>
          <p:nvPr/>
        </p:nvSpPr>
        <p:spPr bwMode="auto">
          <a:xfrm>
            <a:off x="2987278" y="4293195"/>
            <a:ext cx="792163" cy="720725"/>
          </a:xfrm>
          <a:prstGeom prst="rect">
            <a:avLst/>
          </a:prstGeom>
          <a:pattFill prst="lgGrid">
            <a:fgClr>
              <a:schemeClr val="accent1"/>
            </a:fgClr>
            <a:bgClr>
              <a:srgbClr val="FFFFFF"/>
            </a:bgClr>
          </a:pattFill>
          <a:ln w="9525">
            <a:solidFill>
              <a:schemeClr val="tx1"/>
            </a:solidFill>
            <a:miter lim="800000"/>
            <a:headEnd/>
            <a:tailEnd/>
          </a:ln>
        </p:spPr>
        <p:txBody>
          <a:bodyPr wrap="none" anchor="ctr"/>
          <a:lstStyle/>
          <a:p>
            <a:endParaRPr lang="en-US" sz="1800" b="1">
              <a:latin typeface="Arial" charset="0"/>
              <a:cs typeface="Arial" charset="0"/>
            </a:endParaRPr>
          </a:p>
        </p:txBody>
      </p:sp>
      <p:grpSp>
        <p:nvGrpSpPr>
          <p:cNvPr id="13" name="Group 12"/>
          <p:cNvGrpSpPr/>
          <p:nvPr/>
        </p:nvGrpSpPr>
        <p:grpSpPr>
          <a:xfrm>
            <a:off x="1115789" y="5900192"/>
            <a:ext cx="1223963" cy="366712"/>
            <a:chOff x="2050653" y="5869583"/>
            <a:chExt cx="1223963" cy="366712"/>
          </a:xfrm>
        </p:grpSpPr>
        <p:sp>
          <p:nvSpPr>
            <p:cNvPr id="29782" name="Text Box 86"/>
            <p:cNvSpPr txBox="1">
              <a:spLocks noChangeArrowheads="1"/>
            </p:cNvSpPr>
            <p:nvPr/>
          </p:nvSpPr>
          <p:spPr bwMode="auto">
            <a:xfrm>
              <a:off x="2193528" y="5869583"/>
              <a:ext cx="1081088" cy="366712"/>
            </a:xfrm>
            <a:prstGeom prst="rect">
              <a:avLst/>
            </a:prstGeom>
            <a:noFill/>
            <a:ln w="9525">
              <a:noFill/>
              <a:miter lim="800000"/>
              <a:headEnd/>
              <a:tailEnd/>
            </a:ln>
          </p:spPr>
          <p:txBody>
            <a:bodyPr>
              <a:spAutoFit/>
            </a:bodyPr>
            <a:lstStyle/>
            <a:p>
              <a:pPr>
                <a:spcBef>
                  <a:spcPct val="50000"/>
                </a:spcBef>
              </a:pPr>
              <a:r>
                <a:rPr lang="en-GB" sz="1800" b="1" dirty="0">
                  <a:latin typeface="Arial" charset="0"/>
                  <a:cs typeface="Arial" charset="0"/>
                </a:rPr>
                <a:t>1m</a:t>
              </a:r>
            </a:p>
          </p:txBody>
        </p:sp>
        <p:sp>
          <p:nvSpPr>
            <p:cNvPr id="29784" name="Line 89"/>
            <p:cNvSpPr>
              <a:spLocks noChangeShapeType="1"/>
            </p:cNvSpPr>
            <p:nvPr/>
          </p:nvSpPr>
          <p:spPr bwMode="auto">
            <a:xfrm flipH="1" flipV="1">
              <a:off x="2050653" y="6020395"/>
              <a:ext cx="215900" cy="0"/>
            </a:xfrm>
            <a:prstGeom prst="line">
              <a:avLst/>
            </a:prstGeom>
            <a:noFill/>
            <a:ln w="15875">
              <a:solidFill>
                <a:schemeClr val="tx1"/>
              </a:solidFill>
              <a:round/>
              <a:headEnd/>
              <a:tailEnd type="triangle" w="med" len="med"/>
            </a:ln>
          </p:spPr>
          <p:txBody>
            <a:bodyPr/>
            <a:lstStyle/>
            <a:p>
              <a:endParaRPr lang="en-GB"/>
            </a:p>
          </p:txBody>
        </p:sp>
        <p:sp>
          <p:nvSpPr>
            <p:cNvPr id="29785" name="Line 90"/>
            <p:cNvSpPr>
              <a:spLocks noChangeShapeType="1"/>
            </p:cNvSpPr>
            <p:nvPr/>
          </p:nvSpPr>
          <p:spPr bwMode="auto">
            <a:xfrm flipV="1">
              <a:off x="2626915" y="6020395"/>
              <a:ext cx="215900" cy="0"/>
            </a:xfrm>
            <a:prstGeom prst="line">
              <a:avLst/>
            </a:prstGeom>
            <a:noFill/>
            <a:ln w="15875">
              <a:solidFill>
                <a:schemeClr val="tx1"/>
              </a:solidFill>
              <a:round/>
              <a:headEnd/>
              <a:tailEnd type="triangle" w="med" len="med"/>
            </a:ln>
          </p:spPr>
          <p:txBody>
            <a:bodyPr/>
            <a:lstStyle/>
            <a:p>
              <a:endParaRPr lang="en-GB"/>
            </a:p>
          </p:txBody>
        </p:sp>
      </p:grpSp>
      <p:grpSp>
        <p:nvGrpSpPr>
          <p:cNvPr id="14" name="Group 13"/>
          <p:cNvGrpSpPr/>
          <p:nvPr/>
        </p:nvGrpSpPr>
        <p:grpSpPr>
          <a:xfrm>
            <a:off x="1998043" y="5157192"/>
            <a:ext cx="683418" cy="719138"/>
            <a:chOff x="2771378" y="5156795"/>
            <a:chExt cx="1081088" cy="719138"/>
          </a:xfrm>
        </p:grpSpPr>
        <p:sp>
          <p:nvSpPr>
            <p:cNvPr id="29783" name="Text Box 87"/>
            <p:cNvSpPr txBox="1">
              <a:spLocks noChangeArrowheads="1"/>
            </p:cNvSpPr>
            <p:nvPr/>
          </p:nvSpPr>
          <p:spPr bwMode="auto">
            <a:xfrm>
              <a:off x="2771378" y="5372695"/>
              <a:ext cx="1081088" cy="366712"/>
            </a:xfrm>
            <a:prstGeom prst="rect">
              <a:avLst/>
            </a:prstGeom>
            <a:noFill/>
            <a:ln w="9525">
              <a:noFill/>
              <a:miter lim="800000"/>
              <a:headEnd/>
              <a:tailEnd/>
            </a:ln>
          </p:spPr>
          <p:txBody>
            <a:bodyPr>
              <a:spAutoFit/>
            </a:bodyPr>
            <a:lstStyle/>
            <a:p>
              <a:pPr>
                <a:spcBef>
                  <a:spcPct val="50000"/>
                </a:spcBef>
              </a:pPr>
              <a:r>
                <a:rPr lang="en-GB" sz="1800" b="1" dirty="0">
                  <a:latin typeface="Arial" charset="0"/>
                  <a:cs typeface="Arial" charset="0"/>
                </a:rPr>
                <a:t>1m</a:t>
              </a:r>
            </a:p>
          </p:txBody>
        </p:sp>
        <p:sp>
          <p:nvSpPr>
            <p:cNvPr id="29786" name="Line 92"/>
            <p:cNvSpPr>
              <a:spLocks noChangeShapeType="1"/>
            </p:cNvSpPr>
            <p:nvPr/>
          </p:nvSpPr>
          <p:spPr bwMode="auto">
            <a:xfrm flipH="1">
              <a:off x="3058715" y="5660033"/>
              <a:ext cx="0" cy="215900"/>
            </a:xfrm>
            <a:prstGeom prst="line">
              <a:avLst/>
            </a:prstGeom>
            <a:noFill/>
            <a:ln w="15875">
              <a:solidFill>
                <a:schemeClr val="tx1"/>
              </a:solidFill>
              <a:round/>
              <a:headEnd/>
              <a:tailEnd type="triangle" w="med" len="med"/>
            </a:ln>
          </p:spPr>
          <p:txBody>
            <a:bodyPr/>
            <a:lstStyle/>
            <a:p>
              <a:endParaRPr lang="en-GB"/>
            </a:p>
          </p:txBody>
        </p:sp>
        <p:sp>
          <p:nvSpPr>
            <p:cNvPr id="29787" name="Line 93"/>
            <p:cNvSpPr>
              <a:spLocks noChangeShapeType="1"/>
            </p:cNvSpPr>
            <p:nvPr/>
          </p:nvSpPr>
          <p:spPr bwMode="auto">
            <a:xfrm flipV="1">
              <a:off x="3058715" y="5156795"/>
              <a:ext cx="0" cy="287337"/>
            </a:xfrm>
            <a:prstGeom prst="line">
              <a:avLst/>
            </a:prstGeom>
            <a:noFill/>
            <a:ln w="15875">
              <a:solidFill>
                <a:schemeClr val="tx1"/>
              </a:solidFill>
              <a:round/>
              <a:headEnd/>
              <a:tailEnd type="triangle" w="med" len="med"/>
            </a:ln>
          </p:spPr>
          <p:txBody>
            <a:bodyPr/>
            <a:lstStyle/>
            <a:p>
              <a:endParaRPr lang="en-GB"/>
            </a:p>
          </p:txBody>
        </p:sp>
      </p:grpSp>
      <p:sp>
        <p:nvSpPr>
          <p:cNvPr id="29788" name="Text Box 94"/>
          <p:cNvSpPr txBox="1">
            <a:spLocks noChangeArrowheads="1"/>
          </p:cNvSpPr>
          <p:nvPr/>
        </p:nvSpPr>
        <p:spPr bwMode="auto">
          <a:xfrm>
            <a:off x="2122090" y="3572470"/>
            <a:ext cx="792163" cy="457200"/>
          </a:xfrm>
          <a:prstGeom prst="rect">
            <a:avLst/>
          </a:prstGeom>
          <a:noFill/>
          <a:ln w="9525">
            <a:noFill/>
            <a:miter lim="800000"/>
            <a:headEnd/>
            <a:tailEnd/>
          </a:ln>
        </p:spPr>
        <p:txBody>
          <a:bodyPr>
            <a:spAutoFit/>
          </a:bodyPr>
          <a:lstStyle/>
          <a:p>
            <a:pPr>
              <a:spcBef>
                <a:spcPct val="50000"/>
              </a:spcBef>
            </a:pPr>
            <a:r>
              <a:rPr lang="en-GB" sz="1200" b="1" dirty="0">
                <a:latin typeface="Arial" charset="0"/>
                <a:cs typeface="Arial" charset="0"/>
              </a:rPr>
              <a:t>Seed Trap</a:t>
            </a:r>
          </a:p>
        </p:txBody>
      </p:sp>
      <p:sp>
        <p:nvSpPr>
          <p:cNvPr id="29789" name="Text Box 95"/>
          <p:cNvSpPr txBox="1">
            <a:spLocks noChangeArrowheads="1"/>
          </p:cNvSpPr>
          <p:nvPr/>
        </p:nvSpPr>
        <p:spPr bwMode="auto">
          <a:xfrm>
            <a:off x="1187053" y="5301258"/>
            <a:ext cx="792163" cy="457200"/>
          </a:xfrm>
          <a:prstGeom prst="rect">
            <a:avLst/>
          </a:prstGeom>
          <a:noFill/>
          <a:ln w="9525">
            <a:noFill/>
            <a:miter lim="800000"/>
            <a:headEnd/>
            <a:tailEnd/>
          </a:ln>
        </p:spPr>
        <p:txBody>
          <a:bodyPr>
            <a:spAutoFit/>
          </a:bodyPr>
          <a:lstStyle/>
          <a:p>
            <a:pPr>
              <a:spcBef>
                <a:spcPct val="50000"/>
              </a:spcBef>
            </a:pPr>
            <a:r>
              <a:rPr lang="en-GB" sz="1200" b="1">
                <a:latin typeface="Arial" charset="0"/>
                <a:cs typeface="Arial" charset="0"/>
              </a:rPr>
              <a:t>Seed Trap</a:t>
            </a:r>
          </a:p>
        </p:txBody>
      </p:sp>
      <p:sp>
        <p:nvSpPr>
          <p:cNvPr id="29790" name="Text Box 96"/>
          <p:cNvSpPr txBox="1">
            <a:spLocks noChangeArrowheads="1"/>
          </p:cNvSpPr>
          <p:nvPr/>
        </p:nvSpPr>
        <p:spPr bwMode="auto">
          <a:xfrm>
            <a:off x="3058715" y="4410670"/>
            <a:ext cx="792163" cy="457200"/>
          </a:xfrm>
          <a:prstGeom prst="rect">
            <a:avLst/>
          </a:prstGeom>
          <a:noFill/>
          <a:ln w="9525">
            <a:noFill/>
            <a:miter lim="800000"/>
            <a:headEnd/>
            <a:tailEnd/>
          </a:ln>
        </p:spPr>
        <p:txBody>
          <a:bodyPr>
            <a:spAutoFit/>
          </a:bodyPr>
          <a:lstStyle/>
          <a:p>
            <a:pPr>
              <a:spcBef>
                <a:spcPct val="50000"/>
              </a:spcBef>
            </a:pPr>
            <a:r>
              <a:rPr lang="en-GB" sz="1200" b="1">
                <a:latin typeface="Arial" charset="0"/>
                <a:cs typeface="Arial" charset="0"/>
              </a:rPr>
              <a:t>Seed Trap</a:t>
            </a:r>
          </a:p>
        </p:txBody>
      </p:sp>
      <p:sp>
        <p:nvSpPr>
          <p:cNvPr id="29791" name="Text Box 97"/>
          <p:cNvSpPr txBox="1">
            <a:spLocks noChangeArrowheads="1"/>
          </p:cNvSpPr>
          <p:nvPr/>
        </p:nvSpPr>
        <p:spPr bwMode="auto">
          <a:xfrm>
            <a:off x="2980928" y="3686770"/>
            <a:ext cx="838200" cy="246221"/>
          </a:xfrm>
          <a:prstGeom prst="rect">
            <a:avLst/>
          </a:prstGeom>
          <a:noFill/>
          <a:ln w="9525">
            <a:noFill/>
            <a:miter lim="800000"/>
            <a:headEnd/>
            <a:tailEnd/>
          </a:ln>
        </p:spPr>
        <p:txBody>
          <a:bodyPr>
            <a:spAutoFit/>
          </a:bodyPr>
          <a:lstStyle/>
          <a:p>
            <a:pPr algn="ctr">
              <a:spcBef>
                <a:spcPct val="50000"/>
              </a:spcBef>
            </a:pPr>
            <a:r>
              <a:rPr lang="en-GB" sz="1000" b="1" dirty="0">
                <a:latin typeface="Arial" charset="0"/>
                <a:cs typeface="Arial" charset="0"/>
              </a:rPr>
              <a:t>Insecticide</a:t>
            </a:r>
          </a:p>
        </p:txBody>
      </p:sp>
      <p:sp>
        <p:nvSpPr>
          <p:cNvPr id="29793" name="Text Box 99"/>
          <p:cNvSpPr txBox="1">
            <a:spLocks noChangeArrowheads="1"/>
          </p:cNvSpPr>
          <p:nvPr/>
        </p:nvSpPr>
        <p:spPr bwMode="auto">
          <a:xfrm>
            <a:off x="2051720" y="4468664"/>
            <a:ext cx="864096" cy="246221"/>
          </a:xfrm>
          <a:prstGeom prst="rect">
            <a:avLst/>
          </a:prstGeom>
          <a:noFill/>
          <a:ln w="9525">
            <a:noFill/>
            <a:miter lim="800000"/>
            <a:headEnd/>
            <a:tailEnd/>
          </a:ln>
        </p:spPr>
        <p:txBody>
          <a:bodyPr wrap="square">
            <a:spAutoFit/>
          </a:bodyPr>
          <a:lstStyle/>
          <a:p>
            <a:pPr algn="ctr">
              <a:spcBef>
                <a:spcPct val="50000"/>
              </a:spcBef>
            </a:pPr>
            <a:r>
              <a:rPr lang="en-GB" sz="1000" b="1" dirty="0">
                <a:latin typeface="Arial" charset="0"/>
                <a:cs typeface="Arial" charset="0"/>
              </a:rPr>
              <a:t>Fungicide</a:t>
            </a:r>
          </a:p>
        </p:txBody>
      </p:sp>
      <p:sp>
        <p:nvSpPr>
          <p:cNvPr id="29794" name="Text Box 100"/>
          <p:cNvSpPr txBox="1">
            <a:spLocks noChangeArrowheads="1"/>
          </p:cNvSpPr>
          <p:nvPr/>
        </p:nvSpPr>
        <p:spPr bwMode="auto">
          <a:xfrm>
            <a:off x="1152128" y="4318595"/>
            <a:ext cx="792163" cy="477837"/>
          </a:xfrm>
          <a:prstGeom prst="rect">
            <a:avLst/>
          </a:prstGeom>
          <a:noFill/>
          <a:ln w="9525">
            <a:noFill/>
            <a:miter lim="800000"/>
            <a:headEnd/>
            <a:tailEnd/>
          </a:ln>
        </p:spPr>
        <p:txBody>
          <a:bodyPr>
            <a:spAutoFit/>
          </a:bodyPr>
          <a:lstStyle/>
          <a:p>
            <a:pPr>
              <a:spcBef>
                <a:spcPct val="50000"/>
              </a:spcBef>
            </a:pPr>
            <a:r>
              <a:rPr lang="en-GB" sz="1000" b="1" dirty="0">
                <a:latin typeface="Arial" charset="0"/>
                <a:cs typeface="Arial" charset="0"/>
              </a:rPr>
              <a:t>Control</a:t>
            </a:r>
          </a:p>
          <a:p>
            <a:pPr>
              <a:spcBef>
                <a:spcPct val="50000"/>
              </a:spcBef>
            </a:pPr>
            <a:r>
              <a:rPr lang="en-GB" sz="1000" b="1" dirty="0">
                <a:latin typeface="Arial" charset="0"/>
                <a:cs typeface="Arial" charset="0"/>
              </a:rPr>
              <a:t>(water)</a:t>
            </a:r>
          </a:p>
        </p:txBody>
      </p:sp>
      <p:cxnSp>
        <p:nvCxnSpPr>
          <p:cNvPr id="115" name="Straight Arrow Connector 114"/>
          <p:cNvCxnSpPr/>
          <p:nvPr/>
        </p:nvCxnSpPr>
        <p:spPr>
          <a:xfrm rot="16200000" flipH="1">
            <a:off x="3995936" y="3501008"/>
            <a:ext cx="1440160" cy="86409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flipH="1" flipV="1">
            <a:off x="3888072" y="5049329"/>
            <a:ext cx="1656184" cy="86379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5148064" y="4653136"/>
            <a:ext cx="576064" cy="1588"/>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9" name="Title 1"/>
          <p:cNvSpPr txBox="1">
            <a:spLocks/>
          </p:cNvSpPr>
          <p:nvPr/>
        </p:nvSpPr>
        <p:spPr>
          <a:xfrm>
            <a:off x="5148064" y="274638"/>
            <a:ext cx="3672086" cy="85010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000"/>
              <a:t>The pest dataset</a:t>
            </a:r>
            <a:endParaRPr lang="en-GB" sz="4000" dirty="0"/>
          </a:p>
        </p:txBody>
      </p:sp>
    </p:spTree>
    <p:extLst>
      <p:ext uri="{BB962C8B-B14F-4D97-AF65-F5344CB8AC3E}">
        <p14:creationId xmlns:p14="http://schemas.microsoft.com/office/powerpoint/2010/main" val="3061554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7.5</a:t>
            </a:r>
          </a:p>
        </p:txBody>
      </p:sp>
      <p:sp>
        <p:nvSpPr>
          <p:cNvPr id="3" name="Content Placeholder 2"/>
          <p:cNvSpPr>
            <a:spLocks noGrp="1"/>
          </p:cNvSpPr>
          <p:nvPr>
            <p:ph idx="1"/>
          </p:nvPr>
        </p:nvSpPr>
        <p:spPr/>
        <p:txBody>
          <a:bodyPr>
            <a:normAutofit lnSpcReduction="10000"/>
          </a:bodyPr>
          <a:lstStyle/>
          <a:p>
            <a:r>
              <a:rPr lang="en-GB" dirty="0"/>
              <a:t>Use </a:t>
            </a:r>
            <a:r>
              <a:rPr lang="en-GB" dirty="0" err="1"/>
              <a:t>ggplot</a:t>
            </a:r>
            <a:r>
              <a:rPr lang="en-GB" dirty="0"/>
              <a:t> to look at how </a:t>
            </a:r>
            <a:r>
              <a:rPr lang="en-GB" u="sng" dirty="0"/>
              <a:t>number</a:t>
            </a:r>
            <a:r>
              <a:rPr lang="en-GB" dirty="0"/>
              <a:t> of seedlings responds to treatments across stations </a:t>
            </a:r>
          </a:p>
          <a:p>
            <a:r>
              <a:rPr lang="en-GB" dirty="0"/>
              <a:t>Fit a GLMM to the pest data set to answer the following questions</a:t>
            </a:r>
          </a:p>
          <a:p>
            <a:pPr marL="971550" lvl="1" indent="-514350">
              <a:buFont typeface="+mj-lt"/>
              <a:buAutoNum type="arabicPeriod"/>
            </a:pPr>
            <a:r>
              <a:rPr lang="en-GB" dirty="0"/>
              <a:t>What is effect of insecticide and fungicide on number of seedlings?</a:t>
            </a:r>
          </a:p>
          <a:p>
            <a:pPr marL="971550" lvl="1" indent="-514350">
              <a:buFont typeface="+mj-lt"/>
              <a:buAutoNum type="arabicPeriod"/>
            </a:pPr>
            <a:r>
              <a:rPr lang="en-GB" dirty="0"/>
              <a:t>Does the model fit the data well?</a:t>
            </a:r>
          </a:p>
          <a:p>
            <a:pPr marL="971550" lvl="1" indent="-514350">
              <a:buFont typeface="+mj-lt"/>
              <a:buAutoNum type="arabicPeriod"/>
            </a:pPr>
            <a:r>
              <a:rPr lang="en-GB" dirty="0"/>
              <a:t>What might you do to improve the model fit? (think model covariates, OLREs)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Inference: Bootstrapping with GLMMs</a:t>
            </a:r>
          </a:p>
        </p:txBody>
      </p:sp>
      <p:sp>
        <p:nvSpPr>
          <p:cNvPr id="3" name="Content Placeholder 2"/>
          <p:cNvSpPr>
            <a:spLocks noGrp="1"/>
          </p:cNvSpPr>
          <p:nvPr>
            <p:ph idx="1"/>
          </p:nvPr>
        </p:nvSpPr>
        <p:spPr/>
        <p:txBody>
          <a:bodyPr>
            <a:normAutofit/>
          </a:bodyPr>
          <a:lstStyle/>
          <a:p>
            <a:r>
              <a:rPr lang="en-GB" dirty="0"/>
              <a:t>Bootstrap approach is similar to that with a Gaussian response.</a:t>
            </a:r>
          </a:p>
          <a:p>
            <a:r>
              <a:rPr lang="en-GB" dirty="0"/>
              <a:t>Parametric bootstrap still makes assumptions about relationships between means and variances (i.e. </a:t>
            </a:r>
            <a:r>
              <a:rPr lang="en-GB" dirty="0" err="1"/>
              <a:t>overdispersion</a:t>
            </a:r>
            <a:r>
              <a:rPr lang="en-GB" dirty="0"/>
              <a:t> is STILL a problem)</a:t>
            </a:r>
          </a:p>
        </p:txBody>
      </p:sp>
    </p:spTree>
    <p:extLst>
      <p:ext uri="{BB962C8B-B14F-4D97-AF65-F5344CB8AC3E}">
        <p14:creationId xmlns:p14="http://schemas.microsoft.com/office/powerpoint/2010/main" val="3271837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7.6</a:t>
            </a:r>
          </a:p>
        </p:txBody>
      </p:sp>
      <p:sp>
        <p:nvSpPr>
          <p:cNvPr id="3" name="Content Placeholder 2"/>
          <p:cNvSpPr>
            <a:spLocks noGrp="1"/>
          </p:cNvSpPr>
          <p:nvPr>
            <p:ph idx="1"/>
          </p:nvPr>
        </p:nvSpPr>
        <p:spPr/>
        <p:txBody>
          <a:bodyPr/>
          <a:lstStyle/>
          <a:p>
            <a:r>
              <a:rPr lang="en-GB" dirty="0"/>
              <a:t>Evaluate whether  treatments are affecting survival using LRTs</a:t>
            </a:r>
          </a:p>
          <a:p>
            <a:endParaRPr lang="en-GB" dirty="0"/>
          </a:p>
          <a:p>
            <a:r>
              <a:rPr lang="en-GB" dirty="0"/>
              <a:t>Evaluate the same using bootstrapped confidence intervals. Compare the models without and with the individual-level random effect</a:t>
            </a:r>
          </a:p>
          <a:p>
            <a:endParaRPr lang="en-GB" dirty="0"/>
          </a:p>
        </p:txBody>
      </p:sp>
    </p:spTree>
    <p:extLst>
      <p:ext uri="{BB962C8B-B14F-4D97-AF65-F5344CB8AC3E}">
        <p14:creationId xmlns:p14="http://schemas.microsoft.com/office/powerpoint/2010/main" val="2104322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Making predictions with GLMs</a:t>
            </a:r>
          </a:p>
        </p:txBody>
      </p:sp>
      <p:sp>
        <p:nvSpPr>
          <p:cNvPr id="3" name="Content Placeholder 2"/>
          <p:cNvSpPr>
            <a:spLocks noGrp="1"/>
          </p:cNvSpPr>
          <p:nvPr>
            <p:ph idx="1"/>
          </p:nvPr>
        </p:nvSpPr>
        <p:spPr>
          <a:xfrm>
            <a:off x="611560" y="1600200"/>
            <a:ext cx="7488832" cy="4525963"/>
          </a:xfrm>
        </p:spPr>
        <p:txBody>
          <a:bodyPr>
            <a:normAutofit/>
          </a:bodyPr>
          <a:lstStyle/>
          <a:p>
            <a:r>
              <a:rPr lang="en-GB" sz="2400" dirty="0"/>
              <a:t>Use the same function </a:t>
            </a:r>
            <a:r>
              <a:rPr lang="en-GB" sz="2400" dirty="0">
                <a:latin typeface="Courier New" pitchFamily="49" charset="0"/>
                <a:cs typeface="Courier New" pitchFamily="49" charset="0"/>
              </a:rPr>
              <a:t>predict</a:t>
            </a:r>
            <a:r>
              <a:rPr lang="en-GB" sz="2400" dirty="0"/>
              <a:t> as for </a:t>
            </a:r>
            <a:r>
              <a:rPr lang="en-GB" sz="2400" dirty="0">
                <a:latin typeface="Courier New" pitchFamily="49" charset="0"/>
                <a:cs typeface="Courier New" pitchFamily="49" charset="0"/>
              </a:rPr>
              <a:t>lm</a:t>
            </a:r>
          </a:p>
          <a:p>
            <a:r>
              <a:rPr lang="en-GB" sz="2400" dirty="0">
                <a:cs typeface="Courier New" pitchFamily="49" charset="0"/>
              </a:rPr>
              <a:t>Some differences!</a:t>
            </a:r>
          </a:p>
          <a:p>
            <a:r>
              <a:rPr lang="en-GB" sz="2400" dirty="0">
                <a:cs typeface="Courier New" pitchFamily="49" charset="0"/>
              </a:rPr>
              <a:t>One extra argument is </a:t>
            </a:r>
            <a:r>
              <a:rPr lang="en-GB" sz="2400" dirty="0">
                <a:latin typeface="Courier New" pitchFamily="49" charset="0"/>
                <a:cs typeface="Courier New" pitchFamily="49" charset="0"/>
              </a:rPr>
              <a:t>‘type’. </a:t>
            </a:r>
            <a:br>
              <a:rPr lang="en-GB" sz="2400" dirty="0">
                <a:latin typeface="Courier New" pitchFamily="49" charset="0"/>
                <a:cs typeface="Courier New" pitchFamily="49" charset="0"/>
              </a:rPr>
            </a:br>
            <a:r>
              <a:rPr lang="en-GB" sz="2400" dirty="0">
                <a:cs typeface="Courier New" pitchFamily="49" charset="0"/>
              </a:rPr>
              <a:t>This specifies what scale you want the prediction on</a:t>
            </a:r>
          </a:p>
          <a:p>
            <a:pPr lvl="1"/>
            <a:r>
              <a:rPr lang="en-GB" sz="2000" dirty="0">
                <a:cs typeface="Courier New" pitchFamily="49" charset="0"/>
              </a:rPr>
              <a:t>The data scale (‘response’)</a:t>
            </a:r>
          </a:p>
          <a:p>
            <a:pPr lvl="1"/>
            <a:r>
              <a:rPr lang="en-GB" sz="2000" dirty="0">
                <a:cs typeface="Courier New" pitchFamily="49" charset="0"/>
              </a:rPr>
              <a:t>The linear predictor scale (‘link’)</a:t>
            </a:r>
          </a:p>
          <a:p>
            <a:r>
              <a:rPr lang="en-GB" sz="2400" dirty="0">
                <a:cs typeface="Courier New" pitchFamily="49" charset="0"/>
              </a:rPr>
              <a:t>For example:</a:t>
            </a:r>
            <a:br>
              <a:rPr lang="en-GB" sz="2400" dirty="0">
                <a:cs typeface="Courier New" pitchFamily="49" charset="0"/>
              </a:rPr>
            </a:br>
            <a:r>
              <a:rPr lang="en-GB" sz="2400" dirty="0">
                <a:latin typeface="Courier New" pitchFamily="49" charset="0"/>
                <a:cs typeface="Courier New" pitchFamily="49" charset="0"/>
              </a:rPr>
              <a:t>predict(mod5, </a:t>
            </a:r>
            <a:r>
              <a:rPr lang="en-GB" sz="2400" dirty="0" err="1">
                <a:latin typeface="Courier New" pitchFamily="49" charset="0"/>
                <a:cs typeface="Courier New" pitchFamily="49" charset="0"/>
              </a:rPr>
              <a:t>newdata</a:t>
            </a:r>
            <a:r>
              <a:rPr lang="en-GB" sz="2400" dirty="0">
                <a:latin typeface="Courier New" pitchFamily="49" charset="0"/>
                <a:cs typeface="Courier New" pitchFamily="49" charset="0"/>
              </a:rPr>
              <a:t>=</a:t>
            </a:r>
            <a:r>
              <a:rPr lang="en-GB" sz="2400" dirty="0" err="1">
                <a:latin typeface="Courier New" pitchFamily="49" charset="0"/>
                <a:cs typeface="Courier New" pitchFamily="49" charset="0"/>
              </a:rPr>
              <a:t>newdata</a:t>
            </a:r>
            <a:r>
              <a:rPr lang="en-GB" sz="2400" dirty="0">
                <a:latin typeface="Courier New" pitchFamily="49" charset="0"/>
                <a:cs typeface="Courier New" pitchFamily="49" charset="0"/>
              </a:rPr>
              <a:t>, type=‘response’)</a:t>
            </a:r>
          </a:p>
          <a:p>
            <a:pPr>
              <a:buNone/>
            </a:pPr>
            <a:endParaRPr lang="en-GB" sz="2400" dirty="0"/>
          </a:p>
        </p:txBody>
      </p:sp>
    </p:spTree>
    <p:extLst>
      <p:ext uri="{BB962C8B-B14F-4D97-AF65-F5344CB8AC3E}">
        <p14:creationId xmlns:p14="http://schemas.microsoft.com/office/powerpoint/2010/main" val="902385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Plotting with standard errors</a:t>
            </a:r>
          </a:p>
        </p:txBody>
      </p:sp>
      <p:sp>
        <p:nvSpPr>
          <p:cNvPr id="3" name="Content Placeholder 2"/>
          <p:cNvSpPr>
            <a:spLocks noGrp="1"/>
          </p:cNvSpPr>
          <p:nvPr>
            <p:ph idx="1"/>
          </p:nvPr>
        </p:nvSpPr>
        <p:spPr>
          <a:xfrm>
            <a:off x="179512" y="1600201"/>
            <a:ext cx="8568952" cy="3556992"/>
          </a:xfrm>
        </p:spPr>
        <p:txBody>
          <a:bodyPr>
            <a:normAutofit lnSpcReduction="10000"/>
          </a:bodyPr>
          <a:lstStyle/>
          <a:p>
            <a:r>
              <a:rPr lang="en-GB" sz="2400" dirty="0"/>
              <a:t>There is no </a:t>
            </a:r>
            <a:r>
              <a:rPr lang="en-GB" sz="2400" dirty="0">
                <a:latin typeface="Courier New" pitchFamily="49" charset="0"/>
                <a:cs typeface="Courier New" pitchFamily="49" charset="0"/>
              </a:rPr>
              <a:t>interval</a:t>
            </a:r>
            <a:r>
              <a:rPr lang="en-GB" sz="2400" dirty="0"/>
              <a:t> argument for </a:t>
            </a:r>
            <a:r>
              <a:rPr lang="en-GB" sz="2400" dirty="0">
                <a:latin typeface="Courier New" pitchFamily="49" charset="0"/>
                <a:cs typeface="Courier New" pitchFamily="49" charset="0"/>
              </a:rPr>
              <a:t>predict.glm()</a:t>
            </a:r>
            <a:endParaRPr lang="en-GB" sz="2400" dirty="0"/>
          </a:p>
          <a:p>
            <a:r>
              <a:rPr lang="en-GB" sz="2400" dirty="0"/>
              <a:t>Can get standard errors, and calculate the confidence intervals manually.</a:t>
            </a:r>
          </a:p>
          <a:p>
            <a:r>
              <a:rPr lang="en-GB" sz="2400" dirty="0"/>
              <a:t>Standard errors are on link scale – and are asymmetrical on the response scale. </a:t>
            </a:r>
          </a:p>
          <a:p>
            <a:r>
              <a:rPr lang="en-GB" sz="2400" b="1" dirty="0"/>
              <a:t>Therefore need to do the prediction on the link scale (log or </a:t>
            </a:r>
            <a:r>
              <a:rPr lang="en-GB" sz="2400" b="1" dirty="0" err="1"/>
              <a:t>logit</a:t>
            </a:r>
            <a:r>
              <a:rPr lang="en-GB" sz="2400" b="1" dirty="0"/>
              <a:t> usually) and back-transform.</a:t>
            </a:r>
          </a:p>
          <a:p>
            <a:r>
              <a:rPr lang="en-GB" sz="2400" dirty="0"/>
              <a:t>Remember to add standard errors to </a:t>
            </a:r>
            <a:r>
              <a:rPr lang="en-GB" sz="2400" b="1" dirty="0"/>
              <a:t>UNTRANSFORMED</a:t>
            </a:r>
            <a:r>
              <a:rPr lang="en-GB" sz="2400" dirty="0"/>
              <a:t> predictions.</a:t>
            </a:r>
          </a:p>
        </p:txBody>
      </p:sp>
    </p:spTree>
    <p:extLst>
      <p:ext uri="{BB962C8B-B14F-4D97-AF65-F5344CB8AC3E}">
        <p14:creationId xmlns:p14="http://schemas.microsoft.com/office/powerpoint/2010/main" val="168906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Calculating the expected values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dirty="0"/>
              <a:t>Extract the model matrix (</a:t>
            </a:r>
            <a:r>
              <a:rPr lang="en-GB" dirty="0">
                <a:latin typeface="Courier New" pitchFamily="49" charset="0"/>
                <a:cs typeface="Courier New" pitchFamily="49" charset="0"/>
              </a:rPr>
              <a:t>X</a:t>
            </a:r>
            <a:r>
              <a:rPr lang="en-GB" dirty="0"/>
              <a:t>), using </a:t>
            </a:r>
            <a:r>
              <a:rPr lang="en-GB" dirty="0" err="1">
                <a:latin typeface="Courier New" pitchFamily="49" charset="0"/>
                <a:cs typeface="Courier New" pitchFamily="49" charset="0"/>
              </a:rPr>
              <a:t>model.matrix</a:t>
            </a:r>
            <a:r>
              <a:rPr lang="en-GB" dirty="0">
                <a:latin typeface="Courier New" pitchFamily="49" charset="0"/>
                <a:cs typeface="Courier New" pitchFamily="49" charset="0"/>
              </a:rPr>
              <a:t>()</a:t>
            </a:r>
          </a:p>
          <a:p>
            <a:pPr marL="514350" indent="-514350">
              <a:buFont typeface="+mj-lt"/>
              <a:buAutoNum type="arabicPeriod"/>
            </a:pPr>
            <a:r>
              <a:rPr lang="en-GB" dirty="0"/>
              <a:t>Calculate the expected values on the linear predictor scale as</a:t>
            </a:r>
            <a:br>
              <a:rPr lang="en-GB" dirty="0"/>
            </a:br>
            <a:r>
              <a:rPr lang="en-GB" dirty="0">
                <a:latin typeface="Courier New" pitchFamily="49" charset="0"/>
                <a:cs typeface="Courier New" pitchFamily="49" charset="0"/>
              </a:rPr>
              <a:t>X %*% </a:t>
            </a:r>
            <a:r>
              <a:rPr lang="en-GB" dirty="0" err="1">
                <a:latin typeface="Courier New" pitchFamily="49" charset="0"/>
                <a:cs typeface="Courier New" pitchFamily="49" charset="0"/>
              </a:rPr>
              <a:t>fixef</a:t>
            </a:r>
            <a:r>
              <a:rPr lang="en-GB" dirty="0">
                <a:latin typeface="Courier New" pitchFamily="49" charset="0"/>
                <a:cs typeface="Courier New" pitchFamily="49" charset="0"/>
              </a:rPr>
              <a:t>(model)</a:t>
            </a:r>
          </a:p>
          <a:p>
            <a:pPr marL="514350" indent="-514350">
              <a:buFont typeface="+mj-lt"/>
              <a:buAutoNum type="arabicPeriod"/>
            </a:pPr>
            <a:r>
              <a:rPr lang="en-GB" dirty="0">
                <a:cs typeface="Courier New" pitchFamily="49" charset="0"/>
              </a:rPr>
              <a:t>Add on the random effect BLUPs if you want.</a:t>
            </a:r>
          </a:p>
          <a:p>
            <a:pPr marL="514350" indent="-514350">
              <a:buFont typeface="+mj-lt"/>
              <a:buAutoNum type="arabicPeriod"/>
            </a:pPr>
            <a:r>
              <a:rPr lang="en-GB" dirty="0">
                <a:cs typeface="Courier New" pitchFamily="49" charset="0"/>
              </a:rPr>
              <a:t>You can also use the built-in predict function for the expected values (not confidence intervals)</a:t>
            </a:r>
          </a:p>
        </p:txBody>
      </p:sp>
    </p:spTree>
    <p:extLst>
      <p:ext uri="{BB962C8B-B14F-4D97-AF65-F5344CB8AC3E}">
        <p14:creationId xmlns:p14="http://schemas.microsoft.com/office/powerpoint/2010/main" val="379240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2"/>
          <p:cNvPicPr>
            <a:picLocks noChangeAspect="1" noChangeArrowheads="1"/>
          </p:cNvPicPr>
          <p:nvPr/>
        </p:nvPicPr>
        <p:blipFill>
          <a:blip r:embed="rId2" cstate="print"/>
          <a:srcRect/>
          <a:stretch>
            <a:fillRect/>
          </a:stretch>
        </p:blipFill>
        <p:spPr bwMode="auto">
          <a:xfrm>
            <a:off x="5364163" y="1465263"/>
            <a:ext cx="2636837" cy="3473450"/>
          </a:xfrm>
          <a:prstGeom prst="rect">
            <a:avLst/>
          </a:prstGeom>
          <a:noFill/>
          <a:ln w="12700">
            <a:noFill/>
            <a:miter lim="800000"/>
            <a:headEnd/>
            <a:tailEnd/>
          </a:ln>
        </p:spPr>
      </p:pic>
      <p:sp>
        <p:nvSpPr>
          <p:cNvPr id="68612" name="Rectangle 3"/>
          <p:cNvSpPr>
            <a:spLocks/>
          </p:cNvSpPr>
          <p:nvPr/>
        </p:nvSpPr>
        <p:spPr bwMode="auto">
          <a:xfrm>
            <a:off x="1223963" y="231775"/>
            <a:ext cx="6696075" cy="509588"/>
          </a:xfrm>
          <a:prstGeom prst="rect">
            <a:avLst/>
          </a:prstGeom>
          <a:noFill/>
          <a:ln w="12700">
            <a:noFill/>
            <a:miter lim="800000"/>
            <a:headEnd/>
            <a:tailEnd/>
          </a:ln>
        </p:spPr>
        <p:txBody>
          <a:bodyPr lIns="0" tIns="0" rIns="0" bIns="0" anchor="ctr"/>
          <a:lstStyle/>
          <a:p>
            <a:r>
              <a:rPr lang="en-US" sz="2400" dirty="0"/>
              <a:t>simplified to republicans versus democrats</a:t>
            </a:r>
          </a:p>
        </p:txBody>
      </p:sp>
      <p:sp>
        <p:nvSpPr>
          <p:cNvPr id="68613" name="Rectangle 4"/>
          <p:cNvSpPr>
            <a:spLocks/>
          </p:cNvSpPr>
          <p:nvPr/>
        </p:nvSpPr>
        <p:spPr bwMode="auto">
          <a:xfrm>
            <a:off x="5454650" y="5054600"/>
            <a:ext cx="1681163" cy="276225"/>
          </a:xfrm>
          <a:prstGeom prst="rect">
            <a:avLst/>
          </a:prstGeom>
          <a:noFill/>
          <a:ln w="12700">
            <a:noFill/>
            <a:miter lim="800000"/>
            <a:headEnd/>
            <a:tailEnd/>
          </a:ln>
        </p:spPr>
        <p:txBody>
          <a:bodyPr wrap="none" lIns="0" tIns="0" rIns="0" bIns="0" anchor="ctr">
            <a:spAutoFit/>
          </a:bodyPr>
          <a:lstStyle/>
          <a:p>
            <a:r>
              <a:rPr lang="en-US"/>
              <a:t>Michael Dukakis</a:t>
            </a:r>
          </a:p>
        </p:txBody>
      </p:sp>
      <p:sp>
        <p:nvSpPr>
          <p:cNvPr id="68614" name="Rectangle 5"/>
          <p:cNvSpPr>
            <a:spLocks/>
          </p:cNvSpPr>
          <p:nvPr/>
        </p:nvSpPr>
        <p:spPr bwMode="auto">
          <a:xfrm>
            <a:off x="1077913" y="4795451"/>
            <a:ext cx="1391150" cy="276999"/>
          </a:xfrm>
          <a:prstGeom prst="rect">
            <a:avLst/>
          </a:prstGeom>
          <a:noFill/>
          <a:ln w="12700">
            <a:noFill/>
            <a:miter lim="800000"/>
            <a:headEnd/>
            <a:tailEnd/>
          </a:ln>
        </p:spPr>
        <p:txBody>
          <a:bodyPr wrap="none" lIns="0" tIns="0" rIns="0" bIns="0" anchor="ctr">
            <a:spAutoFit/>
          </a:bodyPr>
          <a:lstStyle/>
          <a:p>
            <a:r>
              <a:rPr lang="en-US" dirty="0"/>
              <a:t>George H Bush</a:t>
            </a:r>
          </a:p>
        </p:txBody>
      </p:sp>
      <p:sp>
        <p:nvSpPr>
          <p:cNvPr id="68615" name="Rectangle 6"/>
          <p:cNvSpPr>
            <a:spLocks/>
          </p:cNvSpPr>
          <p:nvPr/>
        </p:nvSpPr>
        <p:spPr bwMode="auto">
          <a:xfrm>
            <a:off x="3286571" y="5805845"/>
            <a:ext cx="2005509" cy="430887"/>
          </a:xfrm>
          <a:prstGeom prst="rect">
            <a:avLst/>
          </a:prstGeom>
          <a:noFill/>
          <a:ln w="12700">
            <a:noFill/>
            <a:miter lim="800000"/>
            <a:headEnd/>
            <a:tailEnd/>
          </a:ln>
        </p:spPr>
        <p:txBody>
          <a:bodyPr wrap="square" lIns="0" tIns="0" rIns="0" bIns="0" anchor="ctr">
            <a:spAutoFit/>
          </a:bodyPr>
          <a:lstStyle/>
          <a:p>
            <a:r>
              <a:rPr lang="en-US" sz="2800" dirty="0"/>
              <a:t>binary data</a:t>
            </a:r>
          </a:p>
        </p:txBody>
      </p:sp>
      <p:pic>
        <p:nvPicPr>
          <p:cNvPr id="8" name="Picture 7" descr="bush.jpg"/>
          <p:cNvPicPr>
            <a:picLocks noChangeAspect="1"/>
          </p:cNvPicPr>
          <p:nvPr/>
        </p:nvPicPr>
        <p:blipFill>
          <a:blip r:embed="rId3" cstate="print"/>
          <a:stretch>
            <a:fillRect/>
          </a:stretch>
        </p:blipFill>
        <p:spPr>
          <a:xfrm>
            <a:off x="971600" y="2060848"/>
            <a:ext cx="2160240" cy="2490994"/>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Calculating the confidence intervals</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a:t>Extract the variance covariance matrix with </a:t>
            </a:r>
            <a:r>
              <a:rPr lang="en-GB" dirty="0" err="1">
                <a:latin typeface="Courier New" pitchFamily="49" charset="0"/>
                <a:cs typeface="Courier New" pitchFamily="49" charset="0"/>
              </a:rPr>
              <a:t>vcov</a:t>
            </a:r>
            <a:r>
              <a:rPr lang="en-GB" dirty="0">
                <a:latin typeface="Courier New" pitchFamily="49" charset="0"/>
                <a:cs typeface="Courier New" pitchFamily="49" charset="0"/>
              </a:rPr>
              <a:t>(mod)</a:t>
            </a:r>
            <a:endParaRPr lang="en-GB" dirty="0"/>
          </a:p>
          <a:p>
            <a:pPr marL="514350" indent="-514350">
              <a:buFont typeface="+mj-lt"/>
              <a:buAutoNum type="arabicPeriod"/>
            </a:pPr>
            <a:r>
              <a:rPr lang="en-GB" dirty="0"/>
              <a:t>Calculate the standard errors as</a:t>
            </a:r>
            <a:br>
              <a:rPr lang="en-GB" dirty="0"/>
            </a:br>
            <a:r>
              <a:rPr lang="en-GB" dirty="0" err="1">
                <a:latin typeface="Courier New" pitchFamily="49" charset="0"/>
                <a:cs typeface="Courier New" pitchFamily="49" charset="0"/>
              </a:rPr>
              <a:t>sqrt</a:t>
            </a:r>
            <a:r>
              <a:rPr lang="en-GB" dirty="0">
                <a:latin typeface="Courier New" pitchFamily="49" charset="0"/>
                <a:cs typeface="Courier New" pitchFamily="49" charset="0"/>
              </a:rPr>
              <a:t>(</a:t>
            </a:r>
            <a:r>
              <a:rPr lang="en-GB" dirty="0" err="1">
                <a:latin typeface="Courier New" pitchFamily="49" charset="0"/>
                <a:cs typeface="Courier New" pitchFamily="49" charset="0"/>
              </a:rPr>
              <a:t>diag</a:t>
            </a:r>
            <a:r>
              <a:rPr lang="en-GB" dirty="0">
                <a:latin typeface="Courier New" pitchFamily="49" charset="0"/>
                <a:cs typeface="Courier New" pitchFamily="49" charset="0"/>
              </a:rPr>
              <a:t>(X %*% VCV %*% t(X))</a:t>
            </a:r>
          </a:p>
          <a:p>
            <a:pPr marL="514350" indent="-514350">
              <a:buFont typeface="+mj-lt"/>
              <a:buAutoNum type="arabicPeriod"/>
            </a:pPr>
            <a:r>
              <a:rPr lang="en-GB" dirty="0"/>
              <a:t>Add or subtract the standard errors </a:t>
            </a:r>
          </a:p>
          <a:p>
            <a:pPr marL="514350" indent="-514350">
              <a:buFont typeface="+mj-lt"/>
              <a:buAutoNum type="arabicPeriod"/>
            </a:pPr>
            <a:r>
              <a:rPr lang="en-GB" dirty="0"/>
              <a:t>Back transform to the data scale.</a:t>
            </a:r>
          </a:p>
          <a:p>
            <a:pPr marL="514350" indent="-514350">
              <a:buFont typeface="+mj-lt"/>
              <a:buAutoNum type="arabicPeriod"/>
            </a:pPr>
            <a:r>
              <a:rPr lang="en-GB" dirty="0"/>
              <a:t>NB: for unknown groups you need to add on the variance components BEFORE you take the root in step 2 (recall previous lesson)</a:t>
            </a:r>
            <a:br>
              <a:rPr lang="en-GB" dirty="0"/>
            </a:br>
            <a:endParaRPr lang="en-GB" dirty="0"/>
          </a:p>
        </p:txBody>
      </p:sp>
    </p:spTree>
    <p:extLst>
      <p:ext uri="{BB962C8B-B14F-4D97-AF65-F5344CB8AC3E}">
        <p14:creationId xmlns:p14="http://schemas.microsoft.com/office/powerpoint/2010/main" val="2692558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7.7</a:t>
            </a:r>
          </a:p>
        </p:txBody>
      </p:sp>
      <p:sp>
        <p:nvSpPr>
          <p:cNvPr id="3" name="Content Placeholder 2"/>
          <p:cNvSpPr>
            <a:spLocks noGrp="1"/>
          </p:cNvSpPr>
          <p:nvPr>
            <p:ph idx="1"/>
          </p:nvPr>
        </p:nvSpPr>
        <p:spPr/>
        <p:txBody>
          <a:bodyPr>
            <a:normAutofit fontScale="92500" lnSpcReduction="20000"/>
          </a:bodyPr>
          <a:lstStyle/>
          <a:p>
            <a:r>
              <a:rPr lang="en-GB" dirty="0"/>
              <a:t>Fit a model to the plantdamage2.csv data on </a:t>
            </a:r>
            <a:r>
              <a:rPr lang="en-GB" b="1" dirty="0"/>
              <a:t>seedling survival</a:t>
            </a:r>
            <a:r>
              <a:rPr lang="en-GB" dirty="0"/>
              <a:t>. Please note the structure of the data: four seedlings were planted per treatment in each greenhouse and their survival was observed after some fixed period of time.</a:t>
            </a:r>
          </a:p>
          <a:p>
            <a:r>
              <a:rPr lang="en-GB" dirty="0"/>
              <a:t>Calculate the predictions and confidence intervals for all treatments in the first four greenhouses</a:t>
            </a:r>
          </a:p>
          <a:p>
            <a:pPr lvl="1"/>
            <a:r>
              <a:rPr lang="en-GB" dirty="0"/>
              <a:t> for a known </a:t>
            </a:r>
            <a:r>
              <a:rPr lang="en-GB" dirty="0" err="1"/>
              <a:t>shadehouse</a:t>
            </a:r>
            <a:endParaRPr lang="en-GB" dirty="0"/>
          </a:p>
          <a:p>
            <a:pPr lvl="1"/>
            <a:r>
              <a:rPr lang="en-GB" dirty="0"/>
              <a:t>For an unknown </a:t>
            </a:r>
            <a:r>
              <a:rPr lang="en-GB" dirty="0" err="1"/>
              <a:t>shadehouse</a:t>
            </a:r>
            <a:endParaRPr lang="en-GB" dirty="0"/>
          </a:p>
          <a:p>
            <a:r>
              <a:rPr lang="en-GB" dirty="0"/>
              <a:t>Plot the results in fitted and back-transformed ranges.</a:t>
            </a:r>
          </a:p>
          <a:p>
            <a:pPr marL="971550" lvl="1" indent="-514350">
              <a:buFont typeface="+mj-lt"/>
              <a:buAutoNum type="arabicPeriod"/>
            </a:pPr>
            <a:endParaRPr lang="en-GB" dirty="0"/>
          </a:p>
        </p:txBody>
      </p:sp>
    </p:spTree>
    <p:extLst>
      <p:ext uri="{BB962C8B-B14F-4D97-AF65-F5344CB8AC3E}">
        <p14:creationId xmlns:p14="http://schemas.microsoft.com/office/powerpoint/2010/main" val="151393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p:cNvSpPr>
          <p:nvPr/>
        </p:nvSpPr>
        <p:spPr bwMode="auto">
          <a:xfrm>
            <a:off x="442001" y="1093967"/>
            <a:ext cx="3024867" cy="430887"/>
          </a:xfrm>
          <a:prstGeom prst="rect">
            <a:avLst/>
          </a:prstGeom>
          <a:noFill/>
          <a:ln w="12700">
            <a:noFill/>
            <a:miter lim="800000"/>
            <a:headEnd/>
            <a:tailEnd/>
          </a:ln>
        </p:spPr>
        <p:txBody>
          <a:bodyPr wrap="none" lIns="0" tIns="0" rIns="0" bIns="0" anchor="ctr">
            <a:spAutoFit/>
          </a:bodyPr>
          <a:lstStyle/>
          <a:p>
            <a:r>
              <a:rPr lang="en-US" sz="2800" dirty="0"/>
              <a:t>1988</a:t>
            </a:r>
            <a:r>
              <a:rPr lang="en-US" sz="2000" dirty="0"/>
              <a:t> election opinion polls</a:t>
            </a:r>
          </a:p>
        </p:txBody>
      </p:sp>
      <p:sp>
        <p:nvSpPr>
          <p:cNvPr id="69635" name="Rectangle 2"/>
          <p:cNvSpPr>
            <a:spLocks/>
          </p:cNvSpPr>
          <p:nvPr/>
        </p:nvSpPr>
        <p:spPr bwMode="auto">
          <a:xfrm>
            <a:off x="298450" y="3204845"/>
            <a:ext cx="1488934" cy="861774"/>
          </a:xfrm>
          <a:prstGeom prst="rect">
            <a:avLst/>
          </a:prstGeom>
          <a:noFill/>
          <a:ln w="12700">
            <a:noFill/>
            <a:miter lim="800000"/>
            <a:headEnd/>
            <a:tailEnd/>
          </a:ln>
        </p:spPr>
        <p:txBody>
          <a:bodyPr wrap="none" lIns="0" tIns="0" rIns="0" bIns="0" anchor="ctr">
            <a:spAutoFit/>
          </a:bodyPr>
          <a:lstStyle/>
          <a:p>
            <a:r>
              <a:rPr lang="en-US" sz="2800" b="1" dirty="0"/>
              <a:t>multilevel</a:t>
            </a:r>
          </a:p>
          <a:p>
            <a:r>
              <a:rPr lang="en-US" sz="2800" dirty="0"/>
              <a:t>state level</a:t>
            </a:r>
          </a:p>
        </p:txBody>
      </p:sp>
      <p:sp>
        <p:nvSpPr>
          <p:cNvPr id="69636" name="Rectangle 3"/>
          <p:cNvSpPr>
            <a:spLocks/>
          </p:cNvSpPr>
          <p:nvPr/>
        </p:nvSpPr>
        <p:spPr bwMode="auto">
          <a:xfrm>
            <a:off x="292100" y="4224338"/>
            <a:ext cx="7537450" cy="1384300"/>
          </a:xfrm>
          <a:prstGeom prst="rect">
            <a:avLst/>
          </a:prstGeom>
          <a:noFill/>
          <a:ln w="12700">
            <a:noFill/>
            <a:miter lim="800000"/>
            <a:headEnd/>
            <a:tailEnd/>
          </a:ln>
        </p:spPr>
        <p:txBody>
          <a:bodyPr lIns="0" tIns="0" rIns="0" bIns="0" anchor="ctr"/>
          <a:lstStyle/>
          <a:p>
            <a:r>
              <a:rPr lang="en-US" sz="2800" b="1" dirty="0"/>
              <a:t>predictor variables</a:t>
            </a:r>
          </a:p>
          <a:p>
            <a:r>
              <a:rPr lang="en-US" sz="2800" dirty="0"/>
              <a:t>we will use three: race, sex and age</a:t>
            </a:r>
          </a:p>
        </p:txBody>
      </p:sp>
      <p:sp>
        <p:nvSpPr>
          <p:cNvPr id="69637" name="Rectangle 4"/>
          <p:cNvSpPr>
            <a:spLocks/>
          </p:cNvSpPr>
          <p:nvPr/>
        </p:nvSpPr>
        <p:spPr bwMode="auto">
          <a:xfrm>
            <a:off x="467544" y="548680"/>
            <a:ext cx="1384300" cy="509588"/>
          </a:xfrm>
          <a:prstGeom prst="rect">
            <a:avLst/>
          </a:prstGeom>
          <a:noFill/>
          <a:ln w="12700">
            <a:noFill/>
            <a:miter lim="800000"/>
            <a:headEnd/>
            <a:tailEnd/>
          </a:ln>
        </p:spPr>
        <p:txBody>
          <a:bodyPr lIns="0" tIns="0" rIns="0" bIns="0" anchor="ctr"/>
          <a:lstStyle/>
          <a:p>
            <a:r>
              <a:rPr lang="en-US" b="1" dirty="0"/>
              <a:t>Data set</a:t>
            </a:r>
          </a:p>
        </p:txBody>
      </p:sp>
      <p:sp>
        <p:nvSpPr>
          <p:cNvPr id="69638" name="Rectangle 5"/>
          <p:cNvSpPr>
            <a:spLocks/>
          </p:cNvSpPr>
          <p:nvPr/>
        </p:nvSpPr>
        <p:spPr bwMode="auto">
          <a:xfrm>
            <a:off x="478085" y="2339975"/>
            <a:ext cx="8414395" cy="656977"/>
          </a:xfrm>
          <a:prstGeom prst="rect">
            <a:avLst/>
          </a:prstGeom>
          <a:noFill/>
          <a:ln w="12700">
            <a:noFill/>
            <a:miter lim="800000"/>
            <a:headEnd/>
            <a:tailEnd/>
          </a:ln>
        </p:spPr>
        <p:txBody>
          <a:bodyPr lIns="0" tIns="0" rIns="0" bIns="0" anchor="ctr"/>
          <a:lstStyle/>
          <a:p>
            <a:r>
              <a:rPr lang="en-US" sz="2700" dirty="0"/>
              <a:t> 1 = preferred Bush (Republican)</a:t>
            </a:r>
          </a:p>
          <a:p>
            <a:r>
              <a:rPr lang="en-US" sz="2700" dirty="0"/>
              <a:t> 0 = preferred Dukakis (Democrat)</a:t>
            </a:r>
          </a:p>
        </p:txBody>
      </p:sp>
      <p:sp>
        <p:nvSpPr>
          <p:cNvPr id="69639" name="Rectangle 6"/>
          <p:cNvSpPr>
            <a:spLocks/>
          </p:cNvSpPr>
          <p:nvPr/>
        </p:nvSpPr>
        <p:spPr bwMode="auto">
          <a:xfrm>
            <a:off x="395536" y="1798302"/>
            <a:ext cx="950581" cy="430887"/>
          </a:xfrm>
          <a:prstGeom prst="rect">
            <a:avLst/>
          </a:prstGeom>
          <a:noFill/>
          <a:ln w="12700">
            <a:noFill/>
            <a:miter lim="800000"/>
            <a:headEnd/>
            <a:tailEnd/>
          </a:ln>
        </p:spPr>
        <p:txBody>
          <a:bodyPr wrap="none" lIns="0" tIns="0" rIns="0" bIns="0" anchor="ctr">
            <a:spAutoFit/>
          </a:bodyPr>
          <a:lstStyle/>
          <a:p>
            <a:r>
              <a:rPr lang="en-US" sz="2800" b="1" dirty="0"/>
              <a:t>binary</a:t>
            </a:r>
            <a:endParaRPr lang="en-US" sz="2400" b="1"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a:xfrm>
            <a:off x="683568" y="188640"/>
            <a:ext cx="7359650" cy="1268412"/>
          </a:xfrm>
          <a:ln w="25400">
            <a:solidFill>
              <a:srgbClr val="FF0000"/>
            </a:solidFill>
          </a:ln>
        </p:spPr>
        <p:txBody>
          <a:bodyPr/>
          <a:lstStyle/>
          <a:p>
            <a:r>
              <a:rPr lang="en-US" dirty="0">
                <a:solidFill>
                  <a:srgbClr val="FF0000"/>
                </a:solidFill>
                <a:ea typeface="ＭＳ Ｐゴシック" pitchFamily="-1" charset="-128"/>
              </a:rPr>
              <a:t>Exercise 7.1</a:t>
            </a:r>
          </a:p>
        </p:txBody>
      </p:sp>
      <p:sp>
        <p:nvSpPr>
          <p:cNvPr id="70659" name="Rectangle 2"/>
          <p:cNvSpPr>
            <a:spLocks noGrp="1" noChangeArrowheads="1"/>
          </p:cNvSpPr>
          <p:nvPr>
            <p:ph type="body" idx="1"/>
          </p:nvPr>
        </p:nvSpPr>
        <p:spPr>
          <a:xfrm>
            <a:off x="785813" y="2036762"/>
            <a:ext cx="7358062" cy="3768501"/>
          </a:xfrm>
        </p:spPr>
        <p:txBody>
          <a:bodyPr>
            <a:normAutofit/>
          </a:bodyPr>
          <a:lstStyle/>
          <a:p>
            <a:r>
              <a:rPr lang="en-US" dirty="0">
                <a:ea typeface="ＭＳ Ｐゴシック" pitchFamily="-1" charset="-128"/>
              </a:rPr>
              <a:t>Read in the data from the file </a:t>
            </a:r>
          </a:p>
          <a:p>
            <a:r>
              <a:rPr lang="en-US" dirty="0">
                <a:ea typeface="ＭＳ Ｐゴシック" pitchFamily="-1" charset="-128"/>
              </a:rPr>
              <a:t>Take a quick look at them</a:t>
            </a:r>
          </a:p>
          <a:p>
            <a:r>
              <a:rPr lang="en-US" dirty="0">
                <a:ea typeface="ＭＳ Ｐゴシック" pitchFamily="-1" charset="-128"/>
              </a:rPr>
              <a:t>Use a </a:t>
            </a:r>
            <a:r>
              <a:rPr lang="en-US" u="sng" dirty="0" err="1">
                <a:ea typeface="ＭＳ Ｐゴシック" pitchFamily="-1" charset="-128"/>
              </a:rPr>
              <a:t>glm</a:t>
            </a:r>
            <a:r>
              <a:rPr lang="en-US" dirty="0">
                <a:ea typeface="ＭＳ Ｐゴシック" pitchFamily="-1" charset="-128"/>
              </a:rPr>
              <a:t> to answer the question:</a:t>
            </a:r>
          </a:p>
          <a:p>
            <a:pPr>
              <a:buNone/>
            </a:pPr>
            <a:r>
              <a:rPr lang="en-US" dirty="0">
                <a:ea typeface="ＭＳ Ｐゴシック" pitchFamily="-1" charset="-128"/>
              </a:rPr>
              <a:t>	Were black voters and female voters more or less likely to prefer George Bush? (additive model)</a:t>
            </a:r>
            <a:endParaRPr lang="en-US" dirty="0">
              <a:ea typeface="ヒラギノ角ゴ ProN W6" pitchFamily="-1"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Assumptions of GLMs again</a:t>
            </a:r>
            <a:endParaRPr lang="en-GB" dirty="0"/>
          </a:p>
        </p:txBody>
      </p:sp>
      <p:sp>
        <p:nvSpPr>
          <p:cNvPr id="4" name="Content Placeholder 2"/>
          <p:cNvSpPr>
            <a:spLocks noGrp="1"/>
          </p:cNvSpPr>
          <p:nvPr>
            <p:ph idx="1"/>
          </p:nvPr>
        </p:nvSpPr>
        <p:spPr/>
        <p:txBody>
          <a:bodyPr>
            <a:normAutofit fontScale="77500" lnSpcReduction="20000"/>
          </a:bodyPr>
          <a:lstStyle/>
          <a:p>
            <a:r>
              <a:rPr lang="en-GB" sz="4500" dirty="0"/>
              <a:t>(and things to do)</a:t>
            </a:r>
          </a:p>
          <a:p>
            <a:pPr marL="971550" lvl="1" indent="-514350">
              <a:buFont typeface="+mj-lt"/>
              <a:buAutoNum type="arabicPeriod"/>
            </a:pPr>
            <a:r>
              <a:rPr lang="en-GB" sz="3200" dirty="0"/>
              <a:t> The model makes biological sense (think critically!)</a:t>
            </a:r>
          </a:p>
          <a:p>
            <a:pPr marL="971550" lvl="1" indent="-514350">
              <a:buFont typeface="+mj-lt"/>
              <a:buAutoNum type="arabicPeriod"/>
            </a:pPr>
            <a:r>
              <a:rPr lang="en-GB" sz="3200" dirty="0" err="1"/>
              <a:t>Additivity</a:t>
            </a:r>
            <a:r>
              <a:rPr lang="en-GB" sz="3200" dirty="0"/>
              <a:t> (consider transformations, interactions, GLMs)</a:t>
            </a:r>
          </a:p>
          <a:p>
            <a:pPr marL="971550" lvl="1" indent="-514350">
              <a:buFont typeface="+mj-lt"/>
              <a:buAutoNum type="arabicPeriod"/>
            </a:pPr>
            <a:r>
              <a:rPr lang="en-GB" sz="3200" dirty="0"/>
              <a:t>Linearity (plot data, transformations, GLMs)</a:t>
            </a:r>
          </a:p>
          <a:p>
            <a:pPr marL="971550" lvl="1" indent="-514350">
              <a:buFont typeface="+mj-lt"/>
              <a:buAutoNum type="arabicPeriod"/>
            </a:pPr>
            <a:r>
              <a:rPr lang="en-GB" sz="3200" dirty="0"/>
              <a:t>Independence of errors (blocking, mixed effects models)</a:t>
            </a:r>
          </a:p>
          <a:p>
            <a:pPr marL="971550" lvl="1" indent="-514350">
              <a:buFont typeface="+mj-lt"/>
              <a:buAutoNum type="arabicPeriod"/>
            </a:pPr>
            <a:r>
              <a:rPr lang="en-GB" sz="3200" dirty="0"/>
              <a:t>Homoscedasticity – equal variance of errors (GLMs, weighted least squares)</a:t>
            </a:r>
          </a:p>
          <a:p>
            <a:pPr marL="971550" lvl="1" indent="-514350">
              <a:buFont typeface="+mj-lt"/>
              <a:buAutoNum type="arabicPeriod"/>
            </a:pPr>
            <a:r>
              <a:rPr lang="en-GB" sz="3200" dirty="0"/>
              <a:t>Allow Gaussian or non-Gaussian distributions for the residuals (e.g. </a:t>
            </a:r>
            <a:r>
              <a:rPr lang="en-GB" sz="3200" dirty="0" err="1"/>
              <a:t>Binomal</a:t>
            </a:r>
            <a:r>
              <a:rPr lang="en-GB" sz="3200" dirty="0"/>
              <a:t>, Poisson, Gamma).</a:t>
            </a:r>
          </a:p>
          <a:p>
            <a:pPr marL="971550" lvl="1" indent="-514350">
              <a:buFont typeface="+mj-lt"/>
              <a:buAutoNum type="arabicPeriod"/>
            </a:pPr>
            <a:endParaRPr lang="en-GB" sz="2400" dirty="0"/>
          </a:p>
        </p:txBody>
      </p:sp>
    </p:spTree>
    <p:extLst>
      <p:ext uri="{BB962C8B-B14F-4D97-AF65-F5344CB8AC3E}">
        <p14:creationId xmlns:p14="http://schemas.microsoft.com/office/powerpoint/2010/main" val="376195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GLMMs</a:t>
            </a:r>
          </a:p>
        </p:txBody>
      </p:sp>
      <p:sp>
        <p:nvSpPr>
          <p:cNvPr id="3" name="Content Placeholder 2"/>
          <p:cNvSpPr>
            <a:spLocks noGrp="1"/>
          </p:cNvSpPr>
          <p:nvPr>
            <p:ph idx="1"/>
          </p:nvPr>
        </p:nvSpPr>
        <p:spPr>
          <a:xfrm>
            <a:off x="457200" y="1600201"/>
            <a:ext cx="8229600" cy="2548880"/>
          </a:xfrm>
        </p:spPr>
        <p:txBody>
          <a:bodyPr>
            <a:normAutofit fontScale="92500" lnSpcReduction="20000"/>
          </a:bodyPr>
          <a:lstStyle/>
          <a:p>
            <a:r>
              <a:rPr lang="en-GB" dirty="0"/>
              <a:t>Allow incorporation of both fixed and random effects into GLM structure</a:t>
            </a:r>
          </a:p>
          <a:p>
            <a:r>
              <a:rPr lang="en-GB" dirty="0"/>
              <a:t>Use </a:t>
            </a:r>
            <a:r>
              <a:rPr lang="en-GB" i="1" dirty="0" err="1"/>
              <a:t>glmer</a:t>
            </a:r>
            <a:r>
              <a:rPr lang="en-GB" dirty="0"/>
              <a:t> function </a:t>
            </a:r>
          </a:p>
          <a:p>
            <a:pPr>
              <a:buNone/>
            </a:pPr>
            <a:r>
              <a:rPr lang="en-GB" dirty="0">
                <a:latin typeface="Courier New" pitchFamily="49" charset="0"/>
                <a:cs typeface="Courier New" pitchFamily="49" charset="0"/>
              </a:rPr>
              <a:t>&gt; </a:t>
            </a:r>
            <a:r>
              <a:rPr lang="en-GB" dirty="0">
                <a:solidFill>
                  <a:srgbClr val="000000"/>
                </a:solidFill>
                <a:latin typeface="Courier New" pitchFamily="49" charset="0"/>
                <a:cs typeface="Courier New" pitchFamily="49" charset="0"/>
              </a:rPr>
              <a:t>mod &lt;- </a:t>
            </a:r>
            <a:r>
              <a:rPr lang="en-GB" dirty="0" err="1">
                <a:solidFill>
                  <a:srgbClr val="000000"/>
                </a:solidFill>
                <a:latin typeface="Courier New" pitchFamily="49" charset="0"/>
                <a:cs typeface="Courier New" pitchFamily="49" charset="0"/>
              </a:rPr>
              <a:t>glmer</a:t>
            </a:r>
            <a:r>
              <a:rPr lang="en-GB" dirty="0">
                <a:solidFill>
                  <a:srgbClr val="000000"/>
                </a:solidFill>
                <a:latin typeface="Courier New" pitchFamily="49" charset="0"/>
                <a:cs typeface="Courier New" pitchFamily="49" charset="0"/>
              </a:rPr>
              <a:t>(y ~ x1 +x2 +</a:t>
            </a:r>
            <a:br>
              <a:rPr lang="en-GB" dirty="0">
                <a:solidFill>
                  <a:srgbClr val="000000"/>
                </a:solidFill>
                <a:latin typeface="Courier New" pitchFamily="49" charset="0"/>
                <a:cs typeface="Courier New" pitchFamily="49" charset="0"/>
              </a:rPr>
            </a:br>
            <a:r>
              <a:rPr lang="en-GB" dirty="0">
                <a:solidFill>
                  <a:srgbClr val="000000"/>
                </a:solidFill>
                <a:latin typeface="Courier New" pitchFamily="49" charset="0"/>
                <a:cs typeface="Courier New" pitchFamily="49" charset="0"/>
              </a:rPr>
              <a:t>(1|group), data=</a:t>
            </a:r>
            <a:r>
              <a:rPr lang="en-GB" dirty="0" err="1">
                <a:solidFill>
                  <a:srgbClr val="000000"/>
                </a:solidFill>
                <a:latin typeface="Courier New" pitchFamily="49" charset="0"/>
                <a:cs typeface="Courier New" pitchFamily="49" charset="0"/>
              </a:rPr>
              <a:t>dat</a:t>
            </a:r>
            <a:r>
              <a:rPr lang="en-GB" dirty="0">
                <a:solidFill>
                  <a:srgbClr val="000000"/>
                </a:solidFill>
                <a:latin typeface="Courier New" pitchFamily="49" charset="0"/>
                <a:cs typeface="Courier New" pitchFamily="49" charset="0"/>
              </a:rPr>
              <a:t>,</a:t>
            </a:r>
            <a:br>
              <a:rPr lang="en-GB" dirty="0">
                <a:solidFill>
                  <a:srgbClr val="000000"/>
                </a:solidFill>
                <a:latin typeface="Courier New" pitchFamily="49" charset="0"/>
                <a:cs typeface="Courier New" pitchFamily="49" charset="0"/>
              </a:rPr>
            </a:br>
            <a:r>
              <a:rPr lang="en-GB" dirty="0">
                <a:solidFill>
                  <a:srgbClr val="000000"/>
                </a:solidFill>
                <a:latin typeface="Courier New" pitchFamily="49" charset="0"/>
                <a:cs typeface="Courier New" pitchFamily="49" charset="0"/>
              </a:rPr>
              <a:t>family=binomial(link=</a:t>
            </a:r>
            <a:r>
              <a:rPr lang="en-GB" dirty="0" err="1">
                <a:solidFill>
                  <a:srgbClr val="000000"/>
                </a:solidFill>
                <a:latin typeface="Courier New" pitchFamily="49" charset="0"/>
                <a:cs typeface="Courier New" pitchFamily="49" charset="0"/>
              </a:rPr>
              <a:t>logit</a:t>
            </a:r>
            <a:r>
              <a:rPr lang="en-GB" dirty="0">
                <a:solidFill>
                  <a:srgbClr val="000000"/>
                </a:solidFill>
                <a:latin typeface="Courier New" pitchFamily="49" charset="0"/>
                <a:cs typeface="Courier New" pitchFamily="49" charset="0"/>
              </a:rPr>
              <a:t>))</a:t>
            </a:r>
          </a:p>
          <a:p>
            <a:pPr>
              <a:buNone/>
            </a:pPr>
            <a:endParaRPr lang="en-GB" dirty="0">
              <a:latin typeface="Courier New" pitchFamily="49" charset="0"/>
              <a:cs typeface="Courier New" pitchFamily="49" charset="0"/>
            </a:endParaRPr>
          </a:p>
        </p:txBody>
      </p:sp>
      <p:grpSp>
        <p:nvGrpSpPr>
          <p:cNvPr id="9" name="Group 8"/>
          <p:cNvGrpSpPr/>
          <p:nvPr/>
        </p:nvGrpSpPr>
        <p:grpSpPr>
          <a:xfrm>
            <a:off x="755576" y="3573016"/>
            <a:ext cx="3168352" cy="2487181"/>
            <a:chOff x="-324544" y="3068960"/>
            <a:chExt cx="3168352" cy="2487181"/>
          </a:xfrm>
        </p:grpSpPr>
        <p:sp>
          <p:nvSpPr>
            <p:cNvPr id="10" name="TextBox 9"/>
            <p:cNvSpPr txBox="1"/>
            <p:nvPr/>
          </p:nvSpPr>
          <p:spPr>
            <a:xfrm>
              <a:off x="-324544" y="4725144"/>
              <a:ext cx="3168352" cy="830997"/>
            </a:xfrm>
            <a:prstGeom prst="rect">
              <a:avLst/>
            </a:prstGeom>
            <a:noFill/>
          </p:spPr>
          <p:txBody>
            <a:bodyPr wrap="square" rtlCol="0">
              <a:spAutoFit/>
            </a:bodyPr>
            <a:lstStyle/>
            <a:p>
              <a:r>
                <a:rPr lang="en-GB" sz="2400" dirty="0">
                  <a:solidFill>
                    <a:srgbClr val="FF0000"/>
                  </a:solidFill>
                </a:rPr>
                <a:t>Specify the grouping structure</a:t>
              </a:r>
            </a:p>
          </p:txBody>
        </p:sp>
        <p:cxnSp>
          <p:nvCxnSpPr>
            <p:cNvPr id="11" name="Straight Arrow Connector 10"/>
            <p:cNvCxnSpPr>
              <a:stCxn id="10" idx="0"/>
            </p:cNvCxnSpPr>
            <p:nvPr/>
          </p:nvCxnSpPr>
          <p:spPr>
            <a:xfrm flipH="1" flipV="1">
              <a:off x="971600" y="3068960"/>
              <a:ext cx="288032"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563888" y="4005064"/>
            <a:ext cx="2592288" cy="2703205"/>
            <a:chOff x="-180528" y="3573016"/>
            <a:chExt cx="2592288" cy="2703205"/>
          </a:xfrm>
        </p:grpSpPr>
        <p:sp>
          <p:nvSpPr>
            <p:cNvPr id="15" name="TextBox 14"/>
            <p:cNvSpPr txBox="1"/>
            <p:nvPr/>
          </p:nvSpPr>
          <p:spPr>
            <a:xfrm>
              <a:off x="-36512" y="5445224"/>
              <a:ext cx="2448272" cy="830997"/>
            </a:xfrm>
            <a:prstGeom prst="rect">
              <a:avLst/>
            </a:prstGeom>
            <a:noFill/>
          </p:spPr>
          <p:txBody>
            <a:bodyPr wrap="square" rtlCol="0">
              <a:spAutoFit/>
            </a:bodyPr>
            <a:lstStyle/>
            <a:p>
              <a:r>
                <a:rPr lang="en-GB" sz="2400" dirty="0">
                  <a:solidFill>
                    <a:srgbClr val="FF0000"/>
                  </a:solidFill>
                </a:rPr>
                <a:t>Specify the error distribution</a:t>
              </a:r>
            </a:p>
          </p:txBody>
        </p:sp>
        <p:cxnSp>
          <p:nvCxnSpPr>
            <p:cNvPr id="16" name="Straight Arrow Connector 15"/>
            <p:cNvCxnSpPr/>
            <p:nvPr/>
          </p:nvCxnSpPr>
          <p:spPr>
            <a:xfrm flipH="1" flipV="1">
              <a:off x="-180528" y="3573016"/>
              <a:ext cx="1080120"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868144" y="4077072"/>
            <a:ext cx="3275856" cy="1613793"/>
            <a:chOff x="864096" y="2924944"/>
            <a:chExt cx="3275856" cy="1613793"/>
          </a:xfrm>
        </p:grpSpPr>
        <p:sp>
          <p:nvSpPr>
            <p:cNvPr id="19" name="TextBox 18"/>
            <p:cNvSpPr txBox="1"/>
            <p:nvPr/>
          </p:nvSpPr>
          <p:spPr>
            <a:xfrm>
              <a:off x="971600" y="4077072"/>
              <a:ext cx="3168352" cy="461665"/>
            </a:xfrm>
            <a:prstGeom prst="rect">
              <a:avLst/>
            </a:prstGeom>
            <a:noFill/>
          </p:spPr>
          <p:txBody>
            <a:bodyPr wrap="square" rtlCol="0">
              <a:spAutoFit/>
            </a:bodyPr>
            <a:lstStyle/>
            <a:p>
              <a:r>
                <a:rPr lang="en-GB" sz="2400" dirty="0">
                  <a:solidFill>
                    <a:srgbClr val="FF0000"/>
                  </a:solidFill>
                </a:rPr>
                <a:t>And the link function</a:t>
              </a:r>
            </a:p>
          </p:txBody>
        </p:sp>
        <p:cxnSp>
          <p:nvCxnSpPr>
            <p:cNvPr id="20" name="Straight Arrow Connector 19"/>
            <p:cNvCxnSpPr/>
            <p:nvPr/>
          </p:nvCxnSpPr>
          <p:spPr>
            <a:xfrm flipH="1" flipV="1">
              <a:off x="864096" y="2924944"/>
              <a:ext cx="1152128"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Logit</a:t>
            </a:r>
            <a:r>
              <a:rPr lang="en-GB" dirty="0"/>
              <a:t> links</a:t>
            </a:r>
          </a:p>
        </p:txBody>
      </p:sp>
      <p:sp>
        <p:nvSpPr>
          <p:cNvPr id="3" name="Content Placeholder 2"/>
          <p:cNvSpPr>
            <a:spLocks noGrp="1"/>
          </p:cNvSpPr>
          <p:nvPr>
            <p:ph idx="1"/>
          </p:nvPr>
        </p:nvSpPr>
        <p:spPr>
          <a:xfrm>
            <a:off x="323528" y="1600200"/>
            <a:ext cx="8352928" cy="4525963"/>
          </a:xfrm>
        </p:spPr>
        <p:txBody>
          <a:bodyPr>
            <a:normAutofit/>
          </a:bodyPr>
          <a:lstStyle/>
          <a:p>
            <a:r>
              <a:rPr lang="en-GB" sz="2800" dirty="0">
                <a:cs typeface="Courier New" pitchFamily="49" charset="0"/>
              </a:rPr>
              <a:t>Useful for Binomial models</a:t>
            </a:r>
          </a:p>
          <a:p>
            <a:r>
              <a:rPr lang="en-GB" sz="2800" dirty="0">
                <a:cs typeface="Courier New" pitchFamily="49" charset="0"/>
              </a:rPr>
              <a:t>Good link functions = response goes from -∞ to +∞</a:t>
            </a:r>
          </a:p>
          <a:p>
            <a:r>
              <a:rPr lang="en-GB" sz="2800" dirty="0" err="1">
                <a:cs typeface="Courier New" pitchFamily="49" charset="0"/>
              </a:rPr>
              <a:t>logit</a:t>
            </a:r>
            <a:r>
              <a:rPr lang="en-GB" sz="2800" dirty="0">
                <a:cs typeface="Courier New" pitchFamily="49" charset="0"/>
              </a:rPr>
              <a:t>(p) = log[p/(1-p)]</a:t>
            </a:r>
          </a:p>
          <a:p>
            <a:r>
              <a:rPr lang="en-GB" sz="2800" dirty="0" err="1">
                <a:cs typeface="Courier New" pitchFamily="49" charset="0"/>
              </a:rPr>
              <a:t>logit</a:t>
            </a:r>
            <a:r>
              <a:rPr lang="en-GB" sz="2800" dirty="0">
                <a:cs typeface="Courier New" pitchFamily="49" charset="0"/>
              </a:rPr>
              <a:t>(0) = -∞; </a:t>
            </a:r>
            <a:r>
              <a:rPr lang="en-GB" sz="2800" dirty="0" err="1">
                <a:cs typeface="Courier New" pitchFamily="49" charset="0"/>
              </a:rPr>
              <a:t>logit</a:t>
            </a:r>
            <a:r>
              <a:rPr lang="en-GB" sz="2800" dirty="0">
                <a:cs typeface="Courier New" pitchFamily="49" charset="0"/>
              </a:rPr>
              <a:t>(1) = ∞</a:t>
            </a:r>
          </a:p>
          <a:p>
            <a:r>
              <a:rPr lang="en-GB" sz="2800" dirty="0">
                <a:cs typeface="Courier New" pitchFamily="49" charset="0"/>
              </a:rPr>
              <a:t>Can get </a:t>
            </a:r>
            <a:r>
              <a:rPr lang="en-GB" sz="2800" dirty="0" err="1">
                <a:cs typeface="Courier New" pitchFamily="49" charset="0"/>
              </a:rPr>
              <a:t>logit</a:t>
            </a:r>
            <a:r>
              <a:rPr lang="en-GB" sz="2800" dirty="0">
                <a:cs typeface="Courier New" pitchFamily="49" charset="0"/>
              </a:rPr>
              <a:t>(p) in R with</a:t>
            </a:r>
            <a:br>
              <a:rPr lang="en-GB" sz="2800" dirty="0">
                <a:cs typeface="Courier New" pitchFamily="49" charset="0"/>
              </a:rPr>
            </a:br>
            <a:r>
              <a:rPr lang="en-GB" sz="2800" dirty="0">
                <a:latin typeface="Courier New" pitchFamily="49" charset="0"/>
                <a:cs typeface="Courier New" pitchFamily="49" charset="0"/>
              </a:rPr>
              <a:t>q=</a:t>
            </a:r>
            <a:r>
              <a:rPr lang="en-GB" sz="2800" dirty="0" err="1">
                <a:latin typeface="Courier New" pitchFamily="49" charset="0"/>
                <a:cs typeface="Courier New" pitchFamily="49" charset="0"/>
              </a:rPr>
              <a:t>qlogis</a:t>
            </a:r>
            <a:r>
              <a:rPr lang="en-GB" sz="2800" dirty="0">
                <a:latin typeface="Courier New" pitchFamily="49" charset="0"/>
                <a:cs typeface="Courier New" pitchFamily="49" charset="0"/>
              </a:rPr>
              <a:t>(p)</a:t>
            </a:r>
          </a:p>
          <a:p>
            <a:r>
              <a:rPr lang="en-GB" sz="2800" dirty="0">
                <a:cs typeface="Courier New" pitchFamily="49" charset="0"/>
              </a:rPr>
              <a:t>The inverse is obtained with</a:t>
            </a:r>
          </a:p>
          <a:p>
            <a:pPr>
              <a:buNone/>
            </a:pPr>
            <a:r>
              <a:rPr lang="en-GB" sz="2800" dirty="0">
                <a:latin typeface="Courier New" pitchFamily="49" charset="0"/>
                <a:cs typeface="Courier New" pitchFamily="49" charset="0"/>
              </a:rPr>
              <a:t>	p=</a:t>
            </a:r>
            <a:r>
              <a:rPr lang="en-GB" sz="2800" dirty="0" err="1">
                <a:latin typeface="Courier New" pitchFamily="49" charset="0"/>
                <a:cs typeface="Courier New" pitchFamily="49" charset="0"/>
              </a:rPr>
              <a:t>plogis</a:t>
            </a:r>
            <a:r>
              <a:rPr lang="en-GB" sz="2800" dirty="0">
                <a:latin typeface="Courier New" pitchFamily="49" charset="0"/>
                <a:cs typeface="Courier New" pitchFamily="49" charset="0"/>
              </a:rPr>
              <a:t>(q)</a:t>
            </a:r>
            <a:endParaRPr lang="en-GB" sz="2800" dirty="0">
              <a:cs typeface="Courier New" pitchFamily="49" charset="0"/>
            </a:endParaRPr>
          </a:p>
          <a:p>
            <a:endParaRPr lang="en-GB"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a:xfrm>
            <a:off x="683568" y="188640"/>
            <a:ext cx="7359650" cy="1268412"/>
          </a:xfrm>
          <a:ln w="25400">
            <a:solidFill>
              <a:srgbClr val="FF0000"/>
            </a:solidFill>
          </a:ln>
        </p:spPr>
        <p:txBody>
          <a:bodyPr/>
          <a:lstStyle/>
          <a:p>
            <a:r>
              <a:rPr lang="en-US" dirty="0">
                <a:solidFill>
                  <a:srgbClr val="FF0000"/>
                </a:solidFill>
                <a:ea typeface="ＭＳ Ｐゴシック" pitchFamily="-1" charset="-128"/>
              </a:rPr>
              <a:t>Exercise 7.2</a:t>
            </a:r>
          </a:p>
        </p:txBody>
      </p:sp>
      <p:sp>
        <p:nvSpPr>
          <p:cNvPr id="70659" name="Rectangle 2"/>
          <p:cNvSpPr>
            <a:spLocks noGrp="1" noChangeArrowheads="1"/>
          </p:cNvSpPr>
          <p:nvPr>
            <p:ph type="body" idx="1"/>
          </p:nvPr>
        </p:nvSpPr>
        <p:spPr>
          <a:xfrm>
            <a:off x="785813" y="2036762"/>
            <a:ext cx="7358062" cy="3768501"/>
          </a:xfrm>
        </p:spPr>
        <p:txBody>
          <a:bodyPr>
            <a:normAutofit/>
          </a:bodyPr>
          <a:lstStyle/>
          <a:p>
            <a:r>
              <a:rPr lang="en-US" dirty="0">
                <a:ea typeface="ＭＳ Ｐゴシック" pitchFamily="-1" charset="-128"/>
              </a:rPr>
              <a:t>Use </a:t>
            </a:r>
            <a:r>
              <a:rPr lang="en-US" dirty="0" err="1">
                <a:ea typeface="ＭＳ Ｐゴシック" pitchFamily="-1" charset="-128"/>
              </a:rPr>
              <a:t>ggplot</a:t>
            </a:r>
            <a:r>
              <a:rPr lang="en-US" dirty="0">
                <a:ea typeface="ＭＳ Ｐゴシック" pitchFamily="-1" charset="-128"/>
              </a:rPr>
              <a:t> to understand how black female voters vote in different states</a:t>
            </a:r>
          </a:p>
          <a:p>
            <a:r>
              <a:rPr lang="en-US" dirty="0">
                <a:ea typeface="ＭＳ Ｐゴシック" pitchFamily="-1" charset="-128"/>
              </a:rPr>
              <a:t>Now use a </a:t>
            </a:r>
            <a:r>
              <a:rPr lang="en-US" u="sng" dirty="0" err="1">
                <a:ea typeface="ＭＳ Ｐゴシック" pitchFamily="-1" charset="-128"/>
              </a:rPr>
              <a:t>glmer</a:t>
            </a:r>
            <a:r>
              <a:rPr lang="en-US" dirty="0">
                <a:ea typeface="ＭＳ Ｐゴシック" pitchFamily="-1" charset="-128"/>
              </a:rPr>
              <a:t> to test the same relationships:</a:t>
            </a:r>
          </a:p>
          <a:p>
            <a:pPr>
              <a:buNone/>
            </a:pPr>
            <a:r>
              <a:rPr lang="en-US" dirty="0">
                <a:ea typeface="ＭＳ Ｐゴシック" pitchFamily="-1" charset="-128"/>
              </a:rPr>
              <a:t>	Were black voters and female voters more or less likely to prefer George Bush?</a:t>
            </a:r>
            <a:endParaRPr lang="en-US" dirty="0">
              <a:ea typeface="ヒラギノ角ゴ ProN W6" pitchFamily="-1" charset="-128"/>
            </a:endParaRPr>
          </a:p>
        </p:txBody>
      </p:sp>
    </p:spTree>
    <p:extLst>
      <p:ext uri="{BB962C8B-B14F-4D97-AF65-F5344CB8AC3E}">
        <p14:creationId xmlns:p14="http://schemas.microsoft.com/office/powerpoint/2010/main" val="312988317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2999</TotalTime>
  <Words>1153</Words>
  <Application>Microsoft Office PowerPoint</Application>
  <PresentationFormat>On-screen Show (4:3)</PresentationFormat>
  <Paragraphs>189</Paragraphs>
  <Slides>31</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ＭＳ Ｐゴシック</vt:lpstr>
      <vt:lpstr>Arial</vt:lpstr>
      <vt:lpstr>Calibri</vt:lpstr>
      <vt:lpstr>Courier New</vt:lpstr>
      <vt:lpstr>Lucida Console</vt:lpstr>
      <vt:lpstr>Times New Roman</vt:lpstr>
      <vt:lpstr>ヒラギノ角ゴ ProN W6</vt:lpstr>
      <vt:lpstr>Office Theme</vt:lpstr>
      <vt:lpstr>Image</vt:lpstr>
      <vt:lpstr>Lecture 7 Generalised Linear Mixed Models</vt:lpstr>
      <vt:lpstr>multilevel logistic regression</vt:lpstr>
      <vt:lpstr>PowerPoint Presentation</vt:lpstr>
      <vt:lpstr>PowerPoint Presentation</vt:lpstr>
      <vt:lpstr>Exercise 7.1</vt:lpstr>
      <vt:lpstr>Assumptions of GLMs again</vt:lpstr>
      <vt:lpstr>GLMMs</vt:lpstr>
      <vt:lpstr>Logit links</vt:lpstr>
      <vt:lpstr>Exercise 7.2</vt:lpstr>
      <vt:lpstr>Interpreting the output</vt:lpstr>
      <vt:lpstr>Interpreting estimates</vt:lpstr>
      <vt:lpstr>Exercise 7.3</vt:lpstr>
      <vt:lpstr>Diagnostics checking</vt:lpstr>
      <vt:lpstr>Diagnostic plots</vt:lpstr>
      <vt:lpstr>Over-dispersion</vt:lpstr>
      <vt:lpstr>Check the random effects</vt:lpstr>
      <vt:lpstr>Exercise 7.4</vt:lpstr>
      <vt:lpstr>Poisson glmms</vt:lpstr>
      <vt:lpstr>Overdispersion again</vt:lpstr>
      <vt:lpstr>Observation level random effect</vt:lpstr>
      <vt:lpstr>Observation level random effect</vt:lpstr>
      <vt:lpstr>PowerPoint Presentation</vt:lpstr>
      <vt:lpstr>PowerPoint Presentation</vt:lpstr>
      <vt:lpstr>Exercise 7.5</vt:lpstr>
      <vt:lpstr>Inference: Bootstrapping with GLMMs</vt:lpstr>
      <vt:lpstr>Exercise 7.6</vt:lpstr>
      <vt:lpstr>Making predictions with GLMs</vt:lpstr>
      <vt:lpstr>Plotting with standard errors</vt:lpstr>
      <vt:lpstr>Calculating the expected values</vt:lpstr>
      <vt:lpstr>Calculating the confidence intervals</vt:lpstr>
      <vt:lpstr>Exercise 7.7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5 Inference and Predictions with Generalised Mixed Effects Models</dc:title>
  <dc:creator>Robert Bagchi</dc:creator>
  <cp:lastModifiedBy>SHRISTEE</cp:lastModifiedBy>
  <cp:revision>209</cp:revision>
  <dcterms:created xsi:type="dcterms:W3CDTF">2012-09-20T21:28:38Z</dcterms:created>
  <dcterms:modified xsi:type="dcterms:W3CDTF">2021-06-17T09:02:28Z</dcterms:modified>
</cp:coreProperties>
</file>