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7" r:id="rId4"/>
    <p:sldId id="276" r:id="rId5"/>
    <p:sldId id="278" r:id="rId6"/>
    <p:sldId id="279" r:id="rId7"/>
    <p:sldId id="280" r:id="rId8"/>
    <p:sldId id="291" r:id="rId9"/>
    <p:sldId id="281" r:id="rId10"/>
    <p:sldId id="298" r:id="rId11"/>
    <p:sldId id="282" r:id="rId12"/>
    <p:sldId id="283" r:id="rId13"/>
    <p:sldId id="295" r:id="rId14"/>
    <p:sldId id="259" r:id="rId15"/>
    <p:sldId id="293" r:id="rId16"/>
    <p:sldId id="294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74"/>
  </p:normalViewPr>
  <p:slideViewPr>
    <p:cSldViewPr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C063-B7FE-4B78-992F-018E981F94A9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/>
                <a:cs typeface="Times New Roman"/>
              </a:rPr>
              <a:t>Lecture 5: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Inference with mixed effects models</a:t>
            </a:r>
          </a:p>
        </p:txBody>
      </p:sp>
    </p:spTree>
    <p:extLst>
      <p:ext uri="{BB962C8B-B14F-4D97-AF65-F5344CB8AC3E}">
        <p14:creationId xmlns:p14="http://schemas.microsoft.com/office/powerpoint/2010/main" val="26379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 </a:t>
            </a:r>
            <a:br>
              <a:rPr lang="en-GB" dirty="0"/>
            </a:br>
            <a:r>
              <a:rPr lang="en-GB" dirty="0"/>
              <a:t>Satterthwaite Approximation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AA99F-6915-CA4C-8F5D-AAC8ADAC395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800"/>
            <a:ext cx="8229600" cy="392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800" dirty="0"/>
              <a:t>1. Satterthwaite’s method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800" dirty="0"/>
              <a:t>-&gt; run package 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sz="2800" dirty="0"/>
              <a:t>”,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give probs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GB" altLang="en-C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AF6C6-FEF5-D640-940E-83D9D1CC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0061"/>
            <a:ext cx="6671518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 </a:t>
            </a:r>
            <a:br>
              <a:rPr lang="en-GB" dirty="0"/>
            </a:br>
            <a:r>
              <a:rPr lang="en-GB" dirty="0"/>
              <a:t>Kenward-Rogers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Based on approximating the denominator </a:t>
            </a:r>
            <a:r>
              <a:rPr lang="en-GB" sz="2400" dirty="0" err="1"/>
              <a:t>dfs</a:t>
            </a:r>
            <a:r>
              <a:rPr lang="en-GB" sz="2400" dirty="0"/>
              <a:t> and scaling the estimate of F.</a:t>
            </a:r>
          </a:p>
          <a:p>
            <a:r>
              <a:rPr lang="en-GB" sz="2400" dirty="0"/>
              <a:t>Can use instead of a likelihood ratio test</a:t>
            </a:r>
          </a:p>
          <a:p>
            <a:r>
              <a:rPr lang="en-GB" sz="2400" dirty="0"/>
              <a:t>Implemented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pbkrtest</a:t>
            </a:r>
            <a:r>
              <a:rPr lang="en-GB" sz="2400" dirty="0"/>
              <a:t> package –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pbkrtest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KRmodcomp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(mod0, mod1)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there is also 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/>
              <a:t> like wrapper in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400" dirty="0"/>
              <a:t> package, which performs the same test.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library(car)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test=‘F’)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428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060848"/>
            <a:ext cx="6336704" cy="2188840"/>
          </a:xfrm>
        </p:spPr>
        <p:txBody>
          <a:bodyPr/>
          <a:lstStyle/>
          <a:p>
            <a:pPr algn="ctr">
              <a:buNone/>
            </a:pPr>
            <a:r>
              <a:rPr lang="en-GB" dirty="0">
                <a:solidFill>
                  <a:schemeClr val="bg1"/>
                </a:solidFill>
              </a:rPr>
              <a:t>Code 5.1</a:t>
            </a:r>
          </a:p>
          <a:p>
            <a:pPr algn="ctr">
              <a:buNone/>
            </a:pPr>
            <a:r>
              <a:rPr lang="en-GB" i="1" dirty="0">
                <a:solidFill>
                  <a:schemeClr val="bg1"/>
                </a:solidFill>
              </a:rPr>
              <a:t>Inference with </a:t>
            </a:r>
            <a:r>
              <a:rPr lang="en-GB" i="1" dirty="0" err="1">
                <a:solidFill>
                  <a:schemeClr val="bg1"/>
                </a:solidFill>
              </a:rPr>
              <a:t>lmer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4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Exercise 5.1: Plant damage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Data: plants grown in different greenhouses with two levels of light and 3 levels of defoliation (damage). Light levels are applied at the level of each greenhouse. In each greenhouse plants are defoliated at 3 levels of defoliation (damage). </a:t>
            </a:r>
          </a:p>
          <a:p>
            <a:pPr>
              <a:buNone/>
            </a:pPr>
            <a:r>
              <a:rPr lang="en-GB" dirty="0"/>
              <a:t>The scientist wants to know what effect light and damage have on plant growth.</a:t>
            </a:r>
          </a:p>
          <a:p>
            <a:pPr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the dataset and examine it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Fit a mixed effects model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dirty="0"/>
              <a:t> to test if light and damage affect growth.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Does damage significantly affect growth?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 there an interaction?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[Ignore species, slides and blocks]</a:t>
            </a:r>
          </a:p>
        </p:txBody>
      </p:sp>
    </p:spTree>
    <p:extLst>
      <p:ext uri="{BB962C8B-B14F-4D97-AF65-F5344CB8AC3E}">
        <p14:creationId xmlns:p14="http://schemas.microsoft.com/office/powerpoint/2010/main" val="243439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Bootstrap simulation tests for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analysis of parameter estimates</a:t>
            </a:r>
          </a:p>
          <a:p>
            <a:r>
              <a:rPr lang="en-GB" sz="2400" dirty="0"/>
              <a:t>Simulate data from the model (many times)</a:t>
            </a:r>
          </a:p>
          <a:p>
            <a:r>
              <a:rPr lang="en-GB" sz="2400" dirty="0"/>
              <a:t>Refit the model to these new response data</a:t>
            </a:r>
          </a:p>
          <a:p>
            <a:r>
              <a:rPr lang="en-GB" sz="2400" dirty="0"/>
              <a:t>Look at the distribution of the new coefficients.</a:t>
            </a:r>
          </a:p>
          <a:p>
            <a:r>
              <a:rPr lang="en-GB" sz="2400" dirty="0"/>
              <a:t>Quantiles of these parameters are the confidence intervals (95% quantiles = 95% confidence intervals)</a:t>
            </a:r>
          </a:p>
          <a:p>
            <a:r>
              <a:rPr lang="en-GB" sz="2400" dirty="0"/>
              <a:t>Can use the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dirty="0">
                <a:cs typeface="Courier New" pitchFamily="49" charset="0"/>
              </a:rPr>
              <a:t>function</a:t>
            </a:r>
            <a:r>
              <a:rPr lang="en-GB" sz="2400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217605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1"/>
            <a:ext cx="6336704" cy="2188840"/>
          </a:xfrm>
        </p:spPr>
        <p:txBody>
          <a:bodyPr/>
          <a:lstStyle/>
          <a:p>
            <a:pPr algn="ctr">
              <a:buNone/>
            </a:pPr>
            <a:r>
              <a:rPr lang="en-GB" dirty="0">
                <a:solidFill>
                  <a:schemeClr val="bg1"/>
                </a:solidFill>
              </a:rPr>
              <a:t>Code 5.2</a:t>
            </a:r>
          </a:p>
          <a:p>
            <a:pPr algn="ctr">
              <a:buNone/>
            </a:pPr>
            <a:r>
              <a:rPr lang="en-GB" i="1" dirty="0">
                <a:solidFill>
                  <a:schemeClr val="bg1"/>
                </a:solidFill>
              </a:rPr>
              <a:t>Bootstrapped confidence intervals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17348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/>
              <a:t>Order for evaluating mixed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W</a:t>
            </a:r>
            <a:r>
              <a:rPr lang="en-GB" sz="2400" dirty="0"/>
              <a:t>rite out full model with all fixed and random effects</a:t>
            </a:r>
          </a:p>
          <a:p>
            <a:pPr marL="514350" indent="-514350">
              <a:buAutoNum type="arabicPeriod"/>
            </a:pPr>
            <a:r>
              <a:rPr lang="en-GB" sz="2400" dirty="0"/>
              <a:t>Evaluate the random effects first, and reduce the random effects as appropriate (use bootstrapped estimates)</a:t>
            </a:r>
          </a:p>
          <a:p>
            <a:pPr marL="514350" indent="-514350">
              <a:buAutoNum type="arabicPeriod"/>
            </a:pPr>
            <a:r>
              <a:rPr lang="en-GB" sz="2400" dirty="0"/>
              <a:t>Evaluate the fixed effects and reduce the fixed effects as appropriate (LRT, info theoretic approaches, estimated DF methods, bootstraps)</a:t>
            </a:r>
          </a:p>
          <a:p>
            <a:pPr marL="514350" indent="-514350">
              <a:buAutoNum type="arabicPeriod"/>
            </a:pPr>
            <a:r>
              <a:rPr lang="en-US" sz="2400" dirty="0"/>
              <a:t>P</a:t>
            </a:r>
            <a:r>
              <a:rPr lang="en-GB" sz="2400" dirty="0"/>
              <a:t>resent data and parameter estimates on final selected model (use REML estimates)</a:t>
            </a:r>
          </a:p>
          <a:p>
            <a:pPr marL="514350" indent="-514350">
              <a:buAutoNum type="arabicPeriod"/>
            </a:pPr>
            <a:endParaRPr lang="en-GB" sz="2400" dirty="0"/>
          </a:p>
          <a:p>
            <a:pPr marL="514350" indent="-514350">
              <a:buAutoNum type="arabicPeriod"/>
            </a:pPr>
            <a:endParaRPr lang="en-GB" sz="2400" dirty="0"/>
          </a:p>
          <a:p>
            <a:pPr marL="514350" indent="-514350"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026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Let’s revisit the </a:t>
            </a:r>
            <a:r>
              <a:rPr lang="en-GB" sz="2400" dirty="0" err="1"/>
              <a:t>plantdamage</a:t>
            </a:r>
            <a:r>
              <a:rPr lang="en-GB" sz="2400" dirty="0"/>
              <a:t> data set.</a:t>
            </a:r>
          </a:p>
          <a:p>
            <a:pPr>
              <a:buNone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Evaluate whether damage effects in different greenhouses are explaining significant amounts of variation in the data using bootstrapping.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Then simplify the fixed effects model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15987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Choosing best models and trusting the statistics??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How to choose best models with mixed model systems?</a:t>
            </a:r>
          </a:p>
          <a:p>
            <a:pPr marL="0" indent="0">
              <a:buNone/>
            </a:pPr>
            <a:r>
              <a:rPr lang="en-GB" sz="2400" dirty="0"/>
              <a:t>			</a:t>
            </a:r>
            <a:r>
              <a:rPr lang="en-US" sz="2400" dirty="0"/>
              <a:t>…</a:t>
            </a:r>
            <a:r>
              <a:rPr lang="en-GB" sz="2400" dirty="0"/>
              <a:t>OR</a:t>
            </a:r>
            <a:r>
              <a:rPr lang="en-US" sz="2400" dirty="0"/>
              <a:t>…</a:t>
            </a:r>
            <a:endParaRPr lang="en-GB" sz="2400" dirty="0"/>
          </a:p>
          <a:p>
            <a:r>
              <a:rPr lang="en-US" sz="2400" dirty="0"/>
              <a:t>H</a:t>
            </a:r>
            <a:r>
              <a:rPr lang="en-GB" sz="2400" dirty="0"/>
              <a:t>ow to evaluate the model parameter coefficients??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68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inferences with </a:t>
            </a:r>
            <a:r>
              <a:rPr lang="en-GB" dirty="0" err="1"/>
              <a:t>lmer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Open your practical and run the code to: </a:t>
            </a:r>
          </a:p>
          <a:p>
            <a:pPr marL="0" indent="0">
              <a:buNone/>
            </a:pPr>
            <a:r>
              <a:rPr lang="en-GB" sz="2400" dirty="0"/>
              <a:t>	‘?</a:t>
            </a:r>
            <a:r>
              <a:rPr lang="en-GB" sz="2400" dirty="0" err="1"/>
              <a:t>pvalues</a:t>
            </a:r>
            <a:r>
              <a:rPr lang="en-GB" sz="2400" dirty="0"/>
              <a:t>’       Read it.</a:t>
            </a:r>
          </a:p>
          <a:p>
            <a:endParaRPr lang="en-GB" sz="2400" dirty="0"/>
          </a:p>
          <a:p>
            <a:r>
              <a:rPr lang="en-GB" sz="2400" dirty="0"/>
              <a:t>No p-values provided by default.</a:t>
            </a:r>
          </a:p>
          <a:p>
            <a:r>
              <a:rPr lang="en-GB" sz="2400" dirty="0"/>
              <a:t>Largely because it is currently unclear how to calculate denominator </a:t>
            </a:r>
            <a:r>
              <a:rPr lang="en-GB" sz="2400" dirty="0" err="1"/>
              <a:t>dfs</a:t>
            </a:r>
            <a:endParaRPr lang="en-GB" sz="2400" dirty="0"/>
          </a:p>
          <a:p>
            <a:r>
              <a:rPr lang="en-GB" sz="2400" dirty="0"/>
              <a:t>“Simple” methods provided here</a:t>
            </a:r>
          </a:p>
          <a:p>
            <a:r>
              <a:rPr lang="en-US" sz="2400" dirty="0"/>
              <a:t>S</a:t>
            </a:r>
            <a:r>
              <a:rPr lang="en-GB" sz="2400" dirty="0" err="1"/>
              <a:t>imulation</a:t>
            </a:r>
            <a:r>
              <a:rPr lang="en-GB" sz="2400" dirty="0"/>
              <a:t> methods introduced at the end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values and all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 values are traditionally worked out by comparison to a theoretical distribution</a:t>
            </a:r>
          </a:p>
          <a:p>
            <a:r>
              <a:rPr lang="en-GB" sz="2400" dirty="0"/>
              <a:t>Significant parameter estimates are inferred by comparing  </a:t>
            </a:r>
            <a:r>
              <a:rPr lang="el-GR" sz="2400" dirty="0"/>
              <a:t>β</a:t>
            </a:r>
            <a:r>
              <a:rPr lang="en-GB" sz="2400" dirty="0"/>
              <a:t>/se &gt; </a:t>
            </a:r>
            <a:r>
              <a:rPr lang="en-GB" sz="2400" i="1" dirty="0" err="1"/>
              <a:t>t</a:t>
            </a:r>
            <a:r>
              <a:rPr lang="en-GB" sz="2400" i="1" baseline="-25000" dirty="0" err="1"/>
              <a:t>den.df</a:t>
            </a:r>
            <a:endParaRPr lang="en-GB" sz="2400" i="1" dirty="0"/>
          </a:p>
          <a:p>
            <a:r>
              <a:rPr lang="en-GB" sz="2400" dirty="0"/>
              <a:t>Significant variances are inferred by comparing MS</a:t>
            </a:r>
            <a:r>
              <a:rPr lang="en-GB" sz="2400" baseline="-25000" dirty="0"/>
              <a:t>[variable]</a:t>
            </a:r>
            <a:r>
              <a:rPr lang="en-GB" sz="2400" dirty="0"/>
              <a:t>/</a:t>
            </a:r>
            <a:r>
              <a:rPr lang="el-GR" sz="2400" dirty="0"/>
              <a:t> </a:t>
            </a:r>
            <a:r>
              <a:rPr lang="en-GB" sz="2400" dirty="0"/>
              <a:t>MS</a:t>
            </a:r>
            <a:r>
              <a:rPr lang="en-GB" sz="2400" baseline="-25000" dirty="0"/>
              <a:t>[</a:t>
            </a:r>
            <a:r>
              <a:rPr lang="en-GB" sz="2400" baseline="-25000" dirty="0" err="1"/>
              <a:t>resid</a:t>
            </a:r>
            <a:r>
              <a:rPr lang="en-GB" sz="2400" baseline="-25000" dirty="0"/>
              <a:t>]</a:t>
            </a:r>
            <a:r>
              <a:rPr lang="en-GB" sz="2400" dirty="0"/>
              <a:t> &gt; </a:t>
            </a:r>
            <a:r>
              <a:rPr lang="en-GB" sz="2400" dirty="0" err="1"/>
              <a:t>F</a:t>
            </a:r>
            <a:r>
              <a:rPr lang="en-GB" sz="2400" baseline="-25000" dirty="0" err="1"/>
              <a:t>num.df</a:t>
            </a:r>
            <a:r>
              <a:rPr lang="en-GB" sz="2400" baseline="-25000" dirty="0"/>
              <a:t>,</a:t>
            </a:r>
            <a:r>
              <a:rPr lang="en-GB" sz="2400" dirty="0"/>
              <a:t> </a:t>
            </a:r>
            <a:r>
              <a:rPr lang="en-GB" sz="2400" baseline="-25000" dirty="0" err="1"/>
              <a:t>den.df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u="sng" dirty="0"/>
              <a:t>Problem</a:t>
            </a:r>
            <a:r>
              <a:rPr lang="en-GB" sz="2400" dirty="0"/>
              <a:t>: difficult to estimate </a:t>
            </a:r>
            <a:r>
              <a:rPr lang="en-GB" sz="2400" dirty="0" err="1"/>
              <a:t>d.f.</a:t>
            </a:r>
            <a:r>
              <a:rPr lang="en-GB" sz="2400" dirty="0"/>
              <a:t> properly with mixed effects models. </a:t>
            </a:r>
          </a:p>
          <a:p>
            <a:pPr marL="0" indent="0">
              <a:buNone/>
            </a:pPr>
            <a:r>
              <a:rPr lang="en-GB" sz="2400" dirty="0"/>
              <a:t>  =&gt; </a:t>
            </a:r>
            <a:r>
              <a:rPr lang="en-GB" sz="2400" dirty="0" err="1"/>
              <a:t>df</a:t>
            </a:r>
            <a:r>
              <a:rPr lang="en-GB" sz="2400" dirty="0"/>
              <a:t> dependent tests cannot be used for inference.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87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602128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Do you need a P value??</a:t>
            </a:r>
          </a:p>
        </p:txBody>
      </p:sp>
    </p:spTree>
    <p:extLst>
      <p:ext uri="{BB962C8B-B14F-4D97-AF65-F5344CB8AC3E}">
        <p14:creationId xmlns:p14="http://schemas.microsoft.com/office/powerpoint/2010/main" val="35855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simpler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Likelihood ratio tests of nested models with comparison to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distribution. AIC methods (recall AIC depends on likelihood)</a:t>
            </a:r>
          </a:p>
          <a:p>
            <a:pPr lvl="1"/>
            <a:r>
              <a:rPr lang="en-US" sz="2400" dirty="0"/>
              <a:t>Easiest, but possibly wrong for random effects</a:t>
            </a:r>
            <a:br>
              <a:rPr lang="en-US" sz="2400" dirty="0"/>
            </a:br>
            <a:endParaRPr lang="en-GB" sz="2400" dirty="0"/>
          </a:p>
          <a:p>
            <a:r>
              <a:rPr lang="en-GB" sz="2400" dirty="0"/>
              <a:t>Take F or t-values and estimate denominator </a:t>
            </a:r>
            <a:r>
              <a:rPr lang="en-GB" sz="2400" dirty="0" err="1"/>
              <a:t>dfs</a:t>
            </a:r>
            <a:endParaRPr lang="en-GB" sz="2400" dirty="0"/>
          </a:p>
          <a:p>
            <a:pPr lvl="1"/>
            <a:r>
              <a:rPr lang="en-GB" sz="2400" dirty="0"/>
              <a:t>Approximate, Not possible for crossed designs. </a:t>
            </a:r>
          </a:p>
          <a:p>
            <a:pPr lvl="1"/>
            <a:r>
              <a:rPr lang="en-GB" sz="2400" dirty="0"/>
              <a:t>When high number of replicates, possibly OK (because of small changes in t-distribution for large n)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Use the Kenward-Roger or Satterthwaite approximation of </a:t>
            </a:r>
            <a:r>
              <a:rPr lang="en-GB" sz="2400" dirty="0" err="1"/>
              <a:t>dfs</a:t>
            </a:r>
            <a:endParaRPr lang="en-GB" sz="2400" dirty="0"/>
          </a:p>
          <a:p>
            <a:pPr lvl="1"/>
            <a:r>
              <a:rPr lang="en-GB" sz="2400" dirty="0"/>
              <a:t>Pros: Inbuilt, theoretically justified.</a:t>
            </a:r>
          </a:p>
          <a:p>
            <a:pPr lvl="1"/>
            <a:r>
              <a:rPr lang="en-GB" sz="2400" dirty="0"/>
              <a:t>Cons: In development – may give odd results.</a:t>
            </a:r>
          </a:p>
        </p:txBody>
      </p:sp>
    </p:spTree>
    <p:extLst>
      <p:ext uri="{BB962C8B-B14F-4D97-AF65-F5344CB8AC3E}">
        <p14:creationId xmlns:p14="http://schemas.microsoft.com/office/powerpoint/2010/main" val="8294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Very simple – standard approach using nested models </a:t>
            </a:r>
          </a:p>
          <a:p>
            <a:pPr marL="0" indent="0">
              <a:buNone/>
            </a:pPr>
            <a:r>
              <a:rPr lang="en-GB" sz="2400" dirty="0"/>
              <a:t>	 mod1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(1|group), …)</a:t>
            </a:r>
          </a:p>
          <a:p>
            <a:pPr marL="0" indent="0">
              <a:buNone/>
            </a:pPr>
            <a:r>
              <a:rPr lang="en-GB" sz="2400" dirty="0"/>
              <a:t>	 mod0 &lt;- update(mod1, ~.</a:t>
            </a:r>
            <a:r>
              <a:rPr lang="en-GB" sz="2400" dirty="0">
                <a:solidFill>
                  <a:srgbClr val="FF0000"/>
                </a:solidFill>
              </a:rPr>
              <a:t>- x</a:t>
            </a:r>
            <a:r>
              <a:rPr lang="en-GB" sz="2400" dirty="0"/>
              <a:t>)</a:t>
            </a:r>
          </a:p>
          <a:p>
            <a:pPr>
              <a:buFont typeface="Wingdings" charset="0"/>
              <a:buChar char="Ø"/>
            </a:pPr>
            <a:r>
              <a:rPr lang="en-GB" sz="2400" dirty="0" err="1"/>
              <a:t>anova</a:t>
            </a:r>
            <a:r>
              <a:rPr lang="en-GB" sz="2400" dirty="0"/>
              <a:t>(mod1, mod0)</a:t>
            </a:r>
            <a:br>
              <a:rPr lang="en-GB" sz="2400" dirty="0"/>
            </a:br>
            <a:endParaRPr lang="en-GB" sz="2400" dirty="0"/>
          </a:p>
          <a:p>
            <a:pPr>
              <a:buFont typeface="Wingdings" charset="0"/>
              <a:buChar char="Ø"/>
            </a:pPr>
            <a:r>
              <a:rPr lang="en-GB" sz="2400" dirty="0" err="1"/>
              <a:t>df</a:t>
            </a:r>
            <a:r>
              <a:rPr lang="en-GB" sz="2400" dirty="0"/>
              <a:t> here based on the </a:t>
            </a:r>
            <a:r>
              <a:rPr lang="en-GB" sz="2400" u="sng" dirty="0"/>
              <a:t>difference</a:t>
            </a:r>
            <a:r>
              <a:rPr lang="en-GB" sz="2400" dirty="0"/>
              <a:t> in number of parameters in each model</a:t>
            </a:r>
          </a:p>
          <a:p>
            <a:pPr>
              <a:buFont typeface="Wingdings" charset="0"/>
              <a:buChar char="Ø"/>
            </a:pPr>
            <a:r>
              <a:rPr lang="en-GB" sz="2400" dirty="0"/>
              <a:t>start from the largest model and move to smaller models..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Previously: S</a:t>
            </a:r>
            <a:r>
              <a:rPr lang="en-GB" sz="2400" dirty="0"/>
              <a:t>tart with random effects first, then deal with fixed effects later (</a:t>
            </a:r>
            <a:r>
              <a:rPr lang="en-GB" sz="2400" dirty="0" err="1"/>
              <a:t>Baayen</a:t>
            </a:r>
            <a:r>
              <a:rPr lang="en-GB" sz="2400" dirty="0"/>
              <a:t> et al. 2008)</a:t>
            </a:r>
          </a:p>
          <a:p>
            <a:pPr>
              <a:buFont typeface="Wingdings" charset="0"/>
              <a:buChar char="Ø"/>
            </a:pPr>
            <a:r>
              <a:rPr lang="en-GB" sz="2400" dirty="0"/>
              <a:t>Now: only use for fixed effects?</a:t>
            </a:r>
          </a:p>
        </p:txBody>
      </p:sp>
    </p:spTree>
    <p:extLst>
      <p:ext uri="{BB962C8B-B14F-4D97-AF65-F5344CB8AC3E}">
        <p14:creationId xmlns:p14="http://schemas.microsoft.com/office/powerpoint/2010/main" val="310210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So why not just use LRTs/AIC and be done with it?</a:t>
            </a:r>
          </a:p>
          <a:p>
            <a:r>
              <a:rPr lang="en-GB" sz="2400" dirty="0"/>
              <a:t>Problem comes in when comparing models with different random effects. </a:t>
            </a:r>
          </a:p>
          <a:p>
            <a:pPr marL="0" indent="0">
              <a:buNone/>
            </a:pPr>
            <a:r>
              <a:rPr lang="en-GB" sz="2400" dirty="0"/>
              <a:t>	mod1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(1+x|group), data)</a:t>
            </a:r>
          </a:p>
          <a:p>
            <a:pPr marL="0" indent="0">
              <a:buNone/>
            </a:pPr>
            <a:r>
              <a:rPr lang="en-GB" sz="2400" dirty="0"/>
              <a:t>	mod2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(1|group), data)</a:t>
            </a:r>
            <a:br>
              <a:rPr lang="en-GB" sz="2400" dirty="0"/>
            </a:br>
            <a:r>
              <a:rPr lang="en-GB" sz="2400" dirty="0"/>
              <a:t>These are different variance components (σ</a:t>
            </a:r>
            <a:r>
              <a:rPr lang="en-GB" sz="2400" baseline="-25000" dirty="0"/>
              <a:t>a</a:t>
            </a:r>
            <a:r>
              <a:rPr lang="en-GB" sz="2400" baseline="30000" dirty="0"/>
              <a:t>2</a:t>
            </a:r>
            <a:r>
              <a:rPr lang="en-GB" sz="2400" dirty="0"/>
              <a:t>, σ</a:t>
            </a:r>
            <a:r>
              <a:rPr lang="en-GB" sz="2400" baseline="-25000" dirty="0"/>
              <a:t>b</a:t>
            </a:r>
            <a:r>
              <a:rPr lang="en-GB" sz="2400" baseline="30000" dirty="0"/>
              <a:t>2</a:t>
            </a:r>
            <a:r>
              <a:rPr lang="en-GB" sz="2400" dirty="0"/>
              <a:t> </a:t>
            </a:r>
            <a:r>
              <a:rPr lang="en-GB" sz="2400" dirty="0" err="1"/>
              <a:t>etc</a:t>
            </a:r>
            <a:r>
              <a:rPr lang="en-GB" sz="2400" dirty="0"/>
              <a:t>)</a:t>
            </a:r>
          </a:p>
          <a:p>
            <a:r>
              <a:rPr lang="en-GB" sz="2400" dirty="0"/>
              <a:t>LRT based on maximum likelihood , but ML estimates not reliable when σ</a:t>
            </a:r>
            <a:r>
              <a:rPr lang="en-GB" sz="2400" baseline="30000" dirty="0"/>
              <a:t>2</a:t>
            </a:r>
            <a:r>
              <a:rPr lang="en-GB" sz="2400" dirty="0"/>
              <a:t> -&gt; 0 (=&gt; LRT no longer reliable either)</a:t>
            </a:r>
          </a:p>
          <a:p>
            <a:r>
              <a:rPr lang="en-US" sz="2400" dirty="0"/>
              <a:t>S</a:t>
            </a:r>
            <a:r>
              <a:rPr lang="en-GB" sz="2400" dirty="0"/>
              <a:t>o need to do something else here to get reliable estimates</a:t>
            </a:r>
          </a:p>
        </p:txBody>
      </p:sp>
    </p:spTree>
    <p:extLst>
      <p:ext uri="{BB962C8B-B14F-4D97-AF65-F5344CB8AC3E}">
        <p14:creationId xmlns:p14="http://schemas.microsoft.com/office/powerpoint/2010/main" val="32756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</a:t>
            </a:r>
            <a:br>
              <a:rPr lang="en-GB" dirty="0"/>
            </a:br>
            <a:r>
              <a:rPr lang="en-GB" dirty="0"/>
              <a:t>Calculate DFs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“real” </a:t>
            </a:r>
            <a:r>
              <a:rPr lang="en-GB" sz="2400" dirty="0" err="1"/>
              <a:t>dfs</a:t>
            </a:r>
            <a:r>
              <a:rPr lang="en-GB" sz="2400" dirty="0"/>
              <a:t> are realistically going to be between </a:t>
            </a:r>
          </a:p>
          <a:p>
            <a:pPr lvl="1"/>
            <a:r>
              <a:rPr lang="en-GB" sz="2400" dirty="0"/>
              <a:t>Number of reps (n) </a:t>
            </a:r>
            <a:r>
              <a:rPr lang="en-US" sz="2400" dirty="0"/>
              <a:t>–</a:t>
            </a:r>
            <a:r>
              <a:rPr lang="en-GB" sz="2400" dirty="0"/>
              <a:t> 1 - number of parameters (p)</a:t>
            </a:r>
          </a:p>
          <a:p>
            <a:pPr lvl="1"/>
            <a:r>
              <a:rPr lang="en-GB" sz="2400" dirty="0"/>
              <a:t>Number of reps (n) </a:t>
            </a:r>
            <a:r>
              <a:rPr lang="en-US" sz="2400" dirty="0"/>
              <a:t>–</a:t>
            </a:r>
            <a:r>
              <a:rPr lang="en-GB" sz="2400" dirty="0"/>
              <a:t>  p - number of random groups (q)</a:t>
            </a:r>
          </a:p>
          <a:p>
            <a:pPr lvl="1"/>
            <a:r>
              <a:rPr lang="en-GB" sz="2400" dirty="0"/>
              <a:t>Sometimes hard to work out what the correct number of groups are (e.g. cross-nested designs?)</a:t>
            </a:r>
          </a:p>
          <a:p>
            <a:r>
              <a:rPr lang="en-GB" sz="2400" dirty="0"/>
              <a:t>How do we count the random-effects?</a:t>
            </a:r>
          </a:p>
          <a:p>
            <a:pPr lvl="1"/>
            <a:r>
              <a:rPr lang="en-GB" sz="2400" dirty="0"/>
              <a:t>Number of variances estimated?</a:t>
            </a:r>
          </a:p>
          <a:p>
            <a:pPr lvl="1"/>
            <a:r>
              <a:rPr lang="en-GB" sz="2400" dirty="0"/>
              <a:t>Number of levels?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633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8640</TotalTime>
  <Words>957</Words>
  <Application>Microsoft Macintosh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Office Theme</vt:lpstr>
      <vt:lpstr>Lecture 5: Inference with mixed effects models</vt:lpstr>
      <vt:lpstr>Choosing best models and trusting the statistics??</vt:lpstr>
      <vt:lpstr>Making inferences with lmer</vt:lpstr>
      <vt:lpstr>P values and all that</vt:lpstr>
      <vt:lpstr>PowerPoint Presentation</vt:lpstr>
      <vt:lpstr>Some simpler approaches</vt:lpstr>
      <vt:lpstr>Likelihood ratio test</vt:lpstr>
      <vt:lpstr>Likelihood ratio test</vt:lpstr>
      <vt:lpstr>Estimate error DF Calculate DFs by hand</vt:lpstr>
      <vt:lpstr>Estimate error DF  Satterthwaite Approximation</vt:lpstr>
      <vt:lpstr>Estimate error DF  Kenward-Rogers Approximation</vt:lpstr>
      <vt:lpstr>PowerPoint Presentation</vt:lpstr>
      <vt:lpstr>Exercise 5.1: Plant damage dataset</vt:lpstr>
      <vt:lpstr>Bootstrap simulation tests for parameters</vt:lpstr>
      <vt:lpstr>PowerPoint Presentation</vt:lpstr>
      <vt:lpstr>Order for evaluating mixed model</vt:lpstr>
      <vt:lpstr>Exercise 5.2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 Bagchi</dc:creator>
  <cp:lastModifiedBy>Tomlinson Kyle</cp:lastModifiedBy>
  <cp:revision>181</cp:revision>
  <dcterms:created xsi:type="dcterms:W3CDTF">2014-04-30T15:22:18Z</dcterms:created>
  <dcterms:modified xsi:type="dcterms:W3CDTF">2022-05-09T00:03:46Z</dcterms:modified>
</cp:coreProperties>
</file>