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55" r:id="rId4"/>
    <p:sldId id="271" r:id="rId5"/>
    <p:sldId id="274" r:id="rId6"/>
    <p:sldId id="275" r:id="rId7"/>
    <p:sldId id="281" r:id="rId8"/>
    <p:sldId id="278" r:id="rId9"/>
    <p:sldId id="279" r:id="rId10"/>
    <p:sldId id="257" r:id="rId11"/>
    <p:sldId id="276" r:id="rId12"/>
    <p:sldId id="277" r:id="rId13"/>
    <p:sldId id="261" r:id="rId14"/>
    <p:sldId id="260" r:id="rId15"/>
    <p:sldId id="262" r:id="rId16"/>
    <p:sldId id="280" r:id="rId17"/>
    <p:sldId id="263" r:id="rId18"/>
    <p:sldId id="272" r:id="rId19"/>
    <p:sldId id="264" r:id="rId20"/>
    <p:sldId id="456" r:id="rId21"/>
    <p:sldId id="457" r:id="rId22"/>
    <p:sldId id="273" r:id="rId23"/>
    <p:sldId id="265" r:id="rId24"/>
    <p:sldId id="268" r:id="rId25"/>
    <p:sldId id="269" r:id="rId26"/>
    <p:sldId id="267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9"/>
    <p:restoredTop sz="97114" autoAdjust="0"/>
  </p:normalViewPr>
  <p:slideViewPr>
    <p:cSldViewPr>
      <p:cViewPr varScale="1">
        <p:scale>
          <a:sx n="127" d="100"/>
          <a:sy n="127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8:</a:t>
            </a:r>
            <a:br>
              <a:rPr lang="en-GB" dirty="0"/>
            </a:br>
            <a:r>
              <a:rPr lang="en-GB" dirty="0"/>
              <a:t>Generalised Least Squares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GLS extends the linear model to address complex error relationships</a:t>
                </a: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1" i="1" baseline="-250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baseline="300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aim to apply inverse weights, 1/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that are the </a:t>
                </a:r>
                <a:r>
                  <a:rPr lang="en-GB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inverse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relationship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Iw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GB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))</a:t>
                </a: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model these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using the weights argument in the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gls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()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080" t="-10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1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gls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mod &lt;-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gls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y~x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weights=</a:t>
            </a:r>
            <a:r>
              <a:rPr lang="en-GB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varFixed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(form=~1/w</a:t>
            </a:r>
            <a:r>
              <a:rPr lang="en-GB" sz="2800" baseline="30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2004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function. Options include:</a:t>
            </a:r>
          </a:p>
          <a:p>
            <a:pPr marL="342900" indent="-342900">
              <a:buAutoNum type="arabicParenR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varFixed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weights are linear</a:t>
            </a:r>
          </a:p>
          <a:p>
            <a:pPr marL="342900" indent="-342900">
              <a:buAutoNum type="arabicParenR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varPower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weights are power-law</a:t>
            </a:r>
            <a:endParaRPr lang="en-GB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varIdent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weights differ by factor level</a:t>
            </a:r>
            <a:endParaRPr lang="en-GB" sz="24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2743200" y="2667000"/>
            <a:ext cx="914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38862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 the weights in terms of the covariate</a:t>
            </a:r>
          </a:p>
          <a:p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6705600" y="2667000"/>
            <a:ext cx="4953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latin typeface="Calibri"/>
                <a:cs typeface="Calibri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229600" cy="21336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mod &lt;-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y~x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random=~1|group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		weights=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varFixed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(form=~1/w</a:t>
            </a:r>
            <a:r>
              <a:rPr lang="en-GB" sz="240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288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 function allows one to include random effects into the mix as well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Code 8.1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Heteroscedastic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Return to the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plantdamage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Fit a random effects model with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to test whether damage, light and their interaction affects growth. 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 growth in untransformed form.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First, run the model assuming no covariance structure (mod 1) and plot the residuals.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Inspect the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model for evidence of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 Try this command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s: plot(mod, </a:t>
            </a:r>
            <a:r>
              <a:rPr lang="en-US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(.)~fitted(.)|light, </a:t>
            </a:r>
            <a:r>
              <a:rPr lang="en-US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layout=c(2, 1))</a:t>
            </a:r>
            <a:endParaRPr lang="en-GB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Then try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varIdent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varExp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models (mod 1b, mod 1c) and compare them against your first model using AIC and plot their residuals. 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Second, assume growth is exponentially distributed. Transform it and run the model assuming no co-variance structure (mod 2), and plot the residuals.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Then try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varIdent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varExp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models with the transformed growth and compare them using AIC. (mod 2b, mod 2c)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Finally compare the summaries from mod 1c and mod 2.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049B5DC-7180-F34F-BDF5-C2B48327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" y="2803742"/>
            <a:ext cx="8153400" cy="280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2. Autocorrelation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457200" y="3734285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447800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3886200" y="3714148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4864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27948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3434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667000" y="3733800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818153" y="366275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165666" y="3734285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819400" y="3733800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3561748"/>
            <a:ext cx="3581400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48600" y="257114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1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2. Dealing with auto-correlation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that are close together in space, time or phylogeny are not independent.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64" y="2895600"/>
            <a:ext cx="3886200" cy="25908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3"/>
          <a:srcRect l="33853" t="6682" r="6396" b="15751"/>
          <a:stretch/>
        </p:blipFill>
        <p:spPr>
          <a:xfrm>
            <a:off x="533400" y="3124200"/>
            <a:ext cx="3733800" cy="31683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2. Dealing with auto-correlation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that are close together in space, time or phylogeny are not independent.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Difficult to turn these relationships into discrete blocks (as we did for LMMs).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Possible to model the auto-correlation directly with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gls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 using the correlation argument.</a:t>
            </a:r>
          </a:p>
        </p:txBody>
      </p:sp>
    </p:spTree>
    <p:extLst>
      <p:ext uri="{BB962C8B-B14F-4D97-AF65-F5344CB8AC3E}">
        <p14:creationId xmlns:p14="http://schemas.microsoft.com/office/powerpoint/2010/main" val="196224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structures in </a:t>
            </a:r>
            <a:r>
              <a:rPr lang="en-GB" dirty="0" err="1"/>
              <a:t>gls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 linear models have the form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such that   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~ N(0, V)</a:t>
            </a:r>
          </a:p>
          <a:p>
            <a:pP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Where sigma is a n x n matrix.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value, from row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column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the covariance of the errors of replicates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OLS models assume that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V ~  Iσ</a:t>
            </a:r>
            <a:r>
              <a:rPr lang="en-GB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(in other words: off-diagonal covariances are close to zero)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GLS we essentially describe the relationships in V using an assumed covariance structure</a:t>
            </a:r>
          </a:p>
          <a:p>
            <a:pPr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between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Consider the correlation between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plant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communties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space.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figure, it is clear that closer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communities are more similar.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could be because of geology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But it could also be because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plants have a higher chance of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establishing offspring closer to a mother tree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relatedness effect falls off as two points move further apart..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i.e. the correlation between points decreases with distance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BFD67-D33E-224D-A0C4-F61E63E8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3" t="6682" r="6396" b="15751"/>
          <a:stretch/>
        </p:blipFill>
        <p:spPr>
          <a:xfrm>
            <a:off x="5486400" y="1676400"/>
            <a:ext cx="2971800" cy="25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00601-511A-9243-B2E7-CCC36496D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4325938"/>
            <a:ext cx="6254750" cy="566737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CN" altLang="en-CN" sz="18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7DDFDD-34FE-704A-A60E-7D818D687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124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GB" altLang="en-CN" sz="2400" dirty="0">
                <a:ea typeface="ＭＳ Ｐゴシック" panose="020B0600070205080204" pitchFamily="34" charset="-128"/>
              </a:rPr>
              <a:t>Linear models make many assumptions, including: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>
                <a:ea typeface="ＭＳ Ｐゴシック" panose="020B0600070205080204" pitchFamily="34" charset="-128"/>
              </a:rPr>
              <a:t>The model makes biological sense/ physical sense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>
                <a:ea typeface="ＭＳ Ｐゴシック" panose="020B0600070205080204" pitchFamily="34" charset="-128"/>
              </a:rPr>
              <a:t>Additivity (terms are added together)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>
                <a:ea typeface="ＭＳ Ｐゴシック" panose="020B0600070205080204" pitchFamily="34" charset="-128"/>
              </a:rPr>
              <a:t>Linearity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>
                <a:ea typeface="ＭＳ Ｐゴシック" panose="020B0600070205080204" pitchFamily="34" charset="-128"/>
              </a:rPr>
              <a:t>Independence of errors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>
                <a:ea typeface="ＭＳ Ｐゴシック" panose="020B0600070205080204" pitchFamily="34" charset="-128"/>
              </a:rPr>
              <a:t>Homoscedasticity – equal variance of errors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 dirty="0">
                <a:ea typeface="ＭＳ Ｐゴシック" panose="020B0600070205080204" pitchFamily="34" charset="-128"/>
              </a:rPr>
              <a:t>Normality of errors.</a:t>
            </a:r>
          </a:p>
        </p:txBody>
      </p:sp>
      <p:sp>
        <p:nvSpPr>
          <p:cNvPr id="15363" name="Title 1">
            <a:extLst>
              <a:ext uri="{FF2B5EF4-FFF2-40B4-BE49-F238E27FC236}">
                <a16:creationId xmlns:a16="http://schemas.microsoft.com/office/drawing/2014/main" id="{5FF51FB7-BFD0-CB47-A0A9-3B77E22D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CN">
                <a:ea typeface="ＭＳ Ｐゴシック" panose="020B0600070205080204" pitchFamily="34" charset="-128"/>
              </a:rPr>
              <a:t>Assumptions of linear models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9BB553EE-7F3B-9649-B128-92AE9E1B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r="12321" b="-13890"/>
          <a:stretch>
            <a:fillRect/>
          </a:stretch>
        </p:blipFill>
        <p:spPr bwMode="auto">
          <a:xfrm>
            <a:off x="914400" y="1828800"/>
            <a:ext cx="665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between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Take homes: 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Spatial autocorrelation is due to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some process that we may find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difficult to diagnose properly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 The autocorrelation process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often has a spatial limit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e.g. max distance of seed dispersal </a:t>
            </a:r>
          </a:p>
          <a:p>
            <a:pPr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The autocorrelation-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relationship</a:t>
            </a:r>
          </a:p>
          <a:p>
            <a:pP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has a shape!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A4EFF-B4EC-5847-807A-D7A491B3C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3" t="6682" r="6396" b="15751"/>
          <a:stretch/>
        </p:blipFill>
        <p:spPr>
          <a:xfrm>
            <a:off x="5486400" y="1676400"/>
            <a:ext cx="2971800" cy="25217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CB8968-A8FE-7543-82A9-A741D6621C4C}"/>
              </a:ext>
            </a:extLst>
          </p:cNvPr>
          <p:cNvCxnSpPr/>
          <p:nvPr/>
        </p:nvCxnSpPr>
        <p:spPr>
          <a:xfrm flipV="1">
            <a:off x="5963242" y="4605917"/>
            <a:ext cx="0" cy="1250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FF84B-3B35-004B-8471-4121D955B6E9}"/>
              </a:ext>
            </a:extLst>
          </p:cNvPr>
          <p:cNvCxnSpPr>
            <a:cxnSpLocks/>
          </p:cNvCxnSpPr>
          <p:nvPr/>
        </p:nvCxnSpPr>
        <p:spPr>
          <a:xfrm flipV="1">
            <a:off x="5963242" y="5835892"/>
            <a:ext cx="2379785" cy="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BFF3082-7C38-4043-B32D-C8EC98F16C62}"/>
              </a:ext>
            </a:extLst>
          </p:cNvPr>
          <p:cNvSpPr/>
          <p:nvPr/>
        </p:nvSpPr>
        <p:spPr>
          <a:xfrm>
            <a:off x="5974965" y="4924444"/>
            <a:ext cx="1359877" cy="891381"/>
          </a:xfrm>
          <a:custGeom>
            <a:avLst/>
            <a:gdLst>
              <a:gd name="connsiteX0" fmla="*/ 0 w 1359877"/>
              <a:gd name="connsiteY0" fmla="*/ 0 h 891381"/>
              <a:gd name="connsiteX1" fmla="*/ 82062 w 1359877"/>
              <a:gd name="connsiteY1" fmla="*/ 70339 h 891381"/>
              <a:gd name="connsiteX2" fmla="*/ 117231 w 1359877"/>
              <a:gd name="connsiteY2" fmla="*/ 93785 h 891381"/>
              <a:gd name="connsiteX3" fmla="*/ 175846 w 1359877"/>
              <a:gd name="connsiteY3" fmla="*/ 152400 h 891381"/>
              <a:gd name="connsiteX4" fmla="*/ 211015 w 1359877"/>
              <a:gd name="connsiteY4" fmla="*/ 222739 h 891381"/>
              <a:gd name="connsiteX5" fmla="*/ 246185 w 1359877"/>
              <a:gd name="connsiteY5" fmla="*/ 281354 h 891381"/>
              <a:gd name="connsiteX6" fmla="*/ 269631 w 1359877"/>
              <a:gd name="connsiteY6" fmla="*/ 351693 h 891381"/>
              <a:gd name="connsiteX7" fmla="*/ 293077 w 1359877"/>
              <a:gd name="connsiteY7" fmla="*/ 433754 h 891381"/>
              <a:gd name="connsiteX8" fmla="*/ 339969 w 1359877"/>
              <a:gd name="connsiteY8" fmla="*/ 492370 h 891381"/>
              <a:gd name="connsiteX9" fmla="*/ 363415 w 1359877"/>
              <a:gd name="connsiteY9" fmla="*/ 527539 h 891381"/>
              <a:gd name="connsiteX10" fmla="*/ 386862 w 1359877"/>
              <a:gd name="connsiteY10" fmla="*/ 550985 h 891381"/>
              <a:gd name="connsiteX11" fmla="*/ 433754 w 1359877"/>
              <a:gd name="connsiteY11" fmla="*/ 621323 h 891381"/>
              <a:gd name="connsiteX12" fmla="*/ 445477 w 1359877"/>
              <a:gd name="connsiteY12" fmla="*/ 656493 h 891381"/>
              <a:gd name="connsiteX13" fmla="*/ 515815 w 1359877"/>
              <a:gd name="connsiteY13" fmla="*/ 679939 h 891381"/>
              <a:gd name="connsiteX14" fmla="*/ 539262 w 1359877"/>
              <a:gd name="connsiteY14" fmla="*/ 703385 h 891381"/>
              <a:gd name="connsiteX15" fmla="*/ 609600 w 1359877"/>
              <a:gd name="connsiteY15" fmla="*/ 750277 h 891381"/>
              <a:gd name="connsiteX16" fmla="*/ 644769 w 1359877"/>
              <a:gd name="connsiteY16" fmla="*/ 785447 h 891381"/>
              <a:gd name="connsiteX17" fmla="*/ 679938 w 1359877"/>
              <a:gd name="connsiteY17" fmla="*/ 797170 h 891381"/>
              <a:gd name="connsiteX18" fmla="*/ 726831 w 1359877"/>
              <a:gd name="connsiteY18" fmla="*/ 808893 h 891381"/>
              <a:gd name="connsiteX19" fmla="*/ 762000 w 1359877"/>
              <a:gd name="connsiteY19" fmla="*/ 820616 h 891381"/>
              <a:gd name="connsiteX20" fmla="*/ 867508 w 1359877"/>
              <a:gd name="connsiteY20" fmla="*/ 832339 h 891381"/>
              <a:gd name="connsiteX21" fmla="*/ 1066800 w 1359877"/>
              <a:gd name="connsiteY21" fmla="*/ 855785 h 891381"/>
              <a:gd name="connsiteX22" fmla="*/ 1172308 w 1359877"/>
              <a:gd name="connsiteY22" fmla="*/ 879231 h 891381"/>
              <a:gd name="connsiteX23" fmla="*/ 1359877 w 1359877"/>
              <a:gd name="connsiteY23" fmla="*/ 890954 h 8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59877" h="891381">
                <a:moveTo>
                  <a:pt x="0" y="0"/>
                </a:moveTo>
                <a:cubicBezTo>
                  <a:pt x="27354" y="23446"/>
                  <a:pt x="53929" y="47833"/>
                  <a:pt x="82062" y="70339"/>
                </a:cubicBezTo>
                <a:cubicBezTo>
                  <a:pt x="93064" y="79141"/>
                  <a:pt x="107268" y="83822"/>
                  <a:pt x="117231" y="93785"/>
                </a:cubicBezTo>
                <a:cubicBezTo>
                  <a:pt x="195384" y="171938"/>
                  <a:pt x="82062" y="89877"/>
                  <a:pt x="175846" y="152400"/>
                </a:cubicBezTo>
                <a:cubicBezTo>
                  <a:pt x="205311" y="240798"/>
                  <a:pt x="165565" y="131840"/>
                  <a:pt x="211015" y="222739"/>
                </a:cubicBezTo>
                <a:cubicBezTo>
                  <a:pt x="241451" y="283610"/>
                  <a:pt x="200389" y="235560"/>
                  <a:pt x="246185" y="281354"/>
                </a:cubicBezTo>
                <a:cubicBezTo>
                  <a:pt x="254000" y="304800"/>
                  <a:pt x="263637" y="327716"/>
                  <a:pt x="269631" y="351693"/>
                </a:cubicBezTo>
                <a:cubicBezTo>
                  <a:pt x="273387" y="366717"/>
                  <a:pt x="284668" y="416936"/>
                  <a:pt x="293077" y="433754"/>
                </a:cubicBezTo>
                <a:cubicBezTo>
                  <a:pt x="317130" y="481860"/>
                  <a:pt x="310894" y="456026"/>
                  <a:pt x="339969" y="492370"/>
                </a:cubicBezTo>
                <a:cubicBezTo>
                  <a:pt x="348770" y="503372"/>
                  <a:pt x="354613" y="516537"/>
                  <a:pt x="363415" y="527539"/>
                </a:cubicBezTo>
                <a:cubicBezTo>
                  <a:pt x="370320" y="536170"/>
                  <a:pt x="380230" y="542143"/>
                  <a:pt x="386862" y="550985"/>
                </a:cubicBezTo>
                <a:cubicBezTo>
                  <a:pt x="403769" y="573528"/>
                  <a:pt x="433754" y="621323"/>
                  <a:pt x="433754" y="621323"/>
                </a:cubicBezTo>
                <a:cubicBezTo>
                  <a:pt x="437662" y="633046"/>
                  <a:pt x="435421" y="649310"/>
                  <a:pt x="445477" y="656493"/>
                </a:cubicBezTo>
                <a:cubicBezTo>
                  <a:pt x="465588" y="670858"/>
                  <a:pt x="515815" y="679939"/>
                  <a:pt x="515815" y="679939"/>
                </a:cubicBezTo>
                <a:cubicBezTo>
                  <a:pt x="523631" y="687754"/>
                  <a:pt x="530420" y="696753"/>
                  <a:pt x="539262" y="703385"/>
                </a:cubicBezTo>
                <a:cubicBezTo>
                  <a:pt x="561805" y="720292"/>
                  <a:pt x="589675" y="730351"/>
                  <a:pt x="609600" y="750277"/>
                </a:cubicBezTo>
                <a:cubicBezTo>
                  <a:pt x="621323" y="762000"/>
                  <a:pt x="630974" y="776250"/>
                  <a:pt x="644769" y="785447"/>
                </a:cubicBezTo>
                <a:cubicBezTo>
                  <a:pt x="655051" y="792302"/>
                  <a:pt x="668056" y="793775"/>
                  <a:pt x="679938" y="797170"/>
                </a:cubicBezTo>
                <a:cubicBezTo>
                  <a:pt x="695430" y="801596"/>
                  <a:pt x="711339" y="804467"/>
                  <a:pt x="726831" y="808893"/>
                </a:cubicBezTo>
                <a:cubicBezTo>
                  <a:pt x="738713" y="812288"/>
                  <a:pt x="749811" y="818585"/>
                  <a:pt x="762000" y="820616"/>
                </a:cubicBezTo>
                <a:cubicBezTo>
                  <a:pt x="796904" y="826433"/>
                  <a:pt x="832339" y="828431"/>
                  <a:pt x="867508" y="832339"/>
                </a:cubicBezTo>
                <a:cubicBezTo>
                  <a:pt x="976942" y="859698"/>
                  <a:pt x="856868" y="832459"/>
                  <a:pt x="1066800" y="855785"/>
                </a:cubicBezTo>
                <a:cubicBezTo>
                  <a:pt x="1144989" y="864473"/>
                  <a:pt x="1103032" y="867685"/>
                  <a:pt x="1172308" y="879231"/>
                </a:cubicBezTo>
                <a:cubicBezTo>
                  <a:pt x="1265912" y="894832"/>
                  <a:pt x="1265547" y="890954"/>
                  <a:pt x="1359877" y="890954"/>
                </a:cubicBezTo>
              </a:path>
            </a:pathLst>
          </a:cu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F75A183-072D-E646-A2C1-3F2C9AA181D7}"/>
              </a:ext>
            </a:extLst>
          </p:cNvPr>
          <p:cNvSpPr/>
          <p:nvPr/>
        </p:nvSpPr>
        <p:spPr>
          <a:xfrm>
            <a:off x="5963242" y="4888142"/>
            <a:ext cx="879231" cy="937847"/>
          </a:xfrm>
          <a:custGeom>
            <a:avLst/>
            <a:gdLst>
              <a:gd name="connsiteX0" fmla="*/ 0 w 879231"/>
              <a:gd name="connsiteY0" fmla="*/ 0 h 937847"/>
              <a:gd name="connsiteX1" fmla="*/ 82061 w 879231"/>
              <a:gd name="connsiteY1" fmla="*/ 35170 h 937847"/>
              <a:gd name="connsiteX2" fmla="*/ 128954 w 879231"/>
              <a:gd name="connsiteY2" fmla="*/ 93785 h 937847"/>
              <a:gd name="connsiteX3" fmla="*/ 140677 w 879231"/>
              <a:gd name="connsiteY3" fmla="*/ 128954 h 937847"/>
              <a:gd name="connsiteX4" fmla="*/ 175846 w 879231"/>
              <a:gd name="connsiteY4" fmla="*/ 152400 h 937847"/>
              <a:gd name="connsiteX5" fmla="*/ 234461 w 879231"/>
              <a:gd name="connsiteY5" fmla="*/ 257908 h 937847"/>
              <a:gd name="connsiteX6" fmla="*/ 269631 w 879231"/>
              <a:gd name="connsiteY6" fmla="*/ 281354 h 937847"/>
              <a:gd name="connsiteX7" fmla="*/ 281354 w 879231"/>
              <a:gd name="connsiteY7" fmla="*/ 316523 h 937847"/>
              <a:gd name="connsiteX8" fmla="*/ 304800 w 879231"/>
              <a:gd name="connsiteY8" fmla="*/ 339970 h 937847"/>
              <a:gd name="connsiteX9" fmla="*/ 351692 w 879231"/>
              <a:gd name="connsiteY9" fmla="*/ 445477 h 937847"/>
              <a:gd name="connsiteX10" fmla="*/ 363415 w 879231"/>
              <a:gd name="connsiteY10" fmla="*/ 480647 h 937847"/>
              <a:gd name="connsiteX11" fmla="*/ 433754 w 879231"/>
              <a:gd name="connsiteY11" fmla="*/ 527539 h 937847"/>
              <a:gd name="connsiteX12" fmla="*/ 468923 w 879231"/>
              <a:gd name="connsiteY12" fmla="*/ 597877 h 937847"/>
              <a:gd name="connsiteX13" fmla="*/ 504092 w 879231"/>
              <a:gd name="connsiteY13" fmla="*/ 609600 h 937847"/>
              <a:gd name="connsiteX14" fmla="*/ 539261 w 879231"/>
              <a:gd name="connsiteY14" fmla="*/ 750277 h 937847"/>
              <a:gd name="connsiteX15" fmla="*/ 550985 w 879231"/>
              <a:gd name="connsiteY15" fmla="*/ 855785 h 937847"/>
              <a:gd name="connsiteX16" fmla="*/ 621323 w 879231"/>
              <a:gd name="connsiteY16" fmla="*/ 890954 h 937847"/>
              <a:gd name="connsiteX17" fmla="*/ 844061 w 879231"/>
              <a:gd name="connsiteY17" fmla="*/ 926123 h 937847"/>
              <a:gd name="connsiteX18" fmla="*/ 879231 w 879231"/>
              <a:gd name="connsiteY18" fmla="*/ 937847 h 9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9231" h="937847">
                <a:moveTo>
                  <a:pt x="0" y="0"/>
                </a:moveTo>
                <a:cubicBezTo>
                  <a:pt x="27354" y="11723"/>
                  <a:pt x="56046" y="20717"/>
                  <a:pt x="82061" y="35170"/>
                </a:cubicBezTo>
                <a:cubicBezTo>
                  <a:pt x="97160" y="43559"/>
                  <a:pt x="122718" y="81313"/>
                  <a:pt x="128954" y="93785"/>
                </a:cubicBezTo>
                <a:cubicBezTo>
                  <a:pt x="134480" y="104838"/>
                  <a:pt x="132958" y="119305"/>
                  <a:pt x="140677" y="128954"/>
                </a:cubicBezTo>
                <a:cubicBezTo>
                  <a:pt x="149479" y="139956"/>
                  <a:pt x="164123" y="144585"/>
                  <a:pt x="175846" y="152400"/>
                </a:cubicBezTo>
                <a:cubicBezTo>
                  <a:pt x="188062" y="189049"/>
                  <a:pt x="199909" y="234874"/>
                  <a:pt x="234461" y="257908"/>
                </a:cubicBezTo>
                <a:lnTo>
                  <a:pt x="269631" y="281354"/>
                </a:lnTo>
                <a:cubicBezTo>
                  <a:pt x="273539" y="293077"/>
                  <a:pt x="274996" y="305927"/>
                  <a:pt x="281354" y="316523"/>
                </a:cubicBezTo>
                <a:cubicBezTo>
                  <a:pt x="287041" y="326001"/>
                  <a:pt x="299857" y="330084"/>
                  <a:pt x="304800" y="339970"/>
                </a:cubicBezTo>
                <a:cubicBezTo>
                  <a:pt x="388501" y="507373"/>
                  <a:pt x="282727" y="342029"/>
                  <a:pt x="351692" y="445477"/>
                </a:cubicBezTo>
                <a:cubicBezTo>
                  <a:pt x="355600" y="457200"/>
                  <a:pt x="354677" y="471909"/>
                  <a:pt x="363415" y="480647"/>
                </a:cubicBezTo>
                <a:cubicBezTo>
                  <a:pt x="383340" y="500572"/>
                  <a:pt x="433754" y="527539"/>
                  <a:pt x="433754" y="527539"/>
                </a:cubicBezTo>
                <a:cubicBezTo>
                  <a:pt x="441477" y="550707"/>
                  <a:pt x="448264" y="581349"/>
                  <a:pt x="468923" y="597877"/>
                </a:cubicBezTo>
                <a:cubicBezTo>
                  <a:pt x="478572" y="605596"/>
                  <a:pt x="492369" y="605692"/>
                  <a:pt x="504092" y="609600"/>
                </a:cubicBezTo>
                <a:cubicBezTo>
                  <a:pt x="529584" y="686077"/>
                  <a:pt x="528736" y="671345"/>
                  <a:pt x="539261" y="750277"/>
                </a:cubicBezTo>
                <a:cubicBezTo>
                  <a:pt x="543938" y="785352"/>
                  <a:pt x="538892" y="822530"/>
                  <a:pt x="550985" y="855785"/>
                </a:cubicBezTo>
                <a:cubicBezTo>
                  <a:pt x="556596" y="871216"/>
                  <a:pt x="607729" y="887817"/>
                  <a:pt x="621323" y="890954"/>
                </a:cubicBezTo>
                <a:cubicBezTo>
                  <a:pt x="734184" y="916999"/>
                  <a:pt x="733637" y="913854"/>
                  <a:pt x="844061" y="926123"/>
                </a:cubicBezTo>
                <a:lnTo>
                  <a:pt x="879231" y="937847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84DDF5CF-E221-744D-8EFF-A938FD45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58" y="4783526"/>
            <a:ext cx="800806" cy="45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>
            <a:extLst>
              <a:ext uri="{FF2B5EF4-FFF2-40B4-BE49-F238E27FC236}">
                <a16:creationId xmlns:a16="http://schemas.microsoft.com/office/drawing/2014/main" id="{8AFD4890-4122-D945-851C-8F5527B8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656514"/>
            <a:ext cx="769674" cy="7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644C5-92ED-E84A-A0FC-68244DA98D8E}"/>
              </a:ext>
            </a:extLst>
          </p:cNvPr>
          <p:cNvSpPr txBox="1"/>
          <p:nvPr/>
        </p:nvSpPr>
        <p:spPr>
          <a:xfrm rot="16200000">
            <a:off x="4995965" y="5078226"/>
            <a:ext cx="1575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300" dirty="0"/>
              <a:t>Dispersal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B2ED2-BD8B-8C4A-913B-3806EC1884D6}"/>
              </a:ext>
            </a:extLst>
          </p:cNvPr>
          <p:cNvSpPr txBox="1"/>
          <p:nvPr/>
        </p:nvSpPr>
        <p:spPr>
          <a:xfrm>
            <a:off x="6077647" y="5893203"/>
            <a:ext cx="19936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300" dirty="0"/>
              <a:t>Distance from mother tree</a:t>
            </a:r>
          </a:p>
        </p:txBody>
      </p:sp>
    </p:spTree>
    <p:extLst>
      <p:ext uri="{BB962C8B-B14F-4D97-AF65-F5344CB8AC3E}">
        <p14:creationId xmlns:p14="http://schemas.microsoft.com/office/powerpoint/2010/main" val="102972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Describing covariance between data points: </a:t>
            </a:r>
            <a:r>
              <a:rPr lang="en-US" dirty="0" err="1"/>
              <a:t>Semivariograms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Semi-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variograms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describe differences (variance) between data points in terms of some distance measure (space, time, DNA).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emivariogra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68825"/>
            <a:ext cx="5346700" cy="33637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5814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distance over which points are correlated in space/ 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average distance between uncorrelated data points = variance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Nugget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some variance at small scale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stochasticity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?/ measurement error?)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465955" cy="70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97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a correlation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Distance correlation relationships have pattern;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  &lt;-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gls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y~x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data=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correlation=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corExp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(form=~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Dependency decreases as an exponential function of distance.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Other options:</a:t>
            </a: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corSpher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corGaus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corLin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corRatio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structures for shapes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77" b="1057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838200" y="6096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Pinheiro </a:t>
            </a:r>
            <a:r>
              <a:rPr lang="pt-BR" dirty="0" err="1"/>
              <a:t>and</a:t>
            </a:r>
            <a:r>
              <a:rPr lang="pt-BR" dirty="0"/>
              <a:t> Bates 2004, p. 233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 fit a basic model without a correlation structure,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examine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variogram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residuals (i.e., their correlation with respect to distance),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3) choose an appropriate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corStruct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 based on the variogram shape  (maybe test a few..), and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4) test whether addition of the correlation term significantly improves model fit via AICs or LRTs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function). 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Variogram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 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nlme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diagnose the type: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plot(Variogram(gls1,form=~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lon+lat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7514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Code 8.2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Spatial correlation structures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DE771-E846-E948-A229-EB37031D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3" t="6682" r="6396" b="15751"/>
          <a:stretch/>
        </p:blipFill>
        <p:spPr>
          <a:xfrm>
            <a:off x="2971800" y="4038600"/>
            <a:ext cx="2971800" cy="25217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data in the file trees.csv come from an analysis of tree growth in an Austrian forest.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response of Relative growth rate (RGR) to light was compared between two species (beech and spruce)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Determine if there is an interaction between species and light in their effects on RGR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the residuals independent?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Modify the models to deal with any spatial dependence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situations where GLS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(unclear mean-variance relationships)</a:t>
            </a:r>
          </a:p>
          <a:p>
            <a:pPr marL="514350" indent="-514350"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Autocorrelation between data points (non-independence)</a:t>
            </a:r>
          </a:p>
        </p:txBody>
      </p:sp>
    </p:spTree>
    <p:extLst>
      <p:ext uri="{BB962C8B-B14F-4D97-AF65-F5344CB8AC3E}">
        <p14:creationId xmlns:p14="http://schemas.microsoft.com/office/powerpoint/2010/main" val="87467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B2FE0FE-1EB1-804D-A310-9D76C634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8" y="4093246"/>
            <a:ext cx="7846541" cy="2490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GB" dirty="0"/>
              <a:t>Linear model with ‘good’ errors (IID)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025890" cy="1828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GB" sz="24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GB" sz="2400" dirty="0" err="1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400" u="sng" dirty="0" err="1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 </a:t>
                </a:r>
                <a:r>
                  <a:rPr lang="en-GB" sz="24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covariance matrix of errors. Ideally:</a:t>
                </a:r>
              </a:p>
              <a:p>
                <a:pPr marL="971550" lvl="1" indent="-514350">
                  <a:buAutoNum type="arabicPeriod"/>
                </a:pP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have even range across predicted y (homoscedasticity) </a:t>
                </a:r>
              </a:p>
              <a:p>
                <a:pPr marL="971550" lvl="1" indent="-514350">
                  <a:buAutoNum type="arabicPeriod"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off-diagonal elements of </a:t>
                </a:r>
                <a:r>
                  <a:rPr lang="en-GB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zero (no autocorrelation)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025890" cy="1828799"/>
              </a:xfrm>
              <a:blipFill>
                <a:blip r:embed="rId3"/>
                <a:stretch>
                  <a:fillRect r="-422" b="-158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/>
          <p:cNvSpPr/>
          <p:nvPr/>
        </p:nvSpPr>
        <p:spPr>
          <a:xfrm>
            <a:off x="695963" y="4753980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566217" y="4753980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3958633" y="479329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595212" y="4760606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62239" y="4753980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302257" y="4783682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740211" y="4826616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534400" y="4722505"/>
            <a:ext cx="66616" cy="19702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205947" y="4760606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983978" y="4763242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4491" y="4581443"/>
            <a:ext cx="3400738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82891" y="359084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EB9ECC-81B8-FD4D-8382-CA7EDA35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7" y="3193839"/>
            <a:ext cx="8216052" cy="282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model with heteroscedasticity and/ or error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reality </a:t>
            </a:r>
            <a:r>
              <a:rPr lang="en-GB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~ N(0,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, where :</a:t>
            </a:r>
          </a:p>
          <a:p>
            <a:pPr marL="514350" indent="-514350">
              <a:buAutoNum type="arabicPeriod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heteroscedastic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GB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Off-diagonal elements are non-zero (covariance)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457200" y="405873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531926" y="4058737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3962400" y="4038600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486400" y="4038600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27948" y="4058737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419600" y="4038600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747992" y="4073882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818153" y="3987209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241866" y="4073800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971800" y="4073800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886200"/>
            <a:ext cx="3581400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48600" y="28956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807661">
            <a:off x="5251394" y="4698701"/>
            <a:ext cx="3894287" cy="5378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GB" dirty="0"/>
              <a:t>Generalised least squares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534400" cy="4267200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problem: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N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OLS solution: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N" sz="28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 ∵  </m:t>
                    </m:r>
                    <m:r>
                      <a:rPr lang="en-US" sz="28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baseline="3000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N" sz="2800" b="1" i="1" baseline="300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GLS solution: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CN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432FF"/>
                  </a:solidFill>
                  <a:latin typeface="Arial" panose="020B0604020202020204" pitchFamily="34" charset="0"/>
                </a:endParaRP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You might recall this from the mixed models lecture.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534400" cy="4267200"/>
              </a:xfrm>
              <a:blipFill>
                <a:blip r:embed="rId2"/>
                <a:stretch>
                  <a:fillRect l="-1042" t="-14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8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will deal with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error covariance separately in the remaining problems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 be clear: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Heteroscedasticity is about the diagonal elements (homoscedastic residuals should be ~equal in size)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Error covariance is about the off-diagonal elements (should be close to zero i.e. uncorrelated)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84FCC-5AC7-444B-962F-35ABE252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3" y="2753239"/>
            <a:ext cx="8361410" cy="2854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1. </a:t>
            </a:r>
            <a:r>
              <a:rPr lang="en-GB" dirty="0" err="1">
                <a:solidFill>
                  <a:srgbClr val="0000FF"/>
                </a:solidFill>
              </a:rPr>
              <a:t>Heteroscedascity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457200" y="3734285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531926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4038600" y="3714148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4864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27948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4958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920500" y="3733800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818153" y="366275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394266" y="3734285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3048000" y="3733800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3561748"/>
            <a:ext cx="3581400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48600" y="257114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807661">
            <a:off x="5279573" y="4311410"/>
            <a:ext cx="3894287" cy="5378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1. Dealing with </a:t>
            </a:r>
            <a:r>
              <a:rPr lang="en-GB" dirty="0" err="1">
                <a:solidFill>
                  <a:srgbClr val="0000FF"/>
                </a:solidFill>
              </a:rPr>
              <a:t>heteroscedascity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Usually we try to define relationships between means and variances, e.g. Poisson,  Binomial or Gamma distributions.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Sometimes we might need more flexibility if we are uncertain about the mean-variance relationship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CAVEAT: I find it quite difficult to decide when to apply these methods UNLESS I already know that the mean-variance relationship is systematically skewed and cannot be described by a known distribution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11547</TotalTime>
  <Words>1306</Words>
  <Application>Microsoft Macintosh PowerPoint</Application>
  <PresentationFormat>On-screen Show (4:3)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Zapf Dingbats</vt:lpstr>
      <vt:lpstr>Arial</vt:lpstr>
      <vt:lpstr>Calibri</vt:lpstr>
      <vt:lpstr>Cambria Math</vt:lpstr>
      <vt:lpstr>Courier New</vt:lpstr>
      <vt:lpstr>Wingdings</vt:lpstr>
      <vt:lpstr>Office Theme</vt:lpstr>
      <vt:lpstr>1_Office Theme</vt:lpstr>
      <vt:lpstr>Lesson 8: Generalised Least Squares</vt:lpstr>
      <vt:lpstr>Assumptions of linear models</vt:lpstr>
      <vt:lpstr>Two situations where GLS is useful</vt:lpstr>
      <vt:lpstr>Linear model with ‘good’ errors (IID)</vt:lpstr>
      <vt:lpstr>Linear model with heteroscedasticity and/ or error covariance</vt:lpstr>
      <vt:lpstr>Generalised least squares models</vt:lpstr>
      <vt:lpstr>PowerPoint Presentation</vt:lpstr>
      <vt:lpstr>1. Heteroscedascity</vt:lpstr>
      <vt:lpstr>1. Dealing with heteroscedascity</vt:lpstr>
      <vt:lpstr>Generalised Least Squares</vt:lpstr>
      <vt:lpstr>The gls() function</vt:lpstr>
      <vt:lpstr>The lme()function</vt:lpstr>
      <vt:lpstr>Code 8.1 Heteroscedastic models</vt:lpstr>
      <vt:lpstr>Exercise 8.1</vt:lpstr>
      <vt:lpstr>2. Autocorrelation</vt:lpstr>
      <vt:lpstr>2. Dealing with auto-correlation</vt:lpstr>
      <vt:lpstr>2. Dealing with auto-correlation</vt:lpstr>
      <vt:lpstr>Covariance structures in gls</vt:lpstr>
      <vt:lpstr>Covariance between data</vt:lpstr>
      <vt:lpstr>Covariance between data</vt:lpstr>
      <vt:lpstr>Describing covariance between data points: Semivariograms</vt:lpstr>
      <vt:lpstr>Fitting a correlation structure</vt:lpstr>
      <vt:lpstr>Correlation structures for shapes</vt:lpstr>
      <vt:lpstr>Approach</vt:lpstr>
      <vt:lpstr>Code 8.2 Spatial correlation structures</vt:lpstr>
      <vt:lpstr>Exercise 8.2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lwrr15</dc:creator>
  <cp:lastModifiedBy>Tomlinson Kyle</cp:lastModifiedBy>
  <cp:revision>143</cp:revision>
  <dcterms:created xsi:type="dcterms:W3CDTF">2006-08-16T00:00:00Z</dcterms:created>
  <dcterms:modified xsi:type="dcterms:W3CDTF">2022-05-12T00:56:18Z</dcterms:modified>
</cp:coreProperties>
</file>