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2" r:id="rId5"/>
    <p:sldId id="258" r:id="rId6"/>
    <p:sldId id="259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940"/>
    <a:srgbClr val="EE5C7E"/>
    <a:srgbClr val="92D050"/>
    <a:srgbClr val="DF667F"/>
    <a:srgbClr val="B86EE6"/>
    <a:srgbClr val="E65E78"/>
    <a:srgbClr val="C75168"/>
    <a:srgbClr val="F5B251"/>
    <a:srgbClr val="4B8CF7"/>
    <a:srgbClr val="F07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/>
    <p:restoredTop sz="94622"/>
  </p:normalViewPr>
  <p:slideViewPr>
    <p:cSldViewPr snapToGrid="0" snapToObjects="1">
      <p:cViewPr varScale="1">
        <p:scale>
          <a:sx n="68" d="100"/>
          <a:sy n="68" d="100"/>
        </p:scale>
        <p:origin x="768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2A4D-93E0-2444-B8D1-17DBCB7632A7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3AE7-1B4B-8C43-BAD0-38881EA170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1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对公司、对同事、及公司所处行业的感受与看法</a:t>
            </a:r>
            <a:endParaRPr lang="en-US" altLang="zh-CN" sz="12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对自身工作内容、工作态度、能力方面等感受与体会</a:t>
            </a:r>
            <a:endParaRPr lang="en-US" altLang="zh-CN" sz="12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75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对公司所处行业的认识与理解</a:t>
            </a:r>
            <a:endParaRPr lang="en-US" altLang="zh-CN" sz="12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对公司业务的认识与理解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0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分任务、类别的总结期间的工作贡献（可以加页）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58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39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未来较长时间里，个人工作内容规划、能力提升期望、个人发展期望等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89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任何对公司如规范、流程、管理、分工、业务等的意见与建议</a:t>
            </a:r>
            <a:endParaRPr lang="en-US" altLang="zh-CN" sz="12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53AE7-1B4B-8C43-BAD0-38881EA170F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9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93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1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10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9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8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1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90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562D-63F6-BB4A-99CC-82A37BA01009}" type="datetimeFigureOut">
              <a:rPr kumimoji="1" lang="zh-CN" altLang="en-US" smtClean="0"/>
              <a:t>2022/9/8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7456-976B-7A49-AE7C-DA31D95CC6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1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287" y="-11289"/>
            <a:ext cx="6950823" cy="6883679"/>
          </a:xfrm>
          <a:prstGeom prst="rect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 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8713" y="2532541"/>
            <a:ext cx="5527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solidFill>
                  <a:schemeClr val="bg1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张俊溪转正答辩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03" y="375168"/>
            <a:ext cx="945818" cy="7612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文本框 8"/>
          <p:cNvSpPr txBox="1"/>
          <p:nvPr/>
        </p:nvSpPr>
        <p:spPr>
          <a:xfrm>
            <a:off x="832788" y="3631950"/>
            <a:ext cx="355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深圳艾姆拜氪科技有限公司</a:t>
            </a:r>
            <a:endParaRPr kumimoji="1" lang="zh-CN" altLang="en-US" sz="16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458835" y="5094652"/>
            <a:ext cx="1242241" cy="124224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67907" y="5529648"/>
            <a:ext cx="957263" cy="957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01325" y="6215062"/>
            <a:ext cx="957263" cy="957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58835" y="55431"/>
            <a:ext cx="1597996" cy="15979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64CBB6-03EC-2B42-96B0-ED47E5F0ABFE}"/>
              </a:ext>
            </a:extLst>
          </p:cNvPr>
          <p:cNvSpPr txBox="1"/>
          <p:nvPr/>
        </p:nvSpPr>
        <p:spPr>
          <a:xfrm>
            <a:off x="7806118" y="2441320"/>
            <a:ext cx="3553094" cy="169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姓名：张俊溪</a:t>
            </a:r>
            <a:endParaRPr kumimoji="1" lang="en-US" altLang="zh-CN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职位：服务端开发</a:t>
            </a:r>
            <a:endParaRPr kumimoji="1" lang="en-US" altLang="zh-CN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时间：</a:t>
            </a:r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2022-09-08</a:t>
            </a:r>
          </a:p>
        </p:txBody>
      </p:sp>
    </p:spTree>
    <p:extLst>
      <p:ext uri="{BB962C8B-B14F-4D97-AF65-F5344CB8AC3E}">
        <p14:creationId xmlns:p14="http://schemas.microsoft.com/office/powerpoint/2010/main" val="7514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42" y="410797"/>
            <a:ext cx="337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内容简介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096000" y="1618104"/>
            <a:ext cx="1772668" cy="465111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23" name="圆角矩形 22"/>
          <p:cNvSpPr/>
          <p:nvPr/>
        </p:nvSpPr>
        <p:spPr>
          <a:xfrm>
            <a:off x="6096000" y="3349539"/>
            <a:ext cx="1772668" cy="499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74AED69-882B-A54F-B5D0-95EAB557237C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F5632C-A444-7F45-98CF-419C66A56701}"/>
              </a:ext>
            </a:extLst>
          </p:cNvPr>
          <p:cNvSpPr txBox="1"/>
          <p:nvPr/>
        </p:nvSpPr>
        <p:spPr>
          <a:xfrm>
            <a:off x="4071667" y="1621796"/>
            <a:ext cx="337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1.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试用期工作感受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3A7E32-5F92-5E42-A98C-0ECDC3C34AF1}"/>
              </a:ext>
            </a:extLst>
          </p:cNvPr>
          <p:cNvSpPr txBox="1"/>
          <p:nvPr/>
        </p:nvSpPr>
        <p:spPr>
          <a:xfrm>
            <a:off x="4071667" y="2412262"/>
            <a:ext cx="507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2.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对公司发展状况的理解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F16068-C0A0-2D42-AAE9-4F8A75D285C7}"/>
              </a:ext>
            </a:extLst>
          </p:cNvPr>
          <p:cNvSpPr txBox="1"/>
          <p:nvPr/>
        </p:nvSpPr>
        <p:spPr>
          <a:xfrm>
            <a:off x="4071667" y="3202728"/>
            <a:ext cx="507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3.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试用期个人工作总结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37F8CA-8095-684A-8A9D-31451DBFF877}"/>
              </a:ext>
            </a:extLst>
          </p:cNvPr>
          <p:cNvSpPr txBox="1"/>
          <p:nvPr/>
        </p:nvSpPr>
        <p:spPr>
          <a:xfrm>
            <a:off x="4071667" y="3993194"/>
            <a:ext cx="507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4.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下一步工作展望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C8718E-C34E-494C-976A-C6F5E8511B82}"/>
              </a:ext>
            </a:extLst>
          </p:cNvPr>
          <p:cNvSpPr txBox="1"/>
          <p:nvPr/>
        </p:nvSpPr>
        <p:spPr>
          <a:xfrm>
            <a:off x="4071667" y="4722544"/>
            <a:ext cx="507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5.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未来工作期望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0CE77E-0BD0-EF44-AF80-BD54BC607E02}"/>
              </a:ext>
            </a:extLst>
          </p:cNvPr>
          <p:cNvSpPr txBox="1"/>
          <p:nvPr/>
        </p:nvSpPr>
        <p:spPr>
          <a:xfrm>
            <a:off x="4071667" y="5451894"/>
            <a:ext cx="507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6.</a:t>
            </a:r>
            <a:r>
              <a:rPr kumimoji="1" lang="zh-CN" altLang="en-US" sz="2800" dirty="0">
                <a:latin typeface="Lantinghei SC Extralight" panose="02000000000000000000" pitchFamily="2" charset="-122"/>
                <a:ea typeface="Lantinghei SC Extralight" panose="02000000000000000000" pitchFamily="2" charset="-122"/>
                <a:cs typeface="Lantinghei SC Demibold" charset="-122"/>
              </a:rPr>
              <a:t> 对公司的意见或建议</a:t>
            </a:r>
          </a:p>
        </p:txBody>
      </p:sp>
    </p:spTree>
    <p:extLst>
      <p:ext uri="{BB962C8B-B14F-4D97-AF65-F5344CB8AC3E}">
        <p14:creationId xmlns:p14="http://schemas.microsoft.com/office/powerpoint/2010/main" val="11781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42" y="410797"/>
            <a:ext cx="3955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试用期工作感受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209666" y="1470620"/>
            <a:ext cx="1772668" cy="465111"/>
          </a:xfrm>
          <a:prstGeom prst="roundRect">
            <a:avLst>
              <a:gd name="adj" fmla="val 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209666" y="3636892"/>
            <a:ext cx="1772668" cy="499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3EC79-F65D-AE43-84AA-06A2ED444085}"/>
              </a:ext>
            </a:extLst>
          </p:cNvPr>
          <p:cNvSpPr/>
          <p:nvPr/>
        </p:nvSpPr>
        <p:spPr>
          <a:xfrm>
            <a:off x="602974" y="1470620"/>
            <a:ext cx="7671014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公司整体模式感受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迭代快；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产品整合能力强；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小而精；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定位更偏向社交，其次才是学习他国语言；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因产品清晰、架构模式稳健、基架层代码规范，所以比较易上手；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自身能高效完成任务；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产品迭代过程没有严格约束；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与同事之间的交流较少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74AED69-882B-A54F-B5D0-95EAB557237C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6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8442" y="410797"/>
            <a:ext cx="534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对公司发展状况的理解</a:t>
            </a:r>
            <a:endParaRPr kumimoji="1" lang="zh-CN" altLang="en-US" sz="3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E2970D-B356-B646-8833-BFDD2335D3F0}"/>
              </a:ext>
            </a:extLst>
          </p:cNvPr>
          <p:cNvSpPr/>
          <p:nvPr/>
        </p:nvSpPr>
        <p:spPr>
          <a:xfrm>
            <a:off x="397840" y="1521375"/>
            <a:ext cx="3479431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攀爬阶段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无界娱乐社交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br>
              <a:rPr lang="en-US" altLang="zh-CN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</a:b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行业优势：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托少，门禁多，真实用户多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行业劣势：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与国家政策有关，太严格，容易遗失娱乐用户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41A3172A-C977-E240-B04B-D7CEB216BB03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8143454-C006-F484-C2BF-612E286EB9F0}"/>
              </a:ext>
            </a:extLst>
          </p:cNvPr>
          <p:cNvGrpSpPr/>
          <p:nvPr/>
        </p:nvGrpSpPr>
        <p:grpSpPr>
          <a:xfrm>
            <a:off x="3283651" y="1389605"/>
            <a:ext cx="831692" cy="792088"/>
            <a:chOff x="1215154" y="1491630"/>
            <a:chExt cx="831692" cy="792088"/>
          </a:xfrm>
        </p:grpSpPr>
        <p:sp>
          <p:nvSpPr>
            <p:cNvPr id="17" name="正五边形 5">
              <a:extLst>
                <a:ext uri="{FF2B5EF4-FFF2-40B4-BE49-F238E27FC236}">
                  <a16:creationId xmlns:a16="http://schemas.microsoft.com/office/drawing/2014/main" id="{571D253B-FD08-C2CF-072C-4EBDE9D87C75}"/>
                </a:ext>
              </a:extLst>
            </p:cNvPr>
            <p:cNvSpPr/>
            <p:nvPr/>
          </p:nvSpPr>
          <p:spPr>
            <a:xfrm>
              <a:off x="1215154" y="1491630"/>
              <a:ext cx="831692" cy="792088"/>
            </a:xfrm>
            <a:prstGeom prst="pent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DAC7ADF-3832-AFAB-AF75-07070EC28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961" y="1687714"/>
              <a:ext cx="485110" cy="485984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0A5BE0-5733-C700-EBBF-0F99B78863AB}"/>
              </a:ext>
            </a:extLst>
          </p:cNvPr>
          <p:cNvGrpSpPr/>
          <p:nvPr/>
        </p:nvGrpSpPr>
        <p:grpSpPr>
          <a:xfrm>
            <a:off x="8470447" y="2595947"/>
            <a:ext cx="831692" cy="792088"/>
            <a:chOff x="5198629" y="2697972"/>
            <a:chExt cx="831692" cy="792088"/>
          </a:xfrm>
        </p:grpSpPr>
        <p:sp>
          <p:nvSpPr>
            <p:cNvPr id="20" name="正五边形 10">
              <a:extLst>
                <a:ext uri="{FF2B5EF4-FFF2-40B4-BE49-F238E27FC236}">
                  <a16:creationId xmlns:a16="http://schemas.microsoft.com/office/drawing/2014/main" id="{CC303F64-A733-FA9C-A976-F84416C5366E}"/>
                </a:ext>
              </a:extLst>
            </p:cNvPr>
            <p:cNvSpPr/>
            <p:nvPr/>
          </p:nvSpPr>
          <p:spPr>
            <a:xfrm>
              <a:off x="5198629" y="2697972"/>
              <a:ext cx="831692" cy="792088"/>
            </a:xfrm>
            <a:prstGeom prst="pent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B4F1153-4587-07C1-3353-EF023083F2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086" y="2905621"/>
              <a:ext cx="262778" cy="48436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491948-467C-2798-9292-517B10F60ECE}"/>
              </a:ext>
            </a:extLst>
          </p:cNvPr>
          <p:cNvGrpSpPr/>
          <p:nvPr/>
        </p:nvGrpSpPr>
        <p:grpSpPr>
          <a:xfrm>
            <a:off x="6741515" y="1432637"/>
            <a:ext cx="831692" cy="792088"/>
            <a:chOff x="3923928" y="1534662"/>
            <a:chExt cx="831692" cy="792088"/>
          </a:xfrm>
        </p:grpSpPr>
        <p:sp>
          <p:nvSpPr>
            <p:cNvPr id="23" name="正五边形 9">
              <a:extLst>
                <a:ext uri="{FF2B5EF4-FFF2-40B4-BE49-F238E27FC236}">
                  <a16:creationId xmlns:a16="http://schemas.microsoft.com/office/drawing/2014/main" id="{86E4E63C-E879-FFBB-116A-62197615AD11}"/>
                </a:ext>
              </a:extLst>
            </p:cNvPr>
            <p:cNvSpPr/>
            <p:nvPr/>
          </p:nvSpPr>
          <p:spPr>
            <a:xfrm>
              <a:off x="3923928" y="1534662"/>
              <a:ext cx="831692" cy="792088"/>
            </a:xfrm>
            <a:prstGeom prst="pent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78">
              <a:extLst>
                <a:ext uri="{FF2B5EF4-FFF2-40B4-BE49-F238E27FC236}">
                  <a16:creationId xmlns:a16="http://schemas.microsoft.com/office/drawing/2014/main" id="{8E804327-4707-CE9C-B48A-C08EC2C6F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696" y="1785649"/>
              <a:ext cx="409671" cy="409565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4 h 347"/>
                <a:gd name="T4" fmla="*/ 174 w 347"/>
                <a:gd name="T5" fmla="*/ 347 h 347"/>
                <a:gd name="T6" fmla="*/ 347 w 347"/>
                <a:gd name="T7" fmla="*/ 174 h 347"/>
                <a:gd name="T8" fmla="*/ 174 w 347"/>
                <a:gd name="T9" fmla="*/ 0 h 347"/>
                <a:gd name="T10" fmla="*/ 332 w 347"/>
                <a:gd name="T11" fmla="*/ 166 h 347"/>
                <a:gd name="T12" fmla="*/ 283 w 347"/>
                <a:gd name="T13" fmla="*/ 166 h 347"/>
                <a:gd name="T14" fmla="*/ 231 w 347"/>
                <a:gd name="T15" fmla="*/ 26 h 347"/>
                <a:gd name="T16" fmla="*/ 332 w 347"/>
                <a:gd name="T17" fmla="*/ 166 h 347"/>
                <a:gd name="T18" fmla="*/ 174 w 347"/>
                <a:gd name="T19" fmla="*/ 332 h 347"/>
                <a:gd name="T20" fmla="*/ 147 w 347"/>
                <a:gd name="T21" fmla="*/ 181 h 347"/>
                <a:gd name="T22" fmla="*/ 200 w 347"/>
                <a:gd name="T23" fmla="*/ 181 h 347"/>
                <a:gd name="T24" fmla="*/ 174 w 347"/>
                <a:gd name="T25" fmla="*/ 332 h 347"/>
                <a:gd name="T26" fmla="*/ 147 w 347"/>
                <a:gd name="T27" fmla="*/ 166 h 347"/>
                <a:gd name="T28" fmla="*/ 174 w 347"/>
                <a:gd name="T29" fmla="*/ 15 h 347"/>
                <a:gd name="T30" fmla="*/ 174 w 347"/>
                <a:gd name="T31" fmla="*/ 15 h 347"/>
                <a:gd name="T32" fmla="*/ 200 w 347"/>
                <a:gd name="T33" fmla="*/ 166 h 347"/>
                <a:gd name="T34" fmla="*/ 147 w 347"/>
                <a:gd name="T35" fmla="*/ 166 h 347"/>
                <a:gd name="T36" fmla="*/ 153 w 347"/>
                <a:gd name="T37" fmla="*/ 19 h 347"/>
                <a:gd name="T38" fmla="*/ 133 w 347"/>
                <a:gd name="T39" fmla="*/ 166 h 347"/>
                <a:gd name="T40" fmla="*/ 79 w 347"/>
                <a:gd name="T41" fmla="*/ 166 h 347"/>
                <a:gd name="T42" fmla="*/ 153 w 347"/>
                <a:gd name="T43" fmla="*/ 19 h 347"/>
                <a:gd name="T44" fmla="*/ 133 w 347"/>
                <a:gd name="T45" fmla="*/ 181 h 347"/>
                <a:gd name="T46" fmla="*/ 153 w 347"/>
                <a:gd name="T47" fmla="*/ 329 h 347"/>
                <a:gd name="T48" fmla="*/ 79 w 347"/>
                <a:gd name="T49" fmla="*/ 181 h 347"/>
                <a:gd name="T50" fmla="*/ 133 w 347"/>
                <a:gd name="T51" fmla="*/ 181 h 347"/>
                <a:gd name="T52" fmla="*/ 194 w 347"/>
                <a:gd name="T53" fmla="*/ 329 h 347"/>
                <a:gd name="T54" fmla="*/ 215 w 347"/>
                <a:gd name="T55" fmla="*/ 181 h 347"/>
                <a:gd name="T56" fmla="*/ 268 w 347"/>
                <a:gd name="T57" fmla="*/ 181 h 347"/>
                <a:gd name="T58" fmla="*/ 194 w 347"/>
                <a:gd name="T59" fmla="*/ 329 h 347"/>
                <a:gd name="T60" fmla="*/ 215 w 347"/>
                <a:gd name="T61" fmla="*/ 166 h 347"/>
                <a:gd name="T62" fmla="*/ 194 w 347"/>
                <a:gd name="T63" fmla="*/ 19 h 347"/>
                <a:gd name="T64" fmla="*/ 268 w 347"/>
                <a:gd name="T65" fmla="*/ 166 h 347"/>
                <a:gd name="T66" fmla="*/ 215 w 347"/>
                <a:gd name="T67" fmla="*/ 166 h 347"/>
                <a:gd name="T68" fmla="*/ 117 w 347"/>
                <a:gd name="T69" fmla="*/ 26 h 347"/>
                <a:gd name="T70" fmla="*/ 64 w 347"/>
                <a:gd name="T71" fmla="*/ 166 h 347"/>
                <a:gd name="T72" fmla="*/ 15 w 347"/>
                <a:gd name="T73" fmla="*/ 166 h 347"/>
                <a:gd name="T74" fmla="*/ 117 w 347"/>
                <a:gd name="T75" fmla="*/ 26 h 347"/>
                <a:gd name="T76" fmla="*/ 15 w 347"/>
                <a:gd name="T77" fmla="*/ 181 h 347"/>
                <a:gd name="T78" fmla="*/ 64 w 347"/>
                <a:gd name="T79" fmla="*/ 181 h 347"/>
                <a:gd name="T80" fmla="*/ 117 w 347"/>
                <a:gd name="T81" fmla="*/ 322 h 347"/>
                <a:gd name="T82" fmla="*/ 15 w 347"/>
                <a:gd name="T83" fmla="*/ 181 h 347"/>
                <a:gd name="T84" fmla="*/ 231 w 347"/>
                <a:gd name="T85" fmla="*/ 322 h 347"/>
                <a:gd name="T86" fmla="*/ 283 w 347"/>
                <a:gd name="T87" fmla="*/ 181 h 347"/>
                <a:gd name="T88" fmla="*/ 332 w 347"/>
                <a:gd name="T89" fmla="*/ 181 h 347"/>
                <a:gd name="T90" fmla="*/ 231 w 347"/>
                <a:gd name="T91" fmla="*/ 32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332" y="166"/>
                  </a:moveTo>
                  <a:cubicBezTo>
                    <a:pt x="283" y="166"/>
                    <a:pt x="283" y="166"/>
                    <a:pt x="283" y="166"/>
                  </a:cubicBezTo>
                  <a:cubicBezTo>
                    <a:pt x="281" y="107"/>
                    <a:pt x="261" y="55"/>
                    <a:pt x="231" y="26"/>
                  </a:cubicBezTo>
                  <a:cubicBezTo>
                    <a:pt x="288" y="48"/>
                    <a:pt x="329" y="102"/>
                    <a:pt x="332" y="166"/>
                  </a:cubicBezTo>
                  <a:close/>
                  <a:moveTo>
                    <a:pt x="174" y="332"/>
                  </a:moveTo>
                  <a:cubicBezTo>
                    <a:pt x="165" y="330"/>
                    <a:pt x="148" y="277"/>
                    <a:pt x="147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9" y="277"/>
                    <a:pt x="183" y="330"/>
                    <a:pt x="174" y="332"/>
                  </a:cubicBezTo>
                  <a:close/>
                  <a:moveTo>
                    <a:pt x="147" y="166"/>
                  </a:moveTo>
                  <a:cubicBezTo>
                    <a:pt x="148" y="70"/>
                    <a:pt x="165" y="17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83" y="17"/>
                    <a:pt x="199" y="70"/>
                    <a:pt x="200" y="166"/>
                  </a:cubicBezTo>
                  <a:lnTo>
                    <a:pt x="147" y="166"/>
                  </a:lnTo>
                  <a:close/>
                  <a:moveTo>
                    <a:pt x="153" y="19"/>
                  </a:moveTo>
                  <a:cubicBezTo>
                    <a:pt x="138" y="51"/>
                    <a:pt x="133" y="118"/>
                    <a:pt x="133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1" y="94"/>
                    <a:pt x="112" y="34"/>
                    <a:pt x="153" y="19"/>
                  </a:cubicBezTo>
                  <a:close/>
                  <a:moveTo>
                    <a:pt x="133" y="181"/>
                  </a:moveTo>
                  <a:cubicBezTo>
                    <a:pt x="133" y="229"/>
                    <a:pt x="138" y="296"/>
                    <a:pt x="153" y="329"/>
                  </a:cubicBezTo>
                  <a:cubicBezTo>
                    <a:pt x="112" y="313"/>
                    <a:pt x="81" y="254"/>
                    <a:pt x="79" y="181"/>
                  </a:cubicBezTo>
                  <a:lnTo>
                    <a:pt x="133" y="181"/>
                  </a:lnTo>
                  <a:close/>
                  <a:moveTo>
                    <a:pt x="194" y="329"/>
                  </a:moveTo>
                  <a:cubicBezTo>
                    <a:pt x="209" y="296"/>
                    <a:pt x="214" y="229"/>
                    <a:pt x="215" y="181"/>
                  </a:cubicBezTo>
                  <a:cubicBezTo>
                    <a:pt x="268" y="181"/>
                    <a:pt x="268" y="181"/>
                    <a:pt x="268" y="181"/>
                  </a:cubicBezTo>
                  <a:cubicBezTo>
                    <a:pt x="266" y="254"/>
                    <a:pt x="235" y="313"/>
                    <a:pt x="194" y="329"/>
                  </a:cubicBezTo>
                  <a:close/>
                  <a:moveTo>
                    <a:pt x="215" y="166"/>
                  </a:moveTo>
                  <a:cubicBezTo>
                    <a:pt x="214" y="118"/>
                    <a:pt x="209" y="51"/>
                    <a:pt x="194" y="19"/>
                  </a:cubicBezTo>
                  <a:cubicBezTo>
                    <a:pt x="235" y="34"/>
                    <a:pt x="266" y="94"/>
                    <a:pt x="268" y="166"/>
                  </a:cubicBezTo>
                  <a:lnTo>
                    <a:pt x="215" y="166"/>
                  </a:lnTo>
                  <a:close/>
                  <a:moveTo>
                    <a:pt x="117" y="26"/>
                  </a:moveTo>
                  <a:cubicBezTo>
                    <a:pt x="87" y="55"/>
                    <a:pt x="66" y="107"/>
                    <a:pt x="6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8" y="102"/>
                    <a:pt x="59" y="48"/>
                    <a:pt x="117" y="26"/>
                  </a:cubicBezTo>
                  <a:close/>
                  <a:moveTo>
                    <a:pt x="15" y="181"/>
                  </a:moveTo>
                  <a:cubicBezTo>
                    <a:pt x="64" y="181"/>
                    <a:pt x="64" y="181"/>
                    <a:pt x="64" y="181"/>
                  </a:cubicBezTo>
                  <a:cubicBezTo>
                    <a:pt x="66" y="241"/>
                    <a:pt x="87" y="292"/>
                    <a:pt x="117" y="322"/>
                  </a:cubicBezTo>
                  <a:cubicBezTo>
                    <a:pt x="59" y="300"/>
                    <a:pt x="18" y="245"/>
                    <a:pt x="15" y="181"/>
                  </a:cubicBezTo>
                  <a:close/>
                  <a:moveTo>
                    <a:pt x="231" y="322"/>
                  </a:moveTo>
                  <a:cubicBezTo>
                    <a:pt x="261" y="292"/>
                    <a:pt x="281" y="241"/>
                    <a:pt x="283" y="181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29" y="245"/>
                    <a:pt x="288" y="300"/>
                    <a:pt x="231" y="322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26385D6-4F86-509F-D607-C93F7731D0D6}"/>
              </a:ext>
            </a:extLst>
          </p:cNvPr>
          <p:cNvGrpSpPr/>
          <p:nvPr/>
        </p:nvGrpSpPr>
        <p:grpSpPr>
          <a:xfrm>
            <a:off x="5012583" y="2595947"/>
            <a:ext cx="831692" cy="792088"/>
            <a:chOff x="2483768" y="2697972"/>
            <a:chExt cx="831692" cy="792088"/>
          </a:xfrm>
        </p:grpSpPr>
        <p:sp>
          <p:nvSpPr>
            <p:cNvPr id="26" name="正五边形 8">
              <a:extLst>
                <a:ext uri="{FF2B5EF4-FFF2-40B4-BE49-F238E27FC236}">
                  <a16:creationId xmlns:a16="http://schemas.microsoft.com/office/drawing/2014/main" id="{D23451D1-4F4C-9F61-F85F-9F0E9CDC92ED}"/>
                </a:ext>
              </a:extLst>
            </p:cNvPr>
            <p:cNvSpPr/>
            <p:nvPr/>
          </p:nvSpPr>
          <p:spPr>
            <a:xfrm>
              <a:off x="2483768" y="2697972"/>
              <a:ext cx="831692" cy="792088"/>
            </a:xfrm>
            <a:prstGeom prst="pent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74863328-E935-F630-5527-16ACD68EF6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6059" y="2980732"/>
              <a:ext cx="487109" cy="334145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5B1E696-85C1-41B0-65D4-6F6145D8FF37}"/>
              </a:ext>
            </a:extLst>
          </p:cNvPr>
          <p:cNvCxnSpPr>
            <a:stCxn id="17" idx="4"/>
            <a:endCxn id="26" idx="1"/>
          </p:cNvCxnSpPr>
          <p:nvPr/>
        </p:nvCxnSpPr>
        <p:spPr>
          <a:xfrm>
            <a:off x="3956503" y="2181691"/>
            <a:ext cx="1056081" cy="71680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528801-C806-71C9-7F22-E700A6B28D0C}"/>
              </a:ext>
            </a:extLst>
          </p:cNvPr>
          <p:cNvCxnSpPr>
            <a:stCxn id="23" idx="2"/>
            <a:endCxn id="26" idx="5"/>
          </p:cNvCxnSpPr>
          <p:nvPr/>
        </p:nvCxnSpPr>
        <p:spPr>
          <a:xfrm flipH="1">
            <a:off x="5844274" y="2224723"/>
            <a:ext cx="1056081" cy="67377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53220AB-2C23-1F1A-EE10-00B6F5F5E9A0}"/>
              </a:ext>
            </a:extLst>
          </p:cNvPr>
          <p:cNvCxnSpPr>
            <a:stCxn id="20" idx="1"/>
            <a:endCxn id="23" idx="4"/>
          </p:cNvCxnSpPr>
          <p:nvPr/>
        </p:nvCxnSpPr>
        <p:spPr>
          <a:xfrm flipH="1" flipV="1">
            <a:off x="7414367" y="2224723"/>
            <a:ext cx="1056081" cy="67377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7">
            <a:extLst>
              <a:ext uri="{FF2B5EF4-FFF2-40B4-BE49-F238E27FC236}">
                <a16:creationId xmlns:a16="http://schemas.microsoft.com/office/drawing/2014/main" id="{AB35966E-9CD1-DA96-825E-B81C55842213}"/>
              </a:ext>
            </a:extLst>
          </p:cNvPr>
          <p:cNvSpPr txBox="1"/>
          <p:nvPr/>
        </p:nvSpPr>
        <p:spPr>
          <a:xfrm>
            <a:off x="5083942" y="3404366"/>
            <a:ext cx="2125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攀爬期</a:t>
            </a:r>
            <a:endParaRPr lang="zh-CN" sz="1400" dirty="0"/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5A6FD533-D684-51BF-7EEE-162A7A1E5321}"/>
              </a:ext>
            </a:extLst>
          </p:cNvPr>
          <p:cNvSpPr txBox="1"/>
          <p:nvPr/>
        </p:nvSpPr>
        <p:spPr>
          <a:xfrm>
            <a:off x="6604724" y="2311060"/>
            <a:ext cx="1944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业务扩展期</a:t>
            </a:r>
            <a:endParaRPr lang="zh-CN" sz="1400" dirty="0"/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6FAA1C4B-2D22-8034-4466-41709B013BA1}"/>
              </a:ext>
            </a:extLst>
          </p:cNvPr>
          <p:cNvSpPr txBox="1"/>
          <p:nvPr/>
        </p:nvSpPr>
        <p:spPr>
          <a:xfrm>
            <a:off x="3104655" y="2224723"/>
            <a:ext cx="2229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孵化引流期</a:t>
            </a:r>
            <a:endParaRPr lang="zh-CN" sz="1400" dirty="0"/>
          </a:p>
        </p:txBody>
      </p:sp>
      <p:sp>
        <p:nvSpPr>
          <p:cNvPr id="34" name="TextBox 27">
            <a:extLst>
              <a:ext uri="{FF2B5EF4-FFF2-40B4-BE49-F238E27FC236}">
                <a16:creationId xmlns:a16="http://schemas.microsoft.com/office/drawing/2014/main" id="{5BF01C94-B4BB-7033-5FC0-A50259ABFB21}"/>
              </a:ext>
            </a:extLst>
          </p:cNvPr>
          <p:cNvSpPr txBox="1"/>
          <p:nvPr/>
        </p:nvSpPr>
        <p:spPr>
          <a:xfrm>
            <a:off x="8549680" y="3442331"/>
            <a:ext cx="2125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成熟期</a:t>
            </a:r>
            <a:endParaRPr lang="zh-CN" sz="1400" dirty="0"/>
          </a:p>
        </p:txBody>
      </p:sp>
    </p:spTree>
    <p:extLst>
      <p:ext uri="{BB962C8B-B14F-4D97-AF65-F5344CB8AC3E}">
        <p14:creationId xmlns:p14="http://schemas.microsoft.com/office/powerpoint/2010/main" val="2001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98441" y="410797"/>
            <a:ext cx="4954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试用期个人工作总结</a:t>
            </a:r>
            <a:endParaRPr kumimoji="1" lang="zh-CN" altLang="en-US" sz="3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60F043-4668-7B45-B73F-46B0F9829C16}"/>
              </a:ext>
            </a:extLst>
          </p:cNvPr>
          <p:cNvSpPr/>
          <p:nvPr/>
        </p:nvSpPr>
        <p:spPr>
          <a:xfrm>
            <a:off x="602974" y="1517134"/>
            <a:ext cx="5862502" cy="50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分任务、类别的总结期间的工作贡献（可以加页）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B894FB64-FABD-2E47-8F59-528B65415DCC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83B6095-030A-D45D-5112-83D6C337F954}"/>
              </a:ext>
            </a:extLst>
          </p:cNvPr>
          <p:cNvGrpSpPr/>
          <p:nvPr/>
        </p:nvGrpSpPr>
        <p:grpSpPr>
          <a:xfrm>
            <a:off x="4551795" y="2726161"/>
            <a:ext cx="3088410" cy="3087095"/>
            <a:chOff x="2705100" y="1083037"/>
            <a:chExt cx="3736976" cy="3735386"/>
          </a:xfrm>
        </p:grpSpPr>
        <p:grpSp>
          <p:nvGrpSpPr>
            <p:cNvPr id="5" name="Group 4018">
              <a:extLst>
                <a:ext uri="{FF2B5EF4-FFF2-40B4-BE49-F238E27FC236}">
                  <a16:creationId xmlns:a16="http://schemas.microsoft.com/office/drawing/2014/main" id="{640E76A2-F322-1CCF-4CAF-BBD2287797F2}"/>
                </a:ext>
              </a:extLst>
            </p:cNvPr>
            <p:cNvGrpSpPr/>
            <p:nvPr/>
          </p:nvGrpSpPr>
          <p:grpSpPr>
            <a:xfrm>
              <a:off x="2996813" y="1607064"/>
              <a:ext cx="465171" cy="217758"/>
              <a:chOff x="0" y="0"/>
              <a:chExt cx="465169" cy="217757"/>
            </a:xfrm>
          </p:grpSpPr>
          <p:sp>
            <p:nvSpPr>
              <p:cNvPr id="27" name="Shape 4016">
                <a:extLst>
                  <a:ext uri="{FF2B5EF4-FFF2-40B4-BE49-F238E27FC236}">
                    <a16:creationId xmlns:a16="http://schemas.microsoft.com/office/drawing/2014/main" id="{64DA3E95-CA98-B881-9459-C119300F2D6D}"/>
                  </a:ext>
                </a:extLst>
              </p:cNvPr>
              <p:cNvSpPr/>
              <p:nvPr/>
            </p:nvSpPr>
            <p:spPr>
              <a:xfrm flipH="1" flipV="1">
                <a:off x="226115" y="1158"/>
                <a:ext cx="239054" cy="216600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  <p:sp>
            <p:nvSpPr>
              <p:cNvPr id="28" name="Shape 4017">
                <a:extLst>
                  <a:ext uri="{FF2B5EF4-FFF2-40B4-BE49-F238E27FC236}">
                    <a16:creationId xmlns:a16="http://schemas.microsoft.com/office/drawing/2014/main" id="{8A382B11-A504-3F7E-4B9D-3385CC774203}"/>
                  </a:ext>
                </a:extLst>
              </p:cNvPr>
              <p:cNvSpPr/>
              <p:nvPr/>
            </p:nvSpPr>
            <p:spPr>
              <a:xfrm flipH="1" flipV="1">
                <a:off x="-1" y="-1"/>
                <a:ext cx="226117" cy="1"/>
              </a:xfrm>
              <a:prstGeom prst="line">
                <a:avLst/>
              </a:prstGeom>
              <a:noFill/>
              <a:ln w="12700" cap="flat">
                <a:solidFill>
                  <a:srgbClr val="03AE9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</p:grpSp>
        <p:grpSp>
          <p:nvGrpSpPr>
            <p:cNvPr id="6" name="Group 4021">
              <a:extLst>
                <a:ext uri="{FF2B5EF4-FFF2-40B4-BE49-F238E27FC236}">
                  <a16:creationId xmlns:a16="http://schemas.microsoft.com/office/drawing/2014/main" id="{9FA849D4-A22F-F26F-5A03-7DDECCB7AB0E}"/>
                </a:ext>
              </a:extLst>
            </p:cNvPr>
            <p:cNvGrpSpPr/>
            <p:nvPr/>
          </p:nvGrpSpPr>
          <p:grpSpPr>
            <a:xfrm>
              <a:off x="5614188" y="1605261"/>
              <a:ext cx="513202" cy="221364"/>
              <a:chOff x="0" y="0"/>
              <a:chExt cx="513201" cy="221362"/>
            </a:xfrm>
          </p:grpSpPr>
          <p:sp>
            <p:nvSpPr>
              <p:cNvPr id="25" name="Shape 4019">
                <a:extLst>
                  <a:ext uri="{FF2B5EF4-FFF2-40B4-BE49-F238E27FC236}">
                    <a16:creationId xmlns:a16="http://schemas.microsoft.com/office/drawing/2014/main" id="{095A85BC-0306-A484-1F88-9AA0B8A653E7}"/>
                  </a:ext>
                </a:extLst>
              </p:cNvPr>
              <p:cNvSpPr/>
              <p:nvPr/>
            </p:nvSpPr>
            <p:spPr>
              <a:xfrm flipV="1">
                <a:off x="-1" y="1095"/>
                <a:ext cx="239056" cy="220268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  <p:sp>
            <p:nvSpPr>
              <p:cNvPr id="26" name="Shape 4020">
                <a:extLst>
                  <a:ext uri="{FF2B5EF4-FFF2-40B4-BE49-F238E27FC236}">
                    <a16:creationId xmlns:a16="http://schemas.microsoft.com/office/drawing/2014/main" id="{8BFDD5B9-01BB-CE63-FB57-1EA15148F552}"/>
                  </a:ext>
                </a:extLst>
              </p:cNvPr>
              <p:cNvSpPr/>
              <p:nvPr/>
            </p:nvSpPr>
            <p:spPr>
              <a:xfrm>
                <a:off x="239054" y="0"/>
                <a:ext cx="274148" cy="0"/>
              </a:xfrm>
              <a:prstGeom prst="line">
                <a:avLst/>
              </a:prstGeom>
              <a:noFill/>
              <a:ln w="12700" cap="flat">
                <a:solidFill>
                  <a:srgbClr val="F7AC12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</p:grpSp>
        <p:grpSp>
          <p:nvGrpSpPr>
            <p:cNvPr id="7" name="Group 4024">
              <a:extLst>
                <a:ext uri="{FF2B5EF4-FFF2-40B4-BE49-F238E27FC236}">
                  <a16:creationId xmlns:a16="http://schemas.microsoft.com/office/drawing/2014/main" id="{992A2846-A8DA-8CDD-8E0B-52645AEDD59B}"/>
                </a:ext>
              </a:extLst>
            </p:cNvPr>
            <p:cNvGrpSpPr/>
            <p:nvPr/>
          </p:nvGrpSpPr>
          <p:grpSpPr>
            <a:xfrm>
              <a:off x="2996813" y="4026377"/>
              <a:ext cx="455253" cy="217758"/>
              <a:chOff x="0" y="0"/>
              <a:chExt cx="455251" cy="217757"/>
            </a:xfrm>
          </p:grpSpPr>
          <p:sp>
            <p:nvSpPr>
              <p:cNvPr id="22" name="Shape 4022">
                <a:extLst>
                  <a:ext uri="{FF2B5EF4-FFF2-40B4-BE49-F238E27FC236}">
                    <a16:creationId xmlns:a16="http://schemas.microsoft.com/office/drawing/2014/main" id="{8A6520FC-E049-7FF6-4503-ED628E86E448}"/>
                  </a:ext>
                </a:extLst>
              </p:cNvPr>
              <p:cNvSpPr/>
              <p:nvPr/>
            </p:nvSpPr>
            <p:spPr>
              <a:xfrm flipH="1">
                <a:off x="216198" y="-1"/>
                <a:ext cx="239054" cy="21660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  <p:sp>
            <p:nvSpPr>
              <p:cNvPr id="23" name="Shape 4023">
                <a:extLst>
                  <a:ext uri="{FF2B5EF4-FFF2-40B4-BE49-F238E27FC236}">
                    <a16:creationId xmlns:a16="http://schemas.microsoft.com/office/drawing/2014/main" id="{A6F4A737-BA1B-A972-CD97-811B6FA80A07}"/>
                  </a:ext>
                </a:extLst>
              </p:cNvPr>
              <p:cNvSpPr/>
              <p:nvPr/>
            </p:nvSpPr>
            <p:spPr>
              <a:xfrm flipH="1" flipV="1">
                <a:off x="0" y="217757"/>
                <a:ext cx="216200" cy="1"/>
              </a:xfrm>
              <a:prstGeom prst="line">
                <a:avLst/>
              </a:prstGeom>
              <a:noFill/>
              <a:ln w="12700" cap="flat">
                <a:solidFill>
                  <a:srgbClr val="A5C067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</p:grpSp>
        <p:grpSp>
          <p:nvGrpSpPr>
            <p:cNvPr id="8" name="Group 4027">
              <a:extLst>
                <a:ext uri="{FF2B5EF4-FFF2-40B4-BE49-F238E27FC236}">
                  <a16:creationId xmlns:a16="http://schemas.microsoft.com/office/drawing/2014/main" id="{26A84263-C205-0136-A1EE-AF0095F0961F}"/>
                </a:ext>
              </a:extLst>
            </p:cNvPr>
            <p:cNvGrpSpPr/>
            <p:nvPr/>
          </p:nvGrpSpPr>
          <p:grpSpPr>
            <a:xfrm>
              <a:off x="5635046" y="4024574"/>
              <a:ext cx="492349" cy="221364"/>
              <a:chOff x="0" y="0"/>
              <a:chExt cx="492348" cy="221362"/>
            </a:xfrm>
          </p:grpSpPr>
          <p:sp>
            <p:nvSpPr>
              <p:cNvPr id="20" name="Shape 4025">
                <a:extLst>
                  <a:ext uri="{FF2B5EF4-FFF2-40B4-BE49-F238E27FC236}">
                    <a16:creationId xmlns:a16="http://schemas.microsoft.com/office/drawing/2014/main" id="{9798E3FB-64DA-096A-907E-81EDDFC9A24E}"/>
                  </a:ext>
                </a:extLst>
              </p:cNvPr>
              <p:cNvSpPr/>
              <p:nvPr/>
            </p:nvSpPr>
            <p:spPr>
              <a:xfrm>
                <a:off x="-1" y="0"/>
                <a:ext cx="239056" cy="220267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  <p:sp>
            <p:nvSpPr>
              <p:cNvPr id="21" name="Shape 4026">
                <a:extLst>
                  <a:ext uri="{FF2B5EF4-FFF2-40B4-BE49-F238E27FC236}">
                    <a16:creationId xmlns:a16="http://schemas.microsoft.com/office/drawing/2014/main" id="{039A44E4-86FE-F766-30CE-A8566E37806F}"/>
                  </a:ext>
                </a:extLst>
              </p:cNvPr>
              <p:cNvSpPr/>
              <p:nvPr/>
            </p:nvSpPr>
            <p:spPr>
              <a:xfrm>
                <a:off x="239054" y="221362"/>
                <a:ext cx="253295" cy="1"/>
              </a:xfrm>
              <a:prstGeom prst="line">
                <a:avLst/>
              </a:prstGeom>
              <a:noFill/>
              <a:ln w="12700" cap="flat">
                <a:solidFill>
                  <a:srgbClr val="F34629"/>
                </a:solidFill>
                <a:custDash>
                  <a:ds d="200000" sp="200000"/>
                </a:custDash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uFillTx/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100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Helvetica"/>
                </a:endParaRPr>
              </a:p>
            </p:txBody>
          </p:sp>
        </p:grpSp>
        <p:sp>
          <p:nvSpPr>
            <p:cNvPr id="9" name="Shape 4028">
              <a:extLst>
                <a:ext uri="{FF2B5EF4-FFF2-40B4-BE49-F238E27FC236}">
                  <a16:creationId xmlns:a16="http://schemas.microsoft.com/office/drawing/2014/main" id="{9088DF88-AE07-1117-6B9B-1D5B1A51DD4A}"/>
                </a:ext>
              </a:extLst>
            </p:cNvPr>
            <p:cNvSpPr/>
            <p:nvPr/>
          </p:nvSpPr>
          <p:spPr>
            <a:xfrm>
              <a:off x="2705100" y="2354622"/>
              <a:ext cx="1865314" cy="22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736"/>
                  </a:moveTo>
                  <a:cubicBezTo>
                    <a:pt x="10800" y="5736"/>
                    <a:pt x="10800" y="5772"/>
                    <a:pt x="10800" y="5808"/>
                  </a:cubicBezTo>
                  <a:cubicBezTo>
                    <a:pt x="10800" y="6208"/>
                    <a:pt x="10844" y="6607"/>
                    <a:pt x="10887" y="6970"/>
                  </a:cubicBezTo>
                  <a:cubicBezTo>
                    <a:pt x="11192" y="8967"/>
                    <a:pt x="12237" y="10709"/>
                    <a:pt x="13979" y="12161"/>
                  </a:cubicBezTo>
                  <a:cubicBezTo>
                    <a:pt x="15460" y="13396"/>
                    <a:pt x="17115" y="14194"/>
                    <a:pt x="19031" y="14557"/>
                  </a:cubicBezTo>
                  <a:cubicBezTo>
                    <a:pt x="19858" y="14739"/>
                    <a:pt x="20685" y="14811"/>
                    <a:pt x="21600" y="14811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642" y="21600"/>
                    <a:pt x="19684" y="21564"/>
                    <a:pt x="18726" y="21455"/>
                  </a:cubicBezTo>
                  <a:cubicBezTo>
                    <a:pt x="14719" y="20983"/>
                    <a:pt x="11235" y="19494"/>
                    <a:pt x="8231" y="16990"/>
                  </a:cubicBezTo>
                  <a:cubicBezTo>
                    <a:pt x="4877" y="14158"/>
                    <a:pt x="3005" y="10854"/>
                    <a:pt x="2700" y="6970"/>
                  </a:cubicBezTo>
                  <a:cubicBezTo>
                    <a:pt x="2656" y="6607"/>
                    <a:pt x="2656" y="6208"/>
                    <a:pt x="2656" y="5808"/>
                  </a:cubicBezTo>
                  <a:cubicBezTo>
                    <a:pt x="2656" y="5772"/>
                    <a:pt x="2656" y="5736"/>
                    <a:pt x="2656" y="5736"/>
                  </a:cubicBezTo>
                  <a:cubicBezTo>
                    <a:pt x="0" y="5736"/>
                    <a:pt x="0" y="5736"/>
                    <a:pt x="0" y="5736"/>
                  </a:cubicBezTo>
                  <a:cubicBezTo>
                    <a:pt x="6837" y="0"/>
                    <a:pt x="6837" y="0"/>
                    <a:pt x="6837" y="0"/>
                  </a:cubicBezTo>
                  <a:cubicBezTo>
                    <a:pt x="13631" y="5736"/>
                    <a:pt x="13631" y="5736"/>
                    <a:pt x="13631" y="5736"/>
                  </a:cubicBezTo>
                  <a:lnTo>
                    <a:pt x="10800" y="57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20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endParaRPr>
            </a:p>
          </p:txBody>
        </p:sp>
        <p:sp>
          <p:nvSpPr>
            <p:cNvPr id="10" name="Shape 4029">
              <a:extLst>
                <a:ext uri="{FF2B5EF4-FFF2-40B4-BE49-F238E27FC236}">
                  <a16:creationId xmlns:a16="http://schemas.microsoft.com/office/drawing/2014/main" id="{6CD9D867-A5E0-3CEB-2DD8-99BF2C48FAB4}"/>
                </a:ext>
              </a:extLst>
            </p:cNvPr>
            <p:cNvSpPr/>
            <p:nvPr/>
          </p:nvSpPr>
          <p:spPr>
            <a:xfrm>
              <a:off x="3968756" y="2948347"/>
              <a:ext cx="2244725" cy="187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81" y="2651"/>
                  </a:moveTo>
                  <a:cubicBezTo>
                    <a:pt x="14762" y="1825"/>
                    <a:pt x="14834" y="956"/>
                    <a:pt x="14834" y="87"/>
                  </a:cubicBezTo>
                  <a:cubicBezTo>
                    <a:pt x="14834" y="43"/>
                    <a:pt x="14834" y="0"/>
                    <a:pt x="14834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0"/>
                    <a:pt x="21600" y="43"/>
                    <a:pt x="21600" y="87"/>
                  </a:cubicBezTo>
                  <a:cubicBezTo>
                    <a:pt x="21600" y="1043"/>
                    <a:pt x="21528" y="1999"/>
                    <a:pt x="21419" y="2955"/>
                  </a:cubicBezTo>
                  <a:cubicBezTo>
                    <a:pt x="20949" y="6954"/>
                    <a:pt x="19465" y="10474"/>
                    <a:pt x="16969" y="13473"/>
                  </a:cubicBezTo>
                  <a:cubicBezTo>
                    <a:pt x="13893" y="17167"/>
                    <a:pt x="10167" y="18992"/>
                    <a:pt x="5825" y="18992"/>
                  </a:cubicBezTo>
                  <a:cubicBezTo>
                    <a:pt x="5825" y="18992"/>
                    <a:pt x="5789" y="18992"/>
                    <a:pt x="5789" y="18992"/>
                  </a:cubicBezTo>
                  <a:cubicBezTo>
                    <a:pt x="5789" y="21600"/>
                    <a:pt x="5789" y="21600"/>
                    <a:pt x="5789" y="21600"/>
                  </a:cubicBezTo>
                  <a:cubicBezTo>
                    <a:pt x="0" y="14820"/>
                    <a:pt x="0" y="14820"/>
                    <a:pt x="0" y="14820"/>
                  </a:cubicBezTo>
                  <a:cubicBezTo>
                    <a:pt x="5789" y="8040"/>
                    <a:pt x="5789" y="8040"/>
                    <a:pt x="5789" y="8040"/>
                  </a:cubicBezTo>
                  <a:cubicBezTo>
                    <a:pt x="5789" y="10865"/>
                    <a:pt x="5789" y="10865"/>
                    <a:pt x="5789" y="10865"/>
                  </a:cubicBezTo>
                  <a:cubicBezTo>
                    <a:pt x="5789" y="10865"/>
                    <a:pt x="5825" y="10865"/>
                    <a:pt x="5825" y="10865"/>
                  </a:cubicBezTo>
                  <a:cubicBezTo>
                    <a:pt x="8322" y="10865"/>
                    <a:pt x="10420" y="9822"/>
                    <a:pt x="12193" y="7693"/>
                  </a:cubicBezTo>
                  <a:cubicBezTo>
                    <a:pt x="13423" y="6215"/>
                    <a:pt x="14219" y="4520"/>
                    <a:pt x="14581" y="2651"/>
                  </a:cubicBezTo>
                  <a:close/>
                </a:path>
              </a:pathLst>
            </a:custGeom>
            <a:solidFill>
              <a:srgbClr val="A5C06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20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endParaRPr>
            </a:p>
          </p:txBody>
        </p:sp>
        <p:sp>
          <p:nvSpPr>
            <p:cNvPr id="11" name="Shape 4030">
              <a:extLst>
                <a:ext uri="{FF2B5EF4-FFF2-40B4-BE49-F238E27FC236}">
                  <a16:creationId xmlns:a16="http://schemas.microsoft.com/office/drawing/2014/main" id="{2A1D5390-A95B-9844-A661-C95C89770F86}"/>
                </a:ext>
              </a:extLst>
            </p:cNvPr>
            <p:cNvSpPr/>
            <p:nvPr/>
          </p:nvSpPr>
          <p:spPr>
            <a:xfrm>
              <a:off x="4570412" y="1311637"/>
              <a:ext cx="1871664" cy="22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6" y="181"/>
                  </a:moveTo>
                  <a:cubicBezTo>
                    <a:pt x="6896" y="651"/>
                    <a:pt x="10410" y="2135"/>
                    <a:pt x="13402" y="4667"/>
                  </a:cubicBezTo>
                  <a:cubicBezTo>
                    <a:pt x="17089" y="7707"/>
                    <a:pt x="18911" y="11397"/>
                    <a:pt x="18954" y="15739"/>
                  </a:cubicBezTo>
                  <a:cubicBezTo>
                    <a:pt x="21600" y="15739"/>
                    <a:pt x="21600" y="15739"/>
                    <a:pt x="21600" y="15739"/>
                  </a:cubicBezTo>
                  <a:cubicBezTo>
                    <a:pt x="14790" y="21600"/>
                    <a:pt x="14790" y="21600"/>
                    <a:pt x="14790" y="21600"/>
                  </a:cubicBezTo>
                  <a:cubicBezTo>
                    <a:pt x="7981" y="15739"/>
                    <a:pt x="7981" y="15739"/>
                    <a:pt x="7981" y="15739"/>
                  </a:cubicBezTo>
                  <a:cubicBezTo>
                    <a:pt x="10843" y="15739"/>
                    <a:pt x="10843" y="15739"/>
                    <a:pt x="10843" y="15739"/>
                  </a:cubicBezTo>
                  <a:cubicBezTo>
                    <a:pt x="10800" y="13278"/>
                    <a:pt x="9759" y="11180"/>
                    <a:pt x="7677" y="9443"/>
                  </a:cubicBezTo>
                  <a:cubicBezTo>
                    <a:pt x="6202" y="8213"/>
                    <a:pt x="4511" y="7417"/>
                    <a:pt x="2602" y="7019"/>
                  </a:cubicBezTo>
                  <a:cubicBezTo>
                    <a:pt x="1778" y="6874"/>
                    <a:pt x="911" y="6802"/>
                    <a:pt x="43" y="6802"/>
                  </a:cubicBezTo>
                  <a:cubicBezTo>
                    <a:pt x="43" y="6802"/>
                    <a:pt x="0" y="6802"/>
                    <a:pt x="0" y="68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3" y="0"/>
                    <a:pt x="43" y="0"/>
                  </a:cubicBezTo>
                  <a:cubicBezTo>
                    <a:pt x="1041" y="0"/>
                    <a:pt x="1995" y="72"/>
                    <a:pt x="2906" y="181"/>
                  </a:cubicBezTo>
                  <a:close/>
                </a:path>
              </a:pathLst>
            </a:custGeom>
            <a:solidFill>
              <a:srgbClr val="03AE97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20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endParaRPr>
            </a:p>
          </p:txBody>
        </p:sp>
        <p:sp>
          <p:nvSpPr>
            <p:cNvPr id="12" name="Shape 4031">
              <a:extLst>
                <a:ext uri="{FF2B5EF4-FFF2-40B4-BE49-F238E27FC236}">
                  <a16:creationId xmlns:a16="http://schemas.microsoft.com/office/drawing/2014/main" id="{E4E6CE54-CA3C-8970-793C-7B9C8F355D5B}"/>
                </a:ext>
              </a:extLst>
            </p:cNvPr>
            <p:cNvSpPr/>
            <p:nvPr/>
          </p:nvSpPr>
          <p:spPr>
            <a:xfrm>
              <a:off x="2933702" y="1083037"/>
              <a:ext cx="2238375" cy="186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85" y="14719"/>
                  </a:moveTo>
                  <a:cubicBezTo>
                    <a:pt x="3485" y="14719"/>
                    <a:pt x="3449" y="14719"/>
                    <a:pt x="3449" y="14719"/>
                  </a:cubicBezTo>
                  <a:cubicBezTo>
                    <a:pt x="3485" y="14719"/>
                    <a:pt x="3485" y="14719"/>
                    <a:pt x="3485" y="14719"/>
                  </a:cubicBezTo>
                  <a:close/>
                  <a:moveTo>
                    <a:pt x="15792" y="0"/>
                  </a:moveTo>
                  <a:cubicBezTo>
                    <a:pt x="21600" y="6837"/>
                    <a:pt x="21600" y="6837"/>
                    <a:pt x="21600" y="6837"/>
                  </a:cubicBezTo>
                  <a:cubicBezTo>
                    <a:pt x="15792" y="13674"/>
                    <a:pt x="15792" y="13674"/>
                    <a:pt x="15792" y="13674"/>
                  </a:cubicBezTo>
                  <a:cubicBezTo>
                    <a:pt x="15792" y="10844"/>
                    <a:pt x="15792" y="10844"/>
                    <a:pt x="15792" y="10844"/>
                  </a:cubicBezTo>
                  <a:cubicBezTo>
                    <a:pt x="13323" y="10844"/>
                    <a:pt x="11217" y="11889"/>
                    <a:pt x="9439" y="14023"/>
                  </a:cubicBezTo>
                  <a:cubicBezTo>
                    <a:pt x="8241" y="15503"/>
                    <a:pt x="7406" y="17158"/>
                    <a:pt x="7043" y="19031"/>
                  </a:cubicBezTo>
                  <a:cubicBezTo>
                    <a:pt x="6897" y="19858"/>
                    <a:pt x="6789" y="20685"/>
                    <a:pt x="678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0598"/>
                    <a:pt x="73" y="19640"/>
                    <a:pt x="182" y="18682"/>
                  </a:cubicBezTo>
                  <a:cubicBezTo>
                    <a:pt x="653" y="14719"/>
                    <a:pt x="2142" y="11235"/>
                    <a:pt x="4647" y="8274"/>
                  </a:cubicBezTo>
                  <a:cubicBezTo>
                    <a:pt x="7732" y="4529"/>
                    <a:pt x="11435" y="2700"/>
                    <a:pt x="15792" y="2656"/>
                  </a:cubicBezTo>
                  <a:lnTo>
                    <a:pt x="15792" y="0"/>
                  </a:lnTo>
                  <a:close/>
                </a:path>
              </a:pathLst>
            </a:custGeom>
            <a:solidFill>
              <a:srgbClr val="3194C6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20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endParaRPr>
            </a:p>
          </p:txBody>
        </p:sp>
        <p:sp>
          <p:nvSpPr>
            <p:cNvPr id="13" name="Shape 4032">
              <a:extLst>
                <a:ext uri="{FF2B5EF4-FFF2-40B4-BE49-F238E27FC236}">
                  <a16:creationId xmlns:a16="http://schemas.microsoft.com/office/drawing/2014/main" id="{99CDEAD9-CDA0-DE3B-DDD4-5E6A9D1FD4D9}"/>
                </a:ext>
              </a:extLst>
            </p:cNvPr>
            <p:cNvSpPr/>
            <p:nvPr/>
          </p:nvSpPr>
          <p:spPr>
            <a:xfrm>
              <a:off x="4446307" y="1575529"/>
              <a:ext cx="290944" cy="29792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14" name="Shape 4033">
              <a:extLst>
                <a:ext uri="{FF2B5EF4-FFF2-40B4-BE49-F238E27FC236}">
                  <a16:creationId xmlns:a16="http://schemas.microsoft.com/office/drawing/2014/main" id="{BD95C106-57A4-17FF-31F5-DF582DD97264}"/>
                </a:ext>
              </a:extLst>
            </p:cNvPr>
            <p:cNvSpPr/>
            <p:nvPr/>
          </p:nvSpPr>
          <p:spPr>
            <a:xfrm>
              <a:off x="5704413" y="3064567"/>
              <a:ext cx="290944" cy="29792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5" name="Shape 4034">
              <a:extLst>
                <a:ext uri="{FF2B5EF4-FFF2-40B4-BE49-F238E27FC236}">
                  <a16:creationId xmlns:a16="http://schemas.microsoft.com/office/drawing/2014/main" id="{6B472C9E-D3A1-B9D2-49EA-E3A3C84E7898}"/>
                </a:ext>
              </a:extLst>
            </p:cNvPr>
            <p:cNvSpPr/>
            <p:nvPr/>
          </p:nvSpPr>
          <p:spPr>
            <a:xfrm>
              <a:off x="4384661" y="4131005"/>
              <a:ext cx="290944" cy="29792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7" name="Shape 4035">
              <a:extLst>
                <a:ext uri="{FF2B5EF4-FFF2-40B4-BE49-F238E27FC236}">
                  <a16:creationId xmlns:a16="http://schemas.microsoft.com/office/drawing/2014/main" id="{50FB9152-EB6D-DDE4-7570-FEA0808D7FE7}"/>
                </a:ext>
              </a:extLst>
            </p:cNvPr>
            <p:cNvSpPr/>
            <p:nvPr/>
          </p:nvSpPr>
          <p:spPr>
            <a:xfrm>
              <a:off x="4099275" y="2752320"/>
              <a:ext cx="993093" cy="29792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>
              <a:lvl1pPr algn="ctr">
                <a:defRPr sz="2000" b="1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工作总结</a:t>
              </a:r>
              <a:endParaRPr 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Shape 4048">
              <a:extLst>
                <a:ext uri="{FF2B5EF4-FFF2-40B4-BE49-F238E27FC236}">
                  <a16:creationId xmlns:a16="http://schemas.microsoft.com/office/drawing/2014/main" id="{798CACAE-6473-9B78-0FE5-C78F35FE31E5}"/>
                </a:ext>
              </a:extLst>
            </p:cNvPr>
            <p:cNvSpPr/>
            <p:nvPr/>
          </p:nvSpPr>
          <p:spPr>
            <a:xfrm>
              <a:off x="2705101" y="2354622"/>
              <a:ext cx="1176338" cy="720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2" y="21600"/>
                  </a:moveTo>
                  <a:cubicBezTo>
                    <a:pt x="4279" y="21600"/>
                    <a:pt x="4279" y="21600"/>
                    <a:pt x="4279" y="21600"/>
                  </a:cubicBezTo>
                  <a:cubicBezTo>
                    <a:pt x="4210" y="20475"/>
                    <a:pt x="4210" y="19237"/>
                    <a:pt x="4210" y="18000"/>
                  </a:cubicBezTo>
                  <a:cubicBezTo>
                    <a:pt x="4210" y="17887"/>
                    <a:pt x="4210" y="17775"/>
                    <a:pt x="4210" y="17775"/>
                  </a:cubicBezTo>
                  <a:cubicBezTo>
                    <a:pt x="0" y="17775"/>
                    <a:pt x="0" y="17775"/>
                    <a:pt x="0" y="17775"/>
                  </a:cubicBezTo>
                  <a:cubicBezTo>
                    <a:pt x="10835" y="0"/>
                    <a:pt x="10835" y="0"/>
                    <a:pt x="10835" y="0"/>
                  </a:cubicBezTo>
                  <a:cubicBezTo>
                    <a:pt x="21600" y="17775"/>
                    <a:pt x="21600" y="17775"/>
                    <a:pt x="21600" y="17775"/>
                  </a:cubicBezTo>
                  <a:cubicBezTo>
                    <a:pt x="17114" y="17775"/>
                    <a:pt x="17114" y="17775"/>
                    <a:pt x="17114" y="17775"/>
                  </a:cubicBezTo>
                  <a:cubicBezTo>
                    <a:pt x="17114" y="17775"/>
                    <a:pt x="17114" y="17887"/>
                    <a:pt x="17114" y="18000"/>
                  </a:cubicBezTo>
                  <a:cubicBezTo>
                    <a:pt x="17114" y="19237"/>
                    <a:pt x="17183" y="20475"/>
                    <a:pt x="17252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defTabSz="457200"/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endParaRPr>
            </a:p>
          </p:txBody>
        </p:sp>
        <p:sp>
          <p:nvSpPr>
            <p:cNvPr id="19" name="Shape 4049">
              <a:extLst>
                <a:ext uri="{FF2B5EF4-FFF2-40B4-BE49-F238E27FC236}">
                  <a16:creationId xmlns:a16="http://schemas.microsoft.com/office/drawing/2014/main" id="{A8A6D4F5-EA30-4263-9D40-842C49FE5B36}"/>
                </a:ext>
              </a:extLst>
            </p:cNvPr>
            <p:cNvSpPr/>
            <p:nvPr/>
          </p:nvSpPr>
          <p:spPr>
            <a:xfrm>
              <a:off x="3163759" y="2679001"/>
              <a:ext cx="290944" cy="29792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b">
              <a:spAutoFit/>
            </a:bodyPr>
            <a:lstStyle>
              <a:lvl1pPr algn="ctr" defTabSz="914400">
                <a:spcBef>
                  <a:spcPts val="600"/>
                </a:spcBef>
                <a:defRPr sz="2800" b="1">
                  <a:ln>
                    <a:solidFill/>
                  </a:ln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>
                <a:defRPr sz="1800" b="0">
                  <a:ln>
                    <a:noFill/>
                  </a:ln>
                  <a:solidFill>
                    <a:srgbClr val="000000"/>
                  </a:solidFill>
                  <a:uFillTx/>
                </a:defRPr>
              </a:pPr>
              <a:r>
                <a:rPr sz="16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52" name="Shape 4046">
            <a:extLst>
              <a:ext uri="{FF2B5EF4-FFF2-40B4-BE49-F238E27FC236}">
                <a16:creationId xmlns:a16="http://schemas.microsoft.com/office/drawing/2014/main" id="{8A47C2E1-4781-2F77-028A-19ADA322D4B4}"/>
              </a:ext>
            </a:extLst>
          </p:cNvPr>
          <p:cNvSpPr/>
          <p:nvPr/>
        </p:nvSpPr>
        <p:spPr>
          <a:xfrm>
            <a:off x="3928968" y="5214809"/>
            <a:ext cx="81913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r">
              <a:defRPr sz="1400" b="1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2022.06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Shape 4046">
            <a:extLst>
              <a:ext uri="{FF2B5EF4-FFF2-40B4-BE49-F238E27FC236}">
                <a16:creationId xmlns:a16="http://schemas.microsoft.com/office/drawing/2014/main" id="{2A0B118D-E831-6143-C6E8-7F1F76E89E65}"/>
              </a:ext>
            </a:extLst>
          </p:cNvPr>
          <p:cNvSpPr/>
          <p:nvPr/>
        </p:nvSpPr>
        <p:spPr>
          <a:xfrm>
            <a:off x="3984236" y="3037087"/>
            <a:ext cx="81913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Shape 4046">
            <a:extLst>
              <a:ext uri="{FF2B5EF4-FFF2-40B4-BE49-F238E27FC236}">
                <a16:creationId xmlns:a16="http://schemas.microsoft.com/office/drawing/2014/main" id="{096AFE7A-552E-AA0C-D06B-2A1B72ACBE5F}"/>
              </a:ext>
            </a:extLst>
          </p:cNvPr>
          <p:cNvSpPr/>
          <p:nvPr/>
        </p:nvSpPr>
        <p:spPr>
          <a:xfrm>
            <a:off x="7384063" y="3037087"/>
            <a:ext cx="81913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2022.08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Shape 4046">
            <a:extLst>
              <a:ext uri="{FF2B5EF4-FFF2-40B4-BE49-F238E27FC236}">
                <a16:creationId xmlns:a16="http://schemas.microsoft.com/office/drawing/2014/main" id="{DCE23C3C-DB2A-5F94-779D-F5A1FC4616B5}"/>
              </a:ext>
            </a:extLst>
          </p:cNvPr>
          <p:cNvSpPr/>
          <p:nvPr/>
        </p:nvSpPr>
        <p:spPr>
          <a:xfrm>
            <a:off x="7384063" y="5262225"/>
            <a:ext cx="819135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>
            <a:lvl1pPr algn="r">
              <a:defRPr sz="1400" b="1">
                <a:solidFill>
                  <a:srgbClr val="A5C067"/>
                </a:solidFill>
                <a:uFill>
                  <a:solidFill>
                    <a:srgbClr val="A5C067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2022.09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Shape 4042">
            <a:extLst>
              <a:ext uri="{FF2B5EF4-FFF2-40B4-BE49-F238E27FC236}">
                <a16:creationId xmlns:a16="http://schemas.microsoft.com/office/drawing/2014/main" id="{B852D6B4-C8D3-048A-E689-B1A9BD0F9C9F}"/>
              </a:ext>
            </a:extLst>
          </p:cNvPr>
          <p:cNvSpPr/>
          <p:nvPr/>
        </p:nvSpPr>
        <p:spPr>
          <a:xfrm>
            <a:off x="1901191" y="5072956"/>
            <a:ext cx="114937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幸运宝箱功能；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背包功能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风控需求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879297A-0404-9E50-561E-7808594B6A68}"/>
              </a:ext>
            </a:extLst>
          </p:cNvPr>
          <p:cNvCxnSpPr>
            <a:cxnSpLocks/>
          </p:cNvCxnSpPr>
          <p:nvPr/>
        </p:nvCxnSpPr>
        <p:spPr>
          <a:xfrm flipH="1">
            <a:off x="3164126" y="5318963"/>
            <a:ext cx="74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4042">
            <a:extLst>
              <a:ext uri="{FF2B5EF4-FFF2-40B4-BE49-F238E27FC236}">
                <a16:creationId xmlns:a16="http://schemas.microsoft.com/office/drawing/2014/main" id="{C41E3453-8131-7A94-7328-4325C42DB472}"/>
              </a:ext>
            </a:extLst>
          </p:cNvPr>
          <p:cNvSpPr/>
          <p:nvPr/>
        </p:nvSpPr>
        <p:spPr>
          <a:xfrm>
            <a:off x="1635551" y="2891139"/>
            <a:ext cx="2094115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风控需求维护；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推荐功能整改；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3.H5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微信支付接入；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安卓支付宝自动续费；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安卓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VIP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充值遗留缺陷整理；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6.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房间封禁控制；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7.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动态重构；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3" name="Shape 4042">
            <a:extLst>
              <a:ext uri="{FF2B5EF4-FFF2-40B4-BE49-F238E27FC236}">
                <a16:creationId xmlns:a16="http://schemas.microsoft.com/office/drawing/2014/main" id="{D9C2F6F7-BB8B-7D97-D2FB-9AE996097883}"/>
              </a:ext>
            </a:extLst>
          </p:cNvPr>
          <p:cNvSpPr/>
          <p:nvPr/>
        </p:nvSpPr>
        <p:spPr>
          <a:xfrm>
            <a:off x="8930209" y="2537202"/>
            <a:ext cx="209411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动态重构；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小铃铛通知重构；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用户拉黑控制访问权限需求；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动态历史遗留</a:t>
            </a: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bug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解决</a:t>
            </a:r>
            <a:b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</a:b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群聊重构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C5E2AD-9034-29C2-BCB1-DD0492A423FD}"/>
              </a:ext>
            </a:extLst>
          </p:cNvPr>
          <p:cNvCxnSpPr>
            <a:stCxn id="53" idx="1"/>
            <a:endCxn id="62" idx="3"/>
          </p:cNvCxnSpPr>
          <p:nvPr/>
        </p:nvCxnSpPr>
        <p:spPr>
          <a:xfrm flipH="1">
            <a:off x="3729666" y="3160198"/>
            <a:ext cx="254570" cy="3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5DBF460-B98B-7D16-9FED-309CF211C742}"/>
              </a:ext>
            </a:extLst>
          </p:cNvPr>
          <p:cNvCxnSpPr>
            <a:stCxn id="54" idx="3"/>
            <a:endCxn id="63" idx="1"/>
          </p:cNvCxnSpPr>
          <p:nvPr/>
        </p:nvCxnSpPr>
        <p:spPr>
          <a:xfrm flipV="1">
            <a:off x="8203198" y="2998867"/>
            <a:ext cx="727011" cy="16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hape 4042">
            <a:extLst>
              <a:ext uri="{FF2B5EF4-FFF2-40B4-BE49-F238E27FC236}">
                <a16:creationId xmlns:a16="http://schemas.microsoft.com/office/drawing/2014/main" id="{A0F4BAC2-DB31-DA82-1A11-0C6AEBF51B7F}"/>
              </a:ext>
            </a:extLst>
          </p:cNvPr>
          <p:cNvSpPr/>
          <p:nvPr/>
        </p:nvSpPr>
        <p:spPr>
          <a:xfrm>
            <a:off x="8982240" y="5262225"/>
            <a:ext cx="2094115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r" defTabSz="914400">
              <a:spcBef>
                <a:spcPts val="200"/>
              </a:spcBef>
              <a:defRPr sz="9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algn="l" defTabSz="457200">
              <a:spcBef>
                <a:spcPts val="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1.273</a:t>
            </a:r>
            <a:r>
              <a:rPr lang="zh-CN" altLang="en-US" sz="1200" kern="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群聊需求</a:t>
            </a:r>
            <a:endParaRPr lang="en-US" altLang="zh-CN" sz="1200" kern="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736D9DB-0C57-F66F-A430-4DDEFA702D91}"/>
              </a:ext>
            </a:extLst>
          </p:cNvPr>
          <p:cNvCxnSpPr>
            <a:stCxn id="55" idx="3"/>
            <a:endCxn id="71" idx="1"/>
          </p:cNvCxnSpPr>
          <p:nvPr/>
        </p:nvCxnSpPr>
        <p:spPr>
          <a:xfrm flipV="1">
            <a:off x="8203198" y="5354558"/>
            <a:ext cx="779042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8441" y="410797"/>
            <a:ext cx="4561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下一步工作展望</a:t>
            </a:r>
            <a:endParaRPr kumimoji="1" lang="zh-CN" altLang="en-US" sz="3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1C556B6-D40B-5544-8AC1-75A0DD8F9FC0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96CE4A-28AB-EF47-BB80-6874ED76A219}"/>
              </a:ext>
            </a:extLst>
          </p:cNvPr>
          <p:cNvSpPr/>
          <p:nvPr/>
        </p:nvSpPr>
        <p:spPr>
          <a:xfrm>
            <a:off x="498441" y="1294997"/>
            <a:ext cx="7152493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挖掘新颖的业务功能；如，待流量稳定可以引进小游戏引流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支付功能应稳定多样化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加固产品自身的一项优势特色功能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6">
            <a:extLst>
              <a:ext uri="{FF2B5EF4-FFF2-40B4-BE49-F238E27FC236}">
                <a16:creationId xmlns:a16="http://schemas.microsoft.com/office/drawing/2014/main" id="{C8D63206-74CC-3DB5-8466-EDA989F4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1802957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8442" y="410797"/>
            <a:ext cx="368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未来工作期望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AEB3E59-424B-8C45-9C22-23F9B11E8758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38547F-D062-29AA-D44B-EBBEC2FF1C2E}"/>
              </a:ext>
            </a:extLst>
          </p:cNvPr>
          <p:cNvGrpSpPr/>
          <p:nvPr/>
        </p:nvGrpSpPr>
        <p:grpSpPr>
          <a:xfrm>
            <a:off x="1392488" y="2315112"/>
            <a:ext cx="1294629" cy="2955586"/>
            <a:chOff x="457973" y="1312561"/>
            <a:chExt cx="1294629" cy="2955586"/>
          </a:xfrm>
        </p:grpSpPr>
        <p:grpSp>
          <p:nvGrpSpPr>
            <p:cNvPr id="4" name="Group 8701">
              <a:extLst>
                <a:ext uri="{FF2B5EF4-FFF2-40B4-BE49-F238E27FC236}">
                  <a16:creationId xmlns:a16="http://schemas.microsoft.com/office/drawing/2014/main" id="{F3582686-8B57-B0CF-6EAA-CE88211BC655}"/>
                </a:ext>
              </a:extLst>
            </p:cNvPr>
            <p:cNvGrpSpPr/>
            <p:nvPr/>
          </p:nvGrpSpPr>
          <p:grpSpPr>
            <a:xfrm>
              <a:off x="709611" y="1487844"/>
              <a:ext cx="787402" cy="787402"/>
              <a:chOff x="0" y="0"/>
              <a:chExt cx="787400" cy="787400"/>
            </a:xfrm>
          </p:grpSpPr>
          <p:sp>
            <p:nvSpPr>
              <p:cNvPr id="9" name="Shape 8699">
                <a:extLst>
                  <a:ext uri="{FF2B5EF4-FFF2-40B4-BE49-F238E27FC236}">
                    <a16:creationId xmlns:a16="http://schemas.microsoft.com/office/drawing/2014/main" id="{A2B7E5E4-6BF0-3483-074F-C3A067EC7198}"/>
                  </a:ext>
                </a:extLst>
              </p:cNvPr>
              <p:cNvSpPr/>
              <p:nvPr/>
            </p:nvSpPr>
            <p:spPr>
              <a:xfrm>
                <a:off x="248977" y="233821"/>
                <a:ext cx="308494" cy="31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10"/>
                    </a:moveTo>
                    <a:cubicBezTo>
                      <a:pt x="21600" y="1616"/>
                      <a:pt x="19981" y="0"/>
                      <a:pt x="17985" y="0"/>
                    </a:cubicBezTo>
                    <a:cubicBezTo>
                      <a:pt x="15988" y="0"/>
                      <a:pt x="14370" y="1616"/>
                      <a:pt x="14370" y="3610"/>
                    </a:cubicBezTo>
                    <a:cubicBezTo>
                      <a:pt x="14370" y="5294"/>
                      <a:pt x="15526" y="6705"/>
                      <a:pt x="17087" y="7105"/>
                    </a:cubicBezTo>
                    <a:lnTo>
                      <a:pt x="17087" y="9909"/>
                    </a:lnTo>
                    <a:lnTo>
                      <a:pt x="14300" y="9909"/>
                    </a:lnTo>
                    <a:cubicBezTo>
                      <a:pt x="13898" y="8338"/>
                      <a:pt x="12477" y="7175"/>
                      <a:pt x="10780" y="7175"/>
                    </a:cubicBezTo>
                    <a:cubicBezTo>
                      <a:pt x="9082" y="7175"/>
                      <a:pt x="7660" y="8338"/>
                      <a:pt x="7259" y="9909"/>
                    </a:cubicBezTo>
                    <a:lnTo>
                      <a:pt x="2664" y="9909"/>
                    </a:lnTo>
                    <a:lnTo>
                      <a:pt x="2664" y="14548"/>
                    </a:lnTo>
                    <a:cubicBezTo>
                      <a:pt x="1131" y="14957"/>
                      <a:pt x="0" y="16351"/>
                      <a:pt x="0" y="18011"/>
                    </a:cubicBezTo>
                    <a:cubicBezTo>
                      <a:pt x="0" y="19993"/>
                      <a:pt x="1609" y="21600"/>
                      <a:pt x="3593" y="21600"/>
                    </a:cubicBezTo>
                    <a:cubicBezTo>
                      <a:pt x="5577" y="21600"/>
                      <a:pt x="7186" y="19994"/>
                      <a:pt x="7186" y="18011"/>
                    </a:cubicBezTo>
                    <a:cubicBezTo>
                      <a:pt x="7186" y="16331"/>
                      <a:pt x="6028" y="14925"/>
                      <a:pt x="4467" y="14534"/>
                    </a:cubicBezTo>
                    <a:lnTo>
                      <a:pt x="4467" y="11710"/>
                    </a:lnTo>
                    <a:lnTo>
                      <a:pt x="7260" y="11710"/>
                    </a:lnTo>
                    <a:cubicBezTo>
                      <a:pt x="7662" y="13279"/>
                      <a:pt x="9083" y="14441"/>
                      <a:pt x="10780" y="14441"/>
                    </a:cubicBezTo>
                    <a:cubicBezTo>
                      <a:pt x="12476" y="14441"/>
                      <a:pt x="13897" y="13279"/>
                      <a:pt x="14299" y="11710"/>
                    </a:cubicBezTo>
                    <a:lnTo>
                      <a:pt x="18890" y="11710"/>
                    </a:lnTo>
                    <a:lnTo>
                      <a:pt x="18890" y="7103"/>
                    </a:lnTo>
                    <a:cubicBezTo>
                      <a:pt x="20447" y="6701"/>
                      <a:pt x="21600" y="5293"/>
                      <a:pt x="21600" y="3610"/>
                    </a:cubicBezTo>
                    <a:close/>
                    <a:moveTo>
                      <a:pt x="5382" y="18011"/>
                    </a:moveTo>
                    <a:cubicBezTo>
                      <a:pt x="5382" y="18997"/>
                      <a:pt x="4580" y="19800"/>
                      <a:pt x="3592" y="19800"/>
                    </a:cubicBezTo>
                    <a:cubicBezTo>
                      <a:pt x="2605" y="19800"/>
                      <a:pt x="1802" y="18997"/>
                      <a:pt x="1802" y="18011"/>
                    </a:cubicBezTo>
                    <a:cubicBezTo>
                      <a:pt x="1802" y="17025"/>
                      <a:pt x="2605" y="16223"/>
                      <a:pt x="3592" y="16223"/>
                    </a:cubicBezTo>
                    <a:cubicBezTo>
                      <a:pt x="4580" y="16223"/>
                      <a:pt x="5382" y="17025"/>
                      <a:pt x="5382" y="18011"/>
                    </a:cubicBezTo>
                    <a:close/>
                    <a:moveTo>
                      <a:pt x="4467" y="15423"/>
                    </a:moveTo>
                    <a:close/>
                    <a:moveTo>
                      <a:pt x="10779" y="12641"/>
                    </a:moveTo>
                    <a:cubicBezTo>
                      <a:pt x="9768" y="12641"/>
                      <a:pt x="8945" y="11819"/>
                      <a:pt x="8945" y="10809"/>
                    </a:cubicBezTo>
                    <a:cubicBezTo>
                      <a:pt x="8945" y="9798"/>
                      <a:pt x="9768" y="8976"/>
                      <a:pt x="10779" y="8976"/>
                    </a:cubicBezTo>
                    <a:cubicBezTo>
                      <a:pt x="11791" y="8976"/>
                      <a:pt x="12613" y="9798"/>
                      <a:pt x="12613" y="10809"/>
                    </a:cubicBezTo>
                    <a:cubicBezTo>
                      <a:pt x="12614" y="11819"/>
                      <a:pt x="11791" y="12641"/>
                      <a:pt x="10779" y="12641"/>
                    </a:cubicBezTo>
                    <a:close/>
                    <a:moveTo>
                      <a:pt x="17985" y="5421"/>
                    </a:moveTo>
                    <a:cubicBezTo>
                      <a:pt x="16986" y="5421"/>
                      <a:pt x="16173" y="4609"/>
                      <a:pt x="16173" y="3610"/>
                    </a:cubicBezTo>
                    <a:cubicBezTo>
                      <a:pt x="16173" y="2613"/>
                      <a:pt x="16986" y="1800"/>
                      <a:pt x="17985" y="1800"/>
                    </a:cubicBezTo>
                    <a:cubicBezTo>
                      <a:pt x="18984" y="1800"/>
                      <a:pt x="19798" y="2613"/>
                      <a:pt x="19798" y="3610"/>
                    </a:cubicBezTo>
                    <a:cubicBezTo>
                      <a:pt x="19798" y="4609"/>
                      <a:pt x="18984" y="5421"/>
                      <a:pt x="17985" y="5421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Roboto Condensed" panose="02000000000000000000"/>
                </a:endParaRPr>
              </a:p>
            </p:txBody>
          </p:sp>
          <p:sp>
            <p:nvSpPr>
              <p:cNvPr id="10" name="Shape 8700">
                <a:extLst>
                  <a:ext uri="{FF2B5EF4-FFF2-40B4-BE49-F238E27FC236}">
                    <a16:creationId xmlns:a16="http://schemas.microsoft.com/office/drawing/2014/main" id="{64B99F4E-752C-A54F-F35E-7BE1C0ABB4DC}"/>
                  </a:ext>
                </a:extLst>
              </p:cNvPr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3194C6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Roboto Condensed" panose="02000000000000000000"/>
                </a:endParaRPr>
              </a:p>
            </p:txBody>
          </p:sp>
        </p:grpSp>
        <p:sp>
          <p:nvSpPr>
            <p:cNvPr id="5" name="Shape 8702">
              <a:extLst>
                <a:ext uri="{FF2B5EF4-FFF2-40B4-BE49-F238E27FC236}">
                  <a16:creationId xmlns:a16="http://schemas.microsoft.com/office/drawing/2014/main" id="{8F35A8A6-9CA8-3BCA-9011-72EB6F8E1350}"/>
                </a:ext>
              </a:extLst>
            </p:cNvPr>
            <p:cNvSpPr/>
            <p:nvPr/>
          </p:nvSpPr>
          <p:spPr>
            <a:xfrm>
              <a:off x="474662" y="2361509"/>
              <a:ext cx="12779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技术前进</a:t>
              </a:r>
            </a:p>
          </p:txBody>
        </p:sp>
        <p:sp>
          <p:nvSpPr>
            <p:cNvPr id="6" name="Shape 8703">
              <a:extLst>
                <a:ext uri="{FF2B5EF4-FFF2-40B4-BE49-F238E27FC236}">
                  <a16:creationId xmlns:a16="http://schemas.microsoft.com/office/drawing/2014/main" id="{2703BAAE-36BD-C73C-26BE-846846586171}"/>
                </a:ext>
              </a:extLst>
            </p:cNvPr>
            <p:cNvSpPr/>
            <p:nvPr/>
          </p:nvSpPr>
          <p:spPr>
            <a:xfrm>
              <a:off x="457973" y="2975922"/>
              <a:ext cx="1294629" cy="1292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algn="l" defTabSz="45720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不能局限于业务开发日常，也要不断提升自己技术，容器化技术，</a:t>
              </a: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CI/CD</a:t>
              </a: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的掌握；</a:t>
              </a:r>
              <a:r>
                <a:rPr lang="en-US" altLang="zh-CN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Hadoop</a:t>
              </a: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技术的学习，算法上的学习</a:t>
              </a:r>
            </a:p>
          </p:txBody>
        </p:sp>
        <p:sp>
          <p:nvSpPr>
            <p:cNvPr id="7" name="Shape 8704">
              <a:extLst>
                <a:ext uri="{FF2B5EF4-FFF2-40B4-BE49-F238E27FC236}">
                  <a16:creationId xmlns:a16="http://schemas.microsoft.com/office/drawing/2014/main" id="{158E8C8C-D186-771E-F7EB-F3481BFFDBB2}"/>
                </a:ext>
              </a:extLst>
            </p:cNvPr>
            <p:cNvSpPr/>
            <p:nvPr/>
          </p:nvSpPr>
          <p:spPr>
            <a:xfrm>
              <a:off x="1195801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3194C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8" name="Shape 8705">
              <a:extLst>
                <a:ext uri="{FF2B5EF4-FFF2-40B4-BE49-F238E27FC236}">
                  <a16:creationId xmlns:a16="http://schemas.microsoft.com/office/drawing/2014/main" id="{3821AB5A-844A-DBAC-A286-DC9A2AB8C80B}"/>
                </a:ext>
              </a:extLst>
            </p:cNvPr>
            <p:cNvSpPr/>
            <p:nvPr/>
          </p:nvSpPr>
          <p:spPr>
            <a:xfrm>
              <a:off x="1189449" y="1312561"/>
              <a:ext cx="313915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1B6A86-E45C-A0C3-EB9F-E30A9B0F9634}"/>
              </a:ext>
            </a:extLst>
          </p:cNvPr>
          <p:cNvGrpSpPr/>
          <p:nvPr/>
        </p:nvGrpSpPr>
        <p:grpSpPr>
          <a:xfrm>
            <a:off x="3709447" y="2315112"/>
            <a:ext cx="1294629" cy="2955586"/>
            <a:chOff x="2190731" y="1312561"/>
            <a:chExt cx="1294629" cy="2955586"/>
          </a:xfrm>
        </p:grpSpPr>
        <p:grpSp>
          <p:nvGrpSpPr>
            <p:cNvPr id="12" name="Group 8712">
              <a:extLst>
                <a:ext uri="{FF2B5EF4-FFF2-40B4-BE49-F238E27FC236}">
                  <a16:creationId xmlns:a16="http://schemas.microsoft.com/office/drawing/2014/main" id="{CFCB1792-668F-5726-8B7E-C750741ED384}"/>
                </a:ext>
              </a:extLst>
            </p:cNvPr>
            <p:cNvGrpSpPr/>
            <p:nvPr/>
          </p:nvGrpSpPr>
          <p:grpSpPr>
            <a:xfrm>
              <a:off x="2443164" y="1487844"/>
              <a:ext cx="787402" cy="787402"/>
              <a:chOff x="0" y="0"/>
              <a:chExt cx="787400" cy="787400"/>
            </a:xfrm>
          </p:grpSpPr>
          <p:grpSp>
            <p:nvGrpSpPr>
              <p:cNvPr id="18" name="Group 8710">
                <a:extLst>
                  <a:ext uri="{FF2B5EF4-FFF2-40B4-BE49-F238E27FC236}">
                    <a16:creationId xmlns:a16="http://schemas.microsoft.com/office/drawing/2014/main" id="{E34C19C1-9D86-7DEA-DBE4-3B188F4F7FE0}"/>
                  </a:ext>
                </a:extLst>
              </p:cNvPr>
              <p:cNvGrpSpPr/>
              <p:nvPr/>
            </p:nvGrpSpPr>
            <p:grpSpPr>
              <a:xfrm>
                <a:off x="250033" y="274420"/>
                <a:ext cx="306382" cy="236653"/>
                <a:chOff x="0" y="0"/>
                <a:chExt cx="306380" cy="236651"/>
              </a:xfrm>
            </p:grpSpPr>
            <p:sp>
              <p:nvSpPr>
                <p:cNvPr id="21" name="Shape 8707">
                  <a:extLst>
                    <a:ext uri="{FF2B5EF4-FFF2-40B4-BE49-F238E27FC236}">
                      <a16:creationId xmlns:a16="http://schemas.microsoft.com/office/drawing/2014/main" id="{40E52435-4FCB-6932-77A8-42944903875B}"/>
                    </a:ext>
                  </a:extLst>
                </p:cNvPr>
                <p:cNvSpPr/>
                <p:nvPr/>
              </p:nvSpPr>
              <p:spPr>
                <a:xfrm>
                  <a:off x="29995" y="0"/>
                  <a:ext cx="241034" cy="160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905"/>
                      </a:moveTo>
                      <a:cubicBezTo>
                        <a:pt x="21600" y="610"/>
                        <a:pt x="21195" y="0"/>
                        <a:pt x="20336" y="0"/>
                      </a:cubicBezTo>
                      <a:lnTo>
                        <a:pt x="1264" y="0"/>
                      </a:lnTo>
                      <a:cubicBezTo>
                        <a:pt x="405" y="0"/>
                        <a:pt x="0" y="610"/>
                        <a:pt x="0" y="190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905"/>
                      </a:lnTo>
                      <a:close/>
                      <a:moveTo>
                        <a:pt x="19849" y="18962"/>
                      </a:moveTo>
                      <a:lnTo>
                        <a:pt x="1751" y="18962"/>
                      </a:lnTo>
                      <a:lnTo>
                        <a:pt x="1751" y="2638"/>
                      </a:lnTo>
                      <a:lnTo>
                        <a:pt x="19849" y="2638"/>
                      </a:lnTo>
                      <a:lnTo>
                        <a:pt x="19849" y="18962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  <p:sp>
              <p:nvSpPr>
                <p:cNvPr id="22" name="Shape 8708">
                  <a:extLst>
                    <a:ext uri="{FF2B5EF4-FFF2-40B4-BE49-F238E27FC236}">
                      <a16:creationId xmlns:a16="http://schemas.microsoft.com/office/drawing/2014/main" id="{93B2EA72-7CB0-31B3-6DD5-CACE8F25B3BA}"/>
                    </a:ext>
                  </a:extLst>
                </p:cNvPr>
                <p:cNvSpPr/>
                <p:nvPr/>
              </p:nvSpPr>
              <p:spPr>
                <a:xfrm>
                  <a:off x="-1" y="176413"/>
                  <a:ext cx="306382" cy="354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02" y="0"/>
                      </a:moveTo>
                      <a:lnTo>
                        <a:pt x="2298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9302" y="0"/>
                      </a:lnTo>
                      <a:close/>
                      <a:moveTo>
                        <a:pt x="8272" y="14893"/>
                      </a:moveTo>
                      <a:lnTo>
                        <a:pt x="9191" y="7037"/>
                      </a:lnTo>
                      <a:lnTo>
                        <a:pt x="12408" y="7037"/>
                      </a:lnTo>
                      <a:lnTo>
                        <a:pt x="13328" y="14893"/>
                      </a:lnTo>
                      <a:lnTo>
                        <a:pt x="8272" y="14893"/>
                      </a:ln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  <p:sp>
              <p:nvSpPr>
                <p:cNvPr id="23" name="Shape 8709">
                  <a:extLst>
                    <a:ext uri="{FF2B5EF4-FFF2-40B4-BE49-F238E27FC236}">
                      <a16:creationId xmlns:a16="http://schemas.microsoft.com/office/drawing/2014/main" id="{3C1686E6-80B9-214F-6B36-E18B4DBE1F87}"/>
                    </a:ext>
                  </a:extLst>
                </p:cNvPr>
                <p:cNvSpPr/>
                <p:nvPr/>
              </p:nvSpPr>
              <p:spPr>
                <a:xfrm>
                  <a:off x="-1" y="223743"/>
                  <a:ext cx="306382" cy="12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90" y="21600"/>
                      </a:moveTo>
                      <a:cubicBezTo>
                        <a:pt x="1465" y="21600"/>
                        <a:pt x="20318" y="21600"/>
                        <a:pt x="20911" y="21600"/>
                      </a:cubicBezTo>
                      <a:cubicBezTo>
                        <a:pt x="21552" y="21600"/>
                        <a:pt x="21600" y="0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18" y="21600"/>
                        <a:pt x="690" y="21600"/>
                      </a:cubicBezTo>
                      <a:close/>
                    </a:path>
                  </a:pathLst>
                </a:custGeom>
                <a:solidFill>
                  <a:srgbClr val="7997B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</p:grpSp>
          <p:sp>
            <p:nvSpPr>
              <p:cNvPr id="20" name="Shape 8711">
                <a:extLst>
                  <a:ext uri="{FF2B5EF4-FFF2-40B4-BE49-F238E27FC236}">
                    <a16:creationId xmlns:a16="http://schemas.microsoft.com/office/drawing/2014/main" id="{B0827804-A032-7833-83AF-049971F19D99}"/>
                  </a:ext>
                </a:extLst>
              </p:cNvPr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7997B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Roboto Condensed" panose="02000000000000000000"/>
                </a:endParaRPr>
              </a:p>
            </p:txBody>
          </p:sp>
        </p:grpSp>
        <p:sp>
          <p:nvSpPr>
            <p:cNvPr id="13" name="Shape 8713">
              <a:extLst>
                <a:ext uri="{FF2B5EF4-FFF2-40B4-BE49-F238E27FC236}">
                  <a16:creationId xmlns:a16="http://schemas.microsoft.com/office/drawing/2014/main" id="{BA9A5F45-464A-40E6-4470-91471904A2DE}"/>
                </a:ext>
              </a:extLst>
            </p:cNvPr>
            <p:cNvSpPr/>
            <p:nvPr/>
          </p:nvSpPr>
          <p:spPr>
            <a:xfrm>
              <a:off x="2207420" y="2361509"/>
              <a:ext cx="12779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</a:p>
          </p:txBody>
        </p:sp>
        <p:sp>
          <p:nvSpPr>
            <p:cNvPr id="15" name="Shape 8714">
              <a:extLst>
                <a:ext uri="{FF2B5EF4-FFF2-40B4-BE49-F238E27FC236}">
                  <a16:creationId xmlns:a16="http://schemas.microsoft.com/office/drawing/2014/main" id="{96FF2EB6-4D3A-94D5-F43B-DFEC1DC5619C}"/>
                </a:ext>
              </a:extLst>
            </p:cNvPr>
            <p:cNvSpPr/>
            <p:nvPr/>
          </p:nvSpPr>
          <p:spPr>
            <a:xfrm>
              <a:off x="2190731" y="2975922"/>
              <a:ext cx="1294629" cy="1292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algn="l" defTabSz="45720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工作上做到尽职尽责，规划好时间，提出自己的想法以及思路，开发稳定的产品，提升自己的沟通能力，更好的表达自己的想法</a:t>
              </a:r>
            </a:p>
          </p:txBody>
        </p:sp>
        <p:sp>
          <p:nvSpPr>
            <p:cNvPr id="16" name="Shape 8715">
              <a:extLst>
                <a:ext uri="{FF2B5EF4-FFF2-40B4-BE49-F238E27FC236}">
                  <a16:creationId xmlns:a16="http://schemas.microsoft.com/office/drawing/2014/main" id="{1A7C73C2-D4AB-C95D-14EA-15B7E6E3A98C}"/>
                </a:ext>
              </a:extLst>
            </p:cNvPr>
            <p:cNvSpPr/>
            <p:nvPr/>
          </p:nvSpPr>
          <p:spPr>
            <a:xfrm>
              <a:off x="2939709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7997B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17" name="Shape 8716">
              <a:extLst>
                <a:ext uri="{FF2B5EF4-FFF2-40B4-BE49-F238E27FC236}">
                  <a16:creationId xmlns:a16="http://schemas.microsoft.com/office/drawing/2014/main" id="{ECCA6916-41D8-03A4-6B77-5B110C2A54D1}"/>
                </a:ext>
              </a:extLst>
            </p:cNvPr>
            <p:cNvSpPr/>
            <p:nvPr/>
          </p:nvSpPr>
          <p:spPr>
            <a:xfrm>
              <a:off x="2935701" y="1312561"/>
              <a:ext cx="313914" cy="3939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4877C70-6F56-B2AD-D14C-FB64B95043E9}"/>
              </a:ext>
            </a:extLst>
          </p:cNvPr>
          <p:cNvGrpSpPr/>
          <p:nvPr/>
        </p:nvGrpSpPr>
        <p:grpSpPr>
          <a:xfrm>
            <a:off x="6114237" y="2270027"/>
            <a:ext cx="1294629" cy="2955586"/>
            <a:chOff x="5675021" y="1312561"/>
            <a:chExt cx="1294629" cy="2955586"/>
          </a:xfrm>
        </p:grpSpPr>
        <p:grpSp>
          <p:nvGrpSpPr>
            <p:cNvPr id="26" name="Group 8733">
              <a:extLst>
                <a:ext uri="{FF2B5EF4-FFF2-40B4-BE49-F238E27FC236}">
                  <a16:creationId xmlns:a16="http://schemas.microsoft.com/office/drawing/2014/main" id="{6D275687-F7DB-C322-DAA2-397338225183}"/>
                </a:ext>
              </a:extLst>
            </p:cNvPr>
            <p:cNvGrpSpPr/>
            <p:nvPr/>
          </p:nvGrpSpPr>
          <p:grpSpPr>
            <a:xfrm>
              <a:off x="5910263" y="1487844"/>
              <a:ext cx="787402" cy="787402"/>
              <a:chOff x="0" y="0"/>
              <a:chExt cx="787400" cy="787400"/>
            </a:xfrm>
          </p:grpSpPr>
          <p:grpSp>
            <p:nvGrpSpPr>
              <p:cNvPr id="31" name="Group 8731">
                <a:extLst>
                  <a:ext uri="{FF2B5EF4-FFF2-40B4-BE49-F238E27FC236}">
                    <a16:creationId xmlns:a16="http://schemas.microsoft.com/office/drawing/2014/main" id="{975B8C93-AD93-6FDB-94DA-9F4A28B2E446}"/>
                  </a:ext>
                </a:extLst>
              </p:cNvPr>
              <p:cNvGrpSpPr/>
              <p:nvPr/>
            </p:nvGrpSpPr>
            <p:grpSpPr>
              <a:xfrm>
                <a:off x="232046" y="230100"/>
                <a:ext cx="310611" cy="308495"/>
                <a:chOff x="0" y="0"/>
                <a:chExt cx="310610" cy="308493"/>
              </a:xfrm>
            </p:grpSpPr>
            <p:sp>
              <p:nvSpPr>
                <p:cNvPr id="33" name="Shape 8729">
                  <a:extLst>
                    <a:ext uri="{FF2B5EF4-FFF2-40B4-BE49-F238E27FC236}">
                      <a16:creationId xmlns:a16="http://schemas.microsoft.com/office/drawing/2014/main" id="{FD96F4F2-857B-C06D-7635-05815B6C3734}"/>
                    </a:ext>
                  </a:extLst>
                </p:cNvPr>
                <p:cNvSpPr/>
                <p:nvPr/>
              </p:nvSpPr>
              <p:spPr>
                <a:xfrm>
                  <a:off x="-1" y="198124"/>
                  <a:ext cx="109627" cy="1103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093" y="8514"/>
                      </a:moveTo>
                      <a:cubicBezTo>
                        <a:pt x="4628" y="10540"/>
                        <a:pt x="3309" y="14706"/>
                        <a:pt x="0" y="18328"/>
                      </a:cubicBezTo>
                      <a:lnTo>
                        <a:pt x="3281" y="21600"/>
                      </a:lnTo>
                      <a:cubicBezTo>
                        <a:pt x="6860" y="18344"/>
                        <a:pt x="10975" y="17015"/>
                        <a:pt x="13037" y="18447"/>
                      </a:cubicBezTo>
                      <a:lnTo>
                        <a:pt x="21600" y="6893"/>
                      </a:lnTo>
                      <a:lnTo>
                        <a:pt x="14691" y="0"/>
                      </a:lnTo>
                      <a:lnTo>
                        <a:pt x="3093" y="8514"/>
                      </a:lnTo>
                      <a:close/>
                      <a:moveTo>
                        <a:pt x="9876" y="14477"/>
                      </a:moveTo>
                      <a:cubicBezTo>
                        <a:pt x="9122" y="15231"/>
                        <a:pt x="7895" y="15231"/>
                        <a:pt x="7140" y="14477"/>
                      </a:cubicBezTo>
                      <a:cubicBezTo>
                        <a:pt x="6386" y="13724"/>
                        <a:pt x="6386" y="12502"/>
                        <a:pt x="7140" y="11749"/>
                      </a:cubicBezTo>
                      <a:cubicBezTo>
                        <a:pt x="7895" y="10995"/>
                        <a:pt x="9122" y="10995"/>
                        <a:pt x="9876" y="11750"/>
                      </a:cubicBezTo>
                      <a:cubicBezTo>
                        <a:pt x="10630" y="12502"/>
                        <a:pt x="10630" y="13724"/>
                        <a:pt x="9876" y="14477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  <p:sp>
              <p:nvSpPr>
                <p:cNvPr id="34" name="Shape 8730">
                  <a:extLst>
                    <a:ext uri="{FF2B5EF4-FFF2-40B4-BE49-F238E27FC236}">
                      <a16:creationId xmlns:a16="http://schemas.microsoft.com/office/drawing/2014/main" id="{8024D4C0-2909-E73D-821F-F37F91258F46}"/>
                    </a:ext>
                  </a:extLst>
                </p:cNvPr>
                <p:cNvSpPr/>
                <p:nvPr/>
              </p:nvSpPr>
              <p:spPr>
                <a:xfrm>
                  <a:off x="77382" y="-1"/>
                  <a:ext cx="233229" cy="2336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9" h="21340" extrusionOk="0">
                      <a:moveTo>
                        <a:pt x="20558" y="780"/>
                      </a:moveTo>
                      <a:cubicBezTo>
                        <a:pt x="19516" y="-260"/>
                        <a:pt x="17828" y="-260"/>
                        <a:pt x="16786" y="780"/>
                      </a:cubicBezTo>
                      <a:lnTo>
                        <a:pt x="5149" y="12398"/>
                      </a:lnTo>
                      <a:lnTo>
                        <a:pt x="4701" y="11951"/>
                      </a:lnTo>
                      <a:lnTo>
                        <a:pt x="0" y="16646"/>
                      </a:lnTo>
                      <a:lnTo>
                        <a:pt x="4701" y="21340"/>
                      </a:lnTo>
                      <a:lnTo>
                        <a:pt x="9403" y="16645"/>
                      </a:lnTo>
                      <a:lnTo>
                        <a:pt x="8921" y="16164"/>
                      </a:lnTo>
                      <a:lnTo>
                        <a:pt x="20557" y="4546"/>
                      </a:lnTo>
                      <a:cubicBezTo>
                        <a:pt x="21600" y="3506"/>
                        <a:pt x="21600" y="1820"/>
                        <a:pt x="20558" y="780"/>
                      </a:cubicBezTo>
                      <a:close/>
                    </a:path>
                  </a:pathLst>
                </a:custGeom>
                <a:solidFill>
                  <a:srgbClr val="A5C067"/>
                </a:solidFill>
                <a:ln w="12700" cap="flat">
                  <a:solidFill>
                    <a:schemeClr val="accent1"/>
                  </a:solidFill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</p:grpSp>
          <p:sp>
            <p:nvSpPr>
              <p:cNvPr id="32" name="Shape 8732">
                <a:extLst>
                  <a:ext uri="{FF2B5EF4-FFF2-40B4-BE49-F238E27FC236}">
                    <a16:creationId xmlns:a16="http://schemas.microsoft.com/office/drawing/2014/main" id="{44E8D71B-658A-128F-B751-EEE200FBB1A5}"/>
                  </a:ext>
                </a:extLst>
              </p:cNvPr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Roboto Condensed" panose="02000000000000000000"/>
                </a:endParaRPr>
              </a:p>
            </p:txBody>
          </p:sp>
        </p:grpSp>
        <p:sp>
          <p:nvSpPr>
            <p:cNvPr id="27" name="Shape 8734">
              <a:extLst>
                <a:ext uri="{FF2B5EF4-FFF2-40B4-BE49-F238E27FC236}">
                  <a16:creationId xmlns:a16="http://schemas.microsoft.com/office/drawing/2014/main" id="{2662F328-D409-0216-5982-889D78E98EC7}"/>
                </a:ext>
              </a:extLst>
            </p:cNvPr>
            <p:cNvSpPr/>
            <p:nvPr/>
          </p:nvSpPr>
          <p:spPr>
            <a:xfrm>
              <a:off x="5691710" y="2361509"/>
              <a:ext cx="12779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</a:p>
          </p:txBody>
        </p:sp>
        <p:sp>
          <p:nvSpPr>
            <p:cNvPr id="28" name="Shape 8735">
              <a:extLst>
                <a:ext uri="{FF2B5EF4-FFF2-40B4-BE49-F238E27FC236}">
                  <a16:creationId xmlns:a16="http://schemas.microsoft.com/office/drawing/2014/main" id="{5A7FB150-A277-FD76-01FB-D498EC4C2BA3}"/>
                </a:ext>
              </a:extLst>
            </p:cNvPr>
            <p:cNvSpPr/>
            <p:nvPr/>
          </p:nvSpPr>
          <p:spPr>
            <a:xfrm>
              <a:off x="5675021" y="2975922"/>
              <a:ext cx="1294629" cy="1292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algn="l" defTabSz="45720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>
                  <a:solidFill>
                    <a:srgbClr val="000000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工作之余保持良好的生活习惯，做到修身养性，身心健康，身体是革命的本钱，是高效工作的基石，保持竞争力</a:t>
              </a:r>
            </a:p>
          </p:txBody>
        </p:sp>
        <p:sp>
          <p:nvSpPr>
            <p:cNvPr id="29" name="Shape 8736">
              <a:extLst>
                <a:ext uri="{FF2B5EF4-FFF2-40B4-BE49-F238E27FC236}">
                  <a16:creationId xmlns:a16="http://schemas.microsoft.com/office/drawing/2014/main" id="{4120456D-70B6-64B4-BA27-E1D03B9C7DCF}"/>
                </a:ext>
              </a:extLst>
            </p:cNvPr>
            <p:cNvSpPr/>
            <p:nvPr/>
          </p:nvSpPr>
          <p:spPr>
            <a:xfrm>
              <a:off x="6427523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A5C067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30" name="Shape 8737">
              <a:extLst>
                <a:ext uri="{FF2B5EF4-FFF2-40B4-BE49-F238E27FC236}">
                  <a16:creationId xmlns:a16="http://schemas.microsoft.com/office/drawing/2014/main" id="{487D125C-FDD8-F9D6-5C77-6456C669D60C}"/>
                </a:ext>
              </a:extLst>
            </p:cNvPr>
            <p:cNvSpPr/>
            <p:nvPr/>
          </p:nvSpPr>
          <p:spPr>
            <a:xfrm>
              <a:off x="6421173" y="1312561"/>
              <a:ext cx="313914" cy="391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FF87DDE-7D5B-EE6C-095C-DAA9D4C18E8B}"/>
              </a:ext>
            </a:extLst>
          </p:cNvPr>
          <p:cNvGrpSpPr/>
          <p:nvPr/>
        </p:nvGrpSpPr>
        <p:grpSpPr>
          <a:xfrm>
            <a:off x="8326689" y="2315112"/>
            <a:ext cx="1294629" cy="2217081"/>
            <a:chOff x="7392173" y="1312561"/>
            <a:chExt cx="1294629" cy="2217081"/>
          </a:xfrm>
        </p:grpSpPr>
        <p:grpSp>
          <p:nvGrpSpPr>
            <p:cNvPr id="36" name="Group 8743">
              <a:extLst>
                <a:ext uri="{FF2B5EF4-FFF2-40B4-BE49-F238E27FC236}">
                  <a16:creationId xmlns:a16="http://schemas.microsoft.com/office/drawing/2014/main" id="{69884202-06D8-854B-F4C0-6988C20B1F5D}"/>
                </a:ext>
              </a:extLst>
            </p:cNvPr>
            <p:cNvGrpSpPr/>
            <p:nvPr/>
          </p:nvGrpSpPr>
          <p:grpSpPr>
            <a:xfrm>
              <a:off x="7643813" y="1487844"/>
              <a:ext cx="787402" cy="787402"/>
              <a:chOff x="0" y="0"/>
              <a:chExt cx="787400" cy="787400"/>
            </a:xfrm>
          </p:grpSpPr>
          <p:grpSp>
            <p:nvGrpSpPr>
              <p:cNvPr id="41" name="Group 8741">
                <a:extLst>
                  <a:ext uri="{FF2B5EF4-FFF2-40B4-BE49-F238E27FC236}">
                    <a16:creationId xmlns:a16="http://schemas.microsoft.com/office/drawing/2014/main" id="{397A1376-F29A-E475-E6D0-85AAD295738B}"/>
                  </a:ext>
                </a:extLst>
              </p:cNvPr>
              <p:cNvGrpSpPr/>
              <p:nvPr/>
            </p:nvGrpSpPr>
            <p:grpSpPr>
              <a:xfrm>
                <a:off x="267720" y="205812"/>
                <a:ext cx="259897" cy="308493"/>
                <a:chOff x="0" y="0"/>
                <a:chExt cx="259895" cy="308492"/>
              </a:xfrm>
            </p:grpSpPr>
            <p:sp>
              <p:nvSpPr>
                <p:cNvPr id="43" name="Shape 8739">
                  <a:extLst>
                    <a:ext uri="{FF2B5EF4-FFF2-40B4-BE49-F238E27FC236}">
                      <a16:creationId xmlns:a16="http://schemas.microsoft.com/office/drawing/2014/main" id="{D4CCFDF3-B1C3-5E30-E35B-E5CC9D26C1F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9896" cy="308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218"/>
                      </a:moveTo>
                      <a:lnTo>
                        <a:pt x="11590" y="2218"/>
                      </a:lnTo>
                      <a:lnTo>
                        <a:pt x="11590" y="756"/>
                      </a:lnTo>
                      <a:cubicBezTo>
                        <a:pt x="11590" y="339"/>
                        <a:pt x="11187" y="0"/>
                        <a:pt x="10690" y="0"/>
                      </a:cubicBezTo>
                      <a:cubicBezTo>
                        <a:pt x="10192" y="0"/>
                        <a:pt x="9789" y="339"/>
                        <a:pt x="9789" y="756"/>
                      </a:cubicBezTo>
                      <a:lnTo>
                        <a:pt x="9789" y="2218"/>
                      </a:lnTo>
                      <a:lnTo>
                        <a:pt x="0" y="2218"/>
                      </a:lnTo>
                      <a:lnTo>
                        <a:pt x="0" y="14675"/>
                      </a:lnTo>
                      <a:lnTo>
                        <a:pt x="6717" y="14675"/>
                      </a:lnTo>
                      <a:lnTo>
                        <a:pt x="4086" y="20400"/>
                      </a:lnTo>
                      <a:cubicBezTo>
                        <a:pt x="3877" y="20855"/>
                        <a:pt x="4146" y="21365"/>
                        <a:pt x="4688" y="21541"/>
                      </a:cubicBezTo>
                      <a:cubicBezTo>
                        <a:pt x="4812" y="21581"/>
                        <a:pt x="4940" y="21600"/>
                        <a:pt x="5066" y="21600"/>
                      </a:cubicBezTo>
                      <a:cubicBezTo>
                        <a:pt x="5488" y="21600"/>
                        <a:pt x="5886" y="21385"/>
                        <a:pt x="6047" y="21035"/>
                      </a:cubicBezTo>
                      <a:lnTo>
                        <a:pt x="8970" y="14675"/>
                      </a:lnTo>
                      <a:lnTo>
                        <a:pt x="12408" y="14675"/>
                      </a:lnTo>
                      <a:lnTo>
                        <a:pt x="15333" y="21035"/>
                      </a:lnTo>
                      <a:cubicBezTo>
                        <a:pt x="15494" y="21385"/>
                        <a:pt x="15892" y="21599"/>
                        <a:pt x="16314" y="21599"/>
                      </a:cubicBezTo>
                      <a:cubicBezTo>
                        <a:pt x="16440" y="21599"/>
                        <a:pt x="16568" y="21581"/>
                        <a:pt x="16692" y="21540"/>
                      </a:cubicBezTo>
                      <a:cubicBezTo>
                        <a:pt x="17234" y="21365"/>
                        <a:pt x="17503" y="20854"/>
                        <a:pt x="17294" y="20400"/>
                      </a:cubicBezTo>
                      <a:lnTo>
                        <a:pt x="14662" y="14675"/>
                      </a:lnTo>
                      <a:lnTo>
                        <a:pt x="21600" y="14675"/>
                      </a:lnTo>
                      <a:lnTo>
                        <a:pt x="21600" y="2218"/>
                      </a:lnTo>
                      <a:close/>
                      <a:moveTo>
                        <a:pt x="19498" y="12911"/>
                      </a:moveTo>
                      <a:lnTo>
                        <a:pt x="2102" y="12911"/>
                      </a:lnTo>
                      <a:lnTo>
                        <a:pt x="2102" y="3982"/>
                      </a:lnTo>
                      <a:lnTo>
                        <a:pt x="19498" y="3982"/>
                      </a:lnTo>
                      <a:lnTo>
                        <a:pt x="19498" y="12911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  <p:sp>
              <p:nvSpPr>
                <p:cNvPr id="44" name="Shape 8740">
                  <a:extLst>
                    <a:ext uri="{FF2B5EF4-FFF2-40B4-BE49-F238E27FC236}">
                      <a16:creationId xmlns:a16="http://schemas.microsoft.com/office/drawing/2014/main" id="{F009373C-8CDB-B694-03DD-B318816B9AD1}"/>
                    </a:ext>
                  </a:extLst>
                </p:cNvPr>
                <p:cNvSpPr/>
                <p:nvPr/>
              </p:nvSpPr>
              <p:spPr>
                <a:xfrm>
                  <a:off x="43046" y="72838"/>
                  <a:ext cx="171112" cy="88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60" y="21600"/>
                      </a:moveTo>
                      <a:lnTo>
                        <a:pt x="8499" y="12117"/>
                      </a:lnTo>
                      <a:lnTo>
                        <a:pt x="10271" y="17202"/>
                      </a:lnTo>
                      <a:lnTo>
                        <a:pt x="18215" y="6937"/>
                      </a:lnTo>
                      <a:lnTo>
                        <a:pt x="19235" y="9860"/>
                      </a:lnTo>
                      <a:lnTo>
                        <a:pt x="21600" y="0"/>
                      </a:lnTo>
                      <a:lnTo>
                        <a:pt x="15960" y="464"/>
                      </a:lnTo>
                      <a:lnTo>
                        <a:pt x="17056" y="3610"/>
                      </a:lnTo>
                      <a:lnTo>
                        <a:pt x="10840" y="11641"/>
                      </a:lnTo>
                      <a:lnTo>
                        <a:pt x="9067" y="6556"/>
                      </a:lnTo>
                      <a:lnTo>
                        <a:pt x="0" y="18276"/>
                      </a:lnTo>
                      <a:lnTo>
                        <a:pt x="1160" y="21600"/>
                      </a:lnTo>
                      <a:close/>
                    </a:path>
                  </a:pathLst>
                </a:custGeom>
                <a:solidFill>
                  <a:srgbClr val="F7AC1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>
                      <a:latin typeface="Roboto Condensed" panose="02000000000000000000"/>
                      <a:ea typeface="Roboto Condensed" panose="02000000000000000000"/>
                      <a:cs typeface="Roboto Condensed" panose="02000000000000000000"/>
                      <a:sym typeface="Roboto Condensed" panose="02000000000000000000"/>
                    </a:defRPr>
                  </a:pPr>
                  <a:endParaRPr sz="1600" kern="0">
                    <a:solidFill>
                      <a:sysClr val="windowText" lastClr="000000"/>
                    </a:solidFill>
                    <a:uFill>
                      <a:solidFill/>
                    </a:uFill>
                    <a:latin typeface="微软雅黑" panose="020B0503020204020204" pitchFamily="34" charset="-122"/>
                    <a:ea typeface="微软雅黑" panose="020B0503020204020204" pitchFamily="34" charset="-122"/>
                    <a:cs typeface="Roboto Condensed" panose="02000000000000000000"/>
                    <a:sym typeface="Roboto Condensed" panose="02000000000000000000"/>
                  </a:endParaRPr>
                </a:p>
              </p:txBody>
            </p:sp>
          </p:grpSp>
          <p:sp>
            <p:nvSpPr>
              <p:cNvPr id="42" name="Shape 8742">
                <a:extLst>
                  <a:ext uri="{FF2B5EF4-FFF2-40B4-BE49-F238E27FC236}">
                    <a16:creationId xmlns:a16="http://schemas.microsoft.com/office/drawing/2014/main" id="{93768BFF-09F2-669B-D3A5-2B8AD1EB7427}"/>
                  </a:ext>
                </a:extLst>
              </p:cNvPr>
              <p:cNvSpPr/>
              <p:nvPr/>
            </p:nvSpPr>
            <p:spPr>
              <a:xfrm>
                <a:off x="0" y="0"/>
                <a:ext cx="787401" cy="787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noFill/>
              <a:ln w="12700" cap="flat">
                <a:solidFill>
                  <a:srgbClr val="03AE97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 sz="1600" kern="0">
                  <a:solidFill>
                    <a:sysClr val="windowText" lastClr="000000"/>
                  </a:solidFill>
                  <a:uFill>
                    <a:solidFill/>
                  </a:u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 panose="02000000000000000000"/>
                  <a:sym typeface="Roboto Condensed" panose="02000000000000000000"/>
                </a:endParaRPr>
              </a:p>
            </p:txBody>
          </p:sp>
        </p:grpSp>
        <p:sp>
          <p:nvSpPr>
            <p:cNvPr id="37" name="Shape 8744">
              <a:extLst>
                <a:ext uri="{FF2B5EF4-FFF2-40B4-BE49-F238E27FC236}">
                  <a16:creationId xmlns:a16="http://schemas.microsoft.com/office/drawing/2014/main" id="{BA691C71-E43E-8462-CF71-A339F6618C47}"/>
                </a:ext>
              </a:extLst>
            </p:cNvPr>
            <p:cNvSpPr/>
            <p:nvPr/>
          </p:nvSpPr>
          <p:spPr>
            <a:xfrm>
              <a:off x="7408862" y="2361509"/>
              <a:ext cx="12779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缺点与不足</a:t>
              </a:r>
              <a:endPara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8745">
              <a:extLst>
                <a:ext uri="{FF2B5EF4-FFF2-40B4-BE49-F238E27FC236}">
                  <a16:creationId xmlns:a16="http://schemas.microsoft.com/office/drawing/2014/main" id="{F1AA3916-4917-321C-F6E4-AB2099113634}"/>
                </a:ext>
              </a:extLst>
            </p:cNvPr>
            <p:cNvSpPr/>
            <p:nvPr/>
          </p:nvSpPr>
          <p:spPr>
            <a:xfrm>
              <a:off x="7392173" y="2975922"/>
              <a:ext cx="1294629" cy="55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ct val="140000"/>
                </a:lnSpc>
                <a:defRPr sz="8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algn="l" defTabSz="457200">
                <a:lnSpc>
                  <a:spcPct val="100000"/>
                </a:lnSpc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多总结自己的不足，做到取其精华去其糟粕，扬长避短。</a:t>
              </a:r>
            </a:p>
          </p:txBody>
        </p:sp>
        <p:sp>
          <p:nvSpPr>
            <p:cNvPr id="39" name="Shape 8746">
              <a:extLst>
                <a:ext uri="{FF2B5EF4-FFF2-40B4-BE49-F238E27FC236}">
                  <a16:creationId xmlns:a16="http://schemas.microsoft.com/office/drawing/2014/main" id="{F25C5606-87A0-CBE5-441C-73C522E363AD}"/>
                </a:ext>
              </a:extLst>
            </p:cNvPr>
            <p:cNvSpPr/>
            <p:nvPr/>
          </p:nvSpPr>
          <p:spPr>
            <a:xfrm>
              <a:off x="8171430" y="1381688"/>
              <a:ext cx="288513" cy="28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FFF">
                <a:alpha val="21176"/>
              </a:srgbClr>
            </a:solidFill>
            <a:ln w="12700" cap="flat">
              <a:solidFill>
                <a:srgbClr val="F7AC1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 sz="1600" kern="0">
                <a:solidFill>
                  <a:sysClr val="windowText" lastClr="000000"/>
                </a:solidFill>
                <a:uFill>
                  <a:solidFill/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Roboto Condensed" panose="02000000000000000000"/>
                <a:sym typeface="Roboto Condensed" panose="02000000000000000000"/>
              </a:endParaRPr>
            </a:p>
          </p:txBody>
        </p:sp>
        <p:sp>
          <p:nvSpPr>
            <p:cNvPr id="40" name="Shape 8747">
              <a:extLst>
                <a:ext uri="{FF2B5EF4-FFF2-40B4-BE49-F238E27FC236}">
                  <a16:creationId xmlns:a16="http://schemas.microsoft.com/office/drawing/2014/main" id="{E3A7E70B-06A6-93DF-7798-BA9772338535}"/>
                </a:ext>
              </a:extLst>
            </p:cNvPr>
            <p:cNvSpPr/>
            <p:nvPr/>
          </p:nvSpPr>
          <p:spPr>
            <a:xfrm>
              <a:off x="8165079" y="1312561"/>
              <a:ext cx="313914" cy="391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40000"/>
                </a:lnSpc>
                <a:defRPr sz="1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pPr defTabSz="45720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5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7623" y="234483"/>
            <a:ext cx="710703" cy="710703"/>
          </a:xfrm>
          <a:prstGeom prst="ellipse">
            <a:avLst/>
          </a:prstGeom>
          <a:solidFill>
            <a:srgbClr val="DE2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8441" y="410797"/>
            <a:ext cx="481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对公司的意见或建议</a:t>
            </a:r>
            <a:endParaRPr kumimoji="1" lang="zh-CN" altLang="en-US" sz="3200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0C832C05-B893-FB4B-B1B7-A329D12963B0}"/>
              </a:ext>
            </a:extLst>
          </p:cNvPr>
          <p:cNvSpPr/>
          <p:nvPr/>
        </p:nvSpPr>
        <p:spPr>
          <a:xfrm>
            <a:off x="10905067" y="234482"/>
            <a:ext cx="1039309" cy="103930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4B0802-1C79-3A43-82FB-F5704F97649C}"/>
              </a:ext>
            </a:extLst>
          </p:cNvPr>
          <p:cNvSpPr/>
          <p:nvPr/>
        </p:nvSpPr>
        <p:spPr>
          <a:xfrm>
            <a:off x="602974" y="1525390"/>
            <a:ext cx="8283574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小规模团队到大规模团队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产品落地规范建议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需求变更、接口变更、测试发包应都需有对应的工单记录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虽然小团队沟通方便，但不提倡口口相传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祝公司日活量破百万</a:t>
            </a: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5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103590" y="2798002"/>
            <a:ext cx="328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>
                <a:latin typeface="MF XingYan(Noncommercial)" charset="-122"/>
                <a:ea typeface="MF XingYan(Noncommercial)" charset="-122"/>
                <a:cs typeface="MF XingYan(Noncommercial)" charset="-122"/>
              </a:rPr>
              <a:t>谢谢聆听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71984" y="4003554"/>
            <a:ext cx="535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深圳艾姆拜氪科技有限公司</a:t>
            </a:r>
            <a:endParaRPr kumimoji="1" lang="zh-CN" altLang="en-US" sz="20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F7B59F4-2E54-CF4F-ADD5-4C7A0EBE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835" y="56049"/>
            <a:ext cx="1597996" cy="15979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59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632</Words>
  <Application>Microsoft Office PowerPoint</Application>
  <PresentationFormat>宽屏</PresentationFormat>
  <Paragraphs>99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Lantinghei SC Demibold</vt:lpstr>
      <vt:lpstr>Lantinghei SC Extralight</vt:lpstr>
      <vt:lpstr>MF XingYan(Noncommercial)</vt:lpstr>
      <vt:lpstr>DengXian</vt:lpstr>
      <vt:lpstr>DengXian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15008230205@163.com</dc:creator>
  <cp:lastModifiedBy>溪哥</cp:lastModifiedBy>
  <cp:revision>310</cp:revision>
  <cp:lastPrinted>2019-01-17T08:37:16Z</cp:lastPrinted>
  <dcterms:created xsi:type="dcterms:W3CDTF">2019-01-14T06:29:22Z</dcterms:created>
  <dcterms:modified xsi:type="dcterms:W3CDTF">2022-09-08T07:30:55Z</dcterms:modified>
</cp:coreProperties>
</file>