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30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8" r:id="rId15"/>
    <p:sldId id="288" r:id="rId16"/>
    <p:sldId id="289" r:id="rId17"/>
    <p:sldId id="296" r:id="rId18"/>
    <p:sldId id="292" r:id="rId19"/>
    <p:sldId id="290" r:id="rId20"/>
    <p:sldId id="297" r:id="rId21"/>
    <p:sldId id="291" r:id="rId22"/>
    <p:sldId id="293" r:id="rId23"/>
    <p:sldId id="299" r:id="rId24"/>
    <p:sldId id="273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94720"/>
  </p:normalViewPr>
  <p:slideViewPr>
    <p:cSldViewPr snapToGrid="0">
      <p:cViewPr>
        <p:scale>
          <a:sx n="141" d="100"/>
          <a:sy n="141" d="100"/>
        </p:scale>
        <p:origin x="14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5437-39CA-E74D-B7BB-56CAE6BCD6EE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EF721-C565-D14F-91F0-DA7510348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45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2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51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135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24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181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1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920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8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751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079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02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641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24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1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42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15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21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68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27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EF721-C565-D14F-91F0-DA7510348E0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54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6EB1-78D8-65E4-242B-71186226E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E5F21-CD6D-84FA-0602-9473EC2A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1A1B7-C8F1-52E7-F4B7-5443C838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7AA2-6C63-DC74-D5E9-58E1E8A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75C38-64EA-CB73-9641-D43C709A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4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0619-7AF7-2D2A-639C-55F31E0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9518B-50FE-BC0C-18FA-79230C14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0AB48-DCD8-BCA6-8C10-58F05DB5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98157-ABA8-4E74-8C11-41DD88DD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7D140-51EA-E3EF-9E4A-C2F8D13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1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58F5F-428A-5B01-2D8E-78C2F6DD9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F0CFC-3DB3-C26F-2989-8293EC38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5A7E5-741F-F0A1-AD7F-EFB5749D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96266-2C52-E32E-24E5-CB20613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AAEC6-A08D-A9F3-6856-93F313F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6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5E0E-DE28-9497-2570-AB57ADB2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E9773-972F-BCB6-62D5-E3C7B8DC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2B848-FADE-CEF5-6474-70B4031D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4A73D-514D-190A-6652-904B48E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1887A-71CF-31AA-C55C-995F037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4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EEF3-840E-F0BA-094C-D366B342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06628-3BA4-9847-9D44-0A78CA63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C3994-6EEE-F165-D8F5-CBA3D70B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95D47-4A41-AED4-FBBE-120F896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94CDA-B94D-2C45-1331-6EB792F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8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E37CC-5653-E2C1-523A-3EF92479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24761-8BE2-7A4F-E205-6345C383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C81-531B-96F7-014B-07C86F0E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FBE5F-C4E7-6152-F842-5B78047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AFDAD-0CA7-3BEE-C8D0-8E4CFB14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DF313-2739-C0FD-9987-A803CD8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7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21DF1-AA8C-1E9C-3B2C-1DFC89F4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2FF58-4BD3-9FB4-BB9B-F4786572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B5324-FC24-2BB4-E58D-4B590C34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27D05-DF2C-3D46-BC17-D3229BCCA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14470-0571-2071-02EC-C2EB9E15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C32162-F4AE-A57C-69A4-3AB6215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23F8A0-6924-340B-8434-F3F9FD2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F132D0-4F0B-ECB0-7153-A350F134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5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40EF-76E1-0DBB-E60D-682C2F7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28D556-3DD9-6879-B3B8-765BD33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B5D21-5187-2EFF-C8FE-F3B04F5E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4B2145-5CC8-753C-A1AD-492A0B7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3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02DF5-2908-0F74-0CD7-72A5266E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CA20D-45B5-3D51-23BC-6945AC47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1090B-9971-60C2-C009-E1FF4184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2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30056-0370-6E93-592E-FCF3292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18325-AF27-6059-74B6-7FC74678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6396-9845-FE7F-884B-C40915A7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CF39B-17BC-B85B-66CC-F2CA749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77376-B139-846B-E50D-EFEAA893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053C6-5292-721A-57B4-6239B4B9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6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639A8-D60B-B473-A707-B1C5866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F6955-97C7-8996-7122-B42A1E39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00F75-50F9-9534-B8DB-AB782128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E82F3-3B3D-C3D5-E4D3-0CF9E0A8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2E6F6-346F-9628-63A7-03514755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521F4-D3D1-2073-2045-A8D50C73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5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0358D5-4D1B-801C-C5B6-9FF0E498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6CAFE-F819-B58F-9176-46C68127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CDF83-6CE4-452E-AFB8-D7C99AB52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87B6-4BE6-914D-9CB2-5CE9849D5673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7CDC8-973B-F566-8BD2-D441841D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A90E3-4F1B-97A7-CD99-A83260B8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5BCE-42DB-6444-812C-492950738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25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SimHei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zhuanlan.zhihu.com/p/61207545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3F95-3DE1-AB61-046D-9A9B75DD9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第三次习题课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2BF5A-AD06-EA0D-6724-4EEABEBD4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人工智能导论  刘雍</a:t>
            </a:r>
          </a:p>
        </p:txBody>
      </p:sp>
    </p:spTree>
    <p:extLst>
      <p:ext uri="{BB962C8B-B14F-4D97-AF65-F5344CB8AC3E}">
        <p14:creationId xmlns:p14="http://schemas.microsoft.com/office/powerpoint/2010/main" val="23258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）训练深度神经网络时，发现网络</a:t>
            </a:r>
            <a:r>
              <a:rPr lang="zh-CN" altLang="en-US" sz="2600" dirty="0">
                <a:solidFill>
                  <a:srgbClr val="FF0000"/>
                </a:solidFill>
              </a:rPr>
              <a:t>在训练集上的误差较小，但在测试集上的误差较大</a:t>
            </a:r>
            <a:r>
              <a:rPr lang="zh-CN" altLang="en-US" sz="2600" dirty="0"/>
              <a:t>。请列举两种可以改进模型或者训练过程的措施。 </a:t>
            </a:r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6AB5F-12D2-DDC9-286A-1996B846D15B}"/>
              </a:ext>
            </a:extLst>
          </p:cNvPr>
          <p:cNvSpPr/>
          <p:nvPr/>
        </p:nvSpPr>
        <p:spPr>
          <a:xfrm>
            <a:off x="4610100" y="6052820"/>
            <a:ext cx="7874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94E05-F394-F113-E766-F8AF29FD00A1}"/>
              </a:ext>
            </a:extLst>
          </p:cNvPr>
          <p:cNvSpPr txBox="1"/>
          <p:nvPr/>
        </p:nvSpPr>
        <p:spPr>
          <a:xfrm>
            <a:off x="1028700" y="2355136"/>
            <a:ext cx="10160000" cy="233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现象：深度神经网络过拟合</a:t>
            </a:r>
            <a:endParaRPr lang="en-US" altLang="zh-CN" dirty="0">
              <a:solidFill>
                <a:srgbClr val="333333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lphaU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解决方法：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传统机器学习方法防止过拟合的技术等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深度神经网络的正则化（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Weight Decay, Dropout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数据增广（对训练数据进行不同方式的扰动或变换，产生新的训练样本，增强模型泛化性）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Early Stop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等技术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C9841B-8A98-A9AA-459A-C9B376D3EA56}"/>
              </a:ext>
            </a:extLst>
          </p:cNvPr>
          <p:cNvSpPr txBox="1"/>
          <p:nvPr/>
        </p:nvSpPr>
        <p:spPr>
          <a:xfrm>
            <a:off x="1028700" y="4889013"/>
            <a:ext cx="8636000" cy="17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哪项是不合理的：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收集更多的数据进行训练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在模型中增加更多的隐藏层</a:t>
            </a:r>
            <a:endParaRPr lang="zh-CN" altLang="zh-CN" sz="1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调整学习率并在损失函数中添加正则项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使用不同的初始化训练多个模型，并在测试时对所有模型的预测取平均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</a:t>
            </a:r>
            <a:r>
              <a:rPr lang="en-US" altLang="zh-CN" sz="2600" dirty="0"/>
              <a:t>  </a:t>
            </a:r>
            <a:r>
              <a:rPr lang="zh-CN" altLang="en-US" sz="2600" dirty="0"/>
              <a:t>卷积神经网络 </a:t>
            </a:r>
            <a:r>
              <a:rPr lang="en-US" altLang="zh-CN" sz="2600" dirty="0"/>
              <a:t>(</a:t>
            </a:r>
            <a:r>
              <a:rPr lang="en" altLang="zh-CN" sz="2600" dirty="0"/>
              <a:t>CNN) </a:t>
            </a:r>
            <a:r>
              <a:rPr lang="zh-CN" altLang="en-US" sz="2600" dirty="0"/>
              <a:t>是针对图像类型数据特殊设计的网络结构， 它的设计</a:t>
            </a:r>
            <a:r>
              <a:rPr lang="zh-CN" altLang="en-US" sz="2600" dirty="0">
                <a:solidFill>
                  <a:srgbClr val="FF0000"/>
                </a:solidFill>
              </a:rPr>
              <a:t>基于图像的哪两个基本假设</a:t>
            </a:r>
            <a:r>
              <a:rPr lang="en-US" altLang="zh-CN" sz="2600" dirty="0"/>
              <a:t>? </a:t>
            </a:r>
            <a:endParaRPr lang="zh-CN" altLang="en-US" sz="2600" dirty="0"/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C0522-0992-04FF-9BDB-5F98FE3EA83E}"/>
              </a:ext>
            </a:extLst>
          </p:cNvPr>
          <p:cNvSpPr txBox="1"/>
          <p:nvPr/>
        </p:nvSpPr>
        <p:spPr>
          <a:xfrm>
            <a:off x="1168400" y="2724468"/>
            <a:ext cx="6096000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局部性（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Locality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平移不变性 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Shift Invariance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>
              <a:buFont typeface="+mj-lt"/>
              <a:buAutoNum type="arabicPeriod"/>
            </a:pPr>
            <a:endParaRPr lang="zh-CN" altLang="en-US" sz="1800" dirty="0">
              <a:effectLst/>
              <a:latin typeface="LMRoman10-Regular-Identity-H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0508E3-C3A8-382F-AD53-99C136CEF6A4}"/>
              </a:ext>
            </a:extLst>
          </p:cNvPr>
          <p:cNvSpPr txBox="1"/>
          <p:nvPr/>
        </p:nvSpPr>
        <p:spPr>
          <a:xfrm>
            <a:off x="1168400" y="4792377"/>
            <a:ext cx="8636000" cy="1060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注意不要和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r>
              <a:rPr lang="zh-CN" alt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的设计思想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混淆：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局部连接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Local Connectivity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参数共享（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 Sharing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93A4DA-FB96-D298-03C0-38146A0E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88" y="2724468"/>
            <a:ext cx="7241912" cy="32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）这个网络共有多少层</a:t>
            </a:r>
            <a:r>
              <a:rPr lang="en-US" altLang="zh-CN" sz="2600" dirty="0"/>
              <a:t>?</a:t>
            </a:r>
            <a:r>
              <a:rPr lang="zh-CN" altLang="en-US" sz="2600" dirty="0"/>
              <a:t>有哪些层包含可学习的参数</a:t>
            </a:r>
            <a:r>
              <a:rPr lang="en-US" altLang="zh-CN" sz="2600" dirty="0"/>
              <a:t>?</a:t>
            </a:r>
            <a:r>
              <a:rPr lang="zh-CN" altLang="en-US" sz="2600" dirty="0">
                <a:solidFill>
                  <a:srgbClr val="FF0000"/>
                </a:solidFill>
              </a:rPr>
              <a:t>不考虑偏置参数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" altLang="zh-CN" sz="2600" dirty="0">
                <a:solidFill>
                  <a:srgbClr val="FF0000"/>
                </a:solidFill>
              </a:rPr>
              <a:t>Bias)</a:t>
            </a:r>
            <a:r>
              <a:rPr lang="zh-CN" altLang="en" sz="2600" dirty="0"/>
              <a:t>，</a:t>
            </a:r>
            <a:r>
              <a:rPr lang="zh-CN" altLang="en-US" sz="2600" dirty="0"/>
              <a:t>这些层的</a:t>
            </a:r>
            <a:r>
              <a:rPr lang="zh-CN" altLang="en-US" sz="2600" dirty="0">
                <a:solidFill>
                  <a:srgbClr val="FF0000"/>
                </a:solidFill>
              </a:rPr>
              <a:t>可学习参数量</a:t>
            </a:r>
            <a:r>
              <a:rPr lang="zh-CN" altLang="en-US" sz="2600" dirty="0"/>
              <a:t>分别是多少</a:t>
            </a:r>
            <a:r>
              <a:rPr lang="en-US" altLang="zh-CN" sz="2600" dirty="0"/>
              <a:t>? </a:t>
            </a:r>
            <a:endParaRPr lang="zh-CN" altLang="en-US" sz="2600" dirty="0"/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53010-1468-9292-A7E8-2418D9E0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187825"/>
            <a:ext cx="8840448" cy="248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2C3149-CBA0-13BD-26A3-494EF21A12DC}"/>
                  </a:ext>
                </a:extLst>
              </p:cNvPr>
              <p:cNvSpPr txBox="1"/>
              <p:nvPr/>
            </p:nvSpPr>
            <p:spPr>
              <a:xfrm>
                <a:off x="2122148" y="4670175"/>
                <a:ext cx="8636000" cy="205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6 = 150</a:t>
                </a:r>
              </a:p>
              <a:p>
                <a:pPr marL="285750" lvl="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RELU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Pooling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无可学习参数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85750" lvl="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16 = 2400</a:t>
                </a:r>
              </a:p>
              <a:p>
                <a:pPr marL="285750" lvl="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16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120 = 48000 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（输入维度展开）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85750" lvl="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120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84 = 10080</a:t>
                </a:r>
              </a:p>
              <a:p>
                <a:pPr marL="285750" lvl="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84 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10 = 840 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如果考虑偏置呢</a:t>
                </a:r>
                <a:endParaRPr lang="zh-CN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2C3149-CBA0-13BD-26A3-494EF21A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48" y="4670175"/>
                <a:ext cx="8636000" cy="2057679"/>
              </a:xfrm>
              <a:prstGeom prst="rect">
                <a:avLst/>
              </a:prstGeom>
              <a:blipFill>
                <a:blip r:embed="rId4"/>
                <a:stretch>
                  <a:fillRect l="-441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2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）为了解决深度神经网络难以优化的问题，</a:t>
            </a:r>
            <a:r>
              <a:rPr lang="en" altLang="zh-CN" sz="2600" dirty="0" err="1"/>
              <a:t>ResNet</a:t>
            </a:r>
            <a:r>
              <a:rPr lang="en" altLang="zh-CN" sz="2600" dirty="0"/>
              <a:t> </a:t>
            </a:r>
            <a:r>
              <a:rPr lang="zh-CN" altLang="en-US" sz="2600" dirty="0"/>
              <a:t>在模型架构上 提出了哪一改进</a:t>
            </a:r>
            <a:r>
              <a:rPr lang="en-US" altLang="zh-CN" sz="2600" dirty="0"/>
              <a:t>? </a:t>
            </a:r>
            <a:endParaRPr lang="zh-CN" altLang="en-US" sz="2600" dirty="0"/>
          </a:p>
          <a:p>
            <a:endParaRPr lang="zh-CN" altLang="en-US" sz="2600" dirty="0"/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706F6F5-3383-7980-387A-8382D2F1F540}"/>
              </a:ext>
            </a:extLst>
          </p:cNvPr>
          <p:cNvSpPr txBox="1">
            <a:spLocks/>
          </p:cNvSpPr>
          <p:nvPr/>
        </p:nvSpPr>
        <p:spPr>
          <a:xfrm>
            <a:off x="838200" y="3938905"/>
            <a:ext cx="10515600" cy="88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（</a:t>
            </a:r>
            <a:r>
              <a:rPr lang="en-US" altLang="zh-CN" sz="2600" dirty="0"/>
              <a:t>5</a:t>
            </a:r>
            <a:r>
              <a:rPr lang="zh-CN" altLang="en-US" sz="2600" dirty="0"/>
              <a:t>）简述使用循环神经网络 </a:t>
            </a:r>
            <a:r>
              <a:rPr lang="en-US" altLang="zh-CN" sz="2600" dirty="0"/>
              <a:t>(</a:t>
            </a:r>
            <a:r>
              <a:rPr lang="en" altLang="zh-CN" sz="2600" dirty="0"/>
              <a:t>RNN) </a:t>
            </a:r>
            <a:r>
              <a:rPr lang="zh-CN" altLang="en-US" sz="2600" dirty="0"/>
              <a:t>时的训练技巧</a:t>
            </a:r>
            <a:r>
              <a:rPr lang="en-US" altLang="zh-CN" sz="2600" dirty="0"/>
              <a:t>(</a:t>
            </a:r>
            <a:r>
              <a:rPr lang="zh-CN" altLang="en-US" sz="2600" dirty="0"/>
              <a:t>列举两条即可</a:t>
            </a:r>
            <a:r>
              <a:rPr lang="en-US" altLang="zh-CN" sz="2600" dirty="0"/>
              <a:t>) </a:t>
            </a:r>
            <a:endParaRPr lang="zh-CN" altLang="en-US" sz="2600" dirty="0"/>
          </a:p>
          <a:p>
            <a:endParaRPr lang="zh-CN" altLang="en-US" sz="26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83F6F9-D0B8-28EA-76B2-70F4984B4808}"/>
              </a:ext>
            </a:extLst>
          </p:cNvPr>
          <p:cNvSpPr txBox="1"/>
          <p:nvPr/>
        </p:nvSpPr>
        <p:spPr>
          <a:xfrm>
            <a:off x="1098550" y="47005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梯度裁剪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（</a:t>
            </a:r>
            <a:r>
              <a:rPr lang="en" altLang="zh-CN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Gradient Clipping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计划</a:t>
            </a:r>
            <a:r>
              <a:rPr lang="zh-CN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采样（</a:t>
            </a:r>
            <a:r>
              <a:rPr lang="en" altLang="zh-CN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Scheduled Sampling</a:t>
            </a:r>
            <a:r>
              <a:rPr lang="zh-CN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r>
              <a:rPr lang="en" altLang="zh-CN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9158E-7C10-A64C-623B-3FE9BB87342F}"/>
              </a:ext>
            </a:extLst>
          </p:cNvPr>
          <p:cNvSpPr txBox="1"/>
          <p:nvPr/>
        </p:nvSpPr>
        <p:spPr>
          <a:xfrm>
            <a:off x="1098550" y="2401302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残差连接（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Residual Connection)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。在网络中引入跳跃直连，允许梯度在不同层之间直接流动，保证网络较深时的参数优化</a:t>
            </a:r>
            <a:r>
              <a:rPr lang="zh-CN" altLang="en-US" sz="1800" dirty="0">
                <a:effectLst/>
                <a:latin typeface="FandolSong-Regular-Identity-H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31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）计算信息增益（</a:t>
            </a:r>
            <a:r>
              <a:rPr lang="en-US" altLang="zh-CN" sz="2600" dirty="0"/>
              <a:t>IG</a:t>
            </a:r>
            <a:r>
              <a:rPr lang="zh-CN" altLang="en-US" sz="2600" dirty="0"/>
              <a:t>）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77E6F-0CC6-9A33-88AE-5A38AF321311}"/>
              </a:ext>
            </a:extLst>
          </p:cNvPr>
          <p:cNvSpPr txBox="1"/>
          <p:nvPr/>
        </p:nvSpPr>
        <p:spPr>
          <a:xfrm>
            <a:off x="1563531" y="2178035"/>
            <a:ext cx="6100996" cy="213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根蒂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0.143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敲声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0.141 </a:t>
            </a:r>
            <a:endParaRPr lang="zh-CN" altLang="en-US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纹理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0.381 </a:t>
            </a:r>
            <a:endParaRPr lang="zh-CN" altLang="en-US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脐部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0.290 </a:t>
            </a:r>
            <a:endParaRPr lang="zh-CN" altLang="en-US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触感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0.007 </a:t>
            </a:r>
            <a:endParaRPr lang="zh-CN" altLang="en-US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18021-5CE2-52A2-A777-846EBF25689F}"/>
              </a:ext>
            </a:extLst>
          </p:cNvPr>
          <p:cNvSpPr txBox="1"/>
          <p:nvPr/>
        </p:nvSpPr>
        <p:spPr>
          <a:xfrm>
            <a:off x="1563531" y="4446469"/>
            <a:ext cx="6100996" cy="47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掌握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IG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的计算公式</a:t>
            </a:r>
            <a:endParaRPr lang="zh-CN" altLang="en-US" dirty="0">
              <a:solidFill>
                <a:srgbClr val="FF0000"/>
              </a:solidFill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45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8BC807-C0A9-5F14-018F-EA86ACF0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1" y="1398905"/>
            <a:ext cx="9406118" cy="49869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）建立决策树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58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）决策面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C8E5C2-A29F-BB96-20D5-C36F5F4A0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286000"/>
            <a:ext cx="7772400" cy="34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C7EA3C-43DA-8CE8-D2DA-2E9E6783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57" y="1690688"/>
            <a:ext cx="90454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242C-8958-FD2C-2B39-CEACB92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7F72-6305-B233-BE58-70DB5A553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标量对向量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矩阵的求导本质上是逐项求导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7F72-6305-B233-BE58-70DB5A553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00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）梯度推导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75676-7538-A225-F50B-D6A5656B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67" y="1860570"/>
            <a:ext cx="7772400" cy="43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135DA1-F62D-F2D5-A4C1-214514FB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第二次作业讲评</a:t>
            </a:r>
          </a:p>
        </p:txBody>
      </p:sp>
    </p:spTree>
    <p:extLst>
      <p:ext uri="{BB962C8B-B14F-4D97-AF65-F5344CB8AC3E}">
        <p14:creationId xmlns:p14="http://schemas.microsoft.com/office/powerpoint/2010/main" val="125995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242C-8958-FD2C-2B39-CEACB92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向量求导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7F72-6305-B233-BE58-70DB5A553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对于一些整体运算，可以整理出方便的形式，比如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⇒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⇒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r>
                  <a:rPr kumimoji="1" lang="zh-CN" alt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结果应该与被求偏导的张量的维度相同 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7F72-6305-B233-BE58-70DB5A553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1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）梯度推导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14109-B13C-326B-79F2-3AD241C5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1" y="1982192"/>
            <a:ext cx="3740150" cy="1484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2AA605-1535-ECE2-3A67-1A3EF90A6530}"/>
              </a:ext>
            </a:extLst>
          </p:cNvPr>
          <p:cNvSpPr txBox="1"/>
          <p:nvPr/>
        </p:nvSpPr>
        <p:spPr>
          <a:xfrm>
            <a:off x="1045461" y="3758248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链式法则 </a:t>
            </a:r>
            <a:r>
              <a:rPr kumimoji="1"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+</a:t>
            </a:r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维度验证</a:t>
            </a:r>
          </a:p>
        </p:txBody>
      </p:sp>
    </p:spTree>
    <p:extLst>
      <p:ext uri="{BB962C8B-B14F-4D97-AF65-F5344CB8AC3E}">
        <p14:creationId xmlns:p14="http://schemas.microsoft.com/office/powerpoint/2010/main" val="197413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）梯度推导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1C212-CC7D-672D-CDB4-2FFB9E5A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89" y="2138805"/>
            <a:ext cx="5156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887095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）小批量随机梯度下降</a:t>
            </a:r>
          </a:p>
          <a:p>
            <a:pPr marL="0" indent="0">
              <a:buNone/>
            </a:pPr>
            <a:endParaRPr lang="zh-CN" altLang="en-US" sz="2600" dirty="0"/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1C212-CC7D-672D-CDB4-2FFB9E5A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28" y="3098722"/>
            <a:ext cx="5845363" cy="935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1B5562-F0C3-F004-828E-63D5CA1C6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30" y="4476822"/>
            <a:ext cx="7772400" cy="1081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9F3103-A35D-7AC4-DA4D-9E287353F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528" y="2119714"/>
            <a:ext cx="3577167" cy="825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962BDD-DBAA-B4A1-7EFB-219BC2A205FF}"/>
              </a:ext>
            </a:extLst>
          </p:cNvPr>
          <p:cNvSpPr/>
          <p:nvPr/>
        </p:nvSpPr>
        <p:spPr>
          <a:xfrm>
            <a:off x="4325071" y="4558329"/>
            <a:ext cx="675908" cy="9995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560B4-15D8-DA02-0844-D76D6F5FD286}"/>
              </a:ext>
            </a:extLst>
          </p:cNvPr>
          <p:cNvSpPr txBox="1"/>
          <p:nvPr/>
        </p:nvSpPr>
        <p:spPr>
          <a:xfrm>
            <a:off x="1399082" y="5857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一个</a:t>
            </a:r>
            <a:r>
              <a:rPr kumimoji="1"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Batch</a:t>
            </a:r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求一次平均梯度，作为模型参数更新的方向</a:t>
            </a:r>
          </a:p>
        </p:txBody>
      </p:sp>
    </p:spTree>
    <p:extLst>
      <p:ext uri="{BB962C8B-B14F-4D97-AF65-F5344CB8AC3E}">
        <p14:creationId xmlns:p14="http://schemas.microsoft.com/office/powerpoint/2010/main" val="393681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EBD5-583D-FE9C-244A-5217EBA4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参数优化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6AE80-1274-B98E-8F54-8CB35C253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840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/>
                  <a:t>常见的目标函数及其梯度计算</a:t>
                </a:r>
                <a:endParaRPr kumimoji="1" lang="en-US" altLang="zh-CN" dirty="0"/>
              </a:p>
              <a:p>
                <a:pPr lvl="1">
                  <a:lnSpc>
                    <a:spcPct val="140000"/>
                  </a:lnSpc>
                </a:pPr>
                <a:r>
                  <a:rPr kumimoji="1" lang="zh-CN" altLang="en-US" dirty="0">
                    <a:solidFill>
                      <a:srgbClr val="0432FF"/>
                    </a:solidFill>
                  </a:rPr>
                  <a:t>分类</a:t>
                </a:r>
                <a:r>
                  <a:rPr kumimoji="1" lang="zh-CN" altLang="en-US" dirty="0"/>
                  <a:t>问题：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kumimoji="1" lang="zh-CN" altLang="en-US" dirty="0"/>
                  <a:t> （交叉熵损失函数）</a:t>
                </a:r>
                <a:endParaRPr kumimoji="1" lang="en-US" altLang="zh-CN" dirty="0"/>
              </a:p>
              <a:p>
                <a:pPr lvl="1">
                  <a:lnSpc>
                    <a:spcPct val="140000"/>
                  </a:lnSpc>
                </a:pPr>
                <a:r>
                  <a:rPr kumimoji="1" lang="zh-CN" altLang="en-US" dirty="0">
                    <a:solidFill>
                      <a:srgbClr val="0432FF"/>
                    </a:solidFill>
                  </a:rPr>
                  <a:t>回归</a:t>
                </a:r>
                <a:r>
                  <a:rPr kumimoji="1" lang="zh-CN" altLang="en-US" dirty="0"/>
                  <a:t>问题：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（均方损失函数）</a:t>
                </a:r>
                <a:endParaRPr kumimoji="1" lang="en-US" altLang="zh-CN" dirty="0"/>
              </a:p>
              <a:p>
                <a:pPr lvl="1">
                  <a:lnSpc>
                    <a:spcPct val="140000"/>
                  </a:lnSpc>
                </a:pPr>
                <a:endParaRPr kumimoji="1" lang="en-US" altLang="zh-CN" dirty="0"/>
              </a:p>
              <a:p>
                <a:pPr marL="228600" lvl="1">
                  <a:spcBef>
                    <a:spcPts val="1000"/>
                  </a:spcBef>
                  <a:spcAft>
                    <a:spcPts val="600"/>
                  </a:spcAft>
                </a:pPr>
                <a:r>
                  <a:rPr kumimoji="1" lang="zh-CN" altLang="en-US" sz="2800" dirty="0"/>
                  <a:t>正则项的约束函数：</a:t>
                </a:r>
                <a:r>
                  <a:rPr kumimoji="1" lang="en-US" altLang="zh-CN" sz="2800" dirty="0"/>
                  <a:t>L1</a:t>
                </a:r>
                <a:r>
                  <a:rPr kumimoji="1" lang="zh-CN" altLang="en-US" sz="2800" dirty="0"/>
                  <a:t>， </a:t>
                </a:r>
                <a:r>
                  <a:rPr kumimoji="1" lang="en-US" altLang="zh-CN" sz="2800" dirty="0"/>
                  <a:t>L2</a:t>
                </a:r>
              </a:p>
              <a:p>
                <a:pPr lvl="1">
                  <a:lnSpc>
                    <a:spcPct val="140000"/>
                  </a:lnSpc>
                </a:pPr>
                <a:endParaRPr kumimoji="1"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kumimoji="1" lang="zh-CN" altLang="en-US" dirty="0"/>
                  <a:t>基于梯度下降的优化过程：</a:t>
                </a:r>
                <a:endParaRPr kumimoji="1" lang="en-US" altLang="zh-CN" dirty="0"/>
              </a:p>
              <a:p>
                <a:pPr lvl="1">
                  <a:lnSpc>
                    <a:spcPct val="140000"/>
                  </a:lnSpc>
                </a:pPr>
                <a:r>
                  <a:rPr kumimoji="1" lang="zh-CN" altLang="en-US" dirty="0"/>
                  <a:t>前向推理：计算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>
                  <a:lnSpc>
                    <a:spcPct val="140000"/>
                  </a:lnSpc>
                </a:pPr>
                <a:r>
                  <a:rPr kumimoji="1" lang="zh-CN" altLang="en-US" dirty="0"/>
                  <a:t>反向传播：计算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>
                  <a:lnSpc>
                    <a:spcPct val="140000"/>
                  </a:lnSpc>
                </a:pPr>
                <a:r>
                  <a:rPr kumimoji="1" lang="zh-CN" altLang="en-US" dirty="0"/>
                  <a:t>梯度下降：执行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6AE80-1274-B98E-8F54-8CB35C253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84043"/>
              </a:xfrm>
              <a:blipFill>
                <a:blip r:embed="rId3"/>
                <a:stretch>
                  <a:fillRect l="-965" t="-3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9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48CFFC-621F-3896-34CD-3FE682E6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自由答疑</a:t>
            </a:r>
          </a:p>
        </p:txBody>
      </p:sp>
    </p:spTree>
    <p:extLst>
      <p:ext uri="{BB962C8B-B14F-4D97-AF65-F5344CB8AC3E}">
        <p14:creationId xmlns:p14="http://schemas.microsoft.com/office/powerpoint/2010/main" val="10206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）在进行算法或模型选择时，如果只划分训练集和测试集，会有什么后果？引入验证集后，验证集和测试集在使用时的区别是什么？ </a:t>
            </a:r>
          </a:p>
          <a:p>
            <a:pPr marL="0" indent="0">
              <a:buNone/>
            </a:pPr>
            <a:endParaRPr lang="zh-CN" altLang="en-US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C5D6D-D345-56E2-C276-ED6DB542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88" y="2787227"/>
            <a:ext cx="7944612" cy="39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）在进行算法或模型选择时，如果只划分训练集和测试集，会有什么后果？引入验证集后，验证集和测试集在使用时的区别是什么？ </a:t>
            </a: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模型可能会在训练集上过拟合，</a:t>
            </a:r>
            <a:r>
              <a:rPr lang="zh-CN" altLang="en-US" sz="1800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在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训练集上的表现并不能代表其泛化到</a:t>
            </a:r>
            <a:r>
              <a:rPr lang="zh-CN" altLang="en-US" sz="1800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其他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数据上的表现 ，需要使用验证集来进行模型选择。</a:t>
            </a:r>
            <a:r>
              <a:rPr lang="zh-CN" altLang="en-US" sz="1800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验证集用于评估模型训练后的性能，学习算法永远不能访问测试集。</a:t>
            </a:r>
          </a:p>
          <a:p>
            <a:endParaRPr lang="zh-CN" altLang="en-US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C5D6D-D345-56E2-C276-ED6DB542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88" y="2787227"/>
            <a:ext cx="7944612" cy="39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）请简述</a:t>
            </a:r>
            <a:r>
              <a:rPr lang="en" altLang="zh-CN" sz="2600" dirty="0"/>
              <a:t>K</a:t>
            </a:r>
            <a:r>
              <a:rPr lang="zh-CN" altLang="en-US" sz="2600" dirty="0"/>
              <a:t>折交叉检验的流程。 </a:t>
            </a:r>
          </a:p>
          <a:p>
            <a:endParaRPr lang="zh-CN" altLang="en-US" dirty="0">
              <a:effectLst/>
            </a:endParaRPr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793FD01-DA57-CD74-1DE5-E32E5F6F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86" y="2072092"/>
            <a:ext cx="8312593" cy="9917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83030-C52D-1EEF-247D-43C6990E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32" y="3718647"/>
            <a:ext cx="77089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1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）相比于</a:t>
            </a:r>
            <a:r>
              <a:rPr lang="en" altLang="zh-CN" sz="2600" dirty="0"/>
              <a:t>L2</a:t>
            </a:r>
            <a:r>
              <a:rPr lang="zh-CN" altLang="en-US" sz="2600" dirty="0"/>
              <a:t>正则化，</a:t>
            </a:r>
            <a:r>
              <a:rPr lang="en" altLang="zh-CN" sz="2600" dirty="0"/>
              <a:t>L1</a:t>
            </a:r>
            <a:r>
              <a:rPr lang="zh-CN" altLang="en-US" sz="2600" dirty="0"/>
              <a:t>正则化有什么特点？除这两者之外，请再列举一 种正则化方法。</a:t>
            </a:r>
            <a:endParaRPr lang="zh-CN" altLang="en-US" dirty="0">
              <a:effectLst/>
            </a:endParaRPr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87C218-E87E-6920-3E81-A4590296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14" y="2071370"/>
            <a:ext cx="5638800" cy="4216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A6AB5F-12D2-DDC9-286A-1996B846D15B}"/>
              </a:ext>
            </a:extLst>
          </p:cNvPr>
          <p:cNvSpPr/>
          <p:nvPr/>
        </p:nvSpPr>
        <p:spPr>
          <a:xfrm>
            <a:off x="4945078" y="5918438"/>
            <a:ext cx="7874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60869A-8665-A318-E2D2-D8859203130B}"/>
              </a:ext>
            </a:extLst>
          </p:cNvPr>
          <p:cNvSpPr txBox="1"/>
          <p:nvPr/>
        </p:nvSpPr>
        <p:spPr>
          <a:xfrm>
            <a:off x="1066800" y="5918438"/>
            <a:ext cx="1094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Calibri" panose="020F0502020204030204" pitchFamily="34" charset="0"/>
              </a:rPr>
              <a:t>其他正则化方法，例如 </a:t>
            </a:r>
            <a:r>
              <a:rPr lang="en-US" altLang="zh-CN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Calibri" panose="020F0502020204030204" pitchFamily="34" charset="0"/>
                <a:hlinkClick r:id="rId4"/>
              </a:rPr>
              <a:t>Group Lasso</a:t>
            </a:r>
            <a:r>
              <a:rPr lang="zh-CN" altLang="en-US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Calibri" panose="020F0502020204030204" pitchFamily="34" charset="0"/>
              </a:rPr>
              <a:t> 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FDEF0-6B31-16DB-0C8D-DD6A20286E62}"/>
              </a:ext>
            </a:extLst>
          </p:cNvPr>
          <p:cNvSpPr txBox="1"/>
          <p:nvPr/>
        </p:nvSpPr>
        <p:spPr>
          <a:xfrm>
            <a:off x="8301317" y="4384675"/>
            <a:ext cx="1094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Calibri" panose="020F0502020204030204" pitchFamily="34" charset="0"/>
              </a:rPr>
              <a:t>稀疏解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6BAAD9-C476-E669-A326-6D0A04477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348" y="6287770"/>
            <a:ext cx="15621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6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）在支持向量机</a:t>
            </a:r>
            <a:r>
              <a:rPr lang="en-US" altLang="zh-CN" sz="2600" dirty="0"/>
              <a:t>(</a:t>
            </a:r>
            <a:r>
              <a:rPr lang="en" altLang="zh-CN" sz="2600" dirty="0"/>
              <a:t>SVM)</a:t>
            </a:r>
            <a:r>
              <a:rPr lang="zh-CN" altLang="en-US" sz="2600" dirty="0"/>
              <a:t>中引入核函数</a:t>
            </a:r>
            <a:r>
              <a:rPr lang="en-US" altLang="zh-CN" sz="2600" dirty="0"/>
              <a:t>(</a:t>
            </a:r>
            <a:r>
              <a:rPr lang="en" altLang="zh-CN" sz="2600" dirty="0"/>
              <a:t>Kernel function)</a:t>
            </a:r>
            <a:r>
              <a:rPr lang="zh-CN" altLang="en-US" sz="2600" dirty="0"/>
              <a:t>的动机是什么？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1800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处理非线性问题</a:t>
            </a:r>
            <a:endParaRPr lang="en-US" altLang="zh-CN" sz="1800" dirty="0">
              <a:solidFill>
                <a:srgbClr val="333333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sz="1800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减少计算复杂度 </a:t>
            </a:r>
            <a:endParaRPr lang="en-US" altLang="zh-CN" dirty="0">
              <a:solidFill>
                <a:srgbClr val="0432FF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6AB5F-12D2-DDC9-286A-1996B846D15B}"/>
              </a:ext>
            </a:extLst>
          </p:cNvPr>
          <p:cNvSpPr/>
          <p:nvPr/>
        </p:nvSpPr>
        <p:spPr>
          <a:xfrm>
            <a:off x="4648200" y="6141720"/>
            <a:ext cx="7874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6867C4-FCD5-CCCF-50F5-69DF7268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3905712"/>
            <a:ext cx="3162300" cy="478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EC9F23-4225-6133-E2D8-B88BCC34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2159682"/>
            <a:ext cx="2961903" cy="9153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1FEF7D-AC11-8152-0AE5-B47351EE6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555"/>
          <a:stretch/>
        </p:blipFill>
        <p:spPr>
          <a:xfrm>
            <a:off x="3771900" y="3106490"/>
            <a:ext cx="4597400" cy="459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8E1369-0815-54BC-BACA-C8E159F370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86" t="14597"/>
          <a:stretch/>
        </p:blipFill>
        <p:spPr>
          <a:xfrm>
            <a:off x="734956" y="4333023"/>
            <a:ext cx="4611745" cy="25067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B26CF4-302B-3813-190D-3AEA8DE6B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399" y="4290873"/>
            <a:ext cx="6382550" cy="25360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39E9C2-6031-7AA5-C46B-D25A2591E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26849"/>
            <a:ext cx="2146300" cy="2431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E7FC058-A98B-50BF-31C9-41CEDD8F0889}"/>
              </a:ext>
            </a:extLst>
          </p:cNvPr>
          <p:cNvSpPr txBox="1"/>
          <p:nvPr/>
        </p:nvSpPr>
        <p:spPr>
          <a:xfrm>
            <a:off x="768350" y="3510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432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Optional:</a:t>
            </a:r>
          </a:p>
        </p:txBody>
      </p:sp>
    </p:spTree>
    <p:extLst>
      <p:ext uri="{BB962C8B-B14F-4D97-AF65-F5344CB8AC3E}">
        <p14:creationId xmlns:p14="http://schemas.microsoft.com/office/powerpoint/2010/main" val="74678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5</a:t>
            </a:r>
            <a:r>
              <a:rPr lang="zh-CN" altLang="en-US" sz="2600" dirty="0"/>
              <a:t>）随机森林使用哪些方法增加单棵决策树的多样性？ </a:t>
            </a:r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6AB5F-12D2-DDC9-286A-1996B846D15B}"/>
              </a:ext>
            </a:extLst>
          </p:cNvPr>
          <p:cNvSpPr/>
          <p:nvPr/>
        </p:nvSpPr>
        <p:spPr>
          <a:xfrm>
            <a:off x="4610100" y="6052820"/>
            <a:ext cx="7874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C92343-062A-11A5-D8C5-231F4341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2179796"/>
            <a:ext cx="6731001" cy="19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C784-FFD1-6756-60FC-9129D6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79BE-1BDC-3104-55E5-8D1B5EDF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）训练深度神经网络时，发现网络</a:t>
            </a:r>
            <a:r>
              <a:rPr lang="zh-CN" altLang="en-US" sz="2600" dirty="0">
                <a:solidFill>
                  <a:srgbClr val="FF0000"/>
                </a:solidFill>
              </a:rPr>
              <a:t>在训练集上的误差较小，但在测试集上的误差较大</a:t>
            </a:r>
            <a:r>
              <a:rPr lang="zh-CN" altLang="en-US" sz="2600" dirty="0"/>
              <a:t>。请列举两种可以改进模型或者训练过程的措施。 </a:t>
            </a:r>
          </a:p>
          <a:p>
            <a:endParaRPr lang="zh-CN" altLang="en-US" sz="2600" dirty="0"/>
          </a:p>
          <a:p>
            <a:endParaRPr lang="en-US" altLang="zh-CN" dirty="0">
              <a:solidFill>
                <a:srgbClr val="0432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6AB5F-12D2-DDC9-286A-1996B846D15B}"/>
              </a:ext>
            </a:extLst>
          </p:cNvPr>
          <p:cNvSpPr/>
          <p:nvPr/>
        </p:nvSpPr>
        <p:spPr>
          <a:xfrm>
            <a:off x="4610100" y="6052820"/>
            <a:ext cx="7874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94E05-F394-F113-E766-F8AF29FD00A1}"/>
              </a:ext>
            </a:extLst>
          </p:cNvPr>
          <p:cNvSpPr txBox="1"/>
          <p:nvPr/>
        </p:nvSpPr>
        <p:spPr>
          <a:xfrm>
            <a:off x="1028700" y="2355136"/>
            <a:ext cx="10160000" cy="233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现象：深度神经网络过拟合</a:t>
            </a:r>
            <a:endParaRPr lang="en-US" altLang="zh-CN" dirty="0">
              <a:solidFill>
                <a:srgbClr val="333333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lphaU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解决方法：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传统机器学习方法防止过拟合的技术等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深度神经网络的正则化（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Weight Decay, Dropout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数据增广（对训练数据进行不同方式的扰动或变换，产生新的训练样本，增强模型泛化性）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Early Stop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等技术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96DF2-4134-6FB8-2936-EC53A8A364D0}"/>
              </a:ext>
            </a:extLst>
          </p:cNvPr>
          <p:cNvSpPr txBox="1"/>
          <p:nvPr/>
        </p:nvSpPr>
        <p:spPr>
          <a:xfrm>
            <a:off x="1028700" y="4889013"/>
            <a:ext cx="8636000" cy="17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哪项是不合理的：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收集更多的数据进行训练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在模型中增加更多的隐藏层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调整学习率并在损失函数中添加正则项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使用不同的初始化训练多个模型，并在测试时对所有模型的预测取平均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8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1124</Words>
  <Application>Microsoft Macintosh PowerPoint</Application>
  <PresentationFormat>宽屏</PresentationFormat>
  <Paragraphs>151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KaiTi</vt:lpstr>
      <vt:lpstr>FandolSong-Regular-Identity-H</vt:lpstr>
      <vt:lpstr>LMRoman10-Regular-Identity-H</vt:lpstr>
      <vt:lpstr>Songti SC</vt:lpstr>
      <vt:lpstr>Arial</vt:lpstr>
      <vt:lpstr>Calibri</vt:lpstr>
      <vt:lpstr>Cambria Math</vt:lpstr>
      <vt:lpstr>Times New Roman</vt:lpstr>
      <vt:lpstr>Office 主题​​</vt:lpstr>
      <vt:lpstr>第三次习题课</vt:lpstr>
      <vt:lpstr>第二次作业讲评</vt:lpstr>
      <vt:lpstr>第一题</vt:lpstr>
      <vt:lpstr>第一题</vt:lpstr>
      <vt:lpstr>第一题</vt:lpstr>
      <vt:lpstr>第一题</vt:lpstr>
      <vt:lpstr>第一题</vt:lpstr>
      <vt:lpstr>第一题</vt:lpstr>
      <vt:lpstr>第二题</vt:lpstr>
      <vt:lpstr>第二题</vt:lpstr>
      <vt:lpstr>第二题</vt:lpstr>
      <vt:lpstr>第二题</vt:lpstr>
      <vt:lpstr>第二题</vt:lpstr>
      <vt:lpstr>第三题</vt:lpstr>
      <vt:lpstr>第三题</vt:lpstr>
      <vt:lpstr>第三题</vt:lpstr>
      <vt:lpstr>第四题</vt:lpstr>
      <vt:lpstr>向量求导</vt:lpstr>
      <vt:lpstr>第四题</vt:lpstr>
      <vt:lpstr>向量求导</vt:lpstr>
      <vt:lpstr>第四题</vt:lpstr>
      <vt:lpstr>第四题</vt:lpstr>
      <vt:lpstr>第四题</vt:lpstr>
      <vt:lpstr>参数优化</vt:lpstr>
      <vt:lpstr>自由答疑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星灼</dc:creator>
  <cp:lastModifiedBy>维 文</cp:lastModifiedBy>
  <cp:revision>26</cp:revision>
  <dcterms:created xsi:type="dcterms:W3CDTF">2023-04-27T07:16:01Z</dcterms:created>
  <dcterms:modified xsi:type="dcterms:W3CDTF">2023-06-01T12:31:09Z</dcterms:modified>
</cp:coreProperties>
</file>