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4"/>
    <p:sldId id="267" r:id="rId15"/>
    <p:sldId id="268" r:id="rId16"/>
    <p:sldId id="271" r:id="rId17"/>
    <p:sldId id="269" r:id="rId18"/>
    <p:sldId id="270" r:id="rId19"/>
    <p:sldId id="272" r:id="rId20"/>
    <p:sldId id="273" r:id="rId21"/>
    <p:sldId id="274" r:id="rId22"/>
    <p:sldId id="275" r:id="rId23"/>
    <p:sldId id="277" r:id="rId24"/>
    <p:sldId id="278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>
        <p:scale>
          <a:sx n="128" d="100"/>
          <a:sy n="128" d="100"/>
        </p:scale>
        <p:origin x="9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A5437-39CA-E74D-B7BB-56CAE6BCD6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EF721-C565-D14F-91F0-DA7510348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B87B6-4BE6-914D-9CB2-5CE9849D56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5BCE-42DB-6444-812C-4929507389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第二次习题课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人工智能导论  郭星灼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/>
          <a:lstStyle/>
          <a:p>
            <a:endParaRPr kumimoji="1" lang="en-US" altLang="zh-CN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1" lang="en-US" altLang="zh-CN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1" lang="en-US" altLang="zh-CN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1" lang="en-US" altLang="zh-CN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解析：</a:t>
            </a:r>
            <a:endParaRPr kumimoji="1" lang="en-US" altLang="zh-CN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</a:t>
            </a:r>
            <a:r>
              <a:rPr kumimoji="1" lang="en-US" altLang="zh-CN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为已经走过的路径长度，</a:t>
            </a:r>
            <a:r>
              <a:rPr kumimoji="1" lang="en-US" altLang="zh-CN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1"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为评估函数的值：</a:t>
            </a:r>
            <a:endParaRPr kumimoji="1" lang="en-US" altLang="zh-CN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kumimoji="1" lang="en-US" altLang="zh-CN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UCS</a:t>
            </a:r>
            <a:r>
              <a:rPr kumimoji="1"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：选择</a:t>
            </a:r>
            <a:r>
              <a:rPr kumimoji="1" lang="en-US" altLang="zh-CN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最小的节点进行探索</a:t>
            </a:r>
            <a:endParaRPr kumimoji="1" lang="en-US" altLang="zh-CN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kumimoji="1"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贪心：选择</a:t>
            </a:r>
            <a:r>
              <a:rPr kumimoji="1" lang="en-US" altLang="zh-CN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1"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最小的节点进行探索</a:t>
            </a:r>
            <a:endParaRPr kumimoji="1" lang="en-US" altLang="zh-CN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kumimoji="1" lang="en-US" altLang="zh-CN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A*</a:t>
            </a:r>
            <a:r>
              <a:rPr kumimoji="1"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：选择</a:t>
            </a:r>
            <a:r>
              <a:rPr kumimoji="1" lang="en-US" altLang="zh-CN" dirty="0" err="1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g+h</a:t>
            </a:r>
            <a:r>
              <a:rPr kumimoji="1"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最小的节点进行探索</a:t>
            </a:r>
            <a:endParaRPr kumimoji="1" lang="en-US" altLang="zh-CN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注意：在</a:t>
            </a:r>
            <a:r>
              <a:rPr kumimoji="1" lang="en-US" altLang="zh-CN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*中，使用树搜索和图搜索有区别，需要按照题目执行</a:t>
            </a:r>
            <a:endParaRPr kumimoji="1" lang="zh-CN" altLang="en-US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821" y="1676540"/>
            <a:ext cx="4586357" cy="25031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09" y="2362341"/>
            <a:ext cx="4586357" cy="25031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75" y="1023730"/>
            <a:ext cx="7123298" cy="53445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考虑如下的带权</a:t>
                </a:r>
                <a:r>
                  <a:rPr kumimoji="1" lang="en-GB" altLang="zh-CN" dirty="0"/>
                  <a:t>A*</a:t>
                </a:r>
                <a:r>
                  <a:rPr kumimoji="1" lang="zh-CN" altLang="en-US" dirty="0"/>
                  <a:t>搜索算法：按照估价函数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递增的顺序进行树搜索，其中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kumimoji="1" lang="zh-CN" altLang="en-GB" dirty="0"/>
                  <a:t>。</a:t>
                </a:r>
                <a:r>
                  <a:rPr kumimoji="1" lang="zh-CN" altLang="en-US" dirty="0"/>
                  <a:t>假设对每个节点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均满足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GB" dirty="0"/>
                  <a:t>，</a:t>
                </a:r>
                <a:r>
                  <a:rPr kumimoji="1" lang="zh-CN" altLang="en-US" dirty="0"/>
                  <a:t>且所有代价均为非负值。记搜索起点为</a:t>
                </a:r>
                <a:r>
                  <a:rPr kumimoji="1" lang="en-GB" altLang="zh-CN" dirty="0"/>
                  <a:t>S</a:t>
                </a:r>
                <a:r>
                  <a:rPr kumimoji="1" lang="zh-CN" altLang="en-GB" dirty="0"/>
                  <a:t>，</a:t>
                </a:r>
                <a:r>
                  <a:rPr kumimoji="1" lang="zh-CN" altLang="en-US" dirty="0"/>
                  <a:t>终点为</a:t>
                </a:r>
                <a:r>
                  <a:rPr kumimoji="1" lang="en-US" altLang="zh-CN" dirty="0"/>
                  <a:t>T</a:t>
                </a:r>
                <a:r>
                  <a:rPr kumimoji="1" lang="zh-CN" altLang="en-GB" dirty="0"/>
                  <a:t>，</a:t>
                </a:r>
                <a:r>
                  <a:rPr kumimoji="1" lang="zh-CN" altLang="en-US" dirty="0"/>
                  <a:t>证明：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p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kumimoji="1" lang="zh-CN" altLang="en-GB" dirty="0"/>
                  <a:t>。</a:t>
                </a:r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解析：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明确算法各个部分的含义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：实际搜索时的路径长度；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：评估函数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理想情况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下到终点的最优路径长度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分析待证明式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2"/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理想情况下有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，说明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带权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A*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可能找到的并不是最优解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2"/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即便并不是最优解，带权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*仍然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找到了一个较优解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，且需要结合算法性质进行证明。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1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证明：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p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为什么会找不到最优解？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回顾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A*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的可采纳性：当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A*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树搜索可以找到最优解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在带权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A*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中令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ℎ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，则可以转化为以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为估价函数的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A*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搜索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2"/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此时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不满足可采纳性，因此可能找不到最优解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如何让算法找不到最优解？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算法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根本就没有探索到完整的最优路径</a:t>
                </a:r>
                <a:endParaRPr kumimoji="1"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在边缘集比较时，最优路径上的节点可能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h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比较大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即便如此，也必须有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𝑇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𝑊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⋅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ℎ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</m:d>
                  </m:oMath>
                </a14:m>
                <a:endParaRPr kumimoji="1"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8603973" y="4001294"/>
            <a:ext cx="3224497" cy="2491581"/>
            <a:chOff x="7073347" y="4001294"/>
            <a:chExt cx="3224497" cy="2491581"/>
          </a:xfrm>
        </p:grpSpPr>
        <p:sp>
          <p:nvSpPr>
            <p:cNvPr id="4" name="椭圆 3"/>
            <p:cNvSpPr/>
            <p:nvPr/>
          </p:nvSpPr>
          <p:spPr>
            <a:xfrm>
              <a:off x="8020878" y="4001294"/>
              <a:ext cx="1103243" cy="1103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h=100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094304" y="5389632"/>
              <a:ext cx="1103243" cy="1103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endPara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h=0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073347" y="5389632"/>
              <a:ext cx="1103243" cy="1103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h=99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" name="直线箭头连接符 11"/>
            <p:cNvCxnSpPr>
              <a:stCxn id="4" idx="3"/>
            </p:cNvCxnSpPr>
            <p:nvPr/>
          </p:nvCxnSpPr>
          <p:spPr>
            <a:xfrm flipH="1">
              <a:off x="7822096" y="4942971"/>
              <a:ext cx="360348" cy="4744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>
              <a:stCxn id="8" idx="6"/>
              <a:endCxn id="7" idx="2"/>
            </p:cNvCxnSpPr>
            <p:nvPr/>
          </p:nvCxnSpPr>
          <p:spPr>
            <a:xfrm>
              <a:off x="8176590" y="5941254"/>
              <a:ext cx="917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4" idx="5"/>
            </p:cNvCxnSpPr>
            <p:nvPr/>
          </p:nvCxnSpPr>
          <p:spPr>
            <a:xfrm>
              <a:off x="8962555" y="4942971"/>
              <a:ext cx="487266" cy="4991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732644" y="4870142"/>
              <a:ext cx="377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281972" y="5944332"/>
              <a:ext cx="575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99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129333" y="4870142"/>
              <a:ext cx="65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9900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9124121" y="4033425"/>
                  <a:ext cx="11737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100</m:t>
                        </m:r>
                      </m:oMath>
                    </m:oMathPara>
                  </a14:m>
                  <a:endPara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121" y="4033425"/>
                  <a:ext cx="1173723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证明：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p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最优路径上必然存在点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，使得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同时出现在边缘集中，且算法优先选择了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而不是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由路径的最优性，应该有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由于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比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先出队，因此有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整理后可以得到：</a:t>
                </a:r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9763539" y="2985052"/>
            <a:ext cx="642731" cy="6427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曲线连接符 7"/>
          <p:cNvCxnSpPr>
            <a:stCxn id="5" idx="3"/>
          </p:cNvCxnSpPr>
          <p:nvPr/>
        </p:nvCxnSpPr>
        <p:spPr>
          <a:xfrm rot="5400000">
            <a:off x="8818805" y="3364865"/>
            <a:ext cx="870068" cy="120765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28646" y="4403726"/>
            <a:ext cx="642731" cy="6427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857666" y="4787210"/>
            <a:ext cx="642731" cy="6427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T’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711069" y="3679928"/>
            <a:ext cx="642731" cy="6427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曲线连接符 15"/>
          <p:cNvCxnSpPr>
            <a:stCxn id="5" idx="6"/>
            <a:endCxn id="14" idx="0"/>
          </p:cNvCxnSpPr>
          <p:nvPr/>
        </p:nvCxnSpPr>
        <p:spPr>
          <a:xfrm>
            <a:off x="10406270" y="3306418"/>
            <a:ext cx="626165" cy="37351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4" idx="4"/>
            <a:endCxn id="13" idx="6"/>
          </p:cNvCxnSpPr>
          <p:nvPr/>
        </p:nvCxnSpPr>
        <p:spPr>
          <a:xfrm rot="5400000">
            <a:off x="10373458" y="4449598"/>
            <a:ext cx="785917" cy="53203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 rot="20477410">
            <a:off x="7796903" y="3723826"/>
            <a:ext cx="4068836" cy="1158172"/>
          </a:xfrm>
          <a:prstGeom prst="ellipse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第四题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第二次作业答疑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从现有数据中得到人工智能模型的方法</a:t>
                </a:r>
                <a:endParaRPr lang="en-US" altLang="zh-CN" dirty="0"/>
              </a:p>
              <a:p>
                <a:r>
                  <a:rPr lang="zh-CN" altLang="en-US" dirty="0"/>
                  <a:t>给定数据集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，学习函数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传统机器学习模型：线性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逻辑回归、决策树、随机森林、支持向量机等</a:t>
                </a:r>
                <a:endParaRPr lang="en-US" altLang="zh-CN" dirty="0"/>
              </a:p>
            </p:txBody>
          </p:sp>
        </mc:Choice>
        <mc:Fallback>
          <p:sp>
            <p:nvSpPr>
              <p:cNvPr id="7" name="内容占位符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箭头连接符 8"/>
          <p:cNvCxnSpPr/>
          <p:nvPr/>
        </p:nvCxnSpPr>
        <p:spPr>
          <a:xfrm flipV="1">
            <a:off x="4656483" y="3781838"/>
            <a:ext cx="586409" cy="62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5943600" y="3747052"/>
            <a:ext cx="0" cy="69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 flipV="1">
            <a:off x="6758609" y="3747052"/>
            <a:ext cx="496956" cy="596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14191" y="4442791"/>
            <a:ext cx="6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预测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67139" y="4442791"/>
            <a:ext cx="115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模型选择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58609" y="4408003"/>
            <a:ext cx="115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参数学习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梯度下降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对可微参数、目标函数的学习方法（又称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优化</a:t>
                </a:r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目标函数：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</a:rPr>
                  <a:t>分类</a:t>
                </a:r>
                <a:r>
                  <a:rPr kumimoji="1" lang="zh-CN" altLang="en-US" dirty="0"/>
                  <a:t>问题常用函数：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kumimoji="1" lang="zh-CN" altLang="en-US" dirty="0"/>
                  <a:t> （交叉熵损失函数）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</a:rPr>
                  <a:t>回归</a:t>
                </a:r>
                <a:r>
                  <a:rPr kumimoji="1" lang="zh-CN" altLang="en-US" dirty="0"/>
                  <a:t>问题常用函数：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 （均方损失函数）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基于梯度下降的优化过程：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前向推理：计算</a:t>
                </a:r>
                <a14:m>
                  <m:oMath xmlns:m="http://schemas.openxmlformats.org/officeDocument/2006/math">
                    <m:acc>
                      <m:ac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反向传播：计算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梯度下降：执行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梯度计算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标量对向量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矩阵的求导本质上是逐项求导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对于一些整体运算，可以整理出方便的形式，比如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ℓ=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 ⇒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ℓ=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⇒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第一次作业讲评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为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0432FF"/>
                </a:solidFill>
              </a:rPr>
              <a:t>科学计算</a:t>
            </a:r>
            <a:r>
              <a:rPr kumimoji="1" lang="zh-CN" altLang="en-US" dirty="0"/>
              <a:t>库，该库以</a:t>
            </a:r>
            <a:r>
              <a:rPr kumimoji="1" lang="en-GB" altLang="zh-CN" dirty="0">
                <a:solidFill>
                  <a:srgbClr val="0432FF"/>
                </a:solidFill>
              </a:rPr>
              <a:t>n</a:t>
            </a:r>
            <a:r>
              <a:rPr kumimoji="1" lang="zh-CN" altLang="en-US" dirty="0">
                <a:solidFill>
                  <a:srgbClr val="0432FF"/>
                </a:solidFill>
              </a:rPr>
              <a:t>维数组</a:t>
            </a:r>
            <a:r>
              <a:rPr kumimoji="1" lang="en-US" altLang="zh-CN" dirty="0" err="1"/>
              <a:t>numpy.ndarray</a:t>
            </a:r>
            <a:r>
              <a:rPr kumimoji="1" lang="zh-CN" altLang="en-US" dirty="0"/>
              <a:t>为基础，提供了向量、矩阵等运算的快速便捷的实现以及常用的数学函数等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1281" y="3159263"/>
            <a:ext cx="3898900" cy="344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680" y="3163163"/>
            <a:ext cx="3136900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在进行逐位计算时，需要进行</a:t>
            </a:r>
            <a:r>
              <a:rPr kumimoji="1" lang="zh-CN" altLang="en-US" dirty="0">
                <a:solidFill>
                  <a:srgbClr val="0432FF"/>
                </a:solidFill>
              </a:rPr>
              <a:t>维度对齐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两个数组的维度相同，且每一维的长度</a:t>
            </a:r>
            <a:r>
              <a:rPr kumimoji="1" lang="zh-CN" altLang="en-US" dirty="0">
                <a:solidFill>
                  <a:srgbClr val="0432FF"/>
                </a:solidFill>
              </a:rPr>
              <a:t>相等</a:t>
            </a:r>
            <a:r>
              <a:rPr kumimoji="1" lang="zh-CN" altLang="en-US" dirty="0"/>
              <a:t>或者</a:t>
            </a:r>
            <a:r>
              <a:rPr kumimoji="1" lang="zh-CN" altLang="en-US" dirty="0">
                <a:solidFill>
                  <a:srgbClr val="0432FF"/>
                </a:solidFill>
              </a:rPr>
              <a:t>其中一个长度为</a:t>
            </a:r>
            <a:r>
              <a:rPr kumimoji="1" lang="en-US" altLang="zh-CN" dirty="0">
                <a:solidFill>
                  <a:srgbClr val="0432FF"/>
                </a:solidFill>
              </a:rPr>
              <a:t>1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432FF"/>
                </a:solidFill>
              </a:rPr>
              <a:t>长度为</a:t>
            </a:r>
            <a:r>
              <a:rPr kumimoji="1" lang="en-US" altLang="zh-CN" dirty="0">
                <a:solidFill>
                  <a:srgbClr val="0432FF"/>
                </a:solidFill>
              </a:rPr>
              <a:t>1</a:t>
            </a:r>
            <a:r>
              <a:rPr kumimoji="1" lang="zh-CN" altLang="en-US" dirty="0">
                <a:solidFill>
                  <a:srgbClr val="0432FF"/>
                </a:solidFill>
              </a:rPr>
              <a:t>时，会复制并补充到另一个数组的维度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432FF"/>
                </a:solidFill>
              </a:rPr>
              <a:t>比如</a:t>
            </a:r>
            <a:r>
              <a:rPr kumimoji="1" lang="en-US" altLang="zh-CN" dirty="0">
                <a:solidFill>
                  <a:srgbClr val="0432FF"/>
                </a:solidFill>
              </a:rPr>
              <a:t> 3x5</a:t>
            </a:r>
            <a:r>
              <a:rPr kumimoji="1" lang="zh-CN" altLang="en-US" dirty="0">
                <a:solidFill>
                  <a:srgbClr val="0432FF"/>
                </a:solidFill>
              </a:rPr>
              <a:t> 和</a:t>
            </a:r>
            <a:r>
              <a:rPr kumimoji="1" lang="en-US" altLang="zh-CN" dirty="0">
                <a:solidFill>
                  <a:srgbClr val="0432FF"/>
                </a:solidFill>
              </a:rPr>
              <a:t> 1x5</a:t>
            </a:r>
            <a:r>
              <a:rPr kumimoji="1" lang="zh-CN" altLang="en-US" dirty="0">
                <a:solidFill>
                  <a:srgbClr val="0432FF"/>
                </a:solidFill>
              </a:rPr>
              <a:t> 进行运算，会将</a:t>
            </a:r>
            <a:r>
              <a:rPr kumimoji="1" lang="en-US" altLang="zh-CN" dirty="0">
                <a:solidFill>
                  <a:srgbClr val="0432FF"/>
                </a:solidFill>
              </a:rPr>
              <a:t>1x5</a:t>
            </a:r>
            <a:r>
              <a:rPr kumimoji="1" lang="zh-CN" altLang="en-US" dirty="0">
                <a:solidFill>
                  <a:srgbClr val="0432FF"/>
                </a:solidFill>
              </a:rPr>
              <a:t> 复制 </a:t>
            </a:r>
            <a:r>
              <a:rPr kumimoji="1" lang="en-US" altLang="zh-CN" dirty="0">
                <a:solidFill>
                  <a:srgbClr val="0432FF"/>
                </a:solidFill>
              </a:rPr>
              <a:t>3</a:t>
            </a:r>
            <a:r>
              <a:rPr kumimoji="1" lang="zh-CN" altLang="en-US" dirty="0">
                <a:solidFill>
                  <a:srgbClr val="0432FF"/>
                </a:solidFill>
              </a:rPr>
              <a:t> 份变为 </a:t>
            </a:r>
            <a:r>
              <a:rPr kumimoji="1" lang="en-US" altLang="zh-CN" dirty="0">
                <a:solidFill>
                  <a:srgbClr val="0432FF"/>
                </a:solidFill>
              </a:rPr>
              <a:t>3x5</a:t>
            </a:r>
            <a:endParaRPr kumimoji="1" lang="en-US" altLang="zh-CN" dirty="0"/>
          </a:p>
          <a:p>
            <a:r>
              <a:rPr kumimoji="1" lang="zh-CN" altLang="en-US" dirty="0"/>
              <a:t>在维度并不对齐时，会自动进行广播</a:t>
            </a:r>
            <a:r>
              <a:rPr kumimoji="1" lang="en-US" altLang="zh-CN" dirty="0"/>
              <a:t> (broadcast) </a:t>
            </a:r>
            <a:r>
              <a:rPr kumimoji="1" lang="zh-CN" altLang="en-US" dirty="0"/>
              <a:t>机制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以特定的方式进行维度扩充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如果仍然无法对齐，则会出现报错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0432FF"/>
                </a:solidFill>
              </a:rPr>
              <a:t>通过输出</a:t>
            </a:r>
            <a:r>
              <a:rPr kumimoji="1" lang="en-US" altLang="zh-CN" dirty="0" err="1">
                <a:solidFill>
                  <a:srgbClr val="0432FF"/>
                </a:solidFill>
              </a:rPr>
              <a:t>a.shape</a:t>
            </a:r>
            <a:r>
              <a:rPr kumimoji="1" lang="zh-CN" altLang="en-US" dirty="0">
                <a:solidFill>
                  <a:srgbClr val="0432FF"/>
                </a:solidFill>
              </a:rPr>
              <a:t>进行</a:t>
            </a:r>
            <a:r>
              <a:rPr kumimoji="1" lang="en-US" altLang="zh-CN" dirty="0">
                <a:solidFill>
                  <a:srgbClr val="0432FF"/>
                </a:solidFill>
              </a:rPr>
              <a:t>debug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300" y="4143375"/>
            <a:ext cx="2857500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自由答疑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简要回答下列问题：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(1) </a:t>
                </a:r>
                <a:r>
                  <a:rPr lang="zh-CN" altLang="en-US" dirty="0"/>
                  <a:t>假设搜索树的深度为</a:t>
                </a:r>
                <a14:m>
                  <m:oMath xmlns:m="http://schemas.openxmlformats.org/officeDocument/2006/math">
                    <m:r>
                      <a:rPr lang="en-GB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GB" dirty="0"/>
                  <a:t>，</a:t>
                </a:r>
                <a:r>
                  <a:rPr lang="zh-CN" altLang="en-US" dirty="0"/>
                  <a:t>每个节点的子节点个数为</a:t>
                </a:r>
                <a14:m>
                  <m:oMath xmlns:m="http://schemas.openxmlformats.org/officeDocument/2006/math">
                    <m:r>
                      <a:rPr lang="en-GB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GB" dirty="0"/>
                  <a:t>，</a:t>
                </a:r>
                <a:r>
                  <a:rPr lang="zh-CN" altLang="en-US" dirty="0"/>
                  <a:t>则深度优先搜索 </a:t>
                </a:r>
                <a:r>
                  <a:rPr lang="en-US" altLang="zh-CN" dirty="0"/>
                  <a:t>(</a:t>
                </a:r>
                <a:r>
                  <a:rPr lang="en-GB" altLang="zh-CN" dirty="0"/>
                  <a:t>DFS) </a:t>
                </a:r>
                <a:r>
                  <a:rPr lang="zh-CN" altLang="en-US" dirty="0"/>
                  <a:t>和宽度优先搜索 </a:t>
                </a:r>
                <a:r>
                  <a:rPr lang="en-US" altLang="zh-CN" dirty="0"/>
                  <a:t>(</a:t>
                </a:r>
                <a:r>
                  <a:rPr lang="en-GB" altLang="zh-CN" dirty="0"/>
                  <a:t>BFS) </a:t>
                </a:r>
                <a:r>
                  <a:rPr lang="zh-CN" altLang="en-US" dirty="0"/>
                  <a:t>的时间、空间复杂度各自为多少？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(2) </a:t>
                </a:r>
                <a:r>
                  <a:rPr lang="zh-CN" altLang="en-US" dirty="0"/>
                  <a:t>相比于树搜索，图搜索的提出旨在解决什么问题？实现上与树搜索有哪些不同？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(3) </a:t>
                </a:r>
                <a:r>
                  <a:rPr lang="en-GB" altLang="zh-CN" dirty="0"/>
                  <a:t>AC-3</a:t>
                </a:r>
                <a:r>
                  <a:rPr lang="zh-CN" altLang="en-US" dirty="0"/>
                  <a:t>算法的最坏时间复杂度是多少？如何得出这个时间复杂度？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(4) </a:t>
                </a:r>
                <a:r>
                  <a:rPr lang="zh-CN" altLang="en-US" dirty="0"/>
                  <a:t>爬山算法容易陷入局部最优，作为一种改进，模拟退火如何缓解这个问题？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第一题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简要回答下列问题：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(1) </a:t>
                </a:r>
                <a:r>
                  <a:rPr lang="zh-CN" altLang="en-US" dirty="0"/>
                  <a:t>假设搜索树的深度为</a:t>
                </a:r>
                <a14:m>
                  <m:oMath xmlns:m="http://schemas.openxmlformats.org/officeDocument/2006/math">
                    <m:r>
                      <a:rPr lang="en-GB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GB" dirty="0"/>
                  <a:t>，</a:t>
                </a:r>
                <a:r>
                  <a:rPr lang="zh-CN" altLang="en-US" dirty="0"/>
                  <a:t>每个节点的子节点个数为</a:t>
                </a:r>
                <a14:m>
                  <m:oMath xmlns:m="http://schemas.openxmlformats.org/officeDocument/2006/math">
                    <m:r>
                      <a:rPr lang="en-GB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GB" dirty="0"/>
                  <a:t>，</a:t>
                </a:r>
                <a:r>
                  <a:rPr lang="zh-CN" altLang="en-US" dirty="0"/>
                  <a:t>则深度优先搜索 </a:t>
                </a:r>
                <a:r>
                  <a:rPr lang="en-US" altLang="zh-CN" dirty="0"/>
                  <a:t>(</a:t>
                </a:r>
                <a:r>
                  <a:rPr lang="en-GB" altLang="zh-CN" dirty="0"/>
                  <a:t>DFS) </a:t>
                </a:r>
                <a:r>
                  <a:rPr lang="zh-CN" altLang="en-US" dirty="0"/>
                  <a:t>和宽度优先搜索 </a:t>
                </a:r>
                <a:r>
                  <a:rPr lang="en-US" altLang="zh-CN" dirty="0"/>
                  <a:t>(</a:t>
                </a:r>
                <a:r>
                  <a:rPr lang="en-GB" altLang="zh-CN" dirty="0"/>
                  <a:t>BFS) </a:t>
                </a:r>
                <a:r>
                  <a:rPr lang="zh-CN" altLang="en-US" dirty="0"/>
                  <a:t>的时间、空间复杂度各自为多少？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解析：</a:t>
                </a:r>
                <a:endParaRPr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DFS</a:t>
                </a:r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只需要存储根节点到当前节点的路径</a:t>
                </a:r>
                <a:r>
                  <a:rPr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(d</a:t>
                </a:r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个节点</a:t>
                </a:r>
                <a:r>
                  <a:rPr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 </a:t>
                </a:r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的信息；</a:t>
                </a:r>
                <a:r>
                  <a:rPr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BFS</a:t>
                </a:r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需要存储一层的全部信息，故：</a:t>
                </a:r>
                <a:endParaRPr lang="zh-CN" altLang="en-US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/>
              <p:cNvGraphicFramePr>
                <a:graphicFrameLocks noGrp="1"/>
              </p:cNvGraphicFramePr>
              <p:nvPr/>
            </p:nvGraphicFramePr>
            <p:xfrm>
              <a:off x="1626476" y="4522076"/>
              <a:ext cx="424267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282"/>
                    <a:gridCol w="1671145"/>
                    <a:gridCol w="1776249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时间复杂度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空间复杂度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432FF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DFS</a:t>
                          </a:r>
                          <a:endParaRPr lang="zh-CN" altLang="en-US" b="1" dirty="0">
                            <a:solidFill>
                              <a:srgbClr val="0432FF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432FF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BFS</a:t>
                          </a:r>
                          <a:endParaRPr lang="zh-CN" altLang="en-US" b="1" dirty="0">
                            <a:solidFill>
                              <a:srgbClr val="0432FF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/>
              <p:cNvGraphicFramePr>
                <a:graphicFrameLocks noGrp="1"/>
              </p:cNvGraphicFramePr>
              <p:nvPr/>
            </p:nvGraphicFramePr>
            <p:xfrm>
              <a:off x="1626476" y="4522076"/>
              <a:ext cx="424267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282"/>
                    <a:gridCol w="1671145"/>
                    <a:gridCol w="1776249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时间复杂度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空间复杂度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432FF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DFS</a:t>
                          </a:r>
                          <a:endParaRPr lang="zh-CN" altLang="en-US" b="1" dirty="0">
                            <a:solidFill>
                              <a:srgbClr val="0432FF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432FF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BFS</a:t>
                          </a:r>
                          <a:endParaRPr lang="zh-CN" altLang="en-US" b="1" dirty="0">
                            <a:solidFill>
                              <a:srgbClr val="0432FF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18" y="4511629"/>
            <a:ext cx="2280744" cy="21256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194" y="4522076"/>
            <a:ext cx="2280744" cy="21152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简要回答下列问题：</a:t>
            </a:r>
            <a:endParaRPr lang="zh-CN" altLang="en-US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相比于树搜索，图搜索的提出旨在解决什么问题？实现上与树搜索有哪些不同？</a:t>
            </a:r>
            <a:endParaRPr lang="en-US" altLang="zh-CN" dirty="0"/>
          </a:p>
          <a:p>
            <a:r>
              <a:rPr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解析：</a:t>
            </a:r>
            <a:endParaRPr lang="en-US" altLang="zh-CN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图搜索旨在解决树搜索可能出现的重复状态和冗余路径的问题，通过维护探索集保证仅加入未探索节点来实现。</a:t>
            </a:r>
            <a:endParaRPr lang="zh-CN" altLang="en-US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4228702"/>
            <a:ext cx="7772400" cy="24864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简要回答下列问题：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(3) </a:t>
                </a:r>
                <a:r>
                  <a:rPr lang="en-GB" altLang="zh-CN" dirty="0"/>
                  <a:t>AC-3</a:t>
                </a:r>
                <a:r>
                  <a:rPr lang="zh-CN" altLang="en-US" dirty="0"/>
                  <a:t>算法的最坏时间复杂度是多少？如何得出这个时间复杂度？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解析：</a:t>
                </a:r>
                <a:endParaRPr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AC-3</a:t>
                </a:r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算法的最坏时间复杂度为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全局弧的总数</a:t>
                </a:r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是变量取值空间大小。这是由于最坏情况下</a:t>
                </a:r>
                <a:r>
                  <a:rPr lang="zh-CN" altLang="en-US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每条弧</a:t>
                </a:r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都会被加入到队列中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次，每次强制弧相容的复杂度为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弧：存在至少一个二元约束的变量对。</a:t>
                </a:r>
                <a:endParaRPr lang="zh-CN" altLang="en-US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42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826" y="4001294"/>
            <a:ext cx="2903043" cy="26828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545" y="5000155"/>
            <a:ext cx="3497259" cy="11032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第一题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的邻居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因弧相容导致值域减小，需进一步检查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的邻居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en-US" altLang="zh-CN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这是一个迭代过程，最坏情况下会迭代到所有的弧</a:t>
                </a:r>
                <a:endParaRPr kumimoji="1" lang="zh-CN" altLang="en-US" dirty="0">
                  <a:solidFill>
                    <a:srgbClr val="0432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3763"/>
            <a:ext cx="7772400" cy="286131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9740462" y="3068595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35817" y="3068595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990763" y="3653481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989308" y="4326072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435817" y="4877510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740462" y="4877510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176117" y="3653481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176117" y="4326072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5" idx="6"/>
            <a:endCxn id="6" idx="2"/>
          </p:cNvCxnSpPr>
          <p:nvPr/>
        </p:nvCxnSpPr>
        <p:spPr>
          <a:xfrm>
            <a:off x="10223938" y="3310333"/>
            <a:ext cx="211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1"/>
            <a:endCxn id="6" idx="5"/>
          </p:cNvCxnSpPr>
          <p:nvPr/>
        </p:nvCxnSpPr>
        <p:spPr>
          <a:xfrm flipH="1" flipV="1">
            <a:off x="10848490" y="3481268"/>
            <a:ext cx="213076" cy="243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8" idx="0"/>
            <a:endCxn id="7" idx="4"/>
          </p:cNvCxnSpPr>
          <p:nvPr/>
        </p:nvCxnSpPr>
        <p:spPr>
          <a:xfrm flipV="1">
            <a:off x="11231046" y="4136957"/>
            <a:ext cx="1455" cy="18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5" idx="3"/>
            <a:endCxn id="12" idx="7"/>
          </p:cNvCxnSpPr>
          <p:nvPr/>
        </p:nvCxnSpPr>
        <p:spPr>
          <a:xfrm flipH="1">
            <a:off x="9588790" y="3481268"/>
            <a:ext cx="222475" cy="243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12" idx="4"/>
            <a:endCxn id="13" idx="0"/>
          </p:cNvCxnSpPr>
          <p:nvPr/>
        </p:nvCxnSpPr>
        <p:spPr>
          <a:xfrm>
            <a:off x="9417855" y="4136957"/>
            <a:ext cx="0" cy="18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13" idx="5"/>
            <a:endCxn id="11" idx="1"/>
          </p:cNvCxnSpPr>
          <p:nvPr/>
        </p:nvCxnSpPr>
        <p:spPr>
          <a:xfrm>
            <a:off x="9588790" y="4738745"/>
            <a:ext cx="222475" cy="209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1" idx="6"/>
            <a:endCxn id="9" idx="2"/>
          </p:cNvCxnSpPr>
          <p:nvPr/>
        </p:nvCxnSpPr>
        <p:spPr>
          <a:xfrm>
            <a:off x="10223938" y="5119248"/>
            <a:ext cx="211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8" idx="3"/>
            <a:endCxn id="9" idx="7"/>
          </p:cNvCxnSpPr>
          <p:nvPr/>
        </p:nvCxnSpPr>
        <p:spPr>
          <a:xfrm flipH="1">
            <a:off x="10848490" y="4738745"/>
            <a:ext cx="211621" cy="209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9080296" y="5399642"/>
                <a:ext cx="2499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𝑏𝑙𝑎𝑐𝑘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𝑤ℎ𝑖𝑡𝑒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296" y="5399642"/>
                <a:ext cx="2499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7" t="-64" r="9" b="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简要回答下列问题：</a:t>
            </a:r>
            <a:endParaRPr lang="zh-CN" altLang="en-US" dirty="0"/>
          </a:p>
          <a:p>
            <a:pPr lvl="1"/>
            <a:r>
              <a:rPr lang="en-US" altLang="zh-CN" dirty="0"/>
              <a:t>(4) </a:t>
            </a:r>
            <a:r>
              <a:rPr lang="zh-CN" altLang="en-US" dirty="0"/>
              <a:t>爬山算法容易陷入局部最优，作为一种改进，模拟退火如何缓解这个问题？</a:t>
            </a:r>
            <a:endParaRPr lang="en-US" altLang="zh-CN" dirty="0"/>
          </a:p>
          <a:p>
            <a:r>
              <a:rPr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解析：</a:t>
            </a:r>
            <a:endParaRPr lang="en-US" altLang="zh-CN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模拟退火引入了“接受概率”的概念，在新解较差时保留一定的转移概率，从而具有脱离局部最优的能力，而在“接受概率”逐渐趋于</a:t>
            </a:r>
            <a:r>
              <a:rPr lang="en-US" altLang="zh-CN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0432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时，解也趋于收敛。</a:t>
            </a:r>
            <a:endParaRPr lang="zh-CN" altLang="en-US" dirty="0">
              <a:solidFill>
                <a:srgbClr val="0432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2429" y="4402469"/>
            <a:ext cx="3687141" cy="2366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考虑使用</a:t>
            </a:r>
            <a:r>
              <a:rPr kumimoji="1" lang="zh-CN" altLang="en-US" dirty="0">
                <a:solidFill>
                  <a:srgbClr val="FF0000"/>
                </a:solidFill>
              </a:rPr>
              <a:t>树搜索</a:t>
            </a:r>
            <a:r>
              <a:rPr kumimoji="1" lang="zh-CN" altLang="en-US" dirty="0"/>
              <a:t>解决上图的路径搜索问题，其中</a:t>
            </a:r>
            <a:r>
              <a:rPr kumimoji="1" lang="en-GB" altLang="zh-CN" dirty="0"/>
              <a:t>S</a:t>
            </a:r>
            <a:r>
              <a:rPr kumimoji="1" lang="zh-CN" altLang="en-US" dirty="0"/>
              <a:t>为起点</a:t>
            </a:r>
            <a:r>
              <a:rPr kumimoji="1" lang="en-GB" altLang="zh-CN" dirty="0"/>
              <a:t>G</a:t>
            </a:r>
            <a:r>
              <a:rPr kumimoji="1" lang="zh-CN" altLang="en-US" dirty="0"/>
              <a:t>为终点，边上的数字表示节点之间的路径长度，每个节点内部显示了该节点到终点</a:t>
            </a:r>
            <a:r>
              <a:rPr kumimoji="1" lang="en-GB" altLang="zh-CN" dirty="0"/>
              <a:t>G</a:t>
            </a:r>
            <a:r>
              <a:rPr kumimoji="1" lang="zh-CN" altLang="en-US" dirty="0"/>
              <a:t>的启发式路径长度</a:t>
            </a:r>
            <a:r>
              <a:rPr kumimoji="1" lang="en-GB" altLang="zh-CN" dirty="0"/>
              <a:t>h</a:t>
            </a:r>
            <a:r>
              <a:rPr kumimoji="1" lang="zh-CN" altLang="en-GB" dirty="0"/>
              <a:t>，</a:t>
            </a:r>
            <a:r>
              <a:rPr kumimoji="1" lang="zh-CN" altLang="en-US" dirty="0"/>
              <a:t>规定搜索树上同一节点的子节点</a:t>
            </a:r>
            <a:r>
              <a:rPr kumimoji="1" lang="zh-CN" altLang="en-US" dirty="0">
                <a:solidFill>
                  <a:srgbClr val="0432FF"/>
                </a:solidFill>
              </a:rPr>
              <a:t>按字母顺序</a:t>
            </a:r>
            <a:r>
              <a:rPr kumimoji="1" lang="zh-CN" altLang="en-US" dirty="0"/>
              <a:t>依次扩展，代价函数值相同时也按字母顺序依次扩展。对于</a:t>
            </a:r>
            <a:r>
              <a:rPr kumimoji="1" lang="en-GB" altLang="zh-CN" dirty="0">
                <a:solidFill>
                  <a:srgbClr val="0432FF"/>
                </a:solidFill>
              </a:rPr>
              <a:t>UCS</a:t>
            </a:r>
            <a:r>
              <a:rPr kumimoji="1" lang="zh-CN" altLang="en-GB" dirty="0">
                <a:solidFill>
                  <a:srgbClr val="0432FF"/>
                </a:solidFill>
              </a:rPr>
              <a:t>、</a:t>
            </a:r>
            <a:r>
              <a:rPr kumimoji="1" lang="zh-CN" altLang="en-US" dirty="0">
                <a:solidFill>
                  <a:srgbClr val="0432FF"/>
                </a:solidFill>
              </a:rPr>
              <a:t>贪心和</a:t>
            </a:r>
            <a:r>
              <a:rPr kumimoji="1" lang="en-GB" altLang="zh-CN" dirty="0">
                <a:solidFill>
                  <a:srgbClr val="0432FF"/>
                </a:solidFill>
              </a:rPr>
              <a:t>A*</a:t>
            </a:r>
            <a:r>
              <a:rPr kumimoji="1" lang="zh-CN" altLang="en-US" dirty="0"/>
              <a:t>三种搜索算法，画出对应的</a:t>
            </a:r>
            <a:r>
              <a:rPr kumimoji="1" lang="zh-CN" altLang="en-US" dirty="0">
                <a:solidFill>
                  <a:srgbClr val="0432FF"/>
                </a:solidFill>
              </a:rPr>
              <a:t>搜索树</a:t>
            </a:r>
            <a:r>
              <a:rPr kumimoji="1" lang="zh-CN" altLang="en-US" dirty="0"/>
              <a:t>和算法得到的</a:t>
            </a:r>
            <a:r>
              <a:rPr kumimoji="1" lang="en-GB" altLang="zh-CN" dirty="0"/>
              <a:t>S</a:t>
            </a:r>
            <a:r>
              <a:rPr kumimoji="1" lang="zh-CN" altLang="en-US" dirty="0"/>
              <a:t>到</a:t>
            </a:r>
            <a:r>
              <a:rPr kumimoji="1" lang="en-GB" altLang="zh-CN" dirty="0"/>
              <a:t>G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0432FF"/>
                </a:solidFill>
              </a:rPr>
              <a:t>最优路径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821" y="4195857"/>
            <a:ext cx="4586357" cy="250311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0f564bd-955d-4144-849f-042dae66995a"/>
  <p:tag name="COMMONDATA" val="eyJoZGlkIjoiYmZmMzUxOTkwZDRiM2FhNGIyM2Y0YjA5MmUxNDA4ZG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2829</Words>
  <Application>WPS 演示</Application>
  <PresentationFormat>宽屏</PresentationFormat>
  <Paragraphs>202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黑体</vt:lpstr>
      <vt:lpstr>Cambria Math</vt:lpstr>
      <vt:lpstr>楷体</vt:lpstr>
      <vt:lpstr>微软雅黑</vt:lpstr>
      <vt:lpstr>Arial Unicode MS</vt:lpstr>
      <vt:lpstr>等线</vt:lpstr>
      <vt:lpstr>Office 主题​​</vt:lpstr>
      <vt:lpstr>第二次习题课</vt:lpstr>
      <vt:lpstr>第一次作业讲评</vt:lpstr>
      <vt:lpstr>第一题</vt:lpstr>
      <vt:lpstr>第一题</vt:lpstr>
      <vt:lpstr>第一题</vt:lpstr>
      <vt:lpstr>第一题</vt:lpstr>
      <vt:lpstr>第一题</vt:lpstr>
      <vt:lpstr>第一题</vt:lpstr>
      <vt:lpstr>第二题</vt:lpstr>
      <vt:lpstr>第二题</vt:lpstr>
      <vt:lpstr>第二题</vt:lpstr>
      <vt:lpstr>第三题</vt:lpstr>
      <vt:lpstr>第三题</vt:lpstr>
      <vt:lpstr>第三题</vt:lpstr>
      <vt:lpstr>第四题</vt:lpstr>
      <vt:lpstr>第二次作业答疑</vt:lpstr>
      <vt:lpstr>监督学习</vt:lpstr>
      <vt:lpstr>梯度下降</vt:lpstr>
      <vt:lpstr>梯度计算</vt:lpstr>
      <vt:lpstr>Numpy</vt:lpstr>
      <vt:lpstr>Numpy</vt:lpstr>
      <vt:lpstr>自由答疑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星灼</dc:creator>
  <cp:lastModifiedBy>一</cp:lastModifiedBy>
  <cp:revision>23</cp:revision>
  <dcterms:created xsi:type="dcterms:W3CDTF">2023-04-27T07:16:00Z</dcterms:created>
  <dcterms:modified xsi:type="dcterms:W3CDTF">2023-05-05T16:03:11Z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EB4F03220E6D48A0A0271B6B530C08CD_12</vt:lpwstr>
  </property>
  <property fmtid="{D5CDD505-2E9C-101B-9397-08002B2CF9AE}" pid="3" name="KSOProductBuildVer">
    <vt:lpwstr>2052-11.1.0.14036</vt:lpwstr>
  </property>
</Properties>
</file>