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56" r:id="rId3"/>
    <p:sldId id="303" r:id="rId4"/>
    <p:sldId id="304" r:id="rId5"/>
    <p:sldId id="378" r:id="rId6"/>
    <p:sldId id="306"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79"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3" autoAdjust="0"/>
    <p:restoredTop sz="80926" autoAdjust="0"/>
  </p:normalViewPr>
  <p:slideViewPr>
    <p:cSldViewPr snapToGrid="0">
      <p:cViewPr varScale="1">
        <p:scale>
          <a:sx n="69" d="100"/>
          <a:sy n="69" d="100"/>
        </p:scale>
        <p:origin x="137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FB07B-8B7C-421B-9702-F769FE8F189B}" type="doc">
      <dgm:prSet loTypeId="urn:microsoft.com/office/officeart/2005/8/layout/process1" loCatId="process" qsTypeId="urn:microsoft.com/office/officeart/2005/8/quickstyle/simple4" qsCatId="simple" csTypeId="urn:microsoft.com/office/officeart/2005/8/colors/accent1_2#1" csCatId="accent1" phldr="1"/>
      <dgm:spPr/>
    </dgm:pt>
    <dgm:pt modelId="{220803F7-5DFE-4681-A2F1-2364A8AAF454}">
      <dgm:prSet phldrT="[文本]" custT="1"/>
      <dgm:spPr/>
      <dgm:t>
        <a:bodyPr/>
        <a:lstStyle/>
        <a:p>
          <a:pPr algn="ctr">
            <a:lnSpc>
              <a:spcPct val="100000"/>
            </a:lnSpc>
          </a:pPr>
          <a:r>
            <a:rPr lang="zh-CN" altLang="en-US" sz="1400" dirty="0" smtClean="0"/>
            <a:t>顶点坐标</a:t>
          </a:r>
          <a:r>
            <a:rPr lang="en-US" altLang="zh-CN" sz="1400" dirty="0" smtClean="0"/>
            <a:t>[</a:t>
          </a:r>
          <a:r>
            <a:rPr lang="en-US" altLang="zh-CN" sz="1400" dirty="0" err="1" smtClean="0"/>
            <a:t>x,y,z,w</a:t>
          </a:r>
          <a:r>
            <a:rPr lang="en-US" altLang="zh-CN" sz="1400" dirty="0" smtClean="0"/>
            <a:t>]</a:t>
          </a:r>
          <a:r>
            <a:rPr lang="en-US" altLang="zh-CN" sz="1400" baseline="30000" dirty="0" smtClean="0"/>
            <a:t>T</a:t>
          </a:r>
          <a:endParaRPr lang="zh-CN" altLang="en-US" sz="1200" dirty="0"/>
        </a:p>
      </dgm:t>
    </dgm:pt>
    <dgm:pt modelId="{1C9363DB-4D25-47B7-88E2-455FE795C040}" type="parTrans" cxnId="{1DDCDA52-9E54-400E-9270-B76A8A5D7C11}">
      <dgm:prSet/>
      <dgm:spPr/>
      <dgm:t>
        <a:bodyPr/>
        <a:lstStyle/>
        <a:p>
          <a:endParaRPr lang="zh-CN" altLang="en-US"/>
        </a:p>
      </dgm:t>
    </dgm:pt>
    <dgm:pt modelId="{E0B52E8D-BB02-41CC-8827-75DEA7642DE7}" type="sibTrans" cxnId="{1DDCDA52-9E54-400E-9270-B76A8A5D7C11}">
      <dgm:prSet/>
      <dgm:spPr/>
      <dgm:t>
        <a:bodyPr/>
        <a:lstStyle/>
        <a:p>
          <a:endParaRPr lang="zh-CN" altLang="en-US"/>
        </a:p>
      </dgm:t>
    </dgm:pt>
    <dgm:pt modelId="{9AD7042F-DAB8-47D9-B537-96ABA77A0EBA}">
      <dgm:prSet phldrT="[文本]"/>
      <dgm:spPr/>
      <dgm:t>
        <a:bodyPr/>
        <a:lstStyle/>
        <a:p>
          <a:r>
            <a:rPr lang="zh-CN" altLang="en-US" dirty="0" smtClean="0"/>
            <a:t>模型视图变换</a:t>
          </a:r>
          <a:endParaRPr lang="zh-CN" altLang="en-US" dirty="0"/>
        </a:p>
      </dgm:t>
    </dgm:pt>
    <dgm:pt modelId="{F95AA8F2-FC1B-45F4-B1F2-087660545D17}" type="parTrans" cxnId="{6B8A46EC-4E71-40F7-BCE3-08D711558412}">
      <dgm:prSet/>
      <dgm:spPr/>
      <dgm:t>
        <a:bodyPr/>
        <a:lstStyle/>
        <a:p>
          <a:endParaRPr lang="zh-CN" altLang="en-US"/>
        </a:p>
      </dgm:t>
    </dgm:pt>
    <dgm:pt modelId="{D617A952-61CE-4654-9A25-E0C21F3AB0CC}" type="sibTrans" cxnId="{6B8A46EC-4E71-40F7-BCE3-08D711558412}">
      <dgm:prSet/>
      <dgm:spPr/>
      <dgm:t>
        <a:bodyPr/>
        <a:lstStyle/>
        <a:p>
          <a:endParaRPr lang="zh-CN" altLang="en-US"/>
        </a:p>
      </dgm:t>
    </dgm:pt>
    <dgm:pt modelId="{3BE5B32A-AE25-4755-9F98-24E374A2BEDD}">
      <dgm:prSet phldrT="[文本]"/>
      <dgm:spPr/>
      <dgm:t>
        <a:bodyPr/>
        <a:lstStyle/>
        <a:p>
          <a:r>
            <a:rPr lang="zh-CN" altLang="en-US" dirty="0" smtClean="0"/>
            <a:t>投影变换</a:t>
          </a:r>
          <a:endParaRPr lang="zh-CN" altLang="en-US" dirty="0"/>
        </a:p>
      </dgm:t>
    </dgm:pt>
    <dgm:pt modelId="{5480F630-C0AA-48F1-9E16-2B744A5BE112}" type="parTrans" cxnId="{EB0DD504-C292-4F85-90F5-E476D0A6150C}">
      <dgm:prSet/>
      <dgm:spPr/>
      <dgm:t>
        <a:bodyPr/>
        <a:lstStyle/>
        <a:p>
          <a:endParaRPr lang="zh-CN" altLang="en-US"/>
        </a:p>
      </dgm:t>
    </dgm:pt>
    <dgm:pt modelId="{F6AB659D-20A9-475E-8386-B3D0BCF56296}" type="sibTrans" cxnId="{EB0DD504-C292-4F85-90F5-E476D0A6150C}">
      <dgm:prSet/>
      <dgm:spPr/>
      <dgm:t>
        <a:bodyPr/>
        <a:lstStyle/>
        <a:p>
          <a:endParaRPr lang="zh-CN" altLang="en-US"/>
        </a:p>
      </dgm:t>
    </dgm:pt>
    <dgm:pt modelId="{104D3D02-88EC-4041-9532-02BC0DF2615B}">
      <dgm:prSet phldrT="[文本]"/>
      <dgm:spPr/>
      <dgm:t>
        <a:bodyPr/>
        <a:lstStyle/>
        <a:p>
          <a:r>
            <a:rPr lang="zh-CN" altLang="en-US" dirty="0" smtClean="0"/>
            <a:t>透视除法</a:t>
          </a:r>
          <a:endParaRPr lang="zh-CN" altLang="en-US" dirty="0"/>
        </a:p>
      </dgm:t>
    </dgm:pt>
    <dgm:pt modelId="{0D13A161-F413-48EE-BBE9-672C880639B6}" type="parTrans" cxnId="{B5DE866D-57E4-4388-A905-E4C948D18365}">
      <dgm:prSet/>
      <dgm:spPr/>
      <dgm:t>
        <a:bodyPr/>
        <a:lstStyle/>
        <a:p>
          <a:endParaRPr lang="zh-CN" altLang="en-US"/>
        </a:p>
      </dgm:t>
    </dgm:pt>
    <dgm:pt modelId="{25F8467D-2FE5-4503-84DA-56520CCCEF14}" type="sibTrans" cxnId="{B5DE866D-57E4-4388-A905-E4C948D18365}">
      <dgm:prSet/>
      <dgm:spPr/>
      <dgm:t>
        <a:bodyPr/>
        <a:lstStyle/>
        <a:p>
          <a:endParaRPr lang="zh-CN" altLang="en-US"/>
        </a:p>
      </dgm:t>
    </dgm:pt>
    <dgm:pt modelId="{67AF7D65-8D24-4A63-82B3-DCA0CE0C744C}">
      <dgm:prSet phldrT="[文本]"/>
      <dgm:spPr/>
      <dgm:t>
        <a:bodyPr/>
        <a:lstStyle/>
        <a:p>
          <a:r>
            <a:rPr lang="zh-CN" altLang="en-US" dirty="0" smtClean="0"/>
            <a:t>视口变换</a:t>
          </a:r>
          <a:endParaRPr lang="zh-CN" altLang="en-US" dirty="0"/>
        </a:p>
      </dgm:t>
    </dgm:pt>
    <dgm:pt modelId="{A26EA628-7D50-4AC5-96BA-593F7831F4D2}" type="parTrans" cxnId="{928413B6-0E20-4EA4-A158-EB3A719A35D0}">
      <dgm:prSet/>
      <dgm:spPr/>
      <dgm:t>
        <a:bodyPr/>
        <a:lstStyle/>
        <a:p>
          <a:endParaRPr lang="zh-CN" altLang="en-US"/>
        </a:p>
      </dgm:t>
    </dgm:pt>
    <dgm:pt modelId="{E2350C0C-D99E-493F-BFFD-8F77AD049400}" type="sibTrans" cxnId="{928413B6-0E20-4EA4-A158-EB3A719A35D0}">
      <dgm:prSet/>
      <dgm:spPr/>
      <dgm:t>
        <a:bodyPr/>
        <a:lstStyle/>
        <a:p>
          <a:endParaRPr lang="zh-CN" altLang="en-US"/>
        </a:p>
      </dgm:t>
    </dgm:pt>
    <dgm:pt modelId="{4B88B845-09D8-4652-AA44-8188C7BF81BD}">
      <dgm:prSet/>
      <dgm:spPr/>
      <dgm:t>
        <a:bodyPr/>
        <a:lstStyle/>
        <a:p>
          <a:pPr algn="ctr">
            <a:lnSpc>
              <a:spcPct val="100000"/>
            </a:lnSpc>
          </a:pPr>
          <a:endParaRPr lang="zh-CN" altLang="en-US" sz="900" dirty="0"/>
        </a:p>
      </dgm:t>
    </dgm:pt>
    <dgm:pt modelId="{DEBC03E2-6C31-408D-BF52-5079E7972E43}" type="parTrans" cxnId="{D0DBE2D7-43E0-4415-BE65-2B31AAA80FFF}">
      <dgm:prSet/>
      <dgm:spPr/>
      <dgm:t>
        <a:bodyPr/>
        <a:lstStyle/>
        <a:p>
          <a:endParaRPr lang="zh-CN" altLang="en-US"/>
        </a:p>
      </dgm:t>
    </dgm:pt>
    <dgm:pt modelId="{AC11D0D4-C102-4EC6-8F9E-A1EEB20D7529}" type="sibTrans" cxnId="{D0DBE2D7-43E0-4415-BE65-2B31AAA80FFF}">
      <dgm:prSet/>
      <dgm:spPr/>
      <dgm:t>
        <a:bodyPr/>
        <a:lstStyle/>
        <a:p>
          <a:endParaRPr lang="zh-CN" altLang="en-US"/>
        </a:p>
      </dgm:t>
    </dgm:pt>
    <dgm:pt modelId="{0F6589AD-22D1-46A9-B147-4B4B9BDF47EC}" type="pres">
      <dgm:prSet presAssocID="{1C6FB07B-8B7C-421B-9702-F769FE8F189B}" presName="Name0" presStyleCnt="0">
        <dgm:presLayoutVars>
          <dgm:dir/>
          <dgm:resizeHandles val="exact"/>
        </dgm:presLayoutVars>
      </dgm:prSet>
      <dgm:spPr/>
    </dgm:pt>
    <dgm:pt modelId="{8E012C5E-8C86-4D3B-8023-AA804445E5C9}" type="pres">
      <dgm:prSet presAssocID="{220803F7-5DFE-4681-A2F1-2364A8AAF454}" presName="node" presStyleLbl="node1" presStyleIdx="0" presStyleCnt="5" custLinFactNeighborX="-15150">
        <dgm:presLayoutVars>
          <dgm:bulletEnabled val="1"/>
        </dgm:presLayoutVars>
      </dgm:prSet>
      <dgm:spPr/>
      <dgm:t>
        <a:bodyPr/>
        <a:lstStyle/>
        <a:p>
          <a:endParaRPr lang="zh-CN" altLang="en-US"/>
        </a:p>
      </dgm:t>
    </dgm:pt>
    <dgm:pt modelId="{187E2D67-6A69-4C4D-8D80-3E7E0D0F69E6}" type="pres">
      <dgm:prSet presAssocID="{E0B52E8D-BB02-41CC-8827-75DEA7642DE7}" presName="sibTrans" presStyleLbl="sibTrans2D1" presStyleIdx="0" presStyleCnt="4"/>
      <dgm:spPr/>
      <dgm:t>
        <a:bodyPr/>
        <a:lstStyle/>
        <a:p>
          <a:endParaRPr lang="zh-CN" altLang="en-US"/>
        </a:p>
      </dgm:t>
    </dgm:pt>
    <dgm:pt modelId="{D463A130-5212-45B2-9765-2520DF93775C}" type="pres">
      <dgm:prSet presAssocID="{E0B52E8D-BB02-41CC-8827-75DEA7642DE7}" presName="connectorText" presStyleLbl="sibTrans2D1" presStyleIdx="0" presStyleCnt="4"/>
      <dgm:spPr/>
      <dgm:t>
        <a:bodyPr/>
        <a:lstStyle/>
        <a:p>
          <a:endParaRPr lang="zh-CN" altLang="en-US"/>
        </a:p>
      </dgm:t>
    </dgm:pt>
    <dgm:pt modelId="{E6A7EBE5-B6F5-4A3D-9AFA-3A785716CFA0}" type="pres">
      <dgm:prSet presAssocID="{9AD7042F-DAB8-47D9-B537-96ABA77A0EBA}" presName="node" presStyleLbl="node1" presStyleIdx="1" presStyleCnt="5">
        <dgm:presLayoutVars>
          <dgm:bulletEnabled val="1"/>
        </dgm:presLayoutVars>
      </dgm:prSet>
      <dgm:spPr/>
      <dgm:t>
        <a:bodyPr/>
        <a:lstStyle/>
        <a:p>
          <a:endParaRPr lang="zh-CN" altLang="en-US"/>
        </a:p>
      </dgm:t>
    </dgm:pt>
    <dgm:pt modelId="{8B10908B-0661-4109-B895-2ACAD4B1AC8D}" type="pres">
      <dgm:prSet presAssocID="{D617A952-61CE-4654-9A25-E0C21F3AB0CC}" presName="sibTrans" presStyleLbl="sibTrans2D1" presStyleIdx="1" presStyleCnt="4"/>
      <dgm:spPr/>
      <dgm:t>
        <a:bodyPr/>
        <a:lstStyle/>
        <a:p>
          <a:endParaRPr lang="zh-CN" altLang="en-US"/>
        </a:p>
      </dgm:t>
    </dgm:pt>
    <dgm:pt modelId="{B4549960-6E29-48EC-9EFA-9B1CFDDA4577}" type="pres">
      <dgm:prSet presAssocID="{D617A952-61CE-4654-9A25-E0C21F3AB0CC}" presName="connectorText" presStyleLbl="sibTrans2D1" presStyleIdx="1" presStyleCnt="4"/>
      <dgm:spPr/>
      <dgm:t>
        <a:bodyPr/>
        <a:lstStyle/>
        <a:p>
          <a:endParaRPr lang="zh-CN" altLang="en-US"/>
        </a:p>
      </dgm:t>
    </dgm:pt>
    <dgm:pt modelId="{C75BFF4D-A2D6-43A4-914C-43BE96CFF150}" type="pres">
      <dgm:prSet presAssocID="{3BE5B32A-AE25-4755-9F98-24E374A2BEDD}" presName="node" presStyleLbl="node1" presStyleIdx="2" presStyleCnt="5">
        <dgm:presLayoutVars>
          <dgm:bulletEnabled val="1"/>
        </dgm:presLayoutVars>
      </dgm:prSet>
      <dgm:spPr/>
      <dgm:t>
        <a:bodyPr/>
        <a:lstStyle/>
        <a:p>
          <a:endParaRPr lang="zh-CN" altLang="en-US"/>
        </a:p>
      </dgm:t>
    </dgm:pt>
    <dgm:pt modelId="{3AB2A2E1-20A0-463D-8C9B-BF4C5311FDC4}" type="pres">
      <dgm:prSet presAssocID="{F6AB659D-20A9-475E-8386-B3D0BCF56296}" presName="sibTrans" presStyleLbl="sibTrans2D1" presStyleIdx="2" presStyleCnt="4"/>
      <dgm:spPr/>
      <dgm:t>
        <a:bodyPr/>
        <a:lstStyle/>
        <a:p>
          <a:endParaRPr lang="zh-CN" altLang="en-US"/>
        </a:p>
      </dgm:t>
    </dgm:pt>
    <dgm:pt modelId="{FED5F0E8-354A-4DE5-9C9D-AF7FEC7CDBFE}" type="pres">
      <dgm:prSet presAssocID="{F6AB659D-20A9-475E-8386-B3D0BCF56296}" presName="connectorText" presStyleLbl="sibTrans2D1" presStyleIdx="2" presStyleCnt="4"/>
      <dgm:spPr/>
      <dgm:t>
        <a:bodyPr/>
        <a:lstStyle/>
        <a:p>
          <a:endParaRPr lang="zh-CN" altLang="en-US"/>
        </a:p>
      </dgm:t>
    </dgm:pt>
    <dgm:pt modelId="{FAA07F30-0690-4C04-BAFA-ECC0C22F9D84}" type="pres">
      <dgm:prSet presAssocID="{104D3D02-88EC-4041-9532-02BC0DF2615B}" presName="node" presStyleLbl="node1" presStyleIdx="3" presStyleCnt="5">
        <dgm:presLayoutVars>
          <dgm:bulletEnabled val="1"/>
        </dgm:presLayoutVars>
      </dgm:prSet>
      <dgm:spPr/>
      <dgm:t>
        <a:bodyPr/>
        <a:lstStyle/>
        <a:p>
          <a:endParaRPr lang="zh-CN" altLang="en-US"/>
        </a:p>
      </dgm:t>
    </dgm:pt>
    <dgm:pt modelId="{ECCF98D1-001F-42B7-B195-4BD8E905DE53}" type="pres">
      <dgm:prSet presAssocID="{25F8467D-2FE5-4503-84DA-56520CCCEF14}" presName="sibTrans" presStyleLbl="sibTrans2D1" presStyleIdx="3" presStyleCnt="4"/>
      <dgm:spPr/>
      <dgm:t>
        <a:bodyPr/>
        <a:lstStyle/>
        <a:p>
          <a:endParaRPr lang="zh-CN" altLang="en-US"/>
        </a:p>
      </dgm:t>
    </dgm:pt>
    <dgm:pt modelId="{02D8498E-986C-4BE7-B382-69127659D835}" type="pres">
      <dgm:prSet presAssocID="{25F8467D-2FE5-4503-84DA-56520CCCEF14}" presName="connectorText" presStyleLbl="sibTrans2D1" presStyleIdx="3" presStyleCnt="4"/>
      <dgm:spPr/>
      <dgm:t>
        <a:bodyPr/>
        <a:lstStyle/>
        <a:p>
          <a:endParaRPr lang="zh-CN" altLang="en-US"/>
        </a:p>
      </dgm:t>
    </dgm:pt>
    <dgm:pt modelId="{042F3E86-FFD9-4C01-9EA8-5FFA304B87EE}" type="pres">
      <dgm:prSet presAssocID="{67AF7D65-8D24-4A63-82B3-DCA0CE0C744C}" presName="node" presStyleLbl="node1" presStyleIdx="4" presStyleCnt="5">
        <dgm:presLayoutVars>
          <dgm:bulletEnabled val="1"/>
        </dgm:presLayoutVars>
      </dgm:prSet>
      <dgm:spPr/>
      <dgm:t>
        <a:bodyPr/>
        <a:lstStyle/>
        <a:p>
          <a:endParaRPr lang="zh-CN" altLang="en-US"/>
        </a:p>
      </dgm:t>
    </dgm:pt>
  </dgm:ptLst>
  <dgm:cxnLst>
    <dgm:cxn modelId="{A642EA74-ADB0-4C2D-9015-AF943B15CF03}" type="presOf" srcId="{D617A952-61CE-4654-9A25-E0C21F3AB0CC}" destId="{8B10908B-0661-4109-B895-2ACAD4B1AC8D}" srcOrd="0" destOrd="0" presId="urn:microsoft.com/office/officeart/2005/8/layout/process1"/>
    <dgm:cxn modelId="{3541440D-D7A1-48F8-B1EF-50A424F10AA6}" type="presOf" srcId="{25F8467D-2FE5-4503-84DA-56520CCCEF14}" destId="{02D8498E-986C-4BE7-B382-69127659D835}" srcOrd="1" destOrd="0" presId="urn:microsoft.com/office/officeart/2005/8/layout/process1"/>
    <dgm:cxn modelId="{BEE930F2-6340-435E-B695-5FB7A688B777}" type="presOf" srcId="{1C6FB07B-8B7C-421B-9702-F769FE8F189B}" destId="{0F6589AD-22D1-46A9-B147-4B4B9BDF47EC}" srcOrd="0" destOrd="0" presId="urn:microsoft.com/office/officeart/2005/8/layout/process1"/>
    <dgm:cxn modelId="{8B05001B-FD15-4920-8481-5FAEF1E69B43}" type="presOf" srcId="{67AF7D65-8D24-4A63-82B3-DCA0CE0C744C}" destId="{042F3E86-FFD9-4C01-9EA8-5FFA304B87EE}" srcOrd="0" destOrd="0" presId="urn:microsoft.com/office/officeart/2005/8/layout/process1"/>
    <dgm:cxn modelId="{3A088C89-0FC8-4FAB-A969-87F01B2229AD}" type="presOf" srcId="{E0B52E8D-BB02-41CC-8827-75DEA7642DE7}" destId="{D463A130-5212-45B2-9765-2520DF93775C}" srcOrd="1" destOrd="0" presId="urn:microsoft.com/office/officeart/2005/8/layout/process1"/>
    <dgm:cxn modelId="{8C776404-10FB-45FF-9C0A-D0EF098DAD0E}" type="presOf" srcId="{4B88B845-09D8-4652-AA44-8188C7BF81BD}" destId="{8E012C5E-8C86-4D3B-8023-AA804445E5C9}" srcOrd="0" destOrd="1" presId="urn:microsoft.com/office/officeart/2005/8/layout/process1"/>
    <dgm:cxn modelId="{A4346A20-4333-475C-A005-92518F0CD6F5}" type="presOf" srcId="{9AD7042F-DAB8-47D9-B537-96ABA77A0EBA}" destId="{E6A7EBE5-B6F5-4A3D-9AFA-3A785716CFA0}" srcOrd="0" destOrd="0" presId="urn:microsoft.com/office/officeart/2005/8/layout/process1"/>
    <dgm:cxn modelId="{9DFFA751-4BC0-4C3F-87FD-A293A98EC74D}" type="presOf" srcId="{220803F7-5DFE-4681-A2F1-2364A8AAF454}" destId="{8E012C5E-8C86-4D3B-8023-AA804445E5C9}" srcOrd="0" destOrd="0" presId="urn:microsoft.com/office/officeart/2005/8/layout/process1"/>
    <dgm:cxn modelId="{D0DBE2D7-43E0-4415-BE65-2B31AAA80FFF}" srcId="{220803F7-5DFE-4681-A2F1-2364A8AAF454}" destId="{4B88B845-09D8-4652-AA44-8188C7BF81BD}" srcOrd="0" destOrd="0" parTransId="{DEBC03E2-6C31-408D-BF52-5079E7972E43}" sibTransId="{AC11D0D4-C102-4EC6-8F9E-A1EEB20D7529}"/>
    <dgm:cxn modelId="{EB0DD504-C292-4F85-90F5-E476D0A6150C}" srcId="{1C6FB07B-8B7C-421B-9702-F769FE8F189B}" destId="{3BE5B32A-AE25-4755-9F98-24E374A2BEDD}" srcOrd="2" destOrd="0" parTransId="{5480F630-C0AA-48F1-9E16-2B744A5BE112}" sibTransId="{F6AB659D-20A9-475E-8386-B3D0BCF56296}"/>
    <dgm:cxn modelId="{778F6A5A-562A-4DED-856F-EA7079EF1422}" type="presOf" srcId="{D617A952-61CE-4654-9A25-E0C21F3AB0CC}" destId="{B4549960-6E29-48EC-9EFA-9B1CFDDA4577}" srcOrd="1" destOrd="0" presId="urn:microsoft.com/office/officeart/2005/8/layout/process1"/>
    <dgm:cxn modelId="{3400D06D-A61D-41CA-B2DD-29AB4A205C9C}" type="presOf" srcId="{3BE5B32A-AE25-4755-9F98-24E374A2BEDD}" destId="{C75BFF4D-A2D6-43A4-914C-43BE96CFF150}" srcOrd="0" destOrd="0" presId="urn:microsoft.com/office/officeart/2005/8/layout/process1"/>
    <dgm:cxn modelId="{BB1815BE-EA5E-4AC9-9DE3-B3506ED3B3F6}" type="presOf" srcId="{F6AB659D-20A9-475E-8386-B3D0BCF56296}" destId="{3AB2A2E1-20A0-463D-8C9B-BF4C5311FDC4}" srcOrd="0" destOrd="0" presId="urn:microsoft.com/office/officeart/2005/8/layout/process1"/>
    <dgm:cxn modelId="{0494A0C3-B336-4034-B2AE-3079113D2FAC}" type="presOf" srcId="{E0B52E8D-BB02-41CC-8827-75DEA7642DE7}" destId="{187E2D67-6A69-4C4D-8D80-3E7E0D0F69E6}" srcOrd="0" destOrd="0" presId="urn:microsoft.com/office/officeart/2005/8/layout/process1"/>
    <dgm:cxn modelId="{7307CA06-D4AA-4CAC-8C56-0DF29E5BCFC4}" type="presOf" srcId="{25F8467D-2FE5-4503-84DA-56520CCCEF14}" destId="{ECCF98D1-001F-42B7-B195-4BD8E905DE53}" srcOrd="0" destOrd="0" presId="urn:microsoft.com/office/officeart/2005/8/layout/process1"/>
    <dgm:cxn modelId="{6B8A46EC-4E71-40F7-BCE3-08D711558412}" srcId="{1C6FB07B-8B7C-421B-9702-F769FE8F189B}" destId="{9AD7042F-DAB8-47D9-B537-96ABA77A0EBA}" srcOrd="1" destOrd="0" parTransId="{F95AA8F2-FC1B-45F4-B1F2-087660545D17}" sibTransId="{D617A952-61CE-4654-9A25-E0C21F3AB0CC}"/>
    <dgm:cxn modelId="{928413B6-0E20-4EA4-A158-EB3A719A35D0}" srcId="{1C6FB07B-8B7C-421B-9702-F769FE8F189B}" destId="{67AF7D65-8D24-4A63-82B3-DCA0CE0C744C}" srcOrd="4" destOrd="0" parTransId="{A26EA628-7D50-4AC5-96BA-593F7831F4D2}" sibTransId="{E2350C0C-D99E-493F-BFFD-8F77AD049400}"/>
    <dgm:cxn modelId="{9445CB1E-0D92-482E-99E5-AE416360D8B9}" type="presOf" srcId="{104D3D02-88EC-4041-9532-02BC0DF2615B}" destId="{FAA07F30-0690-4C04-BAFA-ECC0C22F9D84}" srcOrd="0" destOrd="0" presId="urn:microsoft.com/office/officeart/2005/8/layout/process1"/>
    <dgm:cxn modelId="{1DDCDA52-9E54-400E-9270-B76A8A5D7C11}" srcId="{1C6FB07B-8B7C-421B-9702-F769FE8F189B}" destId="{220803F7-5DFE-4681-A2F1-2364A8AAF454}" srcOrd="0" destOrd="0" parTransId="{1C9363DB-4D25-47B7-88E2-455FE795C040}" sibTransId="{E0B52E8D-BB02-41CC-8827-75DEA7642DE7}"/>
    <dgm:cxn modelId="{B1953E12-A048-45CA-A671-EAE9B7C37A87}" type="presOf" srcId="{F6AB659D-20A9-475E-8386-B3D0BCF56296}" destId="{FED5F0E8-354A-4DE5-9C9D-AF7FEC7CDBFE}" srcOrd="1" destOrd="0" presId="urn:microsoft.com/office/officeart/2005/8/layout/process1"/>
    <dgm:cxn modelId="{B5DE866D-57E4-4388-A905-E4C948D18365}" srcId="{1C6FB07B-8B7C-421B-9702-F769FE8F189B}" destId="{104D3D02-88EC-4041-9532-02BC0DF2615B}" srcOrd="3" destOrd="0" parTransId="{0D13A161-F413-48EE-BBE9-672C880639B6}" sibTransId="{25F8467D-2FE5-4503-84DA-56520CCCEF14}"/>
    <dgm:cxn modelId="{B5FC52E9-1B85-4C6C-AA14-70E256AE76BE}" type="presParOf" srcId="{0F6589AD-22D1-46A9-B147-4B4B9BDF47EC}" destId="{8E012C5E-8C86-4D3B-8023-AA804445E5C9}" srcOrd="0" destOrd="0" presId="urn:microsoft.com/office/officeart/2005/8/layout/process1"/>
    <dgm:cxn modelId="{E6A26DA3-F8F8-4948-94BB-8CB830D48E6E}" type="presParOf" srcId="{0F6589AD-22D1-46A9-B147-4B4B9BDF47EC}" destId="{187E2D67-6A69-4C4D-8D80-3E7E0D0F69E6}" srcOrd="1" destOrd="0" presId="urn:microsoft.com/office/officeart/2005/8/layout/process1"/>
    <dgm:cxn modelId="{36E71E3E-112C-43DE-A9FB-ACE09648F7FE}" type="presParOf" srcId="{187E2D67-6A69-4C4D-8D80-3E7E0D0F69E6}" destId="{D463A130-5212-45B2-9765-2520DF93775C}" srcOrd="0" destOrd="0" presId="urn:microsoft.com/office/officeart/2005/8/layout/process1"/>
    <dgm:cxn modelId="{A2FB6919-76CC-4D23-BDDB-6CA21EC7C214}" type="presParOf" srcId="{0F6589AD-22D1-46A9-B147-4B4B9BDF47EC}" destId="{E6A7EBE5-B6F5-4A3D-9AFA-3A785716CFA0}" srcOrd="2" destOrd="0" presId="urn:microsoft.com/office/officeart/2005/8/layout/process1"/>
    <dgm:cxn modelId="{A64336A5-3A5E-4B06-ADE6-C6AB799733AC}" type="presParOf" srcId="{0F6589AD-22D1-46A9-B147-4B4B9BDF47EC}" destId="{8B10908B-0661-4109-B895-2ACAD4B1AC8D}" srcOrd="3" destOrd="0" presId="urn:microsoft.com/office/officeart/2005/8/layout/process1"/>
    <dgm:cxn modelId="{3B6F0957-0A11-4B25-A482-55946E946715}" type="presParOf" srcId="{8B10908B-0661-4109-B895-2ACAD4B1AC8D}" destId="{B4549960-6E29-48EC-9EFA-9B1CFDDA4577}" srcOrd="0" destOrd="0" presId="urn:microsoft.com/office/officeart/2005/8/layout/process1"/>
    <dgm:cxn modelId="{DF1FE754-14D4-4D3C-A84C-DE182E7B8B32}" type="presParOf" srcId="{0F6589AD-22D1-46A9-B147-4B4B9BDF47EC}" destId="{C75BFF4D-A2D6-43A4-914C-43BE96CFF150}" srcOrd="4" destOrd="0" presId="urn:microsoft.com/office/officeart/2005/8/layout/process1"/>
    <dgm:cxn modelId="{51A74102-A8B2-439A-B1BF-2B4D0B2718B7}" type="presParOf" srcId="{0F6589AD-22D1-46A9-B147-4B4B9BDF47EC}" destId="{3AB2A2E1-20A0-463D-8C9B-BF4C5311FDC4}" srcOrd="5" destOrd="0" presId="urn:microsoft.com/office/officeart/2005/8/layout/process1"/>
    <dgm:cxn modelId="{2E0323FC-4544-4D04-B002-7157A92FD93D}" type="presParOf" srcId="{3AB2A2E1-20A0-463D-8C9B-BF4C5311FDC4}" destId="{FED5F0E8-354A-4DE5-9C9D-AF7FEC7CDBFE}" srcOrd="0" destOrd="0" presId="urn:microsoft.com/office/officeart/2005/8/layout/process1"/>
    <dgm:cxn modelId="{AA6D7506-309E-4827-BD68-2BECFA99C8DF}" type="presParOf" srcId="{0F6589AD-22D1-46A9-B147-4B4B9BDF47EC}" destId="{FAA07F30-0690-4C04-BAFA-ECC0C22F9D84}" srcOrd="6" destOrd="0" presId="urn:microsoft.com/office/officeart/2005/8/layout/process1"/>
    <dgm:cxn modelId="{951A78B6-D12B-454A-B603-E903E7FD41A5}" type="presParOf" srcId="{0F6589AD-22D1-46A9-B147-4B4B9BDF47EC}" destId="{ECCF98D1-001F-42B7-B195-4BD8E905DE53}" srcOrd="7" destOrd="0" presId="urn:microsoft.com/office/officeart/2005/8/layout/process1"/>
    <dgm:cxn modelId="{D14DF5D9-02AF-47D6-90E4-684B86C2F97D}" type="presParOf" srcId="{ECCF98D1-001F-42B7-B195-4BD8E905DE53}" destId="{02D8498E-986C-4BE7-B382-69127659D835}" srcOrd="0" destOrd="0" presId="urn:microsoft.com/office/officeart/2005/8/layout/process1"/>
    <dgm:cxn modelId="{99BB7A5C-96CC-408C-AB7E-4766614FE2E4}" type="presParOf" srcId="{0F6589AD-22D1-46A9-B147-4B4B9BDF47EC}" destId="{042F3E86-FFD9-4C01-9EA8-5FFA304B87EE}"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12C5E-8C86-4D3B-8023-AA804445E5C9}">
      <dsp:nvSpPr>
        <dsp:cNvPr id="0" name=""/>
        <dsp:cNvSpPr/>
      </dsp:nvSpPr>
      <dsp:spPr>
        <a:xfrm>
          <a:off x="0" y="1152800"/>
          <a:ext cx="1255025" cy="8236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100000"/>
            </a:lnSpc>
            <a:spcBef>
              <a:spcPct val="0"/>
            </a:spcBef>
            <a:spcAft>
              <a:spcPct val="35000"/>
            </a:spcAft>
          </a:pPr>
          <a:r>
            <a:rPr lang="zh-CN" altLang="en-US" sz="1400" kern="1200" dirty="0" smtClean="0"/>
            <a:t>顶点坐标</a:t>
          </a:r>
          <a:r>
            <a:rPr lang="en-US" altLang="zh-CN" sz="1400" kern="1200" dirty="0" smtClean="0"/>
            <a:t>[</a:t>
          </a:r>
          <a:r>
            <a:rPr lang="en-US" altLang="zh-CN" sz="1400" kern="1200" dirty="0" err="1" smtClean="0"/>
            <a:t>x,y,z,w</a:t>
          </a:r>
          <a:r>
            <a:rPr lang="en-US" altLang="zh-CN" sz="1400" kern="1200" dirty="0" smtClean="0"/>
            <a:t>]</a:t>
          </a:r>
          <a:r>
            <a:rPr lang="en-US" altLang="zh-CN" sz="1400" kern="1200" baseline="30000" dirty="0" smtClean="0"/>
            <a:t>T</a:t>
          </a:r>
          <a:endParaRPr lang="zh-CN" altLang="en-US" sz="1200" kern="1200" dirty="0"/>
        </a:p>
        <a:p>
          <a:pPr marL="57150" lvl="1" indent="-57150" algn="ctr" defTabSz="400050">
            <a:lnSpc>
              <a:spcPct val="100000"/>
            </a:lnSpc>
            <a:spcBef>
              <a:spcPct val="0"/>
            </a:spcBef>
            <a:spcAft>
              <a:spcPct val="15000"/>
            </a:spcAft>
            <a:buChar char="••"/>
          </a:pPr>
          <a:endParaRPr lang="zh-CN" altLang="en-US" sz="900" kern="1200" dirty="0"/>
        </a:p>
      </dsp:txBody>
      <dsp:txXfrm>
        <a:off x="24123" y="1176923"/>
        <a:ext cx="1206779" cy="775364"/>
      </dsp:txXfrm>
    </dsp:sp>
    <dsp:sp modelId="{187E2D67-6A69-4C4D-8D80-3E7E0D0F69E6}">
      <dsp:nvSpPr>
        <dsp:cNvPr id="0" name=""/>
        <dsp:cNvSpPr/>
      </dsp:nvSpPr>
      <dsp:spPr>
        <a:xfrm>
          <a:off x="1381539" y="1408982"/>
          <a:ext cx="268211" cy="31124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81539" y="1471231"/>
        <a:ext cx="187748" cy="186748"/>
      </dsp:txXfrm>
    </dsp:sp>
    <dsp:sp modelId="{E6A7EBE5-B6F5-4A3D-9AFA-3A785716CFA0}">
      <dsp:nvSpPr>
        <dsp:cNvPr id="0" name=""/>
        <dsp:cNvSpPr/>
      </dsp:nvSpPr>
      <dsp:spPr>
        <a:xfrm>
          <a:off x="1761083" y="1152800"/>
          <a:ext cx="1255025" cy="8236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模型视图变换</a:t>
          </a:r>
          <a:endParaRPr lang="zh-CN" altLang="en-US" sz="2000" kern="1200" dirty="0"/>
        </a:p>
      </dsp:txBody>
      <dsp:txXfrm>
        <a:off x="1785206" y="1176923"/>
        <a:ext cx="1206779" cy="775364"/>
      </dsp:txXfrm>
    </dsp:sp>
    <dsp:sp modelId="{8B10908B-0661-4109-B895-2ACAD4B1AC8D}">
      <dsp:nvSpPr>
        <dsp:cNvPr id="0" name=""/>
        <dsp:cNvSpPr/>
      </dsp:nvSpPr>
      <dsp:spPr>
        <a:xfrm>
          <a:off x="3141611" y="1408982"/>
          <a:ext cx="266065" cy="31124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141611" y="1471231"/>
        <a:ext cx="186246" cy="186748"/>
      </dsp:txXfrm>
    </dsp:sp>
    <dsp:sp modelId="{C75BFF4D-A2D6-43A4-914C-43BE96CFF150}">
      <dsp:nvSpPr>
        <dsp:cNvPr id="0" name=""/>
        <dsp:cNvSpPr/>
      </dsp:nvSpPr>
      <dsp:spPr>
        <a:xfrm>
          <a:off x="3518119" y="1152800"/>
          <a:ext cx="1255025" cy="8236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投影变换</a:t>
          </a:r>
          <a:endParaRPr lang="zh-CN" altLang="en-US" sz="2000" kern="1200" dirty="0"/>
        </a:p>
      </dsp:txBody>
      <dsp:txXfrm>
        <a:off x="3542242" y="1176923"/>
        <a:ext cx="1206779" cy="775364"/>
      </dsp:txXfrm>
    </dsp:sp>
    <dsp:sp modelId="{3AB2A2E1-20A0-463D-8C9B-BF4C5311FDC4}">
      <dsp:nvSpPr>
        <dsp:cNvPr id="0" name=""/>
        <dsp:cNvSpPr/>
      </dsp:nvSpPr>
      <dsp:spPr>
        <a:xfrm>
          <a:off x="4898647" y="1408982"/>
          <a:ext cx="266065" cy="31124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898647" y="1471231"/>
        <a:ext cx="186246" cy="186748"/>
      </dsp:txXfrm>
    </dsp:sp>
    <dsp:sp modelId="{FAA07F30-0690-4C04-BAFA-ECC0C22F9D84}">
      <dsp:nvSpPr>
        <dsp:cNvPr id="0" name=""/>
        <dsp:cNvSpPr/>
      </dsp:nvSpPr>
      <dsp:spPr>
        <a:xfrm>
          <a:off x="5275154" y="1152800"/>
          <a:ext cx="1255025" cy="8236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透视除法</a:t>
          </a:r>
          <a:endParaRPr lang="zh-CN" altLang="en-US" sz="2000" kern="1200" dirty="0"/>
        </a:p>
      </dsp:txBody>
      <dsp:txXfrm>
        <a:off x="5299277" y="1176923"/>
        <a:ext cx="1206779" cy="775364"/>
      </dsp:txXfrm>
    </dsp:sp>
    <dsp:sp modelId="{ECCF98D1-001F-42B7-B195-4BD8E905DE53}">
      <dsp:nvSpPr>
        <dsp:cNvPr id="0" name=""/>
        <dsp:cNvSpPr/>
      </dsp:nvSpPr>
      <dsp:spPr>
        <a:xfrm>
          <a:off x="6655682" y="1408982"/>
          <a:ext cx="266065" cy="31124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6655682" y="1471231"/>
        <a:ext cx="186246" cy="186748"/>
      </dsp:txXfrm>
    </dsp:sp>
    <dsp:sp modelId="{042F3E86-FFD9-4C01-9EA8-5FFA304B87EE}">
      <dsp:nvSpPr>
        <dsp:cNvPr id="0" name=""/>
        <dsp:cNvSpPr/>
      </dsp:nvSpPr>
      <dsp:spPr>
        <a:xfrm>
          <a:off x="7032190" y="1152800"/>
          <a:ext cx="1255025" cy="8236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视口变换</a:t>
          </a:r>
          <a:endParaRPr lang="zh-CN" altLang="en-US" sz="2000" kern="1200" dirty="0"/>
        </a:p>
      </dsp:txBody>
      <dsp:txXfrm>
        <a:off x="7056313" y="1176923"/>
        <a:ext cx="1206779" cy="7753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A1168-E648-46B5-BC5D-68B30E6DA73B}" type="datetimeFigureOut">
              <a:rPr lang="zh-CN" altLang="en-US" smtClean="0"/>
              <a:t>2018/3/17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C6D0D-E51B-4BE5-990B-CEAC2FCCE1DC}" type="slidenum">
              <a:rPr lang="zh-CN" altLang="en-US" smtClean="0"/>
              <a:t>‹#›</a:t>
            </a:fld>
            <a:endParaRPr lang="zh-CN" altLang="en-US"/>
          </a:p>
        </p:txBody>
      </p:sp>
    </p:spTree>
    <p:extLst>
      <p:ext uri="{BB962C8B-B14F-4D97-AF65-F5344CB8AC3E}">
        <p14:creationId xmlns:p14="http://schemas.microsoft.com/office/powerpoint/2010/main" val="193060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课上内容的一个补充，辅导大家进行图形学的编程。</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a:t>
            </a:fld>
            <a:endParaRPr lang="zh-CN" altLang="en-US"/>
          </a:p>
        </p:txBody>
      </p:sp>
    </p:spTree>
    <p:extLst>
      <p:ext uri="{BB962C8B-B14F-4D97-AF65-F5344CB8AC3E}">
        <p14:creationId xmlns:p14="http://schemas.microsoft.com/office/powerpoint/2010/main" val="25217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第二个与我们学科关系非常大的库为</a:t>
            </a:r>
            <a:r>
              <a:rPr lang="en-US" altLang="zh-CN" dirty="0" smtClean="0"/>
              <a:t>OpenGL</a:t>
            </a:r>
            <a:r>
              <a:rPr lang="zh-CN" altLang="en-US" dirty="0" smtClean="0"/>
              <a:t>，在这里仅做介绍，同学们完成光线跟踪大作业时请自行实现算法，不要使用这个库。</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22</a:t>
            </a:fld>
            <a:endParaRPr lang="zh-CN" altLang="en-US"/>
          </a:p>
        </p:txBody>
      </p:sp>
    </p:spTree>
    <p:extLst>
      <p:ext uri="{BB962C8B-B14F-4D97-AF65-F5344CB8AC3E}">
        <p14:creationId xmlns:p14="http://schemas.microsoft.com/office/powerpoint/2010/main" val="167222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24</a:t>
            </a:fld>
            <a:endParaRPr lang="zh-CN" altLang="en-US"/>
          </a:p>
        </p:txBody>
      </p:sp>
    </p:spTree>
    <p:extLst>
      <p:ext uri="{BB962C8B-B14F-4D97-AF65-F5344CB8AC3E}">
        <p14:creationId xmlns:p14="http://schemas.microsoft.com/office/powerpoint/2010/main" val="285577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物体坐标系：每个物体一个坐标系，描述物体重点、线、面的相对位置</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世界坐标系：仅有一个，所有物体的位置描述，每个 </a:t>
            </a:r>
            <a:r>
              <a:rPr lang="en-US" altLang="zh-CN" dirty="0" smtClean="0"/>
              <a:t>[</a:t>
            </a:r>
            <a:r>
              <a:rPr lang="zh-CN" altLang="en-US" dirty="0" smtClean="0"/>
              <a:t>物体 </a:t>
            </a:r>
            <a:r>
              <a:rPr lang="en-US" altLang="zh-CN" dirty="0" smtClean="0"/>
              <a:t>+ </a:t>
            </a:r>
            <a:r>
              <a:rPr lang="zh-CN" altLang="en-US" dirty="0" smtClean="0"/>
              <a:t>物体</a:t>
            </a:r>
            <a:r>
              <a:rPr lang="en-US" altLang="zh-CN" dirty="0" smtClean="0"/>
              <a:t>-</a:t>
            </a:r>
            <a:r>
              <a:rPr lang="zh-CN" altLang="en-US" dirty="0" smtClean="0"/>
              <a:t>世界变换矩阵</a:t>
            </a:r>
            <a:r>
              <a:rPr lang="en-US" altLang="zh-CN" dirty="0" smtClean="0"/>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25</a:t>
            </a:fld>
            <a:endParaRPr lang="zh-CN" altLang="en-US"/>
          </a:p>
        </p:txBody>
      </p:sp>
    </p:spTree>
    <p:extLst>
      <p:ext uri="{BB962C8B-B14F-4D97-AF65-F5344CB8AC3E}">
        <p14:creationId xmlns:p14="http://schemas.microsoft.com/office/powerpoint/2010/main" val="102776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相机坐标系：以相机为中心的坐标系，一般由</a:t>
            </a:r>
            <a:r>
              <a:rPr lang="en-US" altLang="zh-CN" dirty="0" smtClean="0"/>
              <a:t>position,</a:t>
            </a:r>
            <a:r>
              <a:rPr lang="en-US" altLang="zh-CN" baseline="0" dirty="0" smtClean="0"/>
              <a:t> look at, up</a:t>
            </a:r>
            <a:r>
              <a:rPr lang="zh-CN" altLang="en-US" baseline="0" dirty="0" smtClean="0"/>
              <a:t>三个向量组成。</a:t>
            </a:r>
            <a:endParaRPr lang="en-US" altLang="zh-CN" baseline="0" dirty="0" smtClean="0"/>
          </a:p>
          <a:p>
            <a:endParaRPr lang="en-US" altLang="zh-CN" dirty="0" smtClean="0"/>
          </a:p>
          <a:p>
            <a:r>
              <a:rPr lang="zh-CN" altLang="en-US" dirty="0" smtClean="0"/>
              <a:t>视图坐标系：将三维坐标点变换到视平面上</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26</a:t>
            </a:fld>
            <a:endParaRPr lang="zh-CN" altLang="en-US"/>
          </a:p>
        </p:txBody>
      </p:sp>
    </p:spTree>
    <p:extLst>
      <p:ext uri="{BB962C8B-B14F-4D97-AF65-F5344CB8AC3E}">
        <p14:creationId xmlns:p14="http://schemas.microsoft.com/office/powerpoint/2010/main" val="3081106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27</a:t>
            </a:fld>
            <a:endParaRPr lang="zh-CN" altLang="en-US"/>
          </a:p>
        </p:txBody>
      </p:sp>
    </p:spTree>
    <p:extLst>
      <p:ext uri="{BB962C8B-B14F-4D97-AF65-F5344CB8AC3E}">
        <p14:creationId xmlns:p14="http://schemas.microsoft.com/office/powerpoint/2010/main" val="227922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39</a:t>
            </a:fld>
            <a:endParaRPr lang="zh-CN" altLang="en-US"/>
          </a:p>
        </p:txBody>
      </p:sp>
    </p:spTree>
    <p:extLst>
      <p:ext uri="{BB962C8B-B14F-4D97-AF65-F5344CB8AC3E}">
        <p14:creationId xmlns:p14="http://schemas.microsoft.com/office/powerpoint/2010/main" val="372282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3</a:t>
            </a:fld>
            <a:endParaRPr lang="zh-CN" altLang="en-US"/>
          </a:p>
        </p:txBody>
      </p:sp>
    </p:spTree>
    <p:extLst>
      <p:ext uri="{BB962C8B-B14F-4D97-AF65-F5344CB8AC3E}">
        <p14:creationId xmlns:p14="http://schemas.microsoft.com/office/powerpoint/2010/main" val="2217013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5</a:t>
            </a:fld>
            <a:endParaRPr lang="zh-CN" altLang="en-US"/>
          </a:p>
        </p:txBody>
      </p:sp>
    </p:spTree>
    <p:extLst>
      <p:ext uri="{BB962C8B-B14F-4D97-AF65-F5344CB8AC3E}">
        <p14:creationId xmlns:p14="http://schemas.microsoft.com/office/powerpoint/2010/main" val="174963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CRT</a:t>
            </a:r>
            <a:r>
              <a:rPr lang="zh-CN" altLang="en-US" dirty="0" smtClean="0"/>
              <a:t>显示器：高电压激发的游离电子通过两个偏转场打在屏幕上再被逐行扫描激活。</a:t>
            </a:r>
            <a:endParaRPr lang="en-US" altLang="zh-CN" dirty="0" smtClean="0"/>
          </a:p>
          <a:p>
            <a:r>
              <a:rPr lang="zh-CN" altLang="en-US" dirty="0" smtClean="0"/>
              <a:t>液晶显示器：液晶电光效应。</a:t>
            </a:r>
            <a:endParaRPr lang="en-US" altLang="zh-CN" dirty="0" smtClean="0"/>
          </a:p>
          <a:p>
            <a:endParaRPr lang="en-US" altLang="zh-CN" dirty="0" smtClean="0"/>
          </a:p>
          <a:p>
            <a:r>
              <a:rPr lang="zh-CN" altLang="en-US" dirty="0" smtClean="0"/>
              <a:t>光栅图形学研究如何使用现有的离散的像素矩阵结构表示连续图形。</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7</a:t>
            </a:fld>
            <a:endParaRPr lang="zh-CN" altLang="en-US"/>
          </a:p>
        </p:txBody>
      </p:sp>
    </p:spTree>
    <p:extLst>
      <p:ext uri="{BB962C8B-B14F-4D97-AF65-F5344CB8AC3E}">
        <p14:creationId xmlns:p14="http://schemas.microsoft.com/office/powerpoint/2010/main" val="252064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8</a:t>
            </a:fld>
            <a:endParaRPr lang="zh-CN" altLang="en-US"/>
          </a:p>
        </p:txBody>
      </p:sp>
    </p:spTree>
    <p:extLst>
      <p:ext uri="{BB962C8B-B14F-4D97-AF65-F5344CB8AC3E}">
        <p14:creationId xmlns:p14="http://schemas.microsoft.com/office/powerpoint/2010/main" val="176633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斜率绝对值小于</a:t>
            </a:r>
            <a:r>
              <a:rPr lang="en-US" altLang="zh-CN" dirty="0" smtClean="0"/>
              <a:t>1</a:t>
            </a:r>
            <a:r>
              <a:rPr lang="zh-CN" altLang="en-US" dirty="0" smtClean="0"/>
              <a:t>，以</a:t>
            </a:r>
            <a:r>
              <a:rPr lang="en-US" altLang="zh-CN" dirty="0" smtClean="0"/>
              <a:t>x</a:t>
            </a:r>
            <a:r>
              <a:rPr lang="zh-CN" altLang="en-US" dirty="0" smtClean="0"/>
              <a:t>为主方向，否则以</a:t>
            </a:r>
            <a:r>
              <a:rPr lang="en-US" altLang="zh-CN" dirty="0" smtClean="0"/>
              <a:t>y</a:t>
            </a:r>
            <a:r>
              <a:rPr lang="zh-CN" altLang="en-US" dirty="0" smtClean="0"/>
              <a:t>为主方向</a:t>
            </a:r>
            <a:endParaRPr lang="en-US" altLang="zh-CN" dirty="0" smtClean="0"/>
          </a:p>
          <a:p>
            <a:r>
              <a:rPr lang="zh-CN" altLang="en-US" dirty="0" smtClean="0"/>
              <a:t>主方向增加或减少</a:t>
            </a:r>
            <a:r>
              <a:rPr lang="en-US" altLang="zh-CN" dirty="0" smtClean="0"/>
              <a:t>1</a:t>
            </a:r>
            <a:r>
              <a:rPr lang="zh-CN" altLang="en-US" dirty="0" smtClean="0"/>
              <a:t>时，</a:t>
            </a:r>
            <a:r>
              <a:rPr lang="zh-CN" altLang="en-US" smtClean="0"/>
              <a:t>次要方向只可能出现两种情况：要么</a:t>
            </a:r>
            <a:r>
              <a:rPr lang="zh-CN" altLang="en-US" dirty="0" smtClean="0"/>
              <a:t>同步增加</a:t>
            </a:r>
            <a:r>
              <a:rPr lang="en-US" altLang="zh-CN" dirty="0" smtClean="0"/>
              <a:t>/</a:t>
            </a:r>
            <a:r>
              <a:rPr lang="zh-CN" altLang="en-US" dirty="0" smtClean="0"/>
              <a:t>减少，要么不变</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9</a:t>
            </a:fld>
            <a:endParaRPr lang="zh-CN" altLang="en-US"/>
          </a:p>
        </p:txBody>
      </p:sp>
    </p:spTree>
    <p:extLst>
      <p:ext uri="{BB962C8B-B14F-4D97-AF65-F5344CB8AC3E}">
        <p14:creationId xmlns:p14="http://schemas.microsoft.com/office/powerpoint/2010/main" val="376808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10</a:t>
            </a:fld>
            <a:endParaRPr lang="zh-CN" altLang="en-US"/>
          </a:p>
        </p:txBody>
      </p:sp>
    </p:spTree>
    <p:extLst>
      <p:ext uri="{BB962C8B-B14F-4D97-AF65-F5344CB8AC3E}">
        <p14:creationId xmlns:p14="http://schemas.microsoft.com/office/powerpoint/2010/main" val="324204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在屏幕分辨率不够高的情况下，光栅化一些图形会产生走样，例如：</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13</a:t>
            </a:fld>
            <a:endParaRPr lang="zh-CN" altLang="en-US"/>
          </a:p>
        </p:txBody>
      </p:sp>
    </p:spTree>
    <p:extLst>
      <p:ext uri="{BB962C8B-B14F-4D97-AF65-F5344CB8AC3E}">
        <p14:creationId xmlns:p14="http://schemas.microsoft.com/office/powerpoint/2010/main" val="2905774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http://docs.opencv.org/2.4.13/index.html</a:t>
            </a:r>
            <a:endParaRPr lang="zh-CN" altLang="en-US" dirty="0"/>
          </a:p>
        </p:txBody>
      </p:sp>
      <p:sp>
        <p:nvSpPr>
          <p:cNvPr id="4" name="灯片编号占位符 3"/>
          <p:cNvSpPr>
            <a:spLocks noGrp="1"/>
          </p:cNvSpPr>
          <p:nvPr>
            <p:ph type="sldNum" sz="quarter" idx="10"/>
          </p:nvPr>
        </p:nvSpPr>
        <p:spPr/>
        <p:txBody>
          <a:bodyPr/>
          <a:lstStyle/>
          <a:p>
            <a:fld id="{5A0C6D0D-E51B-4BE5-990B-CEAC2FCCE1DC}" type="slidenum">
              <a:rPr lang="zh-CN" altLang="en-US" smtClean="0"/>
              <a:t>20</a:t>
            </a:fld>
            <a:endParaRPr lang="zh-CN" altLang="en-US"/>
          </a:p>
        </p:txBody>
      </p:sp>
    </p:spTree>
    <p:extLst>
      <p:ext uri="{BB962C8B-B14F-4D97-AF65-F5344CB8AC3E}">
        <p14:creationId xmlns:p14="http://schemas.microsoft.com/office/powerpoint/2010/main" val="175171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34622226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16289630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7737432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7587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2pPr>
              <a:defRPr sz="26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7" name="TextBox 6"/>
          <p:cNvSpPr txBox="1"/>
          <p:nvPr userDrawn="1"/>
        </p:nvSpPr>
        <p:spPr>
          <a:xfrm>
            <a:off x="6660233" y="6323344"/>
            <a:ext cx="2044149" cy="369332"/>
          </a:xfrm>
          <a:prstGeom prst="rect">
            <a:avLst/>
          </a:prstGeom>
          <a:noFill/>
        </p:spPr>
        <p:txBody>
          <a:bodyPr wrap="none" rtlCol="0">
            <a:spAutoFit/>
          </a:bodyPr>
          <a:lstStyle/>
          <a:p>
            <a:r>
              <a:rPr lang="zh-CN" altLang="en-US" sz="1800" b="1" dirty="0" smtClean="0">
                <a:solidFill>
                  <a:srgbClr val="1F497D"/>
                </a:solidFill>
                <a:latin typeface="仿宋" pitchFamily="49" charset="-122"/>
                <a:ea typeface="仿宋" pitchFamily="49" charset="-122"/>
              </a:rPr>
              <a:t>计算机图形学基础</a:t>
            </a:r>
            <a:endParaRPr lang="zh-CN" altLang="en-US" sz="1800" b="1" dirty="0">
              <a:solidFill>
                <a:srgbClr val="1F497D"/>
              </a:solidFill>
              <a:latin typeface="仿宋" pitchFamily="49" charset="-122"/>
              <a:ea typeface="仿宋" pitchFamily="49" charset="-122"/>
            </a:endParaRPr>
          </a:p>
        </p:txBody>
      </p:sp>
      <p:sp>
        <p:nvSpPr>
          <p:cNvPr id="8" name="矩形 7"/>
          <p:cNvSpPr/>
          <p:nvPr userDrawn="1"/>
        </p:nvSpPr>
        <p:spPr>
          <a:xfrm>
            <a:off x="467545" y="6323344"/>
            <a:ext cx="881973" cy="369332"/>
          </a:xfrm>
          <a:prstGeom prst="rect">
            <a:avLst/>
          </a:prstGeom>
        </p:spPr>
        <p:txBody>
          <a:bodyPr wrap="none">
            <a:spAutoFit/>
          </a:bodyPr>
          <a:lstStyle/>
          <a:p>
            <a:r>
              <a:rPr lang="zh-CN" altLang="en-US" sz="1800" b="1" dirty="0">
                <a:solidFill>
                  <a:srgbClr val="1F497D"/>
                </a:solidFill>
                <a:latin typeface="仿宋" pitchFamily="49" charset="-122"/>
                <a:ea typeface="仿宋" pitchFamily="49" charset="-122"/>
              </a:rPr>
              <a:t>习题课</a:t>
            </a:r>
          </a:p>
        </p:txBody>
      </p:sp>
    </p:spTree>
    <p:extLst>
      <p:ext uri="{BB962C8B-B14F-4D97-AF65-F5344CB8AC3E}">
        <p14:creationId xmlns:p14="http://schemas.microsoft.com/office/powerpoint/2010/main" val="40401054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58909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5696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0122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8064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708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7086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313535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8927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49023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EBA95B-5DAE-4441-8E74-1E9D7E8A25B5}" type="datetimeFigureOut">
              <a:rPr lang="zh-CN" altLang="en-US" smtClean="0">
                <a:solidFill>
                  <a:prstClr val="black">
                    <a:tint val="75000"/>
                  </a:prstClr>
                </a:solidFill>
              </a:rPr>
              <a:pPr/>
              <a:t>2018/3/17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295866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1" y="304800"/>
            <a:ext cx="79883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1" y="1676400"/>
            <a:ext cx="3922713" cy="2179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0914" y="1676400"/>
            <a:ext cx="3922712" cy="2179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1" y="4008440"/>
            <a:ext cx="3922713" cy="2181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60914" y="4008440"/>
            <a:ext cx="3922712" cy="2181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6553200" y="6372225"/>
            <a:ext cx="2133600" cy="349250"/>
          </a:xfrm>
        </p:spPr>
        <p:txBody>
          <a:bodyPr/>
          <a:lstStyle>
            <a:lvl1pPr>
              <a:defRPr/>
            </a:lvl1pPr>
          </a:lstStyle>
          <a:p>
            <a:fld id="{EEA2403A-7642-4271-89F4-CC03B6B7175E}" type="slidenum">
              <a:rPr lang="ru-RU" altLang="zh-CN">
                <a:solidFill>
                  <a:prstClr val="black">
                    <a:tint val="75000"/>
                  </a:prstClr>
                </a:solidFill>
              </a:rPr>
              <a:pPr/>
              <a:t>‹#›</a:t>
            </a:fld>
            <a:endParaRPr lang="ru-RU" altLang="zh-CN">
              <a:solidFill>
                <a:prstClr val="black">
                  <a:tint val="75000"/>
                </a:prstClr>
              </a:solidFill>
            </a:endParaRPr>
          </a:p>
        </p:txBody>
      </p:sp>
    </p:spTree>
    <p:extLst>
      <p:ext uri="{BB962C8B-B14F-4D97-AF65-F5344CB8AC3E}">
        <p14:creationId xmlns:p14="http://schemas.microsoft.com/office/powerpoint/2010/main" val="83309786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31629598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14067726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8500640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41485791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126621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525255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963B06C-0669-4259-9B46-A5AF29FCD82C}" type="datetimeFigureOut">
              <a:rPr lang="zh-CN" altLang="en-US" smtClean="0"/>
              <a:t>2018/3/17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25111461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3B06C-0669-4259-9B46-A5AF29FCD82C}" type="datetimeFigureOut">
              <a:rPr lang="zh-CN" altLang="en-US" smtClean="0"/>
              <a:t>2018/3/17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F0EC8-2356-475B-9C33-29F9AB5D73FE}" type="slidenum">
              <a:rPr lang="zh-CN" altLang="en-US" smtClean="0"/>
              <a:t>‹#›</a:t>
            </a:fld>
            <a:endParaRPr lang="zh-CN" altLang="en-US"/>
          </a:p>
        </p:txBody>
      </p:sp>
    </p:spTree>
    <p:extLst>
      <p:ext uri="{BB962C8B-B14F-4D97-AF65-F5344CB8AC3E}">
        <p14:creationId xmlns:p14="http://schemas.microsoft.com/office/powerpoint/2010/main" val="183067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74638"/>
            <a:ext cx="7211144"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BA95B-5DAE-4441-8E74-1E9D7E8A25B5}" type="datetimeFigureOut">
              <a:rPr lang="zh-CN" altLang="en-US" smtClean="0">
                <a:solidFill>
                  <a:prstClr val="black">
                    <a:tint val="75000"/>
                  </a:prstClr>
                </a:solidFill>
              </a:rPr>
              <a:pPr/>
              <a:t>2018/3/17</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CFB6D-A033-429C-B1EB-9D2B73F121BA}"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1026"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40353" y="154217"/>
            <a:ext cx="970529" cy="9705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userDrawn="1"/>
        </p:nvSpPr>
        <p:spPr>
          <a:xfrm>
            <a:off x="467544" y="1340768"/>
            <a:ext cx="8208912" cy="72008"/>
          </a:xfrm>
          <a:prstGeom prst="rect">
            <a:avLst/>
          </a:prstGeom>
          <a:solidFill>
            <a:srgbClr val="82318E"/>
          </a:solidFill>
          <a:ln w="3175">
            <a:solidFill>
              <a:srgbClr val="8166A2"/>
            </a:solidFill>
          </a:ln>
          <a:effectLst>
            <a:reflection blurRad="6350" stA="50000" endA="300" endPos="900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800">
              <a:solidFill>
                <a:prstClr val="white"/>
              </a:solidFill>
            </a:endParaRPr>
          </a:p>
        </p:txBody>
      </p:sp>
    </p:spTree>
    <p:extLst>
      <p:ext uri="{BB962C8B-B14F-4D97-AF65-F5344CB8AC3E}">
        <p14:creationId xmlns:p14="http://schemas.microsoft.com/office/powerpoint/2010/main" val="2818674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914400" rtl="0" eaLnBrk="1" latinLnBrk="0" hangingPunct="1">
        <a:spcBef>
          <a:spcPct val="0"/>
        </a:spcBef>
        <a:buNone/>
        <a:defRPr sz="40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27.jpeg"/><Relationship Id="rId3" Type="http://schemas.openxmlformats.org/officeDocument/2006/relationships/video" Target="file:///C:\Documents%20and%20Settings\oamoghad\Desktop\OpenCV-Q1-OpenCV\calib_3D.avi" TargetMode="External"/><Relationship Id="rId7" Type="http://schemas.openxmlformats.org/officeDocument/2006/relationships/image" Target="../media/image20.jpeg"/><Relationship Id="rId12" Type="http://schemas.openxmlformats.org/officeDocument/2006/relationships/image" Target="../media/image25.jpeg"/><Relationship Id="rId17" Type="http://schemas.openxmlformats.org/officeDocument/2006/relationships/image" Target="../media/image17.png"/><Relationship Id="rId2" Type="http://schemas.openxmlformats.org/officeDocument/2006/relationships/video" Target="file:///C:\OpenCV\OpenCV_Pres\SEGMTSLC.AVI" TargetMode="External"/><Relationship Id="rId16" Type="http://schemas.openxmlformats.org/officeDocument/2006/relationships/oleObject" Target="../embeddings/oleObject2.bin"/><Relationship Id="rId1" Type="http://schemas.openxmlformats.org/officeDocument/2006/relationships/vmlDrawing" Target="../drawings/vmlDrawing1.v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png"/><Relationship Id="rId15" Type="http://schemas.openxmlformats.org/officeDocument/2006/relationships/image" Target="../media/image16.png"/><Relationship Id="rId10" Type="http://schemas.openxmlformats.org/officeDocument/2006/relationships/image" Target="../media/image23.jpeg"/><Relationship Id="rId19" Type="http://schemas.openxmlformats.org/officeDocument/2006/relationships/image" Target="../media/image28.jpeg"/><Relationship Id="rId4" Type="http://schemas.openxmlformats.org/officeDocument/2006/relationships/slideLayout" Target="../slideLayouts/slideLayout23.xml"/><Relationship Id="rId9" Type="http://schemas.openxmlformats.org/officeDocument/2006/relationships/image" Target="../media/image22.jpeg"/><Relationship Id="rId1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docs.opencv.org/3.3.0/modules.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jpeg"/></Relationships>
</file>

<file path=ppt/slides/_rels/slide32.xml.rels><?xml version="1.0" encoding="UTF-8" standalone="yes"?>
<Relationships xmlns="http://schemas.openxmlformats.org/package/2006/relationships"><Relationship Id="rId3" Type="http://schemas.openxmlformats.org/officeDocument/2006/relationships/hyperlink" Target="http://graphics.stanford.edu/data/3Dscanrep" TargetMode="External"/><Relationship Id="rId2" Type="http://schemas.openxmlformats.org/officeDocument/2006/relationships/hyperlink" Target="http://graphics.stanford.edu/projects/mich/"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13.xml"/><Relationship Id="rId5" Type="http://schemas.openxmlformats.org/officeDocument/2006/relationships/image" Target="../media/image45.jpe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2" Type="http://schemas.openxmlformats.org/officeDocument/2006/relationships/hyperlink" Target="https://msdn.microsoft.com/en-us/library/dn188670.aspx"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3dwarehouse.sketchup.com/"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73374"/>
            <a:ext cx="7772400" cy="1899642"/>
          </a:xfrm>
        </p:spPr>
        <p:txBody>
          <a:bodyPr>
            <a:normAutofit/>
          </a:bodyPr>
          <a:lstStyle/>
          <a:p>
            <a:r>
              <a:rPr lang="en-US" altLang="zh-CN" sz="4800" dirty="0" smtClean="0"/>
              <a:t>《</a:t>
            </a:r>
            <a:r>
              <a:rPr lang="zh-CN" altLang="en-US" sz="4800" dirty="0" smtClean="0"/>
              <a:t>计算机图形学基础</a:t>
            </a:r>
            <a:r>
              <a:rPr lang="en-US" altLang="zh-CN" sz="4800" dirty="0" smtClean="0"/>
              <a:t>》</a:t>
            </a:r>
            <a:r>
              <a:rPr lang="en-US" altLang="zh-CN" sz="1200" dirty="0"/>
              <a:t/>
            </a:r>
            <a:br>
              <a:rPr lang="en-US" altLang="zh-CN" sz="1200" dirty="0"/>
            </a:br>
            <a:r>
              <a:rPr lang="en-US" altLang="zh-CN" sz="1200" dirty="0"/>
              <a:t/>
            </a:r>
            <a:br>
              <a:rPr lang="en-US" altLang="zh-CN" sz="1200" dirty="0"/>
            </a:br>
            <a:r>
              <a:rPr lang="zh-CN" altLang="en-US" dirty="0" smtClean="0"/>
              <a:t>习题课</a:t>
            </a:r>
            <a:r>
              <a:rPr lang="en-US" altLang="zh-CN" dirty="0" smtClean="0"/>
              <a:t>1</a:t>
            </a:r>
            <a:endParaRPr lang="zh-CN" altLang="en-US" dirty="0"/>
          </a:p>
        </p:txBody>
      </p:sp>
      <p:sp>
        <p:nvSpPr>
          <p:cNvPr id="3" name="副标题 2"/>
          <p:cNvSpPr>
            <a:spLocks noGrp="1"/>
          </p:cNvSpPr>
          <p:nvPr>
            <p:ph type="subTitle" idx="1"/>
          </p:nvPr>
        </p:nvSpPr>
        <p:spPr>
          <a:xfrm>
            <a:off x="1475656" y="4124672"/>
            <a:ext cx="6400800" cy="2472680"/>
          </a:xfrm>
        </p:spPr>
        <p:txBody>
          <a:bodyPr>
            <a:normAutofit/>
          </a:bodyPr>
          <a:lstStyle/>
          <a:p>
            <a:r>
              <a:rPr lang="zh-CN" altLang="en-US" sz="3600" b="1" dirty="0">
                <a:solidFill>
                  <a:schemeClr val="tx1"/>
                </a:solidFill>
                <a:latin typeface="华文仿宋" pitchFamily="2" charset="-122"/>
                <a:ea typeface="华文仿宋" pitchFamily="2" charset="-122"/>
              </a:rPr>
              <a:t>助教   </a:t>
            </a:r>
            <a:r>
              <a:rPr lang="zh-CN" altLang="en-US" sz="3600" b="1" dirty="0" smtClean="0">
                <a:solidFill>
                  <a:schemeClr val="tx1"/>
                </a:solidFill>
                <a:latin typeface="华文仿宋" pitchFamily="2" charset="-122"/>
                <a:ea typeface="华文仿宋" pitchFamily="2" charset="-122"/>
              </a:rPr>
              <a:t>杨晟</a:t>
            </a:r>
            <a:endParaRPr lang="en-US" altLang="zh-CN" b="1" dirty="0">
              <a:solidFill>
                <a:schemeClr val="tx1"/>
              </a:solidFill>
              <a:latin typeface="华文仿宋" pitchFamily="2" charset="-122"/>
              <a:ea typeface="华文仿宋" pitchFamily="2" charset="-122"/>
            </a:endParaRPr>
          </a:p>
          <a:p>
            <a:endParaRPr lang="en-US" altLang="zh-CN" dirty="0" smtClean="0"/>
          </a:p>
          <a:p>
            <a:r>
              <a:rPr lang="en-US" altLang="zh-CN" dirty="0" smtClean="0">
                <a:solidFill>
                  <a:schemeClr val="tx1"/>
                </a:solidFill>
                <a:latin typeface="Inconsolata" panose="020B0609030003000000" pitchFamily="49" charset="0"/>
              </a:rPr>
              <a:t>2018</a:t>
            </a:r>
            <a:r>
              <a:rPr lang="zh-CN" altLang="en-US" dirty="0" smtClean="0">
                <a:solidFill>
                  <a:schemeClr val="tx1"/>
                </a:solidFill>
                <a:latin typeface="Inconsolata" panose="020B0609030003000000" pitchFamily="49" charset="0"/>
              </a:rPr>
              <a:t>年</a:t>
            </a:r>
            <a:r>
              <a:rPr lang="en-US" altLang="zh-CN" dirty="0">
                <a:solidFill>
                  <a:schemeClr val="tx1"/>
                </a:solidFill>
                <a:latin typeface="Inconsolata" panose="020B0609030003000000" pitchFamily="49" charset="0"/>
              </a:rPr>
              <a:t>3</a:t>
            </a:r>
            <a:r>
              <a:rPr lang="zh-CN" altLang="en-US" dirty="0" smtClean="0">
                <a:solidFill>
                  <a:schemeClr val="tx1"/>
                </a:solidFill>
                <a:latin typeface="Inconsolata" panose="020B0609030003000000" pitchFamily="49" charset="0"/>
              </a:rPr>
              <a:t>月</a:t>
            </a:r>
            <a:r>
              <a:rPr lang="en-US" altLang="zh-CN" dirty="0" smtClean="0">
                <a:solidFill>
                  <a:schemeClr val="tx1"/>
                </a:solidFill>
                <a:latin typeface="Inconsolata" panose="020B0609030003000000" pitchFamily="49" charset="0"/>
              </a:rPr>
              <a:t>17</a:t>
            </a:r>
            <a:r>
              <a:rPr lang="zh-CN" altLang="en-US" dirty="0" smtClean="0">
                <a:solidFill>
                  <a:schemeClr val="tx1"/>
                </a:solidFill>
                <a:latin typeface="Inconsolata" panose="020B0609030003000000" pitchFamily="49" charset="0"/>
              </a:rPr>
              <a:t>日</a:t>
            </a:r>
            <a:endParaRPr lang="en-US" altLang="zh-CN" dirty="0">
              <a:solidFill>
                <a:schemeClr val="tx1"/>
              </a:solidFill>
              <a:latin typeface="Inconsolata" panose="020B0609030003000000" pitchFamily="49" charset="0"/>
            </a:endParaRPr>
          </a:p>
          <a:p>
            <a:endParaRPr lang="zh-CN" altLang="en-US" dirty="0"/>
          </a:p>
        </p:txBody>
      </p:sp>
    </p:spTree>
    <p:extLst>
      <p:ext uri="{BB962C8B-B14F-4D97-AF65-F5344CB8AC3E}">
        <p14:creationId xmlns:p14="http://schemas.microsoft.com/office/powerpoint/2010/main" val="2090958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光栅化</a:t>
            </a:r>
            <a:r>
              <a:rPr lang="zh-CN" altLang="en-US" dirty="0" smtClean="0"/>
              <a:t>算法</a:t>
            </a:r>
            <a:r>
              <a:rPr lang="en-US" altLang="zh-CN" dirty="0" smtClean="0"/>
              <a:t>(</a:t>
            </a:r>
            <a:r>
              <a:rPr lang="zh-CN" altLang="en-US" dirty="0" smtClean="0"/>
              <a:t>形</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扫描线算法</a:t>
            </a:r>
            <a:endParaRPr lang="en-US" altLang="zh-CN" dirty="0" smtClean="0"/>
          </a:p>
          <a:p>
            <a:pPr lvl="1"/>
            <a:r>
              <a:rPr lang="zh-CN" altLang="en-US" dirty="0" smtClean="0"/>
              <a:t>维护</a:t>
            </a:r>
            <a:r>
              <a:rPr lang="zh-CN" altLang="en-US" dirty="0"/>
              <a:t>活性边</a:t>
            </a:r>
            <a:r>
              <a:rPr lang="zh-CN" altLang="en-US" dirty="0" smtClean="0"/>
              <a:t>表</a:t>
            </a:r>
            <a:endParaRPr lang="en-US" altLang="zh-CN" dirty="0" smtClean="0"/>
          </a:p>
          <a:p>
            <a:r>
              <a:rPr lang="zh-CN" altLang="en-US" dirty="0" smtClean="0"/>
              <a:t>边界标志算法</a:t>
            </a:r>
            <a:endParaRPr lang="en-US" altLang="zh-CN" dirty="0" smtClean="0"/>
          </a:p>
          <a:p>
            <a:pPr lvl="1"/>
            <a:r>
              <a:rPr lang="zh-CN" altLang="en-US" dirty="0" smtClean="0"/>
              <a:t>标记边界，逐行维护</a:t>
            </a:r>
            <a:r>
              <a:rPr lang="en-US" altLang="zh-CN" dirty="0" smtClean="0"/>
              <a:t>inside</a:t>
            </a:r>
            <a:r>
              <a:rPr lang="zh-CN" altLang="en-US" dirty="0"/>
              <a:t>布尔量</a:t>
            </a:r>
            <a:endParaRPr lang="en-US" altLang="zh-CN" dirty="0" smtClean="0"/>
          </a:p>
          <a:p>
            <a:r>
              <a:rPr lang="zh-CN" altLang="en-US" dirty="0" smtClean="0"/>
              <a:t>区域填充算法</a:t>
            </a:r>
            <a:endParaRPr lang="en-US" altLang="zh-CN" dirty="0" smtClean="0"/>
          </a:p>
          <a:p>
            <a:pPr lvl="1"/>
            <a:r>
              <a:rPr lang="zh-CN" altLang="en-US" dirty="0" smtClean="0"/>
              <a:t>递归</a:t>
            </a:r>
            <a:r>
              <a:rPr lang="en-US" altLang="zh-CN" dirty="0"/>
              <a:t> </a:t>
            </a:r>
            <a:r>
              <a:rPr lang="en-US" altLang="zh-CN" dirty="0" smtClean="0"/>
              <a:t>(4, 8)</a:t>
            </a:r>
          </a:p>
          <a:p>
            <a:pPr lvl="1"/>
            <a:r>
              <a:rPr lang="zh-CN" altLang="en-US" dirty="0" smtClean="0"/>
              <a:t>非递归 </a:t>
            </a:r>
            <a:r>
              <a:rPr lang="en-US" altLang="zh-CN" dirty="0" smtClean="0"/>
              <a:t>(</a:t>
            </a:r>
            <a:r>
              <a:rPr lang="zh-CN" altLang="en-US" dirty="0" smtClean="0"/>
              <a:t>先沿线，再纵向</a:t>
            </a:r>
            <a:r>
              <a:rPr lang="en-US" altLang="zh-CN" dirty="0" smtClean="0"/>
              <a:t>)</a:t>
            </a:r>
            <a:endParaRPr lang="en-US" altLang="zh-CN" dirty="0"/>
          </a:p>
          <a:p>
            <a:endParaRPr lang="zh-CN" altLang="en-US" dirty="0"/>
          </a:p>
        </p:txBody>
      </p:sp>
      <p:sp>
        <p:nvSpPr>
          <p:cNvPr id="5" name="任意多边形 4"/>
          <p:cNvSpPr/>
          <p:nvPr/>
        </p:nvSpPr>
        <p:spPr>
          <a:xfrm>
            <a:off x="6736080" y="1767840"/>
            <a:ext cx="1686560" cy="1168400"/>
          </a:xfrm>
          <a:custGeom>
            <a:avLst/>
            <a:gdLst>
              <a:gd name="connsiteX0" fmla="*/ 822960 w 1686560"/>
              <a:gd name="connsiteY0" fmla="*/ 447040 h 1168400"/>
              <a:gd name="connsiteX1" fmla="*/ 1158240 w 1686560"/>
              <a:gd name="connsiteY1" fmla="*/ 0 h 1168400"/>
              <a:gd name="connsiteX2" fmla="*/ 1686560 w 1686560"/>
              <a:gd name="connsiteY2" fmla="*/ 1168400 h 1168400"/>
              <a:gd name="connsiteX3" fmla="*/ 243840 w 1686560"/>
              <a:gd name="connsiteY3" fmla="*/ 1168400 h 1168400"/>
              <a:gd name="connsiteX4" fmla="*/ 396240 w 1686560"/>
              <a:gd name="connsiteY4" fmla="*/ 792480 h 1168400"/>
              <a:gd name="connsiteX5" fmla="*/ 0 w 1686560"/>
              <a:gd name="connsiteY5" fmla="*/ 792480 h 1168400"/>
              <a:gd name="connsiteX6" fmla="*/ 284480 w 1686560"/>
              <a:gd name="connsiteY6" fmla="*/ 233680 h 1168400"/>
              <a:gd name="connsiteX7" fmla="*/ 822960 w 1686560"/>
              <a:gd name="connsiteY7" fmla="*/ 44704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6560" h="1168400">
                <a:moveTo>
                  <a:pt x="822960" y="447040"/>
                </a:moveTo>
                <a:lnTo>
                  <a:pt x="1158240" y="0"/>
                </a:lnTo>
                <a:lnTo>
                  <a:pt x="1686560" y="1168400"/>
                </a:lnTo>
                <a:lnTo>
                  <a:pt x="243840" y="1168400"/>
                </a:lnTo>
                <a:lnTo>
                  <a:pt x="396240" y="792480"/>
                </a:lnTo>
                <a:lnTo>
                  <a:pt x="0" y="792480"/>
                </a:lnTo>
                <a:lnTo>
                  <a:pt x="284480" y="233680"/>
                </a:lnTo>
                <a:lnTo>
                  <a:pt x="822960" y="447040"/>
                </a:lnTo>
                <a:close/>
              </a:path>
            </a:pathLst>
          </a:cu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7" name="直接连接符 6"/>
          <p:cNvCxnSpPr/>
          <p:nvPr/>
        </p:nvCxnSpPr>
        <p:spPr>
          <a:xfrm>
            <a:off x="6431280" y="2082800"/>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431280" y="2214880"/>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31280" y="2560320"/>
            <a:ext cx="213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936823" y="2046012"/>
            <a:ext cx="73575" cy="73575"/>
          </a:xfrm>
          <a:prstGeom prst="ellipse">
            <a:avLst/>
          </a:prstGeom>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椭圆 10"/>
          <p:cNvSpPr/>
          <p:nvPr/>
        </p:nvSpPr>
        <p:spPr>
          <a:xfrm>
            <a:off x="7202332" y="2046011"/>
            <a:ext cx="73575" cy="73575"/>
          </a:xfrm>
          <a:prstGeom prst="ellipse">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椭圆 11"/>
          <p:cNvSpPr/>
          <p:nvPr/>
        </p:nvSpPr>
        <p:spPr>
          <a:xfrm>
            <a:off x="7609370" y="2046011"/>
            <a:ext cx="73575" cy="73575"/>
          </a:xfrm>
          <a:prstGeom prst="ellipse">
            <a:avLst/>
          </a:prstGeom>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椭圆 12"/>
          <p:cNvSpPr/>
          <p:nvPr/>
        </p:nvSpPr>
        <p:spPr>
          <a:xfrm>
            <a:off x="8016005" y="2044785"/>
            <a:ext cx="73575" cy="73575"/>
          </a:xfrm>
          <a:prstGeom prst="ellipse">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椭圆 13"/>
          <p:cNvSpPr/>
          <p:nvPr/>
        </p:nvSpPr>
        <p:spPr>
          <a:xfrm>
            <a:off x="6863248" y="2175594"/>
            <a:ext cx="73575" cy="73575"/>
          </a:xfrm>
          <a:prstGeom prst="ellipse">
            <a:avLst/>
          </a:prstGeom>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椭圆 14"/>
          <p:cNvSpPr/>
          <p:nvPr/>
        </p:nvSpPr>
        <p:spPr>
          <a:xfrm>
            <a:off x="8052792" y="2176824"/>
            <a:ext cx="73575" cy="73575"/>
          </a:xfrm>
          <a:prstGeom prst="ellipse">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椭圆 15"/>
          <p:cNvSpPr/>
          <p:nvPr/>
        </p:nvSpPr>
        <p:spPr>
          <a:xfrm>
            <a:off x="6699292" y="2523532"/>
            <a:ext cx="73575" cy="73575"/>
          </a:xfrm>
          <a:prstGeom prst="ellipse">
            <a:avLst/>
          </a:prstGeom>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 name="椭圆 16"/>
          <p:cNvSpPr/>
          <p:nvPr/>
        </p:nvSpPr>
        <p:spPr>
          <a:xfrm>
            <a:off x="8211542" y="2523532"/>
            <a:ext cx="73575" cy="73575"/>
          </a:xfrm>
          <a:prstGeom prst="ellipse">
            <a:avLst/>
          </a:prstGeom>
          <a:ln w="31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右箭头 17"/>
          <p:cNvSpPr/>
          <p:nvPr/>
        </p:nvSpPr>
        <p:spPr>
          <a:xfrm>
            <a:off x="6772867" y="3073085"/>
            <a:ext cx="1512250"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右箭头 18"/>
          <p:cNvSpPr/>
          <p:nvPr/>
        </p:nvSpPr>
        <p:spPr>
          <a:xfrm rot="5400000">
            <a:off x="8062754" y="2537460"/>
            <a:ext cx="1512250" cy="4571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7921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裁剪</a:t>
            </a:r>
            <a:endParaRPr lang="zh-CN" altLang="en-US" dirty="0"/>
          </a:p>
        </p:txBody>
      </p:sp>
      <p:sp>
        <p:nvSpPr>
          <p:cNvPr id="3" name="内容占位符 2"/>
          <p:cNvSpPr>
            <a:spLocks noGrp="1"/>
          </p:cNvSpPr>
          <p:nvPr>
            <p:ph idx="1"/>
          </p:nvPr>
        </p:nvSpPr>
        <p:spPr/>
        <p:txBody>
          <a:bodyPr/>
          <a:lstStyle/>
          <a:p>
            <a:r>
              <a:rPr lang="zh-CN" altLang="en-US" dirty="0" smtClean="0"/>
              <a:t>先裁剪再光栅化</a:t>
            </a:r>
            <a:endParaRPr lang="en-US" altLang="zh-CN" dirty="0" smtClean="0"/>
          </a:p>
          <a:p>
            <a:r>
              <a:rPr lang="en-US" altLang="zh-CN" sz="2800" dirty="0"/>
              <a:t>Cohen-Sutherland</a:t>
            </a:r>
            <a:r>
              <a:rPr lang="zh-CN" altLang="en-US" sz="2800" dirty="0"/>
              <a:t>裁剪</a:t>
            </a:r>
          </a:p>
          <a:p>
            <a:r>
              <a:rPr lang="zh-CN" altLang="en-US" sz="2800" dirty="0" smtClean="0"/>
              <a:t>中点</a:t>
            </a:r>
            <a:r>
              <a:rPr lang="zh-CN" altLang="en-US" sz="2800" dirty="0"/>
              <a:t>分割裁剪算法</a:t>
            </a:r>
          </a:p>
          <a:p>
            <a:r>
              <a:rPr lang="zh-CN" altLang="en-US" sz="2800" dirty="0" smtClean="0"/>
              <a:t>梁</a:t>
            </a:r>
            <a:r>
              <a:rPr lang="zh-CN" altLang="en-US" sz="2800" dirty="0"/>
              <a:t>友栋－</a:t>
            </a:r>
            <a:r>
              <a:rPr lang="en-US" altLang="zh-CN" sz="2800" dirty="0" err="1"/>
              <a:t>Barskey</a:t>
            </a:r>
            <a:r>
              <a:rPr lang="zh-CN" altLang="en-US" sz="2800" dirty="0"/>
              <a:t>算法</a:t>
            </a:r>
          </a:p>
          <a:p>
            <a:endParaRPr lang="zh-CN" altLang="en-US" dirty="0"/>
          </a:p>
        </p:txBody>
      </p:sp>
      <p:pic>
        <p:nvPicPr>
          <p:cNvPr id="4" name="Picture 2" descr="http://cs.fjzs.edu.cn/ketang/VCLASS/NCOURSE/txx/Chapter2/CG_Gif_2_0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7" y="3645308"/>
            <a:ext cx="4848225"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303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直线段裁剪</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判断交点：更新</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𝑏</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𝑟</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𝑙</m:t>
                        </m:r>
                      </m:sub>
                    </m:sSub>
                  </m:oMath>
                </a14:m>
                <a:endParaRPr lang="en-US" altLang="zh-CN" dirty="0" smtClean="0"/>
              </a:p>
              <a:p>
                <a:pPr lvl="1"/>
                <a14:m>
                  <m:oMath xmlns:m="http://schemas.openxmlformats.org/officeDocument/2006/math">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=0,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=0</m:t>
                    </m:r>
                  </m:oMath>
                </a14:m>
                <a:r>
                  <a:rPr lang="en-US" altLang="zh-CN" sz="2400" dirty="0" smtClean="0"/>
                  <a:t>		</a:t>
                </a:r>
                <a:r>
                  <a:rPr lang="zh-CN" altLang="en-US" sz="2400" dirty="0" smtClean="0"/>
                  <a:t>完全在内</a:t>
                </a:r>
                <a:endParaRPr lang="en-US" altLang="zh-CN" sz="2400" dirty="0" smtClean="0"/>
              </a:p>
              <a:p>
                <a:pPr lvl="1"/>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𝐶</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&amp;</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0</m:t>
                    </m:r>
                  </m:oMath>
                </a14:m>
                <a:r>
                  <a:rPr lang="en-US" altLang="zh-CN" sz="2400" dirty="0" smtClean="0"/>
                  <a:t>		</a:t>
                </a:r>
                <a:r>
                  <a:rPr lang="zh-CN" altLang="en-US" sz="2400" dirty="0" smtClean="0"/>
                  <a:t>完全在外</a:t>
                </a:r>
                <a:endParaRPr lang="en-US" altLang="zh-CN" sz="2400" dirty="0" smtClean="0"/>
              </a:p>
              <a:p>
                <a:pPr lvl="1"/>
                <a:r>
                  <a:rPr lang="zh-CN" altLang="en-US" sz="2400" dirty="0" smtClean="0"/>
                  <a:t>其他情况</a:t>
                </a:r>
                <a:r>
                  <a:rPr lang="en-US" altLang="zh-CN" sz="2400" dirty="0" smtClean="0"/>
                  <a:t>-</a:t>
                </a:r>
                <a:r>
                  <a:rPr lang="zh-CN" altLang="en-US" sz="2400" dirty="0" smtClean="0"/>
                  <a:t>裁剪：</a:t>
                </a:r>
                <a:r>
                  <a:rPr lang="en-US" altLang="zh-CN" sz="2400" dirty="0" smtClean="0"/>
                  <a:t>	</a:t>
                </a:r>
                <a:r>
                  <a:rPr lang="en-US" altLang="zh-CN" sz="2000" dirty="0" smtClean="0"/>
                  <a:t>		</a:t>
                </a:r>
              </a:p>
              <a:p>
                <a:pPr lvl="2"/>
                <a:r>
                  <a:rPr lang="en-US" altLang="zh-CN" sz="1800" dirty="0" smtClean="0"/>
                  <a:t>Cohen-Sutherland  	</a:t>
                </a:r>
                <a:r>
                  <a:rPr lang="zh-CN" altLang="en-US" sz="1800" dirty="0" smtClean="0"/>
                  <a:t>与对应编码非</a:t>
                </a:r>
                <a:r>
                  <a:rPr lang="en-US" altLang="zh-CN" sz="1800" dirty="0" smtClean="0"/>
                  <a:t>0</a:t>
                </a:r>
                <a:r>
                  <a:rPr lang="zh-CN" altLang="en-US" sz="1800" dirty="0" smtClean="0"/>
                  <a:t>的边界线求交</a:t>
                </a:r>
                <a:endParaRPr lang="en-US" altLang="zh-CN" sz="1800" dirty="0" smtClean="0"/>
              </a:p>
              <a:p>
                <a:pPr lvl="2"/>
                <a:r>
                  <a:rPr lang="zh-CN" altLang="en-US" sz="1800" dirty="0"/>
                  <a:t>中点</a:t>
                </a:r>
                <a:r>
                  <a:rPr lang="zh-CN" altLang="en-US" sz="1800" dirty="0" smtClean="0"/>
                  <a:t>分割</a:t>
                </a:r>
                <a:r>
                  <a:rPr lang="en-US" altLang="zh-CN" sz="1800" dirty="0" smtClean="0"/>
                  <a:t>		</a:t>
                </a:r>
                <a:r>
                  <a:rPr lang="zh-CN" altLang="en-US" sz="1800" dirty="0" smtClean="0"/>
                  <a:t>“二分查找”找交点</a:t>
                </a:r>
                <a:endParaRPr lang="en-US" altLang="zh-CN" sz="1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2426"/>
                </a:stretch>
              </a:blipFill>
            </p:spPr>
            <p:txBody>
              <a:bodyPr/>
              <a:lstStyle/>
              <a:p>
                <a:r>
                  <a:rPr lang="zh-CN" altLang="en-US">
                    <a:noFill/>
                  </a:rPr>
                  <a:t> </a:t>
                </a:r>
              </a:p>
            </p:txBody>
          </p:sp>
        </mc:Fallback>
      </mc:AlternateContent>
      <p:pic>
        <p:nvPicPr>
          <p:cNvPr id="5" name="Picture 2" descr="http://cs.fjzs.edu.cn/ketang/VCLASS/NCOURSE/txx/Chapter2/CG_Gif_2_01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598" y="5029838"/>
            <a:ext cx="4829175"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60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走样</a:t>
            </a:r>
          </a:p>
        </p:txBody>
      </p:sp>
      <p:sp>
        <p:nvSpPr>
          <p:cNvPr id="3" name="内容占位符 2"/>
          <p:cNvSpPr>
            <a:spLocks noGrp="1"/>
          </p:cNvSpPr>
          <p:nvPr>
            <p:ph idx="1"/>
          </p:nvPr>
        </p:nvSpPr>
        <p:spPr/>
        <p:txBody>
          <a:bodyPr/>
          <a:lstStyle/>
          <a:p>
            <a:r>
              <a:rPr lang="zh-CN" altLang="en-US" dirty="0"/>
              <a:t>走样</a:t>
            </a:r>
            <a:r>
              <a:rPr lang="zh-CN" altLang="en-US" dirty="0" smtClean="0"/>
              <a:t>现象：</a:t>
            </a:r>
            <a:endParaRPr lang="en-US" altLang="zh-CN" dirty="0" smtClean="0"/>
          </a:p>
          <a:p>
            <a:pPr lvl="1"/>
            <a:r>
              <a:rPr lang="zh-CN" altLang="en-US" dirty="0" smtClean="0"/>
              <a:t>阶梯状边界</a:t>
            </a:r>
            <a:endParaRPr lang="en-US" altLang="zh-CN" dirty="0" smtClean="0"/>
          </a:p>
          <a:p>
            <a:pPr lvl="1"/>
            <a:r>
              <a:rPr lang="zh-CN" altLang="en-US" dirty="0" smtClean="0"/>
              <a:t>细节失真与遗失 </a:t>
            </a:r>
            <a:r>
              <a:rPr lang="en-US" altLang="zh-CN" dirty="0" smtClean="0"/>
              <a:t>(</a:t>
            </a:r>
            <a:r>
              <a:rPr lang="zh-CN" altLang="en-US" dirty="0" smtClean="0"/>
              <a:t>小于</a:t>
            </a:r>
            <a:r>
              <a:rPr lang="en-US" altLang="zh-CN" dirty="0" smtClean="0"/>
              <a:t>1pixel)</a:t>
            </a:r>
          </a:p>
          <a:p>
            <a:pPr marL="457200" lvl="1" indent="0">
              <a:buNone/>
            </a:pPr>
            <a:endParaRPr lang="zh-CN" altLang="en-US" dirty="0"/>
          </a:p>
        </p:txBody>
      </p:sp>
      <p:pic>
        <p:nvPicPr>
          <p:cNvPr id="4" name="图片 3"/>
          <p:cNvPicPr>
            <a:picLocks noChangeAspect="1"/>
          </p:cNvPicPr>
          <p:nvPr/>
        </p:nvPicPr>
        <p:blipFill>
          <a:blip r:embed="rId3"/>
          <a:stretch>
            <a:fillRect/>
          </a:stretch>
        </p:blipFill>
        <p:spPr>
          <a:xfrm>
            <a:off x="7794307" y="1754187"/>
            <a:ext cx="1114425" cy="2028825"/>
          </a:xfrm>
          <a:prstGeom prst="rect">
            <a:avLst/>
          </a:prstGeom>
        </p:spPr>
      </p:pic>
      <p:grpSp>
        <p:nvGrpSpPr>
          <p:cNvPr id="5" name="Group 132"/>
          <p:cNvGrpSpPr>
            <a:grpSpLocks/>
          </p:cNvGrpSpPr>
          <p:nvPr/>
        </p:nvGrpSpPr>
        <p:grpSpPr bwMode="auto">
          <a:xfrm>
            <a:off x="6039570" y="2005174"/>
            <a:ext cx="1628775" cy="1679041"/>
            <a:chOff x="0" y="0"/>
            <a:chExt cx="2063" cy="2035"/>
          </a:xfrm>
        </p:grpSpPr>
        <p:grpSp>
          <p:nvGrpSpPr>
            <p:cNvPr id="6" name="Group 133"/>
            <p:cNvGrpSpPr>
              <a:grpSpLocks/>
            </p:cNvGrpSpPr>
            <p:nvPr/>
          </p:nvGrpSpPr>
          <p:grpSpPr bwMode="auto">
            <a:xfrm>
              <a:off x="0" y="221"/>
              <a:ext cx="1810" cy="905"/>
              <a:chOff x="0" y="0"/>
              <a:chExt cx="1810" cy="905"/>
            </a:xfrm>
          </p:grpSpPr>
          <p:grpSp>
            <p:nvGrpSpPr>
              <p:cNvPr id="155" name="Group 134"/>
              <p:cNvGrpSpPr>
                <a:grpSpLocks/>
              </p:cNvGrpSpPr>
              <p:nvPr/>
            </p:nvGrpSpPr>
            <p:grpSpPr bwMode="auto">
              <a:xfrm>
                <a:off x="0" y="0"/>
                <a:ext cx="1810" cy="181"/>
                <a:chOff x="0" y="0"/>
                <a:chExt cx="1810" cy="181"/>
              </a:xfrm>
            </p:grpSpPr>
            <p:grpSp>
              <p:nvGrpSpPr>
                <p:cNvPr id="208" name="Group 135"/>
                <p:cNvGrpSpPr>
                  <a:grpSpLocks/>
                </p:cNvGrpSpPr>
                <p:nvPr/>
              </p:nvGrpSpPr>
              <p:grpSpPr bwMode="auto">
                <a:xfrm>
                  <a:off x="0" y="0"/>
                  <a:ext cx="905" cy="181"/>
                  <a:chOff x="0" y="0"/>
                  <a:chExt cx="905" cy="181"/>
                </a:xfrm>
              </p:grpSpPr>
              <p:sp>
                <p:nvSpPr>
                  <p:cNvPr id="215" name="Rectangle 136"/>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6" name="Rectangle 137"/>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7" name="Rectangle 138"/>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8" name="Rectangle 139"/>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9" name="Rectangle 140"/>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209" name="Group 141"/>
                <p:cNvGrpSpPr>
                  <a:grpSpLocks/>
                </p:cNvGrpSpPr>
                <p:nvPr/>
              </p:nvGrpSpPr>
              <p:grpSpPr bwMode="auto">
                <a:xfrm>
                  <a:off x="905" y="0"/>
                  <a:ext cx="905" cy="181"/>
                  <a:chOff x="0" y="0"/>
                  <a:chExt cx="905" cy="181"/>
                </a:xfrm>
              </p:grpSpPr>
              <p:sp>
                <p:nvSpPr>
                  <p:cNvPr id="210" name="Rectangle 142"/>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1" name="Rectangle 143"/>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2" name="Rectangle 144"/>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3" name="Rectangle 145"/>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14" name="Rectangle 146"/>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156" name="Group 147"/>
              <p:cNvGrpSpPr>
                <a:grpSpLocks/>
              </p:cNvGrpSpPr>
              <p:nvPr/>
            </p:nvGrpSpPr>
            <p:grpSpPr bwMode="auto">
              <a:xfrm>
                <a:off x="0" y="181"/>
                <a:ext cx="1810" cy="181"/>
                <a:chOff x="0" y="0"/>
                <a:chExt cx="1810" cy="181"/>
              </a:xfrm>
            </p:grpSpPr>
            <p:grpSp>
              <p:nvGrpSpPr>
                <p:cNvPr id="196" name="Group 148"/>
                <p:cNvGrpSpPr>
                  <a:grpSpLocks/>
                </p:cNvGrpSpPr>
                <p:nvPr/>
              </p:nvGrpSpPr>
              <p:grpSpPr bwMode="auto">
                <a:xfrm>
                  <a:off x="0" y="0"/>
                  <a:ext cx="905" cy="181"/>
                  <a:chOff x="0" y="0"/>
                  <a:chExt cx="905" cy="181"/>
                </a:xfrm>
              </p:grpSpPr>
              <p:sp>
                <p:nvSpPr>
                  <p:cNvPr id="203" name="Rectangle 149"/>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4" name="Rectangle 150"/>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5" name="Rectangle 151"/>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6" name="Rectangle 152"/>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7" name="Rectangle 153"/>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97" name="Group 154"/>
                <p:cNvGrpSpPr>
                  <a:grpSpLocks/>
                </p:cNvGrpSpPr>
                <p:nvPr/>
              </p:nvGrpSpPr>
              <p:grpSpPr bwMode="auto">
                <a:xfrm>
                  <a:off x="905" y="0"/>
                  <a:ext cx="905" cy="181"/>
                  <a:chOff x="0" y="0"/>
                  <a:chExt cx="905" cy="181"/>
                </a:xfrm>
              </p:grpSpPr>
              <p:sp>
                <p:nvSpPr>
                  <p:cNvPr id="198" name="Rectangle 155"/>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9" name="Rectangle 156"/>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0" name="Rectangle 157"/>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1" name="Rectangle 158"/>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202" name="Rectangle 159"/>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157" name="Group 160"/>
              <p:cNvGrpSpPr>
                <a:grpSpLocks/>
              </p:cNvGrpSpPr>
              <p:nvPr/>
            </p:nvGrpSpPr>
            <p:grpSpPr bwMode="auto">
              <a:xfrm>
                <a:off x="0" y="362"/>
                <a:ext cx="1810" cy="181"/>
                <a:chOff x="0" y="0"/>
                <a:chExt cx="1810" cy="181"/>
              </a:xfrm>
            </p:grpSpPr>
            <p:grpSp>
              <p:nvGrpSpPr>
                <p:cNvPr id="184" name="Group 161"/>
                <p:cNvGrpSpPr>
                  <a:grpSpLocks/>
                </p:cNvGrpSpPr>
                <p:nvPr/>
              </p:nvGrpSpPr>
              <p:grpSpPr bwMode="auto">
                <a:xfrm>
                  <a:off x="0" y="0"/>
                  <a:ext cx="905" cy="181"/>
                  <a:chOff x="0" y="0"/>
                  <a:chExt cx="905" cy="181"/>
                </a:xfrm>
              </p:grpSpPr>
              <p:sp>
                <p:nvSpPr>
                  <p:cNvPr id="191" name="Rectangle 162"/>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2" name="Rectangle 163"/>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3" name="Rectangle 164"/>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4" name="Rectangle 165"/>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5" name="Rectangle 166"/>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85" name="Group 167"/>
                <p:cNvGrpSpPr>
                  <a:grpSpLocks/>
                </p:cNvGrpSpPr>
                <p:nvPr/>
              </p:nvGrpSpPr>
              <p:grpSpPr bwMode="auto">
                <a:xfrm>
                  <a:off x="905" y="0"/>
                  <a:ext cx="905" cy="181"/>
                  <a:chOff x="0" y="0"/>
                  <a:chExt cx="905" cy="181"/>
                </a:xfrm>
              </p:grpSpPr>
              <p:sp>
                <p:nvSpPr>
                  <p:cNvPr id="186" name="Rectangle 168"/>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7" name="Rectangle 169"/>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8" name="Rectangle 170"/>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9" name="Rectangle 171"/>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90" name="Rectangle 172"/>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158" name="Group 173"/>
              <p:cNvGrpSpPr>
                <a:grpSpLocks/>
              </p:cNvGrpSpPr>
              <p:nvPr/>
            </p:nvGrpSpPr>
            <p:grpSpPr bwMode="auto">
              <a:xfrm>
                <a:off x="0" y="543"/>
                <a:ext cx="1810" cy="181"/>
                <a:chOff x="0" y="0"/>
                <a:chExt cx="1810" cy="181"/>
              </a:xfrm>
            </p:grpSpPr>
            <p:grpSp>
              <p:nvGrpSpPr>
                <p:cNvPr id="172" name="Group 174"/>
                <p:cNvGrpSpPr>
                  <a:grpSpLocks/>
                </p:cNvGrpSpPr>
                <p:nvPr/>
              </p:nvGrpSpPr>
              <p:grpSpPr bwMode="auto">
                <a:xfrm>
                  <a:off x="0" y="0"/>
                  <a:ext cx="905" cy="181"/>
                  <a:chOff x="0" y="0"/>
                  <a:chExt cx="905" cy="181"/>
                </a:xfrm>
              </p:grpSpPr>
              <p:sp>
                <p:nvSpPr>
                  <p:cNvPr id="179" name="Rectangle 175"/>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0" name="Rectangle 176"/>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1" name="Rectangle 177"/>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2" name="Rectangle 178"/>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83" name="Rectangle 179"/>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73" name="Group 180"/>
                <p:cNvGrpSpPr>
                  <a:grpSpLocks/>
                </p:cNvGrpSpPr>
                <p:nvPr/>
              </p:nvGrpSpPr>
              <p:grpSpPr bwMode="auto">
                <a:xfrm>
                  <a:off x="905" y="0"/>
                  <a:ext cx="905" cy="181"/>
                  <a:chOff x="0" y="0"/>
                  <a:chExt cx="905" cy="181"/>
                </a:xfrm>
              </p:grpSpPr>
              <p:sp>
                <p:nvSpPr>
                  <p:cNvPr id="174" name="Rectangle 181"/>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5" name="Rectangle 182"/>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6" name="Rectangle 183"/>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7" name="Rectangle 184"/>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8" name="Rectangle 185"/>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159" name="Group 186"/>
              <p:cNvGrpSpPr>
                <a:grpSpLocks/>
              </p:cNvGrpSpPr>
              <p:nvPr/>
            </p:nvGrpSpPr>
            <p:grpSpPr bwMode="auto">
              <a:xfrm>
                <a:off x="0" y="724"/>
                <a:ext cx="1810" cy="181"/>
                <a:chOff x="0" y="0"/>
                <a:chExt cx="1810" cy="181"/>
              </a:xfrm>
            </p:grpSpPr>
            <p:grpSp>
              <p:nvGrpSpPr>
                <p:cNvPr id="160" name="Group 187"/>
                <p:cNvGrpSpPr>
                  <a:grpSpLocks/>
                </p:cNvGrpSpPr>
                <p:nvPr/>
              </p:nvGrpSpPr>
              <p:grpSpPr bwMode="auto">
                <a:xfrm>
                  <a:off x="0" y="0"/>
                  <a:ext cx="905" cy="181"/>
                  <a:chOff x="0" y="0"/>
                  <a:chExt cx="905" cy="181"/>
                </a:xfrm>
              </p:grpSpPr>
              <p:sp>
                <p:nvSpPr>
                  <p:cNvPr id="167" name="Rectangle 188"/>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8" name="Rectangle 189"/>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9" name="Rectangle 190"/>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0" name="Rectangle 191"/>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71" name="Rectangle 192"/>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61" name="Group 193"/>
                <p:cNvGrpSpPr>
                  <a:grpSpLocks/>
                </p:cNvGrpSpPr>
                <p:nvPr/>
              </p:nvGrpSpPr>
              <p:grpSpPr bwMode="auto">
                <a:xfrm>
                  <a:off x="905" y="0"/>
                  <a:ext cx="905" cy="181"/>
                  <a:chOff x="0" y="0"/>
                  <a:chExt cx="905" cy="181"/>
                </a:xfrm>
              </p:grpSpPr>
              <p:sp>
                <p:nvSpPr>
                  <p:cNvPr id="162" name="Rectangle 194"/>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3" name="Rectangle 195"/>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4" name="Rectangle 196"/>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5" name="Rectangle 197"/>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66" name="Rectangle 198"/>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grpSp>
          <p:nvGrpSpPr>
            <p:cNvPr id="7" name="Group 199"/>
            <p:cNvGrpSpPr>
              <a:grpSpLocks/>
            </p:cNvGrpSpPr>
            <p:nvPr/>
          </p:nvGrpSpPr>
          <p:grpSpPr bwMode="auto">
            <a:xfrm>
              <a:off x="0" y="1126"/>
              <a:ext cx="1810" cy="905"/>
              <a:chOff x="0" y="0"/>
              <a:chExt cx="1810" cy="905"/>
            </a:xfrm>
          </p:grpSpPr>
          <p:grpSp>
            <p:nvGrpSpPr>
              <p:cNvPr id="90" name="Group 200"/>
              <p:cNvGrpSpPr>
                <a:grpSpLocks/>
              </p:cNvGrpSpPr>
              <p:nvPr/>
            </p:nvGrpSpPr>
            <p:grpSpPr bwMode="auto">
              <a:xfrm>
                <a:off x="0" y="0"/>
                <a:ext cx="1810" cy="181"/>
                <a:chOff x="0" y="0"/>
                <a:chExt cx="1810" cy="181"/>
              </a:xfrm>
            </p:grpSpPr>
            <p:grpSp>
              <p:nvGrpSpPr>
                <p:cNvPr id="143" name="Group 201"/>
                <p:cNvGrpSpPr>
                  <a:grpSpLocks/>
                </p:cNvGrpSpPr>
                <p:nvPr/>
              </p:nvGrpSpPr>
              <p:grpSpPr bwMode="auto">
                <a:xfrm>
                  <a:off x="0" y="0"/>
                  <a:ext cx="905" cy="181"/>
                  <a:chOff x="0" y="0"/>
                  <a:chExt cx="905" cy="181"/>
                </a:xfrm>
              </p:grpSpPr>
              <p:sp>
                <p:nvSpPr>
                  <p:cNvPr id="150" name="Rectangle 202"/>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1" name="Rectangle 203"/>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2" name="Rectangle 204"/>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3" name="Rectangle 205"/>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54" name="Rectangle 206"/>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44" name="Group 207"/>
                <p:cNvGrpSpPr>
                  <a:grpSpLocks/>
                </p:cNvGrpSpPr>
                <p:nvPr/>
              </p:nvGrpSpPr>
              <p:grpSpPr bwMode="auto">
                <a:xfrm>
                  <a:off x="905" y="0"/>
                  <a:ext cx="905" cy="181"/>
                  <a:chOff x="0" y="0"/>
                  <a:chExt cx="905" cy="181"/>
                </a:xfrm>
              </p:grpSpPr>
              <p:sp>
                <p:nvSpPr>
                  <p:cNvPr id="145" name="Rectangle 208"/>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6" name="Rectangle 209"/>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7" name="Rectangle 210"/>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8" name="Rectangle 211"/>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9" name="Rectangle 212"/>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91" name="Group 213"/>
              <p:cNvGrpSpPr>
                <a:grpSpLocks/>
              </p:cNvGrpSpPr>
              <p:nvPr/>
            </p:nvGrpSpPr>
            <p:grpSpPr bwMode="auto">
              <a:xfrm>
                <a:off x="0" y="181"/>
                <a:ext cx="1810" cy="181"/>
                <a:chOff x="0" y="0"/>
                <a:chExt cx="1810" cy="181"/>
              </a:xfrm>
            </p:grpSpPr>
            <p:grpSp>
              <p:nvGrpSpPr>
                <p:cNvPr id="131" name="Group 214"/>
                <p:cNvGrpSpPr>
                  <a:grpSpLocks/>
                </p:cNvGrpSpPr>
                <p:nvPr/>
              </p:nvGrpSpPr>
              <p:grpSpPr bwMode="auto">
                <a:xfrm>
                  <a:off x="0" y="0"/>
                  <a:ext cx="905" cy="181"/>
                  <a:chOff x="0" y="0"/>
                  <a:chExt cx="905" cy="181"/>
                </a:xfrm>
              </p:grpSpPr>
              <p:sp>
                <p:nvSpPr>
                  <p:cNvPr id="138" name="Rectangle 215"/>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9" name="Rectangle 216"/>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0" name="Rectangle 217"/>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1" name="Rectangle 218"/>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42" name="Rectangle 219"/>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32" name="Group 220"/>
                <p:cNvGrpSpPr>
                  <a:grpSpLocks/>
                </p:cNvGrpSpPr>
                <p:nvPr/>
              </p:nvGrpSpPr>
              <p:grpSpPr bwMode="auto">
                <a:xfrm>
                  <a:off x="905" y="0"/>
                  <a:ext cx="905" cy="181"/>
                  <a:chOff x="0" y="0"/>
                  <a:chExt cx="905" cy="181"/>
                </a:xfrm>
              </p:grpSpPr>
              <p:sp>
                <p:nvSpPr>
                  <p:cNvPr id="133" name="Rectangle 221"/>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4" name="Rectangle 222"/>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5" name="Rectangle 223"/>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 name="Rectangle 224"/>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7" name="Rectangle 225"/>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92" name="Group 226"/>
              <p:cNvGrpSpPr>
                <a:grpSpLocks/>
              </p:cNvGrpSpPr>
              <p:nvPr/>
            </p:nvGrpSpPr>
            <p:grpSpPr bwMode="auto">
              <a:xfrm>
                <a:off x="0" y="362"/>
                <a:ext cx="1810" cy="181"/>
                <a:chOff x="0" y="0"/>
                <a:chExt cx="1810" cy="181"/>
              </a:xfrm>
            </p:grpSpPr>
            <p:grpSp>
              <p:nvGrpSpPr>
                <p:cNvPr id="119" name="Group 227"/>
                <p:cNvGrpSpPr>
                  <a:grpSpLocks/>
                </p:cNvGrpSpPr>
                <p:nvPr/>
              </p:nvGrpSpPr>
              <p:grpSpPr bwMode="auto">
                <a:xfrm>
                  <a:off x="0" y="0"/>
                  <a:ext cx="905" cy="181"/>
                  <a:chOff x="0" y="0"/>
                  <a:chExt cx="905" cy="181"/>
                </a:xfrm>
              </p:grpSpPr>
              <p:sp>
                <p:nvSpPr>
                  <p:cNvPr id="126" name="Rectangle 228"/>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7" name="Rectangle 229"/>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8" name="Rectangle 230"/>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9" name="Rectangle 231"/>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0" name="Rectangle 232"/>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20" name="Group 233"/>
                <p:cNvGrpSpPr>
                  <a:grpSpLocks/>
                </p:cNvGrpSpPr>
                <p:nvPr/>
              </p:nvGrpSpPr>
              <p:grpSpPr bwMode="auto">
                <a:xfrm>
                  <a:off x="905" y="0"/>
                  <a:ext cx="905" cy="181"/>
                  <a:chOff x="0" y="0"/>
                  <a:chExt cx="905" cy="181"/>
                </a:xfrm>
              </p:grpSpPr>
              <p:sp>
                <p:nvSpPr>
                  <p:cNvPr id="121" name="Rectangle 234"/>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2" name="Rectangle 235"/>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3" name="Rectangle 236"/>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4" name="Rectangle 237"/>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25" name="Rectangle 238"/>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93" name="Group 239"/>
              <p:cNvGrpSpPr>
                <a:grpSpLocks/>
              </p:cNvGrpSpPr>
              <p:nvPr/>
            </p:nvGrpSpPr>
            <p:grpSpPr bwMode="auto">
              <a:xfrm>
                <a:off x="0" y="543"/>
                <a:ext cx="1810" cy="181"/>
                <a:chOff x="0" y="0"/>
                <a:chExt cx="1810" cy="181"/>
              </a:xfrm>
            </p:grpSpPr>
            <p:grpSp>
              <p:nvGrpSpPr>
                <p:cNvPr id="107" name="Group 240"/>
                <p:cNvGrpSpPr>
                  <a:grpSpLocks/>
                </p:cNvGrpSpPr>
                <p:nvPr/>
              </p:nvGrpSpPr>
              <p:grpSpPr bwMode="auto">
                <a:xfrm>
                  <a:off x="0" y="0"/>
                  <a:ext cx="905" cy="181"/>
                  <a:chOff x="0" y="0"/>
                  <a:chExt cx="905" cy="181"/>
                </a:xfrm>
              </p:grpSpPr>
              <p:sp>
                <p:nvSpPr>
                  <p:cNvPr id="114" name="Rectangle 241"/>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 name="Rectangle 242"/>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6" name="Rectangle 243"/>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7" name="Rectangle 244"/>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8" name="Rectangle 245"/>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108" name="Group 246"/>
                <p:cNvGrpSpPr>
                  <a:grpSpLocks/>
                </p:cNvGrpSpPr>
                <p:nvPr/>
              </p:nvGrpSpPr>
              <p:grpSpPr bwMode="auto">
                <a:xfrm>
                  <a:off x="905" y="0"/>
                  <a:ext cx="905" cy="181"/>
                  <a:chOff x="0" y="0"/>
                  <a:chExt cx="905" cy="181"/>
                </a:xfrm>
              </p:grpSpPr>
              <p:sp>
                <p:nvSpPr>
                  <p:cNvPr id="109" name="Rectangle 247"/>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0" name="Rectangle 248"/>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 name="Rectangle 249"/>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2" name="Rectangle 250"/>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3" name="Rectangle 251"/>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nvGrpSpPr>
              <p:cNvPr id="94" name="Group 252"/>
              <p:cNvGrpSpPr>
                <a:grpSpLocks/>
              </p:cNvGrpSpPr>
              <p:nvPr/>
            </p:nvGrpSpPr>
            <p:grpSpPr bwMode="auto">
              <a:xfrm>
                <a:off x="0" y="724"/>
                <a:ext cx="1810" cy="181"/>
                <a:chOff x="0" y="0"/>
                <a:chExt cx="1810" cy="181"/>
              </a:xfrm>
            </p:grpSpPr>
            <p:grpSp>
              <p:nvGrpSpPr>
                <p:cNvPr id="95" name="Group 253"/>
                <p:cNvGrpSpPr>
                  <a:grpSpLocks/>
                </p:cNvGrpSpPr>
                <p:nvPr/>
              </p:nvGrpSpPr>
              <p:grpSpPr bwMode="auto">
                <a:xfrm>
                  <a:off x="0" y="0"/>
                  <a:ext cx="905" cy="181"/>
                  <a:chOff x="0" y="0"/>
                  <a:chExt cx="905" cy="181"/>
                </a:xfrm>
              </p:grpSpPr>
              <p:sp>
                <p:nvSpPr>
                  <p:cNvPr id="102" name="Rectangle 254"/>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3" name="Rectangle 255"/>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4" name="Rectangle 256"/>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5" name="Rectangle 257"/>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6" name="Rectangle 258"/>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96" name="Group 259"/>
                <p:cNvGrpSpPr>
                  <a:grpSpLocks/>
                </p:cNvGrpSpPr>
                <p:nvPr/>
              </p:nvGrpSpPr>
              <p:grpSpPr bwMode="auto">
                <a:xfrm>
                  <a:off x="905" y="0"/>
                  <a:ext cx="905" cy="181"/>
                  <a:chOff x="0" y="0"/>
                  <a:chExt cx="905" cy="181"/>
                </a:xfrm>
              </p:grpSpPr>
              <p:sp>
                <p:nvSpPr>
                  <p:cNvPr id="97" name="Rectangle 260"/>
                  <p:cNvSpPr>
                    <a:spLocks noChangeArrowheads="1"/>
                  </p:cNvSpPr>
                  <p:nvPr/>
                </p:nvSpPr>
                <p:spPr bwMode="auto">
                  <a:xfrm>
                    <a:off x="0"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98" name="Rectangle 261"/>
                  <p:cNvSpPr>
                    <a:spLocks noChangeArrowheads="1"/>
                  </p:cNvSpPr>
                  <p:nvPr/>
                </p:nvSpPr>
                <p:spPr bwMode="auto">
                  <a:xfrm>
                    <a:off x="18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99" name="Rectangle 262"/>
                  <p:cNvSpPr>
                    <a:spLocks noChangeArrowheads="1"/>
                  </p:cNvSpPr>
                  <p:nvPr/>
                </p:nvSpPr>
                <p:spPr bwMode="auto">
                  <a:xfrm>
                    <a:off x="362"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0" name="Rectangle 263"/>
                  <p:cNvSpPr>
                    <a:spLocks noChangeArrowheads="1"/>
                  </p:cNvSpPr>
                  <p:nvPr/>
                </p:nvSpPr>
                <p:spPr bwMode="auto">
                  <a:xfrm>
                    <a:off x="543"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101" name="Rectangle 264"/>
                  <p:cNvSpPr>
                    <a:spLocks noChangeArrowheads="1"/>
                  </p:cNvSpPr>
                  <p:nvPr/>
                </p:nvSpPr>
                <p:spPr bwMode="auto">
                  <a:xfrm>
                    <a:off x="724" y="0"/>
                    <a:ext cx="181" cy="181"/>
                  </a:xfrm>
                  <a:prstGeom prst="rect">
                    <a:avLst/>
                  </a:prstGeom>
                  <a:solidFill>
                    <a:srgbClr val="FFFFFF"/>
                  </a:solidFill>
                  <a:ln w="9525">
                    <a:solidFill>
                      <a:srgbClr val="000000"/>
                    </a:solidFill>
                    <a:miter lim="800000"/>
                    <a:headEnd/>
                    <a:tailEnd/>
                  </a:ln>
                </p:spPr>
                <p:txBody>
                  <a:bodyPr/>
                  <a:lstStyle/>
                  <a:p>
                    <a:endParaRPr lang="zh-CN" altLang="en-US"/>
                  </a:p>
                </p:txBody>
              </p:sp>
            </p:grpSp>
          </p:grpSp>
        </p:grpSp>
        <p:sp>
          <p:nvSpPr>
            <p:cNvPr id="8" name="Line 265"/>
            <p:cNvSpPr>
              <a:spLocks noChangeAspect="1" noChangeShapeType="1"/>
            </p:cNvSpPr>
            <p:nvPr/>
          </p:nvSpPr>
          <p:spPr bwMode="auto">
            <a:xfrm>
              <a:off x="0" y="2034"/>
              <a:ext cx="2063" cy="1"/>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 name="Line 266"/>
            <p:cNvSpPr>
              <a:spLocks noChangeAspect="1" noChangeShapeType="1"/>
            </p:cNvSpPr>
            <p:nvPr/>
          </p:nvSpPr>
          <p:spPr bwMode="auto">
            <a:xfrm flipV="1">
              <a:off x="0" y="0"/>
              <a:ext cx="1" cy="2024"/>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267"/>
            <p:cNvSpPr>
              <a:spLocks noChangeShapeType="1"/>
            </p:cNvSpPr>
            <p:nvPr/>
          </p:nvSpPr>
          <p:spPr bwMode="auto">
            <a:xfrm>
              <a:off x="0" y="2031"/>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268"/>
            <p:cNvSpPr>
              <a:spLocks noChangeShapeType="1"/>
            </p:cNvSpPr>
            <p:nvPr/>
          </p:nvSpPr>
          <p:spPr bwMode="auto">
            <a:xfrm>
              <a:off x="0" y="2031"/>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269"/>
            <p:cNvGrpSpPr>
              <a:grpSpLocks/>
            </p:cNvGrpSpPr>
            <p:nvPr/>
          </p:nvGrpSpPr>
          <p:grpSpPr bwMode="auto">
            <a:xfrm>
              <a:off x="0" y="1850"/>
              <a:ext cx="182" cy="181"/>
              <a:chOff x="0" y="0"/>
              <a:chExt cx="182" cy="181"/>
            </a:xfrm>
          </p:grpSpPr>
          <p:sp>
            <p:nvSpPr>
              <p:cNvPr id="88" name="Rectangle 270"/>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9" name="Line 271"/>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272"/>
            <p:cNvGrpSpPr>
              <a:grpSpLocks/>
            </p:cNvGrpSpPr>
            <p:nvPr/>
          </p:nvGrpSpPr>
          <p:grpSpPr bwMode="auto">
            <a:xfrm>
              <a:off x="0" y="1669"/>
              <a:ext cx="182" cy="181"/>
              <a:chOff x="0" y="0"/>
              <a:chExt cx="182" cy="181"/>
            </a:xfrm>
          </p:grpSpPr>
          <p:sp>
            <p:nvSpPr>
              <p:cNvPr id="86" name="Rectangle 273"/>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7" name="Line 274"/>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275"/>
            <p:cNvGrpSpPr>
              <a:grpSpLocks/>
            </p:cNvGrpSpPr>
            <p:nvPr/>
          </p:nvGrpSpPr>
          <p:grpSpPr bwMode="auto">
            <a:xfrm>
              <a:off x="0" y="1488"/>
              <a:ext cx="182" cy="181"/>
              <a:chOff x="0" y="0"/>
              <a:chExt cx="182" cy="181"/>
            </a:xfrm>
          </p:grpSpPr>
          <p:sp>
            <p:nvSpPr>
              <p:cNvPr id="84" name="Rectangle 276"/>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5" name="Line 277"/>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278"/>
            <p:cNvGrpSpPr>
              <a:grpSpLocks/>
            </p:cNvGrpSpPr>
            <p:nvPr/>
          </p:nvGrpSpPr>
          <p:grpSpPr bwMode="auto">
            <a:xfrm>
              <a:off x="0" y="1307"/>
              <a:ext cx="182" cy="181"/>
              <a:chOff x="0" y="0"/>
              <a:chExt cx="182" cy="181"/>
            </a:xfrm>
          </p:grpSpPr>
          <p:sp>
            <p:nvSpPr>
              <p:cNvPr id="82" name="Rectangle 279"/>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3" name="Line 280"/>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281"/>
            <p:cNvGrpSpPr>
              <a:grpSpLocks/>
            </p:cNvGrpSpPr>
            <p:nvPr/>
          </p:nvGrpSpPr>
          <p:grpSpPr bwMode="auto">
            <a:xfrm>
              <a:off x="0" y="1126"/>
              <a:ext cx="182" cy="181"/>
              <a:chOff x="0" y="0"/>
              <a:chExt cx="182" cy="181"/>
            </a:xfrm>
          </p:grpSpPr>
          <p:sp>
            <p:nvSpPr>
              <p:cNvPr id="80" name="Rectangle 282"/>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81" name="Line 283"/>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284"/>
            <p:cNvGrpSpPr>
              <a:grpSpLocks/>
            </p:cNvGrpSpPr>
            <p:nvPr/>
          </p:nvGrpSpPr>
          <p:grpSpPr bwMode="auto">
            <a:xfrm>
              <a:off x="0" y="945"/>
              <a:ext cx="182" cy="181"/>
              <a:chOff x="0" y="0"/>
              <a:chExt cx="182" cy="181"/>
            </a:xfrm>
          </p:grpSpPr>
          <p:sp>
            <p:nvSpPr>
              <p:cNvPr id="78" name="Rectangle 285"/>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9" name="Line 286"/>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287"/>
            <p:cNvGrpSpPr>
              <a:grpSpLocks/>
            </p:cNvGrpSpPr>
            <p:nvPr/>
          </p:nvGrpSpPr>
          <p:grpSpPr bwMode="auto">
            <a:xfrm>
              <a:off x="0" y="764"/>
              <a:ext cx="182" cy="181"/>
              <a:chOff x="0" y="0"/>
              <a:chExt cx="182" cy="181"/>
            </a:xfrm>
          </p:grpSpPr>
          <p:sp>
            <p:nvSpPr>
              <p:cNvPr id="76" name="Rectangle 288"/>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7" name="Line 289"/>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290"/>
            <p:cNvGrpSpPr>
              <a:grpSpLocks/>
            </p:cNvGrpSpPr>
            <p:nvPr/>
          </p:nvGrpSpPr>
          <p:grpSpPr bwMode="auto">
            <a:xfrm>
              <a:off x="0" y="583"/>
              <a:ext cx="182" cy="181"/>
              <a:chOff x="0" y="0"/>
              <a:chExt cx="182" cy="181"/>
            </a:xfrm>
          </p:grpSpPr>
          <p:sp>
            <p:nvSpPr>
              <p:cNvPr id="74" name="Rectangle 291"/>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5" name="Line 292"/>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293"/>
            <p:cNvGrpSpPr>
              <a:grpSpLocks/>
            </p:cNvGrpSpPr>
            <p:nvPr/>
          </p:nvGrpSpPr>
          <p:grpSpPr bwMode="auto">
            <a:xfrm>
              <a:off x="0" y="402"/>
              <a:ext cx="182" cy="181"/>
              <a:chOff x="0" y="0"/>
              <a:chExt cx="182" cy="181"/>
            </a:xfrm>
          </p:grpSpPr>
          <p:sp>
            <p:nvSpPr>
              <p:cNvPr id="72" name="Rectangle 294"/>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3" name="Line 295"/>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296"/>
            <p:cNvGrpSpPr>
              <a:grpSpLocks/>
            </p:cNvGrpSpPr>
            <p:nvPr/>
          </p:nvGrpSpPr>
          <p:grpSpPr bwMode="auto">
            <a:xfrm>
              <a:off x="0" y="221"/>
              <a:ext cx="182" cy="181"/>
              <a:chOff x="0" y="0"/>
              <a:chExt cx="182" cy="181"/>
            </a:xfrm>
          </p:grpSpPr>
          <p:sp>
            <p:nvSpPr>
              <p:cNvPr id="70" name="Rectangle 297"/>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71" name="Line 298"/>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299"/>
            <p:cNvGrpSpPr>
              <a:grpSpLocks/>
            </p:cNvGrpSpPr>
            <p:nvPr/>
          </p:nvGrpSpPr>
          <p:grpSpPr bwMode="auto">
            <a:xfrm rot="16203073">
              <a:off x="180" y="1849"/>
              <a:ext cx="182" cy="181"/>
              <a:chOff x="0" y="0"/>
              <a:chExt cx="182" cy="181"/>
            </a:xfrm>
          </p:grpSpPr>
          <p:sp>
            <p:nvSpPr>
              <p:cNvPr id="68" name="Rectangle 300"/>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69" name="Line 301"/>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 name="Group 302"/>
            <p:cNvGrpSpPr>
              <a:grpSpLocks/>
            </p:cNvGrpSpPr>
            <p:nvPr/>
          </p:nvGrpSpPr>
          <p:grpSpPr bwMode="auto">
            <a:xfrm rot="16203073">
              <a:off x="0" y="1849"/>
              <a:ext cx="182" cy="181"/>
              <a:chOff x="0" y="0"/>
              <a:chExt cx="182" cy="181"/>
            </a:xfrm>
          </p:grpSpPr>
          <p:sp>
            <p:nvSpPr>
              <p:cNvPr id="66" name="Rectangle 303"/>
              <p:cNvSpPr>
                <a:spLocks noChangeArrowheads="1"/>
              </p:cNvSpPr>
              <p:nvPr/>
            </p:nvSpPr>
            <p:spPr bwMode="auto">
              <a:xfrm>
                <a:off x="1" y="0"/>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 name="Line 304"/>
              <p:cNvSpPr>
                <a:spLocks noChangeShapeType="1"/>
              </p:cNvSpPr>
              <p:nvPr/>
            </p:nvSpPr>
            <p:spPr bwMode="auto">
              <a:xfrm flipH="1">
                <a:off x="0" y="94"/>
                <a:ext cx="5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4" name="Group 305"/>
            <p:cNvGrpSpPr>
              <a:grpSpLocks/>
            </p:cNvGrpSpPr>
            <p:nvPr/>
          </p:nvGrpSpPr>
          <p:grpSpPr bwMode="auto">
            <a:xfrm rot="16203073">
              <a:off x="361" y="1849"/>
              <a:ext cx="182" cy="181"/>
              <a:chOff x="0" y="0"/>
              <a:chExt cx="182" cy="181"/>
            </a:xfrm>
          </p:grpSpPr>
          <p:sp>
            <p:nvSpPr>
              <p:cNvPr id="64" name="Rectangle 306"/>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65" name="Line 307"/>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Group 308"/>
            <p:cNvGrpSpPr>
              <a:grpSpLocks/>
            </p:cNvGrpSpPr>
            <p:nvPr/>
          </p:nvGrpSpPr>
          <p:grpSpPr bwMode="auto">
            <a:xfrm rot="16203073">
              <a:off x="542" y="1849"/>
              <a:ext cx="182" cy="181"/>
              <a:chOff x="0" y="0"/>
              <a:chExt cx="182" cy="181"/>
            </a:xfrm>
          </p:grpSpPr>
          <p:sp>
            <p:nvSpPr>
              <p:cNvPr id="62" name="Rectangle 309"/>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63" name="Line 310"/>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311"/>
            <p:cNvGrpSpPr>
              <a:grpSpLocks/>
            </p:cNvGrpSpPr>
            <p:nvPr/>
          </p:nvGrpSpPr>
          <p:grpSpPr bwMode="auto">
            <a:xfrm rot="16203073">
              <a:off x="723" y="1849"/>
              <a:ext cx="182" cy="181"/>
              <a:chOff x="0" y="0"/>
              <a:chExt cx="182" cy="181"/>
            </a:xfrm>
          </p:grpSpPr>
          <p:sp>
            <p:nvSpPr>
              <p:cNvPr id="60" name="Rectangle 312"/>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61" name="Line 313"/>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314"/>
            <p:cNvGrpSpPr>
              <a:grpSpLocks/>
            </p:cNvGrpSpPr>
            <p:nvPr/>
          </p:nvGrpSpPr>
          <p:grpSpPr bwMode="auto">
            <a:xfrm rot="16203073">
              <a:off x="904" y="1849"/>
              <a:ext cx="182" cy="181"/>
              <a:chOff x="0" y="0"/>
              <a:chExt cx="182" cy="181"/>
            </a:xfrm>
          </p:grpSpPr>
          <p:sp>
            <p:nvSpPr>
              <p:cNvPr id="58" name="Rectangle 315"/>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9" name="Line 316"/>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 name="Group 317"/>
            <p:cNvGrpSpPr>
              <a:grpSpLocks/>
            </p:cNvGrpSpPr>
            <p:nvPr/>
          </p:nvGrpSpPr>
          <p:grpSpPr bwMode="auto">
            <a:xfrm rot="16203073">
              <a:off x="1085" y="1849"/>
              <a:ext cx="182" cy="181"/>
              <a:chOff x="0" y="0"/>
              <a:chExt cx="182" cy="181"/>
            </a:xfrm>
          </p:grpSpPr>
          <p:sp>
            <p:nvSpPr>
              <p:cNvPr id="56" name="Rectangle 318"/>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 name="Line 319"/>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320"/>
            <p:cNvGrpSpPr>
              <a:grpSpLocks/>
            </p:cNvGrpSpPr>
            <p:nvPr/>
          </p:nvGrpSpPr>
          <p:grpSpPr bwMode="auto">
            <a:xfrm rot="16203073">
              <a:off x="1266" y="1849"/>
              <a:ext cx="182" cy="181"/>
              <a:chOff x="0" y="0"/>
              <a:chExt cx="182" cy="181"/>
            </a:xfrm>
          </p:grpSpPr>
          <p:sp>
            <p:nvSpPr>
              <p:cNvPr id="54" name="Rectangle 321"/>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5" name="Line 322"/>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Group 323"/>
            <p:cNvGrpSpPr>
              <a:grpSpLocks/>
            </p:cNvGrpSpPr>
            <p:nvPr/>
          </p:nvGrpSpPr>
          <p:grpSpPr bwMode="auto">
            <a:xfrm rot="16203073">
              <a:off x="1447" y="1849"/>
              <a:ext cx="182" cy="181"/>
              <a:chOff x="0" y="0"/>
              <a:chExt cx="182" cy="181"/>
            </a:xfrm>
          </p:grpSpPr>
          <p:sp>
            <p:nvSpPr>
              <p:cNvPr id="52" name="Rectangle 324"/>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3" name="Line 325"/>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 name="Group 326"/>
            <p:cNvGrpSpPr>
              <a:grpSpLocks/>
            </p:cNvGrpSpPr>
            <p:nvPr/>
          </p:nvGrpSpPr>
          <p:grpSpPr bwMode="auto">
            <a:xfrm rot="16203073">
              <a:off x="1628" y="1849"/>
              <a:ext cx="182" cy="181"/>
              <a:chOff x="0" y="0"/>
              <a:chExt cx="182" cy="181"/>
            </a:xfrm>
          </p:grpSpPr>
          <p:sp>
            <p:nvSpPr>
              <p:cNvPr id="50" name="Rectangle 327"/>
              <p:cNvSpPr>
                <a:spLocks noChangeArrowheads="1"/>
              </p:cNvSpPr>
              <p:nvPr/>
            </p:nvSpPr>
            <p:spPr bwMode="auto">
              <a:xfrm>
                <a:off x="1" y="0"/>
                <a:ext cx="181" cy="181"/>
              </a:xfrm>
              <a:prstGeom prst="rect">
                <a:avLst/>
              </a:prstGeom>
              <a:solidFill>
                <a:srgbClr val="FFFFFF"/>
              </a:solidFill>
              <a:ln w="9525">
                <a:solidFill>
                  <a:srgbClr val="000000"/>
                </a:solidFill>
                <a:miter lim="800000"/>
                <a:headEnd/>
                <a:tailEnd/>
              </a:ln>
            </p:spPr>
            <p:txBody>
              <a:bodyPr/>
              <a:lstStyle/>
              <a:p>
                <a:endParaRPr lang="zh-CN" altLang="en-US"/>
              </a:p>
            </p:txBody>
          </p:sp>
          <p:sp>
            <p:nvSpPr>
              <p:cNvPr id="51" name="Line 328"/>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 name="Line 329"/>
            <p:cNvSpPr>
              <a:spLocks noChangeShapeType="1"/>
            </p:cNvSpPr>
            <p:nvPr/>
          </p:nvSpPr>
          <p:spPr bwMode="auto">
            <a:xfrm>
              <a:off x="90" y="1978"/>
              <a:ext cx="0" cy="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330"/>
            <p:cNvSpPr>
              <a:spLocks noChangeArrowheads="1"/>
            </p:cNvSpPr>
            <p:nvPr/>
          </p:nvSpPr>
          <p:spPr bwMode="auto">
            <a:xfrm>
              <a:off x="0" y="1850"/>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4" name="Rectangle 331"/>
            <p:cNvSpPr>
              <a:spLocks noChangeArrowheads="1"/>
            </p:cNvSpPr>
            <p:nvPr/>
          </p:nvSpPr>
          <p:spPr bwMode="auto">
            <a:xfrm>
              <a:off x="181" y="1669"/>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5" name="Rectangle 332"/>
            <p:cNvSpPr>
              <a:spLocks noChangeArrowheads="1"/>
            </p:cNvSpPr>
            <p:nvPr/>
          </p:nvSpPr>
          <p:spPr bwMode="auto">
            <a:xfrm>
              <a:off x="362" y="1669"/>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6" name="Rectangle 333"/>
            <p:cNvSpPr>
              <a:spLocks noChangeArrowheads="1"/>
            </p:cNvSpPr>
            <p:nvPr/>
          </p:nvSpPr>
          <p:spPr bwMode="auto">
            <a:xfrm>
              <a:off x="543" y="1488"/>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7" name="Rectangle 334"/>
            <p:cNvSpPr>
              <a:spLocks noChangeArrowheads="1"/>
            </p:cNvSpPr>
            <p:nvPr/>
          </p:nvSpPr>
          <p:spPr bwMode="auto">
            <a:xfrm>
              <a:off x="724" y="1307"/>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8" name="Rectangle 335"/>
            <p:cNvSpPr>
              <a:spLocks noChangeArrowheads="1"/>
            </p:cNvSpPr>
            <p:nvPr/>
          </p:nvSpPr>
          <p:spPr bwMode="auto">
            <a:xfrm>
              <a:off x="905" y="1307"/>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39" name="Rectangle 336"/>
            <p:cNvSpPr>
              <a:spLocks noChangeArrowheads="1"/>
            </p:cNvSpPr>
            <p:nvPr/>
          </p:nvSpPr>
          <p:spPr bwMode="auto">
            <a:xfrm>
              <a:off x="1086" y="1126"/>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40" name="Rectangle 337"/>
            <p:cNvSpPr>
              <a:spLocks noChangeArrowheads="1"/>
            </p:cNvSpPr>
            <p:nvPr/>
          </p:nvSpPr>
          <p:spPr bwMode="auto">
            <a:xfrm>
              <a:off x="1267" y="945"/>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41" name="Rectangle 338"/>
            <p:cNvSpPr>
              <a:spLocks noChangeArrowheads="1"/>
            </p:cNvSpPr>
            <p:nvPr/>
          </p:nvSpPr>
          <p:spPr bwMode="auto">
            <a:xfrm>
              <a:off x="1448" y="945"/>
              <a:ext cx="181" cy="181"/>
            </a:xfrm>
            <a:prstGeom prst="rect">
              <a:avLst/>
            </a:prstGeom>
            <a:solidFill>
              <a:srgbClr val="808080"/>
            </a:solidFill>
            <a:ln w="9525">
              <a:solidFill>
                <a:srgbClr val="000000"/>
              </a:solidFill>
              <a:miter lim="800000"/>
              <a:headEnd/>
              <a:tailEnd/>
            </a:ln>
          </p:spPr>
          <p:txBody>
            <a:bodyPr/>
            <a:lstStyle/>
            <a:p>
              <a:endParaRPr lang="zh-CN" altLang="en-US"/>
            </a:p>
          </p:txBody>
        </p:sp>
        <p:sp>
          <p:nvSpPr>
            <p:cNvPr id="42" name="Rectangle 339"/>
            <p:cNvSpPr>
              <a:spLocks noChangeArrowheads="1"/>
            </p:cNvSpPr>
            <p:nvPr/>
          </p:nvSpPr>
          <p:spPr bwMode="auto">
            <a:xfrm>
              <a:off x="1629" y="764"/>
              <a:ext cx="181" cy="181"/>
            </a:xfrm>
            <a:prstGeom prst="rect">
              <a:avLst/>
            </a:prstGeom>
            <a:solidFill>
              <a:srgbClr val="808080"/>
            </a:solidFill>
            <a:ln w="9525">
              <a:solidFill>
                <a:srgbClr val="000000"/>
              </a:solidFill>
              <a:miter lim="800000"/>
              <a:headEnd/>
              <a:tailEnd/>
            </a:ln>
          </p:spPr>
          <p:txBody>
            <a:bodyPr/>
            <a:lstStyle/>
            <a:p>
              <a:endParaRPr lang="zh-CN" altLang="en-US"/>
            </a:p>
          </p:txBody>
        </p:sp>
        <p:grpSp>
          <p:nvGrpSpPr>
            <p:cNvPr id="43" name="Group 340"/>
            <p:cNvGrpSpPr>
              <a:grpSpLocks/>
            </p:cNvGrpSpPr>
            <p:nvPr/>
          </p:nvGrpSpPr>
          <p:grpSpPr bwMode="auto">
            <a:xfrm rot="16203073">
              <a:off x="0" y="1849"/>
              <a:ext cx="182" cy="181"/>
              <a:chOff x="0" y="0"/>
              <a:chExt cx="182" cy="181"/>
            </a:xfrm>
          </p:grpSpPr>
          <p:sp>
            <p:nvSpPr>
              <p:cNvPr id="48" name="Rectangle 341"/>
              <p:cNvSpPr>
                <a:spLocks noChangeArrowheads="1"/>
              </p:cNvSpPr>
              <p:nvPr/>
            </p:nvSpPr>
            <p:spPr bwMode="auto">
              <a:xfrm>
                <a:off x="1" y="0"/>
                <a:ext cx="181" cy="1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Line 342"/>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 name="Group 343"/>
            <p:cNvGrpSpPr>
              <a:grpSpLocks/>
            </p:cNvGrpSpPr>
            <p:nvPr/>
          </p:nvGrpSpPr>
          <p:grpSpPr bwMode="auto">
            <a:xfrm>
              <a:off x="0" y="1850"/>
              <a:ext cx="182" cy="181"/>
              <a:chOff x="0" y="0"/>
              <a:chExt cx="182" cy="181"/>
            </a:xfrm>
          </p:grpSpPr>
          <p:sp>
            <p:nvSpPr>
              <p:cNvPr id="46" name="Rectangle 344"/>
              <p:cNvSpPr>
                <a:spLocks noChangeArrowheads="1"/>
              </p:cNvSpPr>
              <p:nvPr/>
            </p:nvSpPr>
            <p:spPr bwMode="auto">
              <a:xfrm>
                <a:off x="1" y="0"/>
                <a:ext cx="181" cy="1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Line 345"/>
              <p:cNvSpPr>
                <a:spLocks noChangeShapeType="1"/>
              </p:cNvSpPr>
              <p:nvPr/>
            </p:nvSpPr>
            <p:spPr bwMode="auto">
              <a:xfrm flipH="1">
                <a:off x="0" y="94"/>
                <a:ext cx="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 name="Line 346"/>
            <p:cNvSpPr>
              <a:spLocks noChangeAspect="1" noChangeShapeType="1"/>
            </p:cNvSpPr>
            <p:nvPr/>
          </p:nvSpPr>
          <p:spPr bwMode="auto">
            <a:xfrm rot="63058" flipV="1">
              <a:off x="97" y="846"/>
              <a:ext cx="1621" cy="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 name="Group 53"/>
          <p:cNvGrpSpPr>
            <a:grpSpLocks/>
          </p:cNvGrpSpPr>
          <p:nvPr/>
        </p:nvGrpSpPr>
        <p:grpSpPr bwMode="auto">
          <a:xfrm>
            <a:off x="2670175" y="4233863"/>
            <a:ext cx="1889125" cy="1792287"/>
            <a:chOff x="1682" y="2521"/>
            <a:chExt cx="1190" cy="1129"/>
          </a:xfrm>
        </p:grpSpPr>
        <p:grpSp>
          <p:nvGrpSpPr>
            <p:cNvPr id="221" name="Group 54"/>
            <p:cNvGrpSpPr>
              <a:grpSpLocks/>
            </p:cNvGrpSpPr>
            <p:nvPr/>
          </p:nvGrpSpPr>
          <p:grpSpPr bwMode="auto">
            <a:xfrm>
              <a:off x="1766" y="2521"/>
              <a:ext cx="1011" cy="848"/>
              <a:chOff x="0" y="0"/>
              <a:chExt cx="1803" cy="1566"/>
            </a:xfrm>
          </p:grpSpPr>
          <p:sp>
            <p:nvSpPr>
              <p:cNvPr id="225" name="Rectangle 55"/>
              <p:cNvSpPr>
                <a:spLocks noChangeArrowheads="1"/>
              </p:cNvSpPr>
              <p:nvPr/>
            </p:nvSpPr>
            <p:spPr bwMode="auto">
              <a:xfrm>
                <a:off x="0" y="6"/>
                <a:ext cx="180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 name="Line 56"/>
              <p:cNvSpPr>
                <a:spLocks noChangeShapeType="1"/>
              </p:cNvSpPr>
              <p:nvPr/>
            </p:nvSpPr>
            <p:spPr bwMode="auto">
              <a:xfrm>
                <a:off x="36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 name="Line 57"/>
              <p:cNvSpPr>
                <a:spLocks noChangeShapeType="1"/>
              </p:cNvSpPr>
              <p:nvPr/>
            </p:nvSpPr>
            <p:spPr bwMode="auto">
              <a:xfrm>
                <a:off x="723" y="0"/>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Line 58"/>
              <p:cNvSpPr>
                <a:spLocks noChangeShapeType="1"/>
              </p:cNvSpPr>
              <p:nvPr/>
            </p:nvSpPr>
            <p:spPr bwMode="auto">
              <a:xfrm>
                <a:off x="108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 name="Line 59"/>
              <p:cNvSpPr>
                <a:spLocks noChangeShapeType="1"/>
              </p:cNvSpPr>
              <p:nvPr/>
            </p:nvSpPr>
            <p:spPr bwMode="auto">
              <a:xfrm>
                <a:off x="144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60"/>
              <p:cNvSpPr>
                <a:spLocks noChangeShapeType="1"/>
              </p:cNvSpPr>
              <p:nvPr/>
            </p:nvSpPr>
            <p:spPr bwMode="auto">
              <a:xfrm rot="5400000">
                <a:off x="897" y="349"/>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Line 61"/>
              <p:cNvSpPr>
                <a:spLocks noChangeShapeType="1"/>
              </p:cNvSpPr>
              <p:nvPr/>
            </p:nvSpPr>
            <p:spPr bwMode="auto">
              <a:xfrm rot="5400000">
                <a:off x="897" y="34"/>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 name="Line 62"/>
              <p:cNvSpPr>
                <a:spLocks noChangeShapeType="1"/>
              </p:cNvSpPr>
              <p:nvPr/>
            </p:nvSpPr>
            <p:spPr bwMode="auto">
              <a:xfrm rot="5400000">
                <a:off x="897" y="-265"/>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Line 63"/>
              <p:cNvSpPr>
                <a:spLocks noChangeShapeType="1"/>
              </p:cNvSpPr>
              <p:nvPr/>
            </p:nvSpPr>
            <p:spPr bwMode="auto">
              <a:xfrm rot="5400000">
                <a:off x="897" y="-577"/>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2" name="Rectangle 64" descr="浅色上对角线"/>
            <p:cNvSpPr>
              <a:spLocks noChangeArrowheads="1"/>
            </p:cNvSpPr>
            <p:nvPr/>
          </p:nvSpPr>
          <p:spPr bwMode="auto">
            <a:xfrm>
              <a:off x="1968" y="2697"/>
              <a:ext cx="202" cy="671"/>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23" name="Rectangle 65" descr="浅色上对角线"/>
            <p:cNvSpPr>
              <a:spLocks noChangeArrowheads="1"/>
            </p:cNvSpPr>
            <p:nvPr/>
          </p:nvSpPr>
          <p:spPr bwMode="auto">
            <a:xfrm>
              <a:off x="2372" y="3024"/>
              <a:ext cx="201" cy="344"/>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24" name="Text Box 66"/>
            <p:cNvSpPr txBox="1">
              <a:spLocks noChangeArrowheads="1"/>
            </p:cNvSpPr>
            <p:nvPr/>
          </p:nvSpPr>
          <p:spPr bwMode="auto">
            <a:xfrm>
              <a:off x="1682" y="3359"/>
              <a:ext cx="11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1700" dirty="0">
                  <a:latin typeface="Times New Roman" panose="02020603050405020304" pitchFamily="18" charset="0"/>
                  <a:ea typeface="宋体" panose="02010600030101010101" pitchFamily="2" charset="-122"/>
                </a:rPr>
                <a:t>（</a:t>
              </a:r>
              <a:r>
                <a:rPr lang="en-US" altLang="zh-CN" sz="1700" dirty="0">
                  <a:latin typeface="Times New Roman" panose="02020603050405020304" pitchFamily="18" charset="0"/>
                  <a:ea typeface="宋体" panose="02010600030101010101" pitchFamily="2" charset="-122"/>
                </a:rPr>
                <a:t>b</a:t>
              </a:r>
              <a:r>
                <a:rPr lang="zh-CN" altLang="en-US" sz="1700" dirty="0">
                  <a:latin typeface="Times New Roman" panose="02020603050405020304" pitchFamily="18" charset="0"/>
                  <a:ea typeface="宋体" panose="02010600030101010101" pitchFamily="2" charset="-122"/>
                </a:rPr>
                <a:t>） 显示结果</a:t>
              </a:r>
              <a:endParaRPr lang="zh-CN" altLang="en-US" sz="1700" dirty="0"/>
            </a:p>
          </p:txBody>
        </p:sp>
      </p:grpSp>
      <p:grpSp>
        <p:nvGrpSpPr>
          <p:cNvPr id="234" name="Group 68"/>
          <p:cNvGrpSpPr>
            <a:grpSpLocks/>
          </p:cNvGrpSpPr>
          <p:nvPr/>
        </p:nvGrpSpPr>
        <p:grpSpPr bwMode="auto">
          <a:xfrm>
            <a:off x="222250" y="4230688"/>
            <a:ext cx="2657475" cy="1871662"/>
            <a:chOff x="140" y="2519"/>
            <a:chExt cx="1674" cy="1179"/>
          </a:xfrm>
        </p:grpSpPr>
        <p:grpSp>
          <p:nvGrpSpPr>
            <p:cNvPr id="235" name="Group 69"/>
            <p:cNvGrpSpPr>
              <a:grpSpLocks/>
            </p:cNvGrpSpPr>
            <p:nvPr/>
          </p:nvGrpSpPr>
          <p:grpSpPr bwMode="auto">
            <a:xfrm>
              <a:off x="433" y="2519"/>
              <a:ext cx="1010" cy="849"/>
              <a:chOff x="0" y="0"/>
              <a:chExt cx="1803" cy="1566"/>
            </a:xfrm>
          </p:grpSpPr>
          <p:grpSp>
            <p:nvGrpSpPr>
              <p:cNvPr id="242" name="Group 70"/>
              <p:cNvGrpSpPr>
                <a:grpSpLocks/>
              </p:cNvGrpSpPr>
              <p:nvPr/>
            </p:nvGrpSpPr>
            <p:grpSpPr bwMode="auto">
              <a:xfrm>
                <a:off x="0" y="0"/>
                <a:ext cx="1803" cy="1566"/>
                <a:chOff x="0" y="0"/>
                <a:chExt cx="1803" cy="1566"/>
              </a:xfrm>
            </p:grpSpPr>
            <p:sp>
              <p:nvSpPr>
                <p:cNvPr id="268" name="Rectangle 71"/>
                <p:cNvSpPr>
                  <a:spLocks noChangeArrowheads="1"/>
                </p:cNvSpPr>
                <p:nvPr/>
              </p:nvSpPr>
              <p:spPr bwMode="auto">
                <a:xfrm>
                  <a:off x="0" y="6"/>
                  <a:ext cx="180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9" name="Line 72"/>
                <p:cNvSpPr>
                  <a:spLocks noChangeShapeType="1"/>
                </p:cNvSpPr>
                <p:nvPr/>
              </p:nvSpPr>
              <p:spPr bwMode="auto">
                <a:xfrm>
                  <a:off x="36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 name="Line 73"/>
                <p:cNvSpPr>
                  <a:spLocks noChangeShapeType="1"/>
                </p:cNvSpPr>
                <p:nvPr/>
              </p:nvSpPr>
              <p:spPr bwMode="auto">
                <a:xfrm>
                  <a:off x="723" y="0"/>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 name="Line 74"/>
                <p:cNvSpPr>
                  <a:spLocks noChangeShapeType="1"/>
                </p:cNvSpPr>
                <p:nvPr/>
              </p:nvSpPr>
              <p:spPr bwMode="auto">
                <a:xfrm>
                  <a:off x="108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 name="Line 75"/>
                <p:cNvSpPr>
                  <a:spLocks noChangeShapeType="1"/>
                </p:cNvSpPr>
                <p:nvPr/>
              </p:nvSpPr>
              <p:spPr bwMode="auto">
                <a:xfrm>
                  <a:off x="144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3" name="Line 76"/>
                <p:cNvSpPr>
                  <a:spLocks noChangeShapeType="1"/>
                </p:cNvSpPr>
                <p:nvPr/>
              </p:nvSpPr>
              <p:spPr bwMode="auto">
                <a:xfrm rot="5400000">
                  <a:off x="897" y="349"/>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 name="Line 77"/>
                <p:cNvSpPr>
                  <a:spLocks noChangeShapeType="1"/>
                </p:cNvSpPr>
                <p:nvPr/>
              </p:nvSpPr>
              <p:spPr bwMode="auto">
                <a:xfrm rot="5400000">
                  <a:off x="897" y="34"/>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Line 78"/>
                <p:cNvSpPr>
                  <a:spLocks noChangeShapeType="1"/>
                </p:cNvSpPr>
                <p:nvPr/>
              </p:nvSpPr>
              <p:spPr bwMode="auto">
                <a:xfrm rot="5400000">
                  <a:off x="897" y="-265"/>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 name="Line 79"/>
                <p:cNvSpPr>
                  <a:spLocks noChangeShapeType="1"/>
                </p:cNvSpPr>
                <p:nvPr/>
              </p:nvSpPr>
              <p:spPr bwMode="auto">
                <a:xfrm rot="5400000">
                  <a:off x="897" y="-577"/>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3" name="Oval 80"/>
              <p:cNvSpPr>
                <a:spLocks noChangeAspect="1" noChangeArrowheads="1"/>
              </p:cNvSpPr>
              <p:nvPr/>
            </p:nvSpPr>
            <p:spPr bwMode="auto">
              <a:xfrm>
                <a:off x="108" y="102"/>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4" name="Oval 81"/>
              <p:cNvSpPr>
                <a:spLocks noChangeAspect="1" noChangeArrowheads="1"/>
              </p:cNvSpPr>
              <p:nvPr/>
            </p:nvSpPr>
            <p:spPr bwMode="auto">
              <a:xfrm>
                <a:off x="108" y="714"/>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5" name="Oval 82"/>
              <p:cNvSpPr>
                <a:spLocks noChangeAspect="1" noChangeArrowheads="1"/>
              </p:cNvSpPr>
              <p:nvPr/>
            </p:nvSpPr>
            <p:spPr bwMode="auto">
              <a:xfrm>
                <a:off x="108" y="1023"/>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6" name="Oval 83"/>
              <p:cNvSpPr>
                <a:spLocks noChangeAspect="1" noChangeArrowheads="1"/>
              </p:cNvSpPr>
              <p:nvPr/>
            </p:nvSpPr>
            <p:spPr bwMode="auto">
              <a:xfrm>
                <a:off x="108" y="1347"/>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7" name="Oval 84"/>
              <p:cNvSpPr>
                <a:spLocks noChangeAspect="1" noChangeArrowheads="1"/>
              </p:cNvSpPr>
              <p:nvPr/>
            </p:nvSpPr>
            <p:spPr bwMode="auto">
              <a:xfrm>
                <a:off x="483" y="90"/>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8" name="Oval 85"/>
              <p:cNvSpPr>
                <a:spLocks noChangeAspect="1" noChangeArrowheads="1"/>
              </p:cNvSpPr>
              <p:nvPr/>
            </p:nvSpPr>
            <p:spPr bwMode="auto">
              <a:xfrm>
                <a:off x="483" y="408"/>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49" name="Oval 86"/>
              <p:cNvSpPr>
                <a:spLocks noChangeAspect="1" noChangeArrowheads="1"/>
              </p:cNvSpPr>
              <p:nvPr/>
            </p:nvSpPr>
            <p:spPr bwMode="auto">
              <a:xfrm>
                <a:off x="108" y="417"/>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0" name="Oval 87"/>
              <p:cNvSpPr>
                <a:spLocks noChangeAspect="1" noChangeArrowheads="1"/>
              </p:cNvSpPr>
              <p:nvPr/>
            </p:nvSpPr>
            <p:spPr bwMode="auto">
              <a:xfrm>
                <a:off x="483" y="714"/>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1" name="Oval 88"/>
              <p:cNvSpPr>
                <a:spLocks noChangeAspect="1" noChangeArrowheads="1"/>
              </p:cNvSpPr>
              <p:nvPr/>
            </p:nvSpPr>
            <p:spPr bwMode="auto">
              <a:xfrm>
                <a:off x="483" y="1032"/>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2" name="Oval 89"/>
              <p:cNvSpPr>
                <a:spLocks noChangeAspect="1" noChangeArrowheads="1"/>
              </p:cNvSpPr>
              <p:nvPr/>
            </p:nvSpPr>
            <p:spPr bwMode="auto">
              <a:xfrm>
                <a:off x="468" y="1350"/>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3" name="Oval 90"/>
              <p:cNvSpPr>
                <a:spLocks noChangeAspect="1" noChangeArrowheads="1"/>
              </p:cNvSpPr>
              <p:nvPr/>
            </p:nvSpPr>
            <p:spPr bwMode="auto">
              <a:xfrm>
                <a:off x="828" y="1344"/>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4" name="Oval 91"/>
              <p:cNvSpPr>
                <a:spLocks noChangeAspect="1" noChangeArrowheads="1"/>
              </p:cNvSpPr>
              <p:nvPr/>
            </p:nvSpPr>
            <p:spPr bwMode="auto">
              <a:xfrm>
                <a:off x="828" y="1032"/>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5" name="Oval 92"/>
              <p:cNvSpPr>
                <a:spLocks noChangeAspect="1" noChangeArrowheads="1"/>
              </p:cNvSpPr>
              <p:nvPr/>
            </p:nvSpPr>
            <p:spPr bwMode="auto">
              <a:xfrm>
                <a:off x="828" y="726"/>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6" name="Oval 93"/>
              <p:cNvSpPr>
                <a:spLocks noChangeAspect="1" noChangeArrowheads="1"/>
              </p:cNvSpPr>
              <p:nvPr/>
            </p:nvSpPr>
            <p:spPr bwMode="auto">
              <a:xfrm>
                <a:off x="843" y="414"/>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7" name="Oval 94"/>
              <p:cNvSpPr>
                <a:spLocks noChangeAspect="1" noChangeArrowheads="1"/>
              </p:cNvSpPr>
              <p:nvPr/>
            </p:nvSpPr>
            <p:spPr bwMode="auto">
              <a:xfrm>
                <a:off x="843" y="93"/>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8" name="Oval 95"/>
              <p:cNvSpPr>
                <a:spLocks noChangeAspect="1" noChangeArrowheads="1"/>
              </p:cNvSpPr>
              <p:nvPr/>
            </p:nvSpPr>
            <p:spPr bwMode="auto">
              <a:xfrm>
                <a:off x="1203" y="96"/>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59" name="Oval 96"/>
              <p:cNvSpPr>
                <a:spLocks noChangeAspect="1" noChangeArrowheads="1"/>
              </p:cNvSpPr>
              <p:nvPr/>
            </p:nvSpPr>
            <p:spPr bwMode="auto">
              <a:xfrm>
                <a:off x="1203" y="411"/>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0" name="Oval 97"/>
              <p:cNvSpPr>
                <a:spLocks noChangeAspect="1" noChangeArrowheads="1"/>
              </p:cNvSpPr>
              <p:nvPr/>
            </p:nvSpPr>
            <p:spPr bwMode="auto">
              <a:xfrm>
                <a:off x="1203" y="723"/>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1" name="Oval 98"/>
              <p:cNvSpPr>
                <a:spLocks noChangeAspect="1" noChangeArrowheads="1"/>
              </p:cNvSpPr>
              <p:nvPr/>
            </p:nvSpPr>
            <p:spPr bwMode="auto">
              <a:xfrm>
                <a:off x="1203" y="1026"/>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2" name="Oval 99"/>
              <p:cNvSpPr>
                <a:spLocks noChangeAspect="1" noChangeArrowheads="1"/>
              </p:cNvSpPr>
              <p:nvPr/>
            </p:nvSpPr>
            <p:spPr bwMode="auto">
              <a:xfrm>
                <a:off x="1203" y="1350"/>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3" name="Oval 100"/>
              <p:cNvSpPr>
                <a:spLocks noChangeAspect="1" noChangeArrowheads="1"/>
              </p:cNvSpPr>
              <p:nvPr/>
            </p:nvSpPr>
            <p:spPr bwMode="auto">
              <a:xfrm>
                <a:off x="1563" y="1353"/>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4" name="Oval 101"/>
              <p:cNvSpPr>
                <a:spLocks noChangeAspect="1" noChangeArrowheads="1"/>
              </p:cNvSpPr>
              <p:nvPr/>
            </p:nvSpPr>
            <p:spPr bwMode="auto">
              <a:xfrm>
                <a:off x="1563" y="1032"/>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5" name="Oval 102"/>
              <p:cNvSpPr>
                <a:spLocks noChangeAspect="1" noChangeArrowheads="1"/>
              </p:cNvSpPr>
              <p:nvPr/>
            </p:nvSpPr>
            <p:spPr bwMode="auto">
              <a:xfrm>
                <a:off x="1548" y="720"/>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6" name="Oval 103"/>
              <p:cNvSpPr>
                <a:spLocks noChangeAspect="1" noChangeArrowheads="1"/>
              </p:cNvSpPr>
              <p:nvPr/>
            </p:nvSpPr>
            <p:spPr bwMode="auto">
              <a:xfrm>
                <a:off x="1563" y="405"/>
                <a:ext cx="142" cy="142"/>
              </a:xfrm>
              <a:prstGeom prst="ellipse">
                <a:avLst/>
              </a:prstGeom>
              <a:solidFill>
                <a:srgbClr val="000000"/>
              </a:solidFill>
              <a:ln w="9525">
                <a:solidFill>
                  <a:srgbClr val="000000"/>
                </a:solidFill>
                <a:round/>
                <a:headEnd/>
                <a:tailEnd/>
              </a:ln>
            </p:spPr>
            <p:txBody>
              <a:bodyPr/>
              <a:lstStyle/>
              <a:p>
                <a:endParaRPr lang="zh-CN" altLang="en-US"/>
              </a:p>
            </p:txBody>
          </p:sp>
          <p:sp>
            <p:nvSpPr>
              <p:cNvPr id="267" name="Oval 104"/>
              <p:cNvSpPr>
                <a:spLocks noChangeAspect="1" noChangeArrowheads="1"/>
              </p:cNvSpPr>
              <p:nvPr/>
            </p:nvSpPr>
            <p:spPr bwMode="auto">
              <a:xfrm>
                <a:off x="1563" y="93"/>
                <a:ext cx="142" cy="142"/>
              </a:xfrm>
              <a:prstGeom prst="ellipse">
                <a:avLst/>
              </a:prstGeom>
              <a:solidFill>
                <a:srgbClr val="000000"/>
              </a:solidFill>
              <a:ln w="9525">
                <a:solidFill>
                  <a:srgbClr val="000000"/>
                </a:solidFill>
                <a:round/>
                <a:headEnd/>
                <a:tailEnd/>
              </a:ln>
            </p:spPr>
            <p:txBody>
              <a:bodyPr/>
              <a:lstStyle/>
              <a:p>
                <a:endParaRPr lang="zh-CN" altLang="en-US"/>
              </a:p>
            </p:txBody>
          </p:sp>
        </p:grpSp>
        <p:sp>
          <p:nvSpPr>
            <p:cNvPr id="236" name="Rectangle 105" descr="浅色上对角线"/>
            <p:cNvSpPr>
              <a:spLocks noChangeArrowheads="1"/>
            </p:cNvSpPr>
            <p:nvPr/>
          </p:nvSpPr>
          <p:spPr bwMode="auto">
            <a:xfrm>
              <a:off x="694" y="2711"/>
              <a:ext cx="106" cy="657"/>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37" name="Rectangle 106" descr="浅色上对角线"/>
            <p:cNvSpPr>
              <a:spLocks noChangeArrowheads="1"/>
            </p:cNvSpPr>
            <p:nvPr/>
          </p:nvSpPr>
          <p:spPr bwMode="auto">
            <a:xfrm>
              <a:off x="1109" y="3063"/>
              <a:ext cx="107" cy="300"/>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38" name="Text Box 107"/>
            <p:cNvSpPr txBox="1">
              <a:spLocks noChangeArrowheads="1"/>
            </p:cNvSpPr>
            <p:nvPr/>
          </p:nvSpPr>
          <p:spPr bwMode="auto">
            <a:xfrm>
              <a:off x="140" y="3363"/>
              <a:ext cx="167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1700">
                  <a:latin typeface="宋体" panose="02010600030101010101" pitchFamily="2" charset="-122"/>
                  <a:ea typeface="宋体" panose="02010600030101010101" pitchFamily="2" charset="-122"/>
                </a:rPr>
                <a:t>（</a:t>
              </a:r>
              <a:r>
                <a:rPr lang="en-US" altLang="zh-CN" sz="1700">
                  <a:latin typeface="Times New Roman" panose="02020603050405020304" pitchFamily="18" charset="0"/>
                  <a:ea typeface="宋体" panose="02010600030101010101" pitchFamily="2" charset="-122"/>
                </a:rPr>
                <a:t>a</a:t>
              </a:r>
              <a:r>
                <a:rPr lang="zh-CN" altLang="en-US" sz="1700">
                  <a:latin typeface="宋体" panose="02010600030101010101" pitchFamily="2" charset="-122"/>
                  <a:ea typeface="宋体" panose="02010600030101010101" pitchFamily="2" charset="-122"/>
                </a:rPr>
                <a:t>）</a:t>
              </a:r>
              <a:r>
                <a:rPr lang="zh-CN" altLang="en-US" sz="1700">
                  <a:latin typeface="Times New Roman" panose="02020603050405020304" pitchFamily="18" charset="0"/>
                  <a:ea typeface="宋体" panose="02010600030101010101" pitchFamily="2" charset="-122"/>
                </a:rPr>
                <a:t> 待显示的细小图形</a:t>
              </a:r>
              <a:endParaRPr lang="zh-CN" altLang="en-US" sz="1700"/>
            </a:p>
          </p:txBody>
        </p:sp>
        <p:sp>
          <p:nvSpPr>
            <p:cNvPr id="239" name="Rectangle 108" descr="浅色上对角线"/>
            <p:cNvSpPr>
              <a:spLocks noChangeArrowheads="1"/>
            </p:cNvSpPr>
            <p:nvPr/>
          </p:nvSpPr>
          <p:spPr bwMode="auto">
            <a:xfrm>
              <a:off x="602" y="2815"/>
              <a:ext cx="67" cy="554"/>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40" name="Rectangle 109" descr="浅色上对角线"/>
            <p:cNvSpPr>
              <a:spLocks noChangeArrowheads="1"/>
            </p:cNvSpPr>
            <p:nvPr/>
          </p:nvSpPr>
          <p:spPr bwMode="auto">
            <a:xfrm>
              <a:off x="840" y="2577"/>
              <a:ext cx="45" cy="782"/>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sp>
          <p:nvSpPr>
            <p:cNvPr id="241" name="Rectangle 110" descr="浅色上对角线"/>
            <p:cNvSpPr>
              <a:spLocks noChangeArrowheads="1"/>
            </p:cNvSpPr>
            <p:nvPr/>
          </p:nvSpPr>
          <p:spPr bwMode="auto">
            <a:xfrm>
              <a:off x="1006" y="2917"/>
              <a:ext cx="67" cy="453"/>
            </a:xfrm>
            <a:prstGeom prst="rect">
              <a:avLst/>
            </a:prstGeom>
            <a:pattFill prst="ltUpDiag">
              <a:fgClr>
                <a:srgbClr val="000000"/>
              </a:fgClr>
              <a:bgClr>
                <a:srgbClr val="FFFFFF"/>
              </a:bgClr>
            </a:pattFill>
            <a:ln w="9525">
              <a:solidFill>
                <a:srgbClr val="000000"/>
              </a:solidFill>
              <a:miter lim="800000"/>
              <a:headEnd/>
              <a:tailEnd/>
            </a:ln>
          </p:spPr>
          <p:txBody>
            <a:bodyPr/>
            <a:lstStyle/>
            <a:p>
              <a:endParaRPr lang="zh-CN" altLang="en-US"/>
            </a:p>
          </p:txBody>
        </p:sp>
      </p:grpSp>
      <p:grpSp>
        <p:nvGrpSpPr>
          <p:cNvPr id="277" name="Group 2"/>
          <p:cNvGrpSpPr>
            <a:grpSpLocks/>
          </p:cNvGrpSpPr>
          <p:nvPr/>
        </p:nvGrpSpPr>
        <p:grpSpPr bwMode="auto">
          <a:xfrm>
            <a:off x="4603144" y="4227513"/>
            <a:ext cx="2743200" cy="1906588"/>
            <a:chOff x="2816" y="2502"/>
            <a:chExt cx="1728" cy="1201"/>
          </a:xfrm>
        </p:grpSpPr>
        <p:sp>
          <p:nvSpPr>
            <p:cNvPr id="278" name="Rectangle 3"/>
            <p:cNvSpPr>
              <a:spLocks noChangeArrowheads="1"/>
            </p:cNvSpPr>
            <p:nvPr/>
          </p:nvSpPr>
          <p:spPr bwMode="auto">
            <a:xfrm>
              <a:off x="3092" y="2506"/>
              <a:ext cx="1013" cy="8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9" name="Line 4"/>
            <p:cNvSpPr>
              <a:spLocks noChangeShapeType="1"/>
            </p:cNvSpPr>
            <p:nvPr/>
          </p:nvSpPr>
          <p:spPr bwMode="auto">
            <a:xfrm>
              <a:off x="3296" y="2506"/>
              <a:ext cx="0" cy="8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 name="Line 5"/>
            <p:cNvSpPr>
              <a:spLocks noChangeShapeType="1"/>
            </p:cNvSpPr>
            <p:nvPr/>
          </p:nvSpPr>
          <p:spPr bwMode="auto">
            <a:xfrm>
              <a:off x="3499" y="2502"/>
              <a:ext cx="0" cy="8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 name="Line 6"/>
            <p:cNvSpPr>
              <a:spLocks noChangeShapeType="1"/>
            </p:cNvSpPr>
            <p:nvPr/>
          </p:nvSpPr>
          <p:spPr bwMode="auto">
            <a:xfrm>
              <a:off x="3702" y="2506"/>
              <a:ext cx="0" cy="8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 name="Line 7"/>
            <p:cNvSpPr>
              <a:spLocks noChangeShapeType="1"/>
            </p:cNvSpPr>
            <p:nvPr/>
          </p:nvSpPr>
          <p:spPr bwMode="auto">
            <a:xfrm>
              <a:off x="3904" y="2506"/>
              <a:ext cx="0" cy="8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Line 8"/>
            <p:cNvSpPr>
              <a:spLocks noChangeShapeType="1"/>
            </p:cNvSpPr>
            <p:nvPr/>
          </p:nvSpPr>
          <p:spPr bwMode="auto">
            <a:xfrm rot="5400000">
              <a:off x="3591" y="2679"/>
              <a:ext cx="5" cy="1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Line 9"/>
            <p:cNvSpPr>
              <a:spLocks noChangeShapeType="1"/>
            </p:cNvSpPr>
            <p:nvPr/>
          </p:nvSpPr>
          <p:spPr bwMode="auto">
            <a:xfrm rot="5400000">
              <a:off x="3591" y="2507"/>
              <a:ext cx="5" cy="1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 name="Line 10"/>
            <p:cNvSpPr>
              <a:spLocks noChangeShapeType="1"/>
            </p:cNvSpPr>
            <p:nvPr/>
          </p:nvSpPr>
          <p:spPr bwMode="auto">
            <a:xfrm rot="5400000">
              <a:off x="3591" y="2343"/>
              <a:ext cx="5" cy="1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 name="Line 11"/>
            <p:cNvSpPr>
              <a:spLocks noChangeShapeType="1"/>
            </p:cNvSpPr>
            <p:nvPr/>
          </p:nvSpPr>
          <p:spPr bwMode="auto">
            <a:xfrm rot="5400000">
              <a:off x="3591" y="2172"/>
              <a:ext cx="5" cy="1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Oval 12"/>
            <p:cNvSpPr>
              <a:spLocks noChangeAspect="1" noChangeArrowheads="1"/>
            </p:cNvSpPr>
            <p:nvPr/>
          </p:nvSpPr>
          <p:spPr bwMode="auto">
            <a:xfrm>
              <a:off x="3153" y="2558"/>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88" name="Oval 13"/>
            <p:cNvSpPr>
              <a:spLocks noChangeAspect="1" noChangeArrowheads="1"/>
            </p:cNvSpPr>
            <p:nvPr/>
          </p:nvSpPr>
          <p:spPr bwMode="auto">
            <a:xfrm>
              <a:off x="3153" y="289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89" name="Oval 14"/>
            <p:cNvSpPr>
              <a:spLocks noChangeAspect="1" noChangeArrowheads="1"/>
            </p:cNvSpPr>
            <p:nvPr/>
          </p:nvSpPr>
          <p:spPr bwMode="auto">
            <a:xfrm>
              <a:off x="3153" y="3062"/>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0" name="Oval 15"/>
            <p:cNvSpPr>
              <a:spLocks noChangeAspect="1" noChangeArrowheads="1"/>
            </p:cNvSpPr>
            <p:nvPr/>
          </p:nvSpPr>
          <p:spPr bwMode="auto">
            <a:xfrm>
              <a:off x="3153" y="3240"/>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1" name="Oval 16"/>
            <p:cNvSpPr>
              <a:spLocks noChangeAspect="1" noChangeArrowheads="1"/>
            </p:cNvSpPr>
            <p:nvPr/>
          </p:nvSpPr>
          <p:spPr bwMode="auto">
            <a:xfrm>
              <a:off x="3364" y="2551"/>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2" name="Oval 17"/>
            <p:cNvSpPr>
              <a:spLocks noChangeAspect="1" noChangeArrowheads="1"/>
            </p:cNvSpPr>
            <p:nvPr/>
          </p:nvSpPr>
          <p:spPr bwMode="auto">
            <a:xfrm>
              <a:off x="3364" y="2726"/>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293" name="Oval 18"/>
            <p:cNvSpPr>
              <a:spLocks noChangeAspect="1" noChangeArrowheads="1"/>
            </p:cNvSpPr>
            <p:nvPr/>
          </p:nvSpPr>
          <p:spPr bwMode="auto">
            <a:xfrm>
              <a:off x="3153" y="2731"/>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294" name="Oval 19"/>
            <p:cNvSpPr>
              <a:spLocks noChangeAspect="1" noChangeArrowheads="1"/>
            </p:cNvSpPr>
            <p:nvPr/>
          </p:nvSpPr>
          <p:spPr bwMode="auto">
            <a:xfrm>
              <a:off x="3364" y="289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5" name="Oval 20"/>
            <p:cNvSpPr>
              <a:spLocks noChangeAspect="1" noChangeArrowheads="1"/>
            </p:cNvSpPr>
            <p:nvPr/>
          </p:nvSpPr>
          <p:spPr bwMode="auto">
            <a:xfrm>
              <a:off x="3364" y="3067"/>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6" name="Oval 21"/>
            <p:cNvSpPr>
              <a:spLocks noChangeAspect="1" noChangeArrowheads="1"/>
            </p:cNvSpPr>
            <p:nvPr/>
          </p:nvSpPr>
          <p:spPr bwMode="auto">
            <a:xfrm>
              <a:off x="3356" y="3242"/>
              <a:ext cx="79" cy="77"/>
            </a:xfrm>
            <a:prstGeom prst="ellipse">
              <a:avLst/>
            </a:prstGeom>
            <a:solidFill>
              <a:srgbClr val="000000"/>
            </a:solidFill>
            <a:ln w="9525">
              <a:solidFill>
                <a:srgbClr val="000000"/>
              </a:solidFill>
              <a:round/>
              <a:headEnd/>
              <a:tailEnd/>
            </a:ln>
          </p:spPr>
          <p:txBody>
            <a:bodyPr/>
            <a:lstStyle/>
            <a:p>
              <a:endParaRPr lang="zh-CN" altLang="en-US"/>
            </a:p>
          </p:txBody>
        </p:sp>
        <p:sp>
          <p:nvSpPr>
            <p:cNvPr id="297" name="Oval 22"/>
            <p:cNvSpPr>
              <a:spLocks noChangeAspect="1" noChangeArrowheads="1"/>
            </p:cNvSpPr>
            <p:nvPr/>
          </p:nvSpPr>
          <p:spPr bwMode="auto">
            <a:xfrm>
              <a:off x="3558" y="3238"/>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8" name="Oval 23"/>
            <p:cNvSpPr>
              <a:spLocks noChangeAspect="1" noChangeArrowheads="1"/>
            </p:cNvSpPr>
            <p:nvPr/>
          </p:nvSpPr>
          <p:spPr bwMode="auto">
            <a:xfrm>
              <a:off x="3558" y="3067"/>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299" name="Oval 24"/>
            <p:cNvSpPr>
              <a:spLocks noChangeAspect="1" noChangeArrowheads="1"/>
            </p:cNvSpPr>
            <p:nvPr/>
          </p:nvSpPr>
          <p:spPr bwMode="auto">
            <a:xfrm>
              <a:off x="3558" y="2899"/>
              <a:ext cx="80" cy="79"/>
            </a:xfrm>
            <a:prstGeom prst="ellipse">
              <a:avLst/>
            </a:prstGeom>
            <a:solidFill>
              <a:srgbClr val="000000"/>
            </a:solidFill>
            <a:ln w="9525">
              <a:solidFill>
                <a:srgbClr val="000000"/>
              </a:solidFill>
              <a:round/>
              <a:headEnd/>
              <a:tailEnd/>
            </a:ln>
          </p:spPr>
          <p:txBody>
            <a:bodyPr/>
            <a:lstStyle/>
            <a:p>
              <a:endParaRPr lang="zh-CN" altLang="en-US"/>
            </a:p>
          </p:txBody>
        </p:sp>
        <p:sp>
          <p:nvSpPr>
            <p:cNvPr id="300" name="Oval 25"/>
            <p:cNvSpPr>
              <a:spLocks noChangeAspect="1" noChangeArrowheads="1"/>
            </p:cNvSpPr>
            <p:nvPr/>
          </p:nvSpPr>
          <p:spPr bwMode="auto">
            <a:xfrm>
              <a:off x="3566" y="2729"/>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1" name="Oval 26"/>
            <p:cNvSpPr>
              <a:spLocks noChangeAspect="1" noChangeArrowheads="1"/>
            </p:cNvSpPr>
            <p:nvPr/>
          </p:nvSpPr>
          <p:spPr bwMode="auto">
            <a:xfrm>
              <a:off x="3566" y="255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2" name="Oval 27"/>
            <p:cNvSpPr>
              <a:spLocks noChangeAspect="1" noChangeArrowheads="1"/>
            </p:cNvSpPr>
            <p:nvPr/>
          </p:nvSpPr>
          <p:spPr bwMode="auto">
            <a:xfrm>
              <a:off x="3769" y="2555"/>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303" name="Oval 28"/>
            <p:cNvSpPr>
              <a:spLocks noChangeAspect="1" noChangeArrowheads="1"/>
            </p:cNvSpPr>
            <p:nvPr/>
          </p:nvSpPr>
          <p:spPr bwMode="auto">
            <a:xfrm>
              <a:off x="3769" y="2727"/>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4" name="Oval 29"/>
            <p:cNvSpPr>
              <a:spLocks noChangeAspect="1" noChangeArrowheads="1"/>
            </p:cNvSpPr>
            <p:nvPr/>
          </p:nvSpPr>
          <p:spPr bwMode="auto">
            <a:xfrm>
              <a:off x="3769" y="2898"/>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5" name="Oval 30"/>
            <p:cNvSpPr>
              <a:spLocks noChangeAspect="1" noChangeArrowheads="1"/>
            </p:cNvSpPr>
            <p:nvPr/>
          </p:nvSpPr>
          <p:spPr bwMode="auto">
            <a:xfrm>
              <a:off x="3769" y="3064"/>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6" name="Oval 31"/>
            <p:cNvSpPr>
              <a:spLocks noChangeAspect="1" noChangeArrowheads="1"/>
            </p:cNvSpPr>
            <p:nvPr/>
          </p:nvSpPr>
          <p:spPr bwMode="auto">
            <a:xfrm>
              <a:off x="3769" y="3242"/>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307" name="Oval 32"/>
            <p:cNvSpPr>
              <a:spLocks noChangeAspect="1" noChangeArrowheads="1"/>
            </p:cNvSpPr>
            <p:nvPr/>
          </p:nvSpPr>
          <p:spPr bwMode="auto">
            <a:xfrm>
              <a:off x="3972" y="324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8" name="Oval 33"/>
            <p:cNvSpPr>
              <a:spLocks noChangeAspect="1" noChangeArrowheads="1"/>
            </p:cNvSpPr>
            <p:nvPr/>
          </p:nvSpPr>
          <p:spPr bwMode="auto">
            <a:xfrm>
              <a:off x="3972" y="3067"/>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09" name="Oval 34"/>
            <p:cNvSpPr>
              <a:spLocks noChangeAspect="1" noChangeArrowheads="1"/>
            </p:cNvSpPr>
            <p:nvPr/>
          </p:nvSpPr>
          <p:spPr bwMode="auto">
            <a:xfrm>
              <a:off x="3963" y="2897"/>
              <a:ext cx="80" cy="77"/>
            </a:xfrm>
            <a:prstGeom prst="ellipse">
              <a:avLst/>
            </a:prstGeom>
            <a:solidFill>
              <a:srgbClr val="000000"/>
            </a:solidFill>
            <a:ln w="9525">
              <a:solidFill>
                <a:srgbClr val="000000"/>
              </a:solidFill>
              <a:round/>
              <a:headEnd/>
              <a:tailEnd/>
            </a:ln>
          </p:spPr>
          <p:txBody>
            <a:bodyPr/>
            <a:lstStyle/>
            <a:p>
              <a:endParaRPr lang="zh-CN" altLang="en-US"/>
            </a:p>
          </p:txBody>
        </p:sp>
        <p:sp>
          <p:nvSpPr>
            <p:cNvPr id="310" name="Oval 35"/>
            <p:cNvSpPr>
              <a:spLocks noChangeAspect="1" noChangeArrowheads="1"/>
            </p:cNvSpPr>
            <p:nvPr/>
          </p:nvSpPr>
          <p:spPr bwMode="auto">
            <a:xfrm>
              <a:off x="3972" y="2723"/>
              <a:ext cx="80" cy="79"/>
            </a:xfrm>
            <a:prstGeom prst="ellipse">
              <a:avLst/>
            </a:prstGeom>
            <a:solidFill>
              <a:srgbClr val="000000"/>
            </a:solidFill>
            <a:ln w="9525">
              <a:solidFill>
                <a:srgbClr val="000000"/>
              </a:solidFill>
              <a:round/>
              <a:headEnd/>
              <a:tailEnd/>
            </a:ln>
          </p:spPr>
          <p:txBody>
            <a:bodyPr/>
            <a:lstStyle/>
            <a:p>
              <a:endParaRPr lang="zh-CN" altLang="en-US"/>
            </a:p>
          </p:txBody>
        </p:sp>
        <p:sp>
          <p:nvSpPr>
            <p:cNvPr id="311" name="Oval 36"/>
            <p:cNvSpPr>
              <a:spLocks noChangeAspect="1" noChangeArrowheads="1"/>
            </p:cNvSpPr>
            <p:nvPr/>
          </p:nvSpPr>
          <p:spPr bwMode="auto">
            <a:xfrm>
              <a:off x="3972" y="2553"/>
              <a:ext cx="80" cy="78"/>
            </a:xfrm>
            <a:prstGeom prst="ellipse">
              <a:avLst/>
            </a:prstGeom>
            <a:solidFill>
              <a:srgbClr val="000000"/>
            </a:solidFill>
            <a:ln w="9525">
              <a:solidFill>
                <a:srgbClr val="000000"/>
              </a:solidFill>
              <a:round/>
              <a:headEnd/>
              <a:tailEnd/>
            </a:ln>
          </p:spPr>
          <p:txBody>
            <a:bodyPr/>
            <a:lstStyle/>
            <a:p>
              <a:endParaRPr lang="zh-CN" altLang="en-US"/>
            </a:p>
          </p:txBody>
        </p:sp>
        <p:sp>
          <p:nvSpPr>
            <p:cNvPr id="312" name="Rectangle 37"/>
            <p:cNvSpPr>
              <a:spLocks noChangeArrowheads="1"/>
            </p:cNvSpPr>
            <p:nvPr/>
          </p:nvSpPr>
          <p:spPr bwMode="auto">
            <a:xfrm>
              <a:off x="3530" y="2645"/>
              <a:ext cx="571" cy="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3" name="Rectangle 38"/>
            <p:cNvSpPr>
              <a:spLocks noChangeArrowheads="1"/>
            </p:cNvSpPr>
            <p:nvPr/>
          </p:nvSpPr>
          <p:spPr bwMode="auto">
            <a:xfrm>
              <a:off x="3656" y="2983"/>
              <a:ext cx="448" cy="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4" name="Text Box 39"/>
            <p:cNvSpPr txBox="1">
              <a:spLocks noChangeArrowheads="1"/>
            </p:cNvSpPr>
            <p:nvPr/>
          </p:nvSpPr>
          <p:spPr bwMode="auto">
            <a:xfrm>
              <a:off x="2816" y="3353"/>
              <a:ext cx="172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1700">
                  <a:latin typeface="Times New Roman" panose="02020603050405020304" pitchFamily="18" charset="0"/>
                  <a:ea typeface="宋体" panose="02010600030101010101" pitchFamily="2" charset="-122"/>
                </a:rPr>
                <a:t>（</a:t>
              </a:r>
              <a:r>
                <a:rPr lang="en-US" altLang="zh-CN" sz="1700">
                  <a:latin typeface="Times New Roman" panose="02020603050405020304" pitchFamily="18" charset="0"/>
                  <a:ea typeface="宋体" panose="02010600030101010101" pitchFamily="2" charset="-122"/>
                </a:rPr>
                <a:t>a</a:t>
              </a:r>
              <a:r>
                <a:rPr lang="zh-CN" altLang="en-US" sz="1700">
                  <a:latin typeface="Times New Roman" panose="02020603050405020304" pitchFamily="18" charset="0"/>
                  <a:ea typeface="宋体" panose="02010600030101010101" pitchFamily="2" charset="-122"/>
                </a:rPr>
                <a:t>）待显示的狭小矩形</a:t>
              </a:r>
              <a:endParaRPr lang="zh-CN" altLang="en-US" sz="1700"/>
            </a:p>
          </p:txBody>
        </p:sp>
      </p:grpSp>
      <p:grpSp>
        <p:nvGrpSpPr>
          <p:cNvPr id="315" name="Group 40"/>
          <p:cNvGrpSpPr>
            <a:grpSpLocks/>
          </p:cNvGrpSpPr>
          <p:nvPr/>
        </p:nvGrpSpPr>
        <p:grpSpPr bwMode="auto">
          <a:xfrm>
            <a:off x="7030432" y="4232276"/>
            <a:ext cx="1858962" cy="1843087"/>
            <a:chOff x="4345" y="2505"/>
            <a:chExt cx="1171" cy="1161"/>
          </a:xfrm>
        </p:grpSpPr>
        <p:grpSp>
          <p:nvGrpSpPr>
            <p:cNvPr id="316" name="Group 41"/>
            <p:cNvGrpSpPr>
              <a:grpSpLocks/>
            </p:cNvGrpSpPr>
            <p:nvPr/>
          </p:nvGrpSpPr>
          <p:grpSpPr bwMode="auto">
            <a:xfrm>
              <a:off x="4423" y="2505"/>
              <a:ext cx="1009" cy="848"/>
              <a:chOff x="0" y="0"/>
              <a:chExt cx="1803" cy="1566"/>
            </a:xfrm>
          </p:grpSpPr>
          <p:sp>
            <p:nvSpPr>
              <p:cNvPr id="318" name="Rectangle 42"/>
              <p:cNvSpPr>
                <a:spLocks noChangeArrowheads="1"/>
              </p:cNvSpPr>
              <p:nvPr/>
            </p:nvSpPr>
            <p:spPr bwMode="auto">
              <a:xfrm>
                <a:off x="0" y="6"/>
                <a:ext cx="180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9" name="Line 43"/>
              <p:cNvSpPr>
                <a:spLocks noChangeShapeType="1"/>
              </p:cNvSpPr>
              <p:nvPr/>
            </p:nvSpPr>
            <p:spPr bwMode="auto">
              <a:xfrm>
                <a:off x="36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0" name="Line 44"/>
              <p:cNvSpPr>
                <a:spLocks noChangeShapeType="1"/>
              </p:cNvSpPr>
              <p:nvPr/>
            </p:nvSpPr>
            <p:spPr bwMode="auto">
              <a:xfrm>
                <a:off x="723" y="0"/>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 name="Line 45"/>
              <p:cNvSpPr>
                <a:spLocks noChangeShapeType="1"/>
              </p:cNvSpPr>
              <p:nvPr/>
            </p:nvSpPr>
            <p:spPr bwMode="auto">
              <a:xfrm>
                <a:off x="108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2" name="Line 46"/>
              <p:cNvSpPr>
                <a:spLocks noChangeShapeType="1"/>
              </p:cNvSpPr>
              <p:nvPr/>
            </p:nvSpPr>
            <p:spPr bwMode="auto">
              <a:xfrm>
                <a:off x="1443" y="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 name="Line 47"/>
              <p:cNvSpPr>
                <a:spLocks noChangeShapeType="1"/>
              </p:cNvSpPr>
              <p:nvPr/>
            </p:nvSpPr>
            <p:spPr bwMode="auto">
              <a:xfrm rot="5400000">
                <a:off x="897" y="349"/>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4" name="Line 48"/>
              <p:cNvSpPr>
                <a:spLocks noChangeShapeType="1"/>
              </p:cNvSpPr>
              <p:nvPr/>
            </p:nvSpPr>
            <p:spPr bwMode="auto">
              <a:xfrm rot="5400000">
                <a:off x="897" y="34"/>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 name="Line 49"/>
              <p:cNvSpPr>
                <a:spLocks noChangeShapeType="1"/>
              </p:cNvSpPr>
              <p:nvPr/>
            </p:nvSpPr>
            <p:spPr bwMode="auto">
              <a:xfrm rot="5400000">
                <a:off x="897" y="-265"/>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 name="Line 50"/>
              <p:cNvSpPr>
                <a:spLocks noChangeShapeType="1"/>
              </p:cNvSpPr>
              <p:nvPr/>
            </p:nvSpPr>
            <p:spPr bwMode="auto">
              <a:xfrm rot="5400000">
                <a:off x="897" y="-577"/>
                <a:ext cx="9" cy="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 name="Text Box 51"/>
            <p:cNvSpPr txBox="1">
              <a:spLocks noChangeArrowheads="1"/>
            </p:cNvSpPr>
            <p:nvPr/>
          </p:nvSpPr>
          <p:spPr bwMode="auto">
            <a:xfrm>
              <a:off x="4345" y="3368"/>
              <a:ext cx="117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zh-CN" altLang="en-US" sz="1700">
                  <a:latin typeface="Times New Roman" panose="02020603050405020304" pitchFamily="18" charset="0"/>
                  <a:ea typeface="宋体" panose="02010600030101010101" pitchFamily="2" charset="-122"/>
                </a:rPr>
                <a:t>（</a:t>
              </a:r>
              <a:r>
                <a:rPr lang="en-US" altLang="zh-CN" sz="1700">
                  <a:latin typeface="Times New Roman" panose="02020603050405020304" pitchFamily="18" charset="0"/>
                  <a:ea typeface="宋体" panose="02010600030101010101" pitchFamily="2" charset="-122"/>
                </a:rPr>
                <a:t>b</a:t>
              </a:r>
              <a:r>
                <a:rPr lang="zh-CN" altLang="en-US" sz="1700">
                  <a:latin typeface="Times New Roman" panose="02020603050405020304" pitchFamily="18" charset="0"/>
                  <a:ea typeface="宋体" panose="02010600030101010101" pitchFamily="2" charset="-122"/>
                </a:rPr>
                <a:t>） 显示结果</a:t>
              </a:r>
              <a:endParaRPr lang="zh-CN" altLang="en-US" sz="1700"/>
            </a:p>
          </p:txBody>
        </p:sp>
      </p:grpSp>
    </p:spTree>
    <p:extLst>
      <p:ext uri="{BB962C8B-B14F-4D97-AF65-F5344CB8AC3E}">
        <p14:creationId xmlns:p14="http://schemas.microsoft.com/office/powerpoint/2010/main" val="44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抗</a:t>
            </a:r>
            <a:r>
              <a:rPr lang="zh-CN" altLang="en-US" dirty="0" smtClean="0"/>
              <a:t>锯齿</a:t>
            </a:r>
            <a:r>
              <a:rPr lang="en-US" altLang="zh-CN" dirty="0" smtClean="0"/>
              <a:t>(</a:t>
            </a:r>
            <a:r>
              <a:rPr lang="zh-CN" altLang="en-US" dirty="0" smtClean="0"/>
              <a:t>反走样</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更高分辨率的屏</a:t>
            </a:r>
            <a:endParaRPr lang="en-US" altLang="zh-CN" dirty="0" smtClean="0"/>
          </a:p>
          <a:p>
            <a:pPr lvl="1"/>
            <a:r>
              <a:rPr lang="en-US" altLang="zh-CN" dirty="0" smtClean="0"/>
              <a:t>4</a:t>
            </a:r>
            <a:r>
              <a:rPr lang="zh-CN" altLang="en-US" dirty="0" smtClean="0"/>
              <a:t>倍存储，</a:t>
            </a:r>
            <a:r>
              <a:rPr lang="en-US" altLang="zh-CN" dirty="0" smtClean="0"/>
              <a:t>2</a:t>
            </a:r>
            <a:r>
              <a:rPr lang="zh-CN" altLang="en-US" dirty="0" smtClean="0"/>
              <a:t>倍光栅化</a:t>
            </a:r>
            <a:endParaRPr lang="en-US" altLang="zh-CN" dirty="0" smtClean="0"/>
          </a:p>
          <a:p>
            <a:endParaRPr lang="en-US" altLang="zh-CN" dirty="0"/>
          </a:p>
          <a:p>
            <a:r>
              <a:rPr lang="zh-CN" altLang="en-US" dirty="0" smtClean="0"/>
              <a:t>高分辨率计算，低分辨率显示</a:t>
            </a:r>
            <a:endParaRPr lang="en-US" altLang="zh-CN" dirty="0" smtClean="0"/>
          </a:p>
          <a:p>
            <a:pPr lvl="1"/>
            <a:r>
              <a:rPr lang="en-US" altLang="zh-CN" dirty="0" smtClean="0">
                <a:latin typeface="Inconsolata" panose="020B0609030003000000" pitchFamily="49" charset="0"/>
              </a:rPr>
              <a:t>SSAA</a:t>
            </a:r>
            <a:r>
              <a:rPr lang="en-US" altLang="zh-CN" dirty="0" smtClean="0"/>
              <a:t>		[</a:t>
            </a:r>
            <a:r>
              <a:rPr lang="zh-CN" altLang="en-US" dirty="0" smtClean="0"/>
              <a:t>全视窗提高分辨率渲染</a:t>
            </a:r>
            <a:r>
              <a:rPr lang="en-US" altLang="zh-CN" dirty="0" smtClean="0"/>
              <a:t>]</a:t>
            </a:r>
          </a:p>
          <a:p>
            <a:pPr lvl="1"/>
            <a:r>
              <a:rPr lang="en-US" altLang="zh-CN" dirty="0" smtClean="0">
                <a:latin typeface="Inconsolata" panose="020B0609030003000000" pitchFamily="49" charset="0"/>
              </a:rPr>
              <a:t>MSAA</a:t>
            </a:r>
            <a:r>
              <a:rPr lang="en-US" altLang="zh-CN" dirty="0" smtClean="0"/>
              <a:t> 		[</a:t>
            </a:r>
            <a:r>
              <a:rPr lang="zh-CN" altLang="en-US" dirty="0" smtClean="0"/>
              <a:t>仅对模型边缘区域提高</a:t>
            </a:r>
            <a:r>
              <a:rPr lang="en-US" altLang="zh-CN" dirty="0" smtClean="0"/>
              <a:t>]</a:t>
            </a:r>
            <a:endParaRPr lang="en-US" altLang="zh-CN" dirty="0"/>
          </a:p>
          <a:p>
            <a:r>
              <a:rPr lang="zh-CN" altLang="en-US" dirty="0" smtClean="0"/>
              <a:t>最新的</a:t>
            </a:r>
            <a:r>
              <a:rPr lang="en-US" altLang="zh-CN" dirty="0" smtClean="0"/>
              <a:t>AA</a:t>
            </a:r>
            <a:r>
              <a:rPr lang="zh-CN" altLang="en-US" dirty="0" smtClean="0"/>
              <a:t>技术介绍 </a:t>
            </a:r>
            <a:r>
              <a:rPr lang="en-US" altLang="zh-CN" dirty="0" smtClean="0"/>
              <a:t>	</a:t>
            </a:r>
            <a:r>
              <a:rPr lang="en-US" altLang="zh-CN" dirty="0" smtClean="0">
                <a:latin typeface="Inconsolata" panose="020B0609030003000000" pitchFamily="49" charset="0"/>
              </a:rPr>
              <a:t>TXAA, </a:t>
            </a:r>
            <a:r>
              <a:rPr lang="en-US" altLang="zh-CN" dirty="0" smtClean="0">
                <a:solidFill>
                  <a:srgbClr val="7030A0"/>
                </a:solidFill>
                <a:latin typeface="Inconsolata" panose="020B0609030003000000" pitchFamily="49" charset="0"/>
              </a:rPr>
              <a:t>MFAA</a:t>
            </a:r>
          </a:p>
          <a:p>
            <a:pPr lvl="1"/>
            <a:r>
              <a:rPr lang="en-US" altLang="zh-CN" dirty="0"/>
              <a:t>http://</a:t>
            </a:r>
            <a:r>
              <a:rPr lang="en-US" altLang="zh-CN" dirty="0" smtClean="0"/>
              <a:t>www.geforce.cn/hardware</a:t>
            </a:r>
            <a:endParaRPr lang="zh-CN" altLang="en-US" dirty="0"/>
          </a:p>
        </p:txBody>
      </p:sp>
      <p:pic>
        <p:nvPicPr>
          <p:cNvPr id="4" name="Picture 2" descr="http://cs.fjzs.edu.cn/ketang/VCLASS/NCOURSE/txx/Chapter2/CG_Gif_2_02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1720895"/>
            <a:ext cx="4276725"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95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抗锯齿</a:t>
            </a:r>
            <a:endParaRPr lang="zh-CN" altLang="en-US" dirty="0"/>
          </a:p>
        </p:txBody>
      </p:sp>
      <p:sp>
        <p:nvSpPr>
          <p:cNvPr id="3" name="内容占位符 2"/>
          <p:cNvSpPr>
            <a:spLocks noGrp="1"/>
          </p:cNvSpPr>
          <p:nvPr>
            <p:ph idx="1"/>
          </p:nvPr>
        </p:nvSpPr>
        <p:spPr/>
        <p:txBody>
          <a:bodyPr/>
          <a:lstStyle/>
          <a:p>
            <a:r>
              <a:rPr lang="en-US" altLang="zh-CN" dirty="0" smtClean="0"/>
              <a:t>Kernel Filter</a:t>
            </a:r>
          </a:p>
          <a:p>
            <a:pPr lvl="1"/>
            <a:r>
              <a:rPr lang="zh-CN" altLang="en-US" dirty="0" smtClean="0"/>
              <a:t>像素有面积，根据覆盖面积或中心距离确定亮度值</a:t>
            </a:r>
            <a:endParaRPr lang="en-US" altLang="zh-CN" dirty="0" smtClean="0"/>
          </a:p>
          <a:p>
            <a:pPr lvl="1"/>
            <a:r>
              <a:rPr lang="en-US" altLang="zh-CN" dirty="0" err="1" smtClean="0"/>
              <a:t>drawPixel</a:t>
            </a:r>
            <a:r>
              <a:rPr lang="zh-CN" altLang="en-US" dirty="0" smtClean="0"/>
              <a:t>影响临近像素的着色</a:t>
            </a:r>
            <a:r>
              <a:rPr lang="en-US" altLang="zh-CN" dirty="0" smtClean="0"/>
              <a:t>(</a:t>
            </a:r>
            <a:r>
              <a:rPr lang="zh-CN" altLang="en-US" dirty="0" smtClean="0"/>
              <a:t>距离加权</a:t>
            </a:r>
            <a:r>
              <a:rPr lang="en-US" altLang="zh-CN" dirty="0" smtClean="0"/>
              <a:t>)</a:t>
            </a:r>
            <a:endParaRPr lang="zh-CN" altLang="en-US" dirty="0"/>
          </a:p>
        </p:txBody>
      </p:sp>
      <p:pic>
        <p:nvPicPr>
          <p:cNvPr id="4" name="Picture 4" descr="Untitled-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360" y="4185920"/>
            <a:ext cx="2966720" cy="182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cs.fjzs.edu.cn/ketang/VCLASS/NCOURSE/txx/Chapter2/CG_Gif_2_02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50" y="4008821"/>
            <a:ext cx="4305300" cy="18764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229174" y="3816588"/>
            <a:ext cx="2723823" cy="369332"/>
          </a:xfrm>
          <a:prstGeom prst="rect">
            <a:avLst/>
          </a:prstGeom>
          <a:noFill/>
        </p:spPr>
        <p:txBody>
          <a:bodyPr wrap="none" rtlCol="0">
            <a:spAutoFit/>
          </a:bodyPr>
          <a:lstStyle/>
          <a:p>
            <a:r>
              <a:rPr lang="en-US" altLang="zh-CN" dirty="0" err="1" smtClean="0">
                <a:latin typeface="Inconsolata" panose="020B0609030003000000" pitchFamily="49" charset="0"/>
              </a:rPr>
              <a:t>drawPixel</a:t>
            </a:r>
            <a:r>
              <a:rPr lang="en-US" altLang="zh-CN" dirty="0" smtClean="0">
                <a:latin typeface="Inconsolata" panose="020B0609030003000000" pitchFamily="49" charset="0"/>
              </a:rPr>
              <a:t>(x, y, color)</a:t>
            </a:r>
            <a:endParaRPr lang="zh-CN" altLang="en-US" dirty="0">
              <a:latin typeface="Inconsolata" panose="020B0609030003000000" pitchFamily="49" charset="0"/>
            </a:endParaRPr>
          </a:p>
        </p:txBody>
      </p:sp>
      <p:sp>
        <p:nvSpPr>
          <p:cNvPr id="7" name="椭圆 6"/>
          <p:cNvSpPr/>
          <p:nvPr/>
        </p:nvSpPr>
        <p:spPr>
          <a:xfrm>
            <a:off x="8003625" y="5885246"/>
            <a:ext cx="427650" cy="427650"/>
          </a:xfrm>
          <a:prstGeom prst="ellipse">
            <a:avLst/>
          </a:prstGeom>
          <a:gradFill flip="none" rotWithShape="1">
            <a:gsLst>
              <a:gs pos="0">
                <a:srgbClr val="008000">
                  <a:tint val="66000"/>
                  <a:satMod val="160000"/>
                </a:srgbClr>
              </a:gs>
              <a:gs pos="50000">
                <a:srgbClr val="008000">
                  <a:tint val="44500"/>
                  <a:satMod val="160000"/>
                </a:srgbClr>
              </a:gs>
              <a:gs pos="100000">
                <a:srgbClr val="008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366101" y="5214631"/>
            <a:ext cx="213825" cy="213825"/>
          </a:xfrm>
          <a:prstGeom prst="ellipse">
            <a:avLst/>
          </a:prstGeom>
          <a:gradFill flip="none" rotWithShape="1">
            <a:gsLst>
              <a:gs pos="0">
                <a:srgbClr val="008000">
                  <a:tint val="66000"/>
                  <a:satMod val="160000"/>
                </a:srgbClr>
              </a:gs>
              <a:gs pos="50000">
                <a:srgbClr val="008000">
                  <a:tint val="44500"/>
                  <a:satMod val="160000"/>
                </a:srgbClr>
              </a:gs>
              <a:gs pos="100000">
                <a:srgbClr val="008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9471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04894"/>
            <a:ext cx="7772400" cy="1899642"/>
          </a:xfrm>
        </p:spPr>
        <p:txBody>
          <a:bodyPr>
            <a:normAutofit/>
          </a:bodyPr>
          <a:lstStyle/>
          <a:p>
            <a:r>
              <a:rPr lang="en-US" altLang="zh-CN" dirty="0" err="1" smtClean="0"/>
              <a:t>OpenCV</a:t>
            </a:r>
            <a:r>
              <a:rPr lang="en-US" altLang="zh-CN" dirty="0" smtClean="0"/>
              <a:t> &amp; OpenGL</a:t>
            </a:r>
            <a:endParaRPr lang="zh-CN" altLang="en-US" dirty="0"/>
          </a:p>
        </p:txBody>
      </p:sp>
    </p:spTree>
    <p:extLst>
      <p:ext uri="{BB962C8B-B14F-4D97-AF65-F5344CB8AC3E}">
        <p14:creationId xmlns:p14="http://schemas.microsoft.com/office/powerpoint/2010/main" val="3713688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OpenCV</a:t>
            </a:r>
            <a:endParaRPr lang="zh-CN" altLang="en-US" dirty="0"/>
          </a:p>
        </p:txBody>
      </p:sp>
      <p:sp>
        <p:nvSpPr>
          <p:cNvPr id="3" name="内容占位符 2"/>
          <p:cNvSpPr>
            <a:spLocks noGrp="1"/>
          </p:cNvSpPr>
          <p:nvPr>
            <p:ph idx="1"/>
          </p:nvPr>
        </p:nvSpPr>
        <p:spPr/>
        <p:txBody>
          <a:bodyPr/>
          <a:lstStyle/>
          <a:p>
            <a:r>
              <a:rPr lang="en-US" altLang="zh-CN" dirty="0" smtClean="0"/>
              <a:t>Open Source Computer Vision Library</a:t>
            </a:r>
          </a:p>
          <a:p>
            <a:r>
              <a:rPr lang="en-US" altLang="zh-CN" dirty="0" smtClean="0"/>
              <a:t>BSD License</a:t>
            </a:r>
          </a:p>
          <a:p>
            <a:r>
              <a:rPr lang="en-US" altLang="zh-CN" dirty="0" smtClean="0"/>
              <a:t>C / C++ / JAVA / Python</a:t>
            </a:r>
          </a:p>
          <a:p>
            <a:endParaRPr lang="en-US" altLang="zh-CN" dirty="0"/>
          </a:p>
          <a:p>
            <a:r>
              <a:rPr lang="en-US" altLang="zh-CN" dirty="0" smtClean="0"/>
              <a:t>http://opencv.org</a:t>
            </a:r>
          </a:p>
          <a:p>
            <a:r>
              <a:rPr lang="en-US" altLang="zh-CN" dirty="0" smtClean="0"/>
              <a:t>http://docs.opencv.org</a:t>
            </a:r>
          </a:p>
        </p:txBody>
      </p:sp>
    </p:spTree>
    <p:extLst>
      <p:ext uri="{BB962C8B-B14F-4D97-AF65-F5344CB8AC3E}">
        <p14:creationId xmlns:p14="http://schemas.microsoft.com/office/powerpoint/2010/main" val="638667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6"/>
          <p:cNvSpPr>
            <a:spLocks noGrp="1"/>
          </p:cNvSpPr>
          <p:nvPr>
            <p:ph type="sldNum" sz="quarter" idx="10"/>
          </p:nvPr>
        </p:nvSpPr>
        <p:spPr/>
        <p:txBody>
          <a:bodyPr/>
          <a:lstStyle/>
          <a:p>
            <a:fld id="{DBE86FCB-534F-4DA1-83EF-559B47802FD6}" type="slidenum">
              <a:rPr lang="ru-RU" altLang="zh-CN">
                <a:solidFill>
                  <a:prstClr val="black">
                    <a:tint val="75000"/>
                  </a:prstClr>
                </a:solidFill>
              </a:rPr>
              <a:pPr/>
              <a:t>18</a:t>
            </a:fld>
            <a:endParaRPr lang="ru-RU" altLang="zh-CN">
              <a:solidFill>
                <a:prstClr val="black">
                  <a:tint val="75000"/>
                </a:prstClr>
              </a:solidFill>
            </a:endParaRPr>
          </a:p>
        </p:txBody>
      </p:sp>
      <p:pic>
        <p:nvPicPr>
          <p:cNvPr id="282644" name="SEGMTSLC.AVI">
            <a:hlinkClick r:id="" action="ppaction://ole?verb=0"/>
          </p:cNvPr>
          <p:cNvPicPr>
            <a:picLocks noGrp="1" noRot="1" noChangeAspect="1" noChangeArrowheads="1"/>
          </p:cNvPicPr>
          <p:nvPr>
            <p:ph sz="quarter" idx="3"/>
            <a:videoFile r:link="rId2"/>
          </p:nvPr>
        </p:nvPicPr>
        <p:blipFill>
          <a:blip r:embed="rId5">
            <a:extLst>
              <a:ext uri="{28A0092B-C50C-407E-A947-70E740481C1C}">
                <a14:useLocalDpi xmlns:a14="http://schemas.microsoft.com/office/drawing/2010/main" val="0"/>
              </a:ext>
            </a:extLst>
          </a:blip>
          <a:srcRect/>
          <a:stretch>
            <a:fillRect/>
          </a:stretch>
        </p:blipFill>
        <p:spPr>
          <a:xfrm>
            <a:off x="152400" y="4648200"/>
            <a:ext cx="1295400" cy="205740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2628" name="Picture 4" descr="Hilton(Orly)-line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61" y="1066800"/>
            <a:ext cx="1752600" cy="1470025"/>
          </a:xfrm>
          <a:prstGeom prst="rect">
            <a:avLst/>
          </a:prstGeom>
          <a:noFill/>
          <a:extLst>
            <a:ext uri="{909E8E84-426E-40DD-AFC4-6F175D3DCCD1}">
              <a14:hiddenFill xmlns:a14="http://schemas.microsoft.com/office/drawing/2010/main">
                <a:solidFill>
                  <a:srgbClr val="FFFFFF"/>
                </a:solidFill>
              </a14:hiddenFill>
            </a:ext>
          </a:extLst>
        </p:spPr>
      </p:pic>
      <p:pic>
        <p:nvPicPr>
          <p:cNvPr id="282635" name="Picture 11" descr="faces_cann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18021" y="1058862"/>
            <a:ext cx="19812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282637" name="Picture 13" descr="abc_approx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8672" y="1110524"/>
            <a:ext cx="904875"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82638" name="Picture 14" descr="hand_sourc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65044" y="1084265"/>
            <a:ext cx="1066800" cy="831850"/>
          </a:xfrm>
          <a:prstGeom prst="rect">
            <a:avLst/>
          </a:prstGeom>
          <a:noFill/>
          <a:extLst>
            <a:ext uri="{909E8E84-426E-40DD-AFC4-6F175D3DCCD1}">
              <a14:hiddenFill xmlns:a14="http://schemas.microsoft.com/office/drawing/2010/main">
                <a:solidFill>
                  <a:srgbClr val="FFFFFF"/>
                </a:solidFill>
              </a14:hiddenFill>
            </a:ext>
          </a:extLst>
        </p:spPr>
      </p:pic>
      <p:pic>
        <p:nvPicPr>
          <p:cNvPr id="282639" name="Picture 15" descr="hand_super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46044" y="1541465"/>
            <a:ext cx="990600" cy="776288"/>
          </a:xfrm>
          <a:prstGeom prst="rect">
            <a:avLst/>
          </a:prstGeom>
          <a:noFill/>
          <a:extLst>
            <a:ext uri="{909E8E84-426E-40DD-AFC4-6F175D3DCCD1}">
              <a14:hiddenFill xmlns:a14="http://schemas.microsoft.com/office/drawing/2010/main">
                <a:solidFill>
                  <a:srgbClr val="FFFFFF"/>
                </a:solidFill>
              </a14:hiddenFill>
            </a:ext>
          </a:extLst>
        </p:spPr>
      </p:pic>
      <p:pic>
        <p:nvPicPr>
          <p:cNvPr id="282641" name="Picture 17" descr="hand_logic"/>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79444" y="1922465"/>
            <a:ext cx="914400" cy="717550"/>
          </a:xfrm>
          <a:prstGeom prst="rect">
            <a:avLst/>
          </a:prstGeom>
          <a:noFill/>
          <a:extLst>
            <a:ext uri="{909E8E84-426E-40DD-AFC4-6F175D3DCCD1}">
              <a14:hiddenFill xmlns:a14="http://schemas.microsoft.com/office/drawing/2010/main">
                <a:solidFill>
                  <a:srgbClr val="FFFFFF"/>
                </a:solidFill>
              </a14:hiddenFill>
            </a:ext>
          </a:extLst>
        </p:spPr>
      </p:pic>
      <p:pic>
        <p:nvPicPr>
          <p:cNvPr id="282643" name="Picture 19" descr="face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2743202"/>
            <a:ext cx="2667000" cy="955675"/>
          </a:xfrm>
          <a:prstGeom prst="rect">
            <a:avLst/>
          </a:prstGeom>
          <a:noFill/>
          <a:extLst>
            <a:ext uri="{909E8E84-426E-40DD-AFC4-6F175D3DCCD1}">
              <a14:hiddenFill xmlns:a14="http://schemas.microsoft.com/office/drawing/2010/main">
                <a:solidFill>
                  <a:srgbClr val="FFFFFF"/>
                </a:solidFill>
              </a14:hiddenFill>
            </a:ext>
          </a:extLst>
        </p:spPr>
      </p:pic>
      <p:pic>
        <p:nvPicPr>
          <p:cNvPr id="282648" name="calib_3D.avi">
            <a:hlinkClick r:id="" action="ppaction://media"/>
          </p:cNvPr>
          <p:cNvPicPr>
            <a:picLocks noRot="1" noChangeAspect="1" noChangeArrowheads="1"/>
          </p:cNvPicPr>
          <p:nvPr>
            <a:videoFile r:link="rId3"/>
          </p:nvPr>
        </p:nvPicPr>
        <p:blipFill>
          <a:blip r:embed="rId13">
            <a:extLst>
              <a:ext uri="{28A0092B-C50C-407E-A947-70E740481C1C}">
                <a14:useLocalDpi xmlns:a14="http://schemas.microsoft.com/office/drawing/2010/main" val="0"/>
              </a:ext>
            </a:extLst>
          </a:blip>
          <a:srcRect/>
          <a:stretch>
            <a:fillRect/>
          </a:stretch>
        </p:blipFill>
        <p:spPr bwMode="auto">
          <a:xfrm>
            <a:off x="1808421" y="5207726"/>
            <a:ext cx="3200400" cy="1600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2649" name="Object 25">
            <a:hlinkClick r:id="" action="ppaction://ole?verb=0"/>
          </p:cNvPr>
          <p:cNvGraphicFramePr>
            <a:graphicFrameLocks noChangeAspect="1"/>
          </p:cNvGraphicFramePr>
          <p:nvPr/>
        </p:nvGraphicFramePr>
        <p:xfrm>
          <a:off x="152400" y="2667002"/>
          <a:ext cx="2438400" cy="1909763"/>
        </p:xfrm>
        <a:graphic>
          <a:graphicData uri="http://schemas.openxmlformats.org/presentationml/2006/ole">
            <mc:AlternateContent xmlns:mc="http://schemas.openxmlformats.org/markup-compatibility/2006">
              <mc:Choice xmlns:v="urn:schemas-microsoft-com:vml" Requires="v">
                <p:oleObj spid="_x0000_s3088" name="Video Clip" r:id="rId14" imgW="2491956" imgH="1950889" progId="AVIFile">
                  <p:embed/>
                </p:oleObj>
              </mc:Choice>
              <mc:Fallback>
                <p:oleObj name="Video Clip" r:id="rId14" imgW="2491956" imgH="1950889" progId="AVIFile">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 y="2667002"/>
                        <a:ext cx="2438400"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2650" name="Object 26">
            <a:hlinkClick r:id="" action="ppaction://ole?verb=0"/>
          </p:cNvPr>
          <p:cNvGraphicFramePr>
            <a:graphicFrameLocks noChangeAspect="1"/>
          </p:cNvGraphicFramePr>
          <p:nvPr/>
        </p:nvGraphicFramePr>
        <p:xfrm>
          <a:off x="5715000" y="3733800"/>
          <a:ext cx="2057400" cy="1716088"/>
        </p:xfrm>
        <a:graphic>
          <a:graphicData uri="http://schemas.openxmlformats.org/presentationml/2006/ole">
            <mc:AlternateContent xmlns:mc="http://schemas.openxmlformats.org/markup-compatibility/2006">
              <mc:Choice xmlns:v="urn:schemas-microsoft-com:vml" Requires="v">
                <p:oleObj spid="_x0000_s3089" name="Video Clip" r:id="rId16" imgW="2354784" imgH="1966130" progId="AVIFile">
                  <p:embed/>
                </p:oleObj>
              </mc:Choice>
              <mc:Fallback>
                <p:oleObj name="Video Clip" r:id="rId16" imgW="2354784" imgH="1966130" progId="AVIFile">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15000" y="3733800"/>
                        <a:ext cx="20574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82654" name="Picture 30" descr="face_detect"/>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3200" y="2667000"/>
            <a:ext cx="2438400" cy="2432050"/>
          </a:xfrm>
          <a:prstGeom prst="rect">
            <a:avLst/>
          </a:prstGeom>
          <a:noFill/>
          <a:extLst>
            <a:ext uri="{909E8E84-426E-40DD-AFC4-6F175D3DCCD1}">
              <a14:hiddenFill xmlns:a14="http://schemas.microsoft.com/office/drawing/2010/main">
                <a:solidFill>
                  <a:srgbClr val="FFFFFF"/>
                </a:solidFill>
              </a14:hiddenFill>
            </a:ext>
          </a:extLst>
        </p:spPr>
      </p:pic>
      <p:pic>
        <p:nvPicPr>
          <p:cNvPr id="282656" name="Picture 32" descr="vm"/>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1600" y="5535613"/>
            <a:ext cx="3595688" cy="1174750"/>
          </a:xfrm>
          <a:prstGeom prst="rect">
            <a:avLst/>
          </a:prstGeom>
          <a:noFill/>
          <a:extLst>
            <a:ext uri="{909E8E84-426E-40DD-AFC4-6F175D3DCCD1}">
              <a14:hiddenFill xmlns:a14="http://schemas.microsoft.com/office/drawing/2010/main">
                <a:solidFill>
                  <a:srgbClr val="FFFFFF"/>
                </a:solidFill>
              </a14:hiddenFill>
            </a:ext>
          </a:extLst>
        </p:spPr>
      </p:pic>
      <p:sp>
        <p:nvSpPr>
          <p:cNvPr id="18" name="标题 1"/>
          <p:cNvSpPr>
            <a:spLocks noGrp="1"/>
          </p:cNvSpPr>
          <p:nvPr>
            <p:ph type="title"/>
          </p:nvPr>
        </p:nvSpPr>
        <p:spPr>
          <a:xfrm>
            <a:off x="0" y="0"/>
            <a:ext cx="2490651" cy="1143000"/>
          </a:xfrm>
        </p:spPr>
        <p:txBody>
          <a:bodyPr/>
          <a:lstStyle/>
          <a:p>
            <a:r>
              <a:rPr lang="en-US" altLang="zh-CN" dirty="0" err="1" smtClean="0"/>
              <a:t>OpenCV</a:t>
            </a:r>
            <a:endParaRPr lang="zh-CN" altLang="en-US" dirty="0"/>
          </a:p>
        </p:txBody>
      </p:sp>
    </p:spTree>
    <p:extLst>
      <p:ext uri="{BB962C8B-B14F-4D97-AF65-F5344CB8AC3E}">
        <p14:creationId xmlns:p14="http://schemas.microsoft.com/office/powerpoint/2010/main" val="37504815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8264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82644"/>
                    </p:tgtEl>
                  </p:cond>
                </p:stCondLst>
                <p:endSync evt="end" delay="0">
                  <p:rtn val="all"/>
                </p:endSync>
                <p:childTnLst>
                  <p:par>
                    <p:cTn id="8" fill="hold" nodeType="clickPar">
                      <p:stCondLst>
                        <p:cond delay="0"/>
                      </p:stCondLst>
                      <p:childTnLst>
                        <p:par>
                          <p:cTn id="9" fill="hold" nodeType="withGroup">
                            <p:stCondLst>
                              <p:cond delay="0"/>
                            </p:stCondLst>
                            <p:childTnLst>
                              <p:par>
                                <p:cTn id="10" presetID="2" presetClass="mediacall" presetSubtype="0" fill="hold" nodeType="clickEffect">
                                  <p:stCondLst>
                                    <p:cond delay="0"/>
                                  </p:stCondLst>
                                  <p:childTnLst>
                                    <p:cmd type="call" cmd="togglePause">
                                      <p:cBhvr>
                                        <p:cTn id="11" dur="1" fill="hold"/>
                                        <p:tgtEl>
                                          <p:spTgt spid="282644"/>
                                        </p:tgtEl>
                                      </p:cBhvr>
                                    </p:cmd>
                                  </p:childTnLst>
                                </p:cTn>
                              </p:par>
                            </p:childTnLst>
                          </p:cTn>
                        </p:par>
                      </p:childTnLst>
                    </p:cTn>
                  </p:par>
                </p:childTnLst>
              </p:cTn>
              <p:nextCondLst>
                <p:cond evt="onClick" delay="0">
                  <p:tgtEl>
                    <p:spTgt spid="282644"/>
                  </p:tgtEl>
                </p:cond>
              </p:nextCondLst>
            </p:seq>
            <p:video>
              <p:cMediaNode>
                <p:cTn id="12" fill="hold" display="0">
                  <p:stCondLst>
                    <p:cond delay="indefinite"/>
                  </p:stCondLst>
                  <p:endCondLst>
                    <p:cond evt="onNext" delay="0">
                      <p:tgtEl>
                        <p:sldTgt/>
                      </p:tgtEl>
                    </p:cond>
                    <p:cond evt="onPrev" delay="0">
                      <p:tgtEl>
                        <p:sldTgt/>
                      </p:tgtEl>
                    </p:cond>
                  </p:endCondLst>
                </p:cTn>
                <p:tgtEl>
                  <p:spTgt spid="282644"/>
                </p:tgtEl>
              </p:cMediaNode>
            </p:video>
            <p:seq concurrent="1" nextAc="seek">
              <p:cTn id="13" restart="whenNotActive" fill="hold" evtFilter="cancelBubble" nodeType="interactiveSeq">
                <p:stCondLst>
                  <p:cond evt="onClick" delay="0">
                    <p:tgtEl>
                      <p:spTgt spid="282648"/>
                    </p:tgtEl>
                  </p:cond>
                </p:stCondLst>
                <p:endSync evt="end" delay="0">
                  <p:rtn val="all"/>
                </p:endSync>
                <p:childTnLst>
                  <p:par>
                    <p:cTn id="14" fill="hold" nodeType="clickPar">
                      <p:stCondLst>
                        <p:cond delay="0"/>
                      </p:stCondLst>
                      <p:childTnLst>
                        <p:par>
                          <p:cTn id="15" fill="hold" nodeType="withGroup">
                            <p:stCondLst>
                              <p:cond delay="0"/>
                            </p:stCondLst>
                            <p:childTnLst>
                              <p:par>
                                <p:cTn id="16" presetID="2" presetClass="mediacall" presetSubtype="0" fill="hold" nodeType="clickEffect">
                                  <p:stCondLst>
                                    <p:cond delay="0"/>
                                  </p:stCondLst>
                                  <p:childTnLst>
                                    <p:cmd type="call" cmd="togglePause">
                                      <p:cBhvr>
                                        <p:cTn id="17" dur="1" fill="hold"/>
                                        <p:tgtEl>
                                          <p:spTgt spid="282648"/>
                                        </p:tgtEl>
                                      </p:cBhvr>
                                    </p:cmd>
                                  </p:childTnLst>
                                </p:cTn>
                              </p:par>
                            </p:childTnLst>
                          </p:cTn>
                        </p:par>
                      </p:childTnLst>
                    </p:cTn>
                  </p:par>
                </p:childTnLst>
              </p:cTn>
              <p:nextCondLst>
                <p:cond evt="onClick" delay="0">
                  <p:tgtEl>
                    <p:spTgt spid="282648"/>
                  </p:tgtEl>
                </p:cond>
              </p:nextCondLst>
            </p:seq>
            <p:video>
              <p:cMediaNode>
                <p:cTn id="18" repeatCount="indefinite" fill="hold" display="0">
                  <p:stCondLst>
                    <p:cond delay="indefinite"/>
                  </p:stCondLst>
                  <p:endCondLst>
                    <p:cond evt="onPrev" delay="0">
                      <p:tgtEl>
                        <p:sldTgt/>
                      </p:tgtEl>
                    </p:cond>
                  </p:endCondLst>
                </p:cTn>
                <p:tgtEl>
                  <p:spTgt spid="282648"/>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OpenCV</a:t>
            </a:r>
            <a:r>
              <a:rPr lang="en-US" altLang="zh-CN" dirty="0" smtClean="0"/>
              <a:t> [Demo]</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安装</a:t>
            </a:r>
            <a:endParaRPr lang="en-US" altLang="zh-CN" dirty="0" smtClean="0"/>
          </a:p>
          <a:p>
            <a:r>
              <a:rPr lang="zh-CN" altLang="en-US" dirty="0" smtClean="0"/>
              <a:t>数据结构</a:t>
            </a:r>
            <a:endParaRPr lang="en-US" altLang="zh-CN" dirty="0" smtClean="0"/>
          </a:p>
          <a:p>
            <a:r>
              <a:rPr lang="zh-CN" altLang="en-US" dirty="0" smtClean="0"/>
              <a:t>算法</a:t>
            </a:r>
            <a:endParaRPr lang="en-US" altLang="zh-CN" dirty="0" smtClean="0"/>
          </a:p>
          <a:p>
            <a:endParaRPr lang="en-US" altLang="zh-CN" dirty="0"/>
          </a:p>
          <a:p>
            <a:endParaRPr lang="en-US" altLang="zh-CN" dirty="0" smtClean="0"/>
          </a:p>
          <a:p>
            <a:endParaRPr lang="en-US" altLang="zh-CN" dirty="0"/>
          </a:p>
          <a:p>
            <a:r>
              <a:rPr lang="zh-CN" altLang="en-US" dirty="0"/>
              <a:t>推荐</a:t>
            </a:r>
            <a:r>
              <a:rPr lang="zh-CN" altLang="en-US" dirty="0" smtClean="0"/>
              <a:t>大家</a:t>
            </a:r>
            <a:r>
              <a:rPr lang="zh-CN" altLang="en-US" dirty="0"/>
              <a:t>在</a:t>
            </a:r>
            <a:r>
              <a:rPr lang="zh-CN" altLang="en-US" dirty="0" smtClean="0"/>
              <a:t>作业中使用</a:t>
            </a:r>
            <a:r>
              <a:rPr lang="en-US" altLang="zh-CN" dirty="0" err="1" smtClean="0"/>
              <a:t>OpenCV</a:t>
            </a:r>
            <a:r>
              <a:rPr lang="zh-CN" altLang="en-US" dirty="0" smtClean="0"/>
              <a:t>的</a:t>
            </a:r>
            <a:r>
              <a:rPr lang="en-US" altLang="zh-CN" dirty="0" smtClean="0"/>
              <a:t>Mat</a:t>
            </a:r>
            <a:r>
              <a:rPr lang="zh-CN" altLang="en-US" dirty="0" smtClean="0"/>
              <a:t>进行图像逐像素读写，把注意力集中在算法部分</a:t>
            </a:r>
            <a:endParaRPr lang="zh-CN" altLang="en-US" dirty="0"/>
          </a:p>
        </p:txBody>
      </p:sp>
    </p:spTree>
    <p:extLst>
      <p:ext uri="{BB962C8B-B14F-4D97-AF65-F5344CB8AC3E}">
        <p14:creationId xmlns:p14="http://schemas.microsoft.com/office/powerpoint/2010/main" val="948303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联系方式</a:t>
            </a:r>
            <a:endParaRPr lang="zh-CN" altLang="en-US" dirty="0"/>
          </a:p>
        </p:txBody>
      </p:sp>
      <p:sp>
        <p:nvSpPr>
          <p:cNvPr id="3" name="内容占位符 2"/>
          <p:cNvSpPr>
            <a:spLocks noGrp="1"/>
          </p:cNvSpPr>
          <p:nvPr>
            <p:ph idx="1"/>
          </p:nvPr>
        </p:nvSpPr>
        <p:spPr/>
        <p:txBody>
          <a:bodyPr>
            <a:normAutofit/>
          </a:bodyPr>
          <a:lstStyle/>
          <a:p>
            <a:r>
              <a:rPr lang="zh-CN" altLang="en-US" dirty="0" smtClean="0"/>
              <a:t>主要邮箱：</a:t>
            </a:r>
            <a:endParaRPr lang="en-US" altLang="zh-CN" dirty="0" smtClean="0"/>
          </a:p>
          <a:p>
            <a:pPr marL="457200" lvl="1" indent="0">
              <a:buNone/>
            </a:pPr>
            <a:r>
              <a:rPr lang="en-US" altLang="zh-CN" dirty="0" smtClean="0">
                <a:latin typeface="Inconsolata" panose="020B0609030003000000" pitchFamily="49" charset="0"/>
              </a:rPr>
              <a:t>shengyang93fs@gmail.com</a:t>
            </a:r>
          </a:p>
          <a:p>
            <a:endParaRPr lang="en-US" altLang="zh-CN" dirty="0" smtClean="0"/>
          </a:p>
          <a:p>
            <a:r>
              <a:rPr lang="zh-CN" altLang="en-US" dirty="0"/>
              <a:t>微信</a:t>
            </a:r>
            <a:r>
              <a:rPr lang="zh-CN" altLang="en-US" dirty="0" smtClean="0"/>
              <a:t>：</a:t>
            </a:r>
            <a:endParaRPr lang="en-US" altLang="zh-CN" dirty="0"/>
          </a:p>
          <a:p>
            <a:pPr marL="457200" lvl="1" indent="0">
              <a:buNone/>
            </a:pPr>
            <a:r>
              <a:rPr lang="en-US" altLang="zh-CN" dirty="0" smtClean="0">
                <a:latin typeface="Inconsolata" panose="020B0609030003000000" pitchFamily="49" charset="0"/>
              </a:rPr>
              <a:t>dicky83275494</a:t>
            </a:r>
          </a:p>
          <a:p>
            <a:endParaRPr lang="en-US" altLang="zh-CN" dirty="0" smtClean="0"/>
          </a:p>
          <a:p>
            <a:r>
              <a:rPr lang="zh-CN" altLang="en-US" dirty="0" smtClean="0"/>
              <a:t>位置：</a:t>
            </a:r>
            <a:endParaRPr lang="en-US" altLang="zh-CN" dirty="0"/>
          </a:p>
          <a:p>
            <a:pPr lvl="1"/>
            <a:r>
              <a:rPr lang="zh-CN" altLang="en-US" dirty="0" smtClean="0"/>
              <a:t>东主楼 </a:t>
            </a:r>
            <a:r>
              <a:rPr lang="en-US" altLang="zh-CN" dirty="0" smtClean="0"/>
              <a:t>9 </a:t>
            </a:r>
            <a:r>
              <a:rPr lang="zh-CN" altLang="en-US" dirty="0" smtClean="0"/>
              <a:t>区</a:t>
            </a:r>
            <a:r>
              <a:rPr lang="en-US" altLang="zh-CN" dirty="0"/>
              <a:t> </a:t>
            </a:r>
            <a:r>
              <a:rPr lang="en-US" altLang="zh-CN" dirty="0" smtClean="0"/>
              <a:t>207</a:t>
            </a:r>
          </a:p>
          <a:p>
            <a:pPr marL="457200" lvl="1" indent="0">
              <a:buNone/>
            </a:pPr>
            <a:endParaRPr lang="zh-CN" altLang="en-US" dirty="0"/>
          </a:p>
        </p:txBody>
      </p:sp>
    </p:spTree>
    <p:extLst>
      <p:ext uri="{BB962C8B-B14F-4D97-AF65-F5344CB8AC3E}">
        <p14:creationId xmlns:p14="http://schemas.microsoft.com/office/powerpoint/2010/main" val="3412647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OpenCV</a:t>
            </a:r>
            <a:endParaRPr lang="zh-CN" altLang="en-US" dirty="0"/>
          </a:p>
        </p:txBody>
      </p:sp>
      <p:sp>
        <p:nvSpPr>
          <p:cNvPr id="3" name="内容占位符 2"/>
          <p:cNvSpPr>
            <a:spLocks noGrp="1"/>
          </p:cNvSpPr>
          <p:nvPr>
            <p:ph idx="1"/>
          </p:nvPr>
        </p:nvSpPr>
        <p:spPr/>
        <p:txBody>
          <a:bodyPr/>
          <a:lstStyle/>
          <a:p>
            <a:r>
              <a:rPr lang="zh-CN" altLang="en-US" sz="2400" dirty="0" smtClean="0"/>
              <a:t>常用数据结构：</a:t>
            </a:r>
            <a:r>
              <a:rPr lang="en-US" altLang="zh-CN" sz="2400" dirty="0" smtClean="0"/>
              <a:t>Mat</a:t>
            </a:r>
          </a:p>
          <a:p>
            <a:pPr lvl="1"/>
            <a:r>
              <a:rPr lang="en-US" altLang="zh-CN" sz="1800" dirty="0"/>
              <a:t>http://docs.opencv.org/2.4.13/modules/core/doc/basic_structures.html#mat</a:t>
            </a:r>
          </a:p>
          <a:p>
            <a:pPr lvl="1"/>
            <a:r>
              <a:rPr lang="zh-CN" altLang="en-US" sz="1800" dirty="0" smtClean="0"/>
              <a:t>按行存储</a:t>
            </a:r>
            <a:endParaRPr lang="en-US" altLang="zh-CN" sz="1800" dirty="0" smtClean="0"/>
          </a:p>
          <a:p>
            <a:r>
              <a:rPr lang="zh-CN" altLang="en-US" sz="2400" dirty="0" smtClean="0"/>
              <a:t>常用函数：</a:t>
            </a:r>
            <a:endParaRPr lang="en-US" altLang="zh-CN" sz="2400" dirty="0" smtClean="0"/>
          </a:p>
          <a:p>
            <a:pPr lvl="1"/>
            <a:r>
              <a:rPr lang="zh-CN" altLang="en-US" sz="1800" dirty="0" smtClean="0"/>
              <a:t>数据读写</a:t>
            </a:r>
            <a:r>
              <a:rPr lang="en-US" altLang="zh-CN" sz="1800" dirty="0" smtClean="0"/>
              <a:t>: </a:t>
            </a:r>
            <a:r>
              <a:rPr lang="en-US" altLang="zh-CN" sz="1800" dirty="0" err="1" smtClean="0"/>
              <a:t>imread</a:t>
            </a:r>
            <a:r>
              <a:rPr lang="en-US" altLang="zh-CN" sz="1800" dirty="0" smtClean="0"/>
              <a:t>, </a:t>
            </a:r>
            <a:r>
              <a:rPr lang="en-US" altLang="zh-CN" sz="1800" dirty="0" err="1" smtClean="0"/>
              <a:t>imwrite</a:t>
            </a:r>
            <a:endParaRPr lang="en-US" altLang="zh-CN" sz="1800" dirty="0" smtClean="0"/>
          </a:p>
          <a:p>
            <a:pPr lvl="1"/>
            <a:r>
              <a:rPr lang="zh-CN" altLang="en-US" sz="1800" dirty="0" smtClean="0"/>
              <a:t>大小变换</a:t>
            </a:r>
            <a:r>
              <a:rPr lang="en-US" altLang="zh-CN" sz="1800" dirty="0" smtClean="0"/>
              <a:t>: resize</a:t>
            </a:r>
          </a:p>
          <a:p>
            <a:pPr lvl="1"/>
            <a:r>
              <a:rPr lang="zh-CN" altLang="en-US" sz="1800" dirty="0" smtClean="0"/>
              <a:t>卷积</a:t>
            </a:r>
            <a:r>
              <a:rPr lang="en-US" altLang="zh-CN" sz="1800" dirty="0" smtClean="0"/>
              <a:t>: filter2D</a:t>
            </a:r>
          </a:p>
          <a:p>
            <a:pPr lvl="1"/>
            <a:endParaRPr lang="en-US" altLang="zh-CN" sz="1800" dirty="0"/>
          </a:p>
        </p:txBody>
      </p:sp>
    </p:spTree>
    <p:extLst>
      <p:ext uri="{BB962C8B-B14F-4D97-AF65-F5344CB8AC3E}">
        <p14:creationId xmlns:p14="http://schemas.microsoft.com/office/powerpoint/2010/main" val="2700369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OpenCV</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OpenCV</a:t>
            </a:r>
            <a:r>
              <a:rPr lang="zh-CN" altLang="en-US" sz="2400" dirty="0" smtClean="0"/>
              <a:t>与</a:t>
            </a:r>
            <a:r>
              <a:rPr lang="en-US" altLang="zh-CN" sz="2400" dirty="0" smtClean="0"/>
              <a:t>CUDA</a:t>
            </a:r>
          </a:p>
          <a:p>
            <a:pPr lvl="1"/>
            <a:r>
              <a:rPr lang="en-US" altLang="zh-CN" sz="2000" dirty="0" smtClean="0"/>
              <a:t>OpenCV2: cv::</a:t>
            </a:r>
            <a:r>
              <a:rPr lang="en-US" altLang="zh-CN" sz="2000" dirty="0" err="1" smtClean="0"/>
              <a:t>gpu</a:t>
            </a:r>
            <a:endParaRPr lang="en-US" altLang="zh-CN" sz="2000" dirty="0" smtClean="0"/>
          </a:p>
          <a:p>
            <a:pPr lvl="1"/>
            <a:r>
              <a:rPr lang="en-US" altLang="zh-CN" sz="2000" dirty="0" smtClean="0"/>
              <a:t>OpenCV3: cv::</a:t>
            </a:r>
            <a:r>
              <a:rPr lang="en-US" altLang="zh-CN" sz="2000" dirty="0" err="1" smtClean="0"/>
              <a:t>cuda</a:t>
            </a:r>
            <a:endParaRPr lang="en-US" altLang="zh-CN" sz="2000" dirty="0" smtClean="0"/>
          </a:p>
          <a:p>
            <a:endParaRPr lang="en-US" altLang="zh-CN" sz="2400" dirty="0" smtClean="0"/>
          </a:p>
          <a:p>
            <a:r>
              <a:rPr lang="en-US" altLang="zh-CN" sz="2400" dirty="0" err="1" smtClean="0"/>
              <a:t>OpenCV</a:t>
            </a:r>
            <a:r>
              <a:rPr lang="zh-CN" altLang="en-US" sz="2400" dirty="0" smtClean="0"/>
              <a:t>与</a:t>
            </a:r>
            <a:r>
              <a:rPr lang="en-US" altLang="zh-CN" sz="2400" dirty="0" err="1" smtClean="0"/>
              <a:t>DeepLearning</a:t>
            </a:r>
            <a:endParaRPr lang="en-US" altLang="zh-CN" sz="2400" dirty="0" smtClean="0"/>
          </a:p>
          <a:p>
            <a:pPr lvl="1"/>
            <a:r>
              <a:rPr lang="en-US" altLang="zh-CN" sz="2000" dirty="0" smtClean="0"/>
              <a:t>OpenCV3: cv::</a:t>
            </a:r>
            <a:r>
              <a:rPr lang="en-US" altLang="zh-CN" sz="2000" dirty="0" err="1" smtClean="0"/>
              <a:t>dnn</a:t>
            </a:r>
            <a:endParaRPr lang="en-US" altLang="zh-CN" sz="2000" dirty="0" smtClean="0"/>
          </a:p>
          <a:p>
            <a:pPr lvl="1"/>
            <a:endParaRPr lang="en-US" altLang="zh-CN" sz="2000" dirty="0"/>
          </a:p>
          <a:p>
            <a:r>
              <a:rPr lang="en-US" altLang="zh-CN" sz="2400" dirty="0" smtClean="0"/>
              <a:t>OpenCV3 Modules</a:t>
            </a:r>
          </a:p>
          <a:p>
            <a:pPr lvl="1"/>
            <a:r>
              <a:rPr lang="en-US" altLang="zh-CN" sz="2000" dirty="0">
                <a:hlinkClick r:id="rId2"/>
              </a:rPr>
              <a:t>http://docs.opencv.org/3.3.0/pages.html</a:t>
            </a:r>
          </a:p>
          <a:p>
            <a:pPr lvl="1"/>
            <a:r>
              <a:rPr lang="en-US" altLang="zh-CN" sz="2000" dirty="0" smtClean="0">
                <a:hlinkClick r:id="rId2"/>
              </a:rPr>
              <a:t>http</a:t>
            </a:r>
            <a:r>
              <a:rPr lang="en-US" altLang="zh-CN" sz="2000" dirty="0">
                <a:hlinkClick r:id="rId2"/>
              </a:rPr>
              <a:t>://</a:t>
            </a:r>
            <a:r>
              <a:rPr lang="en-US" altLang="zh-CN" sz="2000" dirty="0" smtClean="0">
                <a:hlinkClick r:id="rId2"/>
              </a:rPr>
              <a:t>docs.opencv.org/3.3.0/modules.html</a:t>
            </a:r>
            <a:r>
              <a:rPr lang="en-US" altLang="zh-CN" sz="2000" dirty="0" smtClean="0"/>
              <a:t> </a:t>
            </a:r>
            <a:endParaRPr lang="zh-CN" altLang="en-US" sz="2000" dirty="0"/>
          </a:p>
        </p:txBody>
      </p:sp>
    </p:spTree>
    <p:extLst>
      <p:ext uri="{BB962C8B-B14F-4D97-AF65-F5344CB8AC3E}">
        <p14:creationId xmlns:p14="http://schemas.microsoft.com/office/powerpoint/2010/main" val="466007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(P170)</a:t>
            </a:r>
            <a:endParaRPr lang="zh-CN" altLang="en-US" dirty="0"/>
          </a:p>
        </p:txBody>
      </p:sp>
      <p:sp>
        <p:nvSpPr>
          <p:cNvPr id="3" name="内容占位符 2"/>
          <p:cNvSpPr>
            <a:spLocks noGrp="1"/>
          </p:cNvSpPr>
          <p:nvPr>
            <p:ph idx="1"/>
          </p:nvPr>
        </p:nvSpPr>
        <p:spPr/>
        <p:txBody>
          <a:bodyPr/>
          <a:lstStyle/>
          <a:p>
            <a:r>
              <a:rPr lang="en-US" altLang="zh-CN" dirty="0"/>
              <a:t>Open Graphics Library</a:t>
            </a:r>
          </a:p>
          <a:p>
            <a:r>
              <a:rPr lang="en-US" altLang="zh-CN" dirty="0" smtClean="0"/>
              <a:t>2D/3D</a:t>
            </a:r>
            <a:r>
              <a:rPr lang="zh-CN" altLang="en-US" dirty="0" smtClean="0"/>
              <a:t>图形</a:t>
            </a:r>
            <a:r>
              <a:rPr lang="en-US" altLang="zh-CN" dirty="0" smtClean="0"/>
              <a:t>API</a:t>
            </a:r>
            <a:r>
              <a:rPr lang="zh-CN" altLang="en-US" dirty="0" smtClean="0"/>
              <a:t>接口</a:t>
            </a:r>
            <a:endParaRPr lang="en-US" altLang="zh-CN" dirty="0" smtClean="0"/>
          </a:p>
          <a:p>
            <a:r>
              <a:rPr lang="en-US" altLang="zh-CN" dirty="0" smtClean="0"/>
              <a:t>OpenGL</a:t>
            </a:r>
            <a:r>
              <a:rPr lang="zh-CN" altLang="en-US" dirty="0" smtClean="0"/>
              <a:t>与</a:t>
            </a:r>
            <a:r>
              <a:rPr lang="en-US" altLang="zh-CN" dirty="0" smtClean="0"/>
              <a:t>DirectX SDK</a:t>
            </a:r>
            <a:r>
              <a:rPr lang="zh-CN" altLang="en-US" dirty="0" smtClean="0"/>
              <a:t>的那些事</a:t>
            </a:r>
            <a:endParaRPr lang="en-US" altLang="zh-CN" dirty="0" smtClean="0"/>
          </a:p>
          <a:p>
            <a:endParaRPr lang="en-US" altLang="zh-CN" dirty="0" smtClean="0"/>
          </a:p>
          <a:p>
            <a:r>
              <a:rPr lang="en-US" altLang="zh-CN" dirty="0"/>
              <a:t>https://www.opengl.org</a:t>
            </a:r>
          </a:p>
          <a:p>
            <a:r>
              <a:rPr lang="en-US" altLang="zh-CN" dirty="0"/>
              <a:t>https://</a:t>
            </a:r>
            <a:r>
              <a:rPr lang="en-US" altLang="zh-CN" dirty="0" smtClean="0"/>
              <a:t>www.opengl.org/wiki/Main_Page</a:t>
            </a:r>
            <a:endParaRPr lang="en-US" altLang="zh-CN" dirty="0"/>
          </a:p>
          <a:p>
            <a:endParaRPr lang="zh-CN" altLang="en-US" dirty="0"/>
          </a:p>
        </p:txBody>
      </p:sp>
    </p:spTree>
    <p:extLst>
      <p:ext uri="{BB962C8B-B14F-4D97-AF65-F5344CB8AC3E}">
        <p14:creationId xmlns:p14="http://schemas.microsoft.com/office/powerpoint/2010/main" val="2223048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状态机制</a:t>
            </a:r>
            <a:endParaRPr lang="zh-CN" altLang="en-US" dirty="0"/>
          </a:p>
        </p:txBody>
      </p:sp>
      <p:sp>
        <p:nvSpPr>
          <p:cNvPr id="3" name="内容占位符 2"/>
          <p:cNvSpPr>
            <a:spLocks noGrp="1"/>
          </p:cNvSpPr>
          <p:nvPr>
            <p:ph idx="1"/>
          </p:nvPr>
        </p:nvSpPr>
        <p:spPr/>
        <p:txBody>
          <a:bodyPr/>
          <a:lstStyle/>
          <a:p>
            <a:r>
              <a:rPr lang="zh-CN" altLang="en-US" dirty="0" smtClean="0"/>
              <a:t>状态机式编程</a:t>
            </a:r>
            <a:endParaRPr lang="en-US" altLang="zh-CN" dirty="0" smtClean="0"/>
          </a:p>
          <a:p>
            <a:pPr lvl="1"/>
            <a:r>
              <a:rPr lang="zh-CN" altLang="en-US" dirty="0" smtClean="0"/>
              <a:t>修改状态后，后面将一直保持</a:t>
            </a:r>
            <a:endParaRPr lang="zh-CN" altLang="en-US" dirty="0"/>
          </a:p>
        </p:txBody>
      </p:sp>
      <p:sp>
        <p:nvSpPr>
          <p:cNvPr id="4" name="圆角矩形 3"/>
          <p:cNvSpPr/>
          <p:nvPr/>
        </p:nvSpPr>
        <p:spPr>
          <a:xfrm>
            <a:off x="1259386" y="2779718"/>
            <a:ext cx="2447925" cy="345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sp>
        <p:nvSpPr>
          <p:cNvPr id="5" name="圆角矩形 4"/>
          <p:cNvSpPr/>
          <p:nvPr/>
        </p:nvSpPr>
        <p:spPr>
          <a:xfrm>
            <a:off x="5436096" y="2852741"/>
            <a:ext cx="2374900" cy="3455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圆角矩形 5"/>
          <p:cNvSpPr/>
          <p:nvPr/>
        </p:nvSpPr>
        <p:spPr>
          <a:xfrm>
            <a:off x="1475286" y="3068641"/>
            <a:ext cx="2016125"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Color:red</a:t>
            </a:r>
            <a:endParaRPr lang="zh-CN" altLang="en-US" b="1" dirty="0">
              <a:solidFill>
                <a:prstClr val="black"/>
              </a:solidFill>
            </a:endParaRPr>
          </a:p>
        </p:txBody>
      </p:sp>
      <p:sp>
        <p:nvSpPr>
          <p:cNvPr id="7" name="圆角矩形 6"/>
          <p:cNvSpPr/>
          <p:nvPr/>
        </p:nvSpPr>
        <p:spPr>
          <a:xfrm>
            <a:off x="1475286" y="4364041"/>
            <a:ext cx="2016125"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Matrix:modelview</a:t>
            </a:r>
            <a:endParaRPr lang="zh-CN" altLang="en-US" b="1" dirty="0">
              <a:solidFill>
                <a:prstClr val="black"/>
              </a:solidFill>
            </a:endParaRPr>
          </a:p>
        </p:txBody>
      </p:sp>
      <p:sp>
        <p:nvSpPr>
          <p:cNvPr id="8" name="圆角矩形 7"/>
          <p:cNvSpPr/>
          <p:nvPr/>
        </p:nvSpPr>
        <p:spPr>
          <a:xfrm>
            <a:off x="1475284" y="3716341"/>
            <a:ext cx="2011362"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prstClr val="black"/>
                </a:solidFill>
              </a:rPr>
              <a:t>Linewidth:1.0</a:t>
            </a:r>
            <a:endParaRPr lang="zh-CN" altLang="en-US" b="1" dirty="0">
              <a:solidFill>
                <a:prstClr val="black"/>
              </a:solidFill>
            </a:endParaRPr>
          </a:p>
        </p:txBody>
      </p:sp>
      <p:sp>
        <p:nvSpPr>
          <p:cNvPr id="9" name="圆角矩形 8"/>
          <p:cNvSpPr/>
          <p:nvPr/>
        </p:nvSpPr>
        <p:spPr>
          <a:xfrm>
            <a:off x="5651996" y="4437066"/>
            <a:ext cx="1943100"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Matrix:projection</a:t>
            </a:r>
            <a:endParaRPr lang="zh-CN" altLang="en-US" b="1" dirty="0">
              <a:solidFill>
                <a:prstClr val="black"/>
              </a:solidFill>
            </a:endParaRPr>
          </a:p>
        </p:txBody>
      </p:sp>
      <p:sp>
        <p:nvSpPr>
          <p:cNvPr id="10" name="圆角矩形 9"/>
          <p:cNvSpPr/>
          <p:nvPr/>
        </p:nvSpPr>
        <p:spPr>
          <a:xfrm>
            <a:off x="5651996" y="3787781"/>
            <a:ext cx="1943100" cy="433387"/>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Linewidth</a:t>
            </a:r>
            <a:r>
              <a:rPr lang="en-US" altLang="zh-CN" b="1" dirty="0">
                <a:solidFill>
                  <a:prstClr val="black"/>
                </a:solidFill>
              </a:rPr>
              <a:t>: 5.0</a:t>
            </a:r>
            <a:endParaRPr lang="zh-CN" altLang="en-US" b="1" dirty="0">
              <a:solidFill>
                <a:prstClr val="black"/>
              </a:solidFill>
            </a:endParaRPr>
          </a:p>
        </p:txBody>
      </p:sp>
      <p:sp>
        <p:nvSpPr>
          <p:cNvPr id="11" name="圆角矩形 10"/>
          <p:cNvSpPr/>
          <p:nvPr/>
        </p:nvSpPr>
        <p:spPr>
          <a:xfrm>
            <a:off x="1475286" y="5013329"/>
            <a:ext cx="2016125"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prstClr val="black"/>
                </a:solidFill>
              </a:rPr>
              <a:t>Light pos1</a:t>
            </a:r>
            <a:endParaRPr lang="zh-CN" altLang="en-US" b="1" dirty="0">
              <a:solidFill>
                <a:prstClr val="black"/>
              </a:solidFill>
            </a:endParaRPr>
          </a:p>
        </p:txBody>
      </p:sp>
      <p:sp>
        <p:nvSpPr>
          <p:cNvPr id="12" name="圆角矩形 11"/>
          <p:cNvSpPr/>
          <p:nvPr/>
        </p:nvSpPr>
        <p:spPr>
          <a:xfrm>
            <a:off x="5651996" y="3140079"/>
            <a:ext cx="1943100"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prstClr val="black"/>
                </a:solidFill>
              </a:rPr>
              <a:t>Color:blue</a:t>
            </a:r>
            <a:endParaRPr lang="zh-CN" altLang="en-US" b="1" dirty="0">
              <a:solidFill>
                <a:prstClr val="black"/>
              </a:solidFill>
            </a:endParaRPr>
          </a:p>
        </p:txBody>
      </p:sp>
      <p:sp>
        <p:nvSpPr>
          <p:cNvPr id="13" name="圆角矩形 12"/>
          <p:cNvSpPr/>
          <p:nvPr/>
        </p:nvSpPr>
        <p:spPr>
          <a:xfrm>
            <a:off x="5651996" y="5084766"/>
            <a:ext cx="1943100" cy="431800"/>
          </a:xfrm>
          <a:prstGeom prst="roundRect">
            <a:avLst/>
          </a:prstGeom>
          <a:solidFill>
            <a:schemeClr val="accent6">
              <a:lumMod val="60000"/>
              <a:lumOff val="4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prstClr val="black"/>
                </a:solidFill>
              </a:rPr>
              <a:t>Light pos2</a:t>
            </a:r>
            <a:endParaRPr lang="zh-CN" altLang="en-US" b="1" dirty="0">
              <a:solidFill>
                <a:prstClr val="black"/>
              </a:solidFill>
            </a:endParaRPr>
          </a:p>
        </p:txBody>
      </p:sp>
      <p:sp>
        <p:nvSpPr>
          <p:cNvPr id="14" name="右箭头 13"/>
          <p:cNvSpPr/>
          <p:nvPr/>
        </p:nvSpPr>
        <p:spPr>
          <a:xfrm>
            <a:off x="4067671" y="4311656"/>
            <a:ext cx="9779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TextBox 17"/>
          <p:cNvSpPr txBox="1"/>
          <p:nvPr/>
        </p:nvSpPr>
        <p:spPr>
          <a:xfrm>
            <a:off x="2051548" y="5013329"/>
            <a:ext cx="792163" cy="1200150"/>
          </a:xfrm>
          <a:prstGeom prst="rect">
            <a:avLst/>
          </a:prstGeom>
          <a:noFill/>
        </p:spPr>
        <p:txBody>
          <a:bodyPr>
            <a:spAutoFit/>
          </a:bodyPr>
          <a:lstStyle/>
          <a:p>
            <a:pPr>
              <a:defRPr/>
            </a:pPr>
            <a:r>
              <a:rPr lang="en-US" altLang="zh-CN" sz="7200" dirty="0">
                <a:solidFill>
                  <a:srgbClr val="F79646">
                    <a:lumMod val="60000"/>
                    <a:lumOff val="40000"/>
                  </a:srgbClr>
                </a:solidFill>
              </a:rPr>
              <a:t>…</a:t>
            </a:r>
            <a:endParaRPr lang="zh-CN" altLang="en-US" sz="7200" dirty="0">
              <a:solidFill>
                <a:srgbClr val="F79646">
                  <a:lumMod val="60000"/>
                  <a:lumOff val="40000"/>
                </a:srgbClr>
              </a:solidFill>
            </a:endParaRPr>
          </a:p>
        </p:txBody>
      </p:sp>
      <p:sp>
        <p:nvSpPr>
          <p:cNvPr id="16" name="TextBox 18"/>
          <p:cNvSpPr txBox="1"/>
          <p:nvPr/>
        </p:nvSpPr>
        <p:spPr>
          <a:xfrm>
            <a:off x="6228261" y="5084766"/>
            <a:ext cx="790575" cy="1200150"/>
          </a:xfrm>
          <a:prstGeom prst="rect">
            <a:avLst/>
          </a:prstGeom>
          <a:noFill/>
        </p:spPr>
        <p:txBody>
          <a:bodyPr>
            <a:spAutoFit/>
          </a:bodyPr>
          <a:lstStyle/>
          <a:p>
            <a:pPr>
              <a:defRPr/>
            </a:pPr>
            <a:r>
              <a:rPr lang="en-US" altLang="zh-CN" sz="7200" dirty="0">
                <a:solidFill>
                  <a:srgbClr val="F79646">
                    <a:lumMod val="60000"/>
                    <a:lumOff val="40000"/>
                  </a:srgbClr>
                </a:solidFill>
              </a:rPr>
              <a:t>…</a:t>
            </a:r>
            <a:endParaRPr lang="zh-CN" altLang="en-US" sz="7200" dirty="0">
              <a:solidFill>
                <a:srgbClr val="F79646">
                  <a:lumMod val="60000"/>
                  <a:lumOff val="40000"/>
                </a:srgbClr>
              </a:solidFill>
            </a:endParaRPr>
          </a:p>
        </p:txBody>
      </p:sp>
      <p:sp>
        <p:nvSpPr>
          <p:cNvPr id="17" name="文本框 16"/>
          <p:cNvSpPr txBox="1"/>
          <p:nvPr/>
        </p:nvSpPr>
        <p:spPr>
          <a:xfrm>
            <a:off x="3923209" y="3131109"/>
            <a:ext cx="1512887" cy="646331"/>
          </a:xfrm>
          <a:prstGeom prst="rect">
            <a:avLst/>
          </a:prstGeom>
          <a:noFill/>
        </p:spPr>
        <p:txBody>
          <a:bodyPr wrap="square" rtlCol="0">
            <a:spAutoFit/>
          </a:bodyPr>
          <a:lstStyle/>
          <a:p>
            <a:r>
              <a:rPr lang="en-US" altLang="zh-CN" dirty="0" err="1" smtClean="0"/>
              <a:t>glColor</a:t>
            </a:r>
            <a:r>
              <a:rPr lang="en-US" altLang="zh-CN" dirty="0" smtClean="0"/>
              <a:t>()</a:t>
            </a:r>
          </a:p>
          <a:p>
            <a:r>
              <a:rPr lang="en-US" altLang="zh-CN" dirty="0" err="1" smtClean="0"/>
              <a:t>glLineWidth</a:t>
            </a:r>
            <a:r>
              <a:rPr lang="en-US" altLang="zh-CN" dirty="0" smtClean="0"/>
              <a:t>()</a:t>
            </a:r>
            <a:endParaRPr lang="zh-CN" altLang="en-US" dirty="0"/>
          </a:p>
        </p:txBody>
      </p:sp>
    </p:spTree>
    <p:extLst>
      <p:ext uri="{BB962C8B-B14F-4D97-AF65-F5344CB8AC3E}">
        <p14:creationId xmlns:p14="http://schemas.microsoft.com/office/powerpoint/2010/main" val="560452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坐标变换</a:t>
            </a:r>
            <a:endParaRPr lang="zh-CN" altLang="en-US" dirty="0"/>
          </a:p>
        </p:txBody>
      </p:sp>
      <p:sp>
        <p:nvSpPr>
          <p:cNvPr id="3" name="内容占位符 2"/>
          <p:cNvSpPr>
            <a:spLocks noGrp="1"/>
          </p:cNvSpPr>
          <p:nvPr>
            <p:ph idx="1"/>
          </p:nvPr>
        </p:nvSpPr>
        <p:spPr/>
        <p:txBody>
          <a:bodyPr/>
          <a:lstStyle/>
          <a:p>
            <a:r>
              <a:rPr lang="zh-CN" altLang="en-US" dirty="0" smtClean="0"/>
              <a:t>像照相机一样看世界</a:t>
            </a:r>
            <a:endParaRPr lang="en-US" altLang="zh-CN" dirty="0" smtClean="0"/>
          </a:p>
          <a:p>
            <a:pPr lvl="1"/>
            <a:r>
              <a:rPr lang="zh-CN" altLang="en-US" dirty="0" smtClean="0"/>
              <a:t>物体坐标系</a:t>
            </a:r>
            <a:endParaRPr lang="en-US" altLang="zh-CN" dirty="0" smtClean="0"/>
          </a:p>
          <a:p>
            <a:pPr lvl="1"/>
            <a:r>
              <a:rPr lang="zh-CN" altLang="en-US" dirty="0" smtClean="0"/>
              <a:t>世界坐标系</a:t>
            </a:r>
            <a:endParaRPr lang="en-US" altLang="zh-CN" dirty="0" smtClean="0"/>
          </a:p>
          <a:p>
            <a:pPr lvl="1"/>
            <a:r>
              <a:rPr lang="zh-CN" altLang="en-US" dirty="0" smtClean="0"/>
              <a:t>相机坐标系</a:t>
            </a:r>
            <a:endParaRPr lang="en-US" altLang="zh-CN" dirty="0" smtClean="0"/>
          </a:p>
          <a:p>
            <a:pPr lvl="1"/>
            <a:r>
              <a:rPr lang="zh-CN" altLang="en-US" dirty="0" smtClean="0"/>
              <a:t>视图坐标系</a:t>
            </a:r>
            <a:endParaRPr lang="en-US" altLang="zh-CN" dirty="0" smtClean="0"/>
          </a:p>
          <a:p>
            <a:pPr marL="0" indent="0">
              <a:buNone/>
            </a:pPr>
            <a:endParaRPr lang="en-US" altLang="zh-CN" dirty="0" smtClean="0"/>
          </a:p>
          <a:p>
            <a:pPr marL="0" indent="0">
              <a:buNone/>
            </a:pPr>
            <a:r>
              <a:rPr lang="en-US" altLang="zh-CN" dirty="0" smtClean="0">
                <a:latin typeface="Inconsolata" panose="020B0609030003000000" pitchFamily="49" charset="0"/>
              </a:rPr>
              <a:t>Create a world</a:t>
            </a:r>
          </a:p>
          <a:p>
            <a:pPr marL="0" indent="0">
              <a:buNone/>
            </a:pPr>
            <a:r>
              <a:rPr lang="en-US" altLang="zh-CN" dirty="0" smtClean="0">
                <a:latin typeface="Inconsolata" panose="020B0609030003000000" pitchFamily="49" charset="0"/>
              </a:rPr>
              <a:t>Generate views</a:t>
            </a:r>
          </a:p>
          <a:p>
            <a:pPr lvl="1"/>
            <a:endParaRPr lang="zh-CN" altLang="en-US" dirty="0"/>
          </a:p>
        </p:txBody>
      </p:sp>
      <p:pic>
        <p:nvPicPr>
          <p:cNvPr id="4" name="Picture 2" descr="http://glprogramming.com/red/images/Image4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2" y="373063"/>
            <a:ext cx="3960813"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310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坐标变换 </a:t>
            </a:r>
            <a:r>
              <a:rPr lang="en-US" altLang="zh-CN" dirty="0" smtClean="0"/>
              <a:t>- World</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单个物体的几何描述</a:t>
            </a:r>
            <a:endParaRPr lang="en-US" altLang="zh-CN" dirty="0" smtClean="0"/>
          </a:p>
          <a:p>
            <a:pPr lvl="1"/>
            <a:r>
              <a:rPr lang="zh-CN" altLang="en-US" dirty="0" smtClean="0"/>
              <a:t>点，线，面的相对位置</a:t>
            </a:r>
            <a:endParaRPr lang="en-US" altLang="zh-CN" dirty="0" smtClean="0"/>
          </a:p>
          <a:p>
            <a:pPr marL="0" indent="0">
              <a:buNone/>
            </a:pPr>
            <a:endParaRPr lang="en-US" altLang="zh-CN" dirty="0"/>
          </a:p>
          <a:p>
            <a:r>
              <a:rPr lang="zh-CN" altLang="en-US" dirty="0"/>
              <a:t>堆叠</a:t>
            </a:r>
            <a:r>
              <a:rPr lang="zh-CN" altLang="en-US" dirty="0" smtClean="0"/>
              <a:t>世界</a:t>
            </a:r>
            <a:endParaRPr lang="en-US" altLang="zh-CN" dirty="0" smtClean="0"/>
          </a:p>
          <a:p>
            <a:pPr lvl="1"/>
            <a:r>
              <a:rPr lang="zh-CN" altLang="en-US" dirty="0" smtClean="0"/>
              <a:t>在世界坐标系中放置物体</a:t>
            </a:r>
            <a:endParaRPr lang="en-US" altLang="zh-CN" dirty="0" smtClean="0"/>
          </a:p>
          <a:p>
            <a:pPr lvl="1"/>
            <a:r>
              <a:rPr lang="zh-CN" altLang="en-US" dirty="0" smtClean="0"/>
              <a:t>每个物体具有世界坐标系中的位置</a:t>
            </a:r>
            <a:endParaRPr lang="en-US" altLang="zh-CN" dirty="0" smtClean="0"/>
          </a:p>
          <a:p>
            <a:pPr lvl="2"/>
            <a:r>
              <a:rPr lang="en-US" altLang="zh-CN" dirty="0" err="1">
                <a:latin typeface="Inconsolata" panose="020B0609030003000000" pitchFamily="49" charset="0"/>
              </a:rPr>
              <a:t>glTranslate</a:t>
            </a:r>
            <a:r>
              <a:rPr lang="en-US" altLang="zh-CN" dirty="0">
                <a:latin typeface="Inconsolata" panose="020B0609030003000000" pitchFamily="49" charset="0"/>
              </a:rPr>
              <a:t>, </a:t>
            </a:r>
            <a:r>
              <a:rPr lang="en-US" altLang="zh-CN" dirty="0" err="1" smtClean="0">
                <a:latin typeface="Inconsolata" panose="020B0609030003000000" pitchFamily="49" charset="0"/>
              </a:rPr>
              <a:t>glScale,glRotate</a:t>
            </a:r>
            <a:endParaRPr lang="en-US" altLang="zh-CN" dirty="0" smtClean="0">
              <a:latin typeface="Inconsolata" panose="020B0609030003000000" pitchFamily="49" charset="0"/>
            </a:endParaRPr>
          </a:p>
          <a:p>
            <a:pPr lvl="1"/>
            <a:r>
              <a:rPr lang="zh-CN" altLang="en-US" dirty="0" smtClean="0"/>
              <a:t>整体的平移、缩放、旋转</a:t>
            </a:r>
            <a:endParaRPr lang="en-US" altLang="zh-CN" dirty="0" smtClean="0"/>
          </a:p>
          <a:p>
            <a:pPr lvl="1"/>
            <a:r>
              <a:rPr lang="zh-CN" altLang="en-US" dirty="0" smtClean="0"/>
              <a:t>世界 </a:t>
            </a:r>
            <a:r>
              <a:rPr lang="en-US" altLang="zh-CN" dirty="0" smtClean="0"/>
              <a:t>= {Object + Object-Global Matrix}</a:t>
            </a:r>
            <a:endParaRPr lang="en-US" altLang="zh-CN" dirty="0"/>
          </a:p>
          <a:p>
            <a:pPr lvl="1"/>
            <a:endParaRPr lang="zh-CN" altLang="en-US" dirty="0"/>
          </a:p>
        </p:txBody>
      </p:sp>
      <p:pic>
        <p:nvPicPr>
          <p:cNvPr id="3076" name="Picture 4" descr="http://tse1.mm.bing.net/th?&amp;id=OIP.Mc8fff0cf2949dd1c8b128a99f4a0779ao0&amp;w=267&amp;h=151&amp;c=0&amp;pid=1.9&amp;rs=0&amp;p=0&amp;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1600202"/>
            <a:ext cx="25431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tse1.mm.bing.net/th?&amp;id=OIP.M1140e7847f643a8e091188679b46e562o0&amp;w=299&amp;h=162&amp;c=0&amp;pid=1.9&amp;rs=0&amp;p=0&amp;r=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3246" y="4114800"/>
            <a:ext cx="2233554" cy="121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312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坐标变换 </a:t>
            </a:r>
            <a:r>
              <a:rPr lang="en-US" altLang="zh-CN" dirty="0"/>
              <a:t>- View</a:t>
            </a:r>
            <a:endParaRPr lang="zh-CN" altLang="en-US" dirty="0"/>
          </a:p>
        </p:txBody>
      </p:sp>
      <p:sp>
        <p:nvSpPr>
          <p:cNvPr id="3" name="内容占位符 2"/>
          <p:cNvSpPr>
            <a:spLocks noGrp="1"/>
          </p:cNvSpPr>
          <p:nvPr>
            <p:ph idx="1"/>
          </p:nvPr>
        </p:nvSpPr>
        <p:spPr/>
        <p:txBody>
          <a:bodyPr>
            <a:normAutofit/>
          </a:bodyPr>
          <a:lstStyle/>
          <a:p>
            <a:r>
              <a:rPr lang="zh-CN" altLang="en-US" dirty="0" smtClean="0"/>
              <a:t>相机坐标系 </a:t>
            </a:r>
            <a:r>
              <a:rPr lang="en-US" altLang="zh-CN" dirty="0"/>
              <a:t>	</a:t>
            </a:r>
            <a:r>
              <a:rPr lang="en-US" altLang="zh-CN" sz="2600" dirty="0" err="1" smtClean="0">
                <a:latin typeface="Inconsolata" panose="020B0609030003000000" pitchFamily="49" charset="0"/>
              </a:rPr>
              <a:t>gluLookAt</a:t>
            </a:r>
            <a:endParaRPr lang="en-US" altLang="zh-CN" sz="2600" dirty="0" smtClean="0">
              <a:latin typeface="Inconsolata" panose="020B0609030003000000" pitchFamily="49" charset="0"/>
            </a:endParaRPr>
          </a:p>
          <a:p>
            <a:pPr lvl="1"/>
            <a:r>
              <a:rPr lang="zh-CN" altLang="en-US" dirty="0" smtClean="0"/>
              <a:t>确定相机位置</a:t>
            </a:r>
            <a:endParaRPr lang="en-US" altLang="zh-CN" dirty="0"/>
          </a:p>
          <a:p>
            <a:r>
              <a:rPr lang="zh-CN" altLang="en-US" dirty="0" smtClean="0"/>
              <a:t>投影变换</a:t>
            </a:r>
            <a:endParaRPr lang="en-US" altLang="zh-CN" dirty="0" smtClean="0"/>
          </a:p>
          <a:p>
            <a:pPr lvl="1"/>
            <a:r>
              <a:rPr lang="zh-CN" altLang="en-US" dirty="0" smtClean="0"/>
              <a:t>透视投影 </a:t>
            </a:r>
            <a:r>
              <a:rPr lang="en-US" altLang="zh-CN" dirty="0" smtClean="0"/>
              <a:t>	</a:t>
            </a:r>
            <a:r>
              <a:rPr lang="en-US" altLang="zh-CN" dirty="0" err="1" smtClean="0">
                <a:latin typeface="Inconsolata" panose="020B0609030003000000" pitchFamily="49" charset="0"/>
              </a:rPr>
              <a:t>gluPerspective</a:t>
            </a:r>
            <a:endParaRPr lang="en-US" altLang="zh-CN" dirty="0" smtClean="0">
              <a:latin typeface="Inconsolata" panose="020B0609030003000000" pitchFamily="49" charset="0"/>
            </a:endParaRPr>
          </a:p>
          <a:p>
            <a:pPr lvl="2"/>
            <a:r>
              <a:rPr lang="en-US" altLang="zh-CN" dirty="0" smtClean="0"/>
              <a:t>(</a:t>
            </a:r>
            <a:r>
              <a:rPr lang="en-US" altLang="zh-CN" dirty="0" err="1" smtClean="0"/>
              <a:t>fovx</a:t>
            </a:r>
            <a:r>
              <a:rPr lang="en-US" altLang="zh-CN" dirty="0" smtClean="0"/>
              <a:t>, </a:t>
            </a:r>
            <a:r>
              <a:rPr lang="en-US" altLang="zh-CN" dirty="0" err="1" smtClean="0"/>
              <a:t>fovy</a:t>
            </a:r>
            <a:r>
              <a:rPr lang="en-US" altLang="zh-CN" dirty="0" smtClean="0"/>
              <a:t>, </a:t>
            </a:r>
            <a:r>
              <a:rPr lang="en-US" altLang="zh-CN" dirty="0" err="1" smtClean="0"/>
              <a:t>zNear</a:t>
            </a:r>
            <a:r>
              <a:rPr lang="en-US" altLang="zh-CN" dirty="0" smtClean="0"/>
              <a:t>, </a:t>
            </a:r>
            <a:r>
              <a:rPr lang="en-US" altLang="zh-CN" dirty="0" err="1" smtClean="0"/>
              <a:t>zFar</a:t>
            </a:r>
            <a:r>
              <a:rPr lang="en-US" altLang="zh-CN" dirty="0" smtClean="0"/>
              <a:t>)</a:t>
            </a:r>
            <a:endParaRPr lang="en-US" altLang="zh-CN" dirty="0"/>
          </a:p>
          <a:p>
            <a:pPr lvl="1"/>
            <a:r>
              <a:rPr lang="zh-CN" altLang="en-US" dirty="0" smtClean="0"/>
              <a:t>正交投影 </a:t>
            </a:r>
            <a:r>
              <a:rPr lang="en-US" altLang="zh-CN" dirty="0" smtClean="0"/>
              <a:t>	</a:t>
            </a:r>
            <a:r>
              <a:rPr lang="en-US" altLang="zh-CN" dirty="0" err="1" smtClean="0">
                <a:latin typeface="Inconsolata" panose="020B0609030003000000" pitchFamily="49" charset="0"/>
              </a:rPr>
              <a:t>glOrtho</a:t>
            </a:r>
            <a:endParaRPr lang="en-US" altLang="zh-CN" dirty="0" smtClean="0">
              <a:latin typeface="Inconsolata" panose="020B0609030003000000" pitchFamily="49" charset="0"/>
            </a:endParaRPr>
          </a:p>
          <a:p>
            <a:pPr lvl="2"/>
            <a:r>
              <a:rPr lang="en-US" altLang="zh-CN" dirty="0" smtClean="0"/>
              <a:t>(top, bottom, left, right, </a:t>
            </a:r>
            <a:r>
              <a:rPr lang="en-US" altLang="zh-CN" dirty="0" err="1" smtClean="0"/>
              <a:t>zNear</a:t>
            </a:r>
            <a:r>
              <a:rPr lang="en-US" altLang="zh-CN" dirty="0" smtClean="0"/>
              <a:t>, </a:t>
            </a:r>
            <a:r>
              <a:rPr lang="en-US" altLang="zh-CN" dirty="0" err="1" smtClean="0"/>
              <a:t>zFar</a:t>
            </a:r>
            <a:r>
              <a:rPr lang="en-US" altLang="zh-CN" dirty="0" smtClean="0"/>
              <a:t>)</a:t>
            </a:r>
          </a:p>
          <a:p>
            <a:r>
              <a:rPr lang="zh-CN" altLang="en-US" dirty="0" smtClean="0"/>
              <a:t>视口变换</a:t>
            </a:r>
            <a:r>
              <a:rPr lang="en-US" altLang="zh-CN" dirty="0" smtClean="0"/>
              <a:t>	</a:t>
            </a:r>
            <a:r>
              <a:rPr lang="en-US" altLang="zh-CN" sz="2600" dirty="0" err="1" smtClean="0">
                <a:latin typeface="Inconsolata" panose="020B0609030003000000" pitchFamily="49" charset="0"/>
              </a:rPr>
              <a:t>glViewport</a:t>
            </a:r>
            <a:endParaRPr lang="en-US" altLang="zh-CN" sz="2600" dirty="0" smtClean="0">
              <a:latin typeface="Inconsolata" panose="020B0609030003000000" pitchFamily="49" charset="0"/>
            </a:endParaRP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3678" y="1600202"/>
            <a:ext cx="1985962"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40" y="3596835"/>
            <a:ext cx="2956560" cy="136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4336" y="5044404"/>
            <a:ext cx="1822768" cy="108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1561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a:t>
            </a:r>
            <a:r>
              <a:rPr lang="zh-CN" altLang="en-US" dirty="0" smtClean="0"/>
              <a:t>坐标变换 </a:t>
            </a:r>
            <a:r>
              <a:rPr lang="en-US" altLang="zh-CN" dirty="0" smtClean="0"/>
              <a:t>- View</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graphicFrame>
        <p:nvGraphicFramePr>
          <p:cNvPr id="4" name="内容占位符 3"/>
          <p:cNvGraphicFramePr>
            <a:graphicFrameLocks/>
          </p:cNvGraphicFramePr>
          <p:nvPr>
            <p:extLst/>
          </p:nvPr>
        </p:nvGraphicFramePr>
        <p:xfrm>
          <a:off x="270952" y="2996954"/>
          <a:ext cx="8291264" cy="3129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文本框 14"/>
          <p:cNvSpPr txBox="1"/>
          <p:nvPr/>
        </p:nvSpPr>
        <p:spPr>
          <a:xfrm>
            <a:off x="2549163" y="5394645"/>
            <a:ext cx="1941557" cy="646331"/>
          </a:xfrm>
          <a:prstGeom prst="rect">
            <a:avLst/>
          </a:prstGeom>
          <a:noFill/>
        </p:spPr>
        <p:txBody>
          <a:bodyPr wrap="none" rtlCol="0">
            <a:spAutoFit/>
          </a:bodyPr>
          <a:lstStyle/>
          <a:p>
            <a:pPr algn="ctr"/>
            <a:r>
              <a:rPr lang="zh-CN" altLang="en-US" dirty="0" smtClean="0"/>
              <a:t>视觉坐标</a:t>
            </a:r>
            <a:endParaRPr lang="en-US" altLang="zh-CN" dirty="0" smtClean="0"/>
          </a:p>
          <a:p>
            <a:r>
              <a:rPr lang="en-US" altLang="zh-CN" dirty="0" smtClean="0"/>
              <a:t>(</a:t>
            </a:r>
            <a:r>
              <a:rPr lang="zh-CN" altLang="en-US" dirty="0" smtClean="0"/>
              <a:t>相机坐标系坐标</a:t>
            </a:r>
            <a:r>
              <a:rPr lang="en-US" altLang="zh-CN" dirty="0" smtClean="0"/>
              <a:t>)</a:t>
            </a:r>
            <a:endParaRPr lang="zh-CN" altLang="en-US" dirty="0"/>
          </a:p>
        </p:txBody>
      </p:sp>
      <p:sp>
        <p:nvSpPr>
          <p:cNvPr id="16" name="文本框 15"/>
          <p:cNvSpPr txBox="1"/>
          <p:nvPr/>
        </p:nvSpPr>
        <p:spPr>
          <a:xfrm>
            <a:off x="4754103" y="5394645"/>
            <a:ext cx="1107996" cy="369332"/>
          </a:xfrm>
          <a:prstGeom prst="rect">
            <a:avLst/>
          </a:prstGeom>
          <a:noFill/>
        </p:spPr>
        <p:txBody>
          <a:bodyPr wrap="none" rtlCol="0">
            <a:spAutoFit/>
          </a:bodyPr>
          <a:lstStyle/>
          <a:p>
            <a:pPr algn="ctr"/>
            <a:r>
              <a:rPr lang="zh-CN" altLang="en-US" dirty="0" smtClean="0"/>
              <a:t>裁剪坐标</a:t>
            </a:r>
            <a:endParaRPr lang="zh-CN" altLang="en-US" dirty="0"/>
          </a:p>
        </p:txBody>
      </p:sp>
      <p:sp>
        <p:nvSpPr>
          <p:cNvPr id="17" name="文本框 16"/>
          <p:cNvSpPr txBox="1"/>
          <p:nvPr/>
        </p:nvSpPr>
        <p:spPr>
          <a:xfrm>
            <a:off x="6560349" y="5393252"/>
            <a:ext cx="1107996" cy="646331"/>
          </a:xfrm>
          <a:prstGeom prst="rect">
            <a:avLst/>
          </a:prstGeom>
          <a:noFill/>
        </p:spPr>
        <p:txBody>
          <a:bodyPr wrap="none" rtlCol="0">
            <a:spAutoFit/>
          </a:bodyPr>
          <a:lstStyle/>
          <a:p>
            <a:pPr algn="ctr"/>
            <a:r>
              <a:rPr lang="zh-CN" altLang="en-US" dirty="0" smtClean="0"/>
              <a:t>裁剪坐标</a:t>
            </a:r>
            <a:endParaRPr lang="en-US" altLang="zh-CN" dirty="0" smtClean="0"/>
          </a:p>
          <a:p>
            <a:pPr algn="ctr"/>
            <a:r>
              <a:rPr lang="en-US" altLang="zh-CN" dirty="0" smtClean="0"/>
              <a:t>(x,y,z,1)</a:t>
            </a:r>
            <a:endParaRPr lang="zh-CN" altLang="en-US" dirty="0"/>
          </a:p>
        </p:txBody>
      </p:sp>
      <p:sp>
        <p:nvSpPr>
          <p:cNvPr id="18" name="下箭头 17"/>
          <p:cNvSpPr/>
          <p:nvPr/>
        </p:nvSpPr>
        <p:spPr>
          <a:xfrm>
            <a:off x="3519941" y="4904617"/>
            <a:ext cx="45719" cy="488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5285241" y="4904616"/>
            <a:ext cx="45719" cy="488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7045769" y="4904616"/>
            <a:ext cx="45719" cy="488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a:off x="8601648" y="4904616"/>
            <a:ext cx="45719" cy="488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063973" y="5393252"/>
            <a:ext cx="1107996" cy="646331"/>
          </a:xfrm>
          <a:prstGeom prst="rect">
            <a:avLst/>
          </a:prstGeom>
          <a:noFill/>
        </p:spPr>
        <p:txBody>
          <a:bodyPr wrap="none" rtlCol="0">
            <a:spAutoFit/>
          </a:bodyPr>
          <a:lstStyle/>
          <a:p>
            <a:pPr algn="ctr"/>
            <a:r>
              <a:rPr lang="zh-CN" altLang="en-US" dirty="0" smtClean="0"/>
              <a:t>屏幕坐标</a:t>
            </a:r>
            <a:endParaRPr lang="en-US" altLang="zh-CN" dirty="0" smtClean="0"/>
          </a:p>
          <a:p>
            <a:pPr algn="ctr"/>
            <a:r>
              <a:rPr lang="en-US" altLang="zh-CN" dirty="0" smtClean="0"/>
              <a:t>(</a:t>
            </a:r>
            <a:r>
              <a:rPr lang="en-US" altLang="zh-CN" dirty="0" err="1" smtClean="0"/>
              <a:t>x,y,Z</a:t>
            </a:r>
            <a:r>
              <a:rPr lang="en-US" altLang="zh-CN" dirty="0" smtClean="0"/>
              <a:t>)</a:t>
            </a:r>
            <a:endParaRPr lang="zh-CN" altLang="en-US" dirty="0"/>
          </a:p>
        </p:txBody>
      </p:sp>
      <p:sp>
        <p:nvSpPr>
          <p:cNvPr id="5" name="文本框 4"/>
          <p:cNvSpPr txBox="1"/>
          <p:nvPr/>
        </p:nvSpPr>
        <p:spPr>
          <a:xfrm>
            <a:off x="331112" y="3617739"/>
            <a:ext cx="2117558" cy="369332"/>
          </a:xfrm>
          <a:prstGeom prst="rect">
            <a:avLst/>
          </a:prstGeom>
          <a:noFill/>
        </p:spPr>
        <p:txBody>
          <a:bodyPr wrap="square" rtlCol="0">
            <a:spAutoFit/>
          </a:bodyPr>
          <a:lstStyle/>
          <a:p>
            <a:r>
              <a:rPr lang="zh-CN" altLang="en-US" dirty="0" smtClean="0">
                <a:latin typeface="Inconsolata" panose="020B0609030003000000" pitchFamily="49" charset="0"/>
              </a:rPr>
              <a:t>放置物体</a:t>
            </a:r>
            <a:endParaRPr lang="zh-CN" altLang="en-US" dirty="0">
              <a:latin typeface="Inconsolata" panose="020B0609030003000000" pitchFamily="49" charset="0"/>
            </a:endParaRPr>
          </a:p>
        </p:txBody>
      </p:sp>
    </p:spTree>
    <p:extLst>
      <p:ext uri="{BB962C8B-B14F-4D97-AF65-F5344CB8AC3E}">
        <p14:creationId xmlns:p14="http://schemas.microsoft.com/office/powerpoint/2010/main" val="910838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a:t>
            </a:r>
            <a:endParaRPr lang="zh-CN" altLang="en-US" dirty="0"/>
          </a:p>
        </p:txBody>
      </p:sp>
      <p:sp>
        <p:nvSpPr>
          <p:cNvPr id="3" name="内容占位符 2"/>
          <p:cNvSpPr>
            <a:spLocks noGrp="1"/>
          </p:cNvSpPr>
          <p:nvPr>
            <p:ph idx="1"/>
          </p:nvPr>
        </p:nvSpPr>
        <p:spPr/>
        <p:txBody>
          <a:bodyPr/>
          <a:lstStyle/>
          <a:p>
            <a:r>
              <a:rPr lang="zh-CN" altLang="en-US" dirty="0" smtClean="0"/>
              <a:t>光照和纹理贴图 </a:t>
            </a:r>
            <a:r>
              <a:rPr lang="en-US" altLang="zh-CN" dirty="0" smtClean="0"/>
              <a:t>(P189)</a:t>
            </a:r>
          </a:p>
          <a:p>
            <a:pPr marL="0" indent="0">
              <a:buNone/>
            </a:pPr>
            <a:endParaRPr lang="en-US" altLang="zh-CN" dirty="0" smtClean="0"/>
          </a:p>
          <a:p>
            <a:r>
              <a:rPr lang="zh-CN" altLang="en-US" dirty="0" smtClean="0"/>
              <a:t>使用</a:t>
            </a:r>
            <a:endParaRPr lang="en-US" altLang="zh-CN" dirty="0" smtClean="0"/>
          </a:p>
          <a:p>
            <a:endParaRPr lang="en-US" altLang="zh-CN" dirty="0"/>
          </a:p>
        </p:txBody>
      </p:sp>
    </p:spTree>
    <p:extLst>
      <p:ext uri="{BB962C8B-B14F-4D97-AF65-F5344CB8AC3E}">
        <p14:creationId xmlns:p14="http://schemas.microsoft.com/office/powerpoint/2010/main" val="55381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04894"/>
            <a:ext cx="7772400" cy="1899642"/>
          </a:xfrm>
        </p:spPr>
        <p:txBody>
          <a:bodyPr>
            <a:normAutofit/>
          </a:bodyPr>
          <a:lstStyle/>
          <a:p>
            <a:r>
              <a:rPr lang="zh-CN" altLang="en-US" dirty="0" smtClean="0"/>
              <a:t>三维图形学基本概念</a:t>
            </a:r>
            <a:endParaRPr lang="zh-CN" altLang="en-US" dirty="0"/>
          </a:p>
        </p:txBody>
      </p:sp>
    </p:spTree>
    <p:extLst>
      <p:ext uri="{BB962C8B-B14F-4D97-AF65-F5344CB8AC3E}">
        <p14:creationId xmlns:p14="http://schemas.microsoft.com/office/powerpoint/2010/main" val="1205553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课程考核</a:t>
            </a:r>
            <a:endParaRPr lang="zh-CN" altLang="en-US" dirty="0"/>
          </a:p>
        </p:txBody>
      </p:sp>
      <p:sp>
        <p:nvSpPr>
          <p:cNvPr id="3" name="内容占位符 2"/>
          <p:cNvSpPr>
            <a:spLocks noGrp="1"/>
          </p:cNvSpPr>
          <p:nvPr>
            <p:ph idx="1"/>
          </p:nvPr>
        </p:nvSpPr>
        <p:spPr/>
        <p:txBody>
          <a:bodyPr/>
          <a:lstStyle/>
          <a:p>
            <a:r>
              <a:rPr lang="zh-CN" altLang="en-US" dirty="0" smtClean="0"/>
              <a:t>光栅图形学作业</a:t>
            </a:r>
            <a:r>
              <a:rPr lang="en-US" altLang="zh-CN" dirty="0" smtClean="0"/>
              <a:t>			</a:t>
            </a:r>
            <a:r>
              <a:rPr lang="en-US" altLang="zh-CN" dirty="0" smtClean="0">
                <a:latin typeface="Inconsolata" panose="020B0609030003000000" pitchFamily="49" charset="0"/>
              </a:rPr>
              <a:t>10’</a:t>
            </a:r>
          </a:p>
          <a:p>
            <a:r>
              <a:rPr lang="zh-CN" altLang="en-US" dirty="0" smtClean="0"/>
              <a:t>光线跟踪</a:t>
            </a:r>
            <a:r>
              <a:rPr lang="en-US" altLang="zh-CN" dirty="0" smtClean="0"/>
              <a:t>				</a:t>
            </a:r>
            <a:r>
              <a:rPr lang="en-US" altLang="zh-CN" dirty="0">
                <a:latin typeface="Inconsolata" panose="020B0609030003000000" pitchFamily="49" charset="0"/>
              </a:rPr>
              <a:t>6</a:t>
            </a:r>
            <a:r>
              <a:rPr lang="en-US" altLang="zh-CN" dirty="0" smtClean="0">
                <a:latin typeface="Inconsolata" panose="020B0609030003000000" pitchFamily="49" charset="0"/>
              </a:rPr>
              <a:t>0’</a:t>
            </a:r>
          </a:p>
          <a:p>
            <a:r>
              <a:rPr lang="zh-CN" altLang="en-US" dirty="0" smtClean="0"/>
              <a:t>图像大作业</a:t>
            </a:r>
            <a:r>
              <a:rPr lang="en-US" altLang="zh-CN" dirty="0" smtClean="0"/>
              <a:t>				</a:t>
            </a:r>
            <a:r>
              <a:rPr lang="en-US" altLang="zh-CN" dirty="0">
                <a:latin typeface="Inconsolata" panose="020B0609030003000000" pitchFamily="49" charset="0"/>
              </a:rPr>
              <a:t>3</a:t>
            </a:r>
            <a:r>
              <a:rPr lang="en-US" altLang="zh-CN" dirty="0" smtClean="0">
                <a:latin typeface="Inconsolata" panose="020B0609030003000000" pitchFamily="49" charset="0"/>
              </a:rPr>
              <a:t>0’</a:t>
            </a:r>
          </a:p>
          <a:p>
            <a:r>
              <a:rPr lang="en-US" altLang="zh-CN" dirty="0" smtClean="0">
                <a:latin typeface="Inconsolata" panose="020B0609030003000000" pitchFamily="49" charset="0"/>
              </a:rPr>
              <a:t>(</a:t>
            </a:r>
            <a:r>
              <a:rPr lang="zh-CN" altLang="en-US" dirty="0" smtClean="0">
                <a:latin typeface="Inconsolata" panose="020B0609030003000000" pitchFamily="49" charset="0"/>
              </a:rPr>
              <a:t>不排除课上突然</a:t>
            </a:r>
            <a:r>
              <a:rPr lang="en-US" altLang="zh-CN" dirty="0" smtClean="0">
                <a:latin typeface="Inconsolata" panose="020B0609030003000000" pitchFamily="49" charset="0"/>
              </a:rPr>
              <a:t>Quiz)		±10’</a:t>
            </a:r>
            <a:endParaRPr lang="en-US" altLang="zh-CN" dirty="0" smtClean="0"/>
          </a:p>
          <a:p>
            <a:pPr marL="0" indent="0">
              <a:buNone/>
            </a:pPr>
            <a:endParaRPr lang="en-US" altLang="zh-CN" dirty="0" smtClean="0">
              <a:latin typeface="Inconsolata" panose="020B0609030003000000" pitchFamily="49" charset="0"/>
            </a:endParaRPr>
          </a:p>
          <a:p>
            <a:pPr marL="0" indent="0">
              <a:buNone/>
            </a:pPr>
            <a:r>
              <a:rPr lang="en-US" altLang="zh-CN" dirty="0" smtClean="0">
                <a:latin typeface="Inconsolata" panose="020B0609030003000000" pitchFamily="49" charset="0"/>
              </a:rPr>
              <a:t>For each</a:t>
            </a:r>
            <a:endParaRPr lang="en-US" altLang="zh-CN" dirty="0">
              <a:latin typeface="Inconsolata" panose="020B0609030003000000" pitchFamily="49" charset="0"/>
            </a:endParaRPr>
          </a:p>
          <a:p>
            <a:pPr lvl="1"/>
            <a:r>
              <a:rPr lang="zh-CN" altLang="en-US" dirty="0"/>
              <a:t>核心</a:t>
            </a:r>
            <a:r>
              <a:rPr lang="zh-CN" altLang="en-US" dirty="0" smtClean="0"/>
              <a:t>功能</a:t>
            </a:r>
            <a:r>
              <a:rPr lang="en-US" altLang="zh-CN" dirty="0" smtClean="0"/>
              <a:t>				</a:t>
            </a:r>
            <a:r>
              <a:rPr lang="en-US" altLang="zh-CN" dirty="0">
                <a:latin typeface="Inconsolata" panose="020B0609030003000000" pitchFamily="49" charset="0"/>
              </a:rPr>
              <a:t>7</a:t>
            </a:r>
            <a:r>
              <a:rPr lang="en-US" altLang="zh-CN" dirty="0" smtClean="0">
                <a:latin typeface="Inconsolata" panose="020B0609030003000000" pitchFamily="49" charset="0"/>
              </a:rPr>
              <a:t>0%</a:t>
            </a:r>
          </a:p>
          <a:p>
            <a:pPr lvl="1"/>
            <a:r>
              <a:rPr lang="zh-CN" altLang="en-US" dirty="0"/>
              <a:t>扩展</a:t>
            </a:r>
            <a:r>
              <a:rPr lang="zh-CN" altLang="en-US" dirty="0" smtClean="0"/>
              <a:t>效果</a:t>
            </a:r>
            <a:r>
              <a:rPr lang="en-US" altLang="zh-CN" dirty="0" smtClean="0"/>
              <a:t>				</a:t>
            </a:r>
            <a:r>
              <a:rPr lang="en-US" altLang="zh-CN" dirty="0">
                <a:latin typeface="Inconsolata" panose="020B0609030003000000" pitchFamily="49" charset="0"/>
              </a:rPr>
              <a:t>3</a:t>
            </a:r>
            <a:r>
              <a:rPr lang="en-US" altLang="zh-CN" dirty="0" smtClean="0">
                <a:latin typeface="Inconsolata" panose="020B0609030003000000" pitchFamily="49" charset="0"/>
              </a:rPr>
              <a:t>0%</a:t>
            </a:r>
            <a:endParaRPr lang="zh-CN" altLang="en-US" dirty="0">
              <a:latin typeface="Inconsolata" panose="020B0609030003000000" pitchFamily="49" charset="0"/>
            </a:endParaRPr>
          </a:p>
        </p:txBody>
      </p:sp>
    </p:spTree>
    <p:extLst>
      <p:ext uri="{BB962C8B-B14F-4D97-AF65-F5344CB8AC3E}">
        <p14:creationId xmlns:p14="http://schemas.microsoft.com/office/powerpoint/2010/main" val="3819519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 </a:t>
            </a:r>
            <a:r>
              <a:rPr lang="en-US" altLang="zh-CN" dirty="0" smtClean="0"/>
              <a:t>Rendering</a:t>
            </a:r>
            <a:endParaRPr lang="zh-CN" altLang="en-US" dirty="0"/>
          </a:p>
        </p:txBody>
      </p:sp>
      <p:sp>
        <p:nvSpPr>
          <p:cNvPr id="3" name="内容占位符 2"/>
          <p:cNvSpPr>
            <a:spLocks noGrp="1"/>
          </p:cNvSpPr>
          <p:nvPr>
            <p:ph idx="1"/>
          </p:nvPr>
        </p:nvSpPr>
        <p:spPr/>
        <p:txBody>
          <a:bodyPr/>
          <a:lstStyle/>
          <a:p>
            <a:r>
              <a:rPr lang="zh-CN" altLang="en-US" dirty="0" smtClean="0"/>
              <a:t>将模型绘制成</a:t>
            </a:r>
            <a:r>
              <a:rPr lang="en-US" altLang="zh-CN" dirty="0" smtClean="0"/>
              <a:t>2D</a:t>
            </a:r>
            <a:r>
              <a:rPr lang="zh-CN" altLang="en-US" dirty="0" smtClean="0"/>
              <a:t>图像</a:t>
            </a:r>
            <a:endParaRPr lang="en-US" altLang="zh-CN" dirty="0" smtClean="0"/>
          </a:p>
          <a:p>
            <a:r>
              <a:rPr lang="zh-CN" altLang="en-US" dirty="0" smtClean="0"/>
              <a:t>真实感绘制与非真实感绘制</a:t>
            </a:r>
            <a:endParaRPr lang="en-US" altLang="zh-CN" dirty="0" smtClean="0"/>
          </a:p>
          <a:p>
            <a:r>
              <a:rPr lang="en-US" altLang="zh-CN" dirty="0" smtClean="0"/>
              <a:t>GPU: OpenGL / DirectX</a:t>
            </a:r>
          </a:p>
          <a:p>
            <a:r>
              <a:rPr lang="en-US" altLang="zh-CN" dirty="0" smtClean="0"/>
              <a:t>CPU: </a:t>
            </a:r>
            <a:r>
              <a:rPr lang="zh-CN" altLang="en-US" dirty="0" smtClean="0"/>
              <a:t>光线跟踪</a:t>
            </a:r>
            <a:endParaRPr lang="en-US" altLang="zh-CN" dirty="0" smtClean="0"/>
          </a:p>
          <a:p>
            <a:endParaRPr lang="en-US" altLang="zh-CN" dirty="0"/>
          </a:p>
          <a:p>
            <a:r>
              <a:rPr lang="zh-CN" altLang="en-US" dirty="0"/>
              <a:t>绘制</a:t>
            </a:r>
            <a:r>
              <a:rPr lang="zh-CN" altLang="en-US" dirty="0" smtClean="0"/>
              <a:t>引擎</a:t>
            </a:r>
            <a:r>
              <a:rPr lang="en-US" altLang="zh-CN" dirty="0" smtClean="0"/>
              <a:t>: </a:t>
            </a:r>
          </a:p>
          <a:p>
            <a:pPr lvl="1"/>
            <a:r>
              <a:rPr lang="en-US" altLang="zh-CN" dirty="0" err="1" smtClean="0"/>
              <a:t>OpenSceneGraph</a:t>
            </a:r>
            <a:endParaRPr lang="en-US" altLang="zh-CN" dirty="0" smtClean="0"/>
          </a:p>
          <a:p>
            <a:pPr lvl="1"/>
            <a:r>
              <a:rPr lang="en-US" altLang="zh-CN" dirty="0" smtClean="0"/>
              <a:t>Unity3D, Frostbite</a:t>
            </a:r>
            <a:endParaRPr lang="en-US" altLang="zh-CN" dirty="0"/>
          </a:p>
          <a:p>
            <a:endParaRPr lang="zh-CN" altLang="en-US" dirty="0"/>
          </a:p>
        </p:txBody>
      </p:sp>
      <p:pic>
        <p:nvPicPr>
          <p:cNvPr id="4098" name="Picture 2" descr="Glasses 800 ed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615" y="1694497"/>
            <a:ext cx="20955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ss0.baidu.com/6ONWsjip0QIZ8tyhnq/it/u=568703607,2854466356&amp;fm=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083" y="5459416"/>
            <a:ext cx="576262" cy="66674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mob.com/Assets/images/share/Unity3d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286" y="5459416"/>
            <a:ext cx="688258" cy="66674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5"/>
          <a:stretch>
            <a:fillRect/>
          </a:stretch>
        </p:blipFill>
        <p:spPr>
          <a:xfrm>
            <a:off x="6444615" y="3266123"/>
            <a:ext cx="2095500" cy="2095500"/>
          </a:xfrm>
          <a:prstGeom prst="rect">
            <a:avLst/>
          </a:prstGeom>
        </p:spPr>
      </p:pic>
    </p:spTree>
    <p:extLst>
      <p:ext uri="{BB962C8B-B14F-4D97-AF65-F5344CB8AC3E}">
        <p14:creationId xmlns:p14="http://schemas.microsoft.com/office/powerpoint/2010/main" val="1214936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三维模型来源</a:t>
            </a:r>
          </a:p>
        </p:txBody>
      </p:sp>
      <p:sp>
        <p:nvSpPr>
          <p:cNvPr id="3" name="内容占位符 2"/>
          <p:cNvSpPr>
            <a:spLocks noGrp="1"/>
          </p:cNvSpPr>
          <p:nvPr>
            <p:ph idx="1"/>
          </p:nvPr>
        </p:nvSpPr>
        <p:spPr/>
        <p:txBody>
          <a:bodyPr/>
          <a:lstStyle/>
          <a:p>
            <a:r>
              <a:rPr lang="zh-CN" altLang="en-US" dirty="0" smtClean="0"/>
              <a:t>软件建模 </a:t>
            </a:r>
            <a:r>
              <a:rPr lang="en-US" altLang="zh-CN" dirty="0" smtClean="0"/>
              <a:t>CAD</a:t>
            </a:r>
          </a:p>
          <a:p>
            <a:endParaRPr lang="en-US" altLang="zh-CN" dirty="0"/>
          </a:p>
          <a:p>
            <a:endParaRPr lang="en-US" altLang="zh-CN" dirty="0" smtClean="0"/>
          </a:p>
          <a:p>
            <a:endParaRPr lang="en-US" altLang="zh-CN" dirty="0"/>
          </a:p>
          <a:p>
            <a:endParaRPr lang="en-US" altLang="zh-CN" dirty="0" smtClean="0"/>
          </a:p>
          <a:p>
            <a:r>
              <a:rPr lang="zh-CN" altLang="en-US" dirty="0"/>
              <a:t>点</a:t>
            </a:r>
            <a:r>
              <a:rPr lang="zh-CN" altLang="en-US" dirty="0" smtClean="0"/>
              <a:t>云注册</a:t>
            </a:r>
            <a:r>
              <a:rPr lang="en-US" altLang="zh-CN" dirty="0" smtClean="0"/>
              <a:t>+</a:t>
            </a:r>
            <a:r>
              <a:rPr lang="zh-CN" altLang="en-US" dirty="0" smtClean="0"/>
              <a:t>网格化</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823" y="4292505"/>
            <a:ext cx="2016224" cy="201622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503" y="2042593"/>
            <a:ext cx="3855103" cy="2402935"/>
          </a:xfrm>
          <a:prstGeom prst="rect">
            <a:avLst/>
          </a:prstGeom>
        </p:spPr>
      </p:pic>
      <p:pic>
        <p:nvPicPr>
          <p:cNvPr id="6" name="Picture 2" descr="Autodesk 3ds Max 20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37" y="2042593"/>
            <a:ext cx="3484603" cy="248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8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三维模型来源</a:t>
            </a:r>
          </a:p>
        </p:txBody>
      </p:sp>
      <p:sp>
        <p:nvSpPr>
          <p:cNvPr id="3" name="内容占位符 2"/>
          <p:cNvSpPr>
            <a:spLocks noGrp="1"/>
          </p:cNvSpPr>
          <p:nvPr>
            <p:ph idx="1"/>
          </p:nvPr>
        </p:nvSpPr>
        <p:spPr>
          <a:xfrm>
            <a:off x="457201" y="1600202"/>
            <a:ext cx="8229600" cy="4525963"/>
          </a:xfrm>
        </p:spPr>
        <p:txBody>
          <a:bodyPr/>
          <a:lstStyle/>
          <a:p>
            <a:r>
              <a:rPr lang="zh-CN" altLang="en-US" dirty="0" smtClean="0"/>
              <a:t>斯坦福的数字米开朗基罗项目</a:t>
            </a:r>
            <a:endParaRPr lang="en-US" altLang="zh-CN" dirty="0" smtClean="0"/>
          </a:p>
          <a:p>
            <a:pPr lvl="1"/>
            <a:r>
              <a:rPr lang="en-US" altLang="zh-CN" dirty="0">
                <a:hlinkClick r:id="rId2"/>
              </a:rPr>
              <a:t>http://graphics.stanford.edu/projects/mich</a:t>
            </a:r>
            <a:r>
              <a:rPr lang="en-US" altLang="zh-CN" dirty="0" smtClean="0">
                <a:hlinkClick r:id="rId2"/>
              </a:rPr>
              <a:t>/</a:t>
            </a:r>
            <a:endParaRPr lang="en-US" altLang="zh-CN" dirty="0" smtClean="0"/>
          </a:p>
          <a:p>
            <a:endParaRPr lang="en-US" altLang="zh-CN" dirty="0"/>
          </a:p>
          <a:p>
            <a:r>
              <a:rPr lang="zh-CN" altLang="en-US" dirty="0" smtClean="0"/>
              <a:t>斯坦福扫描模型库</a:t>
            </a:r>
            <a:endParaRPr lang="en-US" altLang="zh-CN" dirty="0" smtClean="0"/>
          </a:p>
          <a:p>
            <a:pPr lvl="1"/>
            <a:r>
              <a:rPr lang="en-US" altLang="zh-CN" dirty="0">
                <a:hlinkClick r:id="rId3"/>
              </a:rPr>
              <a:t>http://</a:t>
            </a:r>
            <a:r>
              <a:rPr lang="en-US" altLang="zh-CN" dirty="0" smtClean="0">
                <a:hlinkClick r:id="rId3"/>
              </a:rPr>
              <a:t>graphics.stanford.edu/data/3Dscanrep</a:t>
            </a:r>
            <a:endParaRPr lang="en-US" altLang="zh-CN" dirty="0" smtClean="0"/>
          </a:p>
          <a:p>
            <a:endParaRPr lang="zh-CN" altLang="en-US" dirty="0"/>
          </a:p>
        </p:txBody>
      </p:sp>
    </p:spTree>
    <p:extLst>
      <p:ext uri="{BB962C8B-B14F-4D97-AF65-F5344CB8AC3E}">
        <p14:creationId xmlns:p14="http://schemas.microsoft.com/office/powerpoint/2010/main" val="3178717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三维模型来源</a:t>
            </a:r>
            <a:endParaRPr lang="zh-CN" altLang="en-US" dirty="0"/>
          </a:p>
        </p:txBody>
      </p:sp>
      <p:sp>
        <p:nvSpPr>
          <p:cNvPr id="3" name="内容占位符 2"/>
          <p:cNvSpPr>
            <a:spLocks noGrp="1"/>
          </p:cNvSpPr>
          <p:nvPr>
            <p:ph idx="1"/>
          </p:nvPr>
        </p:nvSpPr>
        <p:spPr/>
        <p:txBody>
          <a:bodyPr>
            <a:normAutofit/>
          </a:bodyPr>
          <a:lstStyle/>
          <a:p>
            <a:r>
              <a:rPr lang="zh-CN" altLang="en-US" dirty="0" smtClean="0"/>
              <a:t>点云注册</a:t>
            </a:r>
            <a:r>
              <a:rPr lang="en-US" altLang="zh-CN" dirty="0" smtClean="0"/>
              <a:t>+</a:t>
            </a:r>
            <a:r>
              <a:rPr lang="zh-CN" altLang="en-US" dirty="0" smtClean="0"/>
              <a:t>网格化</a:t>
            </a:r>
            <a:endParaRPr lang="en-US" altLang="zh-CN" dirty="0" smtClean="0"/>
          </a:p>
          <a:p>
            <a:endParaRPr lang="zh-CN" altLang="en-US" dirty="0"/>
          </a:p>
        </p:txBody>
      </p:sp>
      <p:pic>
        <p:nvPicPr>
          <p:cNvPr id="8" name="Picture 2"/>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351227" y="2034886"/>
            <a:ext cx="2731239" cy="1955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descr="D:\chaohui.shen\research\siga2012\capture\chairs\example2\view0.bmp"/>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772399" y="2170433"/>
            <a:ext cx="2245678" cy="1684259"/>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rotWithShape="1">
          <a:blip r:embed="rId4"/>
          <a:srcRect b="10001"/>
          <a:stretch/>
        </p:blipFill>
        <p:spPr>
          <a:xfrm>
            <a:off x="681445" y="3900333"/>
            <a:ext cx="7781109" cy="2242352"/>
          </a:xfrm>
          <a:prstGeom prst="rect">
            <a:avLst/>
          </a:prstGeom>
        </p:spPr>
      </p:pic>
      <p:pic>
        <p:nvPicPr>
          <p:cNvPr id="2050" name="Picture 2" descr="http://2f.zol-img.com.cn/product/61_280x210/355/ceEv8DaFsv9j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33548"/>
            <a:ext cx="1834003" cy="137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514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三维模型来源</a:t>
            </a:r>
          </a:p>
        </p:txBody>
      </p:sp>
      <p:sp>
        <p:nvSpPr>
          <p:cNvPr id="3" name="内容占位符 2"/>
          <p:cNvSpPr>
            <a:spLocks noGrp="1"/>
          </p:cNvSpPr>
          <p:nvPr>
            <p:ph idx="1"/>
          </p:nvPr>
        </p:nvSpPr>
        <p:spPr/>
        <p:txBody>
          <a:bodyPr/>
          <a:lstStyle/>
          <a:p>
            <a:r>
              <a:rPr lang="en-US" altLang="zh-CN" dirty="0" smtClean="0"/>
              <a:t>Kinect Fusion</a:t>
            </a:r>
          </a:p>
          <a:p>
            <a:pPr lvl="1"/>
            <a:r>
              <a:rPr lang="en-US" altLang="zh-CN" sz="1800" dirty="0" smtClean="0">
                <a:hlinkClick r:id="rId2"/>
              </a:rPr>
              <a:t>https</a:t>
            </a:r>
            <a:r>
              <a:rPr lang="en-US" altLang="zh-CN" sz="1800" dirty="0">
                <a:hlinkClick r:id="rId2"/>
              </a:rPr>
              <a:t>://</a:t>
            </a:r>
            <a:r>
              <a:rPr lang="en-US" altLang="zh-CN" sz="1800" dirty="0" smtClean="0">
                <a:hlinkClick r:id="rId2"/>
              </a:rPr>
              <a:t>msdn.microsoft.com/en-us/library/dn188670.aspx</a:t>
            </a:r>
            <a:endParaRPr lang="en-US" altLang="zh-CN" sz="1800" dirty="0" smtClean="0"/>
          </a:p>
          <a:p>
            <a:endParaRPr lang="zh-CN" altLang="en-US" dirty="0"/>
          </a:p>
        </p:txBody>
      </p:sp>
    </p:spTree>
    <p:extLst>
      <p:ext uri="{BB962C8B-B14F-4D97-AF65-F5344CB8AC3E}">
        <p14:creationId xmlns:p14="http://schemas.microsoft.com/office/powerpoint/2010/main" val="720708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三维模型软件</a:t>
            </a:r>
            <a:endParaRPr lang="zh-CN" altLang="en-US" dirty="0"/>
          </a:p>
        </p:txBody>
      </p:sp>
      <p:sp>
        <p:nvSpPr>
          <p:cNvPr id="3" name="内容占位符 2"/>
          <p:cNvSpPr>
            <a:spLocks noGrp="1"/>
          </p:cNvSpPr>
          <p:nvPr>
            <p:ph idx="1"/>
          </p:nvPr>
        </p:nvSpPr>
        <p:spPr/>
        <p:txBody>
          <a:bodyPr/>
          <a:lstStyle/>
          <a:p>
            <a:r>
              <a:rPr lang="en-US" altLang="zh-CN" dirty="0" smtClean="0"/>
              <a:t>AutoCAD / 3DS Max</a:t>
            </a:r>
            <a:endParaRPr lang="en-US" altLang="zh-CN" dirty="0"/>
          </a:p>
          <a:p>
            <a:endParaRPr lang="en-US" altLang="zh-CN" dirty="0" smtClean="0"/>
          </a:p>
          <a:p>
            <a:r>
              <a:rPr lang="en-US" altLang="zh-CN" dirty="0" smtClean="0"/>
              <a:t>Deep Exploration</a:t>
            </a:r>
          </a:p>
          <a:p>
            <a:endParaRPr lang="en-US" altLang="zh-CN" dirty="0"/>
          </a:p>
          <a:p>
            <a:r>
              <a:rPr lang="en-US" altLang="zh-CN" dirty="0" smtClean="0"/>
              <a:t>MeshLab (</a:t>
            </a:r>
            <a:r>
              <a:rPr lang="zh-CN" altLang="en-US" dirty="0" smtClean="0"/>
              <a:t>推荐</a:t>
            </a:r>
            <a:r>
              <a:rPr lang="en-US" altLang="zh-CN" dirty="0" smtClean="0"/>
              <a:t>)</a:t>
            </a:r>
          </a:p>
          <a:p>
            <a:pPr lvl="1"/>
            <a:r>
              <a:rPr lang="en-US" altLang="zh-CN" dirty="0"/>
              <a:t>http://meshlab.sourceforge.net/</a:t>
            </a:r>
            <a:endParaRPr lang="zh-CN" altLang="en-US" dirty="0"/>
          </a:p>
        </p:txBody>
      </p:sp>
    </p:spTree>
    <p:extLst>
      <p:ext uri="{BB962C8B-B14F-4D97-AF65-F5344CB8AC3E}">
        <p14:creationId xmlns:p14="http://schemas.microsoft.com/office/powerpoint/2010/main" val="32446051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三维模型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三维模型库</a:t>
            </a:r>
            <a:endParaRPr lang="en-US" altLang="zh-CN" dirty="0" smtClean="0"/>
          </a:p>
          <a:p>
            <a:pPr lvl="1"/>
            <a:r>
              <a:rPr lang="zh-CN" altLang="en-US" dirty="0" smtClean="0"/>
              <a:t>免费：</a:t>
            </a:r>
            <a:r>
              <a:rPr lang="en-US" altLang="zh-CN" dirty="0" smtClean="0"/>
              <a:t>Trimble 3D Warehouse </a:t>
            </a:r>
            <a:r>
              <a:rPr lang="en-US" altLang="zh-CN" dirty="0" smtClean="0">
                <a:hlinkClick r:id="rId2"/>
              </a:rPr>
              <a:t>https</a:t>
            </a:r>
            <a:r>
              <a:rPr lang="en-US" altLang="zh-CN" dirty="0">
                <a:hlinkClick r:id="rId2"/>
              </a:rPr>
              <a:t>://</a:t>
            </a:r>
            <a:r>
              <a:rPr lang="en-US" altLang="zh-CN" b="1" dirty="0" smtClean="0">
                <a:hlinkClick r:id="rId2"/>
              </a:rPr>
              <a:t>3dwarehouse</a:t>
            </a:r>
            <a:r>
              <a:rPr lang="en-US" altLang="zh-CN" dirty="0" smtClean="0">
                <a:hlinkClick r:id="rId2"/>
              </a:rPr>
              <a:t>.sketchup.com</a:t>
            </a:r>
            <a:endParaRPr lang="en-US" altLang="zh-CN" dirty="0" smtClean="0"/>
          </a:p>
          <a:p>
            <a:pPr lvl="1"/>
            <a:r>
              <a:rPr lang="zh-CN" altLang="en-US" dirty="0" smtClean="0"/>
              <a:t>收费：</a:t>
            </a:r>
            <a:r>
              <a:rPr lang="en-US" altLang="zh-CN" dirty="0" err="1"/>
              <a:t>Dosch</a:t>
            </a:r>
            <a:r>
              <a:rPr lang="en-US" altLang="zh-CN" dirty="0"/>
              <a:t> </a:t>
            </a:r>
            <a:r>
              <a:rPr lang="en-US" altLang="zh-CN" dirty="0" smtClean="0"/>
              <a:t>Design</a:t>
            </a:r>
          </a:p>
          <a:p>
            <a:pPr lvl="1"/>
            <a:endParaRPr lang="en-US" altLang="zh-CN" dirty="0"/>
          </a:p>
          <a:p>
            <a:r>
              <a:rPr lang="zh-CN" altLang="en-US" dirty="0" smtClean="0"/>
              <a:t>三维模型格式</a:t>
            </a:r>
            <a:endParaRPr lang="en-US" altLang="zh-CN" dirty="0" smtClean="0"/>
          </a:p>
          <a:p>
            <a:pPr lvl="1"/>
            <a:r>
              <a:rPr lang="en-US" altLang="zh-CN" dirty="0" err="1" smtClean="0"/>
              <a:t>obj+mtl</a:t>
            </a:r>
            <a:endParaRPr lang="en-US" altLang="zh-CN" dirty="0" smtClean="0"/>
          </a:p>
          <a:p>
            <a:pPr lvl="1"/>
            <a:r>
              <a:rPr lang="en-US" altLang="zh-CN" dirty="0" smtClean="0"/>
              <a:t>3ds</a:t>
            </a:r>
          </a:p>
          <a:p>
            <a:pPr lvl="1"/>
            <a:r>
              <a:rPr lang="en-US" altLang="zh-CN" dirty="0" smtClean="0"/>
              <a:t>ply</a:t>
            </a:r>
          </a:p>
          <a:p>
            <a:pPr lvl="1"/>
            <a:r>
              <a:rPr lang="en-US" altLang="zh-CN" dirty="0" smtClean="0"/>
              <a:t>off</a:t>
            </a:r>
          </a:p>
          <a:p>
            <a:pPr lvl="1"/>
            <a:r>
              <a:rPr lang="en-US" altLang="zh-CN" dirty="0" smtClean="0"/>
              <a:t>…</a:t>
            </a:r>
            <a:endParaRPr lang="zh-CN" altLang="en-US" dirty="0"/>
          </a:p>
        </p:txBody>
      </p:sp>
    </p:spTree>
    <p:extLst>
      <p:ext uri="{BB962C8B-B14F-4D97-AF65-F5344CB8AC3E}">
        <p14:creationId xmlns:p14="http://schemas.microsoft.com/office/powerpoint/2010/main" val="27952657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三维几何处理库</a:t>
            </a:r>
            <a:endParaRPr lang="zh-CN" altLang="en-US" dirty="0"/>
          </a:p>
        </p:txBody>
      </p:sp>
      <p:sp>
        <p:nvSpPr>
          <p:cNvPr id="3" name="内容占位符 2"/>
          <p:cNvSpPr>
            <a:spLocks noGrp="1"/>
          </p:cNvSpPr>
          <p:nvPr>
            <p:ph idx="1"/>
          </p:nvPr>
        </p:nvSpPr>
        <p:spPr/>
        <p:txBody>
          <a:bodyPr/>
          <a:lstStyle/>
          <a:p>
            <a:r>
              <a:rPr lang="zh-CN" altLang="en-US" dirty="0" smtClean="0"/>
              <a:t>点云</a:t>
            </a:r>
            <a:endParaRPr lang="en-US" altLang="zh-CN" dirty="0" smtClean="0"/>
          </a:p>
          <a:p>
            <a:pPr lvl="1"/>
            <a:r>
              <a:rPr lang="en-US" altLang="zh-CN" dirty="0" smtClean="0"/>
              <a:t>Point Cloud Library</a:t>
            </a:r>
          </a:p>
          <a:p>
            <a:r>
              <a:rPr lang="zh-CN" altLang="en-US" dirty="0" smtClean="0"/>
              <a:t>网格</a:t>
            </a:r>
            <a:endParaRPr lang="en-US" altLang="zh-CN" dirty="0" smtClean="0"/>
          </a:p>
          <a:p>
            <a:pPr lvl="1"/>
            <a:r>
              <a:rPr lang="en-US" altLang="zh-CN" dirty="0" smtClean="0"/>
              <a:t>Open Mesh</a:t>
            </a:r>
          </a:p>
          <a:p>
            <a:pPr lvl="1"/>
            <a:r>
              <a:rPr lang="en-US" altLang="zh-CN" dirty="0" smtClean="0"/>
              <a:t>CGAL</a:t>
            </a:r>
          </a:p>
          <a:p>
            <a:pPr lvl="1"/>
            <a:r>
              <a:rPr lang="en-US" altLang="zh-CN" dirty="0" smtClean="0"/>
              <a:t>VTK</a:t>
            </a:r>
          </a:p>
          <a:p>
            <a:r>
              <a:rPr lang="zh-CN" altLang="en-US" dirty="0" smtClean="0"/>
              <a:t>注册重建定位</a:t>
            </a:r>
            <a:endParaRPr lang="en-US" altLang="zh-CN" dirty="0"/>
          </a:p>
          <a:p>
            <a:pPr lvl="1"/>
            <a:r>
              <a:rPr lang="en-US" altLang="zh-CN" dirty="0" smtClean="0"/>
              <a:t>MRPT</a:t>
            </a:r>
          </a:p>
        </p:txBody>
      </p:sp>
    </p:spTree>
    <p:extLst>
      <p:ext uri="{BB962C8B-B14F-4D97-AF65-F5344CB8AC3E}">
        <p14:creationId xmlns:p14="http://schemas.microsoft.com/office/powerpoint/2010/main" val="352956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04894"/>
            <a:ext cx="7772400" cy="1899642"/>
          </a:xfrm>
        </p:spPr>
        <p:txBody>
          <a:bodyPr>
            <a:normAutofit/>
          </a:bodyPr>
          <a:lstStyle/>
          <a:p>
            <a:r>
              <a:rPr lang="zh-CN" altLang="en-US" dirty="0" smtClean="0"/>
              <a:t>第一次作业</a:t>
            </a:r>
            <a:endParaRPr lang="zh-CN" altLang="en-US" dirty="0"/>
          </a:p>
        </p:txBody>
      </p:sp>
    </p:spTree>
    <p:extLst>
      <p:ext uri="{BB962C8B-B14F-4D97-AF65-F5344CB8AC3E}">
        <p14:creationId xmlns:p14="http://schemas.microsoft.com/office/powerpoint/2010/main" val="24853608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光栅图形学作业 </a:t>
            </a:r>
            <a:r>
              <a:rPr lang="en-US" altLang="zh-CN" dirty="0" smtClean="0"/>
              <a:t>(10’)</a:t>
            </a:r>
            <a:endParaRPr lang="zh-CN" altLang="en-US" dirty="0"/>
          </a:p>
        </p:txBody>
      </p:sp>
      <p:sp>
        <p:nvSpPr>
          <p:cNvPr id="3" name="内容占位符 2"/>
          <p:cNvSpPr>
            <a:spLocks noGrp="1"/>
          </p:cNvSpPr>
          <p:nvPr>
            <p:ph idx="1"/>
          </p:nvPr>
        </p:nvSpPr>
        <p:spPr/>
        <p:txBody>
          <a:bodyPr>
            <a:normAutofit/>
          </a:bodyPr>
          <a:lstStyle/>
          <a:p>
            <a:r>
              <a:rPr lang="zh-CN" altLang="en-US" dirty="0" smtClean="0"/>
              <a:t>实现一个感兴趣的光栅图形学算法</a:t>
            </a:r>
            <a:endParaRPr lang="en-US" altLang="zh-CN" dirty="0" smtClean="0"/>
          </a:p>
          <a:p>
            <a:pPr lvl="1"/>
            <a:r>
              <a:rPr lang="zh-CN" altLang="en-US" dirty="0" smtClean="0"/>
              <a:t>画线</a:t>
            </a:r>
            <a:endParaRPr lang="en-US" altLang="zh-CN" dirty="0" smtClean="0"/>
          </a:p>
          <a:p>
            <a:pPr lvl="1"/>
            <a:r>
              <a:rPr lang="zh-CN" altLang="en-US" dirty="0"/>
              <a:t>裁剪</a:t>
            </a:r>
            <a:endParaRPr lang="en-US" altLang="zh-CN" dirty="0" smtClean="0"/>
          </a:p>
          <a:p>
            <a:pPr lvl="1"/>
            <a:r>
              <a:rPr lang="zh-CN" altLang="en-US" dirty="0"/>
              <a:t>反走样</a:t>
            </a:r>
            <a:endParaRPr lang="en-US" altLang="zh-CN" dirty="0" smtClean="0"/>
          </a:p>
          <a:p>
            <a:pPr lvl="1"/>
            <a:r>
              <a:rPr lang="zh-CN" altLang="en-US" dirty="0" smtClean="0"/>
              <a:t>其他第二章任选</a:t>
            </a:r>
            <a:endParaRPr lang="en-US" altLang="zh-CN" dirty="0" smtClean="0"/>
          </a:p>
          <a:p>
            <a:pPr lvl="1"/>
            <a:endParaRPr lang="en-US" altLang="zh-CN" dirty="0" smtClean="0"/>
          </a:p>
          <a:p>
            <a:r>
              <a:rPr lang="zh-CN" altLang="en-US" dirty="0"/>
              <a:t>网络</a:t>
            </a:r>
            <a:r>
              <a:rPr lang="zh-CN" altLang="en-US" dirty="0" smtClean="0"/>
              <a:t>学堂提交</a:t>
            </a:r>
            <a:r>
              <a:rPr lang="en-US" altLang="zh-CN" dirty="0" smtClean="0"/>
              <a:t>	</a:t>
            </a:r>
            <a:r>
              <a:rPr lang="en-US" altLang="zh-CN" dirty="0" smtClean="0">
                <a:latin typeface="Inconsolata" panose="020B0609030003000000" pitchFamily="49" charset="0"/>
              </a:rPr>
              <a:t>code + report</a:t>
            </a:r>
          </a:p>
          <a:p>
            <a:r>
              <a:rPr lang="en-US" altLang="zh-CN" dirty="0" smtClean="0">
                <a:latin typeface="Inconsolata" panose="020B0609030003000000" pitchFamily="49" charset="0"/>
              </a:rPr>
              <a:t>Deadline:</a:t>
            </a:r>
            <a:r>
              <a:rPr lang="en-US" altLang="zh-CN" dirty="0" smtClean="0"/>
              <a:t>		</a:t>
            </a:r>
            <a:r>
              <a:rPr lang="en-US" altLang="zh-CN" dirty="0" smtClean="0">
                <a:latin typeface="Inconsolata" panose="020B0609030003000000" pitchFamily="49" charset="0"/>
              </a:rPr>
              <a:t>4.22.2018</a:t>
            </a:r>
            <a:endParaRPr lang="zh-CN" altLang="en-US" dirty="0">
              <a:latin typeface="Inconsolata" panose="020B0609030003000000" pitchFamily="49" charset="0"/>
            </a:endParaRPr>
          </a:p>
        </p:txBody>
      </p:sp>
    </p:spTree>
    <p:extLst>
      <p:ext uri="{BB962C8B-B14F-4D97-AF65-F5344CB8AC3E}">
        <p14:creationId xmlns:p14="http://schemas.microsoft.com/office/powerpoint/2010/main" val="1644545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2017</a:t>
            </a:r>
            <a:r>
              <a:rPr lang="zh-CN" altLang="en-US" dirty="0" smtClean="0"/>
              <a:t>春成绩分布</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122</a:t>
            </a:r>
            <a:r>
              <a:rPr lang="zh-CN" altLang="en-US" sz="2400" dirty="0" smtClean="0"/>
              <a:t>人，</a:t>
            </a:r>
            <a:r>
              <a:rPr lang="en-US" altLang="zh-CN" sz="2400" dirty="0" smtClean="0"/>
              <a:t>90</a:t>
            </a:r>
            <a:r>
              <a:rPr lang="zh-CN" altLang="en-US" sz="2400" dirty="0" smtClean="0"/>
              <a:t>分以上</a:t>
            </a:r>
            <a:r>
              <a:rPr lang="en-US" altLang="zh-CN" sz="2400" dirty="0" smtClean="0"/>
              <a:t>22</a:t>
            </a:r>
            <a:r>
              <a:rPr lang="zh-CN" altLang="en-US" sz="2400" dirty="0" smtClean="0"/>
              <a:t>人，</a:t>
            </a:r>
            <a:r>
              <a:rPr lang="en-US" altLang="zh-CN" sz="2400" dirty="0" smtClean="0"/>
              <a:t>100</a:t>
            </a:r>
            <a:r>
              <a:rPr lang="zh-CN" altLang="en-US" sz="2400" dirty="0" smtClean="0"/>
              <a:t>分</a:t>
            </a:r>
            <a:r>
              <a:rPr lang="en-US" altLang="zh-CN" sz="2400" dirty="0" smtClean="0"/>
              <a:t>1</a:t>
            </a:r>
            <a:r>
              <a:rPr lang="zh-CN" altLang="en-US" sz="2400" dirty="0" smtClean="0"/>
              <a:t>人，均分</a:t>
            </a:r>
            <a:r>
              <a:rPr lang="en-US" altLang="zh-CN" sz="2400" dirty="0" smtClean="0"/>
              <a:t>86.3</a:t>
            </a:r>
            <a:r>
              <a:rPr lang="zh-CN" altLang="en-US" sz="2400" dirty="0" smtClean="0"/>
              <a:t>。</a:t>
            </a:r>
            <a:endParaRPr lang="zh-CN" altLang="en-US" sz="2400" dirty="0"/>
          </a:p>
        </p:txBody>
      </p:sp>
      <p:pic>
        <p:nvPicPr>
          <p:cNvPr id="4" name="图片 3"/>
          <p:cNvPicPr>
            <a:picLocks noChangeAspect="1"/>
          </p:cNvPicPr>
          <p:nvPr/>
        </p:nvPicPr>
        <p:blipFill>
          <a:blip r:embed="rId2"/>
          <a:stretch>
            <a:fillRect/>
          </a:stretch>
        </p:blipFill>
        <p:spPr>
          <a:xfrm>
            <a:off x="2224087" y="2914207"/>
            <a:ext cx="4695825" cy="3581400"/>
          </a:xfrm>
          <a:prstGeom prst="rect">
            <a:avLst/>
          </a:prstGeom>
        </p:spPr>
      </p:pic>
    </p:spTree>
    <p:extLst>
      <p:ext uri="{BB962C8B-B14F-4D97-AF65-F5344CB8AC3E}">
        <p14:creationId xmlns:p14="http://schemas.microsoft.com/office/powerpoint/2010/main" val="18348462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第一次作业要求</a:t>
            </a:r>
            <a:endParaRPr lang="zh-CN" altLang="en-US" dirty="0"/>
          </a:p>
        </p:txBody>
      </p:sp>
      <p:sp>
        <p:nvSpPr>
          <p:cNvPr id="3" name="内容占位符 2"/>
          <p:cNvSpPr>
            <a:spLocks noGrp="1"/>
          </p:cNvSpPr>
          <p:nvPr>
            <p:ph idx="1"/>
          </p:nvPr>
        </p:nvSpPr>
        <p:spPr/>
        <p:txBody>
          <a:bodyPr/>
          <a:lstStyle/>
          <a:p>
            <a:r>
              <a:rPr lang="zh-CN" altLang="en-US" dirty="0" smtClean="0"/>
              <a:t>语言不限，必须自行实现光栅化算法</a:t>
            </a:r>
            <a:endParaRPr lang="en-US" altLang="zh-CN" dirty="0" smtClean="0"/>
          </a:p>
          <a:p>
            <a:pPr lvl="1"/>
            <a:r>
              <a:rPr lang="en-US" altLang="zh-CN" dirty="0" smtClean="0"/>
              <a:t>C/C++/C++++/CUDA, Java, MATLAB, </a:t>
            </a:r>
            <a:r>
              <a:rPr lang="en-US" altLang="zh-CN" dirty="0"/>
              <a:t>JS, VBA for </a:t>
            </a:r>
            <a:r>
              <a:rPr lang="en-US" altLang="zh-CN" dirty="0" smtClean="0"/>
              <a:t>Excel</a:t>
            </a:r>
            <a:r>
              <a:rPr lang="zh-CN" altLang="en-US" dirty="0"/>
              <a:t>。</a:t>
            </a:r>
            <a:endParaRPr lang="en-US" altLang="zh-CN" dirty="0" smtClean="0"/>
          </a:p>
          <a:p>
            <a:pPr lvl="1"/>
            <a:r>
              <a:rPr lang="zh-CN" altLang="en-US" dirty="0"/>
              <a:t>不</a:t>
            </a:r>
            <a:r>
              <a:rPr lang="zh-CN" altLang="en-US" dirty="0" smtClean="0"/>
              <a:t>建议花过多时间写界面，直接</a:t>
            </a:r>
            <a:r>
              <a:rPr lang="en-US" altLang="zh-CN" dirty="0" err="1" smtClean="0"/>
              <a:t>imwrite</a:t>
            </a:r>
            <a:r>
              <a:rPr lang="zh-CN" altLang="en-US" dirty="0" smtClean="0"/>
              <a:t>出图。</a:t>
            </a:r>
            <a:endParaRPr lang="en-US" altLang="zh-CN" dirty="0" smtClean="0"/>
          </a:p>
          <a:p>
            <a:pPr lvl="1"/>
            <a:r>
              <a:rPr lang="zh-CN" altLang="en-US" dirty="0" smtClean="0"/>
              <a:t>基本功能有</a:t>
            </a:r>
            <a:r>
              <a:rPr lang="en-US" altLang="zh-CN" dirty="0" smtClean="0"/>
              <a:t>BUG</a:t>
            </a:r>
            <a:r>
              <a:rPr lang="zh-CN" altLang="en-US" dirty="0" smtClean="0"/>
              <a:t>会扣分。</a:t>
            </a:r>
            <a:endParaRPr lang="en-US" altLang="zh-CN" dirty="0"/>
          </a:p>
          <a:p>
            <a:pPr marL="0" indent="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798764932"/>
              </p:ext>
            </p:extLst>
          </p:nvPr>
        </p:nvGraphicFramePr>
        <p:xfrm>
          <a:off x="457200" y="3706021"/>
          <a:ext cx="8229600" cy="1483360"/>
        </p:xfrm>
        <a:graphic>
          <a:graphicData uri="http://schemas.openxmlformats.org/drawingml/2006/table">
            <a:tbl>
              <a:tblPr firstRow="1" bandRow="1">
                <a:tableStyleId>{5940675A-B579-460E-94D1-54222C63F5DA}</a:tableStyleId>
              </a:tblPr>
              <a:tblGrid>
                <a:gridCol w="4114800"/>
                <a:gridCol w="4114800"/>
              </a:tblGrid>
              <a:tr h="370840">
                <a:tc>
                  <a:txBody>
                    <a:bodyPr/>
                    <a:lstStyle/>
                    <a:p>
                      <a:pPr algn="ctr"/>
                      <a:r>
                        <a:rPr lang="zh-CN" altLang="en-US" dirty="0" smtClean="0"/>
                        <a:t>基本选题</a:t>
                      </a:r>
                      <a:endParaRPr lang="zh-CN" altLang="en-US" dirty="0"/>
                    </a:p>
                  </a:txBody>
                  <a:tcPr/>
                </a:tc>
                <a:tc>
                  <a:txBody>
                    <a:bodyPr/>
                    <a:lstStyle/>
                    <a:p>
                      <a:pPr algn="ctr"/>
                      <a:r>
                        <a:rPr lang="zh-CN" altLang="en-US" dirty="0" smtClean="0"/>
                        <a:t>加分项</a:t>
                      </a:r>
                      <a:endParaRPr lang="zh-CN" altLang="en-US" dirty="0"/>
                    </a:p>
                  </a:txBody>
                  <a:tcPr/>
                </a:tc>
              </a:tr>
              <a:tr h="370840">
                <a:tc>
                  <a:txBody>
                    <a:bodyPr/>
                    <a:lstStyle/>
                    <a:p>
                      <a:r>
                        <a:rPr lang="zh-CN" altLang="en-US" dirty="0" smtClean="0"/>
                        <a:t>画线</a:t>
                      </a:r>
                      <a:r>
                        <a:rPr lang="en-US" altLang="zh-CN" dirty="0" smtClean="0"/>
                        <a:t>(6’)</a:t>
                      </a:r>
                      <a:endParaRPr lang="zh-CN" altLang="en-US" dirty="0"/>
                    </a:p>
                  </a:txBody>
                  <a:tcPr/>
                </a:tc>
                <a:tc rowSpan="2">
                  <a:txBody>
                    <a:bodyPr/>
                    <a:lstStyle/>
                    <a:p>
                      <a:r>
                        <a:rPr lang="en-US" altLang="zh-CN" dirty="0" smtClean="0"/>
                        <a:t>SSAA(2’)   Kernel(2’)   </a:t>
                      </a:r>
                      <a:r>
                        <a:rPr lang="zh-CN" altLang="en-US" dirty="0" smtClean="0"/>
                        <a:t>区域采样</a:t>
                      </a:r>
                      <a:r>
                        <a:rPr lang="en-US" altLang="zh-CN" dirty="0" smtClean="0"/>
                        <a:t>(2’)</a:t>
                      </a:r>
                    </a:p>
                    <a:p>
                      <a:r>
                        <a:rPr lang="zh-CN" altLang="en-US" dirty="0" smtClean="0"/>
                        <a:t>相交线反走样的</a:t>
                      </a:r>
                      <a:r>
                        <a:rPr lang="en-US" altLang="zh-CN" dirty="0" smtClean="0"/>
                        <a:t>case(4’)</a:t>
                      </a:r>
                      <a:endParaRPr lang="zh-CN" altLang="en-US" dirty="0"/>
                    </a:p>
                  </a:txBody>
                  <a:tcPr/>
                </a:tc>
              </a:tr>
              <a:tr h="370840">
                <a:tc>
                  <a:txBody>
                    <a:bodyPr/>
                    <a:lstStyle/>
                    <a:p>
                      <a:r>
                        <a:rPr lang="zh-CN" altLang="en-US" dirty="0" smtClean="0"/>
                        <a:t>画弧</a:t>
                      </a:r>
                      <a:r>
                        <a:rPr lang="en-US" altLang="zh-CN" dirty="0" smtClean="0"/>
                        <a:t>(8’)</a:t>
                      </a:r>
                      <a:endParaRPr lang="zh-CN" altLang="en-US" dirty="0"/>
                    </a:p>
                  </a:txBody>
                  <a:tcPr/>
                </a:tc>
                <a:tc vMerge="1">
                  <a:txBody>
                    <a:bodyPr/>
                    <a:lstStyle/>
                    <a:p>
                      <a:endParaRPr lang="zh-CN" altLang="en-US" dirty="0"/>
                    </a:p>
                  </a:txBody>
                  <a:tcPr/>
                </a:tc>
              </a:tr>
              <a:tr h="370840">
                <a:tc>
                  <a:txBody>
                    <a:bodyPr/>
                    <a:lstStyle/>
                    <a:p>
                      <a:r>
                        <a:rPr lang="zh-CN" altLang="en-US" dirty="0" smtClean="0"/>
                        <a:t>区域填充</a:t>
                      </a:r>
                      <a:r>
                        <a:rPr lang="en-US" altLang="zh-CN" dirty="0" smtClean="0"/>
                        <a:t>(10’)</a:t>
                      </a:r>
                      <a:endParaRPr lang="zh-CN" altLang="en-US" dirty="0"/>
                    </a:p>
                  </a:txBody>
                  <a:tcPr/>
                </a:tc>
                <a:tc>
                  <a:txBody>
                    <a:bodyPr/>
                    <a:lstStyle/>
                    <a:p>
                      <a:r>
                        <a:rPr lang="zh-CN" altLang="en-US" dirty="0" smtClean="0"/>
                        <a:t>边界反走样</a:t>
                      </a:r>
                      <a:r>
                        <a:rPr lang="en-US" altLang="zh-CN" dirty="0" smtClean="0"/>
                        <a:t>(2’)</a:t>
                      </a:r>
                      <a:endParaRPr lang="zh-CN" altLang="en-US" dirty="0"/>
                    </a:p>
                  </a:txBody>
                  <a:tcPr/>
                </a:tc>
              </a:tr>
            </a:tbl>
          </a:graphicData>
        </a:graphic>
      </p:graphicFrame>
    </p:spTree>
    <p:extLst>
      <p:ext uri="{BB962C8B-B14F-4D97-AF65-F5344CB8AC3E}">
        <p14:creationId xmlns:p14="http://schemas.microsoft.com/office/powerpoint/2010/main" val="30756717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第一次作业示例</a:t>
            </a:r>
            <a:endParaRPr lang="zh-CN" altLang="en-US" dirty="0"/>
          </a:p>
        </p:txBody>
      </p:sp>
      <p:sp>
        <p:nvSpPr>
          <p:cNvPr id="3" name="内容占位符 2"/>
          <p:cNvSpPr>
            <a:spLocks noGrp="1"/>
          </p:cNvSpPr>
          <p:nvPr>
            <p:ph idx="1"/>
          </p:nvPr>
        </p:nvSpPr>
        <p:spPr/>
        <p:txBody>
          <a:bodyPr>
            <a:normAutofit/>
          </a:bodyPr>
          <a:lstStyle/>
          <a:p>
            <a:r>
              <a:rPr lang="zh-CN" altLang="en-US" dirty="0" smtClean="0"/>
              <a:t>示例：</a:t>
            </a:r>
            <a:endParaRPr lang="en-US" altLang="zh-CN" dirty="0" smtClean="0"/>
          </a:p>
          <a:p>
            <a:pPr lvl="1"/>
            <a:r>
              <a:rPr lang="zh-CN" altLang="en-US" dirty="0" smtClean="0"/>
              <a:t>基本功能</a:t>
            </a:r>
            <a:r>
              <a:rPr lang="en-US" altLang="zh-CN" dirty="0" smtClean="0"/>
              <a:t>: </a:t>
            </a:r>
            <a:r>
              <a:rPr lang="zh-CN" altLang="en-US" dirty="0" smtClean="0"/>
              <a:t>使用</a:t>
            </a:r>
            <a:r>
              <a:rPr lang="en-US" altLang="zh-CN" dirty="0" err="1" smtClean="0"/>
              <a:t>Bresenham</a:t>
            </a:r>
            <a:r>
              <a:rPr lang="zh-CN" altLang="en-US" dirty="0" smtClean="0"/>
              <a:t>算法</a:t>
            </a:r>
            <a:r>
              <a:rPr lang="zh-CN" altLang="en-US" dirty="0"/>
              <a:t>画</a:t>
            </a:r>
            <a:r>
              <a:rPr lang="zh-CN" altLang="en-US" dirty="0" smtClean="0"/>
              <a:t>线</a:t>
            </a:r>
            <a:r>
              <a:rPr lang="en-US" altLang="zh-CN" dirty="0" smtClean="0"/>
              <a:t>		6’</a:t>
            </a:r>
          </a:p>
          <a:p>
            <a:pPr lvl="1"/>
            <a:r>
              <a:rPr lang="zh-CN" altLang="en-US" dirty="0" smtClean="0"/>
              <a:t>允许</a:t>
            </a:r>
            <a:r>
              <a:rPr lang="en-US" altLang="zh-CN" dirty="0" err="1" smtClean="0"/>
              <a:t>OpenCV</a:t>
            </a:r>
            <a:r>
              <a:rPr lang="zh-CN" altLang="en-US" dirty="0" smtClean="0"/>
              <a:t>完成图像读写，禁止</a:t>
            </a:r>
            <a:r>
              <a:rPr lang="en-US" altLang="zh-CN" dirty="0" smtClean="0"/>
              <a:t>cv::line</a:t>
            </a:r>
          </a:p>
          <a:p>
            <a:pPr lvl="1"/>
            <a:r>
              <a:rPr lang="zh-CN" altLang="en-US" dirty="0" smtClean="0"/>
              <a:t>扩展效果</a:t>
            </a:r>
            <a:r>
              <a:rPr lang="en-US" altLang="zh-CN" dirty="0" smtClean="0"/>
              <a:t>:</a:t>
            </a:r>
          </a:p>
          <a:p>
            <a:pPr lvl="2"/>
            <a:r>
              <a:rPr lang="zh-CN" altLang="en-US" dirty="0" smtClean="0"/>
              <a:t>使用</a:t>
            </a:r>
            <a:r>
              <a:rPr lang="en-US" altLang="zh-CN" dirty="0" smtClean="0"/>
              <a:t>Kernel filter</a:t>
            </a:r>
            <a:r>
              <a:rPr lang="zh-CN" altLang="en-US" dirty="0" smtClean="0"/>
              <a:t>进行抗锯齿。</a:t>
            </a:r>
            <a:r>
              <a:rPr lang="en-US" altLang="zh-CN" dirty="0" smtClean="0"/>
              <a:t>			2’</a:t>
            </a:r>
          </a:p>
          <a:p>
            <a:pPr lvl="2"/>
            <a:r>
              <a:rPr lang="zh-CN" altLang="en-US" dirty="0" smtClean="0"/>
              <a:t>使用</a:t>
            </a:r>
            <a:r>
              <a:rPr lang="en-US" altLang="zh-CN" dirty="0" smtClean="0"/>
              <a:t>SSAA</a:t>
            </a:r>
            <a:r>
              <a:rPr lang="zh-CN" altLang="en-US" dirty="0" smtClean="0"/>
              <a:t>进行抗锯齿。</a:t>
            </a:r>
            <a:r>
              <a:rPr lang="en-US" altLang="zh-CN" dirty="0" smtClean="0"/>
              <a:t>(</a:t>
            </a:r>
            <a:r>
              <a:rPr lang="zh-CN" altLang="en-US" dirty="0" smtClean="0"/>
              <a:t>允许</a:t>
            </a:r>
            <a:r>
              <a:rPr lang="en-US" altLang="zh-CN" dirty="0" smtClean="0"/>
              <a:t>cv::resize)		2’</a:t>
            </a:r>
          </a:p>
          <a:p>
            <a:pPr lvl="2"/>
            <a:endParaRPr lang="en-US" altLang="zh-CN" dirty="0"/>
          </a:p>
          <a:p>
            <a:r>
              <a:rPr lang="zh-CN" altLang="en-US" dirty="0" smtClean="0"/>
              <a:t>其他感兴趣题目可邮件讨论（围绕光栅化）</a:t>
            </a:r>
            <a:endParaRPr lang="en-US" altLang="zh-CN" dirty="0" smtClean="0"/>
          </a:p>
          <a:p>
            <a:r>
              <a:rPr lang="zh-CN" altLang="en-US" dirty="0" smtClean="0"/>
              <a:t>在网络学堂提交（工程</a:t>
            </a:r>
            <a:r>
              <a:rPr lang="en-US" altLang="zh-CN" dirty="0" smtClean="0"/>
              <a:t>+</a:t>
            </a:r>
            <a:r>
              <a:rPr lang="zh-CN" altLang="en-US" dirty="0" smtClean="0"/>
              <a:t>报告） </a:t>
            </a:r>
            <a:r>
              <a:rPr lang="en-US" altLang="zh-CN" dirty="0" smtClean="0"/>
              <a:t>4.22</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354679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3140968"/>
            <a:ext cx="7211144" cy="1143000"/>
          </a:xfrm>
        </p:spPr>
        <p:txBody>
          <a:bodyPr>
            <a:noAutofit/>
          </a:bodyPr>
          <a:lstStyle/>
          <a:p>
            <a:pPr algn="ctr"/>
            <a:r>
              <a:rPr lang="en-US" altLang="zh-CN" sz="6000" dirty="0"/>
              <a:t>Thank You </a:t>
            </a:r>
            <a:r>
              <a:rPr lang="zh-CN" altLang="en-US" sz="6000" dirty="0"/>
              <a:t>！</a:t>
            </a:r>
            <a:r>
              <a:rPr lang="en-US" altLang="zh-CN" sz="6000" dirty="0"/>
              <a:t/>
            </a:r>
            <a:br>
              <a:rPr lang="en-US" altLang="zh-CN" sz="6000" dirty="0"/>
            </a:br>
            <a:r>
              <a:rPr lang="en-US" altLang="zh-CN" sz="6000" dirty="0"/>
              <a:t>Any Questions?</a:t>
            </a:r>
            <a:endParaRPr lang="zh-CN" altLang="en-US" sz="6000" dirty="0"/>
          </a:p>
        </p:txBody>
      </p:sp>
    </p:spTree>
    <p:extLst>
      <p:ext uri="{BB962C8B-B14F-4D97-AF65-F5344CB8AC3E}">
        <p14:creationId xmlns:p14="http://schemas.microsoft.com/office/powerpoint/2010/main" val="1723920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r>
              <a:rPr lang="zh-CN" altLang="en-US" dirty="0" smtClean="0"/>
              <a:t>课</a:t>
            </a:r>
            <a:r>
              <a:rPr lang="en-US" altLang="zh-CN" dirty="0" smtClean="0"/>
              <a:t>1 </a:t>
            </a:r>
            <a:r>
              <a:rPr lang="zh-CN" altLang="en-US" dirty="0" smtClean="0"/>
              <a:t>主要内容</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光栅图形学</a:t>
            </a:r>
            <a:r>
              <a:rPr lang="en-US" altLang="zh-CN" dirty="0" smtClean="0"/>
              <a:t>	</a:t>
            </a:r>
            <a:r>
              <a:rPr lang="zh-CN" altLang="en-US" sz="2600" dirty="0" smtClean="0"/>
              <a:t>（第二章）</a:t>
            </a:r>
            <a:endParaRPr lang="en-US" altLang="zh-CN" sz="2600" dirty="0" smtClean="0"/>
          </a:p>
          <a:p>
            <a:pPr lvl="1"/>
            <a:r>
              <a:rPr lang="zh-CN" altLang="en-US" dirty="0" smtClean="0"/>
              <a:t>扫描转换</a:t>
            </a:r>
            <a:endParaRPr lang="en-US" altLang="zh-CN" dirty="0" smtClean="0"/>
          </a:p>
          <a:p>
            <a:pPr lvl="1"/>
            <a:r>
              <a:rPr lang="zh-CN" altLang="en-US" dirty="0" smtClean="0"/>
              <a:t>裁剪</a:t>
            </a:r>
            <a:endParaRPr lang="en-US" altLang="zh-CN" dirty="0" smtClean="0"/>
          </a:p>
          <a:p>
            <a:pPr lvl="1"/>
            <a:r>
              <a:rPr lang="zh-CN" altLang="en-US" dirty="0"/>
              <a:t>反</a:t>
            </a:r>
            <a:r>
              <a:rPr lang="zh-CN" altLang="en-US" dirty="0" smtClean="0"/>
              <a:t>走样</a:t>
            </a:r>
            <a:endParaRPr lang="en-US" altLang="zh-CN" dirty="0" smtClean="0"/>
          </a:p>
          <a:p>
            <a:pPr lvl="1"/>
            <a:endParaRPr lang="en-US" altLang="zh-CN" dirty="0"/>
          </a:p>
          <a:p>
            <a:r>
              <a:rPr lang="zh-CN" altLang="en-US" dirty="0" smtClean="0"/>
              <a:t>图像图形常用库</a:t>
            </a:r>
            <a:endParaRPr lang="en-US" altLang="zh-CN" dirty="0" smtClean="0"/>
          </a:p>
          <a:p>
            <a:pPr lvl="1"/>
            <a:r>
              <a:rPr lang="en-US" altLang="zh-CN" dirty="0" err="1" smtClean="0">
                <a:latin typeface="Inconsolata" panose="020B0609030003000000" pitchFamily="49" charset="0"/>
              </a:rPr>
              <a:t>OpenCV</a:t>
            </a:r>
            <a:endParaRPr lang="en-US" altLang="zh-CN" dirty="0" smtClean="0">
              <a:latin typeface="Inconsolata" panose="020B0609030003000000" pitchFamily="49" charset="0"/>
            </a:endParaRPr>
          </a:p>
          <a:p>
            <a:pPr lvl="1"/>
            <a:r>
              <a:rPr lang="en-US" altLang="zh-CN" dirty="0" smtClean="0">
                <a:latin typeface="Inconsolata" panose="020B0609030003000000" pitchFamily="49" charset="0"/>
              </a:rPr>
              <a:t>OpenGL 		</a:t>
            </a:r>
            <a:r>
              <a:rPr lang="zh-CN" altLang="en-US" dirty="0" smtClean="0">
                <a:latin typeface="Inconsolata" panose="020B0609030003000000" pitchFamily="49" charset="0"/>
              </a:rPr>
              <a:t>（第五章）</a:t>
            </a:r>
            <a:endParaRPr lang="en-US" altLang="zh-CN" dirty="0" smtClean="0">
              <a:latin typeface="Inconsolata" panose="020B0609030003000000" pitchFamily="49" charset="0"/>
            </a:endParaRPr>
          </a:p>
          <a:p>
            <a:pPr lvl="1"/>
            <a:endParaRPr lang="en-US" altLang="zh-CN" dirty="0"/>
          </a:p>
          <a:p>
            <a:r>
              <a:rPr lang="zh-CN" altLang="en-US" dirty="0"/>
              <a:t>三维图形</a:t>
            </a:r>
            <a:r>
              <a:rPr lang="zh-CN" altLang="en-US" dirty="0" smtClean="0"/>
              <a:t>学</a:t>
            </a:r>
            <a:endParaRPr lang="en-US" altLang="zh-CN" dirty="0" smtClean="0"/>
          </a:p>
          <a:p>
            <a:pPr lvl="1"/>
            <a:r>
              <a:rPr lang="zh-CN" altLang="en-US" dirty="0" smtClean="0"/>
              <a:t>模型</a:t>
            </a:r>
            <a:endParaRPr lang="en-US" altLang="zh-CN" dirty="0" smtClean="0"/>
          </a:p>
          <a:p>
            <a:pPr lvl="1"/>
            <a:r>
              <a:rPr lang="zh-CN" altLang="en-US" dirty="0" smtClean="0"/>
              <a:t>软件和库</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951878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404894"/>
            <a:ext cx="7772400" cy="1899642"/>
          </a:xfrm>
        </p:spPr>
        <p:txBody>
          <a:bodyPr>
            <a:normAutofit/>
          </a:bodyPr>
          <a:lstStyle/>
          <a:p>
            <a:r>
              <a:rPr lang="zh-CN" altLang="en-US" sz="4800" dirty="0" smtClean="0"/>
              <a:t>光栅图形学介绍</a:t>
            </a:r>
            <a:endParaRPr lang="zh-CN" altLang="en-US" dirty="0"/>
          </a:p>
        </p:txBody>
      </p:sp>
    </p:spTree>
    <p:extLst>
      <p:ext uri="{BB962C8B-B14F-4D97-AF65-F5344CB8AC3E}">
        <p14:creationId xmlns:p14="http://schemas.microsoft.com/office/powerpoint/2010/main" val="630338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a2.att.hudong.com/44/87/01300000466621126362879358165_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560" y="174006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562" y="3572115"/>
            <a:ext cx="2509566" cy="1408430"/>
          </a:xfrm>
          <a:prstGeom prst="rect">
            <a:avLst/>
          </a:prstGeom>
        </p:spPr>
      </p:pic>
      <p:pic>
        <p:nvPicPr>
          <p:cNvPr id="6" name="Picture 8" descr="led monitor 的图像结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1235" y="1968302"/>
            <a:ext cx="1563149" cy="137557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6"/>
          <a:stretch>
            <a:fillRect/>
          </a:stretch>
        </p:blipFill>
        <p:spPr>
          <a:xfrm>
            <a:off x="5439107" y="3566400"/>
            <a:ext cx="788493" cy="1414145"/>
          </a:xfrm>
          <a:prstGeom prst="rect">
            <a:avLst/>
          </a:prstGeom>
        </p:spPr>
      </p:pic>
      <p:sp>
        <p:nvSpPr>
          <p:cNvPr id="2" name="标题 1"/>
          <p:cNvSpPr>
            <a:spLocks noGrp="1"/>
          </p:cNvSpPr>
          <p:nvPr>
            <p:ph type="title"/>
          </p:nvPr>
        </p:nvSpPr>
        <p:spPr/>
        <p:txBody>
          <a:bodyPr/>
          <a:lstStyle/>
          <a:p>
            <a:r>
              <a:rPr lang="zh-CN" altLang="en-US" dirty="0" smtClean="0"/>
              <a:t>光栅图形学</a:t>
            </a:r>
            <a:endParaRPr lang="zh-CN" altLang="en-US" dirty="0"/>
          </a:p>
        </p:txBody>
      </p:sp>
      <p:sp>
        <p:nvSpPr>
          <p:cNvPr id="3" name="内容占位符 2"/>
          <p:cNvSpPr>
            <a:spLocks noGrp="1"/>
          </p:cNvSpPr>
          <p:nvPr>
            <p:ph idx="1"/>
          </p:nvPr>
        </p:nvSpPr>
        <p:spPr/>
        <p:txBody>
          <a:bodyPr>
            <a:normAutofit/>
          </a:bodyPr>
          <a:lstStyle/>
          <a:p>
            <a:r>
              <a:rPr lang="zh-CN" altLang="en-US" dirty="0" smtClean="0"/>
              <a:t>全是像素点 </a:t>
            </a:r>
            <a:r>
              <a:rPr lang="en-US" altLang="zh-CN" dirty="0" smtClean="0">
                <a:latin typeface="Inconsolata" panose="020B0609030003000000" pitchFamily="49" charset="0"/>
              </a:rPr>
              <a:t>(Pixels)</a:t>
            </a:r>
          </a:p>
          <a:p>
            <a:endParaRPr lang="en-US" altLang="zh-CN" sz="2400" dirty="0" smtClean="0"/>
          </a:p>
          <a:p>
            <a:r>
              <a:rPr lang="zh-CN" altLang="en-US" sz="2400" dirty="0" smtClean="0"/>
              <a:t>光栅化 </a:t>
            </a:r>
            <a:r>
              <a:rPr lang="zh-CN" altLang="en-US" sz="2400" dirty="0"/>
              <a:t>（</a:t>
            </a:r>
            <a:r>
              <a:rPr lang="zh-CN" altLang="en-US" sz="2400" dirty="0" smtClean="0"/>
              <a:t>扫描转换</a:t>
            </a:r>
            <a:r>
              <a:rPr lang="zh-CN" altLang="en-US" sz="2400" dirty="0"/>
              <a:t>）</a:t>
            </a:r>
            <a:endParaRPr lang="en-US" altLang="zh-CN" sz="2400" dirty="0" smtClean="0"/>
          </a:p>
          <a:p>
            <a:pPr lvl="1"/>
            <a:r>
              <a:rPr lang="zh-CN" altLang="en-US" sz="2000" dirty="0"/>
              <a:t>确定</a:t>
            </a:r>
            <a:r>
              <a:rPr lang="zh-CN" altLang="en-US" sz="2000" dirty="0" smtClean="0"/>
              <a:t>最佳逼近图形的像素集合</a:t>
            </a:r>
            <a:endParaRPr lang="en-US" altLang="zh-CN" sz="2000" dirty="0" smtClean="0"/>
          </a:p>
          <a:p>
            <a:r>
              <a:rPr lang="zh-CN" altLang="en-US" sz="2400" dirty="0" smtClean="0"/>
              <a:t>裁剪</a:t>
            </a:r>
            <a:endParaRPr lang="en-US" altLang="zh-CN" sz="2400" dirty="0" smtClean="0"/>
          </a:p>
          <a:p>
            <a:pPr lvl="1"/>
            <a:r>
              <a:rPr lang="zh-CN" altLang="en-US" sz="2000" dirty="0" smtClean="0"/>
              <a:t>图形哪些部分该显示</a:t>
            </a:r>
            <a:endParaRPr lang="en-US" altLang="zh-CN" sz="2000" dirty="0" smtClean="0"/>
          </a:p>
          <a:p>
            <a:r>
              <a:rPr lang="zh-CN" altLang="en-US" sz="2400" dirty="0"/>
              <a:t>反</a:t>
            </a:r>
            <a:r>
              <a:rPr lang="zh-CN" altLang="en-US" sz="2400" dirty="0" smtClean="0"/>
              <a:t>走样 </a:t>
            </a:r>
            <a:r>
              <a:rPr lang="zh-CN" altLang="en-US" sz="2400" dirty="0"/>
              <a:t>（</a:t>
            </a:r>
            <a:r>
              <a:rPr lang="zh-CN" altLang="en-US" sz="2400" dirty="0" smtClean="0"/>
              <a:t>抗锯齿</a:t>
            </a:r>
            <a:r>
              <a:rPr lang="zh-CN" altLang="en-US" sz="2400" dirty="0"/>
              <a:t>）</a:t>
            </a:r>
            <a:endParaRPr lang="en-US" altLang="zh-CN" sz="2400" dirty="0"/>
          </a:p>
          <a:p>
            <a:pPr lvl="1"/>
            <a:r>
              <a:rPr lang="zh-CN" altLang="en-US" sz="2000" dirty="0" smtClean="0"/>
              <a:t>有限屏幕分辨率下，减少畸变</a:t>
            </a:r>
            <a:endParaRPr lang="en-US" altLang="zh-CN" sz="2000" dirty="0" smtClean="0"/>
          </a:p>
          <a:p>
            <a:r>
              <a:rPr lang="zh-CN" altLang="en-US" sz="2400" dirty="0" smtClean="0"/>
              <a:t>消隐</a:t>
            </a:r>
            <a:endParaRPr lang="en-US" altLang="zh-CN" sz="2400" dirty="0" smtClean="0"/>
          </a:p>
          <a:p>
            <a:pPr lvl="1"/>
            <a:r>
              <a:rPr lang="zh-CN" altLang="en-US" sz="2000" dirty="0" smtClean="0"/>
              <a:t>留近不留远</a:t>
            </a:r>
            <a:endParaRPr lang="en-US" altLang="zh-CN" sz="2000" dirty="0" smtClean="0"/>
          </a:p>
        </p:txBody>
      </p:sp>
      <p:pic>
        <p:nvPicPr>
          <p:cNvPr id="8" name="内容占位符 4"/>
          <p:cNvPicPr>
            <a:picLocks noChangeAspect="1"/>
          </p:cNvPicPr>
          <p:nvPr/>
        </p:nvPicPr>
        <p:blipFill rotWithShape="1">
          <a:blip r:embed="rId7">
            <a:extLst>
              <a:ext uri="{28A0092B-C50C-407E-A947-70E740481C1C}">
                <a14:useLocalDpi xmlns:a14="http://schemas.microsoft.com/office/drawing/2010/main" val="0"/>
              </a:ext>
            </a:extLst>
          </a:blip>
          <a:srcRect t="70800" r="23112"/>
          <a:stretch/>
        </p:blipFill>
        <p:spPr>
          <a:xfrm>
            <a:off x="5250172" y="5140646"/>
            <a:ext cx="3075781" cy="1168083"/>
          </a:xfrm>
          <a:prstGeom prst="rect">
            <a:avLst/>
          </a:prstGeom>
        </p:spPr>
      </p:pic>
    </p:spTree>
    <p:extLst>
      <p:ext uri="{BB962C8B-B14F-4D97-AF65-F5344CB8AC3E}">
        <p14:creationId xmlns:p14="http://schemas.microsoft.com/office/powerpoint/2010/main" val="2516627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a:t>
            </a:r>
            <a:r>
              <a:rPr lang="en-US" altLang="zh-CN" dirty="0" smtClean="0"/>
              <a:t>(</a:t>
            </a:r>
            <a:r>
              <a:rPr lang="zh-CN" altLang="en-US" dirty="0" smtClean="0"/>
              <a:t>扫描转换</a:t>
            </a:r>
            <a:r>
              <a:rPr lang="en-US" altLang="zh-CN" dirty="0" smtClean="0"/>
              <a:t>)</a:t>
            </a:r>
            <a:endParaRPr lang="zh-CN" altLang="en-US" dirty="0"/>
          </a:p>
        </p:txBody>
      </p:sp>
      <p:graphicFrame>
        <p:nvGraphicFramePr>
          <p:cNvPr id="5" name="Group 178"/>
          <p:cNvGraphicFramePr>
            <a:graphicFrameLocks/>
          </p:cNvGraphicFramePr>
          <p:nvPr>
            <p:extLst/>
          </p:nvPr>
        </p:nvGraphicFramePr>
        <p:xfrm>
          <a:off x="834753" y="3082929"/>
          <a:ext cx="2990850" cy="3211515"/>
        </p:xfrm>
        <a:graphic>
          <a:graphicData uri="http://schemas.openxmlformats.org/drawingml/2006/table">
            <a:tbl>
              <a:tblPr/>
              <a:tblGrid>
                <a:gridCol w="498475"/>
                <a:gridCol w="498475"/>
                <a:gridCol w="498475"/>
                <a:gridCol w="498475"/>
                <a:gridCol w="498475"/>
                <a:gridCol w="498475"/>
              </a:tblGrid>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 name="Group 181"/>
          <p:cNvGrpSpPr>
            <a:grpSpLocks/>
          </p:cNvGrpSpPr>
          <p:nvPr/>
        </p:nvGrpSpPr>
        <p:grpSpPr bwMode="auto">
          <a:xfrm>
            <a:off x="822053" y="2498729"/>
            <a:ext cx="3543300" cy="3810000"/>
            <a:chOff x="684" y="1116"/>
            <a:chExt cx="2232" cy="2400"/>
          </a:xfrm>
        </p:grpSpPr>
        <p:sp>
          <p:nvSpPr>
            <p:cNvPr id="7" name="Line 182"/>
            <p:cNvSpPr>
              <a:spLocks noChangeShapeType="1"/>
            </p:cNvSpPr>
            <p:nvPr/>
          </p:nvSpPr>
          <p:spPr bwMode="auto">
            <a:xfrm flipH="1" flipV="1">
              <a:off x="684" y="1116"/>
              <a:ext cx="12" cy="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Line 183"/>
            <p:cNvSpPr>
              <a:spLocks noChangeShapeType="1"/>
            </p:cNvSpPr>
            <p:nvPr/>
          </p:nvSpPr>
          <p:spPr bwMode="auto">
            <a:xfrm flipV="1">
              <a:off x="696" y="3492"/>
              <a:ext cx="2220" cy="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9" name="Oval 184"/>
          <p:cNvSpPr>
            <a:spLocks noChangeAspect="1" noChangeArrowheads="1"/>
          </p:cNvSpPr>
          <p:nvPr/>
        </p:nvSpPr>
        <p:spPr bwMode="auto">
          <a:xfrm flipV="1">
            <a:off x="1272903" y="567372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Oval 185"/>
          <p:cNvSpPr>
            <a:spLocks noChangeAspect="1" noChangeArrowheads="1"/>
          </p:cNvSpPr>
          <p:nvPr/>
        </p:nvSpPr>
        <p:spPr bwMode="auto">
          <a:xfrm flipV="1">
            <a:off x="1774553" y="568007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Oval 186"/>
          <p:cNvSpPr>
            <a:spLocks noChangeAspect="1" noChangeArrowheads="1"/>
          </p:cNvSpPr>
          <p:nvPr/>
        </p:nvSpPr>
        <p:spPr bwMode="auto">
          <a:xfrm flipV="1">
            <a:off x="2276203" y="515302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Oval 187"/>
          <p:cNvSpPr>
            <a:spLocks noChangeAspect="1" noChangeArrowheads="1"/>
          </p:cNvSpPr>
          <p:nvPr/>
        </p:nvSpPr>
        <p:spPr bwMode="auto">
          <a:xfrm flipV="1">
            <a:off x="2758803" y="514032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Oval 188"/>
          <p:cNvSpPr>
            <a:spLocks noChangeAspect="1" noChangeArrowheads="1"/>
          </p:cNvSpPr>
          <p:nvPr/>
        </p:nvSpPr>
        <p:spPr bwMode="auto">
          <a:xfrm flipV="1">
            <a:off x="3241403" y="461327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189"/>
          <p:cNvSpPr>
            <a:spLocks noChangeShapeType="1"/>
          </p:cNvSpPr>
          <p:nvPr/>
        </p:nvSpPr>
        <p:spPr bwMode="auto">
          <a:xfrm flipV="1">
            <a:off x="1330053" y="4670429"/>
            <a:ext cx="248285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Oval 190"/>
          <p:cNvSpPr>
            <a:spLocks noChangeAspect="1" noChangeArrowheads="1"/>
          </p:cNvSpPr>
          <p:nvPr/>
        </p:nvSpPr>
        <p:spPr bwMode="auto">
          <a:xfrm flipV="1">
            <a:off x="3749403" y="4613279"/>
            <a:ext cx="133350" cy="1333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20" name="Group 200"/>
          <p:cNvGrpSpPr>
            <a:grpSpLocks/>
          </p:cNvGrpSpPr>
          <p:nvPr/>
        </p:nvGrpSpPr>
        <p:grpSpPr bwMode="auto">
          <a:xfrm>
            <a:off x="3747816" y="4021141"/>
            <a:ext cx="1770063" cy="781050"/>
            <a:chOff x="2178" y="1425"/>
            <a:chExt cx="1115" cy="492"/>
          </a:xfrm>
        </p:grpSpPr>
        <p:sp>
          <p:nvSpPr>
            <p:cNvPr id="21" name="Rectangle 192"/>
            <p:cNvSpPr>
              <a:spLocks noChangeArrowheads="1"/>
            </p:cNvSpPr>
            <p:nvPr/>
          </p:nvSpPr>
          <p:spPr bwMode="auto">
            <a:xfrm>
              <a:off x="2707" y="1425"/>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800" dirty="0">
                  <a:solidFill>
                    <a:srgbClr val="000000"/>
                  </a:solidFill>
                  <a:latin typeface="宋体" panose="02010600030101010101" pitchFamily="2" charset="-122"/>
                </a:rPr>
                <a:t>图像元素</a:t>
              </a:r>
              <a:endParaRPr lang="zh-CN" altLang="en-US" sz="1800" dirty="0"/>
            </a:p>
          </p:txBody>
        </p:sp>
        <p:sp>
          <p:nvSpPr>
            <p:cNvPr id="22" name="Rectangle 193"/>
            <p:cNvSpPr>
              <a:spLocks noChangeArrowheads="1"/>
            </p:cNvSpPr>
            <p:nvPr/>
          </p:nvSpPr>
          <p:spPr bwMode="auto">
            <a:xfrm>
              <a:off x="2713" y="1744"/>
              <a:ext cx="5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1800" dirty="0">
                  <a:solidFill>
                    <a:srgbClr val="000000"/>
                  </a:solidFill>
                  <a:latin typeface="楷体_GB2312" pitchFamily="49" charset="-122"/>
                </a:rPr>
                <a:t>可寻址点</a:t>
              </a:r>
              <a:endParaRPr lang="zh-CN" altLang="en-US" sz="1800" dirty="0">
                <a:latin typeface="楷体_GB2312" pitchFamily="49" charset="-122"/>
              </a:endParaRPr>
            </a:p>
          </p:txBody>
        </p:sp>
        <p:sp>
          <p:nvSpPr>
            <p:cNvPr id="23" name="Line 194"/>
            <p:cNvSpPr>
              <a:spLocks noChangeShapeType="1"/>
            </p:cNvSpPr>
            <p:nvPr/>
          </p:nvSpPr>
          <p:spPr bwMode="auto">
            <a:xfrm>
              <a:off x="2227" y="1505"/>
              <a:ext cx="43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95"/>
            <p:cNvSpPr>
              <a:spLocks noChangeShapeType="1"/>
            </p:cNvSpPr>
            <p:nvPr/>
          </p:nvSpPr>
          <p:spPr bwMode="auto">
            <a:xfrm rot="524709">
              <a:off x="2178" y="1541"/>
              <a:ext cx="526" cy="18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Freeform 196"/>
            <p:cNvSpPr>
              <a:spLocks/>
            </p:cNvSpPr>
            <p:nvPr/>
          </p:nvSpPr>
          <p:spPr bwMode="auto">
            <a:xfrm>
              <a:off x="2194" y="1484"/>
              <a:ext cx="53" cy="51"/>
            </a:xfrm>
            <a:custGeom>
              <a:avLst/>
              <a:gdLst>
                <a:gd name="T0" fmla="*/ 51 w 53"/>
                <a:gd name="T1" fmla="*/ 32 h 51"/>
                <a:gd name="T2" fmla="*/ 53 w 53"/>
                <a:gd name="T3" fmla="*/ 26 h 51"/>
                <a:gd name="T4" fmla="*/ 53 w 53"/>
                <a:gd name="T5" fmla="*/ 22 h 51"/>
                <a:gd name="T6" fmla="*/ 51 w 53"/>
                <a:gd name="T7" fmla="*/ 17 h 51"/>
                <a:gd name="T8" fmla="*/ 50 w 53"/>
                <a:gd name="T9" fmla="*/ 12 h 51"/>
                <a:gd name="T10" fmla="*/ 47 w 53"/>
                <a:gd name="T11" fmla="*/ 8 h 51"/>
                <a:gd name="T12" fmla="*/ 43 w 53"/>
                <a:gd name="T13" fmla="*/ 5 h 51"/>
                <a:gd name="T14" fmla="*/ 38 w 53"/>
                <a:gd name="T15" fmla="*/ 2 h 51"/>
                <a:gd name="T16" fmla="*/ 34 w 53"/>
                <a:gd name="T17" fmla="*/ 0 h 51"/>
                <a:gd name="T18" fmla="*/ 28 w 53"/>
                <a:gd name="T19" fmla="*/ 0 h 51"/>
                <a:gd name="T20" fmla="*/ 24 w 53"/>
                <a:gd name="T21" fmla="*/ 0 h 51"/>
                <a:gd name="T22" fmla="*/ 18 w 53"/>
                <a:gd name="T23" fmla="*/ 0 h 51"/>
                <a:gd name="T24" fmla="*/ 14 w 53"/>
                <a:gd name="T25" fmla="*/ 2 h 51"/>
                <a:gd name="T26" fmla="*/ 10 w 53"/>
                <a:gd name="T27" fmla="*/ 5 h 51"/>
                <a:gd name="T28" fmla="*/ 5 w 53"/>
                <a:gd name="T29" fmla="*/ 8 h 51"/>
                <a:gd name="T30" fmla="*/ 4 w 53"/>
                <a:gd name="T31" fmla="*/ 12 h 51"/>
                <a:gd name="T32" fmla="*/ 1 w 53"/>
                <a:gd name="T33" fmla="*/ 18 h 51"/>
                <a:gd name="T34" fmla="*/ 1 w 53"/>
                <a:gd name="T35" fmla="*/ 18 h 51"/>
                <a:gd name="T36" fmla="*/ 0 w 53"/>
                <a:gd name="T37" fmla="*/ 22 h 51"/>
                <a:gd name="T38" fmla="*/ 0 w 53"/>
                <a:gd name="T39" fmla="*/ 28 h 51"/>
                <a:gd name="T40" fmla="*/ 1 w 53"/>
                <a:gd name="T41" fmla="*/ 32 h 51"/>
                <a:gd name="T42" fmla="*/ 4 w 53"/>
                <a:gd name="T43" fmla="*/ 38 h 51"/>
                <a:gd name="T44" fmla="*/ 7 w 53"/>
                <a:gd name="T45" fmla="*/ 41 h 51"/>
                <a:gd name="T46" fmla="*/ 10 w 53"/>
                <a:gd name="T47" fmla="*/ 45 h 51"/>
                <a:gd name="T48" fmla="*/ 14 w 53"/>
                <a:gd name="T49" fmla="*/ 48 h 51"/>
                <a:gd name="T50" fmla="*/ 20 w 53"/>
                <a:gd name="T51" fmla="*/ 49 h 51"/>
                <a:gd name="T52" fmla="*/ 24 w 53"/>
                <a:gd name="T53" fmla="*/ 51 h 51"/>
                <a:gd name="T54" fmla="*/ 30 w 53"/>
                <a:gd name="T55" fmla="*/ 51 h 51"/>
                <a:gd name="T56" fmla="*/ 34 w 53"/>
                <a:gd name="T57" fmla="*/ 49 h 51"/>
                <a:gd name="T58" fmla="*/ 38 w 53"/>
                <a:gd name="T59" fmla="*/ 48 h 51"/>
                <a:gd name="T60" fmla="*/ 43 w 53"/>
                <a:gd name="T61" fmla="*/ 45 h 51"/>
                <a:gd name="T62" fmla="*/ 47 w 53"/>
                <a:gd name="T63" fmla="*/ 41 h 51"/>
                <a:gd name="T64" fmla="*/ 50 w 53"/>
                <a:gd name="T65" fmla="*/ 36 h 51"/>
                <a:gd name="T66" fmla="*/ 51 w 53"/>
                <a:gd name="T6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1">
                  <a:moveTo>
                    <a:pt x="51" y="32"/>
                  </a:moveTo>
                  <a:lnTo>
                    <a:pt x="53" y="26"/>
                  </a:lnTo>
                  <a:lnTo>
                    <a:pt x="53" y="22"/>
                  </a:lnTo>
                  <a:lnTo>
                    <a:pt x="51" y="17"/>
                  </a:lnTo>
                  <a:lnTo>
                    <a:pt x="50" y="12"/>
                  </a:lnTo>
                  <a:lnTo>
                    <a:pt x="47" y="8"/>
                  </a:lnTo>
                  <a:lnTo>
                    <a:pt x="43" y="5"/>
                  </a:lnTo>
                  <a:lnTo>
                    <a:pt x="38" y="2"/>
                  </a:lnTo>
                  <a:lnTo>
                    <a:pt x="34" y="0"/>
                  </a:lnTo>
                  <a:lnTo>
                    <a:pt x="28" y="0"/>
                  </a:lnTo>
                  <a:lnTo>
                    <a:pt x="24" y="0"/>
                  </a:lnTo>
                  <a:lnTo>
                    <a:pt x="18" y="0"/>
                  </a:lnTo>
                  <a:lnTo>
                    <a:pt x="14" y="2"/>
                  </a:lnTo>
                  <a:lnTo>
                    <a:pt x="10" y="5"/>
                  </a:lnTo>
                  <a:lnTo>
                    <a:pt x="5" y="8"/>
                  </a:lnTo>
                  <a:lnTo>
                    <a:pt x="4" y="12"/>
                  </a:lnTo>
                  <a:lnTo>
                    <a:pt x="1" y="18"/>
                  </a:lnTo>
                  <a:lnTo>
                    <a:pt x="1" y="18"/>
                  </a:lnTo>
                  <a:lnTo>
                    <a:pt x="0" y="22"/>
                  </a:lnTo>
                  <a:lnTo>
                    <a:pt x="0" y="28"/>
                  </a:lnTo>
                  <a:lnTo>
                    <a:pt x="1" y="32"/>
                  </a:lnTo>
                  <a:lnTo>
                    <a:pt x="4" y="38"/>
                  </a:lnTo>
                  <a:lnTo>
                    <a:pt x="7" y="41"/>
                  </a:lnTo>
                  <a:lnTo>
                    <a:pt x="10" y="45"/>
                  </a:lnTo>
                  <a:lnTo>
                    <a:pt x="14" y="48"/>
                  </a:lnTo>
                  <a:lnTo>
                    <a:pt x="20" y="49"/>
                  </a:lnTo>
                  <a:lnTo>
                    <a:pt x="24" y="51"/>
                  </a:lnTo>
                  <a:lnTo>
                    <a:pt x="30" y="51"/>
                  </a:lnTo>
                  <a:lnTo>
                    <a:pt x="34" y="49"/>
                  </a:lnTo>
                  <a:lnTo>
                    <a:pt x="38" y="48"/>
                  </a:lnTo>
                  <a:lnTo>
                    <a:pt x="43" y="45"/>
                  </a:lnTo>
                  <a:lnTo>
                    <a:pt x="47" y="41"/>
                  </a:lnTo>
                  <a:lnTo>
                    <a:pt x="50" y="36"/>
                  </a:lnTo>
                  <a:lnTo>
                    <a:pt x="5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197"/>
            <p:cNvSpPr>
              <a:spLocks/>
            </p:cNvSpPr>
            <p:nvPr/>
          </p:nvSpPr>
          <p:spPr bwMode="auto">
            <a:xfrm>
              <a:off x="2655" y="1469"/>
              <a:ext cx="70" cy="70"/>
            </a:xfrm>
            <a:custGeom>
              <a:avLst/>
              <a:gdLst>
                <a:gd name="T0" fmla="*/ 70 w 70"/>
                <a:gd name="T1" fmla="*/ 36 h 70"/>
                <a:gd name="T2" fmla="*/ 60 w 70"/>
                <a:gd name="T3" fmla="*/ 36 h 70"/>
                <a:gd name="T4" fmla="*/ 50 w 70"/>
                <a:gd name="T5" fmla="*/ 39 h 70"/>
                <a:gd name="T6" fmla="*/ 41 w 70"/>
                <a:gd name="T7" fmla="*/ 41 h 70"/>
                <a:gd name="T8" fmla="*/ 31 w 70"/>
                <a:gd name="T9" fmla="*/ 46 h 70"/>
                <a:gd name="T10" fmla="*/ 23 w 70"/>
                <a:gd name="T11" fmla="*/ 50 h 70"/>
                <a:gd name="T12" fmla="*/ 14 w 70"/>
                <a:gd name="T13" fmla="*/ 56 h 70"/>
                <a:gd name="T14" fmla="*/ 7 w 70"/>
                <a:gd name="T15" fmla="*/ 63 h 70"/>
                <a:gd name="T16" fmla="*/ 0 w 70"/>
                <a:gd name="T17" fmla="*/ 70 h 70"/>
                <a:gd name="T18" fmla="*/ 4 w 70"/>
                <a:gd name="T19" fmla="*/ 61 h 70"/>
                <a:gd name="T20" fmla="*/ 7 w 70"/>
                <a:gd name="T21" fmla="*/ 53 h 70"/>
                <a:gd name="T22" fmla="*/ 8 w 70"/>
                <a:gd name="T23" fmla="*/ 44 h 70"/>
                <a:gd name="T24" fmla="*/ 8 w 70"/>
                <a:gd name="T25" fmla="*/ 36 h 70"/>
                <a:gd name="T26" fmla="*/ 8 w 70"/>
                <a:gd name="T27" fmla="*/ 26 h 70"/>
                <a:gd name="T28" fmla="*/ 7 w 70"/>
                <a:gd name="T29" fmla="*/ 17 h 70"/>
                <a:gd name="T30" fmla="*/ 4 w 70"/>
                <a:gd name="T31" fmla="*/ 9 h 70"/>
                <a:gd name="T32" fmla="*/ 0 w 70"/>
                <a:gd name="T33" fmla="*/ 0 h 70"/>
                <a:gd name="T34" fmla="*/ 7 w 70"/>
                <a:gd name="T35" fmla="*/ 7 h 70"/>
                <a:gd name="T36" fmla="*/ 14 w 70"/>
                <a:gd name="T37" fmla="*/ 15 h 70"/>
                <a:gd name="T38" fmla="*/ 23 w 70"/>
                <a:gd name="T39" fmla="*/ 20 h 70"/>
                <a:gd name="T40" fmla="*/ 31 w 70"/>
                <a:gd name="T41" fmla="*/ 24 h 70"/>
                <a:gd name="T42" fmla="*/ 41 w 70"/>
                <a:gd name="T43" fmla="*/ 29 h 70"/>
                <a:gd name="T44" fmla="*/ 50 w 70"/>
                <a:gd name="T45" fmla="*/ 31 h 70"/>
                <a:gd name="T46" fmla="*/ 60 w 70"/>
                <a:gd name="T47" fmla="*/ 34 h 70"/>
                <a:gd name="T48" fmla="*/ 70 w 70"/>
                <a:gd name="T49"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0">
                  <a:moveTo>
                    <a:pt x="70" y="36"/>
                  </a:moveTo>
                  <a:lnTo>
                    <a:pt x="60" y="36"/>
                  </a:lnTo>
                  <a:lnTo>
                    <a:pt x="50" y="39"/>
                  </a:lnTo>
                  <a:lnTo>
                    <a:pt x="41" y="41"/>
                  </a:lnTo>
                  <a:lnTo>
                    <a:pt x="31" y="46"/>
                  </a:lnTo>
                  <a:lnTo>
                    <a:pt x="23" y="50"/>
                  </a:lnTo>
                  <a:lnTo>
                    <a:pt x="14" y="56"/>
                  </a:lnTo>
                  <a:lnTo>
                    <a:pt x="7" y="63"/>
                  </a:lnTo>
                  <a:lnTo>
                    <a:pt x="0" y="70"/>
                  </a:lnTo>
                  <a:lnTo>
                    <a:pt x="4" y="61"/>
                  </a:lnTo>
                  <a:lnTo>
                    <a:pt x="7" y="53"/>
                  </a:lnTo>
                  <a:lnTo>
                    <a:pt x="8" y="44"/>
                  </a:lnTo>
                  <a:lnTo>
                    <a:pt x="8" y="36"/>
                  </a:lnTo>
                  <a:lnTo>
                    <a:pt x="8" y="26"/>
                  </a:lnTo>
                  <a:lnTo>
                    <a:pt x="7" y="17"/>
                  </a:lnTo>
                  <a:lnTo>
                    <a:pt x="4" y="9"/>
                  </a:lnTo>
                  <a:lnTo>
                    <a:pt x="0" y="0"/>
                  </a:lnTo>
                  <a:lnTo>
                    <a:pt x="7" y="7"/>
                  </a:lnTo>
                  <a:lnTo>
                    <a:pt x="14" y="15"/>
                  </a:lnTo>
                  <a:lnTo>
                    <a:pt x="23" y="20"/>
                  </a:lnTo>
                  <a:lnTo>
                    <a:pt x="31" y="24"/>
                  </a:lnTo>
                  <a:lnTo>
                    <a:pt x="41" y="29"/>
                  </a:lnTo>
                  <a:lnTo>
                    <a:pt x="50" y="31"/>
                  </a:lnTo>
                  <a:lnTo>
                    <a:pt x="60" y="34"/>
                  </a:lnTo>
                  <a:lnTo>
                    <a:pt x="7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198"/>
            <p:cNvSpPr>
              <a:spLocks/>
            </p:cNvSpPr>
            <p:nvPr/>
          </p:nvSpPr>
          <p:spPr bwMode="auto">
            <a:xfrm>
              <a:off x="2638" y="1719"/>
              <a:ext cx="76" cy="65"/>
            </a:xfrm>
            <a:custGeom>
              <a:avLst/>
              <a:gdLst>
                <a:gd name="T0" fmla="*/ 76 w 76"/>
                <a:gd name="T1" fmla="*/ 52 h 65"/>
                <a:gd name="T2" fmla="*/ 67 w 76"/>
                <a:gd name="T3" fmla="*/ 51 h 65"/>
                <a:gd name="T4" fmla="*/ 57 w 76"/>
                <a:gd name="T5" fmla="*/ 49 h 65"/>
                <a:gd name="T6" fmla="*/ 47 w 76"/>
                <a:gd name="T7" fmla="*/ 49 h 65"/>
                <a:gd name="T8" fmla="*/ 37 w 76"/>
                <a:gd name="T9" fmla="*/ 51 h 65"/>
                <a:gd name="T10" fmla="*/ 27 w 76"/>
                <a:gd name="T11" fmla="*/ 53 h 65"/>
                <a:gd name="T12" fmla="*/ 17 w 76"/>
                <a:gd name="T13" fmla="*/ 56 h 65"/>
                <a:gd name="T14" fmla="*/ 9 w 76"/>
                <a:gd name="T15" fmla="*/ 60 h 65"/>
                <a:gd name="T16" fmla="*/ 0 w 76"/>
                <a:gd name="T17" fmla="*/ 65 h 65"/>
                <a:gd name="T18" fmla="*/ 6 w 76"/>
                <a:gd name="T19" fmla="*/ 58 h 65"/>
                <a:gd name="T20" fmla="*/ 10 w 76"/>
                <a:gd name="T21" fmla="*/ 51 h 65"/>
                <a:gd name="T22" fmla="*/ 14 w 76"/>
                <a:gd name="T23" fmla="*/ 43 h 65"/>
                <a:gd name="T24" fmla="*/ 17 w 76"/>
                <a:gd name="T25" fmla="*/ 35 h 65"/>
                <a:gd name="T26" fmla="*/ 20 w 76"/>
                <a:gd name="T27" fmla="*/ 26 h 65"/>
                <a:gd name="T28" fmla="*/ 20 w 76"/>
                <a:gd name="T29" fmla="*/ 17 h 65"/>
                <a:gd name="T30" fmla="*/ 20 w 76"/>
                <a:gd name="T31" fmla="*/ 8 h 65"/>
                <a:gd name="T32" fmla="*/ 20 w 76"/>
                <a:gd name="T33" fmla="*/ 0 h 65"/>
                <a:gd name="T34" fmla="*/ 24 w 76"/>
                <a:gd name="T35" fmla="*/ 8 h 65"/>
                <a:gd name="T36" fmla="*/ 29 w 76"/>
                <a:gd name="T37" fmla="*/ 17 h 65"/>
                <a:gd name="T38" fmla="*/ 36 w 76"/>
                <a:gd name="T39" fmla="*/ 24 h 65"/>
                <a:gd name="T40" fmla="*/ 43 w 76"/>
                <a:gd name="T41" fmla="*/ 31 h 65"/>
                <a:gd name="T42" fmla="*/ 50 w 76"/>
                <a:gd name="T43" fmla="*/ 38 h 65"/>
                <a:gd name="T44" fmla="*/ 59 w 76"/>
                <a:gd name="T45" fmla="*/ 43 h 65"/>
                <a:gd name="T46" fmla="*/ 67 w 76"/>
                <a:gd name="T47" fmla="*/ 48 h 65"/>
                <a:gd name="T48" fmla="*/ 76 w 76"/>
                <a:gd name="T49"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65">
                  <a:moveTo>
                    <a:pt x="76" y="52"/>
                  </a:moveTo>
                  <a:lnTo>
                    <a:pt x="67" y="51"/>
                  </a:lnTo>
                  <a:lnTo>
                    <a:pt x="57" y="49"/>
                  </a:lnTo>
                  <a:lnTo>
                    <a:pt x="47" y="49"/>
                  </a:lnTo>
                  <a:lnTo>
                    <a:pt x="37" y="51"/>
                  </a:lnTo>
                  <a:lnTo>
                    <a:pt x="27" y="53"/>
                  </a:lnTo>
                  <a:lnTo>
                    <a:pt x="17" y="56"/>
                  </a:lnTo>
                  <a:lnTo>
                    <a:pt x="9" y="60"/>
                  </a:lnTo>
                  <a:lnTo>
                    <a:pt x="0" y="65"/>
                  </a:lnTo>
                  <a:lnTo>
                    <a:pt x="6" y="58"/>
                  </a:lnTo>
                  <a:lnTo>
                    <a:pt x="10" y="51"/>
                  </a:lnTo>
                  <a:lnTo>
                    <a:pt x="14" y="43"/>
                  </a:lnTo>
                  <a:lnTo>
                    <a:pt x="17" y="35"/>
                  </a:lnTo>
                  <a:lnTo>
                    <a:pt x="20" y="26"/>
                  </a:lnTo>
                  <a:lnTo>
                    <a:pt x="20" y="17"/>
                  </a:lnTo>
                  <a:lnTo>
                    <a:pt x="20" y="8"/>
                  </a:lnTo>
                  <a:lnTo>
                    <a:pt x="20" y="0"/>
                  </a:lnTo>
                  <a:lnTo>
                    <a:pt x="24" y="8"/>
                  </a:lnTo>
                  <a:lnTo>
                    <a:pt x="29" y="17"/>
                  </a:lnTo>
                  <a:lnTo>
                    <a:pt x="36" y="24"/>
                  </a:lnTo>
                  <a:lnTo>
                    <a:pt x="43" y="31"/>
                  </a:lnTo>
                  <a:lnTo>
                    <a:pt x="50" y="38"/>
                  </a:lnTo>
                  <a:lnTo>
                    <a:pt x="59" y="43"/>
                  </a:lnTo>
                  <a:lnTo>
                    <a:pt x="67" y="48"/>
                  </a:lnTo>
                  <a:lnTo>
                    <a:pt x="7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8" name="内容占位符 2"/>
          <p:cNvSpPr>
            <a:spLocks noGrp="1"/>
          </p:cNvSpPr>
          <p:nvPr>
            <p:ph idx="1"/>
          </p:nvPr>
        </p:nvSpPr>
        <p:spPr>
          <a:xfrm>
            <a:off x="457200" y="1600202"/>
            <a:ext cx="8229600" cy="4525963"/>
          </a:xfrm>
        </p:spPr>
        <p:txBody>
          <a:bodyPr/>
          <a:lstStyle/>
          <a:p>
            <a:r>
              <a:rPr lang="zh-CN" altLang="en-US" dirty="0" smtClean="0"/>
              <a:t>确定图形的最佳像素逼近</a:t>
            </a:r>
            <a:endParaRPr lang="en-US" altLang="zh-CN" dirty="0" smtClean="0"/>
          </a:p>
        </p:txBody>
      </p:sp>
      <mc:AlternateContent xmlns:mc="http://schemas.openxmlformats.org/markup-compatibility/2006" xmlns:a14="http://schemas.microsoft.com/office/drawing/2010/main">
        <mc:Choice Requires="a14">
          <p:sp>
            <p:nvSpPr>
              <p:cNvPr id="3" name="矩形 2"/>
              <p:cNvSpPr/>
              <p:nvPr/>
            </p:nvSpPr>
            <p:spPr>
              <a:xfrm>
                <a:off x="5923365" y="3500753"/>
                <a:ext cx="26423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=0.4</m:t>
                      </m:r>
                      <m:r>
                        <a:rPr lang="en-US" altLang="zh-CN" i="1">
                          <a:latin typeface="Cambria Math" panose="02040503050406030204" pitchFamily="18" charset="0"/>
                        </a:rPr>
                        <m:t>𝑥</m:t>
                      </m:r>
                      <m:r>
                        <a:rPr lang="en-US" altLang="zh-CN" i="1">
                          <a:latin typeface="Cambria Math" panose="02040503050406030204" pitchFamily="18" charset="0"/>
                        </a:rPr>
                        <m:t>+0.6, </m:t>
                      </m:r>
                      <m:r>
                        <a:rPr lang="en-US" altLang="zh-CN" i="1">
                          <a:latin typeface="Cambria Math" panose="02040503050406030204" pitchFamily="18" charset="0"/>
                        </a:rPr>
                        <m:t>𝑥</m:t>
                      </m:r>
                      <m:r>
                        <a:rPr lang="en-US" altLang="zh-CN" i="1">
                          <a:latin typeface="Cambria Math" panose="02040503050406030204" pitchFamily="18" charset="0"/>
                        </a:rPr>
                        <m:t>∈[1,6]</m:t>
                      </m:r>
                    </m:oMath>
                  </m:oMathPara>
                </a14:m>
                <a:endParaRPr lang="en-US" altLang="zh-CN" dirty="0"/>
              </a:p>
            </p:txBody>
          </p:sp>
        </mc:Choice>
        <mc:Fallback xmlns="">
          <p:sp>
            <p:nvSpPr>
              <p:cNvPr id="3" name="矩形 2"/>
              <p:cNvSpPr>
                <a:spLocks noRot="1" noChangeAspect="1" noMove="1" noResize="1" noEditPoints="1" noAdjustHandles="1" noChangeArrowheads="1" noChangeShapeType="1" noTextEdit="1"/>
              </p:cNvSpPr>
              <p:nvPr/>
            </p:nvSpPr>
            <p:spPr>
              <a:xfrm>
                <a:off x="5923365" y="3500753"/>
                <a:ext cx="2642390" cy="369332"/>
              </a:xfrm>
              <a:prstGeom prst="rect">
                <a:avLst/>
              </a:prstGeom>
              <a:blipFill rotWithShape="0">
                <a:blip r:embed="rId3"/>
                <a:stretch>
                  <a:fillRect b="-14754"/>
                </a:stretch>
              </a:blipFill>
            </p:spPr>
            <p:txBody>
              <a:bodyPr/>
              <a:lstStyle/>
              <a:p>
                <a:r>
                  <a:rPr lang="zh-CN" altLang="en-US">
                    <a:noFill/>
                  </a:rPr>
                  <a:t> </a:t>
                </a:r>
              </a:p>
            </p:txBody>
          </p:sp>
        </mc:Fallback>
      </mc:AlternateContent>
      <p:sp>
        <p:nvSpPr>
          <p:cNvPr id="4" name="文本框 3"/>
          <p:cNvSpPr txBox="1"/>
          <p:nvPr/>
        </p:nvSpPr>
        <p:spPr>
          <a:xfrm>
            <a:off x="6055773" y="4423463"/>
            <a:ext cx="2377574" cy="646331"/>
          </a:xfrm>
          <a:prstGeom prst="rect">
            <a:avLst/>
          </a:prstGeom>
          <a:noFill/>
        </p:spPr>
        <p:txBody>
          <a:bodyPr wrap="none" rtlCol="0">
            <a:spAutoFit/>
          </a:bodyPr>
          <a:lstStyle/>
          <a:p>
            <a:r>
              <a:rPr lang="en-US" altLang="zh-CN" dirty="0">
                <a:latin typeface="Inconsolata" panose="020B0609030003000000" pitchFamily="49" charset="0"/>
              </a:rPr>
              <a:t>(</a:t>
            </a:r>
            <a:r>
              <a:rPr lang="en-US" altLang="zh-CN" dirty="0" smtClean="0">
                <a:latin typeface="Inconsolata" panose="020B0609030003000000" pitchFamily="49" charset="0"/>
              </a:rPr>
              <a:t>1,1), (2,1), (3,2)</a:t>
            </a:r>
          </a:p>
          <a:p>
            <a:r>
              <a:rPr lang="en-US" altLang="zh-CN" dirty="0" smtClean="0">
                <a:latin typeface="Inconsolata" panose="020B0609030003000000" pitchFamily="49" charset="0"/>
              </a:rPr>
              <a:t>(4,2), (5,3), (6,3)</a:t>
            </a:r>
            <a:endParaRPr lang="zh-CN" altLang="en-US" dirty="0">
              <a:latin typeface="Inconsolata" panose="020B0609030003000000" pitchFamily="49" charset="0"/>
            </a:endParaRPr>
          </a:p>
        </p:txBody>
      </p:sp>
    </p:spTree>
    <p:extLst>
      <p:ext uri="{BB962C8B-B14F-4D97-AF65-F5344CB8AC3E}">
        <p14:creationId xmlns:p14="http://schemas.microsoft.com/office/powerpoint/2010/main" val="1953957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光栅化</a:t>
            </a:r>
            <a:r>
              <a:rPr lang="zh-CN" altLang="en-US" dirty="0" smtClean="0"/>
              <a:t>算法</a:t>
            </a:r>
            <a:r>
              <a:rPr lang="en-US" altLang="zh-CN" dirty="0" smtClean="0"/>
              <a:t>(</a:t>
            </a:r>
            <a:r>
              <a:rPr lang="zh-CN" altLang="en-US" dirty="0" smtClean="0"/>
              <a:t>线</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数值微分 </a:t>
                </a:r>
                <a:r>
                  <a:rPr lang="en-US" altLang="zh-CN" dirty="0" smtClean="0"/>
                  <a:t>	</a:t>
                </a:r>
                <a:r>
                  <a:rPr lang="en-US" altLang="zh-CN" dirty="0" smtClean="0">
                    <a:latin typeface="Inconsolata" panose="020B0609030003000000" pitchFamily="49" charset="0"/>
                  </a:rPr>
                  <a:t>(DDA)</a:t>
                </a:r>
              </a:p>
              <a:p>
                <a:pPr lvl="1"/>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oMath>
                </a14:m>
                <a:endParaRPr lang="en-US" altLang="zh-CN" dirty="0" smtClean="0"/>
              </a:p>
              <a:p>
                <a:r>
                  <a:rPr lang="zh-CN" altLang="en-US" dirty="0"/>
                  <a:t>中点画</a:t>
                </a:r>
                <a:r>
                  <a:rPr lang="zh-CN" altLang="en-US" dirty="0" smtClean="0"/>
                  <a:t>线</a:t>
                </a:r>
                <a:endParaRPr lang="en-US" altLang="zh-CN" dirty="0" smtClean="0"/>
              </a:p>
              <a:p>
                <a:pPr lvl="1"/>
                <a:r>
                  <a:rPr lang="en-US" altLang="zh-CN" dirty="0" smtClean="0"/>
                  <a:t>2</a:t>
                </a:r>
                <a:r>
                  <a:rPr lang="zh-CN" altLang="en-US" dirty="0" smtClean="0"/>
                  <a:t>选</a:t>
                </a:r>
                <a:r>
                  <a:rPr lang="en-US" altLang="zh-CN" dirty="0" smtClean="0"/>
                  <a:t>1</a:t>
                </a:r>
                <a:r>
                  <a:rPr lang="zh-CN" altLang="en-US" dirty="0" smtClean="0"/>
                  <a:t>，判别式 </a:t>
                </a:r>
                <a:r>
                  <a:rPr lang="en-US" altLang="zh-CN" dirty="0"/>
                  <a:t>[</a:t>
                </a:r>
                <a:r>
                  <a:rPr lang="en-US" altLang="zh-CN" dirty="0" smtClean="0"/>
                  <a:t>P21, </a:t>
                </a:r>
                <a:r>
                  <a:rPr lang="zh-CN" altLang="en-US" dirty="0" smtClean="0"/>
                  <a:t>公式</a:t>
                </a:r>
                <a:r>
                  <a:rPr lang="en-US" altLang="zh-CN" dirty="0" smtClean="0"/>
                  <a:t>2.2]</a:t>
                </a:r>
              </a:p>
              <a:p>
                <a:r>
                  <a:rPr lang="en-US" altLang="zh-CN" dirty="0" err="1" smtClean="0">
                    <a:latin typeface="Inconsolata" panose="020B0609030003000000" pitchFamily="49" charset="0"/>
                  </a:rPr>
                  <a:t>Bresenham</a:t>
                </a:r>
                <a:endParaRPr lang="en-US" altLang="zh-CN" dirty="0" smtClean="0">
                  <a:latin typeface="Inconsolata" panose="020B0609030003000000" pitchFamily="49" charset="0"/>
                </a:endParaRPr>
              </a:p>
              <a:p>
                <a:pPr lvl="1"/>
                <a:r>
                  <a:rPr lang="zh-CN" altLang="en-US" dirty="0" smtClean="0"/>
                  <a:t>增量式计算</a:t>
                </a:r>
                <a:r>
                  <a:rPr lang="en-US" altLang="zh-CN" dirty="0" smtClean="0"/>
                  <a:t>d   </a:t>
                </a:r>
                <a:r>
                  <a:rPr lang="en-US" altLang="zh-CN" dirty="0"/>
                  <a:t>[</a:t>
                </a:r>
                <a:r>
                  <a:rPr lang="en-US" altLang="zh-CN" dirty="0" smtClean="0"/>
                  <a:t>P23]</a:t>
                </a:r>
              </a:p>
              <a:p>
                <a:endParaRPr lang="en-US" altLang="zh-CN" dirty="0" smtClean="0"/>
              </a:p>
              <a:p>
                <a:r>
                  <a:rPr lang="zh-CN" altLang="en-US" dirty="0" smtClean="0"/>
                  <a:t>加速：避免小数与除法</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4"/>
                <a:stretch>
                  <a:fillRect l="-1704" t="-2426"/>
                </a:stretch>
              </a:blipFill>
            </p:spPr>
            <p:txBody>
              <a:bodyPr/>
              <a:lstStyle/>
              <a:p>
                <a:r>
                  <a:rPr lang="zh-CN" altLang="en-US">
                    <a:noFill/>
                  </a:rPr>
                  <a:t> </a:t>
                </a:r>
              </a:p>
            </p:txBody>
          </p:sp>
        </mc:Fallback>
      </mc:AlternateContent>
      <p:pic>
        <p:nvPicPr>
          <p:cNvPr id="4" name="Picture 2" descr="http://cs.fjzs.edu.cn/ketang/VCLASS/NCOURSE/txx/Chapter2/CG_Gif_2_005.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2598" y="2739766"/>
            <a:ext cx="1081002" cy="89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cs.fjzs.edu.cn/ketang/VCLASS/NCOURSE/txx/Chapter2/CG_Gif_2_004.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598" y="4077485"/>
            <a:ext cx="2188441" cy="803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106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1132</Words>
  <Application>Microsoft Office PowerPoint</Application>
  <PresentationFormat>全屏显示(4:3)</PresentationFormat>
  <Paragraphs>332</Paragraphs>
  <Slides>42</Slides>
  <Notes>15</Notes>
  <HiddenSlides>0</HiddenSlides>
  <MMClips>2</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42</vt:i4>
      </vt:variant>
    </vt:vector>
  </HeadingPairs>
  <TitlesOfParts>
    <vt:vector size="55" baseType="lpstr">
      <vt:lpstr>仿宋</vt:lpstr>
      <vt:lpstr>华文仿宋</vt:lpstr>
      <vt:lpstr>楷体_GB2312</vt:lpstr>
      <vt:lpstr>宋体</vt:lpstr>
      <vt:lpstr>Arial</vt:lpstr>
      <vt:lpstr>Calibri</vt:lpstr>
      <vt:lpstr>Calibri Light</vt:lpstr>
      <vt:lpstr>Cambria Math</vt:lpstr>
      <vt:lpstr>Inconsolata</vt:lpstr>
      <vt:lpstr>Times New Roman</vt:lpstr>
      <vt:lpstr>Office 主题</vt:lpstr>
      <vt:lpstr>Office 主题​​</vt:lpstr>
      <vt:lpstr>Video Clip</vt:lpstr>
      <vt:lpstr>《计算机图形学基础》  习题课1</vt:lpstr>
      <vt:lpstr>联系方式</vt:lpstr>
      <vt:lpstr>课程考核</vt:lpstr>
      <vt:lpstr>2017春成绩分布</vt:lpstr>
      <vt:lpstr>习题课1 主要内容</vt:lpstr>
      <vt:lpstr>光栅图形学介绍</vt:lpstr>
      <vt:lpstr>光栅图形学</vt:lpstr>
      <vt:lpstr>光栅化(扫描转换)</vt:lpstr>
      <vt:lpstr>光栅化算法(线)</vt:lpstr>
      <vt:lpstr>光栅化算法(形)</vt:lpstr>
      <vt:lpstr>裁剪</vt:lpstr>
      <vt:lpstr>直线段裁剪</vt:lpstr>
      <vt:lpstr>走样</vt:lpstr>
      <vt:lpstr>抗锯齿(反走样)</vt:lpstr>
      <vt:lpstr>抗锯齿</vt:lpstr>
      <vt:lpstr>OpenCV &amp; OpenGL</vt:lpstr>
      <vt:lpstr>OpenCV</vt:lpstr>
      <vt:lpstr>OpenCV</vt:lpstr>
      <vt:lpstr>OpenCV [Demo]</vt:lpstr>
      <vt:lpstr>OpenCV</vt:lpstr>
      <vt:lpstr>OpenCV</vt:lpstr>
      <vt:lpstr>OpenGL (P170)</vt:lpstr>
      <vt:lpstr>OpenGL 状态机制</vt:lpstr>
      <vt:lpstr>OpenGL 坐标变换</vt:lpstr>
      <vt:lpstr>OpenGL 坐标变换 - World</vt:lpstr>
      <vt:lpstr>OpenGL 坐标变换 - View</vt:lpstr>
      <vt:lpstr>OpenGL 坐标变换 - View</vt:lpstr>
      <vt:lpstr>OpenGL</vt:lpstr>
      <vt:lpstr>三维图形学基本概念</vt:lpstr>
      <vt:lpstr>绘制 Rendering</vt:lpstr>
      <vt:lpstr>三维模型来源</vt:lpstr>
      <vt:lpstr>三维模型来源</vt:lpstr>
      <vt:lpstr>三维模型来源</vt:lpstr>
      <vt:lpstr>三维模型来源</vt:lpstr>
      <vt:lpstr>三维模型软件</vt:lpstr>
      <vt:lpstr>三维模型</vt:lpstr>
      <vt:lpstr>三维几何处理库</vt:lpstr>
      <vt:lpstr>第一次作业</vt:lpstr>
      <vt:lpstr>光栅图形学作业 (10’)</vt:lpstr>
      <vt:lpstr>第一次作业要求</vt:lpstr>
      <vt:lpstr>第一次作业示例</vt:lpstr>
      <vt:lpstr>Thank You ！ 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《计算机图形学基础》  习题课</dc:title>
  <dc:creator>Kang Chen</dc:creator>
  <cp:lastModifiedBy>Sheng Yang</cp:lastModifiedBy>
  <cp:revision>94</cp:revision>
  <dcterms:created xsi:type="dcterms:W3CDTF">2016-03-05T08:15:29Z</dcterms:created>
  <dcterms:modified xsi:type="dcterms:W3CDTF">2018-03-17T12:30:45Z</dcterms:modified>
</cp:coreProperties>
</file>