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96" r:id="rId3"/>
    <p:sldId id="386" r:id="rId4"/>
    <p:sldId id="403" r:id="rId5"/>
    <p:sldId id="404" r:id="rId6"/>
    <p:sldId id="405" r:id="rId7"/>
    <p:sldId id="406" r:id="rId8"/>
    <p:sldId id="407" r:id="rId9"/>
    <p:sldId id="412" r:id="rId10"/>
    <p:sldId id="408" r:id="rId11"/>
    <p:sldId id="385" r:id="rId12"/>
    <p:sldId id="387" r:id="rId13"/>
    <p:sldId id="388" r:id="rId14"/>
    <p:sldId id="389" r:id="rId15"/>
    <p:sldId id="409" r:id="rId16"/>
    <p:sldId id="413" r:id="rId17"/>
    <p:sldId id="411" r:id="rId18"/>
    <p:sldId id="410" r:id="rId19"/>
    <p:sldId id="414" r:id="rId20"/>
    <p:sldId id="415" r:id="rId21"/>
    <p:sldId id="395" r:id="rId22"/>
    <p:sldId id="41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82908" autoAdjust="0"/>
  </p:normalViewPr>
  <p:slideViewPr>
    <p:cSldViewPr snapToGrid="0">
      <p:cViewPr varScale="1">
        <p:scale>
          <a:sx n="100" d="100"/>
          <a:sy n="100" d="100"/>
        </p:scale>
        <p:origin x="93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A1168-E648-46B5-BC5D-68B30E6DA73B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6D0D-E51B-4BE5-990B-CEAC2FCCE1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0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课上内容的一个补充，辅导大家进行图形学的编程。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Adaptive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CGAL</a:t>
            </a:r>
            <a:r>
              <a:rPr kumimoji="1" lang="zh-CN" altLang="en-US" dirty="0" smtClean="0"/>
              <a:t>计算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4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cg.cs.tsinghua.edu.cn</a:t>
            </a:r>
            <a:r>
              <a:rPr lang="en-US" altLang="zh-CN" dirty="0" smtClean="0"/>
              <a:t>/course/</a:t>
            </a:r>
            <a:endParaRPr lang="zh-CN" altLang="en-US" dirty="0" smtClean="0"/>
          </a:p>
          <a:p>
            <a:r>
              <a:rPr lang="zh-CN" altLang="en-US" dirty="0" smtClean="0"/>
              <a:t>同时</a:t>
            </a:r>
            <a:r>
              <a:rPr lang="en-US" altLang="zh-CN" dirty="0" smtClean="0"/>
              <a:t>5.22</a:t>
            </a:r>
            <a:r>
              <a:rPr lang="zh-CN" altLang="en-US" dirty="0" smtClean="0"/>
              <a:t>有教学检查人员来随堂听课，请大家集中精力！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4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起评分不一样</a:t>
            </a:r>
            <a:r>
              <a:rPr kumimoji="1" lang="zh-CN" altLang="en-US" smtClean="0"/>
              <a:t>，满分一样！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5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为某一像素，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是它的邻域像素（</a:t>
            </a:r>
            <a:r>
              <a:rPr lang="en-US" altLang="zh-CN" dirty="0" err="1" smtClean="0"/>
              <a:t>x,y,t</a:t>
            </a:r>
            <a:r>
              <a:rPr lang="zh-CN" altLang="en-US" dirty="0" smtClean="0"/>
              <a:t>三个尺度上相邻），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为颜色值，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的解法和</a:t>
            </a:r>
            <a:r>
              <a:rPr lang="en-US" altLang="zh-CN" dirty="0" smtClean="0"/>
              <a:t>U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r>
              <a:rPr lang="zh-CN" altLang="en-US" dirty="0" smtClean="0"/>
              <a:t>邻域的定义：</a:t>
            </a:r>
            <a:endParaRPr lang="en-US" altLang="zh-CN" dirty="0" smtClean="0"/>
          </a:p>
          <a:p>
            <a:r>
              <a:rPr lang="zh-CN" altLang="en-US" dirty="0" smtClean="0"/>
              <a:t>图像：同一</a:t>
            </a:r>
            <a:r>
              <a:rPr lang="en-US" altLang="zh-CN" dirty="0" smtClean="0"/>
              <a:t>t</a:t>
            </a:r>
            <a:r>
              <a:rPr lang="zh-CN" altLang="en-US" dirty="0" smtClean="0"/>
              <a:t>下，相邻位置</a:t>
            </a:r>
            <a:r>
              <a:rPr lang="en-US" altLang="zh-CN" dirty="0" smtClean="0"/>
              <a:t>(8</a:t>
            </a:r>
            <a:r>
              <a:rPr lang="zh-CN" altLang="en-US" dirty="0" smtClean="0"/>
              <a:t>邻域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视频：不同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下，相邻两帧之间的光流</a:t>
            </a:r>
            <a:r>
              <a:rPr lang="en-US" altLang="zh-CN" dirty="0" smtClean="0"/>
              <a:t>(Equation 4)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4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1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不同算子对于不同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的能力是不一样的，最好都试试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7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cs.brown.edu</a:t>
            </a:r>
            <a:r>
              <a:rPr kumimoji="1" lang="en-US" altLang="zh-CN" dirty="0" smtClean="0"/>
              <a:t>/courses/cs129/results/proj3/</a:t>
            </a:r>
            <a:r>
              <a:rPr kumimoji="1" lang="en-US" altLang="zh-CN" dirty="0" err="1" smtClean="0"/>
              <a:t>taox</a:t>
            </a:r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C6D0D-E51B-4BE5-990B-CEAC2FCCE1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3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5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60233" y="63233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1F497D"/>
                </a:solidFill>
                <a:latin typeface="仿宋" pitchFamily="49" charset="-122"/>
                <a:ea typeface="仿宋" pitchFamily="49" charset="-122"/>
              </a:rPr>
              <a:t>计算机图形学基础</a:t>
            </a:r>
            <a:endParaRPr lang="zh-CN" altLang="en-US" sz="1800" b="1" dirty="0">
              <a:solidFill>
                <a:srgbClr val="1F497D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67545" y="632334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1F497D"/>
                </a:solidFill>
                <a:latin typeface="仿宋" pitchFamily="49" charset="-122"/>
                <a:ea typeface="仿宋" pitchFamily="49" charset="-122"/>
              </a:rPr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404010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9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2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8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11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A95B-5DAE-4441-8E74-1E9D7E8A25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FB6D-A033-429C-B1EB-9D2B73F121B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154217"/>
            <a:ext cx="970529" cy="97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467544" y="1340768"/>
            <a:ext cx="8208912" cy="72008"/>
          </a:xfrm>
          <a:prstGeom prst="rect">
            <a:avLst/>
          </a:prstGeom>
          <a:solidFill>
            <a:srgbClr val="82318E"/>
          </a:solidFill>
          <a:ln w="3175">
            <a:solidFill>
              <a:srgbClr val="8166A2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2.4.11/modules/imgproc/doc/filtering.html#sobel" TargetMode="External"/><Relationship Id="rId4" Type="http://schemas.openxmlformats.org/officeDocument/2006/relationships/hyperlink" Target="https://en.wikipedia.org/wiki/Laplace_operator" TargetMode="External"/><Relationship Id="rId5" Type="http://schemas.openxmlformats.org/officeDocument/2006/relationships/hyperlink" Target="http://docs.opencv.org/2.4.11/modules/imgproc/doc/filtering.html#laplacian" TargetMode="External"/><Relationship Id="rId6" Type="http://schemas.openxmlformats.org/officeDocument/2006/relationships/hyperlink" Target="https://en.wikipedia.org/wiki/Roberts_cross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yweiss/Colorizatio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3374"/>
            <a:ext cx="7772400" cy="1899642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《</a:t>
            </a:r>
            <a:r>
              <a:rPr lang="zh-CN" altLang="en-US" sz="4800" dirty="0" smtClean="0"/>
              <a:t>计算机图形学基础</a:t>
            </a:r>
            <a:r>
              <a:rPr lang="en-US" altLang="zh-CN" sz="4800" dirty="0" smtClean="0"/>
              <a:t>》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dirty="0" smtClean="0"/>
              <a:t>习题课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124672"/>
            <a:ext cx="6400800" cy="247268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助教   </a:t>
            </a:r>
            <a:r>
              <a:rPr lang="zh-CN" altLang="en-US" sz="3600" b="1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杨晟</a:t>
            </a:r>
            <a:endParaRPr lang="en-US" altLang="zh-CN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Inconsolata" panose="020B0609030003000000" pitchFamily="49" charset="0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18</a:t>
            </a:r>
            <a:r>
              <a:rPr lang="zh-CN" altLang="en-US" dirty="0" smtClean="0">
                <a:solidFill>
                  <a:schemeClr val="tx1"/>
                </a:solidFill>
                <a:latin typeface="Inconsolata" panose="020B0609030003000000" pitchFamily="49" charset="0"/>
              </a:rPr>
              <a:t>日</a:t>
            </a:r>
            <a:endParaRPr lang="en-US" altLang="zh-CN" dirty="0">
              <a:solidFill>
                <a:schemeClr val="tx1"/>
              </a:solidFill>
              <a:latin typeface="Inconsolata" panose="020B0609030003000000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9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Seam Carving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6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内容敏感的图像缩放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的图像缩放成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 </a:t>
                </a:r>
              </a:p>
              <a:p>
                <a:pPr lvl="1"/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中每个像素的能量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动态规划找出存在感最低的一条线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干掉这条线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71" y="3745213"/>
            <a:ext cx="3571429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内容敏感的图像缩放 </a:t>
            </a:r>
            <a:r>
              <a:rPr lang="en-US" altLang="zh-CN" dirty="0"/>
              <a:t>– </a:t>
            </a:r>
            <a:r>
              <a:rPr lang="zh-CN" altLang="en-US" dirty="0"/>
              <a:t>基本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思路：</a:t>
                </a:r>
              </a:p>
              <a:p>
                <a:pPr lvl="1"/>
                <a:r>
                  <a:rPr lang="zh-CN" altLang="en-US" sz="2200" dirty="0" smtClean="0"/>
                  <a:t>使用像素的变化衡量存在感，存在感强的得留着</a:t>
                </a:r>
              </a:p>
              <a:p>
                <a:pPr lvl="1"/>
                <a:r>
                  <a:rPr lang="zh-CN" altLang="en-US" sz="2200" dirty="0" smtClean="0"/>
                  <a:t>使用卷积求出像素的变化</a:t>
                </a:r>
                <a:endParaRPr lang="en-US" altLang="zh-CN" sz="2200" dirty="0" smtClean="0"/>
              </a:p>
              <a:p>
                <a:pPr lvl="1"/>
                <a:r>
                  <a:rPr lang="en-US" altLang="zh-CN" sz="2000" dirty="0" smtClean="0">
                    <a:latin typeface="+mj-lt"/>
                  </a:rPr>
                  <a:t>Gradient: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0.5 ∗[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48" y="4587764"/>
            <a:ext cx="1597002" cy="14348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78" y="4587764"/>
            <a:ext cx="1602539" cy="14397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116" y="4587765"/>
            <a:ext cx="1911962" cy="1434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95416" y="3957486"/>
                <a:ext cx="31495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16" y="3957486"/>
                <a:ext cx="314958" cy="526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35835" y="3887660"/>
                <a:ext cx="499624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835" y="3887660"/>
                <a:ext cx="499624" cy="6663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8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502919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其他算子：</a:t>
                </a:r>
                <a:endParaRPr lang="en-US" altLang="zh-CN" sz="2400" dirty="0" smtClean="0"/>
              </a:p>
              <a:p>
                <a:pPr lvl="1"/>
                <a:r>
                  <a:rPr lang="en-US" altLang="zh-CN" sz="1800" dirty="0" smtClean="0"/>
                  <a:t>Sobel: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1800" dirty="0" smtClean="0"/>
              </a:p>
              <a:p>
                <a:pPr lvl="1"/>
                <a:r>
                  <a:rPr lang="en-US" altLang="zh-CN" sz="1800" dirty="0">
                    <a:hlinkClick r:id="rId3"/>
                  </a:rPr>
                  <a:t>http://</a:t>
                </a:r>
                <a:r>
                  <a:rPr lang="en-US" altLang="zh-CN" sz="1800" dirty="0" smtClean="0">
                    <a:hlinkClick r:id="rId3"/>
                  </a:rPr>
                  <a:t>docs.opencv.org/2.4.11/modules/imgproc/doc/filtering.html#sobel</a:t>
                </a:r>
                <a:r>
                  <a:rPr lang="en-US" altLang="zh-CN" sz="1800" dirty="0" smtClean="0"/>
                  <a:t> </a:t>
                </a:r>
                <a:endParaRPr lang="en-US" altLang="zh-CN" sz="1800" dirty="0"/>
              </a:p>
              <a:p>
                <a:pPr lvl="1"/>
                <a:endParaRPr lang="en-US" altLang="zh-CN" sz="1800" dirty="0"/>
              </a:p>
              <a:p>
                <a:pPr lvl="1"/>
                <a:r>
                  <a:rPr lang="en-US" altLang="zh-CN" sz="1800" dirty="0" smtClean="0"/>
                  <a:t>Laplace: </a:t>
                </a:r>
              </a:p>
              <a:p>
                <a:pPr lvl="1"/>
                <a:r>
                  <a:rPr lang="en-US" altLang="zh-CN" sz="1800" dirty="0">
                    <a:hlinkClick r:id="rId4"/>
                  </a:rPr>
                  <a:t>https://</a:t>
                </a:r>
                <a:r>
                  <a:rPr lang="en-US" altLang="zh-CN" sz="1800" dirty="0" smtClean="0">
                    <a:hlinkClick r:id="rId4"/>
                  </a:rPr>
                  <a:t>en.wikipedia.org/wiki/Laplace_operator</a:t>
                </a:r>
                <a:endParaRPr lang="en-US" altLang="zh-CN" sz="1800" dirty="0" smtClean="0"/>
              </a:p>
              <a:p>
                <a:pPr lvl="1"/>
                <a:r>
                  <a:rPr lang="en-US" altLang="zh-CN" sz="1800" dirty="0">
                    <a:hlinkClick r:id="rId5"/>
                  </a:rPr>
                  <a:t>http://</a:t>
                </a:r>
                <a:r>
                  <a:rPr lang="en-US" altLang="zh-CN" sz="1800" dirty="0" smtClean="0">
                    <a:hlinkClick r:id="rId5"/>
                  </a:rPr>
                  <a:t>docs.opencv.org/2.4.11/modules/imgproc/doc/filtering.html#laplacian</a:t>
                </a:r>
                <a:r>
                  <a:rPr lang="en-US" altLang="zh-CN" sz="1800" dirty="0" smtClean="0"/>
                  <a:t> </a:t>
                </a:r>
              </a:p>
              <a:p>
                <a:pPr lvl="1"/>
                <a:endParaRPr lang="en-US" altLang="zh-CN" sz="1800" dirty="0"/>
              </a:p>
              <a:p>
                <a:pPr lvl="1"/>
                <a:r>
                  <a:rPr lang="en-US" altLang="zh-CN" sz="1800" dirty="0" smtClean="0"/>
                  <a:t>Roberts:</a:t>
                </a:r>
              </a:p>
              <a:p>
                <a:pPr lvl="1"/>
                <a:r>
                  <a:rPr lang="en-US" altLang="zh-CN" sz="1800" dirty="0">
                    <a:hlinkClick r:id="rId6"/>
                  </a:rPr>
                  <a:t>https://</a:t>
                </a:r>
                <a:r>
                  <a:rPr lang="en-US" altLang="zh-CN" sz="1800" dirty="0" smtClean="0">
                    <a:hlinkClick r:id="rId6"/>
                  </a:rPr>
                  <a:t>en.wikipedia.org/wiki/Roberts_cross</a:t>
                </a:r>
                <a:r>
                  <a:rPr lang="en-US" altLang="zh-CN" sz="1800" dirty="0" smtClean="0"/>
                  <a:t> </a:t>
                </a:r>
                <a:endParaRPr lang="zh-CN" altLang="en-US" sz="1800" dirty="0" smtClean="0"/>
              </a:p>
              <a:p>
                <a:pPr lvl="1"/>
                <a:endParaRPr lang="zh-CN" altLang="en-US" sz="1800" dirty="0"/>
              </a:p>
              <a:p>
                <a:pPr lvl="1"/>
                <a:r>
                  <a:rPr lang="zh-CN" altLang="en-US" sz="1800" dirty="0" smtClean="0"/>
                  <a:t>自己造算子！</a:t>
                </a:r>
                <a:endParaRPr lang="en-US" altLang="zh-CN" sz="1800" dirty="0"/>
              </a:p>
              <a:p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5029198"/>
              </a:xfrm>
              <a:blipFill rotWithShape="0">
                <a:blip r:embed="rId7"/>
                <a:stretch>
                  <a:fillRect l="-963" t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07" y="1911930"/>
            <a:ext cx="1703000" cy="1277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00" y="1911929"/>
            <a:ext cx="1703000" cy="127725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11144" cy="1143000"/>
          </a:xfrm>
        </p:spPr>
        <p:txBody>
          <a:bodyPr/>
          <a:lstStyle/>
          <a:p>
            <a:r>
              <a:rPr lang="zh-CN" altLang="en-US" dirty="0"/>
              <a:t>内容敏感的图像缩放 </a:t>
            </a:r>
            <a:r>
              <a:rPr lang="en-US" altLang="zh-CN" dirty="0"/>
              <a:t>– </a:t>
            </a:r>
            <a:r>
              <a:rPr lang="zh-CN" altLang="en-US" dirty="0"/>
              <a:t>基本</a:t>
            </a:r>
          </a:p>
        </p:txBody>
      </p:sp>
    </p:spTree>
    <p:extLst>
      <p:ext uri="{BB962C8B-B14F-4D97-AF65-F5344CB8AC3E}">
        <p14:creationId xmlns:p14="http://schemas.microsoft.com/office/powerpoint/2010/main" val="38635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动态规划求列向</a:t>
                </a:r>
                <a:r>
                  <a:rPr lang="en-US" altLang="zh-CN" sz="2400" dirty="0" smtClean="0"/>
                  <a:t>seam</a:t>
                </a:r>
              </a:p>
              <a:p>
                <a:pPr lvl="1"/>
                <a:r>
                  <a:rPr lang="zh-CN" altLang="en-US" sz="1800" dirty="0"/>
                  <a:t>二</a:t>
                </a:r>
                <a:r>
                  <a:rPr lang="zh-CN" altLang="en-US" sz="1800" dirty="0" smtClean="0"/>
                  <a:t>维</a:t>
                </a:r>
                <a:r>
                  <a:rPr lang="en-US" altLang="zh-CN" sz="1800" dirty="0" smtClean="0"/>
                  <a:t>DP</a:t>
                </a:r>
                <a:r>
                  <a:rPr lang="zh-CN" altLang="en-US" sz="1800" dirty="0" smtClean="0"/>
                  <a:t>方程</a:t>
                </a:r>
                <a:endParaRPr lang="en-US" altLang="zh-CN" sz="1800" dirty="0" smtClean="0"/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pPr lvl="1"/>
                <a:r>
                  <a:rPr lang="en-US" altLang="zh-CN" sz="1800" dirty="0" smtClean="0"/>
                  <a:t>Tips: </a:t>
                </a:r>
                <a:r>
                  <a:rPr lang="zh-CN" altLang="en-US" sz="1800" dirty="0" smtClean="0"/>
                  <a:t>存放上一行的列坐标用于回溯</a:t>
                </a:r>
                <a:endParaRPr lang="en-US" altLang="zh-CN" sz="18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求到最后一行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b="0" dirty="0" smtClean="0"/>
                  <a:t>，找出最小值。</a:t>
                </a:r>
                <a:endParaRPr lang="en-US" altLang="zh-CN" sz="2400" b="0" dirty="0" smtClean="0"/>
              </a:p>
              <a:p>
                <a:r>
                  <a:rPr lang="zh-CN" altLang="en-US" sz="2400" dirty="0" smtClean="0"/>
                  <a:t>回溯得到这条</a:t>
                </a:r>
                <a:r>
                  <a:rPr lang="en-US" altLang="zh-CN" sz="2400" dirty="0" smtClean="0"/>
                  <a:t>seam</a:t>
                </a:r>
                <a:r>
                  <a:rPr lang="zh-CN" altLang="en-US" sz="2400" dirty="0" smtClean="0"/>
                  <a:t>，删掉这一列。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重新计算变化部分的</a:t>
                </a:r>
                <a:r>
                  <a:rPr lang="en-US" altLang="zh-CN" sz="2400" dirty="0" smtClean="0"/>
                  <a:t>e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90" y="1705914"/>
            <a:ext cx="2200000" cy="4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73" y="2479627"/>
            <a:ext cx="4700034" cy="5603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32040" y="2921821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68345" y="2921820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4650" y="2921820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68344" y="3158125"/>
            <a:ext cx="236305" cy="23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7144364" y="2563205"/>
            <a:ext cx="113016" cy="1102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11144" cy="1143000"/>
          </a:xfrm>
        </p:spPr>
        <p:txBody>
          <a:bodyPr/>
          <a:lstStyle/>
          <a:p>
            <a:r>
              <a:rPr lang="zh-CN" altLang="en-US" dirty="0"/>
              <a:t>内容敏感的图像缩放 </a:t>
            </a:r>
            <a:r>
              <a:rPr lang="en-US" altLang="zh-CN" dirty="0"/>
              <a:t>– </a:t>
            </a:r>
            <a:r>
              <a:rPr lang="zh-CN" altLang="en-US" dirty="0"/>
              <a:t>基本</a:t>
            </a:r>
          </a:p>
        </p:txBody>
      </p:sp>
    </p:spTree>
    <p:extLst>
      <p:ext uri="{BB962C8B-B14F-4D97-AF65-F5344CB8AC3E}">
        <p14:creationId xmlns:p14="http://schemas.microsoft.com/office/powerpoint/2010/main" val="5321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图像放大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每次算</a:t>
            </a:r>
            <a:r>
              <a:rPr lang="en-US" altLang="zh-CN" dirty="0" smtClean="0"/>
              <a:t>N</a:t>
            </a:r>
            <a:r>
              <a:rPr lang="zh-CN" altLang="en-US" dirty="0"/>
              <a:t>条</a:t>
            </a:r>
            <a:r>
              <a:rPr lang="en-US" altLang="zh-CN" dirty="0" smtClean="0"/>
              <a:t>(10%~20%)</a:t>
            </a:r>
            <a:r>
              <a:rPr lang="zh-CN" altLang="en-US" dirty="0"/>
              <a:t> </a:t>
            </a:r>
            <a:r>
              <a:rPr lang="en-US" altLang="zh-CN" dirty="0" smtClean="0"/>
              <a:t>seams</a:t>
            </a:r>
            <a:r>
              <a:rPr lang="zh-CN" altLang="en-US" dirty="0" smtClean="0"/>
              <a:t>，原地倍化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双向缩放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搞定一维再搞另一维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每次双向判断：</a:t>
            </a:r>
            <a:r>
              <a:rPr lang="en-US" altLang="zh-CN" dirty="0" smtClean="0"/>
              <a:t>Section 4.2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对象放大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保护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和对象移除</a:t>
            </a:r>
            <a:endParaRPr lang="en-US" altLang="zh-CN" dirty="0" smtClean="0"/>
          </a:p>
          <a:p>
            <a:pPr lvl="1"/>
            <a:r>
              <a:rPr lang="zh-CN" altLang="en-US" dirty="0"/>
              <a:t>对象</a:t>
            </a:r>
            <a:r>
              <a:rPr lang="zh-CN" altLang="en-US" dirty="0" smtClean="0"/>
              <a:t>区域的</a:t>
            </a:r>
            <a:r>
              <a:rPr lang="en-US" altLang="zh-CN" dirty="0" smtClean="0"/>
              <a:t>pixel cost</a:t>
            </a:r>
            <a:r>
              <a:rPr lang="zh-CN" altLang="en-US" dirty="0"/>
              <a:t>设置</a:t>
            </a:r>
            <a:r>
              <a:rPr lang="zh-CN" altLang="en-US" dirty="0" smtClean="0"/>
              <a:t>为巨大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巨小。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11144" cy="1143000"/>
          </a:xfrm>
        </p:spPr>
        <p:txBody>
          <a:bodyPr/>
          <a:lstStyle/>
          <a:p>
            <a:r>
              <a:rPr lang="zh-CN" altLang="en-US" dirty="0"/>
              <a:t>内容敏感的图像缩放 </a:t>
            </a:r>
            <a:r>
              <a:rPr lang="en-US" altLang="zh-CN" dirty="0"/>
              <a:t>– </a:t>
            </a:r>
            <a:r>
              <a:rPr lang="zh-CN" altLang="en-US" dirty="0" smtClean="0"/>
              <a:t>拓展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4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内容敏感的图像缩放 </a:t>
            </a:r>
            <a:r>
              <a:rPr lang="en-US" altLang="zh-CN" dirty="0"/>
              <a:t>– 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25779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基础</a:t>
            </a:r>
            <a:r>
              <a:rPr lang="zh-CN" altLang="en-US" sz="2400" dirty="0" smtClean="0"/>
              <a:t>：图像双向缩小，</a:t>
            </a:r>
            <a:r>
              <a:rPr lang="en-US" altLang="zh-CN" sz="2400" dirty="0" smtClean="0"/>
              <a:t>80</a:t>
            </a:r>
            <a:r>
              <a:rPr lang="en-US" altLang="zh-CN" sz="2400" dirty="0"/>
              <a:t>%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拓展</a:t>
            </a:r>
            <a:r>
              <a:rPr lang="zh-CN" altLang="en-US" sz="2400" dirty="0" smtClean="0"/>
              <a:t>：区域保护和删除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放大，</a:t>
            </a:r>
            <a:r>
              <a:rPr lang="en-US" altLang="zh-CN" sz="2400" dirty="0"/>
              <a:t>100%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 smtClean="0"/>
              <a:t>数据：网络</a:t>
            </a:r>
            <a:r>
              <a:rPr lang="zh-CN" altLang="en-US" sz="2400" dirty="0"/>
              <a:t>学堂提供</a:t>
            </a:r>
            <a:r>
              <a:rPr lang="en-US" altLang="zh-CN" sz="2400" dirty="0"/>
              <a:t>6</a:t>
            </a:r>
            <a:r>
              <a:rPr lang="zh-CN" altLang="en-US" sz="2400" dirty="0"/>
              <a:t>张图像，此外，请另行使用</a:t>
            </a:r>
            <a:r>
              <a:rPr lang="en-US" altLang="zh-CN" sz="2400" dirty="0"/>
              <a:t>1~4</a:t>
            </a:r>
            <a:r>
              <a:rPr lang="zh-CN" altLang="en-US" sz="2400" dirty="0"/>
              <a:t>张个性化图像</a:t>
            </a:r>
            <a:r>
              <a:rPr lang="zh-CN" altLang="en-US" sz="2400" dirty="0" smtClean="0"/>
              <a:t>测试</a:t>
            </a:r>
            <a:endParaRPr lang="en-US" altLang="zh-CN" sz="1200" dirty="0"/>
          </a:p>
          <a:p>
            <a:pPr lvl="1"/>
            <a:r>
              <a:rPr lang="zh-CN" altLang="en-US" sz="1800" dirty="0" smtClean="0"/>
              <a:t>每张图像需要提供双向缩小</a:t>
            </a:r>
            <a:r>
              <a:rPr lang="en-US" altLang="zh-CN" sz="1800" dirty="0" smtClean="0"/>
              <a:t>20%</a:t>
            </a:r>
            <a:r>
              <a:rPr lang="zh-CN" altLang="en-US" sz="1800" dirty="0" smtClean="0"/>
              <a:t>后的结果。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放大和对象保护、删除测试可自选例子。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典型测试用例：将一幅自拍生活照缩放为大头照。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r>
              <a:rPr lang="zh-CN" altLang="en-US" sz="2400" dirty="0"/>
              <a:t>最终提交：</a:t>
            </a:r>
            <a:r>
              <a:rPr lang="en-US" altLang="zh-CN" sz="2400" dirty="0"/>
              <a:t>Code + </a:t>
            </a:r>
            <a:r>
              <a:rPr lang="zh-CN" altLang="en-US" sz="2400" dirty="0" smtClean="0"/>
              <a:t>输入输出图 </a:t>
            </a:r>
            <a:r>
              <a:rPr lang="en-US" altLang="zh-CN" sz="2400" dirty="0"/>
              <a:t>+ </a:t>
            </a:r>
            <a:r>
              <a:rPr lang="en-US" altLang="zh-CN" sz="2400" dirty="0" smtClean="0"/>
              <a:t>seam</a:t>
            </a:r>
            <a:r>
              <a:rPr lang="zh-CN" altLang="en-US" sz="2400" dirty="0" smtClean="0"/>
              <a:t>示意图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把所有删掉的</a:t>
            </a:r>
            <a:r>
              <a:rPr lang="en-US" altLang="zh-CN" sz="2400" dirty="0" smtClean="0"/>
              <a:t>seam</a:t>
            </a:r>
            <a:r>
              <a:rPr lang="zh-CN" altLang="en-US" sz="2400" dirty="0" smtClean="0"/>
              <a:t>在原图中用不同颜色标出来；添加的在最终图中用不同颜色标出来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34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MVC Instant Image Cloning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0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 Instant Image Cloning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新的图像块 </a:t>
            </a:r>
            <a:r>
              <a:rPr lang="en-US" altLang="zh-CN" sz="2800" dirty="0" smtClean="0"/>
              <a:t>+ </a:t>
            </a:r>
            <a:r>
              <a:rPr lang="zh-CN" altLang="en-US" sz="2800" dirty="0" smtClean="0"/>
              <a:t>旧的图像 </a:t>
            </a:r>
            <a:r>
              <a:rPr lang="en-US" altLang="zh-CN" sz="2800" dirty="0" smtClean="0"/>
              <a:t>= </a:t>
            </a:r>
            <a:r>
              <a:rPr lang="zh-CN" altLang="en-US" sz="2800" dirty="0" smtClean="0"/>
              <a:t>新的图像</a:t>
            </a:r>
            <a:endParaRPr lang="en-US" altLang="zh-CN" sz="2800" dirty="0"/>
          </a:p>
          <a:p>
            <a:pPr lvl="1"/>
            <a:r>
              <a:rPr lang="zh-CN" altLang="en-US" sz="2000" dirty="0"/>
              <a:t>得到</a:t>
            </a:r>
            <a:r>
              <a:rPr lang="zh-CN" altLang="en-US" sz="2000" dirty="0" smtClean="0"/>
              <a:t>最佳的融合效果；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前身：</a:t>
            </a:r>
            <a:r>
              <a:rPr lang="en-US" altLang="zh-CN" sz="2000" dirty="0" smtClean="0"/>
              <a:t>Poisson Image Editing, SIGGRAPH 2003.</a:t>
            </a:r>
          </a:p>
          <a:p>
            <a:pPr lvl="1"/>
            <a:endParaRPr lang="en-US" altLang="zh-CN" sz="2000" dirty="0" smtClean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12" y="3073473"/>
            <a:ext cx="1865232" cy="1362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56" y="4435723"/>
            <a:ext cx="2403145" cy="15019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57" y="3073473"/>
            <a:ext cx="4582743" cy="286421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2389908" y="3922094"/>
            <a:ext cx="322119" cy="1211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632069" y="5060373"/>
            <a:ext cx="430704" cy="36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 Instant Image Cloning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为什么泊松慢：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解了所有的</a:t>
            </a:r>
            <a:r>
              <a:rPr lang="en-US" altLang="zh-CN" sz="1800" dirty="0" smtClean="0"/>
              <a:t>Pixel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r>
              <a:rPr lang="en-US" altLang="zh-CN" sz="2400" dirty="0" smtClean="0"/>
              <a:t>MVC(Mean-value-coordinates)</a:t>
            </a:r>
            <a:r>
              <a:rPr lang="zh-CN" altLang="en-US" sz="2400" dirty="0" smtClean="0"/>
              <a:t>是什么：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What: </a:t>
            </a:r>
            <a:r>
              <a:rPr lang="zh-CN" altLang="en-US" sz="1800" dirty="0" smtClean="0"/>
              <a:t>闭合多边形内的点关于多边形顶点的坐标；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Why: </a:t>
            </a:r>
            <a:r>
              <a:rPr lang="zh-CN" altLang="en-US" sz="1800" dirty="0" smtClean="0"/>
              <a:t>用来对任意函数进行平滑插值；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How: Equ1 ~ Equ3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2400" dirty="0" smtClean="0"/>
              <a:t>MVC</a:t>
            </a:r>
            <a:r>
              <a:rPr lang="zh-CN" altLang="en-US" sz="2400" dirty="0" smtClean="0"/>
              <a:t>在图像融合中用来干什么：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对像素融合过程中的每个像素的偏移量，用顶点的偏移量，进行平滑插值。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19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课程考核（</a:t>
            </a:r>
            <a:r>
              <a:rPr lang="en-US" altLang="zh-CN" dirty="0" smtClean="0">
                <a:latin typeface="Inconsolata" panose="020B0609030003000000" pitchFamily="49" charset="0"/>
              </a:rPr>
              <a:t>2018</a:t>
            </a:r>
            <a:r>
              <a:rPr lang="en-US" altLang="zh-CN" dirty="0" smtClean="0"/>
              <a:t>.</a:t>
            </a:r>
            <a:r>
              <a:rPr lang="zh-CN" altLang="en-US" dirty="0" smtClean="0"/>
              <a:t>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7839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光栅图形学作业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					10’</a:t>
            </a: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基于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Bézier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曲线的三维造形与渲染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	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     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Inconsolata" panose="020B0609030003000000" pitchFamily="49" charset="0"/>
              </a:rPr>
              <a:t>60’</a:t>
            </a:r>
          </a:p>
          <a:p>
            <a:r>
              <a:rPr lang="zh-CN" altLang="en-US" dirty="0" smtClean="0">
                <a:latin typeface="Inconsolata" panose="020B0609030003000000" pitchFamily="49" charset="0"/>
              </a:rPr>
              <a:t>图像大</a:t>
            </a:r>
            <a:r>
              <a:rPr lang="zh-CN" altLang="en-US" dirty="0" smtClean="0">
                <a:latin typeface="Inconsolata" panose="020B0609030003000000" pitchFamily="49" charset="0"/>
              </a:rPr>
              <a:t>作业</a:t>
            </a:r>
            <a:r>
              <a:rPr lang="en-US" altLang="zh-CN" dirty="0" smtClean="0">
                <a:latin typeface="Inconsolata" panose="020B0609030003000000" pitchFamily="49" charset="0"/>
              </a:rPr>
              <a:t>						</a:t>
            </a:r>
            <a:r>
              <a:rPr lang="en-US" altLang="zh-CN" dirty="0">
                <a:latin typeface="Inconsolata" panose="020B0609030003000000" pitchFamily="49" charset="0"/>
              </a:rPr>
              <a:t>3</a:t>
            </a:r>
            <a:r>
              <a:rPr lang="en-US" altLang="zh-CN" dirty="0" smtClean="0">
                <a:latin typeface="Inconsolata" panose="020B0609030003000000" pitchFamily="49" charset="0"/>
              </a:rPr>
              <a:t>0’</a:t>
            </a:r>
          </a:p>
          <a:p>
            <a:pPr lvl="1"/>
            <a:r>
              <a:rPr lang="en-US" altLang="zh-CN" dirty="0" smtClean="0">
                <a:latin typeface="Inconsolata" panose="020B0609030003000000" pitchFamily="49" charset="0"/>
              </a:rPr>
              <a:t>Deadline</a:t>
            </a:r>
            <a:r>
              <a:rPr lang="zh-CN" altLang="en-US" dirty="0" smtClean="0">
                <a:latin typeface="Inconsolata" panose="020B0609030003000000" pitchFamily="49" charset="0"/>
              </a:rPr>
              <a:t>：约</a:t>
            </a:r>
            <a:r>
              <a:rPr lang="en-US" altLang="zh-CN" dirty="0" smtClean="0">
                <a:latin typeface="Inconsolata" panose="020B0609030003000000" pitchFamily="49" charset="0"/>
              </a:rPr>
              <a:t>18</a:t>
            </a:r>
            <a:r>
              <a:rPr lang="zh-CN" altLang="en-US" dirty="0" smtClean="0">
                <a:latin typeface="Inconsolata" panose="020B0609030003000000" pitchFamily="49" charset="0"/>
              </a:rPr>
              <a:t>周 </a:t>
            </a:r>
            <a:r>
              <a:rPr lang="en-US" altLang="zh-CN" dirty="0" smtClean="0">
                <a:latin typeface="Inconsolata" panose="020B0609030003000000" pitchFamily="49" charset="0"/>
              </a:rPr>
              <a:t>(</a:t>
            </a:r>
            <a:r>
              <a:rPr lang="en-US" altLang="zh-CN" dirty="0" smtClean="0">
                <a:latin typeface="Inconsolata" panose="020B0609030003000000" pitchFamily="49" charset="0"/>
              </a:rPr>
              <a:t>6</a:t>
            </a:r>
            <a:r>
              <a:rPr lang="en-US" altLang="zh-CN" dirty="0" smtClean="0">
                <a:latin typeface="Inconsolata" panose="020B0609030003000000" pitchFamily="49" charset="0"/>
              </a:rPr>
              <a:t>.27 </a:t>
            </a:r>
            <a:r>
              <a:rPr lang="en-US" altLang="zh-CN" dirty="0" smtClean="0">
                <a:latin typeface="Inconsolata" panose="020B0609030003000000" pitchFamily="49" charset="0"/>
              </a:rPr>
              <a:t>– </a:t>
            </a:r>
            <a:r>
              <a:rPr lang="en-US" altLang="zh-CN" dirty="0">
                <a:latin typeface="Inconsolata" panose="020B0609030003000000" pitchFamily="49" charset="0"/>
              </a:rPr>
              <a:t>6</a:t>
            </a:r>
            <a:r>
              <a:rPr lang="en-US" altLang="zh-CN" dirty="0" smtClean="0">
                <a:latin typeface="Inconsolata" panose="020B0609030003000000" pitchFamily="49" charset="0"/>
              </a:rPr>
              <a:t>.29</a:t>
            </a:r>
            <a:r>
              <a:rPr lang="en-US" altLang="zh-CN" dirty="0" smtClean="0">
                <a:latin typeface="Inconsolata" panose="020B0609030003000000" pitchFamily="49" charset="0"/>
              </a:rPr>
              <a:t>) </a:t>
            </a:r>
            <a:r>
              <a:rPr lang="en-US" altLang="zh-CN" dirty="0" smtClean="0">
                <a:latin typeface="Inconsolata" panose="020B0609030003000000" pitchFamily="49" charset="0"/>
              </a:rPr>
              <a:t>7.</a:t>
            </a:r>
            <a:r>
              <a:rPr lang="en-US" altLang="zh-CN" dirty="0" smtClean="0">
                <a:latin typeface="Inconsolata" panose="020B0609030003000000" pitchFamily="49" charset="0"/>
              </a:rPr>
              <a:t>1</a:t>
            </a:r>
            <a:endParaRPr lang="zh-CN" altLang="en-US" dirty="0" smtClean="0">
              <a:latin typeface="Inconsolata" panose="020B0609030003000000" pitchFamily="49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课堂小测					</a:t>
            </a:r>
            <a:r>
              <a:rPr lang="zh-CN" altLang="en-US" dirty="0">
                <a:solidFill>
                  <a:srgbClr val="FF0000"/>
                </a:solidFill>
                <a:latin typeface="Inconsolata" panose="020B0609030003000000" pitchFamily="49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0’</a:t>
            </a:r>
            <a:endParaRPr lang="zh-CN" altLang="en-US" dirty="0" smtClean="0">
              <a:solidFill>
                <a:srgbClr val="FF0000"/>
              </a:solidFill>
              <a:latin typeface="Inconsolata" panose="020B0609030003000000" pitchFamily="49" charset="0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22</a:t>
            </a:r>
            <a:r>
              <a:rPr lang="zh-CN" altLang="en-US" dirty="0" smtClean="0">
                <a:solidFill>
                  <a:srgbClr val="FF0000"/>
                </a:solidFill>
                <a:latin typeface="Inconsolata" panose="020B0609030003000000" pitchFamily="49" charset="0"/>
              </a:rPr>
              <a:t>日</a:t>
            </a:r>
            <a:r>
              <a:rPr lang="zh-CN" altLang="en-US" dirty="0" smtClean="0">
                <a:latin typeface="Inconsolata" panose="020B0609030003000000" pitchFamily="49" charset="0"/>
              </a:rPr>
              <a:t>，高分送</a:t>
            </a:r>
            <a:r>
              <a:rPr lang="en-US" altLang="zh-CN" dirty="0" smtClean="0">
                <a:latin typeface="Inconsolata" panose="020B0609030003000000" pitchFamily="49" charset="0"/>
              </a:rPr>
              <a:t>BUFF</a:t>
            </a:r>
            <a:r>
              <a:rPr lang="zh-CN" altLang="en-US" dirty="0" smtClean="0">
                <a:latin typeface="Inconsolata" panose="020B0609030003000000" pitchFamily="49" charset="0"/>
              </a:rPr>
              <a:t>，不扣课程总评</a:t>
            </a:r>
          </a:p>
          <a:p>
            <a:pPr lvl="1"/>
            <a:r>
              <a:rPr lang="zh-CN" altLang="en-US" dirty="0" smtClean="0">
                <a:latin typeface="Inconsolata" panose="020B0609030003000000" pitchFamily="49" charset="0"/>
              </a:rPr>
              <a:t>参考资料见备注</a:t>
            </a:r>
            <a:endParaRPr lang="en-US" altLang="zh-CN" dirty="0" smtClean="0"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MVC Instant Image </a:t>
            </a:r>
            <a:r>
              <a:rPr lang="en-US" altLang="zh-CN" dirty="0" smtClean="0"/>
              <a:t>Cloning – 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基础</a:t>
            </a:r>
            <a:r>
              <a:rPr lang="zh-CN" altLang="en-US" sz="2400" dirty="0" smtClean="0"/>
              <a:t>：整合</a:t>
            </a:r>
            <a:r>
              <a:rPr lang="en-US" altLang="zh-CN" sz="2400" dirty="0" smtClean="0"/>
              <a:t>Adaptive Mesh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100</a:t>
            </a:r>
            <a:r>
              <a:rPr lang="en-US" altLang="zh-CN" sz="2400" dirty="0"/>
              <a:t>%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1800" dirty="0" smtClean="0"/>
              <a:t>使用</a:t>
            </a:r>
            <a:r>
              <a:rPr lang="en-US" altLang="zh-CN" sz="1800" dirty="0" smtClean="0"/>
              <a:t>Adaptive Mesh</a:t>
            </a:r>
            <a:r>
              <a:rPr lang="zh-CN" altLang="en-US" sz="1800" dirty="0" smtClean="0"/>
              <a:t>后，每个像素点只与最多三个顶点有关。</a:t>
            </a:r>
            <a:endParaRPr lang="en-US" altLang="zh-CN" sz="18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数据：请自行使用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组以上图像进行测试</a:t>
            </a:r>
            <a:endParaRPr lang="en-US" altLang="zh-CN" sz="1200" dirty="0"/>
          </a:p>
          <a:p>
            <a:pPr lvl="1"/>
            <a:r>
              <a:rPr lang="zh-CN" altLang="en-US" sz="1800" dirty="0" smtClean="0"/>
              <a:t>为使最终结果美观，边沿颜色应该区别不太大。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r>
              <a:rPr lang="zh-CN" altLang="en-US" sz="2400" dirty="0" smtClean="0"/>
              <a:t>最终提交：</a:t>
            </a:r>
            <a:r>
              <a:rPr lang="en-US" altLang="zh-CN" sz="2400" dirty="0" smtClean="0"/>
              <a:t>Code + </a:t>
            </a:r>
            <a:r>
              <a:rPr lang="zh-CN" altLang="en-US" sz="2400" dirty="0"/>
              <a:t>融合</a:t>
            </a:r>
            <a:r>
              <a:rPr lang="zh-CN" altLang="en-US" sz="2400" dirty="0" smtClean="0"/>
              <a:t>前后的图 </a:t>
            </a:r>
            <a:r>
              <a:rPr lang="en-US" altLang="zh-CN" sz="2400" dirty="0" smtClean="0"/>
              <a:t>+ Adaptive Mesh</a:t>
            </a:r>
            <a:r>
              <a:rPr lang="zh-CN" altLang="en-US" sz="2400" dirty="0" smtClean="0"/>
              <a:t>示意图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48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3140968"/>
            <a:ext cx="7211144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Thank You </a:t>
            </a:r>
            <a:r>
              <a:rPr lang="zh-CN" altLang="en-US" sz="6000" dirty="0"/>
              <a:t>！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6000" dirty="0"/>
              <a:t>Any 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108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作业检查须知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76798"/>
          </a:xfrm>
        </p:spPr>
        <p:txBody>
          <a:bodyPr/>
          <a:lstStyle/>
          <a:p>
            <a:r>
              <a:rPr kumimoji="1" lang="zh-CN" altLang="en-US" dirty="0" smtClean="0"/>
              <a:t>自带笔记本，打开实现结果</a:t>
            </a:r>
          </a:p>
          <a:p>
            <a:pPr lvl="1"/>
            <a:r>
              <a:rPr kumimoji="1" lang="zh-CN" altLang="en-US" dirty="0" smtClean="0"/>
              <a:t>光线跟踪效果图</a:t>
            </a:r>
          </a:p>
          <a:p>
            <a:pPr lvl="1"/>
            <a:r>
              <a:rPr kumimoji="1" lang="zh-CN" altLang="en-US" dirty="0" smtClean="0"/>
              <a:t>图像作业的原图，处理后的图</a:t>
            </a:r>
          </a:p>
          <a:p>
            <a:pPr lvl="2"/>
            <a:r>
              <a:rPr kumimoji="1" lang="en-US" altLang="zh-CN" dirty="0" smtClean="0"/>
              <a:t>Seam</a:t>
            </a:r>
            <a:r>
              <a:rPr kumimoji="1" lang="zh-CN" altLang="en-US" dirty="0" smtClean="0"/>
              <a:t> 图</a:t>
            </a:r>
          </a:p>
          <a:p>
            <a:pPr lvl="2"/>
            <a:r>
              <a:rPr kumimoji="1" lang="en-US" altLang="zh-CN" dirty="0" smtClean="0"/>
              <a:t>Adaptive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Mesh</a:t>
            </a:r>
            <a:r>
              <a:rPr kumimoji="1" lang="zh-CN" altLang="en-US" dirty="0" smtClean="0"/>
              <a:t> 图</a:t>
            </a:r>
            <a:endParaRPr kumimoji="1" lang="zh-CN" altLang="en-US" dirty="0"/>
          </a:p>
          <a:p>
            <a:r>
              <a:rPr kumimoji="1" lang="zh-CN" altLang="en-US" dirty="0" smtClean="0"/>
              <a:t>每人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-10</a:t>
            </a:r>
            <a:r>
              <a:rPr kumimoji="1" lang="zh-CN" altLang="en-US" dirty="0" smtClean="0"/>
              <a:t>分钟</a:t>
            </a: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不要集中在周五晚！！！</a:t>
            </a:r>
          </a:p>
          <a:p>
            <a:r>
              <a:rPr kumimoji="1" lang="zh-CN" altLang="en-US" dirty="0" smtClean="0"/>
              <a:t>提前回家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暑研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小学期 请给助教发邮件！</a:t>
            </a:r>
          </a:p>
          <a:p>
            <a:r>
              <a:rPr kumimoji="1" lang="zh-CN" altLang="en-US" dirty="0" smtClean="0"/>
              <a:t>不作死就不会挂科！！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34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图像大作业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1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选题列表（三选一）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2"/>
            <a:ext cx="8406245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基于优化的图像彩色化</a:t>
            </a:r>
            <a:endParaRPr lang="en-US" altLang="zh-CN" sz="2800" dirty="0" smtClean="0"/>
          </a:p>
          <a:p>
            <a:pPr lvl="1"/>
            <a:r>
              <a:rPr lang="en-US" altLang="zh-CN" sz="2200" dirty="0" smtClean="0"/>
              <a:t>Colorization Using Optimization, SIGGRAPH 2004.</a:t>
            </a:r>
          </a:p>
          <a:p>
            <a:pPr lvl="1"/>
            <a:endParaRPr lang="en-US" altLang="zh-CN" sz="2200" dirty="0"/>
          </a:p>
          <a:p>
            <a:r>
              <a:rPr lang="zh-CN" altLang="en-US" sz="2800" dirty="0" smtClean="0"/>
              <a:t>内容敏感的图像缩放</a:t>
            </a:r>
            <a:endParaRPr lang="en-US" altLang="zh-CN" sz="2800" dirty="0" smtClean="0"/>
          </a:p>
          <a:p>
            <a:pPr lvl="1"/>
            <a:r>
              <a:rPr lang="en-US" altLang="zh-CN" sz="2200" dirty="0"/>
              <a:t>Seam Carving for Content-Aware Image </a:t>
            </a:r>
            <a:r>
              <a:rPr lang="en-US" altLang="zh-CN" sz="2200" dirty="0" smtClean="0"/>
              <a:t>Resizing, SIGGRAPH 2007.</a:t>
            </a:r>
          </a:p>
          <a:p>
            <a:pPr lvl="1"/>
            <a:endParaRPr lang="en-US" altLang="zh-CN" sz="2200" dirty="0"/>
          </a:p>
          <a:p>
            <a:r>
              <a:rPr lang="zh-CN" altLang="en-US" sz="2800" dirty="0" smtClean="0"/>
              <a:t>无缝图像拼接</a:t>
            </a:r>
            <a:endParaRPr lang="en-US" altLang="zh-CN" sz="2800" dirty="0" smtClean="0"/>
          </a:p>
          <a:p>
            <a:pPr lvl="1"/>
            <a:r>
              <a:rPr lang="en-US" altLang="zh-CN" sz="2200" dirty="0"/>
              <a:t>Coordinates for Instant Image </a:t>
            </a:r>
            <a:r>
              <a:rPr lang="en-US" altLang="zh-CN" sz="2200" dirty="0" smtClean="0"/>
              <a:t>Cloning, SIGGRAPH 2009.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82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4894"/>
            <a:ext cx="7772400" cy="1899642"/>
          </a:xfrm>
        </p:spPr>
        <p:txBody>
          <a:bodyPr>
            <a:normAutofit/>
          </a:bodyPr>
          <a:lstStyle/>
          <a:p>
            <a:r>
              <a:rPr lang="en-US" altLang="zh-CN" dirty="0"/>
              <a:t>Colorization Using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基于优化的彩色化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输入：灰度图像 </a:t>
            </a:r>
            <a:r>
              <a:rPr lang="en-US" altLang="zh-CN" sz="2800" dirty="0" smtClean="0"/>
              <a:t>+ Colored sketches</a:t>
            </a:r>
          </a:p>
          <a:p>
            <a:r>
              <a:rPr lang="zh-CN" altLang="en-US" sz="2800" dirty="0" smtClean="0"/>
              <a:t>输出：彩色图像</a:t>
            </a:r>
            <a:endParaRPr lang="en-US" altLang="zh-CN" sz="2800" dirty="0" smtClean="0"/>
          </a:p>
          <a:p>
            <a:r>
              <a:rPr lang="en-US" altLang="zh-CN" sz="2800" dirty="0"/>
              <a:t>Project </a:t>
            </a:r>
            <a:r>
              <a:rPr lang="en-US" altLang="zh-CN" sz="2800" dirty="0" smtClean="0"/>
              <a:t>Homepage:</a:t>
            </a:r>
          </a:p>
          <a:p>
            <a:pPr lvl="1"/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://www.cs.huji.ac.il/~yweiss/Colorization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48" y="3792832"/>
            <a:ext cx="5580952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基于优化的彩色化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图像颜色空间：</a:t>
                </a:r>
                <a:r>
                  <a:rPr lang="en-US" altLang="zh-CN" sz="2800" dirty="0" smtClean="0"/>
                  <a:t>YUV</a:t>
                </a:r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优化思路：</a:t>
                </a:r>
                <a:r>
                  <a:rPr lang="zh-CN" altLang="en-US" sz="2800" dirty="0"/>
                  <a:t>灰度值</a:t>
                </a:r>
                <a:r>
                  <a:rPr lang="zh-CN" altLang="en-US" sz="2800" dirty="0" smtClean="0"/>
                  <a:t>相邻的像素，它们的颜色差异应该小：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en-US" altLang="zh-CN" sz="2800" dirty="0" smtClean="0"/>
              </a:p>
              <a:p>
                <a:r>
                  <a:rPr lang="zh-CN" altLang="en-US" sz="2800" dirty="0"/>
                  <a:t>亲疏</a:t>
                </a:r>
                <a:r>
                  <a:rPr lang="zh-CN" altLang="en-US" sz="2800" dirty="0" smtClean="0"/>
                  <a:t>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762" y="3416946"/>
            <a:ext cx="3590476" cy="11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876" y="5899822"/>
            <a:ext cx="3771429" cy="6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553" y="5136306"/>
            <a:ext cx="2990476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0155" cy="510193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初始值：输入的</a:t>
                </a:r>
                <a:r>
                  <a:rPr lang="en-US" altLang="zh-CN" sz="2800" dirty="0" smtClean="0"/>
                  <a:t>Sketch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endParaRPr lang="en-US" altLang="zh-CN" sz="2800" dirty="0" smtClean="0"/>
              </a:p>
              <a:p>
                <a:r>
                  <a:rPr lang="zh-CN" altLang="en-US" sz="2800" dirty="0" smtClean="0"/>
                  <a:t>解方程：</a:t>
                </a:r>
                <a:endParaRPr lang="en-US" altLang="zh-CN" sz="28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200" dirty="0" smtClean="0"/>
              </a:p>
              <a:p>
                <a:pPr lvl="1"/>
                <a:r>
                  <a:rPr lang="en-US" altLang="zh-CN" sz="2200" dirty="0"/>
                  <a:t>C</a:t>
                </a:r>
                <a:r>
                  <a:rPr lang="en-US" altLang="zh-CN" sz="2200" dirty="0" smtClean="0"/>
                  <a:t>++: Eigen, Python: </a:t>
                </a:r>
                <a:r>
                  <a:rPr lang="en-US" altLang="zh-CN" sz="2200" dirty="0" err="1" smtClean="0"/>
                  <a:t>numpy</a:t>
                </a:r>
                <a:r>
                  <a:rPr lang="zh-CN" altLang="en-US" sz="2200" dirty="0" smtClean="0"/>
                  <a:t>等。</a:t>
                </a:r>
                <a:endParaRPr lang="en-US" altLang="zh-CN" sz="2200" dirty="0" smtClean="0"/>
              </a:p>
              <a:p>
                <a:pPr lvl="1"/>
                <a:endParaRPr lang="en-US" altLang="zh-CN" sz="2200" dirty="0"/>
              </a:p>
              <a:p>
                <a:r>
                  <a:rPr lang="en-US" altLang="zh-CN" sz="2800" dirty="0" smtClean="0"/>
                  <a:t>Tips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lvl="1"/>
                <a:r>
                  <a:rPr lang="zh-CN" altLang="en-US" sz="2200" dirty="0" smtClean="0"/>
                  <a:t>美工不好的同学，找一张彩色图像转灰度，便于设</a:t>
                </a:r>
                <a:r>
                  <a:rPr lang="en-US" altLang="zh-CN" sz="2200" dirty="0" smtClean="0"/>
                  <a:t>Sketch</a:t>
                </a:r>
                <a:r>
                  <a:rPr lang="zh-CN" altLang="en-US" sz="2200" dirty="0" smtClean="0"/>
                  <a:t>颜色</a:t>
                </a:r>
              </a:p>
              <a:p>
                <a:pPr lvl="1"/>
                <a:r>
                  <a:rPr lang="zh-CN" altLang="en-US" sz="2200" dirty="0" smtClean="0"/>
                  <a:t>一条</a:t>
                </a:r>
                <a:r>
                  <a:rPr lang="en-US" altLang="zh-CN" sz="2200" dirty="0" smtClean="0"/>
                  <a:t>Sketch</a:t>
                </a:r>
                <a:r>
                  <a:rPr lang="zh-CN" altLang="en-US" sz="2200" dirty="0" smtClean="0"/>
                  <a:t>上的</a:t>
                </a:r>
                <a:r>
                  <a:rPr lang="en-US" altLang="zh-CN" sz="2200" dirty="0" smtClean="0"/>
                  <a:t>pixel</a:t>
                </a:r>
                <a:r>
                  <a:rPr lang="zh-CN" altLang="en-US" sz="2200" dirty="0" smtClean="0"/>
                  <a:t>颜色要一致。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0155" cy="5101934"/>
              </a:xfrm>
              <a:blipFill rotWithShape="0">
                <a:blip r:embed="rId3"/>
                <a:stretch>
                  <a:fillRect l="-1289" t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11144" cy="1143000"/>
          </a:xfrm>
        </p:spPr>
        <p:txBody>
          <a:bodyPr/>
          <a:lstStyle/>
          <a:p>
            <a:r>
              <a:rPr lang="zh-CN" altLang="en-US" dirty="0" smtClean="0"/>
              <a:t>基于优化的彩色化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3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基于优化的</a:t>
            </a:r>
            <a:r>
              <a:rPr lang="zh-CN" altLang="en-US" dirty="0" smtClean="0"/>
              <a:t>彩色化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基础：实现图像着色和换色功能，</a:t>
            </a:r>
            <a:r>
              <a:rPr lang="en-US" altLang="zh-CN" sz="2400" dirty="0" smtClean="0"/>
              <a:t>70%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拓展：实现视频着色和换色功能，</a:t>
            </a:r>
            <a:r>
              <a:rPr lang="en-US" altLang="zh-CN" sz="2400" dirty="0" smtClean="0"/>
              <a:t>100%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建议使用短视频，不宜过长</a:t>
            </a:r>
            <a:endParaRPr lang="en-US" altLang="zh-CN" sz="18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数据：网络学堂提供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张图像，此外，请另行使用</a:t>
            </a:r>
            <a:r>
              <a:rPr lang="en-US" altLang="zh-CN" sz="2400" dirty="0" smtClean="0"/>
              <a:t>1~4</a:t>
            </a:r>
            <a:r>
              <a:rPr lang="zh-CN" altLang="en-US" sz="2400" dirty="0" smtClean="0"/>
              <a:t>张个性化图像测试</a:t>
            </a:r>
            <a:endParaRPr lang="en-US" altLang="zh-CN" sz="24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2400" dirty="0">
                <a:solidFill>
                  <a:prstClr val="black"/>
                </a:solidFill>
              </a:rPr>
              <a:t>最终提交：</a:t>
            </a:r>
            <a:r>
              <a:rPr lang="en-US" altLang="zh-CN" sz="2400" dirty="0">
                <a:solidFill>
                  <a:prstClr val="black"/>
                </a:solidFill>
              </a:rPr>
              <a:t>Code + </a:t>
            </a:r>
            <a:r>
              <a:rPr lang="zh-CN" altLang="en-US" sz="2400" dirty="0">
                <a:solidFill>
                  <a:prstClr val="black"/>
                </a:solidFill>
              </a:rPr>
              <a:t>输入输出图 </a:t>
            </a:r>
            <a:r>
              <a:rPr lang="en-US" altLang="zh-CN" sz="2400" dirty="0" smtClean="0">
                <a:solidFill>
                  <a:prstClr val="black"/>
                </a:solidFill>
              </a:rPr>
              <a:t>+ sketch</a:t>
            </a:r>
            <a:r>
              <a:rPr lang="zh-CN" altLang="en-US" sz="2400" dirty="0">
                <a:solidFill>
                  <a:prstClr val="black"/>
                </a:solidFill>
              </a:rPr>
              <a:t>示意图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11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872</Words>
  <Application>Microsoft Macintosh PowerPoint</Application>
  <PresentationFormat>全屏显示(4:3)</PresentationFormat>
  <Paragraphs>171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Cambria Math</vt:lpstr>
      <vt:lpstr>Inconsolata</vt:lpstr>
      <vt:lpstr>仿宋</vt:lpstr>
      <vt:lpstr>华文仿宋</vt:lpstr>
      <vt:lpstr>宋体</vt:lpstr>
      <vt:lpstr>Arial</vt:lpstr>
      <vt:lpstr>Office 主题​​</vt:lpstr>
      <vt:lpstr>《计算机图形学基础》  习题课3</vt:lpstr>
      <vt:lpstr>课程考核（2018.春）</vt:lpstr>
      <vt:lpstr>图像大作业</vt:lpstr>
      <vt:lpstr>选题列表（三选一）</vt:lpstr>
      <vt:lpstr>Colorization Using Optimization</vt:lpstr>
      <vt:lpstr>基于优化的彩色化</vt:lpstr>
      <vt:lpstr>基于优化的彩色化</vt:lpstr>
      <vt:lpstr>基于优化的彩色化</vt:lpstr>
      <vt:lpstr>基于优化的彩色化 – 要求</vt:lpstr>
      <vt:lpstr>Seam Carving</vt:lpstr>
      <vt:lpstr>内容敏感的图像缩放 – 基本</vt:lpstr>
      <vt:lpstr>内容敏感的图像缩放 – 基本</vt:lpstr>
      <vt:lpstr>内容敏感的图像缩放 – 基本</vt:lpstr>
      <vt:lpstr>内容敏感的图像缩放 – 基本</vt:lpstr>
      <vt:lpstr>内容敏感的图像缩放 – 拓展</vt:lpstr>
      <vt:lpstr>内容敏感的图像缩放 – 要求</vt:lpstr>
      <vt:lpstr>MVC Instant Image Cloning</vt:lpstr>
      <vt:lpstr>MVC Instant Image Cloning</vt:lpstr>
      <vt:lpstr>MVC Instant Image Cloning</vt:lpstr>
      <vt:lpstr>MVC Instant Image Cloning – 要求</vt:lpstr>
      <vt:lpstr>Thank You ！ Any Questions?</vt:lpstr>
      <vt:lpstr>作业检查须知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《计算机图形学基础》  习题课</dc:title>
  <dc:creator>Kang Chen</dc:creator>
  <cp:lastModifiedBy>Sheng Yang</cp:lastModifiedBy>
  <cp:revision>179</cp:revision>
  <dcterms:created xsi:type="dcterms:W3CDTF">2016-03-05T08:15:29Z</dcterms:created>
  <dcterms:modified xsi:type="dcterms:W3CDTF">2018-05-18T09:54:16Z</dcterms:modified>
</cp:coreProperties>
</file>