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7"/>
  </p:notesMasterIdLst>
  <p:handoutMasterIdLst>
    <p:handoutMasterId r:id="rId78"/>
  </p:handoutMasterIdLst>
  <p:sldIdLst>
    <p:sldId id="1105" r:id="rId8"/>
    <p:sldId id="1354" r:id="rId9"/>
    <p:sldId id="1663" r:id="rId10"/>
    <p:sldId id="1298" r:id="rId11"/>
    <p:sldId id="1637" r:id="rId12"/>
    <p:sldId id="1665" r:id="rId13"/>
    <p:sldId id="1351" r:id="rId14"/>
    <p:sldId id="674" r:id="rId15"/>
    <p:sldId id="1301" r:id="rId16"/>
    <p:sldId id="1638" r:id="rId17"/>
    <p:sldId id="557" r:id="rId18"/>
    <p:sldId id="1639" r:id="rId19"/>
    <p:sldId id="1588" r:id="rId20"/>
    <p:sldId id="686" r:id="rId21"/>
    <p:sldId id="1640" r:id="rId22"/>
    <p:sldId id="1589" r:id="rId23"/>
    <p:sldId id="1261" r:id="rId24"/>
    <p:sldId id="1641" r:id="rId25"/>
    <p:sldId id="1353" r:id="rId26"/>
    <p:sldId id="1657" r:id="rId27"/>
    <p:sldId id="1658" r:id="rId28"/>
    <p:sldId id="1656" r:id="rId29"/>
    <p:sldId id="653" r:id="rId30"/>
    <p:sldId id="1659" r:id="rId31"/>
    <p:sldId id="1660" r:id="rId32"/>
    <p:sldId id="641" r:id="rId33"/>
    <p:sldId id="1644" r:id="rId34"/>
    <p:sldId id="1586" r:id="rId35"/>
    <p:sldId id="1606" r:id="rId36"/>
    <p:sldId id="727" r:id="rId37"/>
    <p:sldId id="1611" r:id="rId38"/>
    <p:sldId id="1607" r:id="rId39"/>
    <p:sldId id="1317" r:id="rId40"/>
    <p:sldId id="1653" r:id="rId41"/>
    <p:sldId id="1646" r:id="rId42"/>
    <p:sldId id="1655" r:id="rId43"/>
    <p:sldId id="668" r:id="rId44"/>
    <p:sldId id="1654" r:id="rId45"/>
    <p:sldId id="1614" r:id="rId46"/>
    <p:sldId id="1609" r:id="rId47"/>
    <p:sldId id="1645" r:id="rId48"/>
    <p:sldId id="1615" r:id="rId49"/>
    <p:sldId id="737" r:id="rId50"/>
    <p:sldId id="1618" r:id="rId51"/>
    <p:sldId id="1650" r:id="rId52"/>
    <p:sldId id="1613" r:id="rId53"/>
    <p:sldId id="1648" r:id="rId54"/>
    <p:sldId id="1616" r:id="rId55"/>
    <p:sldId id="1324" r:id="rId56"/>
    <p:sldId id="1652" r:id="rId57"/>
    <p:sldId id="1636" r:id="rId58"/>
    <p:sldId id="1620" r:id="rId59"/>
    <p:sldId id="1662" r:id="rId60"/>
    <p:sldId id="1661" r:id="rId61"/>
    <p:sldId id="1622" r:id="rId62"/>
    <p:sldId id="1624" r:id="rId63"/>
    <p:sldId id="1625" r:id="rId64"/>
    <p:sldId id="1626" r:id="rId65"/>
    <p:sldId id="1627" r:id="rId66"/>
    <p:sldId id="1628" r:id="rId67"/>
    <p:sldId id="1629" r:id="rId68"/>
    <p:sldId id="1649" r:id="rId69"/>
    <p:sldId id="1630" r:id="rId70"/>
    <p:sldId id="1632" r:id="rId71"/>
    <p:sldId id="1635" r:id="rId72"/>
    <p:sldId id="1634" r:id="rId73"/>
    <p:sldId id="1664" r:id="rId74"/>
    <p:sldId id="355" r:id="rId75"/>
    <p:sldId id="264" r:id="rId7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5852" autoAdjust="0"/>
  </p:normalViewPr>
  <p:slideViewPr>
    <p:cSldViewPr snapToGrid="0">
      <p:cViewPr varScale="1">
        <p:scale>
          <a:sx n="78" d="100"/>
          <a:sy n="78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tableStyles" Target="tableStyle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2023/04/11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2023/04/11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23D71FB6-2317-444E-B706-7C29399E33F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353DA17E-5F15-4F87-AEB5-D334C28836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A685ABD8-D8FC-4DCA-B8CD-762627634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8FC13EA-22FC-4549-9555-95C9DD661CD3}" type="slidenum">
              <a:rPr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40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6896D445-2E28-4092-91E0-F941B8720C7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7DA99EF0-3E01-40FC-831D-277A284E78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48E2F78B-0614-4C56-9717-6BBBF9B014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3F2E4CB-B4E3-4841-9458-F2A9B8FD0F9F}" type="slidenum">
              <a:rPr altLang="en-US" sz="1800" smtClean="0"/>
              <a:pPr/>
              <a:t>29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506612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79BFB40D-4785-448A-AD11-02E00B19A97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30AD435A-E91F-4071-9D87-48BACA137C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612BF128-89D8-4434-A49B-D8FEE28C8C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D06F60B-876B-4E92-9ABF-68D146056F0E}" type="slidenum">
              <a:rPr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59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79BFB40D-4785-448A-AD11-02E00B19A97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30AD435A-E91F-4071-9D87-48BACA137C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612BF128-89D8-4434-A49B-D8FEE28C8C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D06F60B-876B-4E92-9ABF-68D146056F0E}" type="slidenum">
              <a:rPr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29A4CA82-7F1A-4569-AC39-E98DB603FFF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1E972969-4779-416B-B909-0CAD0C347C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687E0D66-3571-40FF-A8C8-FDE007FFF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BD86E65-9FA9-46CD-9B9D-E2DD532EFDB7}" type="slidenum">
              <a:rPr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5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F8C75D46-EB0F-436B-A08D-230A8A92BF4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1DA018C4-3F9A-49C9-AD64-0A7BB46A69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083654B7-3E68-4B5C-809D-A5A4371EAA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F622EFC-D236-43A0-A45B-EFC2D1C58B3D}" type="slidenum">
              <a:rPr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53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F8C75D46-EB0F-436B-A08D-230A8A92BF4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1DA018C4-3F9A-49C9-AD64-0A7BB46A69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083654B7-3E68-4B5C-809D-A5A4371EAA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F622EFC-D236-43A0-A45B-EFC2D1C58B3D}" type="slidenum">
              <a:rPr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64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6A13C956-96D8-40DA-9B4C-2242621B3D8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2E41B7D1-67B8-49C4-879F-60B327521A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接下来，我们来学习内部类，学完内部类之后，要求大家知道内部类的格式和使用。</a:t>
            </a:r>
            <a:endParaRPr lang="en-US" altLang="zh-CN"/>
          </a:p>
          <a:p>
            <a:r>
              <a:rPr lang="zh-CN" altLang="en-US"/>
              <a:t>在讲解内部类之前，我们先对内部类做一个简单的描述。</a:t>
            </a:r>
            <a:endParaRPr lang="en-US" altLang="zh-CN"/>
          </a:p>
          <a:p>
            <a:r>
              <a:rPr lang="zh-CN" altLang="en-US"/>
              <a:t>内部类，顾名思义，就是在一个类中定义一个类。</a:t>
            </a:r>
            <a:endParaRPr lang="en-US" altLang="zh-CN"/>
          </a:p>
          <a:p>
            <a:r>
              <a:rPr lang="zh-CN" altLang="en-US"/>
              <a:t>我们来看一下格式，这就是内部类的定义格式。</a:t>
            </a:r>
            <a:endParaRPr lang="en-US" altLang="zh-CN"/>
          </a:p>
          <a:p>
            <a:r>
              <a:rPr lang="zh-CN" altLang="en-US"/>
              <a:t>讲解完毕格式和和针对格式给出的范例，以及访问特点后，我们到代码中演示一下。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507FB824-9C06-4B56-A127-5CB6CDC57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57C07-582A-443B-891B-5FA5C62DF537}" type="slidenum">
              <a:rPr kumimoji="0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524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B2E0C3A-575E-4CD2-8D21-E5D4EFDF5A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72A91698-6D0D-4450-BB33-2CC9C39368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按照内部类在类中定义的位置不同，可以分为如下两种格式</a:t>
            </a: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CC7BDEDD-17FA-4883-ABB7-CCF3A4DCD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310C3B-2A0C-4537-8FE1-F1D8E6FD2540}" type="slidenum">
              <a:rPr kumimoji="0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353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B2E0C3A-575E-4CD2-8D21-E5D4EFDF5A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72A91698-6D0D-4450-BB33-2CC9C39368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按照内部类在类中定义的位置不同，可以分为如下两种格式</a:t>
            </a: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CC7BDEDD-17FA-4883-ABB7-CCF3A4DCD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310C3B-2A0C-4537-8FE1-F1D8E6FD2540}" type="slidenum">
              <a:rPr kumimoji="0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417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6023E003-414A-4E83-9825-D34D807E569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380DDD51-7606-458B-97CC-7A335C1A1C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35932899-93F6-4291-8183-B614841FB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6A9E7B-5F31-4D5E-862F-677E830FDB57}" type="slidenum">
              <a:rPr kumimoji="0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3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23D71FB6-2317-444E-B706-7C29399E33F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353DA17E-5F15-4F87-AEB5-D334C28836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A685ABD8-D8FC-4DCA-B8CD-762627634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8FC13EA-22FC-4549-9555-95C9DD661CD3}" type="slidenum">
              <a:rPr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46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31A52431-745B-404B-ACDF-B1FD19E4070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BF203CDD-EB5E-48D0-943C-2246BDA18D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985794F2-A2B0-4746-9CED-6F2D1C7BDA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762CF-A47F-4473-971D-29414DE10ED3}" type="slidenum">
              <a:rPr kumimoji="0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39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948047F8-0A0C-4AF1-BCC0-A565B7295F4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5B34FE33-F669-42BE-89ED-9C10E06800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117CCC81-72F7-4D01-A714-3D2EC3D57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2A92D9E-26E7-4DF3-B277-405DADC9905B}" type="slidenum">
              <a:rPr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507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0845A2B8-FF13-4312-9981-08246C42135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78BF6EC3-77FE-40E7-BB07-38BB4C99CA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65F69056-9AED-4695-998F-6A6BD7EEA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6218401-F6BB-4029-B775-6A3489FB9C67}" type="slidenum">
              <a:rPr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51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C7C50132-CFB1-4F90-BFE0-F15F05F23AF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3B4129BA-1211-4399-AA88-B277931CFD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i="1"/>
              <a:t>先介绍，</a:t>
            </a:r>
            <a:r>
              <a:rPr lang="en-US" altLang="zh-CN" i="1"/>
              <a:t>final</a:t>
            </a:r>
            <a:r>
              <a:rPr lang="zh-CN" altLang="en-US" i="1"/>
              <a:t>是什么，可以干什么，修饰这些内容有哪些特点呢，我们先到代码中演示，再回来总结</a:t>
            </a:r>
            <a:endParaRPr lang="en-US" altLang="zh-CN" i="1"/>
          </a:p>
          <a:p>
            <a:r>
              <a:rPr lang="zh-CN" altLang="en-US" i="1"/>
              <a:t>好了，关于</a:t>
            </a:r>
            <a:r>
              <a:rPr lang="en-US" altLang="zh-CN" i="1"/>
              <a:t>final</a:t>
            </a:r>
            <a:r>
              <a:rPr lang="zh-CN" altLang="en-US" i="1"/>
              <a:t>的基本使用我们就讲到这里</a:t>
            </a:r>
            <a:endParaRPr lang="en-US" altLang="zh-CN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A2B03A0B-D534-4173-A010-6EE8E5FE1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AFE1CE0-5577-4E64-949F-64F473FC2173}" type="slidenum">
              <a:rPr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21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DCB2E629-E07A-4406-8138-6AA0722739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FF053BBC-6A62-4280-9F0D-87C1B8F1A358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4E49F707-9D9B-4406-B3FD-937A60F48B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A28B0BC-6126-40CB-A0BF-9C08DF9A74D4}" type="slidenum">
              <a:rPr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897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AF901C33-663A-4F9E-A716-AB93170431A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23C757CC-5F53-400C-97AC-9EFB332519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6DE89B02-DEF7-4A89-A9F5-32D2185EAE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043519-46FD-4619-A1B7-D331FAB43807}" type="slidenum">
              <a:rPr kumimoji="0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716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AF901C33-663A-4F9E-A716-AB93170431A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23C757CC-5F53-400C-97AC-9EFB332519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6DE89B02-DEF7-4A89-A9F5-32D2185EAE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4043519-46FD-4619-A1B7-D331FAB43807}" type="slidenum">
              <a:rPr altLang="en-US" sz="1800" smtClean="0"/>
              <a:pPr/>
              <a:t>23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01494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AF2E0BA4-1DBD-4AD6-8B5C-68811342CB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CE40DBE3-5D48-42F2-B4ED-4F766E6D6E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60F27256-C6B3-4825-912B-7F3A42E8D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11B5C51-E4B2-4B82-8836-90417EC1B68A}" type="slidenum">
              <a:rPr altLang="en-US" sz="1800" smtClean="0"/>
              <a:pPr/>
              <a:t>26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3399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15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98522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kumimoji="0" lang="zh-TW" altLang="zh-CN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613188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042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3" r:id="rId16"/>
    <p:sldLayoutId id="2147483725" r:id="rId17"/>
    <p:sldLayoutId id="2147483733" r:id="rId18"/>
    <p:sldLayoutId id="2147483734" r:id="rId19"/>
    <p:sldLayoutId id="2147483735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594356"/>
            <a:ext cx="10541000" cy="1158875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面向对象高级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二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1466" y="717213"/>
            <a:ext cx="4886631" cy="48606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面向对象的三大特征之三：多态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多态的概述和形式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使用多态的好处和弊端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40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8ED68E2-22DF-464A-8297-E8015FDFDB9D}"/>
              </a:ext>
            </a:extLst>
          </p:cNvPr>
          <p:cNvSpPr txBox="1"/>
          <p:nvPr/>
        </p:nvSpPr>
        <p:spPr>
          <a:xfrm>
            <a:off x="878730" y="987923"/>
            <a:ext cx="5179169" cy="1389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向上转型：父类 变量名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new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向下转型：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 变量名 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(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父类变量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339D17-1E07-40B8-B151-42810246BAAE}"/>
              </a:ext>
            </a:extLst>
          </p:cNvPr>
          <p:cNvSpPr txBox="1"/>
          <p:nvPr/>
        </p:nvSpPr>
        <p:spPr>
          <a:xfrm>
            <a:off x="948440" y="5766064"/>
            <a:ext cx="2991099" cy="3077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</a:t>
            </a:r>
            <a:r>
              <a:rPr lang="zh-CN" altLang="en-US" sz="14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</a:t>
            </a:r>
            <a:r>
              <a:rPr lang="en-US" altLang="zh-CN" sz="1400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instanceof  </a:t>
            </a:r>
            <a:r>
              <a:rPr lang="zh-CN" altLang="en-US" sz="14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4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Student</a:t>
            </a:r>
            <a:endParaRPr lang="zh-CN" alt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0E85B7-126B-EDEF-3C75-0FCAF0ED0AB5}"/>
              </a:ext>
            </a:extLst>
          </p:cNvPr>
          <p:cNvSpPr txBox="1"/>
          <p:nvPr/>
        </p:nvSpPr>
        <p:spPr>
          <a:xfrm>
            <a:off x="878731" y="5019396"/>
            <a:ext cx="2947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向下转型前，</a:t>
            </a:r>
            <a:r>
              <a:rPr lang="en-US" altLang="zh-CN" sz="1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</a:t>
            </a:r>
            <a:r>
              <a:rPr lang="zh-CN" altLang="en-US" sz="1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建议：</a:t>
            </a:r>
            <a:endParaRPr lang="en-US" altLang="zh-CN" sz="1600" b="1" noProof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25C762-9388-6841-00E0-65DD8401651E}"/>
              </a:ext>
            </a:extLst>
          </p:cNvPr>
          <p:cNvSpPr txBox="1"/>
          <p:nvPr/>
        </p:nvSpPr>
        <p:spPr>
          <a:xfrm>
            <a:off x="878731" y="5212282"/>
            <a:ext cx="7640429" cy="46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</a:t>
            </a: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instanceof</a:t>
            </a:r>
            <a: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关键字，判断当前对象的真实类型，再进行向下转型。</a:t>
            </a:r>
            <a:endParaRPr lang="en-US" altLang="zh-CN" sz="1400" noProof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C61764-5618-43B2-CDBE-B478932BA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41" y="3909646"/>
            <a:ext cx="4986222" cy="77822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People p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Teacher();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s = (Student) p; 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200" i="1" dirty="0" err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java.lang.ClassCastException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4A797F-22CF-C72B-872A-C82DA77F1126}"/>
              </a:ext>
            </a:extLst>
          </p:cNvPr>
          <p:cNvSpPr txBox="1"/>
          <p:nvPr/>
        </p:nvSpPr>
        <p:spPr>
          <a:xfrm>
            <a:off x="878731" y="2441090"/>
            <a:ext cx="10475069" cy="10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向下类型转换的一个注意事项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运行时，如果发现对象的真实类型与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强转后的</a:t>
            </a:r>
            <a:r>
              <a:rPr lang="zh-CN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类型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不同，就会报类型转换异常（</a:t>
            </a:r>
            <a:r>
              <a:rPr lang="en-US" altLang="zh-CN" sz="14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ClassCastException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）的错误出来。</a:t>
            </a:r>
            <a:endParaRPr lang="zh-CN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AEF5A55-16DB-5C43-A54B-BDBF19F84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56" y="1656965"/>
            <a:ext cx="3066492" cy="27699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例如：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People p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Teacher();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A22D12A-134E-30F4-9CD1-DDB14AB02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56" y="2111184"/>
            <a:ext cx="3066492" cy="27699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例如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Teacher</a:t>
            </a:r>
            <a:r>
              <a:rPr kumimoji="0" lang="en-US" altLang="zh-CN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eacher)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5" grpId="0"/>
      <p:bldP spid="6" grpId="1" animBg="1"/>
      <p:bldP spid="4" grpId="0"/>
      <p:bldP spid="2" grpId="1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EB7536E-8C75-B95B-6BFA-FB2FB8B6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0" y="2108226"/>
            <a:ext cx="3208005" cy="2641547"/>
          </a:xfrm>
          <a:prstGeom prst="rect">
            <a:avLst/>
          </a:prstGeom>
        </p:spPr>
      </p:pic>
      <p:sp>
        <p:nvSpPr>
          <p:cNvPr id="9" name="文本占位符 4">
            <a:extLst>
              <a:ext uri="{FF2B5EF4-FFF2-40B4-BE49-F238E27FC236}">
                <a16:creationId xmlns:a16="http://schemas.microsoft.com/office/drawing/2014/main" id="{34A5DE54-1631-1ACA-7E3C-3692226562DC}"/>
              </a:ext>
            </a:extLst>
          </p:cNvPr>
          <p:cNvSpPr txBox="1">
            <a:spLocks/>
          </p:cNvSpPr>
          <p:nvPr/>
        </p:nvSpPr>
        <p:spPr>
          <a:xfrm>
            <a:off x="3610902" y="1130664"/>
            <a:ext cx="7927955" cy="3929016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、类型转换有几种形式？能解决什么问题？</a:t>
            </a:r>
            <a:endParaRPr lang="en-US" altLang="zh-CN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向上转型</a:t>
            </a:r>
            <a:r>
              <a:rPr lang="en-US" altLang="zh-CN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多态体现格式。</a:t>
            </a:r>
            <a:endParaRPr lang="en-US" altLang="zh-CN" sz="12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向下转型</a:t>
            </a:r>
            <a:r>
              <a:rPr lang="en-US" altLang="zh-CN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可以把对象转换成其真正的类型，从而解决了多态下不能调用子类独有方法的问题。</a:t>
            </a:r>
            <a:endParaRPr lang="en-US" altLang="zh-CN" sz="12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、向下类型转换需要注意什么？</a:t>
            </a:r>
            <a:endParaRPr lang="en-US" altLang="zh-CN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运行时，如果发现对象的真实类型与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向下转型后的</a:t>
            </a:r>
            <a:r>
              <a:rPr lang="zh-CN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类型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不同，就会报类型转换异常（</a:t>
            </a:r>
            <a:r>
              <a:rPr lang="en-US" altLang="zh-CN" sz="12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ClassCastException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）的错误出来</a:t>
            </a: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、向下类型转换前</a:t>
            </a: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Java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建议我们做什么事情？</a:t>
            </a:r>
            <a:endParaRPr lang="en-US" altLang="zh-CN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</a:t>
            </a:r>
            <a:r>
              <a:rPr lang="en-US" altLang="zh-CN" sz="12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instanceof</a:t>
            </a:r>
            <a:r>
              <a:rPr lang="zh-CN" altLang="en-US" sz="12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判断当前对象的真实类型：</a:t>
            </a:r>
            <a:r>
              <a:rPr lang="zh-CN" altLang="en-US" sz="1200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对象 </a:t>
            </a:r>
            <a:r>
              <a:rPr lang="en-US" altLang="zh-CN" sz="1200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instanceof </a:t>
            </a:r>
            <a:r>
              <a:rPr lang="zh-CN" altLang="en-US" sz="1200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类型 </a:t>
            </a:r>
            <a:r>
              <a:rPr lang="zh-CN" altLang="en-US" sz="12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  <a:endParaRPr lang="en-US" altLang="zh-CN" sz="1200" noProof="1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259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1466" y="717213"/>
            <a:ext cx="4886631" cy="47489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面向对象的三大特征之三：多态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补充知识：常量详解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2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8F0AA8-2DEC-4E66-84EB-3D25A24774BC}"/>
              </a:ext>
            </a:extLst>
          </p:cNvPr>
          <p:cNvSpPr txBox="1"/>
          <p:nvPr/>
        </p:nvSpPr>
        <p:spPr>
          <a:xfrm>
            <a:off x="803386" y="1126650"/>
            <a:ext cx="9649152" cy="2550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  <a:endParaRPr lang="en-US" altLang="zh-CN" b="1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final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关键字是最终的意思，可以修饰（类、方法、变量）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修饰类：该类被称为最终类，特点是不能被继承了。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修饰方法：该方法被称为最终方法，特点是不能被重写了。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修饰变量：该变量只能被赋值一次。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5DA095-CE25-4B4C-9569-FB2B492D8C40}"/>
              </a:ext>
            </a:extLst>
          </p:cNvPr>
          <p:cNvSpPr txBox="1"/>
          <p:nvPr/>
        </p:nvSpPr>
        <p:spPr>
          <a:xfrm>
            <a:off x="803385" y="4015700"/>
            <a:ext cx="1113111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final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修饰变量的注意事项</a:t>
            </a: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final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修饰基本类型的变量，变量存储的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数据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不能被改变。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final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修饰引用类型的变量，变量存储的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地址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不能被改变，但地址所指向对象的内容是可以被改变的。</a:t>
            </a: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220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EB7536E-8C75-B95B-6BFA-FB2FB8B6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0" y="2108226"/>
            <a:ext cx="3208005" cy="2641547"/>
          </a:xfrm>
          <a:prstGeom prst="rect">
            <a:avLst/>
          </a:prstGeom>
        </p:spPr>
      </p:pic>
      <p:sp>
        <p:nvSpPr>
          <p:cNvPr id="9" name="文本占位符 4">
            <a:extLst>
              <a:ext uri="{FF2B5EF4-FFF2-40B4-BE49-F238E27FC236}">
                <a16:creationId xmlns:a16="http://schemas.microsoft.com/office/drawing/2014/main" id="{34A5DE54-1631-1ACA-7E3C-3692226562DC}"/>
              </a:ext>
            </a:extLst>
          </p:cNvPr>
          <p:cNvSpPr txBox="1">
            <a:spLocks/>
          </p:cNvSpPr>
          <p:nvPr/>
        </p:nvSpPr>
        <p:spPr>
          <a:xfrm>
            <a:off x="3610902" y="2628900"/>
            <a:ext cx="7927955" cy="2430780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  <a:r>
              <a:rPr lang="zh-CN" altLang="en-US" sz="14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的作用？</a:t>
            </a:r>
            <a:endParaRPr lang="en-US" altLang="zh-CN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修饰类：该类被称为最终类，特点是不能被继承了。</a:t>
            </a:r>
            <a:endParaRPr lang="en-US" altLang="zh-CN" sz="120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修饰方法：该方法被称为最终方法，特点是不能被重写了。</a:t>
            </a:r>
            <a:endParaRPr lang="en-US" altLang="zh-CN" sz="120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修饰变量：该变量只能被赋值一次</a:t>
            </a:r>
            <a:r>
              <a:rPr lang="en-US" altLang="zh-CN" sz="12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2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如果是引用类型</a:t>
            </a:r>
            <a:r>
              <a:rPr lang="en-US" altLang="zh-CN" sz="12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2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类对象的内容仍然可变。</a:t>
            </a:r>
            <a:endParaRPr lang="en-US" altLang="zh-CN" sz="12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78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1466" y="717213"/>
            <a:ext cx="4886631" cy="47489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面向对象的三大特征之三：多态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补充知识：常量详解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49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Box 2">
            <a:extLst>
              <a:ext uri="{FF2B5EF4-FFF2-40B4-BE49-F238E27FC236}">
                <a16:creationId xmlns:a16="http://schemas.microsoft.com/office/drawing/2014/main" id="{F73F4D34-57AC-4B6A-9398-887DF124C5CF}"/>
              </a:ext>
            </a:extLst>
          </p:cNvPr>
          <p:cNvSpPr txBox="1"/>
          <p:nvPr/>
        </p:nvSpPr>
        <p:spPr>
          <a:xfrm>
            <a:off x="795169" y="886167"/>
            <a:ext cx="8139825" cy="1312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</a:t>
            </a:r>
            <a:r>
              <a:rPr lang="zh-CN" altLang="en-US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使用了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static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final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修饰的成员变量就被称为常量。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作用：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通常用于记录系统的配置信息。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1E0938-4A8E-4959-95CC-36142992E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82" y="2298714"/>
            <a:ext cx="5287479" cy="133472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Constant {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   //</a:t>
            </a:r>
            <a:r>
              <a:rPr lang="zh-CN" altLang="en-US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常量</a:t>
            </a: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: </a:t>
            </a:r>
            <a:r>
              <a:rPr lang="zh-CN" altLang="en-US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定义一个常量表示学校名称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//</a:t>
            </a:r>
            <a:r>
              <a:rPr lang="zh-CN" altLang="en-US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为了方便在其他类中被访问所以一般还会加上</a:t>
            </a: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</a:t>
            </a:r>
            <a:r>
              <a:rPr lang="zh-CN" altLang="en-US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修饰符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   public static final String SCHOOL_NAME = "</a:t>
            </a:r>
            <a:r>
              <a:rPr lang="zh-CN" altLang="en-US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传智教育</a:t>
            </a: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";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D87565-74F8-4724-8F93-7AAB4E5AFEB3}"/>
              </a:ext>
            </a:extLst>
          </p:cNvPr>
          <p:cNvSpPr txBox="1"/>
          <p:nvPr/>
        </p:nvSpPr>
        <p:spPr>
          <a:xfrm>
            <a:off x="795169" y="4387737"/>
            <a:ext cx="7155757" cy="132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代码可读性更好，可维护性也更好。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程序编译后，常量会被“宏替换”：出现常量的地方全部会被替换成其记住的字面量，这样可以保证使用常量和直接用字面量的性能是一样的。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64910E-2AAA-4C27-929B-6899DE73543F}"/>
              </a:ext>
            </a:extLst>
          </p:cNvPr>
          <p:cNvSpPr txBox="1"/>
          <p:nvPr/>
        </p:nvSpPr>
        <p:spPr>
          <a:xfrm>
            <a:off x="795169" y="4002907"/>
            <a:ext cx="5533591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使用常量记录系统配置信息的优势、执行原理</a:t>
            </a: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987BD5-1038-44FF-851A-D532A29B5A69}"/>
              </a:ext>
            </a:extLst>
          </p:cNvPr>
          <p:cNvSpPr txBox="1"/>
          <p:nvPr/>
        </p:nvSpPr>
        <p:spPr>
          <a:xfrm>
            <a:off x="1043075" y="3604154"/>
            <a:ext cx="5826723" cy="412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注意！常量名的命名规范：建议使用大写英文单词，多个单词使用下划线连接起来。</a:t>
            </a:r>
            <a:endParaRPr lang="en-US" altLang="zh-CN" sz="12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650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EB7536E-8C75-B95B-6BFA-FB2FB8B6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0" y="2108226"/>
            <a:ext cx="3208005" cy="2641547"/>
          </a:xfrm>
          <a:prstGeom prst="rect">
            <a:avLst/>
          </a:prstGeom>
        </p:spPr>
      </p:pic>
      <p:sp>
        <p:nvSpPr>
          <p:cNvPr id="9" name="文本占位符 4">
            <a:extLst>
              <a:ext uri="{FF2B5EF4-FFF2-40B4-BE49-F238E27FC236}">
                <a16:creationId xmlns:a16="http://schemas.microsoft.com/office/drawing/2014/main" id="{34A5DE54-1631-1ACA-7E3C-3692226562DC}"/>
              </a:ext>
            </a:extLst>
          </p:cNvPr>
          <p:cNvSpPr txBox="1">
            <a:spLocks/>
          </p:cNvSpPr>
          <p:nvPr/>
        </p:nvSpPr>
        <p:spPr>
          <a:xfrm>
            <a:off x="3610902" y="1130664"/>
            <a:ext cx="7927955" cy="3929016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、什么是常量？</a:t>
            </a:r>
            <a:endParaRPr lang="en-US" altLang="zh-CN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 final</a:t>
            </a: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修饰的变量</a:t>
            </a:r>
            <a:r>
              <a:rPr lang="en-US" altLang="zh-CN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就是常量</a:t>
            </a:r>
            <a:r>
              <a:rPr lang="en-US" altLang="zh-CN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只能赋值</a:t>
            </a:r>
            <a:r>
              <a:rPr lang="en-US" altLang="zh-CN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r>
              <a:rPr lang="en-US" altLang="zh-CN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之后不可改变。</a:t>
            </a:r>
            <a:endParaRPr lang="en-US" altLang="zh-CN" sz="12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名称要求全大写，多个单词使用下换线分隔。</a:t>
            </a:r>
            <a:endParaRPr lang="en-US" altLang="zh-CN" sz="12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1" indent="0">
              <a:lnSpc>
                <a:spcPct val="200000"/>
              </a:lnSpc>
              <a:buNone/>
              <a:defRPr/>
            </a:pP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、常量有什么用？</a:t>
            </a:r>
            <a:endParaRPr lang="en-US" altLang="zh-CN" sz="12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可以用来表示有些特定的数据 。</a:t>
            </a:r>
            <a:endParaRPr lang="en-US" altLang="zh-CN" sz="12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1" indent="0">
              <a:lnSpc>
                <a:spcPct val="200000"/>
              </a:lnSpc>
              <a:buNone/>
              <a:defRPr/>
            </a:pP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、常量有什么意义？</a:t>
            </a:r>
            <a:endParaRPr lang="en-US" altLang="zh-CN" sz="12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让数据做到了见名知意</a:t>
            </a:r>
            <a:r>
              <a:rPr lang="en-US" altLang="zh-CN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提高了可读性和维护性。</a:t>
            </a:r>
            <a:endParaRPr lang="en-US" altLang="zh-CN" sz="12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程序编译后，会将常量转换为其值对应的字面量</a:t>
            </a:r>
            <a:r>
              <a:rPr lang="en-US" altLang="zh-CN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从而提高程序的性能。</a:t>
            </a:r>
            <a:endParaRPr lang="en-US" altLang="zh-CN" sz="12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2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66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4386" y="1113905"/>
            <a:ext cx="5317373" cy="44334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面向对象的三大特征之三：多态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认识抽象类</a:t>
            </a:r>
            <a:endParaRPr kumimoji="1"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抽象类的使用</a:t>
            </a:r>
            <a:endParaRPr kumimoji="1"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抽象类注意事项</a:t>
            </a:r>
            <a:endParaRPr kumimoji="1"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应用场景：模板方法设计模式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1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6301" y="769465"/>
            <a:ext cx="4886631" cy="47489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面向对象的三大特征之三：多态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065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C35EDD-14DC-4ABA-8808-232B14F31CF2}"/>
              </a:ext>
            </a:extLst>
          </p:cNvPr>
          <p:cNvSpPr txBox="1"/>
          <p:nvPr/>
        </p:nvSpPr>
        <p:spPr>
          <a:xfrm>
            <a:off x="609601" y="1685345"/>
            <a:ext cx="100990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marR="0" lvl="0" indent="-228594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中有一个关键字叫：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abstract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它就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是抽象的意思，可以用它修饰类、成员方法。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marR="0" lvl="0" indent="-228594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abstract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修饰类，这个类就是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可以有抽象方法的类；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marR="0" lvl="0" indent="-228594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abstract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方法，这个方法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就是抽象方法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没有方法体的方法。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75C501-2710-4C2F-8FB9-6FBBD62962B5}"/>
              </a:ext>
            </a:extLst>
          </p:cNvPr>
          <p:cNvSpPr txBox="1"/>
          <p:nvPr/>
        </p:nvSpPr>
        <p:spPr>
          <a:xfrm>
            <a:off x="609601" y="1216370"/>
            <a:ext cx="9097433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什么是抽象类？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EAE4D58-AB20-4F77-8200-6D6BD0E08ACC}"/>
              </a:ext>
            </a:extLst>
          </p:cNvPr>
          <p:cNvSpPr txBox="1"/>
          <p:nvPr/>
        </p:nvSpPr>
        <p:spPr>
          <a:xfrm>
            <a:off x="609602" y="3675302"/>
            <a:ext cx="4731906" cy="89742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abstract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class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类名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修饰符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abstract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返回值类型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方法名称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形参列表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；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}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14ACAF9-D2F6-C121-B519-D25FCAFFF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120" y="3661709"/>
            <a:ext cx="4731907" cy="110799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abstract </a:t>
            </a:r>
            <a:r>
              <a:rPr kumimoji="0" lang="zh-CN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class 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Fu</a:t>
            </a:r>
            <a:r>
              <a:rPr kumimoji="0" lang="zh-CN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抽象方法：必须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abstract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修饰，只有方法签名，不能有方法体。</a:t>
            </a:r>
            <a:b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abstract void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test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08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199169-9F6C-F5D9-B5EF-2078C588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7" y="2185462"/>
            <a:ext cx="2933332" cy="2487075"/>
          </a:xfrm>
          <a:prstGeom prst="rect">
            <a:avLst/>
          </a:prstGeom>
        </p:spPr>
      </p:pic>
      <p:sp>
        <p:nvSpPr>
          <p:cNvPr id="4" name="文本占位符 4">
            <a:extLst>
              <a:ext uri="{FF2B5EF4-FFF2-40B4-BE49-F238E27FC236}">
                <a16:creationId xmlns:a16="http://schemas.microsoft.com/office/drawing/2014/main" id="{FF547369-0228-CF93-C099-24C9FFC9D217}"/>
              </a:ext>
            </a:extLst>
          </p:cNvPr>
          <p:cNvSpPr txBox="1">
            <a:spLocks/>
          </p:cNvSpPr>
          <p:nvPr/>
        </p:nvSpPr>
        <p:spPr>
          <a:xfrm>
            <a:off x="3515913" y="2644140"/>
            <a:ext cx="7822648" cy="1866900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、抽象类、抽象方法是什么样的？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marR="0" lvl="1" indent="-285750" algn="l" defTabSz="914400" rtl="0" eaLnBrk="0" fontAlgn="base" latinLnBrk="0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都是用</a:t>
            </a:r>
            <a:r>
              <a:rPr kumimoji="0" lang="en-US" altLang="zh-CN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abstract</a:t>
            </a:r>
            <a:r>
              <a:rPr kumimoji="0" lang="zh-CN" altLang="en-US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修饰的；抽象方法只有方法签名，不能写方法</a:t>
            </a:r>
            <a:r>
              <a:rPr kumimoji="0" lang="zh-CN" altLang="en-US" sz="1333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体。</a:t>
            </a:r>
            <a:endParaRPr kumimoji="0" lang="en-US" altLang="zh-CN" sz="13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5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4386" y="1113905"/>
            <a:ext cx="5317373" cy="44334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面向对象的三大特征之三：多态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认识抽象类</a:t>
            </a:r>
            <a:endParaRPr kumimoji="1"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抽象类的使用</a:t>
            </a:r>
            <a:endParaRPr kumimoji="1"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抽象类的注意事项</a:t>
            </a:r>
            <a:endParaRPr kumimoji="1"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应用场景：模板方法设计模式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899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75C501-2710-4C2F-8FB9-6FBBD62962B5}"/>
              </a:ext>
            </a:extLst>
          </p:cNvPr>
          <p:cNvSpPr txBox="1"/>
          <p:nvPr/>
        </p:nvSpPr>
        <p:spPr>
          <a:xfrm>
            <a:off x="667042" y="959174"/>
            <a:ext cx="10276261" cy="2227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抽象类的使用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抽象类是不能创建对象的，如果创建抽象类的对象就会报错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抽象类虽然不能创建对象，但是它可以作为父类让子类继承。而且子类继承父类必须重写父类的所有抽象方法。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子类继承父类如果不复写父类的抽象方法，要想不出错，这个子类也必须是抽象类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135C9F6-EC3A-7BF6-7D95-A870A089DC2D}"/>
              </a:ext>
            </a:extLst>
          </p:cNvPr>
          <p:cNvGrpSpPr/>
          <p:nvPr/>
        </p:nvGrpSpPr>
        <p:grpSpPr>
          <a:xfrm>
            <a:off x="724483" y="2783193"/>
            <a:ext cx="3706686" cy="2166186"/>
            <a:chOff x="1264428" y="1152525"/>
            <a:chExt cx="6847285" cy="2795588"/>
          </a:xfrm>
        </p:grpSpPr>
        <p:sp>
          <p:nvSpPr>
            <p:cNvPr id="14" name="圆角矩形 7">
              <a:extLst>
                <a:ext uri="{FF2B5EF4-FFF2-40B4-BE49-F238E27FC236}">
                  <a16:creationId xmlns:a16="http://schemas.microsoft.com/office/drawing/2014/main" id="{A55055B5-8D56-8017-209D-DA148F189D70}"/>
                </a:ext>
              </a:extLst>
            </p:cNvPr>
            <p:cNvSpPr/>
            <p:nvPr/>
          </p:nvSpPr>
          <p:spPr bwMode="auto">
            <a:xfrm>
              <a:off x="1264428" y="1152525"/>
              <a:ext cx="6847285" cy="2795588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1013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5" name="圆角矩形 8">
              <a:extLst>
                <a:ext uri="{FF2B5EF4-FFF2-40B4-BE49-F238E27FC236}">
                  <a16:creationId xmlns:a16="http://schemas.microsoft.com/office/drawing/2014/main" id="{B57FE109-616E-43F8-6F73-75EE1D5041B5}"/>
                </a:ext>
              </a:extLst>
            </p:cNvPr>
            <p:cNvSpPr/>
            <p:nvPr/>
          </p:nvSpPr>
          <p:spPr bwMode="auto">
            <a:xfrm>
              <a:off x="1412166" y="1236171"/>
              <a:ext cx="6589205" cy="2610943"/>
            </a:xfrm>
            <a:prstGeom prst="roundRect">
              <a:avLst>
                <a:gd name="adj" fmla="val 1147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>
                <a:lnSpc>
                  <a:spcPct val="20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某宠物游戏，需要管理猫、狗的数据。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猫的数据有：名字；行为是：喵喵喵的叫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~</a:t>
              </a:r>
            </a:p>
            <a:p>
              <a:pPr>
                <a:lnSpc>
                  <a:spcPct val="20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狗的数据有：名字；行为是：汪汪汪的叫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~</a:t>
              </a:r>
            </a:p>
            <a:p>
              <a:pPr>
                <a:lnSpc>
                  <a:spcPct val="20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请用面向对象编程设计该程序。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6" name="矩形 1">
            <a:extLst>
              <a:ext uri="{FF2B5EF4-FFF2-40B4-BE49-F238E27FC236}">
                <a16:creationId xmlns:a16="http://schemas.microsoft.com/office/drawing/2014/main" id="{AB8ED487-FA7D-4B31-8122-5FFD18BAA388}"/>
              </a:ext>
            </a:extLst>
          </p:cNvPr>
          <p:cNvSpPr/>
          <p:nvPr/>
        </p:nvSpPr>
        <p:spPr>
          <a:xfrm>
            <a:off x="724483" y="2741378"/>
            <a:ext cx="1174112" cy="117498"/>
          </a:xfrm>
          <a:custGeom>
            <a:avLst/>
            <a:gdLst>
              <a:gd name="connsiteX0" fmla="*/ 0 w 1565482"/>
              <a:gd name="connsiteY0" fmla="*/ 0 h 247650"/>
              <a:gd name="connsiteX1" fmla="*/ 15654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  <a:gd name="connsiteX0" fmla="*/ 0 w 1565482"/>
              <a:gd name="connsiteY0" fmla="*/ 0 h 247650"/>
              <a:gd name="connsiteX1" fmla="*/ 12987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482" h="247650">
                <a:moveTo>
                  <a:pt x="0" y="0"/>
                </a:moveTo>
                <a:lnTo>
                  <a:pt x="1298782" y="0"/>
                </a:lnTo>
                <a:lnTo>
                  <a:pt x="1565482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7" name="矩形 2">
            <a:extLst>
              <a:ext uri="{FF2B5EF4-FFF2-40B4-BE49-F238E27FC236}">
                <a16:creationId xmlns:a16="http://schemas.microsoft.com/office/drawing/2014/main" id="{35A91188-2964-5B78-D2F4-861A777757A6}"/>
              </a:ext>
            </a:extLst>
          </p:cNvPr>
          <p:cNvSpPr/>
          <p:nvPr/>
        </p:nvSpPr>
        <p:spPr>
          <a:xfrm>
            <a:off x="667042" y="2748522"/>
            <a:ext cx="1028069" cy="366750"/>
          </a:xfrm>
          <a:custGeom>
            <a:avLst/>
            <a:gdLst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323133 w 1323133"/>
              <a:gd name="connsiteY2" fmla="*/ 1198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085008 w 1323133"/>
              <a:gd name="connsiteY2" fmla="*/ 817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47625 w 1370758"/>
              <a:gd name="connsiteY0" fmla="*/ 0 h 827194"/>
              <a:gd name="connsiteX1" fmla="*/ 1370758 w 1370758"/>
              <a:gd name="connsiteY1" fmla="*/ 0 h 827194"/>
              <a:gd name="connsiteX2" fmla="*/ 1132633 w 1370758"/>
              <a:gd name="connsiteY2" fmla="*/ 817669 h 827194"/>
              <a:gd name="connsiteX3" fmla="*/ 0 w 1370758"/>
              <a:gd name="connsiteY3" fmla="*/ 827194 h 827194"/>
              <a:gd name="connsiteX4" fmla="*/ 47625 w 1370758"/>
              <a:gd name="connsiteY4" fmla="*/ 0 h 827194"/>
              <a:gd name="connsiteX0" fmla="*/ 47625 w 1370758"/>
              <a:gd name="connsiteY0" fmla="*/ 0 h 836719"/>
              <a:gd name="connsiteX1" fmla="*/ 1370758 w 1370758"/>
              <a:gd name="connsiteY1" fmla="*/ 0 h 836719"/>
              <a:gd name="connsiteX2" fmla="*/ 875458 w 1370758"/>
              <a:gd name="connsiteY2" fmla="*/ 836719 h 836719"/>
              <a:gd name="connsiteX3" fmla="*/ 0 w 1370758"/>
              <a:gd name="connsiteY3" fmla="*/ 827194 h 836719"/>
              <a:gd name="connsiteX4" fmla="*/ 47625 w 1370758"/>
              <a:gd name="connsiteY4" fmla="*/ 0 h 83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758" h="836719">
                <a:moveTo>
                  <a:pt x="47625" y="0"/>
                </a:moveTo>
                <a:lnTo>
                  <a:pt x="1370758" y="0"/>
                </a:lnTo>
                <a:lnTo>
                  <a:pt x="875458" y="836719"/>
                </a:lnTo>
                <a:lnTo>
                  <a:pt x="0" y="827194"/>
                </a:lnTo>
                <a:lnTo>
                  <a:pt x="47625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6545BE-ABEB-080E-948E-69CFFF30FF0D}"/>
              </a:ext>
            </a:extLst>
          </p:cNvPr>
          <p:cNvSpPr txBox="1"/>
          <p:nvPr/>
        </p:nvSpPr>
        <p:spPr>
          <a:xfrm>
            <a:off x="724483" y="2759493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需求</a:t>
            </a:r>
          </a:p>
        </p:txBody>
      </p:sp>
      <p:sp>
        <p:nvSpPr>
          <p:cNvPr id="19" name="!!文本框 10">
            <a:extLst>
              <a:ext uri="{FF2B5EF4-FFF2-40B4-BE49-F238E27FC236}">
                <a16:creationId xmlns:a16="http://schemas.microsoft.com/office/drawing/2014/main" id="{6A426362-6768-5FA4-6CC5-BD72C303B65E}"/>
              </a:ext>
            </a:extLst>
          </p:cNvPr>
          <p:cNvSpPr txBox="1"/>
          <p:nvPr/>
        </p:nvSpPr>
        <p:spPr>
          <a:xfrm>
            <a:off x="6941130" y="4338323"/>
            <a:ext cx="2324563" cy="120032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</a:t>
            </a:r>
            <a:r>
              <a:rPr lang="zh-CN" altLang="zh-CN" sz="9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class </a:t>
            </a:r>
            <a:r>
              <a:rPr lang="zh-CN" altLang="zh-CN" sz="9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Dog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9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extends </a:t>
            </a:r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JetBrains Mono"/>
              </a:rPr>
              <a:t>Animal</a:t>
            </a:r>
            <a: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</a:t>
            </a:r>
            <a:b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900" dirty="0">
                <a:solidFill>
                  <a:srgbClr val="9E880D"/>
                </a:solidFill>
                <a:latin typeface="Arial Unicode MS"/>
                <a:ea typeface="JetBrains Mono"/>
              </a:rPr>
              <a:t>@Override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b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9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void </a:t>
            </a:r>
            <a:r>
              <a:rPr lang="zh-CN" altLang="zh-CN" sz="9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cry</a:t>
            </a:r>
            <a: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(){</a:t>
            </a:r>
            <a:b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90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en-US" altLang="zh-CN" sz="90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//</a:t>
            </a:r>
            <a:r>
              <a:rPr lang="zh-CN" altLang="en-US" sz="90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狗叫行为实现</a:t>
            </a:r>
            <a:r>
              <a:rPr lang="zh-CN" altLang="zh-CN" sz="90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endParaRPr lang="en-US" altLang="zh-CN" sz="9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!!文本框 10">
            <a:extLst>
              <a:ext uri="{FF2B5EF4-FFF2-40B4-BE49-F238E27FC236}">
                <a16:creationId xmlns:a16="http://schemas.microsoft.com/office/drawing/2014/main" id="{E5A7311E-57DB-C3DA-0AF3-566ECB808A9F}"/>
              </a:ext>
            </a:extLst>
          </p:cNvPr>
          <p:cNvSpPr txBox="1"/>
          <p:nvPr/>
        </p:nvSpPr>
        <p:spPr>
          <a:xfrm>
            <a:off x="9421830" y="4341287"/>
            <a:ext cx="2282605" cy="120032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</a:t>
            </a:r>
            <a:r>
              <a:rPr lang="zh-CN" altLang="zh-CN" sz="9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class 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Cat </a:t>
            </a:r>
            <a:r>
              <a:rPr lang="en-US" altLang="zh-CN" sz="9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extends </a:t>
            </a:r>
            <a:r>
              <a:rPr lang="en-US" altLang="zh-CN" sz="900" dirty="0">
                <a:solidFill>
                  <a:schemeClr val="tx1"/>
                </a:solidFill>
                <a:latin typeface="Consolas" panose="020B0609020204030204" pitchFamily="49" charset="0"/>
                <a:ea typeface="JetBrains Mono"/>
              </a:rPr>
              <a:t>Animal</a:t>
            </a:r>
            <a: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b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900" dirty="0">
                <a:solidFill>
                  <a:srgbClr val="9E880D"/>
                </a:solidFill>
                <a:latin typeface="Arial Unicode MS"/>
                <a:ea typeface="JetBrains Mono"/>
              </a:rPr>
              <a:t>@Override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endParaRPr lang="en-US" altLang="zh-CN" sz="9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9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void </a:t>
            </a:r>
            <a:r>
              <a:rPr lang="zh-CN" altLang="zh-CN" sz="9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cry</a:t>
            </a:r>
            <a: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(){</a:t>
            </a:r>
            <a:b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90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lang="en-US" altLang="zh-CN" sz="90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//</a:t>
            </a:r>
            <a:r>
              <a:rPr lang="zh-CN" altLang="en-US" sz="90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猫叫行为实现</a:t>
            </a:r>
            <a:r>
              <a:rPr lang="zh-CN" altLang="zh-CN" sz="90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!!文本框 10">
            <a:extLst>
              <a:ext uri="{FF2B5EF4-FFF2-40B4-BE49-F238E27FC236}">
                <a16:creationId xmlns:a16="http://schemas.microsoft.com/office/drawing/2014/main" id="{FC224311-2DFA-2DB1-6224-F384502786B1}"/>
              </a:ext>
            </a:extLst>
          </p:cNvPr>
          <p:cNvSpPr txBox="1"/>
          <p:nvPr/>
        </p:nvSpPr>
        <p:spPr>
          <a:xfrm>
            <a:off x="8079553" y="2741378"/>
            <a:ext cx="2372280" cy="116955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abstract</a:t>
            </a: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class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Animal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00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00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00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</a:t>
            </a: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abstract</a:t>
            </a: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void </a:t>
            </a:r>
            <a:r>
              <a:rPr lang="zh-CN" altLang="zh-CN" sz="10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cry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en-US" altLang="zh-CN" sz="100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get/set</a:t>
            </a:r>
            <a:r>
              <a:rPr lang="zh-CN" altLang="en-US" sz="100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方法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EC9E13E-AC91-065C-4D69-454E2A78B74F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V="1">
            <a:off x="8103412" y="3910929"/>
            <a:ext cx="1162281" cy="427394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BEC217B-26AB-5C5C-9BE1-32C977D38D8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H="1" flipV="1">
            <a:off x="9265693" y="3910929"/>
            <a:ext cx="1297440" cy="430358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202639C-02BB-E98B-D6CE-B70FB613A949}"/>
              </a:ext>
            </a:extLst>
          </p:cNvPr>
          <p:cNvSpPr txBox="1"/>
          <p:nvPr/>
        </p:nvSpPr>
        <p:spPr>
          <a:xfrm>
            <a:off x="389056" y="5253506"/>
            <a:ext cx="9838511" cy="131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抽象类好处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用抽象类可以把子类中相同的代码，包括方法声明都抽取到父类，这样能更好的支持多态，一提高代码的灵活性。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反过来用，我们不知道系统未来具体的业务实现时，我们可以先定义抽象类，将来让子类去实现，以方便系统的扩展。 </a:t>
            </a:r>
            <a:endParaRPr lang="zh-CN" altLang="en-US" sz="1400" dirty="0">
              <a:solidFill>
                <a:srgbClr val="FF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73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199169-9F6C-F5D9-B5EF-2078C588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7" y="2185462"/>
            <a:ext cx="2933332" cy="2487075"/>
          </a:xfrm>
          <a:prstGeom prst="rect">
            <a:avLst/>
          </a:prstGeom>
        </p:spPr>
      </p:pic>
      <p:sp>
        <p:nvSpPr>
          <p:cNvPr id="4" name="文本占位符 4">
            <a:extLst>
              <a:ext uri="{FF2B5EF4-FFF2-40B4-BE49-F238E27FC236}">
                <a16:creationId xmlns:a16="http://schemas.microsoft.com/office/drawing/2014/main" id="{FF547369-0228-CF93-C099-24C9FFC9D217}"/>
              </a:ext>
            </a:extLst>
          </p:cNvPr>
          <p:cNvSpPr txBox="1">
            <a:spLocks/>
          </p:cNvSpPr>
          <p:nvPr/>
        </p:nvSpPr>
        <p:spPr>
          <a:xfrm>
            <a:off x="3677264" y="1334447"/>
            <a:ext cx="7580670" cy="4511040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、抽象类有什么特点？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marR="0" lvl="1" indent="-285750" algn="l" defTabSz="914400" rtl="0" eaLnBrk="0" fontAlgn="base" latinLnBrk="0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抽象类不能创建对象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marR="0" lvl="1" indent="-285750" algn="l" defTabSz="914400" rtl="0" eaLnBrk="0" fontAlgn="base" latinLnBrk="0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一个类继承抽象类，必须重写完抽象类的全部抽象方法，否则这个类也必须定义成抽象类。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、抽象类有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什么好处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用抽象类可以把子类中相同的代码，包括方法声明都抽取到父类，这样能更好的支持多态，一提高代码的灵活性。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反过来用，我们不知道系统未来具体的业务实现时，我们可以先定义抽象类，将来让子类去实现，以方便系统的扩展。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77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4386" y="1113905"/>
            <a:ext cx="5317373" cy="44334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面向对象的三大特征之三：多态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认识抽象类</a:t>
            </a:r>
            <a:endParaRPr kumimoji="1"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抽象类的使用</a:t>
            </a:r>
            <a:endParaRPr kumimoji="1"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抽象类注意事项</a:t>
            </a:r>
            <a:endParaRPr kumimoji="1"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应用场景：模板方法设计模式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259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E9D954-2CD0-45D3-A1E8-6C28A04E12F9}"/>
              </a:ext>
            </a:extLst>
          </p:cNvPr>
          <p:cNvSpPr txBox="1"/>
          <p:nvPr/>
        </p:nvSpPr>
        <p:spPr>
          <a:xfrm>
            <a:off x="942979" y="1230289"/>
            <a:ext cx="95245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抽象类的注意事项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抽象类中不一定有抽象方法，有抽象方法的类一定是抽象类。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类该有的成员（成员变量、构造器、方法）抽象类都可以有。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一个类继承抽象类，要么重写全部抽象方法，要么这个类也必须定义成抽象类。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447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199169-9F6C-F5D9-B5EF-2078C588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7" y="2185462"/>
            <a:ext cx="2933332" cy="2487075"/>
          </a:xfrm>
          <a:prstGeom prst="rect">
            <a:avLst/>
          </a:prstGeom>
        </p:spPr>
      </p:pic>
      <p:sp>
        <p:nvSpPr>
          <p:cNvPr id="4" name="文本占位符 4">
            <a:extLst>
              <a:ext uri="{FF2B5EF4-FFF2-40B4-BE49-F238E27FC236}">
                <a16:creationId xmlns:a16="http://schemas.microsoft.com/office/drawing/2014/main" id="{FF547369-0228-CF93-C099-24C9FFC9D217}"/>
              </a:ext>
            </a:extLst>
          </p:cNvPr>
          <p:cNvSpPr txBox="1">
            <a:spLocks/>
          </p:cNvSpPr>
          <p:nvPr/>
        </p:nvSpPr>
        <p:spPr>
          <a:xfrm>
            <a:off x="3515913" y="1373776"/>
            <a:ext cx="7822648" cy="4511040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、抽象类有哪些注意事项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抽象类中可以不写抽象方法，但有抽象方法的类一定是抽象类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类有的成员（成员变量、方法、构造器）抽象类都具备。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一个类继承抽象类，要么重写全部抽象方法，要么这个类也必须定义成抽象类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78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5238" y="472902"/>
            <a:ext cx="4886631" cy="52725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面向对象的三大特征之三：多态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认识抽象类</a:t>
            </a:r>
            <a:endParaRPr kumimoji="1"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抽象类的好处</a:t>
            </a:r>
            <a:endParaRPr kumimoji="1"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抽象类的注意事项</a:t>
            </a:r>
            <a:endParaRPr kumimoji="1"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应用场景：模板方法设计模式</a:t>
            </a:r>
            <a:endParaRPr kumimoji="1"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16984F-6E9F-1998-B062-ABA467673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319" y="4445526"/>
            <a:ext cx="663041" cy="3227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60C499-D85A-9306-F272-8E0E49A7C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319" y="3779527"/>
            <a:ext cx="1287295" cy="30792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7D2D9C-1223-E44D-06B4-C889F09BD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960" y="4839533"/>
            <a:ext cx="3352939" cy="30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09C85A4-E9E1-C1B8-CBD7-10CD1163B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960" y="5431083"/>
            <a:ext cx="3423434" cy="31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81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28C6B213-B6B3-44F8-ABAE-0BBCCF1FD197}"/>
              </a:ext>
            </a:extLst>
          </p:cNvPr>
          <p:cNvSpPr txBox="1"/>
          <p:nvPr/>
        </p:nvSpPr>
        <p:spPr>
          <a:xfrm>
            <a:off x="493654" y="1529716"/>
            <a:ext cx="3590666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解决方法中存在重复代码的问题。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516126-0F33-4F6A-A19A-95F16A338C3E}"/>
              </a:ext>
            </a:extLst>
          </p:cNvPr>
          <p:cNvSpPr txBox="1"/>
          <p:nvPr/>
        </p:nvSpPr>
        <p:spPr>
          <a:xfrm>
            <a:off x="493654" y="1102611"/>
            <a:ext cx="3416320" cy="4271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模板方法设计模式解决了什么问题？</a:t>
            </a:r>
            <a:endParaRPr lang="en-US" altLang="zh-CN" sz="1600" b="1" noProof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TextBox 46">
            <a:extLst>
              <a:ext uri="{FF2B5EF4-FFF2-40B4-BE49-F238E27FC236}">
                <a16:creationId xmlns:a16="http://schemas.microsoft.com/office/drawing/2014/main" id="{638F1D6C-140F-6A5C-0889-DB3A4B87EB3B}"/>
              </a:ext>
            </a:extLst>
          </p:cNvPr>
          <p:cNvSpPr txBox="1"/>
          <p:nvPr/>
        </p:nvSpPr>
        <p:spPr>
          <a:xfrm>
            <a:off x="1927883" y="2476259"/>
            <a:ext cx="2748619" cy="3386633"/>
          </a:xfrm>
          <a:custGeom>
            <a:avLst/>
            <a:gdLst>
              <a:gd name="connsiteX0" fmla="*/ 0 w 2748619"/>
              <a:gd name="connsiteY0" fmla="*/ 0 h 3386633"/>
              <a:gd name="connsiteX1" fmla="*/ 577210 w 2748619"/>
              <a:gd name="connsiteY1" fmla="*/ 0 h 3386633"/>
              <a:gd name="connsiteX2" fmla="*/ 1099448 w 2748619"/>
              <a:gd name="connsiteY2" fmla="*/ 0 h 3386633"/>
              <a:gd name="connsiteX3" fmla="*/ 1566713 w 2748619"/>
              <a:gd name="connsiteY3" fmla="*/ 0 h 3386633"/>
              <a:gd name="connsiteX4" fmla="*/ 2033978 w 2748619"/>
              <a:gd name="connsiteY4" fmla="*/ 0 h 3386633"/>
              <a:gd name="connsiteX5" fmla="*/ 2748619 w 2748619"/>
              <a:gd name="connsiteY5" fmla="*/ 0 h 3386633"/>
              <a:gd name="connsiteX6" fmla="*/ 2748619 w 2748619"/>
              <a:gd name="connsiteY6" fmla="*/ 530573 h 3386633"/>
              <a:gd name="connsiteX7" fmla="*/ 2748619 w 2748619"/>
              <a:gd name="connsiteY7" fmla="*/ 1027279 h 3386633"/>
              <a:gd name="connsiteX8" fmla="*/ 2748619 w 2748619"/>
              <a:gd name="connsiteY8" fmla="*/ 1490119 h 3386633"/>
              <a:gd name="connsiteX9" fmla="*/ 2748619 w 2748619"/>
              <a:gd name="connsiteY9" fmla="*/ 1952958 h 3386633"/>
              <a:gd name="connsiteX10" fmla="*/ 2748619 w 2748619"/>
              <a:gd name="connsiteY10" fmla="*/ 2551264 h 3386633"/>
              <a:gd name="connsiteX11" fmla="*/ 2748619 w 2748619"/>
              <a:gd name="connsiteY11" fmla="*/ 3386633 h 3386633"/>
              <a:gd name="connsiteX12" fmla="*/ 2281354 w 2748619"/>
              <a:gd name="connsiteY12" fmla="*/ 3386633 h 3386633"/>
              <a:gd name="connsiteX13" fmla="*/ 1731630 w 2748619"/>
              <a:gd name="connsiteY13" fmla="*/ 3386633 h 3386633"/>
              <a:gd name="connsiteX14" fmla="*/ 1209392 w 2748619"/>
              <a:gd name="connsiteY14" fmla="*/ 3386633 h 3386633"/>
              <a:gd name="connsiteX15" fmla="*/ 714641 w 2748619"/>
              <a:gd name="connsiteY15" fmla="*/ 3386633 h 3386633"/>
              <a:gd name="connsiteX16" fmla="*/ 0 w 2748619"/>
              <a:gd name="connsiteY16" fmla="*/ 3386633 h 3386633"/>
              <a:gd name="connsiteX17" fmla="*/ 0 w 2748619"/>
              <a:gd name="connsiteY17" fmla="*/ 2889927 h 3386633"/>
              <a:gd name="connsiteX18" fmla="*/ 0 w 2748619"/>
              <a:gd name="connsiteY18" fmla="*/ 2393221 h 3386633"/>
              <a:gd name="connsiteX19" fmla="*/ 0 w 2748619"/>
              <a:gd name="connsiteY19" fmla="*/ 1794915 h 3386633"/>
              <a:gd name="connsiteX20" fmla="*/ 0 w 2748619"/>
              <a:gd name="connsiteY20" fmla="*/ 1332076 h 3386633"/>
              <a:gd name="connsiteX21" fmla="*/ 0 w 2748619"/>
              <a:gd name="connsiteY21" fmla="*/ 767637 h 3386633"/>
              <a:gd name="connsiteX22" fmla="*/ 0 w 2748619"/>
              <a:gd name="connsiteY22" fmla="*/ 0 h 338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48619" h="3386633" extrusionOk="0">
                <a:moveTo>
                  <a:pt x="0" y="0"/>
                </a:moveTo>
                <a:cubicBezTo>
                  <a:pt x="244473" y="-26573"/>
                  <a:pt x="343420" y="10366"/>
                  <a:pt x="577210" y="0"/>
                </a:cubicBezTo>
                <a:cubicBezTo>
                  <a:pt x="811000" y="-10366"/>
                  <a:pt x="920559" y="60615"/>
                  <a:pt x="1099448" y="0"/>
                </a:cubicBezTo>
                <a:cubicBezTo>
                  <a:pt x="1278337" y="-60615"/>
                  <a:pt x="1375914" y="9038"/>
                  <a:pt x="1566713" y="0"/>
                </a:cubicBezTo>
                <a:cubicBezTo>
                  <a:pt x="1757513" y="-9038"/>
                  <a:pt x="1829944" y="9618"/>
                  <a:pt x="2033978" y="0"/>
                </a:cubicBezTo>
                <a:cubicBezTo>
                  <a:pt x="2238012" y="-9618"/>
                  <a:pt x="2525094" y="17799"/>
                  <a:pt x="2748619" y="0"/>
                </a:cubicBezTo>
                <a:cubicBezTo>
                  <a:pt x="2786842" y="170411"/>
                  <a:pt x="2722245" y="393269"/>
                  <a:pt x="2748619" y="530573"/>
                </a:cubicBezTo>
                <a:cubicBezTo>
                  <a:pt x="2774993" y="667877"/>
                  <a:pt x="2742365" y="794472"/>
                  <a:pt x="2748619" y="1027279"/>
                </a:cubicBezTo>
                <a:cubicBezTo>
                  <a:pt x="2754873" y="1260086"/>
                  <a:pt x="2706775" y="1341752"/>
                  <a:pt x="2748619" y="1490119"/>
                </a:cubicBezTo>
                <a:cubicBezTo>
                  <a:pt x="2790463" y="1638486"/>
                  <a:pt x="2728759" y="1836048"/>
                  <a:pt x="2748619" y="1952958"/>
                </a:cubicBezTo>
                <a:cubicBezTo>
                  <a:pt x="2768479" y="2069868"/>
                  <a:pt x="2678448" y="2368892"/>
                  <a:pt x="2748619" y="2551264"/>
                </a:cubicBezTo>
                <a:cubicBezTo>
                  <a:pt x="2818790" y="2733636"/>
                  <a:pt x="2730797" y="2997327"/>
                  <a:pt x="2748619" y="3386633"/>
                </a:cubicBezTo>
                <a:cubicBezTo>
                  <a:pt x="2541217" y="3440301"/>
                  <a:pt x="2473324" y="3335530"/>
                  <a:pt x="2281354" y="3386633"/>
                </a:cubicBezTo>
                <a:cubicBezTo>
                  <a:pt x="2089385" y="3437736"/>
                  <a:pt x="1919962" y="3358726"/>
                  <a:pt x="1731630" y="3386633"/>
                </a:cubicBezTo>
                <a:cubicBezTo>
                  <a:pt x="1543298" y="3414540"/>
                  <a:pt x="1322798" y="3329125"/>
                  <a:pt x="1209392" y="3386633"/>
                </a:cubicBezTo>
                <a:cubicBezTo>
                  <a:pt x="1095986" y="3444141"/>
                  <a:pt x="863203" y="3353967"/>
                  <a:pt x="714641" y="3386633"/>
                </a:cubicBezTo>
                <a:cubicBezTo>
                  <a:pt x="566079" y="3419299"/>
                  <a:pt x="355651" y="3331031"/>
                  <a:pt x="0" y="3386633"/>
                </a:cubicBezTo>
                <a:cubicBezTo>
                  <a:pt x="-29285" y="3261158"/>
                  <a:pt x="18909" y="3009951"/>
                  <a:pt x="0" y="2889927"/>
                </a:cubicBezTo>
                <a:cubicBezTo>
                  <a:pt x="-18909" y="2769903"/>
                  <a:pt x="47639" y="2565474"/>
                  <a:pt x="0" y="2393221"/>
                </a:cubicBezTo>
                <a:cubicBezTo>
                  <a:pt x="-47639" y="2220968"/>
                  <a:pt x="6763" y="2058348"/>
                  <a:pt x="0" y="1794915"/>
                </a:cubicBezTo>
                <a:cubicBezTo>
                  <a:pt x="-6763" y="1531482"/>
                  <a:pt x="42957" y="1496425"/>
                  <a:pt x="0" y="1332076"/>
                </a:cubicBezTo>
                <a:cubicBezTo>
                  <a:pt x="-42957" y="1167727"/>
                  <a:pt x="22029" y="964991"/>
                  <a:pt x="0" y="767637"/>
                </a:cubicBezTo>
                <a:cubicBezTo>
                  <a:pt x="-22029" y="570283"/>
                  <a:pt x="55549" y="16981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972188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...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void </a:t>
            </a:r>
            <a:r>
              <a:rPr lang="en-US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sing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代码一样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    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代码不同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代码一样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...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6">
            <a:extLst>
              <a:ext uri="{FF2B5EF4-FFF2-40B4-BE49-F238E27FC236}">
                <a16:creationId xmlns:a16="http://schemas.microsoft.com/office/drawing/2014/main" id="{40B03137-E232-F1DB-D86D-0171674FBD51}"/>
              </a:ext>
            </a:extLst>
          </p:cNvPr>
          <p:cNvSpPr txBox="1"/>
          <p:nvPr/>
        </p:nvSpPr>
        <p:spPr>
          <a:xfrm>
            <a:off x="5982788" y="2476259"/>
            <a:ext cx="2517843" cy="3386633"/>
          </a:xfrm>
          <a:custGeom>
            <a:avLst/>
            <a:gdLst>
              <a:gd name="connsiteX0" fmla="*/ 0 w 2517843"/>
              <a:gd name="connsiteY0" fmla="*/ 0 h 3386633"/>
              <a:gd name="connsiteX1" fmla="*/ 528747 w 2517843"/>
              <a:gd name="connsiteY1" fmla="*/ 0 h 3386633"/>
              <a:gd name="connsiteX2" fmla="*/ 1007137 w 2517843"/>
              <a:gd name="connsiteY2" fmla="*/ 0 h 3386633"/>
              <a:gd name="connsiteX3" fmla="*/ 1435171 w 2517843"/>
              <a:gd name="connsiteY3" fmla="*/ 0 h 3386633"/>
              <a:gd name="connsiteX4" fmla="*/ 1863204 w 2517843"/>
              <a:gd name="connsiteY4" fmla="*/ 0 h 3386633"/>
              <a:gd name="connsiteX5" fmla="*/ 2517843 w 2517843"/>
              <a:gd name="connsiteY5" fmla="*/ 0 h 3386633"/>
              <a:gd name="connsiteX6" fmla="*/ 2517843 w 2517843"/>
              <a:gd name="connsiteY6" fmla="*/ 530573 h 3386633"/>
              <a:gd name="connsiteX7" fmla="*/ 2517843 w 2517843"/>
              <a:gd name="connsiteY7" fmla="*/ 1027279 h 3386633"/>
              <a:gd name="connsiteX8" fmla="*/ 2517843 w 2517843"/>
              <a:gd name="connsiteY8" fmla="*/ 1490119 h 3386633"/>
              <a:gd name="connsiteX9" fmla="*/ 2517843 w 2517843"/>
              <a:gd name="connsiteY9" fmla="*/ 1952958 h 3386633"/>
              <a:gd name="connsiteX10" fmla="*/ 2517843 w 2517843"/>
              <a:gd name="connsiteY10" fmla="*/ 2551264 h 3386633"/>
              <a:gd name="connsiteX11" fmla="*/ 2517843 w 2517843"/>
              <a:gd name="connsiteY11" fmla="*/ 3386633 h 3386633"/>
              <a:gd name="connsiteX12" fmla="*/ 2089810 w 2517843"/>
              <a:gd name="connsiteY12" fmla="*/ 3386633 h 3386633"/>
              <a:gd name="connsiteX13" fmla="*/ 1586241 w 2517843"/>
              <a:gd name="connsiteY13" fmla="*/ 3386633 h 3386633"/>
              <a:gd name="connsiteX14" fmla="*/ 1107851 w 2517843"/>
              <a:gd name="connsiteY14" fmla="*/ 3386633 h 3386633"/>
              <a:gd name="connsiteX15" fmla="*/ 654639 w 2517843"/>
              <a:gd name="connsiteY15" fmla="*/ 3386633 h 3386633"/>
              <a:gd name="connsiteX16" fmla="*/ 0 w 2517843"/>
              <a:gd name="connsiteY16" fmla="*/ 3386633 h 3386633"/>
              <a:gd name="connsiteX17" fmla="*/ 0 w 2517843"/>
              <a:gd name="connsiteY17" fmla="*/ 2889927 h 3386633"/>
              <a:gd name="connsiteX18" fmla="*/ 0 w 2517843"/>
              <a:gd name="connsiteY18" fmla="*/ 2393221 h 3386633"/>
              <a:gd name="connsiteX19" fmla="*/ 0 w 2517843"/>
              <a:gd name="connsiteY19" fmla="*/ 1794915 h 3386633"/>
              <a:gd name="connsiteX20" fmla="*/ 0 w 2517843"/>
              <a:gd name="connsiteY20" fmla="*/ 1332076 h 3386633"/>
              <a:gd name="connsiteX21" fmla="*/ 0 w 2517843"/>
              <a:gd name="connsiteY21" fmla="*/ 767637 h 3386633"/>
              <a:gd name="connsiteX22" fmla="*/ 0 w 2517843"/>
              <a:gd name="connsiteY22" fmla="*/ 0 h 338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517843" h="3386633" extrusionOk="0">
                <a:moveTo>
                  <a:pt x="0" y="0"/>
                </a:moveTo>
                <a:cubicBezTo>
                  <a:pt x="114353" y="-12767"/>
                  <a:pt x="375010" y="33185"/>
                  <a:pt x="528747" y="0"/>
                </a:cubicBezTo>
                <a:cubicBezTo>
                  <a:pt x="682484" y="-33185"/>
                  <a:pt x="848168" y="44663"/>
                  <a:pt x="1007137" y="0"/>
                </a:cubicBezTo>
                <a:cubicBezTo>
                  <a:pt x="1166106" y="-44663"/>
                  <a:pt x="1225651" y="12786"/>
                  <a:pt x="1435171" y="0"/>
                </a:cubicBezTo>
                <a:cubicBezTo>
                  <a:pt x="1644691" y="-12786"/>
                  <a:pt x="1759158" y="44604"/>
                  <a:pt x="1863204" y="0"/>
                </a:cubicBezTo>
                <a:cubicBezTo>
                  <a:pt x="1967250" y="-44604"/>
                  <a:pt x="2205598" y="36372"/>
                  <a:pt x="2517843" y="0"/>
                </a:cubicBezTo>
                <a:cubicBezTo>
                  <a:pt x="2556066" y="170411"/>
                  <a:pt x="2491469" y="393269"/>
                  <a:pt x="2517843" y="530573"/>
                </a:cubicBezTo>
                <a:cubicBezTo>
                  <a:pt x="2544217" y="667877"/>
                  <a:pt x="2511589" y="794472"/>
                  <a:pt x="2517843" y="1027279"/>
                </a:cubicBezTo>
                <a:cubicBezTo>
                  <a:pt x="2524097" y="1260086"/>
                  <a:pt x="2475999" y="1341752"/>
                  <a:pt x="2517843" y="1490119"/>
                </a:cubicBezTo>
                <a:cubicBezTo>
                  <a:pt x="2559687" y="1638486"/>
                  <a:pt x="2497983" y="1836048"/>
                  <a:pt x="2517843" y="1952958"/>
                </a:cubicBezTo>
                <a:cubicBezTo>
                  <a:pt x="2537703" y="2069868"/>
                  <a:pt x="2447672" y="2368892"/>
                  <a:pt x="2517843" y="2551264"/>
                </a:cubicBezTo>
                <a:cubicBezTo>
                  <a:pt x="2588014" y="2733636"/>
                  <a:pt x="2500021" y="2997327"/>
                  <a:pt x="2517843" y="3386633"/>
                </a:cubicBezTo>
                <a:cubicBezTo>
                  <a:pt x="2309502" y="3401771"/>
                  <a:pt x="2225388" y="3342154"/>
                  <a:pt x="2089810" y="3386633"/>
                </a:cubicBezTo>
                <a:cubicBezTo>
                  <a:pt x="1954232" y="3431112"/>
                  <a:pt x="1800009" y="3347467"/>
                  <a:pt x="1586241" y="3386633"/>
                </a:cubicBezTo>
                <a:cubicBezTo>
                  <a:pt x="1372473" y="3425799"/>
                  <a:pt x="1304686" y="3365875"/>
                  <a:pt x="1107851" y="3386633"/>
                </a:cubicBezTo>
                <a:cubicBezTo>
                  <a:pt x="911016" y="3407391"/>
                  <a:pt x="753827" y="3382772"/>
                  <a:pt x="654639" y="3386633"/>
                </a:cubicBezTo>
                <a:cubicBezTo>
                  <a:pt x="555451" y="3390494"/>
                  <a:pt x="157894" y="3321119"/>
                  <a:pt x="0" y="3386633"/>
                </a:cubicBezTo>
                <a:cubicBezTo>
                  <a:pt x="-29285" y="3261158"/>
                  <a:pt x="18909" y="3009951"/>
                  <a:pt x="0" y="2889927"/>
                </a:cubicBezTo>
                <a:cubicBezTo>
                  <a:pt x="-18909" y="2769903"/>
                  <a:pt x="47639" y="2565474"/>
                  <a:pt x="0" y="2393221"/>
                </a:cubicBezTo>
                <a:cubicBezTo>
                  <a:pt x="-47639" y="2220968"/>
                  <a:pt x="6763" y="2058348"/>
                  <a:pt x="0" y="1794915"/>
                </a:cubicBezTo>
                <a:cubicBezTo>
                  <a:pt x="-6763" y="1531482"/>
                  <a:pt x="42957" y="1496425"/>
                  <a:pt x="0" y="1332076"/>
                </a:cubicBezTo>
                <a:cubicBezTo>
                  <a:pt x="-42957" y="1167727"/>
                  <a:pt x="22029" y="964991"/>
                  <a:pt x="0" y="767637"/>
                </a:cubicBezTo>
                <a:cubicBezTo>
                  <a:pt x="-22029" y="570283"/>
                  <a:pt x="55549" y="16981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972188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B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...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void </a:t>
            </a:r>
            <a:r>
              <a:rPr lang="en-US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sing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代码一样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    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代码不同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代码一样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...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0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6301" y="769465"/>
            <a:ext cx="4886631" cy="47489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面向对象的三大特征之三：多态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多态的概述和形式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使用多态的好处和弊端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068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9C031A-AD0C-BC08-EA21-A3297285AC2A}"/>
              </a:ext>
            </a:extLst>
          </p:cNvPr>
          <p:cNvSpPr txBox="1"/>
          <p:nvPr/>
        </p:nvSpPr>
        <p:spPr>
          <a:xfrm>
            <a:off x="870440" y="1115910"/>
            <a:ext cx="5785338" cy="3150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zh-CN" altLang="en-US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模板方法设计模式的写法</a:t>
            </a:r>
            <a:endParaRPr lang="en-US" altLang="zh-CN" b="1" noProof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、定义一个抽象类。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、在里面定义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个方法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一个是模板方法：把相同代码放里面去。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一个是抽象方法：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具体实现交给子类完成。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564A7E-507D-86B9-A66F-43E8A4314CE2}"/>
              </a:ext>
            </a:extLst>
          </p:cNvPr>
          <p:cNvSpPr txBox="1"/>
          <p:nvPr/>
        </p:nvSpPr>
        <p:spPr>
          <a:xfrm>
            <a:off x="870440" y="4373791"/>
            <a:ext cx="7944694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多学一招：建议使用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关键字修饰模板方法，为什么？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3BBE48-D52F-6438-FE71-C0E922E45A81}"/>
              </a:ext>
            </a:extLst>
          </p:cNvPr>
          <p:cNvSpPr txBox="1"/>
          <p:nvPr/>
        </p:nvSpPr>
        <p:spPr>
          <a:xfrm>
            <a:off x="870440" y="4854726"/>
            <a:ext cx="5131126" cy="1227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模板方法是给对象直接使用的，不能被子类重写。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一旦子类重写了模板方法，模板方法就失效了。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99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990725"/>
            <a:ext cx="9214230" cy="517190"/>
          </a:xfrm>
        </p:spPr>
        <p:txBody>
          <a:bodyPr/>
          <a:lstStyle/>
          <a:p>
            <a:r>
              <a:rPr lang="zh-CN" altLang="en-US" sz="2000" dirty="0"/>
              <a:t>模板方法设计模式的应用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ADB6033-7DB7-4259-0B92-01C62FFE128C}"/>
              </a:ext>
            </a:extLst>
          </p:cNvPr>
          <p:cNvGrpSpPr/>
          <p:nvPr/>
        </p:nvGrpSpPr>
        <p:grpSpPr>
          <a:xfrm>
            <a:off x="936691" y="1887669"/>
            <a:ext cx="4999289" cy="1859563"/>
            <a:chOff x="1264428" y="1152525"/>
            <a:chExt cx="14137679" cy="2998488"/>
          </a:xfrm>
        </p:grpSpPr>
        <p:sp>
          <p:nvSpPr>
            <p:cNvPr id="9" name="圆角矩形 7">
              <a:extLst>
                <a:ext uri="{FF2B5EF4-FFF2-40B4-BE49-F238E27FC236}">
                  <a16:creationId xmlns:a16="http://schemas.microsoft.com/office/drawing/2014/main" id="{2B20307D-104F-6A7D-FBB0-CF40D4D9BBFC}"/>
                </a:ext>
              </a:extLst>
            </p:cNvPr>
            <p:cNvSpPr/>
            <p:nvPr/>
          </p:nvSpPr>
          <p:spPr bwMode="auto">
            <a:xfrm>
              <a:off x="1264428" y="1152525"/>
              <a:ext cx="11084920" cy="2795588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1013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0" name="圆角矩形 8">
              <a:extLst>
                <a:ext uri="{FF2B5EF4-FFF2-40B4-BE49-F238E27FC236}">
                  <a16:creationId xmlns:a16="http://schemas.microsoft.com/office/drawing/2014/main" id="{F9EF88CB-5372-C788-3827-2027B363F8B3}"/>
                </a:ext>
              </a:extLst>
            </p:cNvPr>
            <p:cNvSpPr/>
            <p:nvPr/>
          </p:nvSpPr>
          <p:spPr bwMode="auto">
            <a:xfrm>
              <a:off x="1264428" y="1163051"/>
              <a:ext cx="14137679" cy="2987962"/>
            </a:xfrm>
            <a:prstGeom prst="roundRect">
              <a:avLst>
                <a:gd name="adj" fmla="val 1147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marL="0" lvl="2" indent="0">
                <a:lnSpc>
                  <a:spcPct val="200000"/>
                </a:lnSpc>
                <a:buNone/>
              </a:pPr>
              <a:endPara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endParaRPr>
            </a:p>
            <a:p>
              <a:pPr marL="0" lvl="2" indent="0">
                <a:lnSpc>
                  <a:spcPct val="200000"/>
                </a:lnSpc>
                <a:buNone/>
              </a:pP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rPr>
                <a:t>新司机:开门,点火,姿势</a:t>
              </a: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rPr>
                <a:t>(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rPr>
                <a:t>双手紧握方向盘</a:t>
              </a: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rPr>
                <a:t>)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rPr>
                <a:t>,刹车,熄火</a:t>
              </a:r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0" lvl="2" indent="0">
                <a:lnSpc>
                  <a:spcPct val="200000"/>
                </a:lnSpc>
                <a:buNone/>
              </a:pP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rPr>
                <a:t>老司机:开门,点火,姿势</a:t>
              </a: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rPr>
                <a:t>(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rPr>
                <a:t>右手握方向盘左手抽烟</a:t>
              </a: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rPr>
                <a:t>)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rPr>
                <a:t>,刹车,熄火</a:t>
              </a:r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1" name="矩形 1">
            <a:extLst>
              <a:ext uri="{FF2B5EF4-FFF2-40B4-BE49-F238E27FC236}">
                <a16:creationId xmlns:a16="http://schemas.microsoft.com/office/drawing/2014/main" id="{4712AE3A-5C15-C81B-D0D5-CD85F1675E2F}"/>
              </a:ext>
            </a:extLst>
          </p:cNvPr>
          <p:cNvSpPr/>
          <p:nvPr/>
        </p:nvSpPr>
        <p:spPr>
          <a:xfrm>
            <a:off x="936691" y="1793186"/>
            <a:ext cx="2724330" cy="117498"/>
          </a:xfrm>
          <a:custGeom>
            <a:avLst/>
            <a:gdLst>
              <a:gd name="connsiteX0" fmla="*/ 0 w 1565482"/>
              <a:gd name="connsiteY0" fmla="*/ 0 h 247650"/>
              <a:gd name="connsiteX1" fmla="*/ 15654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  <a:gd name="connsiteX0" fmla="*/ 0 w 1565482"/>
              <a:gd name="connsiteY0" fmla="*/ 0 h 247650"/>
              <a:gd name="connsiteX1" fmla="*/ 12987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482" h="247650">
                <a:moveTo>
                  <a:pt x="0" y="0"/>
                </a:moveTo>
                <a:lnTo>
                  <a:pt x="1298782" y="0"/>
                </a:lnTo>
                <a:lnTo>
                  <a:pt x="1565482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87115EB9-8444-18E4-F615-B1BEF1F7A726}"/>
              </a:ext>
            </a:extLst>
          </p:cNvPr>
          <p:cNvSpPr/>
          <p:nvPr/>
        </p:nvSpPr>
        <p:spPr>
          <a:xfrm>
            <a:off x="879250" y="1800330"/>
            <a:ext cx="2385461" cy="366750"/>
          </a:xfrm>
          <a:custGeom>
            <a:avLst/>
            <a:gdLst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323133 w 1323133"/>
              <a:gd name="connsiteY2" fmla="*/ 1198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085008 w 1323133"/>
              <a:gd name="connsiteY2" fmla="*/ 817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47625 w 1370758"/>
              <a:gd name="connsiteY0" fmla="*/ 0 h 827194"/>
              <a:gd name="connsiteX1" fmla="*/ 1370758 w 1370758"/>
              <a:gd name="connsiteY1" fmla="*/ 0 h 827194"/>
              <a:gd name="connsiteX2" fmla="*/ 1132633 w 1370758"/>
              <a:gd name="connsiteY2" fmla="*/ 817669 h 827194"/>
              <a:gd name="connsiteX3" fmla="*/ 0 w 1370758"/>
              <a:gd name="connsiteY3" fmla="*/ 827194 h 827194"/>
              <a:gd name="connsiteX4" fmla="*/ 47625 w 1370758"/>
              <a:gd name="connsiteY4" fmla="*/ 0 h 827194"/>
              <a:gd name="connsiteX0" fmla="*/ 47625 w 1370758"/>
              <a:gd name="connsiteY0" fmla="*/ 0 h 836719"/>
              <a:gd name="connsiteX1" fmla="*/ 1370758 w 1370758"/>
              <a:gd name="connsiteY1" fmla="*/ 0 h 836719"/>
              <a:gd name="connsiteX2" fmla="*/ 875458 w 1370758"/>
              <a:gd name="connsiteY2" fmla="*/ 836719 h 836719"/>
              <a:gd name="connsiteX3" fmla="*/ 0 w 1370758"/>
              <a:gd name="connsiteY3" fmla="*/ 827194 h 836719"/>
              <a:gd name="connsiteX4" fmla="*/ 47625 w 1370758"/>
              <a:gd name="connsiteY4" fmla="*/ 0 h 83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758" h="836719">
                <a:moveTo>
                  <a:pt x="47625" y="0"/>
                </a:moveTo>
                <a:lnTo>
                  <a:pt x="1370758" y="0"/>
                </a:lnTo>
                <a:lnTo>
                  <a:pt x="875458" y="836719"/>
                </a:lnTo>
                <a:lnTo>
                  <a:pt x="0" y="827194"/>
                </a:lnTo>
                <a:lnTo>
                  <a:pt x="47625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1B968BF-D8FA-910E-F86F-9E5698A44B66}"/>
              </a:ext>
            </a:extLst>
          </p:cNvPr>
          <p:cNvSpPr txBox="1"/>
          <p:nvPr/>
        </p:nvSpPr>
        <p:spPr>
          <a:xfrm>
            <a:off x="936691" y="1811301"/>
            <a:ext cx="1380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需求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9C031A-AD0C-BC08-EA21-A3297285AC2A}"/>
              </a:ext>
            </a:extLst>
          </p:cNvPr>
          <p:cNvSpPr txBox="1"/>
          <p:nvPr/>
        </p:nvSpPr>
        <p:spPr>
          <a:xfrm>
            <a:off x="936691" y="4001154"/>
            <a:ext cx="9059649" cy="225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模板方法模式实现步骤</a:t>
            </a:r>
            <a:endParaRPr lang="en-US" altLang="zh-CN" sz="1600" b="1" noProof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、定义一个抽象类。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、在里面定义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个方法（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一个是模板方法：把相同代码放里面去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，一个是抽象方法：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具体实现交给子类完成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、定义子类继承抽象类，重写抽象方法。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、创建子类对象，调用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模板方法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完成功能。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52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199169-9F6C-F5D9-B5EF-2078C588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6" y="2146627"/>
            <a:ext cx="3024939" cy="2564745"/>
          </a:xfrm>
          <a:prstGeom prst="rect">
            <a:avLst/>
          </a:prstGeom>
        </p:spPr>
      </p:pic>
      <p:sp>
        <p:nvSpPr>
          <p:cNvPr id="4" name="文本占位符 4">
            <a:extLst>
              <a:ext uri="{FF2B5EF4-FFF2-40B4-BE49-F238E27FC236}">
                <a16:creationId xmlns:a16="http://schemas.microsoft.com/office/drawing/2014/main" id="{FF547369-0228-CF93-C099-24C9FFC9D217}"/>
              </a:ext>
            </a:extLst>
          </p:cNvPr>
          <p:cNvSpPr txBox="1">
            <a:spLocks/>
          </p:cNvSpPr>
          <p:nvPr/>
        </p:nvSpPr>
        <p:spPr>
          <a:xfrm>
            <a:off x="3631476" y="1302019"/>
            <a:ext cx="8560524" cy="4520331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None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、模板方法设计模式解决了什么问题？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95279" lvl="1" indent="-228594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解决方法中存在重复代码的问题。</a:t>
            </a:r>
            <a:endParaRPr lang="en-US" altLang="zh-CN" sz="14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250000"/>
              </a:lnSpc>
              <a:buNone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、模板方法设计模式应该怎么写？</a:t>
            </a:r>
            <a:endParaRPr lang="en-US" altLang="zh-CN" sz="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95279" lvl="1" indent="-228594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定义一个抽象类。</a:t>
            </a:r>
            <a:endParaRPr lang="en-US" altLang="zh-CN" sz="14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95279" lvl="1" indent="-228594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在里面定义</a:t>
            </a:r>
            <a:r>
              <a:rPr lang="en-US" altLang="zh-CN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个方法，一个是模板方法：放相同的代码里，一个是抽象方法：具体实现交给子</a:t>
            </a:r>
            <a:r>
              <a:rPr lang="zh-CN" altLang="en-US" sz="14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类完成</a:t>
            </a:r>
            <a:endParaRPr lang="en-US" altLang="zh-CN" sz="14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250000"/>
              </a:lnSpc>
              <a:buNone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、模板方法建议使用什么关键字修饰？为什么</a:t>
            </a:r>
            <a:endParaRPr lang="en-US" altLang="zh-CN" sz="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95279" lvl="1" indent="-228594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建议使用</a:t>
            </a:r>
            <a:r>
              <a:rPr lang="en-US" altLang="zh-CN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  <a:r>
              <a:rPr lang="zh-CN" altLang="en-US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关键字修饰模板方</a:t>
            </a:r>
            <a:r>
              <a:rPr lang="zh-CN" altLang="en-US" sz="14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法。</a:t>
            </a:r>
            <a:endParaRPr lang="en-US" altLang="zh-CN" sz="140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95279" lvl="1" indent="-228594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避免子类修改模板</a:t>
            </a:r>
            <a:endParaRPr lang="en-US" altLang="zh-CN" sz="14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00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5586" y="586234"/>
            <a:ext cx="7039441" cy="56855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认识接口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接口的实现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接口的综合案例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之后，接口中新增的三种方法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接口的多继承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使用接口的其他注意事项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259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5F9CF0-1B2C-4006-83A4-68868A2D8DB6}"/>
              </a:ext>
            </a:extLst>
          </p:cNvPr>
          <p:cNvSpPr txBox="1"/>
          <p:nvPr/>
        </p:nvSpPr>
        <p:spPr>
          <a:xfrm>
            <a:off x="967292" y="1010882"/>
            <a:ext cx="991833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认识接口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提供了一个关键字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interface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，用这个关键字我们可以定义出一个特殊的结构：接口。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   </a:t>
            </a:r>
          </a:p>
          <a:p>
            <a:pPr>
              <a:lnSpc>
                <a:spcPct val="200000"/>
              </a:lnSpc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1230C0B1-249A-4480-9187-ED1D99B2076F}"/>
              </a:ext>
            </a:extLst>
          </p:cNvPr>
          <p:cNvSpPr txBox="1"/>
          <p:nvPr/>
        </p:nvSpPr>
        <p:spPr>
          <a:xfrm>
            <a:off x="1306377" y="2207787"/>
            <a:ext cx="2991303" cy="138499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interface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接口名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//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成员变量（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常量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成员方法（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抽象方法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} 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32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199169-9F6C-F5D9-B5EF-2078C588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97" y="2274848"/>
            <a:ext cx="2984661" cy="2530595"/>
          </a:xfrm>
          <a:prstGeom prst="rect">
            <a:avLst/>
          </a:prstGeom>
        </p:spPr>
      </p:pic>
      <p:sp>
        <p:nvSpPr>
          <p:cNvPr id="4" name="文本占位符 4">
            <a:extLst>
              <a:ext uri="{FF2B5EF4-FFF2-40B4-BE49-F238E27FC236}">
                <a16:creationId xmlns:a16="http://schemas.microsoft.com/office/drawing/2014/main" id="{FF547369-0228-CF93-C099-24C9FFC9D217}"/>
              </a:ext>
            </a:extLst>
          </p:cNvPr>
          <p:cNvSpPr txBox="1">
            <a:spLocks/>
          </p:cNvSpPr>
          <p:nvPr/>
        </p:nvSpPr>
        <p:spPr>
          <a:xfrm>
            <a:off x="3498608" y="1972383"/>
            <a:ext cx="8039323" cy="3712137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、接口是什么？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interface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关键字定义的一种结构， 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 8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之前，接口中只能</a:t>
            </a:r>
            <a:r>
              <a:rPr lang="zh-CN" altLang="en-US" sz="1333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定义常量和抽象方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法。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1230C0B1-249A-4480-9187-ED1D99B2076F}"/>
              </a:ext>
            </a:extLst>
          </p:cNvPr>
          <p:cNvSpPr txBox="1"/>
          <p:nvPr/>
        </p:nvSpPr>
        <p:spPr>
          <a:xfrm>
            <a:off x="4162932" y="2993718"/>
            <a:ext cx="2991303" cy="138499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interface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接口名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//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成员变量（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常量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成员方法（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抽象方法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} 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53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5586" y="586234"/>
            <a:ext cx="7039441" cy="56855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认识接口</a:t>
            </a:r>
            <a:endParaRPr kumimoji="1"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接口的实现</a:t>
            </a:r>
            <a:endParaRPr kumimoji="1"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接口的综合案例</a:t>
            </a:r>
            <a:endParaRPr kumimoji="1"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之后，接口中新增的三种方法</a:t>
            </a:r>
            <a:endParaRPr kumimoji="1"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接口的多继承</a:t>
            </a:r>
            <a:r>
              <a:rPr kumimoji="1"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使用接口的其他注意事项</a:t>
            </a:r>
            <a:endParaRPr lang="en-US" altLang="zh-CN" b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66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5F9CF0-1B2C-4006-83A4-68868A2D8DB6}"/>
              </a:ext>
            </a:extLst>
          </p:cNvPr>
          <p:cNvSpPr txBox="1"/>
          <p:nvPr/>
        </p:nvSpPr>
        <p:spPr>
          <a:xfrm>
            <a:off x="967292" y="1010882"/>
            <a:ext cx="991833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接口的实现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接口不能创建对象；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接口是用来被类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实现（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implements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的，实现接口的类称为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实现类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实现类实现接口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要么重写抽象方法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要么实现类本身定义为抽象类。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实现的分类：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①单实现  ②多实现  ③继承并实现</a:t>
            </a:r>
            <a:endParaRPr lang="en-US" altLang="zh-CN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接口的好处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72000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弥补了类单继承的不足，一个类同时可以实现多个接口。</a:t>
            </a:r>
            <a:endParaRPr lang="en-US" altLang="zh-CN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72000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让程序可以面向接口编程，这样程序员就可以灵活方便的切换各种业务实现。</a:t>
            </a:r>
            <a:endParaRPr lang="en-US" altLang="zh-CN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8A7D18A-2628-C920-D6CA-F531D4BF889A}"/>
              </a:ext>
            </a:extLst>
          </p:cNvPr>
          <p:cNvSpPr txBox="1"/>
          <p:nvPr/>
        </p:nvSpPr>
        <p:spPr>
          <a:xfrm>
            <a:off x="1398640" y="3049456"/>
            <a:ext cx="8468929" cy="95410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修饰符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class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现类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[extends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父类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]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implements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1,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2,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 , ... {</a:t>
            </a:r>
          </a:p>
          <a:p>
            <a:pPr>
              <a:lnSpc>
                <a:spcPct val="2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}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682" y="4280776"/>
            <a:ext cx="1405908" cy="9407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872" y="4280775"/>
            <a:ext cx="1347327" cy="9221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744" y="5480095"/>
            <a:ext cx="735110" cy="11180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705042" y="5402374"/>
            <a:ext cx="1361685" cy="1015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869">
              <a:lnSpc>
                <a:spcPct val="200000"/>
              </a:lnSpc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既是学生又是司机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199169-9F6C-F5D9-B5EF-2078C588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97" y="2274848"/>
            <a:ext cx="2984661" cy="2530595"/>
          </a:xfrm>
          <a:prstGeom prst="rect">
            <a:avLst/>
          </a:prstGeom>
        </p:spPr>
      </p:pic>
      <p:sp>
        <p:nvSpPr>
          <p:cNvPr id="4" name="文本占位符 4">
            <a:extLst>
              <a:ext uri="{FF2B5EF4-FFF2-40B4-BE49-F238E27FC236}">
                <a16:creationId xmlns:a16="http://schemas.microsoft.com/office/drawing/2014/main" id="{FF547369-0228-CF93-C099-24C9FFC9D217}"/>
              </a:ext>
            </a:extLst>
          </p:cNvPr>
          <p:cNvSpPr txBox="1">
            <a:spLocks/>
          </p:cNvSpPr>
          <p:nvPr/>
        </p:nvSpPr>
        <p:spPr>
          <a:xfrm>
            <a:off x="3498608" y="1173480"/>
            <a:ext cx="8039323" cy="4511040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、接口怎么使用？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marR="0" lvl="1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 是被类 实现的</a:t>
            </a:r>
            <a:r>
              <a:rPr kumimoji="0" lang="en-US" altLang="zh-CN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en-US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支持单实现</a:t>
            </a:r>
            <a:r>
              <a:rPr kumimoji="0" lang="en-US" altLang="zh-CN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en-US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多实现</a:t>
            </a:r>
            <a:r>
              <a:rPr kumimoji="0" lang="en-US" altLang="zh-CN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en-US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继承并实现。</a:t>
            </a:r>
            <a:endParaRPr kumimoji="0" lang="en-US" altLang="zh-CN" sz="13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6685" marR="0" lvl="1" indent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3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、需要注意什么？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接口不能创建对象；</a:t>
            </a: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72000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实现类实现接口，必须重写完全部接口的全部抽象方法，否则实现类需要定义成抽象。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、接口的好处是啥？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弥补了类单继承的不足，类可以同时实现多个接口。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让程序可以面向接口编程，这样既不用关心实现的细节，也可以灵活方便的切换各种实现。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72000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08CA4791-0CEA-3F95-FAF4-CE276FFBD1A7}"/>
              </a:ext>
            </a:extLst>
          </p:cNvPr>
          <p:cNvSpPr txBox="1"/>
          <p:nvPr/>
        </p:nvSpPr>
        <p:spPr>
          <a:xfrm>
            <a:off x="4143512" y="2117071"/>
            <a:ext cx="7394419" cy="63094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修饰符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class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[extends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父类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]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implements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1,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2,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3 ,...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089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5586" y="586234"/>
            <a:ext cx="7039441" cy="56855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认识接口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接口的实现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接口的综合案例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之后，接口中新增的三种方法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接口的多继承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使用接口的其他注意事项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61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76B39E9-2D6C-46A7-B614-269754DE9940}"/>
              </a:ext>
            </a:extLst>
          </p:cNvPr>
          <p:cNvSpPr txBox="1"/>
          <p:nvPr/>
        </p:nvSpPr>
        <p:spPr>
          <a:xfrm>
            <a:off x="833079" y="878878"/>
            <a:ext cx="7170278" cy="4335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什么是多态？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多态是在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情况下的一种现象，表现为：对象多态、行为多态。</a:t>
            </a:r>
            <a:endParaRPr lang="en-US" altLang="zh-CN" sz="1600" b="1" noProof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多态的具体代码体现</a:t>
            </a:r>
            <a:endParaRPr lang="en-US" altLang="zh-CN" b="1" noProof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zh-CN" b="1" noProof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多态的前提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关系；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存在父类引用子类对象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存在方法重写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C62F08-5E49-7A7F-6B68-01124EA2D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484" y="2006922"/>
            <a:ext cx="6854280" cy="28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6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2">
            <a:extLst>
              <a:ext uri="{FF2B5EF4-FFF2-40B4-BE49-F238E27FC236}">
                <a16:creationId xmlns:a16="http://schemas.microsoft.com/office/drawing/2014/main" id="{88B438DE-E557-4509-981E-AA2C9928208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1" y="1325034"/>
            <a:ext cx="256116" cy="25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21E134E-9F76-44F2-84E4-4384B8177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103440"/>
            <a:ext cx="6676701" cy="517190"/>
          </a:xfrm>
        </p:spPr>
        <p:txBody>
          <a:bodyPr/>
          <a:lstStyle/>
          <a:p>
            <a:r>
              <a:rPr lang="zh-CN" altLang="en-US" dirty="0"/>
              <a:t>接口的应用案例：班级学生信息管理模块的开发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5DD03F-0620-DB7C-37D7-955E1BCAC383}"/>
              </a:ext>
            </a:extLst>
          </p:cNvPr>
          <p:cNvGrpSpPr/>
          <p:nvPr/>
        </p:nvGrpSpPr>
        <p:grpSpPr>
          <a:xfrm>
            <a:off x="953924" y="1990703"/>
            <a:ext cx="10902795" cy="4318657"/>
            <a:chOff x="1264428" y="1131064"/>
            <a:chExt cx="17949306" cy="2817049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37109DA2-09C6-7152-1E4F-AE468D185A5E}"/>
                </a:ext>
              </a:extLst>
            </p:cNvPr>
            <p:cNvSpPr/>
            <p:nvPr/>
          </p:nvSpPr>
          <p:spPr bwMode="auto">
            <a:xfrm>
              <a:off x="1264428" y="1152525"/>
              <a:ext cx="17949306" cy="2795588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1013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6" name="圆角矩形 8">
              <a:extLst>
                <a:ext uri="{FF2B5EF4-FFF2-40B4-BE49-F238E27FC236}">
                  <a16:creationId xmlns:a16="http://schemas.microsoft.com/office/drawing/2014/main" id="{00F76317-7C19-93F6-FBB8-0004233283BE}"/>
                </a:ext>
              </a:extLst>
            </p:cNvPr>
            <p:cNvSpPr/>
            <p:nvPr/>
          </p:nvSpPr>
          <p:spPr bwMode="auto">
            <a:xfrm>
              <a:off x="1336310" y="1131064"/>
              <a:ext cx="17805537" cy="2795588"/>
            </a:xfrm>
            <a:prstGeom prst="roundRect">
              <a:avLst>
                <a:gd name="adj" fmla="val 1147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>
                <a:lnSpc>
                  <a:spcPct val="20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请设计一个班级学生的信息管理模块：学生的数据有：姓名、性别、成绩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功能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：要求打印出全班学生的信息；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功能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：要求打印出全班学生的平均成绩。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---------------------------------------------------------------------------------------------</a:t>
              </a: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</a:t>
              </a:r>
              <a:r>
                <a:rPr lang="zh-CN" altLang="en-US" sz="1400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注意！以上功能的业务实现是有多套方案的，比如：</a:t>
              </a:r>
              <a:endPara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第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套方案：能打印出班级全部学生的信息；能打印班级全部学生的平均分。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第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套方案：能打印出班级全部学生的信息（</a:t>
              </a:r>
              <a:r>
                <a:rPr lang="zh-CN" altLang="en-US" sz="1400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包含男女人数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）；能打印班级全部学生的平均分（</a:t>
              </a:r>
              <a:r>
                <a:rPr lang="zh-CN" altLang="en-US" sz="1400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要求是去掉最高分、最低分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400" b="1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要求：系统可以支持灵活的切换这些实现方案。</a:t>
              </a:r>
              <a:endPara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2750BB82-FEBB-6578-0865-13D2996AF4AF}"/>
              </a:ext>
            </a:extLst>
          </p:cNvPr>
          <p:cNvSpPr/>
          <p:nvPr/>
        </p:nvSpPr>
        <p:spPr>
          <a:xfrm>
            <a:off x="963068" y="1897638"/>
            <a:ext cx="2724330" cy="152640"/>
          </a:xfrm>
          <a:custGeom>
            <a:avLst/>
            <a:gdLst>
              <a:gd name="connsiteX0" fmla="*/ 0 w 1565482"/>
              <a:gd name="connsiteY0" fmla="*/ 0 h 247650"/>
              <a:gd name="connsiteX1" fmla="*/ 15654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  <a:gd name="connsiteX0" fmla="*/ 0 w 1565482"/>
              <a:gd name="connsiteY0" fmla="*/ 0 h 247650"/>
              <a:gd name="connsiteX1" fmla="*/ 12987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482" h="247650">
                <a:moveTo>
                  <a:pt x="0" y="0"/>
                </a:moveTo>
                <a:lnTo>
                  <a:pt x="1298782" y="0"/>
                </a:lnTo>
                <a:lnTo>
                  <a:pt x="1565482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AB40A50D-25BB-1FF2-1C02-09BDFC724C16}"/>
              </a:ext>
            </a:extLst>
          </p:cNvPr>
          <p:cNvSpPr/>
          <p:nvPr/>
        </p:nvSpPr>
        <p:spPr>
          <a:xfrm>
            <a:off x="864641" y="1903567"/>
            <a:ext cx="2385461" cy="517190"/>
          </a:xfrm>
          <a:custGeom>
            <a:avLst/>
            <a:gdLst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323133 w 1323133"/>
              <a:gd name="connsiteY2" fmla="*/ 1198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085008 w 1323133"/>
              <a:gd name="connsiteY2" fmla="*/ 817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47625 w 1370758"/>
              <a:gd name="connsiteY0" fmla="*/ 0 h 827194"/>
              <a:gd name="connsiteX1" fmla="*/ 1370758 w 1370758"/>
              <a:gd name="connsiteY1" fmla="*/ 0 h 827194"/>
              <a:gd name="connsiteX2" fmla="*/ 1132633 w 1370758"/>
              <a:gd name="connsiteY2" fmla="*/ 817669 h 827194"/>
              <a:gd name="connsiteX3" fmla="*/ 0 w 1370758"/>
              <a:gd name="connsiteY3" fmla="*/ 827194 h 827194"/>
              <a:gd name="connsiteX4" fmla="*/ 47625 w 1370758"/>
              <a:gd name="connsiteY4" fmla="*/ 0 h 827194"/>
              <a:gd name="connsiteX0" fmla="*/ 47625 w 1370758"/>
              <a:gd name="connsiteY0" fmla="*/ 0 h 836719"/>
              <a:gd name="connsiteX1" fmla="*/ 1370758 w 1370758"/>
              <a:gd name="connsiteY1" fmla="*/ 0 h 836719"/>
              <a:gd name="connsiteX2" fmla="*/ 875458 w 1370758"/>
              <a:gd name="connsiteY2" fmla="*/ 836719 h 836719"/>
              <a:gd name="connsiteX3" fmla="*/ 0 w 1370758"/>
              <a:gd name="connsiteY3" fmla="*/ 827194 h 836719"/>
              <a:gd name="connsiteX4" fmla="*/ 47625 w 1370758"/>
              <a:gd name="connsiteY4" fmla="*/ 0 h 83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758" h="836719">
                <a:moveTo>
                  <a:pt x="47625" y="0"/>
                </a:moveTo>
                <a:lnTo>
                  <a:pt x="1370758" y="0"/>
                </a:lnTo>
                <a:lnTo>
                  <a:pt x="875458" y="836719"/>
                </a:lnTo>
                <a:lnTo>
                  <a:pt x="0" y="827194"/>
                </a:lnTo>
                <a:lnTo>
                  <a:pt x="47625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60B8FD-5AC5-7E3C-ECC1-F59B86F96C34}"/>
              </a:ext>
            </a:extLst>
          </p:cNvPr>
          <p:cNvSpPr txBox="1"/>
          <p:nvPr/>
        </p:nvSpPr>
        <p:spPr>
          <a:xfrm>
            <a:off x="1193069" y="1995533"/>
            <a:ext cx="1380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2559704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199169-9F6C-F5D9-B5EF-2078C588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97" y="2274848"/>
            <a:ext cx="2984661" cy="2530595"/>
          </a:xfrm>
          <a:prstGeom prst="rect">
            <a:avLst/>
          </a:prstGeom>
        </p:spPr>
      </p:pic>
      <p:sp>
        <p:nvSpPr>
          <p:cNvPr id="4" name="文本占位符 4">
            <a:extLst>
              <a:ext uri="{FF2B5EF4-FFF2-40B4-BE49-F238E27FC236}">
                <a16:creationId xmlns:a16="http://schemas.microsoft.com/office/drawing/2014/main" id="{FF547369-0228-CF93-C099-24C9FFC9D217}"/>
              </a:ext>
            </a:extLst>
          </p:cNvPr>
          <p:cNvSpPr txBox="1">
            <a:spLocks/>
          </p:cNvSpPr>
          <p:nvPr/>
        </p:nvSpPr>
        <p:spPr>
          <a:xfrm>
            <a:off x="3498608" y="1965960"/>
            <a:ext cx="8039323" cy="2926080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学生信息管理模块实现思路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marR="0" lvl="1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定义学生类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描述学生的属性和行为。</a:t>
            </a: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marR="0" lvl="1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定义管理系统的上层接口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定义学生信息管理模块要实现的抽象方法。</a:t>
            </a:r>
            <a:endParaRPr kumimoji="0" lang="en-US" altLang="zh-CN" sz="13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marR="0" lvl="1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定义两个接口的实现类</a:t>
            </a:r>
            <a:r>
              <a:rPr kumimoji="0" lang="en-US" altLang="zh-CN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en-US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分别重写抽象方法</a:t>
            </a:r>
            <a:r>
              <a:rPr kumimoji="0" lang="en-US" altLang="zh-CN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en-US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实现各自对应的功能。</a:t>
            </a:r>
            <a:endParaRPr kumimoji="0" lang="en-US" altLang="zh-CN" sz="13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marR="0" lvl="1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通过集合记录全班学生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通过多态的形式创建学生管理操作对象</a:t>
            </a: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marR="0" lvl="1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主方法中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创建班级管理类的对象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执行相关操作。</a:t>
            </a:r>
            <a:endParaRPr kumimoji="0" lang="en-US" altLang="zh-CN" sz="13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6119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5586" y="586234"/>
            <a:ext cx="7039441" cy="56855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认识接口</a:t>
            </a:r>
            <a:endParaRPr kumimoji="1"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接口的实现</a:t>
            </a:r>
            <a:endParaRPr kumimoji="1"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接口的综合案例</a:t>
            </a:r>
            <a:endParaRPr kumimoji="1"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kumimoji="1"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之后，接口中新增的三种方法</a:t>
            </a:r>
            <a:endParaRPr kumimoji="1"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接口的多继承</a:t>
            </a:r>
            <a:r>
              <a:rPr kumimoji="1"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使用接口的其他注意事项</a:t>
            </a:r>
            <a:endParaRPr kumimoji="1"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57189" lvl="1" indent="-457189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9677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4821B7-F62E-FE26-2F58-D3C24ACB8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29" y="1920077"/>
            <a:ext cx="6133604" cy="452431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interface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/**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* 1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、默认方法（实例方法）：使用用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default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修饰，默认会被加上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public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修饰。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*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注意：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只能使用</a:t>
            </a:r>
            <a:r>
              <a:rPr kumimoji="0" lang="zh-CN" altLang="en-US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接口的实现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类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对象调用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default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test1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...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/**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* 2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、私有方法：必须用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private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修饰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(JDK 9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开始才支持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test2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...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/**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* 3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、类方法（静态方法）：使用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static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修饰，默认会被加上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public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修饰。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*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注意：只能用接口名来调用。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lang="en-US" altLang="zh-CN" sz="120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test3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...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AEA460-1223-0D64-6F72-A4AF51058481}"/>
              </a:ext>
            </a:extLst>
          </p:cNvPr>
          <p:cNvSpPr txBox="1"/>
          <p:nvPr/>
        </p:nvSpPr>
        <p:spPr>
          <a:xfrm>
            <a:off x="520300" y="1340468"/>
            <a:ext cx="6133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b="1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后，接口新增三种方法：</a:t>
            </a:r>
            <a:endParaRPr lang="en-US" altLang="zh-CN" b="1" noProof="1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615CD6-EBA4-11FB-E84E-9E99E75FC1D6}"/>
              </a:ext>
            </a:extLst>
          </p:cNvPr>
          <p:cNvSpPr txBox="1"/>
          <p:nvPr/>
        </p:nvSpPr>
        <p:spPr>
          <a:xfrm>
            <a:off x="7178450" y="969310"/>
            <a:ext cx="4663030" cy="1304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50000"/>
              </a:lnSpc>
              <a:buNone/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开始，接口中为啥要新增这些方法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</a:p>
          <a:p>
            <a:pPr marL="24762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增强了接口的能力，更便于项目的扩展和维护。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40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E48346-A811-8884-6A78-C8EA4C93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7" y="2112911"/>
            <a:ext cx="3308021" cy="2837194"/>
          </a:xfrm>
          <a:prstGeom prst="rect">
            <a:avLst/>
          </a:prstGeom>
        </p:spPr>
      </p:pic>
      <p:sp>
        <p:nvSpPr>
          <p:cNvPr id="4" name="文本占位符 4">
            <a:extLst>
              <a:ext uri="{FF2B5EF4-FFF2-40B4-BE49-F238E27FC236}">
                <a16:creationId xmlns:a16="http://schemas.microsoft.com/office/drawing/2014/main" id="{32744714-8ABD-DEDC-6EFB-5FA79B75E9A0}"/>
              </a:ext>
            </a:extLst>
          </p:cNvPr>
          <p:cNvSpPr txBox="1">
            <a:spLocks/>
          </p:cNvSpPr>
          <p:nvPr/>
        </p:nvSpPr>
        <p:spPr>
          <a:xfrm>
            <a:off x="3959351" y="1088223"/>
            <a:ext cx="7857745" cy="4886569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开始，接口中新增了哪些方法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</a:p>
          <a:p>
            <a:pPr marL="1162020" lvl="2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默认方法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：使用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default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修饰，使用实现类的对象调用。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方法：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static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修饰，必须用当前接口名调用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私有方法：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jdk9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开始才有的，只能在接口内部被调用。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开始，接口中为啥要新增这些方法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</a:p>
          <a:p>
            <a:pPr marL="1162020" lvl="2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增强了接口的能力，更便于项目的扩展和维护。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983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5586" y="586234"/>
            <a:ext cx="7039441" cy="56855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认识接口</a:t>
            </a:r>
            <a:endParaRPr kumimoji="1"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接口的实现</a:t>
            </a:r>
            <a:endParaRPr kumimoji="1"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接口的综合案例</a:t>
            </a:r>
            <a:endParaRPr kumimoji="1"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之后，接口中新增的三种方法</a:t>
            </a:r>
            <a:endParaRPr kumimoji="1"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接口的多继承</a:t>
            </a:r>
            <a:r>
              <a:rPr kumimoji="1"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使用接口的其他注意事项</a:t>
            </a:r>
            <a:endParaRPr kumimoji="1"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398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726C11-1DE3-30A0-DC11-AD47DA086129}"/>
              </a:ext>
            </a:extLst>
          </p:cNvPr>
          <p:cNvSpPr txBox="1"/>
          <p:nvPr/>
        </p:nvSpPr>
        <p:spPr>
          <a:xfrm>
            <a:off x="1111607" y="4094860"/>
            <a:ext cx="70712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接口多继承的作用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便于实现类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去实现多个接口中的内容。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E2EFB8-0011-3D52-75FD-CE1A1FA53113}"/>
              </a:ext>
            </a:extLst>
          </p:cNvPr>
          <p:cNvSpPr txBox="1"/>
          <p:nvPr/>
        </p:nvSpPr>
        <p:spPr>
          <a:xfrm>
            <a:off x="1111607" y="1276168"/>
            <a:ext cx="6128238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接口的多继承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72F552-96C5-051A-39D6-41EA9665E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41" y="2170285"/>
            <a:ext cx="8155132" cy="38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1CBAEE5-274D-5A9A-2F3F-1FF17822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621" y="3000803"/>
            <a:ext cx="3941259" cy="64633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33B3"/>
                </a:solidFill>
                <a:latin typeface="Arial Unicode MS"/>
                <a:ea typeface="JetBrains Mono"/>
              </a:rPr>
              <a:t>public interface</a:t>
            </a:r>
            <a:r>
              <a:rPr lang="zh-CN" altLang="zh-CN" sz="12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200" dirty="0">
                <a:solidFill>
                  <a:srgbClr val="000000"/>
                </a:solidFill>
                <a:latin typeface="Arial Unicode MS"/>
                <a:ea typeface="JetBrains Mono"/>
              </a:rPr>
              <a:t>C </a:t>
            </a:r>
            <a:r>
              <a:rPr lang="zh-CN" altLang="zh-CN" sz="1200" dirty="0">
                <a:solidFill>
                  <a:srgbClr val="0033B3"/>
                </a:solidFill>
                <a:latin typeface="Arial Unicode MS"/>
                <a:ea typeface="JetBrains Mono"/>
              </a:rPr>
              <a:t>extends 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B , A{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E48346-A811-8884-6A78-C8EA4C93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7" y="2112911"/>
            <a:ext cx="3308021" cy="2837194"/>
          </a:xfrm>
          <a:prstGeom prst="rect">
            <a:avLst/>
          </a:prstGeom>
        </p:spPr>
      </p:pic>
      <p:sp>
        <p:nvSpPr>
          <p:cNvPr id="4" name="文本占位符 4">
            <a:extLst>
              <a:ext uri="{FF2B5EF4-FFF2-40B4-BE49-F238E27FC236}">
                <a16:creationId xmlns:a16="http://schemas.microsoft.com/office/drawing/2014/main" id="{32744714-8ABD-DEDC-6EFB-5FA79B75E9A0}"/>
              </a:ext>
            </a:extLst>
          </p:cNvPr>
          <p:cNvSpPr txBox="1">
            <a:spLocks/>
          </p:cNvSpPr>
          <p:nvPr/>
        </p:nvSpPr>
        <p:spPr>
          <a:xfrm>
            <a:off x="3959351" y="1088223"/>
            <a:ext cx="7857745" cy="4886569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、为什么接口可以继承接口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marR="0" lvl="2" indent="-285750" algn="l" defTabSz="914400" rtl="0" eaLnBrk="0" fontAlgn="base" latinLnBrk="0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为了可以直接继承</a:t>
            </a:r>
            <a:r>
              <a:rPr lang="zh-CN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子接口</a:t>
            </a:r>
            <a:r>
              <a:rPr lang="en-US" altLang="zh-CN" sz="140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从而避免实现多个接口</a:t>
            </a:r>
            <a:r>
              <a:rPr lang="en-US" altLang="zh-CN" sz="140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便于实现多个接口的内容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81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5586" y="586234"/>
            <a:ext cx="7039441" cy="56855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认识接口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接口的实现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接口的综合案例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之后，接口中新增的三种方法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接口的多继承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使用接口的其他注意事项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3077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E567CBB-952A-458B-AE17-88FB5357B725}"/>
              </a:ext>
            </a:extLst>
          </p:cNvPr>
          <p:cNvSpPr txBox="1"/>
          <p:nvPr/>
        </p:nvSpPr>
        <p:spPr>
          <a:xfrm>
            <a:off x="897602" y="1289412"/>
            <a:ext cx="107609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zh-CN" altLang="en-US" b="1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接口注意事项</a:t>
            </a:r>
            <a:endParaRPr lang="en-US" altLang="zh-CN" b="1" noProof="1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zh-CN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、一个接口继承多个接口</a:t>
            </a:r>
            <a:r>
              <a:rPr lang="en-US" altLang="zh-CN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如果存在默认方法同名</a:t>
            </a:r>
            <a:r>
              <a:rPr lang="en-US" altLang="zh-CN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子接口必须重写</a:t>
            </a:r>
            <a:r>
              <a:rPr lang="en-US" altLang="zh-CN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次。</a:t>
            </a:r>
          </a:p>
          <a:p>
            <a:pPr>
              <a:lnSpc>
                <a:spcPct val="250000"/>
              </a:lnSpc>
              <a:defRPr/>
            </a:pPr>
            <a:r>
              <a:rPr lang="en-US" altLang="zh-CN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、一个类实现多个接口</a:t>
            </a:r>
            <a:r>
              <a:rPr lang="en-US" altLang="zh-CN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如果存在默认方法同名</a:t>
            </a:r>
            <a:r>
              <a:rPr lang="en-US" altLang="zh-CN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实现类必须重写</a:t>
            </a:r>
            <a:r>
              <a:rPr lang="en-US" altLang="zh-CN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次。</a:t>
            </a:r>
          </a:p>
          <a:p>
            <a:pPr>
              <a:lnSpc>
                <a:spcPct val="250000"/>
              </a:lnSpc>
              <a:defRPr/>
            </a:pPr>
            <a:r>
              <a:rPr lang="en-US" altLang="zh-CN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、一个类继承父类</a:t>
            </a:r>
            <a:r>
              <a:rPr lang="en-US" altLang="zh-CN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并实现接口</a:t>
            </a:r>
            <a:r>
              <a:rPr lang="en-US" altLang="zh-CN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父类成员方法与接口默认方法同名</a:t>
            </a:r>
            <a:r>
              <a:rPr lang="en-US" altLang="zh-CN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b="1" noProof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优先</a:t>
            </a:r>
            <a:r>
              <a:rPr lang="zh-CN" altLang="en-US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继承父类成员方法。</a:t>
            </a:r>
            <a:endParaRPr lang="en-US" altLang="zh-CN" noProof="1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70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EB7536E-8C75-B95B-6BFA-FB2FB8B6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0" y="2108226"/>
            <a:ext cx="3208005" cy="2641547"/>
          </a:xfrm>
          <a:prstGeom prst="rect">
            <a:avLst/>
          </a:prstGeom>
        </p:spPr>
      </p:pic>
      <p:sp>
        <p:nvSpPr>
          <p:cNvPr id="9" name="文本占位符 4">
            <a:extLst>
              <a:ext uri="{FF2B5EF4-FFF2-40B4-BE49-F238E27FC236}">
                <a16:creationId xmlns:a16="http://schemas.microsoft.com/office/drawing/2014/main" id="{34A5DE54-1631-1ACA-7E3C-3692226562DC}"/>
              </a:ext>
            </a:extLst>
          </p:cNvPr>
          <p:cNvSpPr txBox="1">
            <a:spLocks/>
          </p:cNvSpPr>
          <p:nvPr/>
        </p:nvSpPr>
        <p:spPr>
          <a:xfrm>
            <a:off x="3610903" y="2590800"/>
            <a:ext cx="7887678" cy="1752600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、什么是多态？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多态是在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情况下的一种现象，表现为：对象多态、行为多态</a:t>
            </a:r>
            <a:endParaRPr lang="en-US" altLang="zh-CN" sz="12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1103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E48346-A811-8884-6A78-C8EA4C93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7" y="2112911"/>
            <a:ext cx="3308021" cy="2837194"/>
          </a:xfrm>
          <a:prstGeom prst="rect">
            <a:avLst/>
          </a:prstGeom>
        </p:spPr>
      </p:pic>
      <p:sp>
        <p:nvSpPr>
          <p:cNvPr id="4" name="文本占位符 4">
            <a:extLst>
              <a:ext uri="{FF2B5EF4-FFF2-40B4-BE49-F238E27FC236}">
                <a16:creationId xmlns:a16="http://schemas.microsoft.com/office/drawing/2014/main" id="{32744714-8ABD-DEDC-6EFB-5FA79B75E9A0}"/>
              </a:ext>
            </a:extLst>
          </p:cNvPr>
          <p:cNvSpPr txBox="1">
            <a:spLocks/>
          </p:cNvSpPr>
          <p:nvPr/>
        </p:nvSpPr>
        <p:spPr>
          <a:xfrm>
            <a:off x="3959351" y="2545080"/>
            <a:ext cx="7857745" cy="3429712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、接口的注意事项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</a:p>
          <a:p>
            <a:pPr marL="1162020" marR="0" lvl="2" indent="-285750" algn="l" defTabSz="914400" rtl="0" eaLnBrk="0" fontAlgn="base" latinLnBrk="0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多个父接口中的默认方法同名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实现类或子接口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必须重写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marR="0" lvl="2" indent="-285750" algn="l" defTabSz="914400" rtl="0" eaLnBrk="0" fontAlgn="base" latinLnBrk="0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父类实例方法与接口默认方法同名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优先继承父类的方法。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21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5586" y="586234"/>
            <a:ext cx="7039441" cy="56855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内部类概述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成员内部类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静态内部类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局部内部类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8416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6949478-6691-4E37-8F11-4064D1E7C5CE}"/>
              </a:ext>
            </a:extLst>
          </p:cNvPr>
          <p:cNvSpPr txBox="1"/>
          <p:nvPr/>
        </p:nvSpPr>
        <p:spPr>
          <a:xfrm>
            <a:off x="781673" y="1234516"/>
            <a:ext cx="11134204" cy="2178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是类中的五大成分之一（成员变量、方法、构造器、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、代码块），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如果一个类定义在另一个类的内部，这个类就是内部类。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场景：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当一个类的内部，包含了一个完整的事物，且这个事物没有必要单独设计时，就可以把这个事物设计成内部类。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比如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汽车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的内部有发动机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发动机是包含在汽车内部的一个完整事物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就可以把发动机设计成内部类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85450C-F0A9-4A43-B273-554560F010C9}"/>
              </a:ext>
            </a:extLst>
          </p:cNvPr>
          <p:cNvSpPr txBox="1"/>
          <p:nvPr/>
        </p:nvSpPr>
        <p:spPr>
          <a:xfrm>
            <a:off x="3540518" y="3412613"/>
            <a:ext cx="2262520" cy="122174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public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class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Car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{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</a:b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    </a:t>
            </a: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// </a:t>
            </a:r>
            <a:r>
              <a:rPr kumimoji="0" lang="zh-CN" alt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内部类</a:t>
            </a:r>
            <a:b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public class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Engine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{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</a:b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}</a:t>
            </a:r>
            <a:b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</a:b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}</a:t>
            </a:r>
            <a:endParaRPr kumimoji="0" lang="zh-CN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8A9F2F-9996-B7CC-4E70-9C1EAC09E861}"/>
              </a:ext>
            </a:extLst>
          </p:cNvPr>
          <p:cNvSpPr txBox="1"/>
          <p:nvPr/>
        </p:nvSpPr>
        <p:spPr>
          <a:xfrm>
            <a:off x="781673" y="4508218"/>
            <a:ext cx="6125496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内部类有四种形式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2509" y="5253598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b="1">
                <a:solidFill>
                  <a:prstClr val="black">
                    <a:lumMod val="75000"/>
                    <a:lumOff val="25000"/>
                  </a:prstClr>
                </a:solidFill>
                <a:ea typeface="字魂59号-创粗黑" panose="00000500000000000000" pitchFamily="2" charset="-122"/>
              </a:rPr>
              <a:t>成员内部类</a:t>
            </a:r>
            <a:r>
              <a:rPr lang="en-US" altLang="zh-CN" b="1">
                <a:solidFill>
                  <a:prstClr val="black">
                    <a:lumMod val="75000"/>
                    <a:lumOff val="25000"/>
                  </a:prstClr>
                </a:solidFill>
                <a:ea typeface="字魂59号-创粗黑" panose="00000500000000000000" pitchFamily="2" charset="-122"/>
              </a:rPr>
              <a:t>[</a:t>
            </a:r>
            <a:r>
              <a:rPr lang="zh-CN" altLang="en-US" b="1">
                <a:solidFill>
                  <a:prstClr val="black">
                    <a:lumMod val="75000"/>
                    <a:lumOff val="25000"/>
                  </a:prstClr>
                </a:solidFill>
                <a:ea typeface="字魂59号-创粗黑" panose="00000500000000000000" pitchFamily="2" charset="-122"/>
              </a:rPr>
              <a:t>了解</a:t>
            </a:r>
            <a:r>
              <a:rPr lang="en-US" altLang="zh-CN" b="1">
                <a:solidFill>
                  <a:prstClr val="black">
                    <a:lumMod val="75000"/>
                    <a:lumOff val="25000"/>
                  </a:prstClr>
                </a:solidFill>
                <a:ea typeface="字魂59号-创粗黑" panose="00000500000000000000" pitchFamily="2" charset="-122"/>
              </a:rPr>
              <a:t>]</a:t>
            </a:r>
            <a:endParaRPr lang="zh-CN" altLang="en-US" b="1" dirty="0">
              <a:solidFill>
                <a:prstClr val="black">
                  <a:lumMod val="75000"/>
                  <a:lumOff val="25000"/>
                </a:prstClr>
              </a:solidFill>
              <a:ea typeface="字魂59号-创粗黑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40518" y="5215503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b="1">
                <a:solidFill>
                  <a:prstClr val="black">
                    <a:lumMod val="75000"/>
                    <a:lumOff val="25000"/>
                  </a:prstClr>
                </a:solidFill>
                <a:ea typeface="字魂59号-创粗黑" panose="00000500000000000000" pitchFamily="2" charset="-122"/>
              </a:rPr>
              <a:t>静态内部类</a:t>
            </a:r>
            <a:r>
              <a:rPr lang="en-US" altLang="zh-CN" b="1">
                <a:solidFill>
                  <a:prstClr val="black">
                    <a:lumMod val="75000"/>
                    <a:lumOff val="25000"/>
                  </a:prstClr>
                </a:solidFill>
                <a:ea typeface="字魂59号-创粗黑" panose="00000500000000000000" pitchFamily="2" charset="-122"/>
              </a:rPr>
              <a:t>[</a:t>
            </a:r>
            <a:r>
              <a:rPr lang="zh-CN" altLang="en-US" b="1">
                <a:solidFill>
                  <a:prstClr val="black">
                    <a:lumMod val="75000"/>
                    <a:lumOff val="25000"/>
                  </a:prstClr>
                </a:solidFill>
                <a:ea typeface="字魂59号-创粗黑" panose="00000500000000000000" pitchFamily="2" charset="-122"/>
              </a:rPr>
              <a:t>了解</a:t>
            </a:r>
            <a:r>
              <a:rPr lang="en-US" altLang="zh-CN" b="1">
                <a:solidFill>
                  <a:prstClr val="black">
                    <a:lumMod val="75000"/>
                    <a:lumOff val="25000"/>
                  </a:prstClr>
                </a:solidFill>
                <a:ea typeface="字魂59号-创粗黑" panose="00000500000000000000" pitchFamily="2" charset="-122"/>
              </a:rPr>
              <a:t>]</a:t>
            </a:r>
            <a:endParaRPr lang="zh-CN" altLang="en-US" b="1" dirty="0">
              <a:solidFill>
                <a:prstClr val="black">
                  <a:lumMod val="75000"/>
                  <a:lumOff val="25000"/>
                </a:prstClr>
              </a:solidFill>
              <a:ea typeface="字魂59号-创粗黑" panose="000005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18527" y="521550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局部内部类</a:t>
            </a:r>
            <a:r>
              <a:rPr lang="en-US" altLang="zh-CN" b="1">
                <a:solidFill>
                  <a:prstClr val="black">
                    <a:lumMod val="75000"/>
                    <a:lumOff val="25000"/>
                  </a:prst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[</a:t>
            </a:r>
            <a:r>
              <a:rPr lang="zh-CN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了解</a:t>
            </a:r>
            <a:r>
              <a:rPr lang="en-US" altLang="zh-CN" b="1">
                <a:solidFill>
                  <a:prstClr val="black">
                    <a:lumMod val="75000"/>
                    <a:lumOff val="25000"/>
                  </a:prst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]</a:t>
            </a:r>
            <a:endParaRPr lang="zh-CN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21570" y="5253598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b="1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3600000" scaled="0"/>
                </a:gra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匿名内部类</a:t>
            </a:r>
            <a:r>
              <a:rPr lang="en-US" altLang="zh-CN" b="1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3600000" scaled="0"/>
                </a:gra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[</a:t>
            </a:r>
            <a:r>
              <a:rPr lang="zh-CN" altLang="en-US" b="1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3600000" scaled="0"/>
                </a:gra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重点</a:t>
            </a:r>
            <a:r>
              <a:rPr lang="en-US" altLang="zh-CN" b="1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3600000" scaled="0"/>
                </a:gra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]</a:t>
            </a:r>
            <a:endParaRPr lang="zh-CN" altLang="en-US" sz="14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3600000" scaled="0"/>
              </a:gra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82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2" grpId="0"/>
      <p:bldP spid="3" grpId="0"/>
      <p:bldP spid="19" grpId="0"/>
      <p:bldP spid="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1945" y="1646142"/>
            <a:ext cx="7357823" cy="3790691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/>
              <a:t>内部类是什么</a:t>
            </a:r>
            <a:r>
              <a:rPr lang="en-US" altLang="zh-CN"/>
              <a:t>,</a:t>
            </a:r>
            <a:r>
              <a:rPr lang="zh-CN" altLang="en-US"/>
              <a:t>有哪些分类？</a:t>
            </a:r>
            <a:endParaRPr lang="en-US" altLang="zh-CN" dirty="0"/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在类中定义的类叫做内部类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内部类有成员内部类，静态内部类，局部内部类，匿名内部类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2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5586" y="586234"/>
            <a:ext cx="7039441" cy="56855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内部类概述</a:t>
            </a:r>
            <a:endParaRPr kumimoji="1"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成员内部类</a:t>
            </a:r>
            <a:r>
              <a:rPr kumimoji="1"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静态内部类</a:t>
            </a:r>
            <a:r>
              <a:rPr kumimoji="1"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局部内部类</a:t>
            </a:r>
            <a:r>
              <a:rPr kumimoji="1"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</a:t>
            </a:r>
            <a:r>
              <a:rPr kumimoji="1"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kumimoji="1"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056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97AB941-011B-44BA-813F-9B589880D808}"/>
              </a:ext>
            </a:extLst>
          </p:cNvPr>
          <p:cNvSpPr txBox="1"/>
          <p:nvPr/>
        </p:nvSpPr>
        <p:spPr>
          <a:xfrm>
            <a:off x="820406" y="1292662"/>
            <a:ext cx="1465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成员内部类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 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F5212E-4501-4AE4-BCF4-716A6299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373" y="4084492"/>
            <a:ext cx="5254979" cy="83542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外部类名.内部类名 对象名 = 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外部类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(...).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(...)</a:t>
            </a:r>
            <a: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Outer.Inner in = 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Outer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().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Inner();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A7C4CF-C996-4050-B939-D3D4051D5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373" y="2226912"/>
            <a:ext cx="2438206" cy="129266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Outer </a:t>
            </a:r>
            <a: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3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// </a:t>
            </a:r>
            <a:r>
              <a:rPr kumimoji="0" lang="zh-CN" altLang="zh-CN" sz="13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成员内部类</a:t>
            </a:r>
            <a:br>
              <a:rPr kumimoji="0" lang="zh-CN" altLang="zh-CN" sz="13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3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class </a:t>
            </a:r>
            <a: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Inner </a:t>
            </a:r>
            <a: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{</a:t>
            </a:r>
            <a:b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b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</a:t>
            </a:r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JetBrains Mono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01E79B-480E-870D-E87F-CA8FA3AF1DB9}"/>
              </a:ext>
            </a:extLst>
          </p:cNvPr>
          <p:cNvSpPr txBox="1"/>
          <p:nvPr/>
        </p:nvSpPr>
        <p:spPr>
          <a:xfrm>
            <a:off x="820406" y="3675341"/>
            <a:ext cx="636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60958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创建对象的格式：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7D9B8F-FB46-3E88-BC7B-4C3D7FB5DC94}"/>
              </a:ext>
            </a:extLst>
          </p:cNvPr>
          <p:cNvSpPr txBox="1"/>
          <p:nvPr/>
        </p:nvSpPr>
        <p:spPr>
          <a:xfrm>
            <a:off x="840734" y="1732591"/>
            <a:ext cx="98272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就是类中的一个普通成员，类似</a:t>
            </a:r>
            <a:r>
              <a:rPr lang="zh-CN" altLang="en-US" sz="1600" dirty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于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成员变量、成员方法。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标题 5">
            <a:extLst>
              <a:ext uri="{FF2B5EF4-FFF2-40B4-BE49-F238E27FC236}">
                <a16:creationId xmlns:a16="http://schemas.microsoft.com/office/drawing/2014/main" id="{D87876C4-96A1-4436-ADA0-A400FD7B69C1}"/>
              </a:ext>
            </a:extLst>
          </p:cNvPr>
          <p:cNvSpPr txBox="1">
            <a:spLocks/>
          </p:cNvSpPr>
          <p:nvPr/>
        </p:nvSpPr>
        <p:spPr>
          <a:xfrm>
            <a:off x="820406" y="5090585"/>
            <a:ext cx="4371779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成员内部类中访问其他成员的特点：</a:t>
            </a:r>
            <a:endParaRPr lang="zh-CN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 txBox="1">
            <a:spLocks/>
          </p:cNvSpPr>
          <p:nvPr/>
        </p:nvSpPr>
        <p:spPr>
          <a:xfrm>
            <a:off x="820406" y="5532920"/>
            <a:ext cx="10807927" cy="844025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  <a:defRPr/>
            </a:pPr>
            <a:r>
              <a:rPr lang="zh-CN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可以直接访问外部类的静态成员和实例成员。</a:t>
            </a:r>
            <a:endParaRPr lang="en-US" altLang="zh-CN" sz="160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  <a:defRPr/>
            </a:pPr>
            <a:r>
              <a:rPr lang="zh-CN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可以直接访问外部类</a:t>
            </a:r>
            <a:r>
              <a:rPr lang="zh-CN" altLang="en-US" sz="160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对象，格式是：外部类名</a:t>
            </a:r>
            <a:r>
              <a:rPr lang="en-US" altLang="zh-CN" sz="160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.this</a:t>
            </a:r>
            <a:r>
              <a:rPr lang="zh-CN" altLang="en-US" sz="160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600" dirty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51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1945" y="1646142"/>
            <a:ext cx="7357823" cy="3790691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成员内部类是什么？ 如何创建其对象？</a:t>
            </a:r>
            <a:endParaRPr lang="en-US" altLang="zh-CN" dirty="0"/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就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是类中的一个普通成员，类似前面我们学过的普通成员变量、成员方法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外部类名.内部类名 对象名 =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外部类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(...).new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(…)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zh-CN" altLang="en-US" dirty="0"/>
              <a:t>成员内部类的实例方法中，访问其他成员有啥特点？</a:t>
            </a:r>
            <a:endParaRPr lang="en-US" altLang="zh-CN" dirty="0"/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可以直接访问外部类的实例成员、静态成员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可以拿到当前外部类对象，格式是：</a:t>
            </a:r>
            <a:r>
              <a:rPr lang="zh-CN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外部类名.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this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。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4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6072" y="675408"/>
            <a:ext cx="4883728" cy="49675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部类</a:t>
            </a:r>
            <a:r>
              <a:rPr kumimoji="1"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kumimoji="1"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员内部类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静态内部类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局部内部类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kumimoji="1"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7435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97AB941-011B-44BA-813F-9B589880D808}"/>
              </a:ext>
            </a:extLst>
          </p:cNvPr>
          <p:cNvSpPr txBox="1"/>
          <p:nvPr/>
        </p:nvSpPr>
        <p:spPr>
          <a:xfrm>
            <a:off x="739544" y="1026390"/>
            <a:ext cx="4707926" cy="2173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什么是静态内部类？</a:t>
            </a:r>
          </a:p>
          <a:p>
            <a:pPr marL="228594" marR="0" lvl="0" indent="-228594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修饰的内部类，属于外部类自己持有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</a:p>
          <a:p>
            <a:pPr marL="0" marR="0" lvl="0" indent="-609585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-609585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E14D8D-5FDE-46D6-85F8-9A962BFB7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252" y="2166927"/>
            <a:ext cx="2739569" cy="120032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Fira Code Medium"/>
                <a:cs typeface="+mn-cs"/>
              </a:rPr>
              <a:t>public class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Fira Code Medium"/>
                <a:cs typeface="+mn-cs"/>
              </a:rPr>
              <a:t>Outer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Fira Code Medium"/>
                <a:cs typeface="+mn-cs"/>
              </a:rPr>
              <a:t>{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Fira Code Medium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+mn-cs"/>
              </a:rPr>
              <a:t>// </a:t>
            </a: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静态内部类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Fira Code Medium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Fira Code Medium"/>
                <a:cs typeface="+mn-cs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Fira Code Medium"/>
                <a:cs typeface="+mn-cs"/>
              </a:rPr>
              <a:t>public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Fira Code Medium"/>
                <a:cs typeface="+mn-cs"/>
              </a:rPr>
              <a:t>static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Fira Code Medium"/>
                <a:cs typeface="+mn-cs"/>
              </a:rPr>
              <a:t>class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Fira Code Medium"/>
                <a:cs typeface="+mn-cs"/>
              </a:rPr>
              <a:t>Inner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Fira Code Medium"/>
                <a:cs typeface="+mn-cs"/>
              </a:rPr>
              <a:t>{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Fira Code Medium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Fira Code Medium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Fira Code Medium"/>
                <a:cs typeface="+mn-cs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Fira Code Medium"/>
                <a:cs typeface="+mn-cs"/>
              </a:rPr>
              <a:t>}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Fira Code Medium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Fira Code Medium"/>
                <a:cs typeface="+mn-cs"/>
              </a:rPr>
              <a:t>}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F5212E-4501-4AE4-BCF4-716A6299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252" y="4001328"/>
            <a:ext cx="4997948" cy="95410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外部类名.内部类名 对象名 = new 外部类.内部类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(…)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Outer.Inner in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Outer.Inner();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4EF727-3981-CCBC-BE6D-F6332FD69BAE}"/>
              </a:ext>
            </a:extLst>
          </p:cNvPr>
          <p:cNvSpPr txBox="1"/>
          <p:nvPr/>
        </p:nvSpPr>
        <p:spPr>
          <a:xfrm>
            <a:off x="739544" y="3332099"/>
            <a:ext cx="6358854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609585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创建对象的格式：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</a:t>
            </a:r>
          </a:p>
        </p:txBody>
      </p:sp>
      <p:sp>
        <p:nvSpPr>
          <p:cNvPr id="7" name="标题 5">
            <a:extLst>
              <a:ext uri="{FF2B5EF4-FFF2-40B4-BE49-F238E27FC236}">
                <a16:creationId xmlns:a16="http://schemas.microsoft.com/office/drawing/2014/main" id="{794D1CD3-5371-939B-1953-7794F536A0AC}"/>
              </a:ext>
            </a:extLst>
          </p:cNvPr>
          <p:cNvSpPr txBox="1">
            <a:spLocks/>
          </p:cNvSpPr>
          <p:nvPr/>
        </p:nvSpPr>
        <p:spPr>
          <a:xfrm>
            <a:off x="739544" y="5314420"/>
            <a:ext cx="10698800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静态内部类中访问外部类成员的特点	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C6A4DA58-1811-1A7E-EC57-398BEC031C1D}"/>
              </a:ext>
            </a:extLst>
          </p:cNvPr>
          <p:cNvSpPr txBox="1">
            <a:spLocks/>
          </p:cNvSpPr>
          <p:nvPr/>
        </p:nvSpPr>
        <p:spPr>
          <a:xfrm>
            <a:off x="739544" y="5712272"/>
            <a:ext cx="6941900" cy="517190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可以直接访问外部类的静态成员，不可以直接访问外部类的实例成员。</a:t>
            </a:r>
            <a:endParaRPr kumimoji="0" lang="zh-CN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67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6" grpId="0"/>
      <p:bldP spid="7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9431" y="1173480"/>
            <a:ext cx="7071542" cy="451104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什么是静态内部类？如何创建对象？ 有啥特点？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static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修饰的内部类。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外部类名.内部类名 对象名 = new 外部类.内部类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(…)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可以直接访问外部类的静态成员，不能直接访问外部类的实例成员。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98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76B39E9-2D6C-46A7-B614-269754DE9940}"/>
              </a:ext>
            </a:extLst>
          </p:cNvPr>
          <p:cNvSpPr txBox="1"/>
          <p:nvPr/>
        </p:nvSpPr>
        <p:spPr>
          <a:xfrm>
            <a:off x="833079" y="878878"/>
            <a:ext cx="7170278" cy="205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形成多态后成员访问特点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实例变量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编译看父类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运行看父类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实例方法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编译看父类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运行看子类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类方法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编译看父类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运行看父类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42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6072" y="675408"/>
            <a:ext cx="4883728" cy="49675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部类</a:t>
            </a:r>
            <a:r>
              <a:rPr kumimoji="1"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kumimoji="1"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员内部类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静态内部类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局部内部类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kumimoji="1"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8912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AEDF442-8EB8-4614-9C2B-BACB1B3F1847}"/>
              </a:ext>
            </a:extLst>
          </p:cNvPr>
          <p:cNvSpPr txBox="1"/>
          <p:nvPr/>
        </p:nvSpPr>
        <p:spPr>
          <a:xfrm>
            <a:off x="622106" y="1049849"/>
            <a:ext cx="11481403" cy="1064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局部内部类 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Alibaba PuHuiTi R"/>
                <a:cs typeface="+mn-cs"/>
              </a:rPr>
              <a:t>局部内部类是定义在方法中的类</a:t>
            </a: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Alibaba PuHuiTi R"/>
                <a:cs typeface="+mn-cs"/>
              </a:rPr>
              <a:t>, 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Alibaba PuHuiTi R"/>
                <a:cs typeface="+mn-cs"/>
              </a:rPr>
              <a:t>和局部变量一样</a:t>
            </a: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Alibaba PuHuiTi R"/>
                <a:cs typeface="+mn-cs"/>
              </a:rPr>
              <a:t>,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Alibaba PuHuiTi R"/>
                <a:cs typeface="+mn-cs"/>
              </a:rPr>
              <a:t>只能在方法中有效</a:t>
            </a: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Alibaba PuHuiTi R"/>
                <a:cs typeface="+mn-cs"/>
              </a:rPr>
              <a:t>,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Alibaba PuHuiTi R"/>
                <a:cs typeface="+mn-cs"/>
              </a:rPr>
              <a:t>所以局部内部类的局限性很大</a:t>
            </a: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Alibaba PuHuiTi R"/>
                <a:cs typeface="+mn-cs"/>
              </a:rPr>
              <a:t>,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Alibaba PuHuiTi R"/>
                <a:cs typeface="+mn-cs"/>
              </a:rPr>
              <a:t>一般在开发中不会使用。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Alibaba PuHuiTi R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9C576B-3D23-568B-2A8E-5A7F2B9E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03" y="2524540"/>
            <a:ext cx="4701947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3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9431" y="1173480"/>
            <a:ext cx="7071542" cy="451104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什么是局部内部类？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方法中定义的类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只能在当前方法中使用。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04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3891" y="636079"/>
            <a:ext cx="4601051" cy="49675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部类</a:t>
            </a:r>
            <a:r>
              <a:rPr kumimoji="1"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kumimoji="1"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员内部类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静态内部类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局部内部类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kumimoji="1"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03059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>
            <a:extLst>
              <a:ext uri="{FF2B5EF4-FFF2-40B4-BE49-F238E27FC236}">
                <a16:creationId xmlns:a16="http://schemas.microsoft.com/office/drawing/2014/main" id="{63CB6F88-63B9-426D-B614-387AE50B58AB}"/>
              </a:ext>
            </a:extLst>
          </p:cNvPr>
          <p:cNvSpPr txBox="1"/>
          <p:nvPr/>
        </p:nvSpPr>
        <p:spPr>
          <a:xfrm>
            <a:off x="879220" y="1328503"/>
            <a:ext cx="1119424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局部内部类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的一种简化形式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本质上是一个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实现类对象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；所谓匿名：指的是程序员不需要为这个类声明名字。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E5D152-7D23-4047-8889-B038B6B77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702" y="2593790"/>
            <a:ext cx="3046535" cy="138499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类或接口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参数值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  <a:b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类体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一般是方法重写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</a:t>
            </a:r>
            <a:b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15990D-AD7E-4C9F-9A6D-4725D45A1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024" y="2706854"/>
            <a:ext cx="3767549" cy="107830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abstract class Animal{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   public abstract void cry();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}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>
                <a:solidFill>
                  <a:srgbClr val="0033B3"/>
                </a:solidFill>
                <a:latin typeface="Consolas" panose="020B0609020204030204" pitchFamily="49" charset="0"/>
                <a:ea typeface="黑体"/>
              </a:rPr>
              <a:t>eg</a:t>
            </a: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黑体"/>
              </a:rPr>
              <a:t>: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想要在不定义子类的情况下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,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创建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Animal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+mn-cs"/>
              </a:rPr>
              <a:t>类的子类对象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528895-D97D-125F-6063-FA75342E03B3}"/>
              </a:ext>
            </a:extLst>
          </p:cNvPr>
          <p:cNvSpPr txBox="1"/>
          <p:nvPr/>
        </p:nvSpPr>
        <p:spPr>
          <a:xfrm>
            <a:off x="879220" y="4128383"/>
            <a:ext cx="1033938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特点：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由底层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创建一个局部内部类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并会立即创建出一个子类对象。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用于更方便的创建一个子类对象。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2532D0-C237-E929-0FE3-7F809B7D0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8361" y="2503510"/>
            <a:ext cx="3477497" cy="158864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Animal a = new Animal(){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 @Override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 public void cry(){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en-US" altLang="zh-CN" sz="1100" dirty="0" err="1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System.out.println</a:t>
            </a: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("</a:t>
            </a:r>
            <a:r>
              <a:rPr lang="zh-CN" altLang="en-US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猫喵喵喵的叫</a:t>
            </a: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~~~");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  }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85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0357" y="2117641"/>
            <a:ext cx="6792300" cy="39695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、匿名内部类的书写格式是什么样的 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、匿名内部类有啥特点 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匿名内部类本质就是一个子类，并会立即创建出一个子类对象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、匿名内部类有啥作用？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可以更方便的创建出一个子类对象。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042E7-DA6C-C730-9CCC-DDD3822B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935" y="2505670"/>
            <a:ext cx="2629716" cy="92333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类或接口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参数值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类体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一般是方法重写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9F4C60-F54E-AF61-7D43-4FEA01BC1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507" y="2492175"/>
            <a:ext cx="2016607" cy="93871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new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Animal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@Override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public void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cry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() 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  <a:cs typeface="+mn-cs"/>
              </a:rPr>
              <a:t>};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53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2">
            <a:extLst>
              <a:ext uri="{FF2B5EF4-FFF2-40B4-BE49-F238E27FC236}">
                <a16:creationId xmlns:a16="http://schemas.microsoft.com/office/drawing/2014/main" id="{9A2AA0EB-33F6-430A-AE11-DCA5A858F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01" y="1028462"/>
            <a:ext cx="10317298" cy="1073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匿名内部类在开发中的使用场景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通常作为一个参数传输给方法。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31C3D8FB-0EB5-492D-99FA-BDECB7B5F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1" y="3064593"/>
            <a:ext cx="5471583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B9EA49-7F7D-A950-948C-FD35538837AD}"/>
              </a:ext>
            </a:extLst>
          </p:cNvPr>
          <p:cNvSpPr txBox="1"/>
          <p:nvPr/>
        </p:nvSpPr>
        <p:spPr>
          <a:xfrm>
            <a:off x="880201" y="2169873"/>
            <a:ext cx="6129336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需求：猫、狗参加游泳比赛。</a:t>
            </a:r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2C0EADB6-76A2-4F7D-A501-C7DA9379BB4A}"/>
              </a:ext>
            </a:extLst>
          </p:cNvPr>
          <p:cNvSpPr txBox="1"/>
          <p:nvPr/>
        </p:nvSpPr>
        <p:spPr bwMode="auto">
          <a:xfrm>
            <a:off x="1478943" y="2810698"/>
            <a:ext cx="2285669" cy="64633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public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interface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Swimming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void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swim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();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}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A054F69-DD1D-66D8-9123-C5ADE7904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869" y="2810698"/>
            <a:ext cx="5425245" cy="212365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、</a:t>
            </a:r>
            <a:r>
              <a:rPr lang="zh-CN" altLang="en-US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得到一个</a:t>
            </a:r>
            <a:r>
              <a:rPr lang="en-US" altLang="zh-CN" sz="1200" i="1" dirty="0" err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Swiming</a:t>
            </a:r>
            <a:r>
              <a:rPr lang="zh-CN" altLang="en-US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的实现类对象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。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lang="zh-CN" altLang="en-US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、调用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go</a:t>
            </a:r>
            <a:r>
              <a:rPr lang="zh-CN" altLang="en-US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方法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en-US" sz="1200" b="1" i="1" dirty="0">
                <a:solidFill>
                  <a:srgbClr val="FF0000"/>
                </a:solidFill>
                <a:latin typeface="Consolas" panose="020B0609020204030204" pitchFamily="49" charset="0"/>
                <a:ea typeface="JetBrains Mono"/>
              </a:rPr>
              <a:t>实质上关注的是</a:t>
            </a:r>
            <a:r>
              <a:rPr lang="en-US" altLang="zh-CN" sz="1200" b="1" i="1" dirty="0">
                <a:solidFill>
                  <a:srgbClr val="FF0000"/>
                </a:solidFill>
                <a:latin typeface="Consolas" panose="020B0609020204030204" pitchFamily="49" charset="0"/>
                <a:ea typeface="JetBrains Mono"/>
              </a:rPr>
              <a:t>go</a:t>
            </a:r>
            <a:r>
              <a:rPr lang="zh-CN" altLang="en-US" sz="1200" b="1" i="1" dirty="0">
                <a:solidFill>
                  <a:srgbClr val="FF0000"/>
                </a:solidFill>
                <a:latin typeface="Consolas" panose="020B0609020204030204" pitchFamily="49" charset="0"/>
                <a:ea typeface="JetBrains Mono"/>
              </a:rPr>
              <a:t>方法中调用新的</a:t>
            </a:r>
            <a:r>
              <a:rPr lang="en-US" altLang="zh-CN" sz="1200" b="1" i="1" dirty="0">
                <a:solidFill>
                  <a:srgbClr val="FF0000"/>
                </a:solidFill>
                <a:latin typeface="Consolas" panose="020B0609020204030204" pitchFamily="49" charset="0"/>
                <a:ea typeface="JetBrains Mono"/>
              </a:rPr>
              <a:t>swim</a:t>
            </a:r>
            <a:r>
              <a:rPr lang="zh-CN" altLang="en-US" sz="1200" b="1" i="1" dirty="0">
                <a:solidFill>
                  <a:srgbClr val="FF0000"/>
                </a:solidFill>
                <a:latin typeface="Consolas" panose="020B0609020204030204" pitchFamily="49" charset="0"/>
                <a:ea typeface="JetBrains Mono"/>
              </a:rPr>
              <a:t>方法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)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。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go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Swimming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s){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开始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============"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        s.swim();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482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0357" y="2117641"/>
            <a:ext cx="6792300" cy="39695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、匿名内部类有应用场景？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匿名内部类通常作为一个参数传输给方法。</a:t>
            </a: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defRPr/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04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1466" y="717213"/>
            <a:ext cx="4886631" cy="47489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面向对象的三大特征之三：多态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多态的概述和形式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使用多态的好处和弊端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35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DDCB41-42A5-4014-AD7F-FB6D9F9BE9FE}"/>
              </a:ext>
            </a:extLst>
          </p:cNvPr>
          <p:cNvSpPr txBox="1"/>
          <p:nvPr/>
        </p:nvSpPr>
        <p:spPr>
          <a:xfrm>
            <a:off x="927452" y="1231815"/>
            <a:ext cx="917534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使用多态的好处</a:t>
            </a:r>
            <a:endParaRPr lang="zh-CN" altLang="en-US" sz="1400" noProof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lvl="1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在多态形式下，右边对象是解耦合的，更便于扩展和维护。</a:t>
            </a: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endParaRPr lang="zh-CN" alt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4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endParaRPr lang="en-US" altLang="zh-CN" sz="14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594" lvl="1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应用场景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定义方法时，使用父类类型的形参，可以接收一切子类对象</a:t>
            </a:r>
            <a:r>
              <a:rPr lang="zh-CN" altLang="en-US" sz="14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zh-CN" altLang="en-US" sz="14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扩展性更强、更便利。</a:t>
            </a:r>
            <a:endParaRPr lang="en-US" altLang="zh-CN" sz="1400" b="1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defRPr/>
            </a:pPr>
            <a:endParaRPr lang="en-US" altLang="zh-CN" b="1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defRPr/>
            </a:pPr>
            <a:r>
              <a:rPr lang="zh-CN" altLang="en-US" sz="1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多态下会产生的一个问题，怎么解决？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多态下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不能使用子类的独有功能。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1DF958-CFE2-94BD-6E10-3BB925E45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640" y="2478303"/>
            <a:ext cx="2431383" cy="77822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People p1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.run();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350BE91-C847-A6C2-D42E-921F18E33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640" y="2478301"/>
            <a:ext cx="2431383" cy="77822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People 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Teacher();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.run();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EE89CA3-EBCC-4C95-8CE1-25FD2562F906}"/>
              </a:ext>
            </a:extLst>
          </p:cNvPr>
          <p:cNvSpPr/>
          <p:nvPr/>
        </p:nvSpPr>
        <p:spPr>
          <a:xfrm>
            <a:off x="3440411" y="2588446"/>
            <a:ext cx="914729" cy="32562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noProof="1"/>
          </a:p>
        </p:txBody>
      </p:sp>
    </p:spTree>
    <p:extLst>
      <p:ext uri="{BB962C8B-B14F-4D97-AF65-F5344CB8AC3E}">
        <p14:creationId xmlns:p14="http://schemas.microsoft.com/office/powerpoint/2010/main" val="382271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EB7536E-8C75-B95B-6BFA-FB2FB8B6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0" y="2108226"/>
            <a:ext cx="3208005" cy="2641547"/>
          </a:xfrm>
          <a:prstGeom prst="rect">
            <a:avLst/>
          </a:prstGeom>
        </p:spPr>
      </p:pic>
      <p:sp>
        <p:nvSpPr>
          <p:cNvPr id="9" name="文本占位符 4">
            <a:extLst>
              <a:ext uri="{FF2B5EF4-FFF2-40B4-BE49-F238E27FC236}">
                <a16:creationId xmlns:a16="http://schemas.microsoft.com/office/drawing/2014/main" id="{34A5DE54-1631-1ACA-7E3C-3692226562DC}"/>
              </a:ext>
            </a:extLst>
          </p:cNvPr>
          <p:cNvSpPr txBox="1">
            <a:spLocks/>
          </p:cNvSpPr>
          <p:nvPr/>
        </p:nvSpPr>
        <p:spPr>
          <a:xfrm>
            <a:off x="3610903" y="2506980"/>
            <a:ext cx="8024838" cy="2895600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、使用多态有什么好处？存在什么问题？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可以解耦合，扩展性更强；使用父类类型的变量作为方法的形参时，可以接收一切子类对象。</a:t>
            </a:r>
            <a:endParaRPr lang="en-US" altLang="zh-CN" sz="12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多态下不能直接调用子类的独有方法和变量。</a:t>
            </a:r>
            <a:endParaRPr lang="en-US" altLang="zh-CN" sz="12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1" indent="0">
              <a:lnSpc>
                <a:spcPct val="200000"/>
              </a:lnSpc>
              <a:buNone/>
            </a:pP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、使用多态有什么应用性？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使用父类类型作为形参可以接收不同子类对象</a:t>
            </a:r>
            <a:r>
              <a:rPr lang="en-US" altLang="zh-CN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提高了代码扩展性和复用性。</a:t>
            </a:r>
            <a:endParaRPr lang="en-US" altLang="zh-CN" sz="12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返回值类型也可以使用多态</a:t>
            </a:r>
            <a:r>
              <a:rPr lang="en-US" altLang="zh-CN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以后了解</a:t>
            </a:r>
            <a:r>
              <a:rPr lang="en-US" altLang="zh-CN" sz="12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268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44142</TotalTime>
  <Words>5168</Words>
  <Application>Microsoft Office PowerPoint</Application>
  <PresentationFormat>宽屏</PresentationFormat>
  <Paragraphs>534</Paragraphs>
  <Slides>69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69</vt:i4>
      </vt:variant>
    </vt:vector>
  </HeadingPairs>
  <TitlesOfParts>
    <vt:vector size="96" baseType="lpstr">
      <vt:lpstr>Alibaba PuHuiTi B</vt:lpstr>
      <vt:lpstr>Alibaba PuHuiTi M</vt:lpstr>
      <vt:lpstr>Alibaba PuHuiTi Medium</vt:lpstr>
      <vt:lpstr>Alibaba PuHuiTi R</vt:lpstr>
      <vt:lpstr>Arial Unicode MS</vt:lpstr>
      <vt:lpstr>inpin heiti</vt:lpstr>
      <vt:lpstr>阿里巴巴普惠体</vt:lpstr>
      <vt:lpstr>等线</vt:lpstr>
      <vt:lpstr>黑体</vt:lpstr>
      <vt:lpstr>STKaiti</vt:lpstr>
      <vt:lpstr>STKaiti</vt:lpstr>
      <vt:lpstr>微软雅黑</vt:lpstr>
      <vt:lpstr>字魂59号-创粗黑</vt:lpstr>
      <vt:lpstr>Arial</vt:lpstr>
      <vt:lpstr>Calibri</vt:lpstr>
      <vt:lpstr>Consolas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面向对象高级(二)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彭 先生</cp:lastModifiedBy>
  <cp:revision>5824</cp:revision>
  <dcterms:created xsi:type="dcterms:W3CDTF">2020-03-31T02:23:27Z</dcterms:created>
  <dcterms:modified xsi:type="dcterms:W3CDTF">2023-04-11T08:50:58Z</dcterms:modified>
</cp:coreProperties>
</file>