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4"/>
    <p:restoredTop sz="79965"/>
  </p:normalViewPr>
  <p:slideViewPr>
    <p:cSldViewPr snapToGrid="0" snapToObjects="1">
      <p:cViewPr>
        <p:scale>
          <a:sx n="140" d="100"/>
          <a:sy n="140" d="100"/>
        </p:scale>
        <p:origin x="13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DF5C-00C7-C94C-9139-AEDCBD7B16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A79E4-E1FB-804F-8BC4-E63F02939A0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illustration of our proposed relational weighting framework. 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More similar positive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pairs and less similar negative pairs are more informative, thus larger weights shall be posed. That illustrates why the weight in each subplot is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monotonous.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similarity of negative pair also affects the weight of positive pair, and vice versus. This explains why two lines are shown in each subplot.  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The weight for negative pair drops very fast and can be zero, which shows that our model can filter out less informative samples very fast.  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A79E4-E1FB-804F-8BC4-E63F02939A0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7A67-022E-D948-8CDB-260937357A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410F-5F37-3348-A969-06CABE9EC5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72005" y="1498600"/>
            <a:ext cx="4556125" cy="4399280"/>
            <a:chOff x="3263" y="2360"/>
            <a:chExt cx="7175" cy="6928"/>
          </a:xfrm>
        </p:grpSpPr>
        <p:grpSp>
          <p:nvGrpSpPr>
            <p:cNvPr id="17" name="组 16"/>
            <p:cNvGrpSpPr/>
            <p:nvPr/>
          </p:nvGrpSpPr>
          <p:grpSpPr>
            <a:xfrm rot="0">
              <a:off x="3263" y="2395"/>
              <a:ext cx="1858" cy="4308"/>
              <a:chOff x="44508" y="1081379"/>
              <a:chExt cx="1179993" cy="235762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4508" y="2886156"/>
                <a:ext cx="1115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sentence</a:t>
                </a:r>
                <a:r>
                  <a:rPr kumimoji="1" lang="zh-CN" altLang="en-US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kumimoji="1" lang="en-US" altLang="zh-CN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collections</a:t>
                </a:r>
                <a:r>
                  <a:rPr kumimoji="1" lang="zh-CN" altLang="en-US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kumimoji="1" lang="en-US" altLang="zh-CN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with</a:t>
                </a:r>
                <a:r>
                  <a:rPr kumimoji="1" lang="zh-CN" altLang="en-US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kumimoji="1" lang="en-US" altLang="zh-CN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positive annotated</a:t>
                </a:r>
                <a:r>
                  <a:rPr kumimoji="1" lang="zh-CN" altLang="en-US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kumimoji="1" lang="en-US" altLang="zh-CN" sz="800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 labels</a:t>
                </a:r>
                <a:endParaRPr kumimoji="1" lang="zh-CN" altLang="en-US" sz="800" i="1" dirty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grpSp>
            <p:nvGrpSpPr>
              <p:cNvPr id="14" name="组 13"/>
              <p:cNvGrpSpPr/>
              <p:nvPr/>
            </p:nvGrpSpPr>
            <p:grpSpPr>
              <a:xfrm>
                <a:off x="167697" y="1389549"/>
                <a:ext cx="861148" cy="1120525"/>
                <a:chOff x="39820" y="1087158"/>
                <a:chExt cx="861148" cy="1120525"/>
              </a:xfrm>
            </p:grpSpPr>
            <p:grpSp>
              <p:nvGrpSpPr>
                <p:cNvPr id="2" name="组 1"/>
                <p:cNvGrpSpPr/>
                <p:nvPr/>
              </p:nvGrpSpPr>
              <p:grpSpPr>
                <a:xfrm>
                  <a:off x="39820" y="1087158"/>
                  <a:ext cx="861148" cy="1120525"/>
                  <a:chOff x="22949" y="298839"/>
                  <a:chExt cx="972807" cy="1274115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698681" y="559034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22949" y="1392954"/>
                    <a:ext cx="180001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73949" y="893830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407904" y="29883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815755" y="1341191"/>
                    <a:ext cx="180001" cy="180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396892" y="1205726"/>
                    <a:ext cx="180001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</p:grpSp>
            <p:cxnSp>
              <p:nvCxnSpPr>
                <p:cNvPr id="56" name="直线连接符 55"/>
                <p:cNvCxnSpPr>
                  <a:stCxn id="49" idx="4"/>
                </p:cNvCxnSpPr>
                <p:nvPr/>
              </p:nvCxnSpPr>
              <p:spPr>
                <a:xfrm flipH="1">
                  <a:off x="115116" y="1768727"/>
                  <a:ext cx="49520" cy="2806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/>
                <p:cNvCxnSpPr>
                  <a:stCxn id="49" idx="5"/>
                  <a:endCxn id="54" idx="1"/>
                </p:cNvCxnSpPr>
                <p:nvPr/>
              </p:nvCxnSpPr>
              <p:spPr>
                <a:xfrm>
                  <a:off x="220970" y="1745544"/>
                  <a:ext cx="173207" cy="1623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/>
                <p:cNvCxnSpPr>
                  <a:stCxn id="50" idx="5"/>
                  <a:endCxn id="46" idx="1"/>
                </p:cNvCxnSpPr>
                <p:nvPr/>
              </p:nvCxnSpPr>
              <p:spPr>
                <a:xfrm>
                  <a:off x="516595" y="1222277"/>
                  <a:ext cx="144731" cy="1168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/>
                <p:cNvSpPr/>
                <p:nvPr/>
              </p:nvSpPr>
              <p:spPr>
                <a:xfrm>
                  <a:off x="727261" y="1662981"/>
                  <a:ext cx="159340" cy="158302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800" dirty="0">
                    <a:ea typeface="仿宋" panose="02010609060101010101" charset="-122"/>
                    <a:cs typeface="仿宋" panose="02010609060101010101" charset="-122"/>
                  </a:endParaRPr>
                </a:p>
              </p:txBody>
            </p:sp>
            <p:cxnSp>
              <p:nvCxnSpPr>
                <p:cNvPr id="61" name="直线连接符 60"/>
                <p:cNvCxnSpPr>
                  <a:endCxn id="51" idx="0"/>
                </p:cNvCxnSpPr>
                <p:nvPr/>
              </p:nvCxnSpPr>
              <p:spPr>
                <a:xfrm>
                  <a:off x="816835" y="1827614"/>
                  <a:ext cx="4462" cy="176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/>
              <p:cNvSpPr/>
              <p:nvPr/>
            </p:nvSpPr>
            <p:spPr>
              <a:xfrm>
                <a:off x="87464" y="1081379"/>
                <a:ext cx="1137037" cy="235762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2571987">
                <a:off x="439728" y="1817078"/>
                <a:ext cx="44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mtClean="0"/>
                  <a:t>…</a:t>
                </a:r>
                <a:endParaRPr kumimoji="1" lang="zh-CN" altLang="en-US" dirty="0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"/>
            <a:srcRect l="10867" t="1618" r="5722" b="3235"/>
            <a:stretch>
              <a:fillRect/>
            </a:stretch>
          </p:blipFill>
          <p:spPr>
            <a:xfrm>
              <a:off x="5621" y="2526"/>
              <a:ext cx="2425" cy="3630"/>
            </a:xfrm>
            <a:prstGeom prst="rect">
              <a:avLst/>
            </a:prstGeom>
          </p:spPr>
        </p:pic>
        <p:sp>
          <p:nvSpPr>
            <p:cNvPr id="108" name="矩形 107"/>
            <p:cNvSpPr/>
            <p:nvPr/>
          </p:nvSpPr>
          <p:spPr>
            <a:xfrm>
              <a:off x="5504" y="2360"/>
              <a:ext cx="2695" cy="434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955" y="6260"/>
              <a:ext cx="1756" cy="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Sentence</a:t>
              </a:r>
              <a:r>
                <a:rPr kumimoji="1" lang="zh-CN" altLang="en-US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Encoder</a:t>
              </a:r>
              <a:endParaRPr kumimoji="1" lang="zh-CN" altLang="en-US" sz="800" b="1" i="1" dirty="0">
                <a:latin typeface="Cambria Math" panose="02040503050406030204" charset="0"/>
                <a:ea typeface="仿宋" panose="02010609060101010101" charset="-122"/>
                <a:cs typeface="仿宋" panose="02010609060101010101" charset="-122"/>
              </a:endParaRPr>
            </a:p>
          </p:txBody>
        </p:sp>
        <p:grpSp>
          <p:nvGrpSpPr>
            <p:cNvPr id="35" name="组 34"/>
            <p:cNvGrpSpPr/>
            <p:nvPr/>
          </p:nvGrpSpPr>
          <p:grpSpPr>
            <a:xfrm rot="0">
              <a:off x="3276" y="7170"/>
              <a:ext cx="7163" cy="2119"/>
              <a:chOff x="3511771" y="1083016"/>
              <a:chExt cx="4397788" cy="1345262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5037648" y="2212834"/>
                <a:ext cx="1115116" cy="2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" b="1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Pair</a:t>
                </a:r>
                <a:r>
                  <a:rPr kumimoji="1" lang="zh-CN" altLang="en-US" sz="800" b="1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kumimoji="1" lang="en-US" altLang="zh-CN" sz="800" b="1" i="1" dirty="0" smtClean="0">
                    <a:latin typeface="Cambria Math" panose="02040503050406030204" charset="0"/>
                    <a:ea typeface="仿宋" panose="02010609060101010101" charset="-122"/>
                    <a:cs typeface="仿宋" panose="02010609060101010101" charset="-122"/>
                  </a:rPr>
                  <a:t>Weight</a:t>
                </a:r>
                <a:endParaRPr kumimoji="1" lang="zh-CN" altLang="en-US" sz="800" b="1" i="1" dirty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3511771" y="1083016"/>
                <a:ext cx="4397788" cy="1345262"/>
                <a:chOff x="3392899" y="1019598"/>
                <a:chExt cx="4397788" cy="1345262"/>
              </a:xfrm>
            </p:grpSpPr>
            <p:grpSp>
              <p:nvGrpSpPr>
                <p:cNvPr id="122" name="组 121"/>
                <p:cNvGrpSpPr/>
                <p:nvPr/>
              </p:nvGrpSpPr>
              <p:grpSpPr>
                <a:xfrm>
                  <a:off x="3392899" y="1076138"/>
                  <a:ext cx="4257518" cy="1094742"/>
                  <a:chOff x="1208822" y="1350331"/>
                  <a:chExt cx="4998655" cy="1471989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3198794" y="1492075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6" name="椭圆 5"/>
                  <p:cNvSpPr/>
                  <p:nvPr/>
                </p:nvSpPr>
                <p:spPr>
                  <a:xfrm>
                    <a:off x="4504289" y="2177476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4000950" y="2113974"/>
                    <a:ext cx="180000" cy="180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cxnSp>
                <p:nvCxnSpPr>
                  <p:cNvPr id="12" name="直线箭头连接符 11"/>
                  <p:cNvCxnSpPr>
                    <a:stCxn id="4" idx="5"/>
                    <a:endCxn id="8" idx="1"/>
                  </p:cNvCxnSpPr>
                  <p:nvPr/>
                </p:nvCxnSpPr>
                <p:spPr>
                  <a:xfrm>
                    <a:off x="3352433" y="1645714"/>
                    <a:ext cx="674877" cy="49462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连接符 20"/>
                  <p:cNvCxnSpPr>
                    <a:stCxn id="4" idx="3"/>
                    <a:endCxn id="77" idx="7"/>
                  </p:cNvCxnSpPr>
                  <p:nvPr/>
                </p:nvCxnSpPr>
                <p:spPr>
                  <a:xfrm flipH="1">
                    <a:off x="3000320" y="1645715"/>
                    <a:ext cx="224834" cy="2979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椭圆 23"/>
                  <p:cNvSpPr/>
                  <p:nvPr/>
                </p:nvSpPr>
                <p:spPr>
                  <a:xfrm>
                    <a:off x="3906512" y="2403421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25" name="椭圆 24"/>
                  <p:cNvSpPr/>
                  <p:nvPr/>
                </p:nvSpPr>
                <p:spPr>
                  <a:xfrm>
                    <a:off x="3466664" y="2029022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grpSp>
                <p:nvGrpSpPr>
                  <p:cNvPr id="23" name="组 22"/>
                  <p:cNvGrpSpPr/>
                  <p:nvPr/>
                </p:nvGrpSpPr>
                <p:grpSpPr>
                  <a:xfrm>
                    <a:off x="1208822" y="1604292"/>
                    <a:ext cx="1545255" cy="1218028"/>
                    <a:chOff x="1986221" y="2309566"/>
                    <a:chExt cx="1545255" cy="1218028"/>
                  </a:xfrm>
                </p:grpSpPr>
                <p:cxnSp>
                  <p:nvCxnSpPr>
                    <p:cNvPr id="39" name="直线箭头连接符 38"/>
                    <p:cNvCxnSpPr/>
                    <p:nvPr/>
                  </p:nvCxnSpPr>
                  <p:spPr>
                    <a:xfrm>
                      <a:off x="2365355" y="3081605"/>
                      <a:ext cx="72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线箭头连接符 41"/>
                    <p:cNvCxnSpPr/>
                    <p:nvPr/>
                  </p:nvCxnSpPr>
                  <p:spPr>
                    <a:xfrm flipV="1">
                      <a:off x="2365355" y="2354317"/>
                      <a:ext cx="0" cy="730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474324" y="3074317"/>
                      <a:ext cx="569387" cy="453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800" dirty="0">
                          <a:ea typeface="仿宋" panose="02010609060101010101" charset="-122"/>
                          <a:cs typeface="仿宋" panose="02010609060101010101" charset="-122"/>
                        </a:rPr>
                        <a:t>similarity</a:t>
                      </a:r>
                      <a:endParaRPr kumimoji="1" lang="zh-CN" altLang="en-US" sz="800" dirty="0">
                        <a:ea typeface="仿宋" panose="02010609060101010101" charset="-122"/>
                        <a:cs typeface="仿宋" panose="02010609060101010101" charset="-122"/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 rot="16200000">
                      <a:off x="1742644" y="2553143"/>
                      <a:ext cx="869896" cy="3827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zh-CN" sz="800" dirty="0">
                          <a:ea typeface="仿宋" panose="02010609060101010101" charset="-122"/>
                          <a:cs typeface="仿宋" panose="02010609060101010101" charset="-122"/>
                        </a:rPr>
                        <a:t>p</a:t>
                      </a:r>
                      <a:r>
                        <a:rPr kumimoji="1" lang="en-US" altLang="zh-CN" sz="800" dirty="0" smtClean="0">
                          <a:ea typeface="仿宋" panose="02010609060101010101" charset="-122"/>
                          <a:cs typeface="仿宋" panose="02010609060101010101" charset="-122"/>
                        </a:rPr>
                        <a:t>ositive weight</a:t>
                      </a:r>
                      <a:endParaRPr kumimoji="1" lang="zh-CN" altLang="en-US" sz="800" dirty="0">
                        <a:ea typeface="仿宋" panose="02010609060101010101" charset="-122"/>
                        <a:cs typeface="仿宋" panose="02010609060101010101" charset="-122"/>
                      </a:endParaRPr>
                    </a:p>
                  </p:txBody>
                </p:sp>
                <p:sp>
                  <p:nvSpPr>
                    <p:cNvPr id="62" name="弧 61"/>
                    <p:cNvSpPr/>
                    <p:nvPr/>
                  </p:nvSpPr>
                  <p:spPr>
                    <a:xfrm rot="18553967">
                      <a:off x="2448844" y="2520523"/>
                      <a:ext cx="914400" cy="807169"/>
                    </a:xfrm>
                    <a:prstGeom prst="arc">
                      <a:avLst>
                        <a:gd name="adj1" fmla="val 13696866"/>
                        <a:gd name="adj2" fmla="val 19258727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800">
                        <a:ea typeface="仿宋" panose="02010609060101010101" charset="-122"/>
                        <a:cs typeface="仿宋" panose="02010609060101010101" charset="-122"/>
                      </a:endParaRPr>
                    </a:p>
                  </p:txBody>
                </p:sp>
                <p:cxnSp>
                  <p:nvCxnSpPr>
                    <p:cNvPr id="68" name="直线箭头连接符 67"/>
                    <p:cNvCxnSpPr/>
                    <p:nvPr/>
                  </p:nvCxnSpPr>
                  <p:spPr>
                    <a:xfrm flipH="1">
                      <a:off x="3050622" y="2804296"/>
                      <a:ext cx="48085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3398946" y="1379305"/>
                    <a:ext cx="489236" cy="453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800" dirty="0">
                        <a:ea typeface="仿宋" panose="02010609060101010101" charset="-122"/>
                        <a:cs typeface="仿宋" panose="02010609060101010101" charset="-122"/>
                      </a:rPr>
                      <a:t>anchor</a:t>
                    </a:r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>
                    <a:off x="2846680" y="191726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cxnSp>
                <p:nvCxnSpPr>
                  <p:cNvPr id="32" name="直线箭头连接符 31"/>
                  <p:cNvCxnSpPr>
                    <a:stCxn id="4" idx="5"/>
                  </p:cNvCxnSpPr>
                  <p:nvPr/>
                </p:nvCxnSpPr>
                <p:spPr>
                  <a:xfrm>
                    <a:off x="3352433" y="1645714"/>
                    <a:ext cx="1158495" cy="58197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椭圆 51"/>
                  <p:cNvSpPr/>
                  <p:nvPr/>
                </p:nvSpPr>
                <p:spPr>
                  <a:xfrm>
                    <a:off x="3143755" y="228936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cxnSp>
                <p:nvCxnSpPr>
                  <p:cNvPr id="53" name="直线连接符 52"/>
                  <p:cNvCxnSpPr>
                    <a:stCxn id="4" idx="4"/>
                    <a:endCxn id="52" idx="0"/>
                  </p:cNvCxnSpPr>
                  <p:nvPr/>
                </p:nvCxnSpPr>
                <p:spPr>
                  <a:xfrm flipH="1">
                    <a:off x="3233755" y="1672075"/>
                    <a:ext cx="55038" cy="61729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线箭头连接符 63"/>
                  <p:cNvCxnSpPr>
                    <a:stCxn id="4" idx="5"/>
                    <a:endCxn id="25" idx="1"/>
                  </p:cNvCxnSpPr>
                  <p:nvPr/>
                </p:nvCxnSpPr>
                <p:spPr>
                  <a:xfrm>
                    <a:off x="3352433" y="1645714"/>
                    <a:ext cx="140591" cy="409668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线箭头连接符 68"/>
                  <p:cNvCxnSpPr>
                    <a:stCxn id="4" idx="5"/>
                    <a:endCxn id="24" idx="1"/>
                  </p:cNvCxnSpPr>
                  <p:nvPr/>
                </p:nvCxnSpPr>
                <p:spPr>
                  <a:xfrm>
                    <a:off x="3352433" y="1645714"/>
                    <a:ext cx="580439" cy="784068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文本框 77">
                        <a:extLst>
                          <a:ext uri="{FF2B5EF4-FFF2-40B4-BE49-F238E27FC236}">
                            <ele attr="{2735F6B1-550B-B743-B72C-C61D7E24F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57083" y="2532955"/>
                        <a:ext cx="314323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𝑟𝑒𝑙𝑎𝑡𝑖𝑜𝑛𝑎𝑙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 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𝑤𝑒𝑖𝑔h𝑡</m:t>
                              </m:r>
                              <m:r>
                                <a:rPr kumimoji="1" lang="el-GR" altLang="zh-CN" sz="80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=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𝑓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(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𝑝𝑜𝑠𝑖𝑡𝑖𝑣𝑒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_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𝑠𝑖𝑚𝑖𝑙𝑎𝑟𝑖𝑡𝑦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, 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𝑛𝑒𝑔𝑎𝑡𝑖𝑣𝑒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_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𝑠𝑖𝑚𝑖𝑙𝑎𝑟𝑖𝑡𝑦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FangSong" charset="-122"/>
                                  <a:cs typeface="FangSong" charset="-122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zh-CN" altLang="en-US" sz="800" dirty="0">
                          <a:ea typeface="FangSong" charset="-122"/>
                          <a:cs typeface="FangSong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7083" y="2532955"/>
                        <a:ext cx="3143233" cy="215444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t="-84615" r="-13667"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1357697" y="1395849"/>
                    <a:ext cx="1197764" cy="453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800" i="1" dirty="0">
                        <a:latin typeface="Cambria Math" panose="02040503050406030204" charset="0"/>
                        <a:ea typeface="仿宋" panose="02010609060101010101" charset="-122"/>
                        <a:cs typeface="仿宋" panose="02010609060101010101" charset="-122"/>
                      </a:rPr>
                      <a:t>weight for positive pair</a:t>
                    </a:r>
                    <a:endParaRPr kumimoji="1" lang="zh-CN" altLang="en-US" sz="800" i="1" dirty="0">
                      <a:latin typeface="Cambria Math" panose="02040503050406030204" charset="0"/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2305654" y="1872177"/>
                    <a:ext cx="522900" cy="453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800" dirty="0" smtClean="0">
                        <a:ea typeface="仿宋" panose="02010609060101010101" charset="-122"/>
                        <a:cs typeface="仿宋" panose="02010609060101010101" charset="-122"/>
                      </a:rPr>
                      <a:t>positive</a:t>
                    </a:r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grpSp>
                <p:nvGrpSpPr>
                  <p:cNvPr id="91" name="组合 64"/>
                  <p:cNvGrpSpPr/>
                  <p:nvPr/>
                </p:nvGrpSpPr>
                <p:grpSpPr>
                  <a:xfrm>
                    <a:off x="4900965" y="1369056"/>
                    <a:ext cx="1049196" cy="1411793"/>
                    <a:chOff x="3341594" y="967433"/>
                    <a:chExt cx="1049196" cy="1411793"/>
                  </a:xfrm>
                </p:grpSpPr>
                <p:cxnSp>
                  <p:nvCxnSpPr>
                    <p:cNvPr id="92" name="直线箭头连接符 91"/>
                    <p:cNvCxnSpPr/>
                    <p:nvPr/>
                  </p:nvCxnSpPr>
                  <p:spPr>
                    <a:xfrm>
                      <a:off x="3670790" y="1933237"/>
                      <a:ext cx="72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线箭头连接符 92"/>
                    <p:cNvCxnSpPr/>
                    <p:nvPr/>
                  </p:nvCxnSpPr>
                  <p:spPr>
                    <a:xfrm flipV="1">
                      <a:off x="3670790" y="1205949"/>
                      <a:ext cx="0" cy="7308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3779759" y="1925949"/>
                      <a:ext cx="569387" cy="453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800" dirty="0">
                          <a:ea typeface="仿宋" panose="02010609060101010101" charset="-122"/>
                          <a:cs typeface="仿宋" panose="02010609060101010101" charset="-122"/>
                        </a:rPr>
                        <a:t>similarity</a:t>
                      </a:r>
                      <a:endParaRPr kumimoji="1" lang="zh-CN" altLang="en-US" sz="800" dirty="0">
                        <a:ea typeface="仿宋" panose="02010609060101010101" charset="-122"/>
                        <a:cs typeface="仿宋" panose="02010609060101010101" charset="-122"/>
                      </a:endParaRPr>
                    </a:p>
                  </p:txBody>
                </p:sp>
                <p:sp>
                  <p:nvSpPr>
                    <p:cNvPr id="95" name="文本框 94"/>
                    <p:cNvSpPr txBox="1"/>
                    <p:nvPr/>
                  </p:nvSpPr>
                  <p:spPr>
                    <a:xfrm rot="16200000">
                      <a:off x="2893402" y="1415624"/>
                      <a:ext cx="1279125" cy="3827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zh-CN" sz="800" dirty="0" smtClean="0">
                          <a:ea typeface="仿宋" panose="02010609060101010101" charset="-122"/>
                          <a:cs typeface="仿宋" panose="02010609060101010101" charset="-122"/>
                        </a:rPr>
                        <a:t>negative weight</a:t>
                      </a:r>
                      <a:endParaRPr kumimoji="1" lang="zh-CN" altLang="en-US" sz="800" dirty="0">
                        <a:ea typeface="仿宋" panose="02010609060101010101" charset="-122"/>
                        <a:cs typeface="仿宋" panose="02010609060101010101" charset="-122"/>
                      </a:endParaRPr>
                    </a:p>
                  </p:txBody>
                </p:sp>
              </p:grpSp>
              <p:cxnSp>
                <p:nvCxnSpPr>
                  <p:cNvPr id="97" name="直线箭头连接符 96"/>
                  <p:cNvCxnSpPr/>
                  <p:nvPr/>
                </p:nvCxnSpPr>
                <p:spPr>
                  <a:xfrm flipV="1">
                    <a:off x="4484796" y="2087621"/>
                    <a:ext cx="407341" cy="9647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4366458" y="1777358"/>
                    <a:ext cx="559769" cy="453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800" dirty="0" smtClean="0">
                        <a:ea typeface="仿宋" panose="02010609060101010101" charset="-122"/>
                        <a:cs typeface="仿宋" panose="02010609060101010101" charset="-122"/>
                      </a:rPr>
                      <a:t>negative</a:t>
                    </a:r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99" name="弧 98"/>
                  <p:cNvSpPr/>
                  <p:nvPr/>
                </p:nvSpPr>
                <p:spPr>
                  <a:xfrm rot="13412786">
                    <a:off x="5246475" y="1522104"/>
                    <a:ext cx="909641" cy="807169"/>
                  </a:xfrm>
                  <a:prstGeom prst="arc">
                    <a:avLst>
                      <a:gd name="adj1" fmla="val 14515646"/>
                      <a:gd name="adj2" fmla="val 20050302"/>
                    </a:avLst>
                  </a:prstGeom>
                  <a:ln>
                    <a:prstDash val="sys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80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4972843" y="1350331"/>
                    <a:ext cx="1234634" cy="453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800" dirty="0">
                        <a:ea typeface="仿宋" panose="02010609060101010101" charset="-122"/>
                        <a:cs typeface="仿宋" panose="02010609060101010101" charset="-122"/>
                      </a:rPr>
                      <a:t>w</a:t>
                    </a:r>
                    <a:r>
                      <a:rPr kumimoji="1" lang="en-US" altLang="zh-CN" sz="800" dirty="0" smtClean="0">
                        <a:ea typeface="仿宋" panose="02010609060101010101" charset="-122"/>
                        <a:cs typeface="仿宋" panose="02010609060101010101" charset="-122"/>
                      </a:rPr>
                      <a:t>eight for negative pair</a:t>
                    </a:r>
                    <a:endParaRPr kumimoji="1" lang="zh-CN" altLang="en-US" sz="800" dirty="0">
                      <a:ea typeface="仿宋" panose="02010609060101010101" charset="-122"/>
                      <a:cs typeface="仿宋" panose="02010609060101010101" charset="-122"/>
                    </a:endParaRPr>
                  </a:p>
                </p:txBody>
              </p:sp>
            </p:grpSp>
            <p:sp>
              <p:nvSpPr>
                <p:cNvPr id="111" name="矩形 110"/>
                <p:cNvSpPr/>
                <p:nvPr/>
              </p:nvSpPr>
              <p:spPr>
                <a:xfrm>
                  <a:off x="3421524" y="1019598"/>
                  <a:ext cx="4369163" cy="1345262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154" name="矩形 153"/>
            <p:cNvSpPr/>
            <p:nvPr/>
          </p:nvSpPr>
          <p:spPr>
            <a:xfrm>
              <a:off x="9136" y="2396"/>
              <a:ext cx="1250" cy="430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9293" y="4922"/>
              <a:ext cx="9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Weighted</a:t>
              </a:r>
              <a:r>
                <a:rPr kumimoji="1" lang="zh-CN" altLang="en-US" sz="800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Pair</a:t>
              </a:r>
              <a:r>
                <a:rPr kumimoji="1" lang="zh-CN" altLang="en-US" sz="800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Loss</a:t>
              </a:r>
              <a:endParaRPr kumimoji="1" lang="zh-CN" altLang="en-US" sz="800" i="1" dirty="0">
                <a:latin typeface="Cambria Math" panose="02040503050406030204" charset="0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233" y="3082"/>
              <a:ext cx="107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Optimizer</a:t>
              </a:r>
              <a:endParaRPr kumimoji="1" lang="zh-CN" altLang="en-US" sz="800" i="1" dirty="0">
                <a:latin typeface="Cambria Math" panose="02040503050406030204" charset="0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210" y="4458"/>
              <a:ext cx="203" cy="26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8429" y="3026"/>
              <a:ext cx="398" cy="28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右箭头 169"/>
            <p:cNvSpPr/>
            <p:nvPr/>
          </p:nvSpPr>
          <p:spPr>
            <a:xfrm rot="5400000">
              <a:off x="6738" y="6798"/>
              <a:ext cx="264" cy="28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9101" y="5655"/>
              <a:ext cx="13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Learning</a:t>
              </a:r>
              <a:r>
                <a:rPr kumimoji="1" lang="zh-CN" altLang="en-US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through</a:t>
              </a:r>
              <a:r>
                <a:rPr kumimoji="1" lang="zh-CN" altLang="en-US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weighted</a:t>
              </a:r>
              <a:r>
                <a:rPr kumimoji="1" lang="zh-CN" altLang="en-US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pair</a:t>
              </a:r>
              <a:r>
                <a:rPr kumimoji="1" lang="zh-CN" altLang="en-US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kumimoji="1" lang="en-US" altLang="zh-CN" sz="800" b="1" i="1" dirty="0" smtClean="0">
                  <a:latin typeface="Cambria Math" panose="02040503050406030204" charset="0"/>
                  <a:ea typeface="仿宋" panose="02010609060101010101" charset="-122"/>
                  <a:cs typeface="仿宋" panose="02010609060101010101" charset="-122"/>
                </a:rPr>
                <a:t>loss</a:t>
              </a:r>
              <a:endParaRPr kumimoji="1" lang="zh-CN" altLang="en-US" sz="800" b="1" i="1" dirty="0">
                <a:latin typeface="Cambria Math" panose="02040503050406030204" charset="0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rot="16020000">
              <a:off x="9629" y="6764"/>
              <a:ext cx="264" cy="28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6200000">
              <a:off x="9628" y="4453"/>
              <a:ext cx="264" cy="28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宽屏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zhang</cp:lastModifiedBy>
  <cp:revision>44</cp:revision>
  <cp:lastPrinted>2020-02-09T16:52:00Z</cp:lastPrinted>
  <dcterms:created xsi:type="dcterms:W3CDTF">2020-02-06T08:27:00Z</dcterms:created>
  <dcterms:modified xsi:type="dcterms:W3CDTF">2020-02-20T17:00:55Z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