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79"/>
  </p:notesMasterIdLst>
  <p:sldIdLst>
    <p:sldId id="258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49" r:id="rId77"/>
    <p:sldId id="350" r:id="rId78"/>
  </p:sldIdLst>
  <p:sldSz cx="9144000" cy="6858000" type="screen4x3"/>
  <p:notesSz cx="6858000" cy="9144000"/>
  <p:embeddedFontLst>
    <p:embeddedFont>
      <p:font typeface="Helvetica Neue" panose="020B0604020202020204" charset="0"/>
      <p:regular r:id="rId80"/>
      <p:bold r:id="rId81"/>
      <p:italic r:id="rId82"/>
      <p:boldItalic r:id="rId83"/>
    </p:embeddedFont>
    <p:embeddedFont>
      <p:font typeface="Arial Black" panose="020B0A04020102020204" pitchFamily="34" charset="0"/>
      <p:regular r:id="rId84"/>
      <p:bold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86D3E-695C-47EE-8E97-E4EC02F03045}">
  <a:tblStyle styleId="{16B86D3E-695C-47EE-8E97-E4EC02F0304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8.fntdata"/><Relationship Id="rId61" Type="http://schemas.openxmlformats.org/officeDocument/2006/relationships/slide" Target="slides/slide59.xml"/><Relationship Id="rId82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0EFD9-8ADD-1444-9319-B9279D667125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0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82C6A-39DF-0640-87DF-AE68D927A3BC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97DF9-6D95-6C46-829A-51210334E54B}" type="slidenum">
              <a:rPr lang="en-US"/>
              <a:pPr/>
              <a:t>13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7B9C7-4AE0-6E48-81A2-9E5654AA88D3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F99B7-829C-D74E-801C-5D956AE57DF3}" type="slidenum">
              <a:rPr lang="en-US"/>
              <a:pPr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F2A8A-72A7-6E43-9253-23A7A92FF81E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8885C-FD3A-F140-B044-03F42587AB53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2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E977C-6BF4-9943-921F-F076513FBED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8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A0C38-926F-644D-A802-6B7796858C57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0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98C00-C93D-1C4D-9997-EBFBA4A3914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86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5" name="Shape 10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6" name="Shape 10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D3C24-7996-5340-987D-39F3B1A75987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 smtClean="0"/>
              <a:t>Recall: Who thinks can say the whole list</a:t>
            </a:r>
          </a:p>
          <a:p>
            <a:pPr eaLnBrk="1" hangingPunct="1"/>
            <a:r>
              <a:rPr lang="en-US" baseline="0" dirty="0" smtClean="0"/>
              <a:t>Cued Recall: Duck, goose, pig, elephant, horse</a:t>
            </a:r>
            <a:endParaRPr lang="en-US" dirty="0" smtClean="0"/>
          </a:p>
          <a:p>
            <a:pPr eaLnBrk="1" hangingPunct="1"/>
            <a:r>
              <a:rPr lang="en-US" dirty="0" smtClean="0"/>
              <a:t>Cued might require</a:t>
            </a:r>
            <a:r>
              <a:rPr lang="en-US" baseline="0" dirty="0" smtClean="0"/>
              <a:t> an ontology or other background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17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0" name="Shape 10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7" name="Shape 10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2" name="Shape 1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9" name="Shape 1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6" name="Shape 1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3" name="Shape 1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5" name="Shape 1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2" name="Shape 1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9" name="Shape 1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6" name="Shape 1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Cluster chairs and table</a:t>
            </a:r>
          </a:p>
          <a:p>
            <a:pPr eaLnBrk="1" hangingPunct="1"/>
            <a:r>
              <a:rPr lang="en-US" dirty="0" smtClean="0"/>
              <a:t>Classify</a:t>
            </a:r>
            <a:r>
              <a:rPr lang="en-US" baseline="0" dirty="0" smtClean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94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2" name="Shape 1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9" name="Shape 1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6" name="Shape 1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3" name="Shape 1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1" name="Shape 1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9" name="Shape 1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Cluster chairs and table</a:t>
            </a:r>
          </a:p>
          <a:p>
            <a:pPr eaLnBrk="1" hangingPunct="1"/>
            <a:r>
              <a:rPr lang="en-US" dirty="0" smtClean="0"/>
              <a:t>Classify</a:t>
            </a:r>
            <a:r>
              <a:rPr lang="en-US" baseline="0" dirty="0" smtClean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80805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57200" y="5105400"/>
            <a:ext cx="80805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029342" y="-382295"/>
            <a:ext cx="4936500" cy="80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80805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457200" y="5105400"/>
            <a:ext cx="80805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8080500" cy="47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7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80805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199" y="1160205"/>
            <a:ext cx="3849300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88512" y="1160205"/>
            <a:ext cx="3849299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139086"/>
            <a:ext cx="3923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57200" y="1983868"/>
            <a:ext cx="3923100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4614869" y="1139086"/>
            <a:ext cx="3923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4"/>
          </p:nvPr>
        </p:nvSpPr>
        <p:spPr>
          <a:xfrm>
            <a:off x="4614869" y="1983868"/>
            <a:ext cx="3923099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75050" y="1209366"/>
            <a:ext cx="51117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209366"/>
            <a:ext cx="30084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-1" y="0"/>
            <a:ext cx="9000900" cy="484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 rot="5400000">
            <a:off x="2029342" y="-382295"/>
            <a:ext cx="4936500" cy="80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12" name="Shape 212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21" name="Shape 221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25" name="Shape 225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8080500" cy="47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7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80805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199" y="1160205"/>
            <a:ext cx="3849300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88512" y="1160205"/>
            <a:ext cx="3849299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139086"/>
            <a:ext cx="3923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983868"/>
            <a:ext cx="3923100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14869" y="1139086"/>
            <a:ext cx="3923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14869" y="1983868"/>
            <a:ext cx="3923099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1209366"/>
            <a:ext cx="51117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209366"/>
            <a:ext cx="30084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-1" y="0"/>
            <a:ext cx="9000900" cy="484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01124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01124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9001124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001124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265246" y="1544496"/>
            <a:ext cx="8697270" cy="214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400" dirty="0"/>
              <a:t>Artificial </a:t>
            </a:r>
            <a:r>
              <a:rPr lang="en-US" sz="4400" dirty="0" smtClean="0"/>
              <a:t>Intelligence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200" b="0" i="0" u="none" strike="noStrike" cap="none" dirty="0" smtClean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Lecture 12: </a:t>
            </a:r>
            <a:r>
              <a:rPr lang="en-US" sz="3200" dirty="0" smtClean="0">
                <a:solidFill>
                  <a:srgbClr val="C00000"/>
                </a:solidFill>
              </a:rPr>
              <a:t>Learning </a:t>
            </a:r>
            <a:r>
              <a:rPr lang="en-US" sz="3200" dirty="0">
                <a:solidFill>
                  <a:srgbClr val="C00000"/>
                </a:solidFill>
              </a:rPr>
              <a:t>from Examples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3200" b="0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(AIMA Chapter </a:t>
            </a:r>
            <a:r>
              <a:rPr lang="en-US" sz="2400" dirty="0">
                <a:solidFill>
                  <a:schemeClr val="accent2"/>
                </a:solidFill>
              </a:rPr>
              <a:t>18 and a little bit of 20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4800600"/>
            <a:ext cx="840061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Summer 2017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Instructor: Prof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heila Tejada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166688"/>
            <a:ext cx="7772400" cy="734513"/>
          </a:xfrm>
        </p:spPr>
        <p:txBody>
          <a:bodyPr/>
          <a:lstStyle/>
          <a:p>
            <a:pPr eaLnBrk="1" hangingPunct="1"/>
            <a:r>
              <a:rPr lang="en-US" dirty="0"/>
              <a:t>Inductive Learning Method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00BD63C-5A3B-CD46-B504-E5B9EDA7F39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79100" y="1024871"/>
            <a:ext cx="8584972" cy="379639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Construct or 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err="1"/>
              <a:t>h</a:t>
            </a:r>
            <a:r>
              <a:rPr lang="en-US" sz="2000" dirty="0"/>
              <a:t> is </a:t>
            </a:r>
            <a:r>
              <a:rPr lang="en-US" sz="2000" i="1" dirty="0"/>
              <a:t>consistent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if it agrees with </a:t>
            </a:r>
            <a:r>
              <a:rPr lang="en-US" sz="2000" i="1" dirty="0" err="1"/>
              <a:t>f</a:t>
            </a:r>
            <a:r>
              <a:rPr lang="en-US" sz="2000" dirty="0"/>
              <a:t> on all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f</a:t>
            </a:r>
            <a:r>
              <a:rPr lang="en-US" sz="2000" dirty="0"/>
              <a:t> is </a:t>
            </a:r>
            <a:r>
              <a:rPr lang="en-US" sz="2000" i="1" dirty="0"/>
              <a:t>realizable</a:t>
            </a:r>
            <a:r>
              <a:rPr lang="en-US" sz="2000" dirty="0"/>
              <a:t> in </a:t>
            </a:r>
            <a:r>
              <a:rPr lang="en-US" sz="2000" b="1" dirty="0"/>
              <a:t>H</a:t>
            </a:r>
            <a:r>
              <a:rPr lang="en-US" sz="2000" dirty="0"/>
              <a:t> if there is some </a:t>
            </a:r>
            <a:r>
              <a:rPr lang="en-US" sz="2000" i="1" dirty="0" err="1"/>
              <a:t>h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b="1" dirty="0" err="1">
                <a:sym typeface="Symbol" charset="2"/>
              </a:rPr>
              <a:t>H</a:t>
            </a:r>
            <a:r>
              <a:rPr lang="en-US" sz="2000" dirty="0"/>
              <a:t> </a:t>
            </a:r>
            <a:r>
              <a:rPr lang="en-US" sz="2000" dirty="0" smtClean="0"/>
              <a:t>that exactly </a:t>
            </a:r>
            <a:r>
              <a:rPr lang="en-US" sz="2000" dirty="0"/>
              <a:t>represents </a:t>
            </a:r>
            <a:r>
              <a:rPr lang="en-US" sz="2000" i="1" dirty="0"/>
              <a:t>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Although, often must be satisfied with best approximation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Generally search through </a:t>
            </a:r>
            <a:r>
              <a:rPr lang="en-US" sz="2400" b="1" dirty="0"/>
              <a:t>H</a:t>
            </a:r>
            <a:r>
              <a:rPr lang="en-US" sz="2400" dirty="0"/>
              <a:t> until find a “good” </a:t>
            </a:r>
            <a:r>
              <a:rPr lang="en-US" sz="2400" i="1" dirty="0" err="1"/>
              <a:t>h</a:t>
            </a:r>
            <a:endParaRPr lang="en-US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b="1" dirty="0"/>
              <a:t>H</a:t>
            </a:r>
            <a:r>
              <a:rPr lang="en-US" sz="2000" dirty="0"/>
              <a:t> is defined via a concept description language there is usually an implicit generalization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Can search this hierarchy from specific to general, or vice versa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 there may be a measure of simplicity on </a:t>
            </a:r>
            <a:r>
              <a:rPr lang="en-US" sz="2000" b="1" dirty="0"/>
              <a:t>H</a:t>
            </a:r>
            <a:r>
              <a:rPr lang="en-US" sz="2000" dirty="0"/>
              <a:t> so that can search from simple to complex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i="1" dirty="0"/>
              <a:t>Ockham’s razor</a:t>
            </a:r>
            <a:r>
              <a:rPr lang="en-US" sz="2400" dirty="0"/>
              <a:t> to choose simplest consistent, or </a:t>
            </a:r>
            <a:r>
              <a:rPr lang="en-US" sz="2400" dirty="0" smtClean="0"/>
              <a:t>good</a:t>
            </a:r>
            <a:r>
              <a:rPr lang="en-US" dirty="0"/>
              <a:t> </a:t>
            </a:r>
            <a:r>
              <a:rPr lang="en-US" sz="2400" i="1" dirty="0" smtClean="0"/>
              <a:t>h</a:t>
            </a:r>
            <a:endParaRPr lang="en-US" sz="24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30338" y="4669399"/>
            <a:ext cx="6105525" cy="1924050"/>
            <a:chOff x="551" y="2181"/>
            <a:chExt cx="4742" cy="1597"/>
          </a:xfrm>
        </p:grpSpPr>
        <p:sp>
          <p:nvSpPr>
            <p:cNvPr id="41990" name="AutoShape 24"/>
            <p:cNvSpPr>
              <a:spLocks noChangeArrowheads="1"/>
            </p:cNvSpPr>
            <p:nvPr/>
          </p:nvSpPr>
          <p:spPr bwMode="auto">
            <a:xfrm>
              <a:off x="2899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 &amp; LayE</a:t>
              </a:r>
            </a:p>
          </p:txBody>
        </p:sp>
        <p:sp>
          <p:nvSpPr>
            <p:cNvPr id="41991" name="AutoShape 25"/>
            <p:cNvSpPr>
              <a:spLocks noChangeArrowheads="1"/>
            </p:cNvSpPr>
            <p:nvPr/>
          </p:nvSpPr>
          <p:spPr bwMode="auto">
            <a:xfrm>
              <a:off x="3248" y="2181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41992" name="AutoShape 26"/>
            <p:cNvSpPr>
              <a:spLocks noChangeArrowheads="1"/>
            </p:cNvSpPr>
            <p:nvPr/>
          </p:nvSpPr>
          <p:spPr bwMode="auto">
            <a:xfrm>
              <a:off x="2373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</a:t>
              </a:r>
            </a:p>
          </p:txBody>
        </p:sp>
        <p:sp>
          <p:nvSpPr>
            <p:cNvPr id="41993" name="AutoShape 27"/>
            <p:cNvSpPr>
              <a:spLocks noChangeArrowheads="1"/>
            </p:cNvSpPr>
            <p:nvPr/>
          </p:nvSpPr>
          <p:spPr bwMode="auto">
            <a:xfrm>
              <a:off x="3865" y="2960"/>
              <a:ext cx="1248" cy="2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 &amp; LayE</a:t>
              </a:r>
            </a:p>
          </p:txBody>
        </p:sp>
        <p:sp>
          <p:nvSpPr>
            <p:cNvPr id="41994" name="AutoShape 28"/>
            <p:cNvSpPr>
              <a:spLocks noChangeArrowheads="1"/>
            </p:cNvSpPr>
            <p:nvPr/>
          </p:nvSpPr>
          <p:spPr bwMode="auto">
            <a:xfrm>
              <a:off x="2587" y="2972"/>
              <a:ext cx="1090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</a:t>
              </a:r>
            </a:p>
          </p:txBody>
        </p:sp>
        <p:sp>
          <p:nvSpPr>
            <p:cNvPr id="41995" name="AutoShape 29"/>
            <p:cNvSpPr>
              <a:spLocks noChangeArrowheads="1"/>
            </p:cNvSpPr>
            <p:nvPr/>
          </p:nvSpPr>
          <p:spPr bwMode="auto">
            <a:xfrm>
              <a:off x="4437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LayE</a:t>
              </a:r>
            </a:p>
          </p:txBody>
        </p:sp>
        <p:sp>
          <p:nvSpPr>
            <p:cNvPr id="41996" name="AutoShape 30"/>
            <p:cNvSpPr>
              <a:spLocks noChangeArrowheads="1"/>
            </p:cNvSpPr>
            <p:nvPr/>
          </p:nvSpPr>
          <p:spPr bwMode="auto">
            <a:xfrm>
              <a:off x="3465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</a:t>
              </a:r>
            </a:p>
          </p:txBody>
        </p:sp>
        <p:cxnSp>
          <p:nvCxnSpPr>
            <p:cNvPr id="41997" name="AutoShape 31"/>
            <p:cNvCxnSpPr>
              <a:cxnSpLocks noChangeShapeType="1"/>
              <a:stCxn id="41991" idx="2"/>
              <a:endCxn id="41992" idx="0"/>
            </p:cNvCxnSpPr>
            <p:nvPr/>
          </p:nvCxnSpPr>
          <p:spPr bwMode="auto">
            <a:xfrm flipH="1">
              <a:off x="2801" y="2399"/>
              <a:ext cx="875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8" name="AutoShape 32"/>
            <p:cNvCxnSpPr>
              <a:cxnSpLocks noChangeShapeType="1"/>
              <a:stCxn id="41991" idx="2"/>
              <a:endCxn id="41996" idx="0"/>
            </p:cNvCxnSpPr>
            <p:nvPr/>
          </p:nvCxnSpPr>
          <p:spPr bwMode="auto">
            <a:xfrm>
              <a:off x="3676" y="2399"/>
              <a:ext cx="2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9" name="AutoShape 33"/>
            <p:cNvCxnSpPr>
              <a:cxnSpLocks noChangeShapeType="1"/>
              <a:stCxn id="41991" idx="2"/>
              <a:endCxn id="41995" idx="0"/>
            </p:cNvCxnSpPr>
            <p:nvPr/>
          </p:nvCxnSpPr>
          <p:spPr bwMode="auto">
            <a:xfrm>
              <a:off x="3676" y="2399"/>
              <a:ext cx="1189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0" name="AutoShape 34"/>
            <p:cNvCxnSpPr>
              <a:cxnSpLocks noChangeShapeType="1"/>
              <a:stCxn id="41992" idx="2"/>
              <a:endCxn id="41994" idx="0"/>
            </p:cNvCxnSpPr>
            <p:nvPr/>
          </p:nvCxnSpPr>
          <p:spPr bwMode="auto">
            <a:xfrm>
              <a:off x="2801" y="2781"/>
              <a:ext cx="33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1" name="AutoShape 35"/>
            <p:cNvCxnSpPr>
              <a:cxnSpLocks noChangeShapeType="1"/>
              <a:stCxn id="41996" idx="2"/>
              <a:endCxn id="41994" idx="0"/>
            </p:cNvCxnSpPr>
            <p:nvPr/>
          </p:nvCxnSpPr>
          <p:spPr bwMode="auto">
            <a:xfrm flipH="1">
              <a:off x="3132" y="2781"/>
              <a:ext cx="76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2" name="AutoShape 36"/>
            <p:cNvCxnSpPr>
              <a:cxnSpLocks noChangeShapeType="1"/>
              <a:stCxn id="41996" idx="2"/>
              <a:endCxn id="41993" idx="0"/>
            </p:cNvCxnSpPr>
            <p:nvPr/>
          </p:nvCxnSpPr>
          <p:spPr bwMode="auto">
            <a:xfrm>
              <a:off x="3893" y="2781"/>
              <a:ext cx="59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3" name="AutoShape 37"/>
            <p:cNvCxnSpPr>
              <a:cxnSpLocks noChangeShapeType="1"/>
              <a:stCxn id="41995" idx="2"/>
              <a:endCxn id="41993" idx="0"/>
            </p:cNvCxnSpPr>
            <p:nvPr/>
          </p:nvCxnSpPr>
          <p:spPr bwMode="auto">
            <a:xfrm flipH="1">
              <a:off x="4489" y="2781"/>
              <a:ext cx="37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4" name="AutoShape 38"/>
            <p:cNvCxnSpPr>
              <a:cxnSpLocks noChangeShapeType="1"/>
              <a:stCxn id="41994" idx="2"/>
              <a:endCxn id="41990" idx="0"/>
            </p:cNvCxnSpPr>
            <p:nvPr/>
          </p:nvCxnSpPr>
          <p:spPr bwMode="auto">
            <a:xfrm>
              <a:off x="3132" y="3190"/>
              <a:ext cx="677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5" name="AutoShape 39"/>
            <p:cNvCxnSpPr>
              <a:cxnSpLocks noChangeShapeType="1"/>
              <a:stCxn id="41993" idx="2"/>
              <a:endCxn id="41990" idx="0"/>
            </p:cNvCxnSpPr>
            <p:nvPr/>
          </p:nvCxnSpPr>
          <p:spPr bwMode="auto">
            <a:xfrm flipH="1">
              <a:off x="3809" y="3190"/>
              <a:ext cx="68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06" name="AutoShape 40"/>
            <p:cNvSpPr>
              <a:spLocks noChangeArrowheads="1"/>
            </p:cNvSpPr>
            <p:nvPr/>
          </p:nvSpPr>
          <p:spPr bwMode="auto">
            <a:xfrm>
              <a:off x="1431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</a:t>
              </a:r>
            </a:p>
          </p:txBody>
        </p: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1038" y="2524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08" name="AutoShape 42"/>
            <p:cNvSpPr>
              <a:spLocks noChangeArrowheads="1"/>
            </p:cNvSpPr>
            <p:nvPr/>
          </p:nvSpPr>
          <p:spPr bwMode="auto">
            <a:xfrm>
              <a:off x="1311" y="2972"/>
              <a:ext cx="1164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</a:t>
              </a:r>
            </a:p>
          </p:txBody>
        </p:sp>
        <p:cxnSp>
          <p:nvCxnSpPr>
            <p:cNvPr id="42009" name="AutoShape 43"/>
            <p:cNvCxnSpPr>
              <a:cxnSpLocks noChangeShapeType="1"/>
              <a:stCxn id="41996" idx="2"/>
              <a:endCxn id="42008" idx="0"/>
            </p:cNvCxnSpPr>
            <p:nvPr/>
          </p:nvCxnSpPr>
          <p:spPr bwMode="auto">
            <a:xfrm flipH="1">
              <a:off x="1893" y="2781"/>
              <a:ext cx="2000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0" name="AutoShape 44"/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>
              <a:off x="1859" y="2781"/>
              <a:ext cx="34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1" name="AutoShape 45"/>
            <p:cNvCxnSpPr>
              <a:cxnSpLocks noChangeShapeType="1"/>
              <a:stCxn id="41991" idx="2"/>
              <a:endCxn id="42006" idx="0"/>
            </p:cNvCxnSpPr>
            <p:nvPr/>
          </p:nvCxnSpPr>
          <p:spPr bwMode="auto">
            <a:xfrm flipH="1">
              <a:off x="1859" y="2399"/>
              <a:ext cx="18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2" name="AutoShape 46"/>
            <p:cNvSpPr>
              <a:spLocks noChangeArrowheads="1"/>
            </p:cNvSpPr>
            <p:nvPr/>
          </p:nvSpPr>
          <p:spPr bwMode="auto">
            <a:xfrm>
              <a:off x="960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 &amp; LayE</a:t>
              </a:r>
            </a:p>
          </p:txBody>
        </p:sp>
        <p:cxnSp>
          <p:nvCxnSpPr>
            <p:cNvPr id="42013" name="AutoShape 47"/>
            <p:cNvCxnSpPr>
              <a:cxnSpLocks noChangeShapeType="1"/>
              <a:stCxn id="41993" idx="2"/>
              <a:endCxn id="42012" idx="0"/>
            </p:cNvCxnSpPr>
            <p:nvPr/>
          </p:nvCxnSpPr>
          <p:spPr bwMode="auto">
            <a:xfrm flipH="1">
              <a:off x="1870" y="3190"/>
              <a:ext cx="261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4" name="AutoShape 48"/>
            <p:cNvCxnSpPr>
              <a:cxnSpLocks noChangeShapeType="1"/>
              <a:stCxn id="42008" idx="2"/>
              <a:endCxn id="42012" idx="0"/>
            </p:cNvCxnSpPr>
            <p:nvPr/>
          </p:nvCxnSpPr>
          <p:spPr bwMode="auto">
            <a:xfrm flipH="1">
              <a:off x="1870" y="3190"/>
              <a:ext cx="23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5" name="Text Box 49"/>
            <p:cNvSpPr txBox="1">
              <a:spLocks noChangeArrowheads="1"/>
            </p:cNvSpPr>
            <p:nvPr/>
          </p:nvSpPr>
          <p:spPr bwMode="auto">
            <a:xfrm>
              <a:off x="879" y="2929"/>
              <a:ext cx="38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16" name="Text Box 50"/>
            <p:cNvSpPr txBox="1">
              <a:spLocks noChangeArrowheads="1"/>
            </p:cNvSpPr>
            <p:nvPr/>
          </p:nvSpPr>
          <p:spPr bwMode="auto">
            <a:xfrm>
              <a:off x="551" y="3399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7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3B9ECF1-9CB4-2C43-B51F-B6BD5B99D85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2478" y="1051063"/>
            <a:ext cx="8921522" cy="526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Problem</a:t>
            </a:r>
            <a:r>
              <a:rPr lang="en-US" sz="2400" dirty="0"/>
              <a:t>: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a hypothesis </a:t>
            </a:r>
            <a:r>
              <a:rPr lang="en-US" sz="2400" i="1" dirty="0"/>
              <a:t>h </a:t>
            </a:r>
            <a:r>
              <a:rPr lang="en-US" sz="2400" dirty="0"/>
              <a:t>in</a:t>
            </a:r>
            <a:r>
              <a:rPr lang="en-US" sz="2400" i="1" dirty="0"/>
              <a:t> Hypothesis Space</a:t>
            </a:r>
            <a:r>
              <a:rPr lang="en-US" sz="2400" dirty="0"/>
              <a:t> (</a:t>
            </a:r>
            <a:r>
              <a:rPr lang="en-US" sz="2400" b="1" dirty="0"/>
              <a:t>H</a:t>
            </a:r>
            <a:r>
              <a:rPr lang="en-US" sz="2400" dirty="0"/>
              <a:t>), e.g</a:t>
            </a:r>
            <a:r>
              <a:rPr lang="en-US" sz="2400" dirty="0" smtClean="0"/>
              <a:t>.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polynomial </a:t>
            </a:r>
            <a:r>
              <a:rPr lang="en-US" sz="2400" dirty="0" smtClean="0"/>
              <a:t>functions 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Boolean </a:t>
            </a:r>
            <a:r>
              <a:rPr lang="en-US" sz="2400" dirty="0"/>
              <a:t>feature </a:t>
            </a:r>
            <a:r>
              <a:rPr lang="en-US" sz="2400" dirty="0" smtClean="0"/>
              <a:t>vectors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 smtClean="0"/>
              <a:t>Such </a:t>
            </a:r>
            <a:r>
              <a:rPr lang="en-US" sz="2000" dirty="0"/>
              <a:t>that </a:t>
            </a:r>
            <a:r>
              <a:rPr lang="en-US" sz="2000" i="1" dirty="0"/>
              <a:t>h </a:t>
            </a:r>
            <a:r>
              <a:rPr lang="en-US" sz="2000" i="1" dirty="0">
                <a:ea typeface="Arial" charset="0"/>
                <a:cs typeface="Arial" charset="0"/>
              </a:rPr>
              <a:t>≈ </a:t>
            </a:r>
            <a:r>
              <a:rPr lang="en-US" sz="2000" i="1" dirty="0" smtClean="0"/>
              <a:t>f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 smtClean="0"/>
              <a:t>Given </a:t>
            </a:r>
            <a:r>
              <a:rPr lang="en-US" sz="2000" i="1" dirty="0"/>
              <a:t>training set</a:t>
            </a:r>
            <a:r>
              <a:rPr lang="en-US" sz="2000" dirty="0"/>
              <a:t> of examples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endParaRPr lang="en-US" sz="2000" i="1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endParaRPr lang="en-US" sz="2400" dirty="0"/>
          </a:p>
        </p:txBody>
      </p:sp>
      <p:pic>
        <p:nvPicPr>
          <p:cNvPr id="1617924" name="Picture 4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214" y="3824502"/>
            <a:ext cx="212566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4216874" y="4073931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err="1"/>
              <a:t>WarmB</a:t>
            </a:r>
            <a:r>
              <a:rPr lang="en-US" sz="1800" b="1" dirty="0"/>
              <a:t> &amp; </a:t>
            </a:r>
            <a:r>
              <a:rPr lang="en-US" sz="1800" b="1" dirty="0" err="1"/>
              <a:t>LayE</a:t>
            </a:r>
            <a:r>
              <a:rPr lang="en-US" sz="1800" b="1" dirty="0"/>
              <a:t> </a:t>
            </a:r>
            <a:r>
              <a:rPr lang="en-US" sz="1800" b="1" dirty="0">
                <a:sym typeface="Symbol" charset="2"/>
              </a:rPr>
              <a:t> </a:t>
            </a:r>
            <a:r>
              <a:rPr lang="en-US" sz="1800" b="1" dirty="0"/>
              <a:t>Bird</a:t>
            </a:r>
            <a:endParaRPr lang="en-US" sz="1800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602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272E0D04-0749-3147-9208-BBB9A59993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pic>
        <p:nvPicPr>
          <p:cNvPr id="44037" name="Picture 4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8100" y="1703797"/>
            <a:ext cx="4464050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30722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67F7A27-4D2B-7D45-BBA4-7CA3F8DE48E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pic>
        <p:nvPicPr>
          <p:cNvPr id="46085" name="Picture 5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8888" y="1724928"/>
            <a:ext cx="4598987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8016" y="3265616"/>
            <a:ext cx="13260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80F1A"/>
                </a:solidFill>
              </a:rPr>
              <a:t>Linear</a:t>
            </a:r>
            <a:endParaRPr lang="en-US" dirty="0">
              <a:solidFill>
                <a:srgbClr val="F80F1A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349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C036CDCA-0602-ED40-9A86-88B21788AAE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pic>
        <p:nvPicPr>
          <p:cNvPr id="48133" name="Picture 5" descr="curve-fitting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1683571"/>
            <a:ext cx="4545013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6534" name="Rectangle 6"/>
          <p:cNvSpPr>
            <a:spLocks noChangeArrowheads="1"/>
          </p:cNvSpPr>
          <p:nvPr/>
        </p:nvSpPr>
        <p:spPr bwMode="auto">
          <a:xfrm>
            <a:off x="382588" y="5015048"/>
            <a:ext cx="82804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400" dirty="0">
                <a:solidFill>
                  <a:schemeClr val="accent2"/>
                </a:solidFill>
              </a:rPr>
              <a:t>If willing to treat remaining point as noise, could stop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889" y="3265616"/>
            <a:ext cx="196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F304"/>
                </a:solidFill>
              </a:rPr>
              <a:t>Quadratic</a:t>
            </a:r>
            <a:endParaRPr lang="en-US" dirty="0">
              <a:solidFill>
                <a:srgbClr val="04F304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924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E8F7A2E-1FA3-564D-BB7B-25A204FDBB0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pic>
        <p:nvPicPr>
          <p:cNvPr id="50181" name="Picture 5" descr="curve-fitting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775" y="1539875"/>
            <a:ext cx="4346575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6301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1990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5" descr="curve-fitting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613" y="1694029"/>
            <a:ext cx="42894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030F6746-74D5-E14C-94AF-74EDC29FB9B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2588" y="4948209"/>
            <a:ext cx="8280400" cy="827087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By Ockham’s razor, should prefer blue to orange</a:t>
            </a:r>
          </a:p>
        </p:txBody>
      </p:sp>
    </p:spTree>
    <p:extLst>
      <p:ext uri="{BB962C8B-B14F-4D97-AF65-F5344CB8AC3E}">
        <p14:creationId xmlns:p14="http://schemas.microsoft.com/office/powerpoint/2010/main" val="12109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Input Attributes: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Alt</a:t>
            </a:r>
            <a:r>
              <a:rPr lang="en-US" i="1" dirty="0"/>
              <a:t>ernate</a:t>
            </a:r>
            <a:r>
              <a:rPr lang="en-US" dirty="0"/>
              <a:t>: Is there another restaurant nearby? (Boolean)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Bar</a:t>
            </a:r>
            <a:r>
              <a:rPr lang="en-US" dirty="0"/>
              <a:t>: Is there a bar to wait at? (Boolean)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Fri</a:t>
            </a:r>
            <a:r>
              <a:rPr lang="en-US" i="1" dirty="0"/>
              <a:t>/Sat</a:t>
            </a:r>
            <a:r>
              <a:rPr lang="en-US" dirty="0"/>
              <a:t>: Is it a Friday or Saturday? (Boolean)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Hun</a:t>
            </a:r>
            <a:r>
              <a:rPr lang="en-US" i="1" dirty="0"/>
              <a:t>gry</a:t>
            </a:r>
            <a:r>
              <a:rPr lang="en-US" dirty="0"/>
              <a:t>: Are we hungry? (Boolean)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Pat</a:t>
            </a:r>
            <a:r>
              <a:rPr lang="en-US" i="1" dirty="0"/>
              <a:t>rons</a:t>
            </a:r>
            <a:r>
              <a:rPr lang="en-US" dirty="0"/>
              <a:t>: How full is the restaurant? (</a:t>
            </a:r>
            <a:r>
              <a:rPr lang="en-US" b="1" dirty="0"/>
              <a:t>E</a:t>
            </a:r>
            <a:r>
              <a:rPr lang="en-US" dirty="0"/>
              <a:t>mpty, </a:t>
            </a:r>
            <a:r>
              <a:rPr lang="en-US" b="1" dirty="0"/>
              <a:t>S</a:t>
            </a:r>
            <a:r>
              <a:rPr lang="en-US" dirty="0"/>
              <a:t>ome, </a:t>
            </a:r>
            <a:r>
              <a:rPr lang="en-US" b="1" dirty="0"/>
              <a:t>F</a:t>
            </a:r>
            <a:r>
              <a:rPr lang="en-US" dirty="0"/>
              <a:t>ull)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Price</a:t>
            </a:r>
            <a:r>
              <a:rPr lang="en-US" dirty="0"/>
              <a:t>: How expensive is it? ($, $$, $$$)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Rain</a:t>
            </a:r>
            <a:r>
              <a:rPr lang="en-US" i="1" dirty="0"/>
              <a:t>ing</a:t>
            </a:r>
            <a:r>
              <a:rPr lang="en-US" dirty="0"/>
              <a:t>: Is it raining outside? (Boolean)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Res</a:t>
            </a:r>
            <a:r>
              <a:rPr lang="en-US" i="1" dirty="0"/>
              <a:t>ervation</a:t>
            </a:r>
            <a:r>
              <a:rPr lang="en-US" dirty="0"/>
              <a:t>: Do we have a reservation? (Boolean)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 dirty="0"/>
              <a:t>Type</a:t>
            </a:r>
            <a:r>
              <a:rPr lang="en-US" dirty="0"/>
              <a:t>: What kind of food? (</a:t>
            </a:r>
            <a:r>
              <a:rPr lang="en-US" b="1" dirty="0"/>
              <a:t>F</a:t>
            </a:r>
            <a:r>
              <a:rPr lang="en-US" dirty="0"/>
              <a:t>rench, </a:t>
            </a:r>
            <a:r>
              <a:rPr lang="en-US" b="1" dirty="0"/>
              <a:t>I</a:t>
            </a:r>
            <a:r>
              <a:rPr lang="en-US" dirty="0"/>
              <a:t>talian, </a:t>
            </a:r>
            <a:r>
              <a:rPr lang="en-US" b="1" dirty="0"/>
              <a:t>T</a:t>
            </a:r>
            <a:r>
              <a:rPr lang="en-US" dirty="0"/>
              <a:t>hai, </a:t>
            </a:r>
            <a:r>
              <a:rPr lang="en-US" b="1" dirty="0"/>
              <a:t>B</a:t>
            </a:r>
            <a:r>
              <a:rPr lang="en-US" dirty="0"/>
              <a:t>urger)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 dirty="0" err="1"/>
              <a:t>Wait</a:t>
            </a:r>
            <a:r>
              <a:rPr lang="en-US" b="1" i="1" dirty="0" err="1"/>
              <a:t>Est</a:t>
            </a:r>
            <a:r>
              <a:rPr lang="en-US" i="1" dirty="0" err="1"/>
              <a:t>imate</a:t>
            </a:r>
            <a:r>
              <a:rPr lang="en-US" dirty="0"/>
              <a:t>: Estimated wait? (&lt;10, 10-30, 30-60, &gt;60 min.)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Output: </a:t>
            </a:r>
            <a:r>
              <a:rPr lang="en-US" b="1" i="1" dirty="0" err="1"/>
              <a:t>WillWait</a:t>
            </a:r>
            <a:r>
              <a:rPr lang="en-US" dirty="0"/>
              <a:t>: </a:t>
            </a:r>
            <a:r>
              <a:rPr lang="en-US" b="0" dirty="0"/>
              <a:t>Are we willing to wait? (Boolean)</a:t>
            </a:r>
          </a:p>
          <a:p>
            <a:pPr lvl="0" rtl="0">
              <a:spcBef>
                <a:spcPts val="1080"/>
              </a:spcBef>
              <a:buNone/>
            </a:pPr>
            <a:endParaRPr dirty="0"/>
          </a:p>
        </p:txBody>
      </p:sp>
      <p:sp>
        <p:nvSpPr>
          <p:cNvPr id="5" name="Shape 377"/>
          <p:cNvSpPr txBox="1">
            <a:spLocks/>
          </p:cNvSpPr>
          <p:nvPr/>
        </p:nvSpPr>
        <p:spPr>
          <a:xfrm>
            <a:off x="323414" y="243749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sz="3000" dirty="0" smtClean="0"/>
              <a:t>Decision Trees</a:t>
            </a:r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Training Set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Shape 392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3" name="Shape 393"/>
          <p:cNvSpPr/>
          <p:nvPr/>
        </p:nvSpPr>
        <p:spPr>
          <a:xfrm>
            <a:off x="2413649" y="2286099"/>
            <a:ext cx="3541806" cy="3070925"/>
          </a:xfrm>
          <a:prstGeom prst="irregularSeal1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/>
              <a:t>~2x10</a:t>
            </a:r>
            <a:r>
              <a:rPr lang="en-US" sz="2400" b="1" baseline="30000"/>
              <a:t>2775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b="1"/>
              <a:t>Possible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Learning a Decision Tree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933918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Do all of our examples have the same output value?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If so, create a leaf node with that value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If not, choose the best input variable to branch 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Divide examples according to their values for this variable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Start back at top with each separate subset of examples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If no more examples, this is a novel input combination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i.e., a sequence of branches that we’ve never seen before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Create a leaf node with the most common output value overall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If we have no more input variables, the rest is noise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i.e., examples containing inconsistent output values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dirty="0"/>
              <a:t>Create a leaf node with the most common output value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 dirty="0"/>
              <a:t>AIMA Fig. 18.5</a:t>
            </a:r>
          </a:p>
          <a:p>
            <a:pPr lvl="0" rtl="0">
              <a:spcBef>
                <a:spcPts val="108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39700"/>
            <a:ext cx="7772400" cy="714308"/>
          </a:xfrm>
        </p:spPr>
        <p:txBody>
          <a:bodyPr/>
          <a:lstStyle/>
          <a:p>
            <a:pPr eaLnBrk="1" hangingPunct="1"/>
            <a:r>
              <a:rPr lang="en-US" dirty="0"/>
              <a:t>What is Learning?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0D99C9FA-9290-D042-9087-DA600609B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9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638" y="854008"/>
            <a:ext cx="7772400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hard and fast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Modification </a:t>
            </a:r>
            <a:r>
              <a:rPr lang="en-US" sz="2800" dirty="0"/>
              <a:t>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by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programming/surgery by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others (teachers?) may be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that improves its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random or detrimental changes (forgetting,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some learning may, at least temporarily, cause a performance decrement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Or the impact on performance may become apparent only later, or not at all if the right situation does not arise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the long term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a transient change</a:t>
            </a:r>
          </a:p>
        </p:txBody>
      </p:sp>
    </p:spTree>
    <p:extLst>
      <p:ext uri="{BB962C8B-B14F-4D97-AF65-F5344CB8AC3E}">
        <p14:creationId xmlns:p14="http://schemas.microsoft.com/office/powerpoint/2010/main" val="370728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Shape 407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08" name="Shape 408"/>
          <p:cNvSpPr/>
          <p:nvPr/>
        </p:nvSpPr>
        <p:spPr>
          <a:xfrm>
            <a:off x="461175" y="32149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61175" y="24529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61175" y="48151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57200" y="59973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220325" y="1638575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7421400" y="391717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Still 50-50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0" name="Shape 420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21" name="Shape 421"/>
          <p:cNvSpPr/>
          <p:nvPr/>
        </p:nvSpPr>
        <p:spPr>
          <a:xfrm>
            <a:off x="461175" y="44224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57200" y="2865725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61175" y="51902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61175" y="63807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6220325" y="1638575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7421400" y="345997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Still 50-50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Shape 433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34" name="Shape 434"/>
          <p:cNvSpPr/>
          <p:nvPr/>
        </p:nvSpPr>
        <p:spPr>
          <a:xfrm>
            <a:off x="457200" y="4022825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61175" y="28339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61175" y="20719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61175" y="48151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3659600" y="1638600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7421400" y="551737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All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Shape 446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Shape 447"/>
          <p:cNvSpPr/>
          <p:nvPr/>
        </p:nvSpPr>
        <p:spPr>
          <a:xfrm>
            <a:off x="457200" y="4403825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61175" y="59737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59600" y="1638600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7357800" y="509262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All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Shape 457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58" name="Shape 458"/>
          <p:cNvSpPr/>
          <p:nvPr/>
        </p:nvSpPr>
        <p:spPr>
          <a:xfrm>
            <a:off x="457200" y="36281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61175" y="3232012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57200" y="24412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61175" y="52075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659600" y="1638600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61175" y="55885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61175" y="638070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7357800" y="425442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Split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⅓ - ⅔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Choosing Attribute Tests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Shape 472"/>
          <p:cNvGraphicFramePr/>
          <p:nvPr/>
        </p:nvGraphicFramePr>
        <p:xfrm>
          <a:off x="457200" y="1272175"/>
          <a:ext cx="7685700" cy="554694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Input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Will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Fri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Hun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Wait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$$$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Shape 473"/>
          <p:cNvSpPr/>
          <p:nvPr/>
        </p:nvSpPr>
        <p:spPr>
          <a:xfrm>
            <a:off x="457200" y="36281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461175" y="5207550"/>
            <a:ext cx="7685700" cy="392700"/>
          </a:xfrm>
          <a:prstGeom prst="rect">
            <a:avLst/>
          </a:prstGeom>
          <a:solidFill>
            <a:srgbClr val="FF0000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659600" y="1638600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021800" y="1638600"/>
            <a:ext cx="637800" cy="5134800"/>
          </a:xfrm>
          <a:prstGeom prst="rect">
            <a:avLst/>
          </a:prstGeom>
          <a:solidFill>
            <a:srgbClr val="0023AB">
              <a:alpha val="12549"/>
            </a:srgbClr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7357800" y="4330625"/>
            <a:ext cx="1179900" cy="69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All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Information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Intuition: </a:t>
            </a:r>
            <a:r>
              <a:rPr lang="en-US" i="1"/>
              <a:t>Patrons</a:t>
            </a:r>
            <a:r>
              <a:rPr lang="en-US"/>
              <a:t> is a “better” branch than </a:t>
            </a:r>
            <a:r>
              <a:rPr lang="en-US" i="1"/>
              <a:t>Type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Type</a:t>
            </a:r>
            <a:r>
              <a:rPr lang="en-US"/>
              <a:t> leaves an equal number of T/F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Patrons</a:t>
            </a:r>
            <a:r>
              <a:rPr lang="en-US"/>
              <a:t> tells us more about T vs. F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Entropy (</a:t>
            </a:r>
            <a:r>
              <a:rPr lang="en-US" i="1"/>
              <a:t>H</a:t>
            </a:r>
            <a:r>
              <a:rPr lang="en-US"/>
              <a:t>): A precise measure of information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a variable, </a:t>
            </a:r>
            <a:r>
              <a:rPr lang="en-US" i="1"/>
              <a:t>V</a:t>
            </a:r>
            <a:r>
              <a:rPr lang="en-US"/>
              <a:t>, its entropy is: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= −∑</a:t>
            </a:r>
            <a:r>
              <a:rPr lang="en-US" baseline="-25000"/>
              <a:t>vi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=</a:t>
            </a:r>
            <a:r>
              <a:rPr lang="en-US" i="1"/>
              <a:t>v</a:t>
            </a:r>
            <a:r>
              <a:rPr lang="en-US" i="1" baseline="-25000"/>
              <a:t>i</a:t>
            </a:r>
            <a:r>
              <a:rPr lang="en-US"/>
              <a:t>) log</a:t>
            </a:r>
            <a:r>
              <a:rPr lang="en-US" baseline="-25000"/>
              <a:t>2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=</a:t>
            </a:r>
            <a:r>
              <a:rPr lang="en-US" i="1"/>
              <a:t>v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a 50-50 binary variable,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= −0.5*log</a:t>
            </a:r>
            <a:r>
              <a:rPr lang="en-US" baseline="-25000"/>
              <a:t>2</a:t>
            </a:r>
            <a:r>
              <a:rPr lang="en-US"/>
              <a:t>0.5 − 0.5*log</a:t>
            </a:r>
            <a:r>
              <a:rPr lang="en-US" baseline="-25000"/>
              <a:t>2</a:t>
            </a:r>
            <a:r>
              <a:rPr lang="en-US"/>
              <a:t>0.5 = 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 prior information; observing </a:t>
            </a:r>
            <a:r>
              <a:rPr lang="en-US" i="1"/>
              <a:t>V</a:t>
            </a:r>
            <a:r>
              <a:rPr lang="en-US"/>
              <a:t> gives us 1 bit of information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a 100-0 binary variable,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= −1*log</a:t>
            </a:r>
            <a:r>
              <a:rPr lang="en-US" baseline="-25000"/>
              <a:t>2</a:t>
            </a:r>
            <a:r>
              <a:rPr lang="en-US"/>
              <a:t>1 − 0*log</a:t>
            </a:r>
            <a:r>
              <a:rPr lang="en-US" baseline="-25000"/>
              <a:t>2</a:t>
            </a:r>
            <a:r>
              <a:rPr lang="en-US"/>
              <a:t>0 = 0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already know </a:t>
            </a:r>
            <a:r>
              <a:rPr lang="en-US" i="1"/>
              <a:t>V</a:t>
            </a:r>
            <a:r>
              <a:rPr lang="en-US"/>
              <a:t>; observing it gives us no information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Information Gain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 training set,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WillWait</a:t>
            </a:r>
            <a:r>
              <a:rPr lang="en-US"/>
              <a:t>) = −½ log</a:t>
            </a:r>
            <a:r>
              <a:rPr lang="en-US" baseline="-25000"/>
              <a:t>2</a:t>
            </a:r>
            <a:r>
              <a:rPr lang="en-US"/>
              <a:t>½  − ½ log</a:t>
            </a:r>
            <a:r>
              <a:rPr lang="en-US" baseline="-25000"/>
              <a:t>2</a:t>
            </a:r>
            <a:r>
              <a:rPr lang="en-US"/>
              <a:t>½  = 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Type</a:t>
            </a:r>
            <a:r>
              <a:rPr lang="en-US"/>
              <a:t> gives us 4 subsets of the training set</a:t>
            </a:r>
          </a:p>
          <a:p>
            <a:pPr lvl="3" rtl="0">
              <a:spcBef>
                <a:spcPts val="1080"/>
              </a:spcBef>
            </a:pPr>
            <a:r>
              <a:rPr lang="en-US"/>
              <a:t>Burger: ⅓ of the examples, entropy = 1 </a:t>
            </a:r>
          </a:p>
          <a:p>
            <a:pPr lvl="3" rtl="0">
              <a:spcBef>
                <a:spcPts val="1080"/>
              </a:spcBef>
            </a:pPr>
            <a:r>
              <a:rPr lang="en-US"/>
              <a:t>French: ⅙ of the examples, entropy = 1</a:t>
            </a:r>
          </a:p>
          <a:p>
            <a:pPr lvl="3" rtl="0">
              <a:spcBef>
                <a:spcPts val="1080"/>
              </a:spcBef>
            </a:pPr>
            <a:r>
              <a:rPr lang="en-US"/>
              <a:t>Italian: ⅙ of the examples, entropy = 1</a:t>
            </a:r>
          </a:p>
          <a:p>
            <a:pPr lvl="3" rtl="0">
              <a:spcBef>
                <a:spcPts val="1080"/>
              </a:spcBef>
            </a:pPr>
            <a:r>
              <a:rPr lang="en-US"/>
              <a:t>Thai: ⅓ of the examples, entropy = 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Total entropy = ⅓*1 + ⅙*1 + ⅙*1 + ⅓*1 = 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Information Gain: 1−1 =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Confirms our intuition that </a:t>
            </a:r>
            <a:r>
              <a:rPr lang="en-US" i="1"/>
              <a:t>Type</a:t>
            </a:r>
            <a:r>
              <a:rPr lang="en-US"/>
              <a:t> is not informative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Information Gain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 training set,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WillWait</a:t>
            </a:r>
            <a:r>
              <a:rPr lang="en-US"/>
              <a:t>) = -½ log</a:t>
            </a:r>
            <a:r>
              <a:rPr lang="en-US" baseline="-25000"/>
              <a:t>2</a:t>
            </a:r>
            <a:r>
              <a:rPr lang="en-US"/>
              <a:t>½  − ½ log</a:t>
            </a:r>
            <a:r>
              <a:rPr lang="en-US" baseline="-25000"/>
              <a:t>2</a:t>
            </a:r>
            <a:r>
              <a:rPr lang="en-US"/>
              <a:t>½  = 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Type</a:t>
            </a:r>
            <a:r>
              <a:rPr lang="en-US"/>
              <a:t> gives us 4 subsets of the training set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Information Gain: 1−1 =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Patrons</a:t>
            </a:r>
            <a:r>
              <a:rPr lang="en-US"/>
              <a:t> gives us 3 subsets of the training set</a:t>
            </a:r>
          </a:p>
          <a:p>
            <a:pPr lvl="3" rtl="0">
              <a:spcBef>
                <a:spcPts val="1080"/>
              </a:spcBef>
            </a:pPr>
            <a:r>
              <a:rPr lang="en-US"/>
              <a:t>Empty: ⅙ of the examples, entropy = 0</a:t>
            </a:r>
          </a:p>
          <a:p>
            <a:pPr lvl="3" rtl="0">
              <a:spcBef>
                <a:spcPts val="1080"/>
              </a:spcBef>
            </a:pPr>
            <a:r>
              <a:rPr lang="en-US"/>
              <a:t>Some: ⅓ of the examples, entropy = 0</a:t>
            </a:r>
          </a:p>
          <a:p>
            <a:pPr lvl="3" rtl="0">
              <a:spcBef>
                <a:spcPts val="1080"/>
              </a:spcBef>
            </a:pPr>
            <a:r>
              <a:rPr lang="en-US"/>
              <a:t>Full: ½ of the examples, entropy = -⅓ log</a:t>
            </a:r>
            <a:r>
              <a:rPr lang="en-US" baseline="-25000"/>
              <a:t>2</a:t>
            </a:r>
            <a:r>
              <a:rPr lang="en-US"/>
              <a:t>⅓ − ⅔ log</a:t>
            </a:r>
            <a:r>
              <a:rPr lang="en-US" baseline="-25000"/>
              <a:t>2</a:t>
            </a:r>
            <a:r>
              <a:rPr lang="en-US"/>
              <a:t>⅔ = 0.92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Total entropy = ⅙·0 + ⅓·0 + ½·0.92 = 0.46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Information Gain: 1−0.46 = 0.54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Information Gain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 training set,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WillWait</a:t>
            </a:r>
            <a:r>
              <a:rPr lang="en-US"/>
              <a:t>) = -½ log</a:t>
            </a:r>
            <a:r>
              <a:rPr lang="en-US" baseline="-25000"/>
              <a:t>2</a:t>
            </a:r>
            <a:r>
              <a:rPr lang="en-US"/>
              <a:t>½  − ½ log</a:t>
            </a:r>
            <a:r>
              <a:rPr lang="en-US" baseline="-25000"/>
              <a:t>2</a:t>
            </a:r>
            <a:r>
              <a:rPr lang="en-US"/>
              <a:t>½  = 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Type</a:t>
            </a:r>
            <a:r>
              <a:rPr lang="en-US"/>
              <a:t> gives us 4 subsets of the training set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Information Gain: 1−1 =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</a:t>
            </a:r>
            <a:r>
              <a:rPr lang="en-US" i="1"/>
              <a:t>Patrons</a:t>
            </a:r>
            <a:r>
              <a:rPr lang="en-US"/>
              <a:t> gives us 3 subsets of the training set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Information Gain: 1−0.46 = 0.54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 fact, </a:t>
            </a:r>
            <a:r>
              <a:rPr lang="en-US" i="1"/>
              <a:t>Patrons</a:t>
            </a:r>
            <a:r>
              <a:rPr lang="en-US"/>
              <a:t> has the highest Information Gain of all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 on </a:t>
            </a:r>
            <a:r>
              <a:rPr lang="en-US" i="1"/>
              <a:t>Patrons</a:t>
            </a:r>
            <a:r>
              <a:rPr lang="en-US"/>
              <a:t> first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Divide examples into three subsets: E, S, &amp; F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Repeat for each of the three subsets separately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Example implementation: C4.5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Ranked #1 in </a:t>
            </a:r>
            <a:r>
              <a:rPr lang="en-US" i="1"/>
              <a:t>Top Ten Algorithms in Data Mining</a:t>
            </a:r>
            <a:r>
              <a:rPr lang="en-US"/>
              <a:t>,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study </a:t>
            </a:r>
            <a:r>
              <a:rPr lang="en-US" dirty="0" smtClean="0"/>
              <a:t>learning (in general)?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3366FF"/>
                </a:solidFill>
              </a:rPr>
              <a:t>Understand and improve efficiency of human learning</a:t>
            </a:r>
          </a:p>
          <a:p>
            <a:pPr lvl="1"/>
            <a:r>
              <a:rPr lang="en-US" dirty="0"/>
              <a:t>Use to improve methods for teaching and tutoring people (e.g., better computer-aided instruction</a:t>
            </a:r>
            <a:r>
              <a:rPr lang="en-US" dirty="0" smtClean="0"/>
              <a:t>)</a:t>
            </a:r>
            <a:endParaRPr lang="en-US" sz="2800" dirty="0" smtClean="0"/>
          </a:p>
          <a:p>
            <a:r>
              <a:rPr lang="en-US" sz="2000" dirty="0">
                <a:solidFill>
                  <a:srgbClr val="3366FF"/>
                </a:solidFill>
              </a:rPr>
              <a:t>Discover new things or structure previously unknown</a:t>
            </a:r>
          </a:p>
          <a:p>
            <a:pPr lvl="1"/>
            <a:r>
              <a:rPr lang="en-US" dirty="0"/>
              <a:t>Examples: data mining, scientific </a:t>
            </a:r>
            <a:r>
              <a:rPr lang="en-US" dirty="0" smtClean="0"/>
              <a:t>discovery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3366FF"/>
                </a:solidFill>
              </a:rPr>
              <a:t>Fill in skeletal or incomplete specifications about a domain</a:t>
            </a:r>
          </a:p>
          <a:p>
            <a:pPr lvl="1"/>
            <a:r>
              <a:rPr lang="en-US" dirty="0"/>
              <a:t>Large, complex AI systems can’t be completely built by hand and require dynamic updating to incorporate new information</a:t>
            </a:r>
          </a:p>
          <a:p>
            <a:pPr lvl="1"/>
            <a:r>
              <a:rPr lang="en-US" dirty="0"/>
              <a:t>Learning new characteristics expands the domain or expertise and lessens the “brittleness” of the </a:t>
            </a:r>
            <a:r>
              <a:rPr lang="en-US" dirty="0" smtClean="0"/>
              <a:t>system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3366FF"/>
                </a:solidFill>
              </a:rPr>
              <a:t>Build agents that can adapt to users, other agents, and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20504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Extending Decision Trees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10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Missing Data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What if we have an example that is missing </a:t>
            </a:r>
            <a:r>
              <a:rPr lang="en-US" i="1"/>
              <a:t>Patrons</a:t>
            </a:r>
            <a:r>
              <a:rPr lang="en-US"/>
              <a:t>?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Consider all possible values, but weight by frequency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Input Variables with Infinite Domains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Branching on split points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If </a:t>
            </a:r>
            <a:r>
              <a:rPr lang="en-US" i="1"/>
              <a:t>WaitEstimate</a:t>
            </a:r>
            <a:r>
              <a:rPr lang="en-US"/>
              <a:t> could be an arbitrary integer, we could still branch on </a:t>
            </a:r>
            <a:r>
              <a:rPr lang="en-US" i="1"/>
              <a:t>WaitEstimate</a:t>
            </a:r>
            <a:r>
              <a:rPr lang="en-US"/>
              <a:t> &lt; 30, </a:t>
            </a:r>
            <a:r>
              <a:rPr lang="en-US" i="1"/>
              <a:t>WaitEstimate</a:t>
            </a:r>
            <a:r>
              <a:rPr lang="en-US"/>
              <a:t> &gt; 40, etc.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Continuous-Valued Output Variable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Regression tree: </a:t>
            </a:r>
            <a:r>
              <a:rPr lang="en-US"/>
              <a:t>Leaf nodes are functions of inputs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Linear regression: </a:t>
            </a:r>
            <a:r>
              <a:rPr lang="en-US"/>
              <a:t>Linear function of inputs</a:t>
            </a:r>
          </a:p>
          <a:p>
            <a:pPr lvl="3" rtl="0">
              <a:spcBef>
                <a:spcPts val="1080"/>
              </a:spcBef>
            </a:pPr>
            <a:r>
              <a:rPr lang="en-US"/>
              <a:t>e.g., </a:t>
            </a:r>
            <a:r>
              <a:rPr lang="en-US" i="1"/>
              <a:t>WaitEstimate</a:t>
            </a:r>
            <a:r>
              <a:rPr lang="en-US"/>
              <a:t>, </a:t>
            </a:r>
            <a:r>
              <a:rPr lang="en-US" i="1"/>
              <a:t>Price</a:t>
            </a:r>
            <a:r>
              <a:rPr lang="en-US"/>
              <a:t>, &amp; </a:t>
            </a:r>
            <a:r>
              <a:rPr lang="en-US" i="1"/>
              <a:t>WillWait</a:t>
            </a:r>
            <a:r>
              <a:rPr lang="en-US"/>
              <a:t> are continuous; then a leaf node might be </a:t>
            </a:r>
            <a:r>
              <a:rPr lang="en-US" i="1"/>
              <a:t>WillWait</a:t>
            </a:r>
            <a:r>
              <a:rPr lang="en-US"/>
              <a:t> = 2*</a:t>
            </a:r>
            <a:r>
              <a:rPr lang="en-US" i="1"/>
              <a:t>WaitEstimate</a:t>
            </a:r>
            <a:r>
              <a:rPr lang="en-US"/>
              <a:t> − </a:t>
            </a:r>
            <a:r>
              <a:rPr lang="en-US" i="1"/>
              <a:t>Price</a:t>
            </a:r>
            <a:r>
              <a:rPr lang="en-US"/>
              <a:t> 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Higher-order regressions: Usually solved by gradient descent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Extending Decision Trees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Multivalued Attributes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Increasing number of values often increases information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As number of </a:t>
            </a:r>
            <a:r>
              <a:rPr lang="en-US" i="1"/>
              <a:t>Type</a:t>
            </a:r>
            <a:r>
              <a:rPr lang="en-US"/>
              <a:t>s increases, examples for each </a:t>
            </a:r>
            <a:r>
              <a:rPr lang="en-US" i="1"/>
              <a:t>Type</a:t>
            </a:r>
            <a:r>
              <a:rPr lang="en-US"/>
              <a:t> will be fewer, but more likely to be consistent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e.g., Every time we go to an Italian-Persian combination restaurant, we always wait (but it happened only once)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run the risk of </a:t>
            </a:r>
            <a:r>
              <a:rPr lang="en-US" b="1"/>
              <a:t>overfitting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Generally, as we add branches, we </a:t>
            </a:r>
            <a:r>
              <a:rPr lang="en-US" b="1"/>
              <a:t>fit</a:t>
            </a:r>
            <a:r>
              <a:rPr lang="en-US"/>
              <a:t> the data better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our leaves become more and more specialized</a:t>
            </a:r>
          </a:p>
          <a:p>
            <a:pPr lvl="3" rtl="0">
              <a:spcBef>
                <a:spcPts val="1080"/>
              </a:spcBef>
              <a:buSzPct val="100000"/>
            </a:pPr>
            <a:r>
              <a:rPr lang="en-US" sz="1600"/>
              <a:t>x</a:t>
            </a:r>
            <a:r>
              <a:rPr lang="en-US" sz="1600" baseline="-25000"/>
              <a:t>3</a:t>
            </a:r>
            <a:r>
              <a:rPr lang="en-US" sz="1600"/>
              <a:t>: “</a:t>
            </a:r>
            <a:r>
              <a:rPr lang="en-US" sz="1600" b="1"/>
              <a:t>IF</a:t>
            </a:r>
            <a:r>
              <a:rPr lang="en-US" sz="1600"/>
              <a:t> there’s no alternative, </a:t>
            </a:r>
            <a:r>
              <a:rPr lang="en-US" sz="1600" b="1"/>
              <a:t>AND</a:t>
            </a:r>
            <a:r>
              <a:rPr lang="en-US" sz="1600"/>
              <a:t> there’s a bar, </a:t>
            </a:r>
            <a:r>
              <a:rPr lang="en-US" sz="1600" b="1"/>
              <a:t>AND</a:t>
            </a:r>
            <a:r>
              <a:rPr lang="en-US" sz="1600"/>
              <a:t> it’s </a:t>
            </a:r>
            <a:r>
              <a:rPr lang="en-US" sz="1600" i="1"/>
              <a:t>not </a:t>
            </a:r>
            <a:r>
              <a:rPr lang="en-US" sz="1600"/>
              <a:t>Friday, </a:t>
            </a:r>
            <a:r>
              <a:rPr lang="en-US" sz="1600" b="1"/>
              <a:t>AND</a:t>
            </a:r>
            <a:r>
              <a:rPr lang="en-US" sz="1600"/>
              <a:t> we’re </a:t>
            </a:r>
            <a:r>
              <a:rPr lang="en-US" sz="1600" i="1"/>
              <a:t>not </a:t>
            </a:r>
            <a:r>
              <a:rPr lang="en-US" sz="1600"/>
              <a:t>hungry, </a:t>
            </a:r>
            <a:r>
              <a:rPr lang="en-US" sz="1600" b="1"/>
              <a:t>AND</a:t>
            </a:r>
            <a:r>
              <a:rPr lang="en-US" sz="1600"/>
              <a:t> there are only some patrons there, </a:t>
            </a:r>
            <a:r>
              <a:rPr lang="en-US" sz="1600" b="1"/>
              <a:t>AND</a:t>
            </a:r>
            <a:r>
              <a:rPr lang="en-US" sz="1600"/>
              <a:t> it’s cheap, </a:t>
            </a:r>
            <a:r>
              <a:rPr lang="en-US" sz="1600" b="1"/>
              <a:t>AND</a:t>
            </a:r>
            <a:r>
              <a:rPr lang="en-US" sz="1600"/>
              <a:t> it’s </a:t>
            </a:r>
            <a:r>
              <a:rPr lang="en-US" sz="1600" i="1"/>
              <a:t>not</a:t>
            </a:r>
            <a:r>
              <a:rPr lang="en-US"/>
              <a:t> r</a:t>
            </a:r>
            <a:r>
              <a:rPr lang="en-US" sz="1600"/>
              <a:t>aining, </a:t>
            </a:r>
            <a:r>
              <a:rPr lang="en-US" sz="1600" b="1"/>
              <a:t>AND</a:t>
            </a:r>
            <a:r>
              <a:rPr lang="en-US" sz="1600"/>
              <a:t> we have no reservation, </a:t>
            </a:r>
            <a:r>
              <a:rPr lang="en-US" sz="1600" b="1"/>
              <a:t>AND</a:t>
            </a:r>
            <a:r>
              <a:rPr lang="en-US" sz="1600"/>
              <a:t> the restaurant serves burgers, </a:t>
            </a:r>
            <a:r>
              <a:rPr lang="en-US" sz="1600" b="1"/>
              <a:t>AND</a:t>
            </a:r>
            <a:r>
              <a:rPr lang="en-US" sz="1600"/>
              <a:t> the wait&lt;10m, </a:t>
            </a:r>
            <a:r>
              <a:rPr lang="en-US" sz="1600" b="1"/>
              <a:t>THEN</a:t>
            </a:r>
            <a:r>
              <a:rPr lang="en-US" sz="1600"/>
              <a:t> we will wait”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May not generalize well to new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Evaluating Learning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Test on new data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Explaining the past is useful, but not our goal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also want to be prepared for new situations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can measure the </a:t>
            </a:r>
            <a:r>
              <a:rPr lang="en-US" b="1"/>
              <a:t>error rate</a:t>
            </a:r>
            <a:r>
              <a:rPr lang="en-US"/>
              <a:t> of a learned function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The percentage of mistakes made on the new data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No peeking!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Testing data mustn’t contain any training examples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Cross-Validation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What if we can’t wait for new data?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Holdout cross-validation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Partition our existing data into training and testing sets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Our learning never uses the examples in the test set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 i="1"/>
              <a:t>k</a:t>
            </a:r>
            <a:r>
              <a:rPr lang="en-US" b="1"/>
              <a:t>-fold cross-validation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Partition our existing data into </a:t>
            </a:r>
            <a:r>
              <a:rPr lang="en-US" i="1"/>
              <a:t>k</a:t>
            </a:r>
            <a:r>
              <a:rPr lang="en-US"/>
              <a:t> subsets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k</a:t>
            </a:r>
            <a:r>
              <a:rPr lang="en-US"/>
              <a:t> rounds of learning, using a different subset as test set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Leave-one-out cross-validation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 i="1"/>
              <a:t>k</a:t>
            </a:r>
            <a:r>
              <a:rPr lang="en-US" sz="1800"/>
              <a:t> = # of examples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What if we don’t want just a T/F classification?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 function that returns a </a:t>
            </a:r>
            <a:r>
              <a:rPr lang="en-US" b="1" i="1"/>
              <a:t>P</a:t>
            </a:r>
            <a:r>
              <a:rPr lang="en-US"/>
              <a:t>(Output variable | Input variables)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Can we learn a Bayesian network model?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Naive Bayes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Output variable is parent of all the input variables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Ranked #9 in </a:t>
            </a:r>
            <a:r>
              <a:rPr lang="en-US" i="1"/>
              <a:t>Top Ten Algorithms in Data Mining</a:t>
            </a:r>
            <a:r>
              <a:rPr lang="en-US"/>
              <a:t>, 2008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Probabilistic Classification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3919225" y="42248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542" name="Shape 542"/>
          <p:cNvSpPr/>
          <p:nvPr/>
        </p:nvSpPr>
        <p:spPr>
          <a:xfrm>
            <a:off x="2004400" y="58654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543" name="Shape 543"/>
          <p:cNvSpPr/>
          <p:nvPr/>
        </p:nvSpPr>
        <p:spPr>
          <a:xfrm>
            <a:off x="5708787" y="58654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MaryCalls</a:t>
            </a:r>
          </a:p>
        </p:txBody>
      </p:sp>
      <p:cxnSp>
        <p:nvCxnSpPr>
          <p:cNvPr id="544" name="Shape 544"/>
          <p:cNvCxnSpPr>
            <a:stCxn id="541" idx="3"/>
            <a:endCxn id="542" idx="0"/>
          </p:cNvCxnSpPr>
          <p:nvPr/>
        </p:nvCxnSpPr>
        <p:spPr>
          <a:xfrm flipH="1">
            <a:off x="2930473" y="4933384"/>
            <a:ext cx="1260000" cy="93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5" name="Shape 545"/>
          <p:cNvCxnSpPr>
            <a:stCxn id="541" idx="5"/>
            <a:endCxn id="543" idx="0"/>
          </p:cNvCxnSpPr>
          <p:nvPr/>
        </p:nvCxnSpPr>
        <p:spPr>
          <a:xfrm>
            <a:off x="5500176" y="4933384"/>
            <a:ext cx="1134600" cy="93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“Naively” assumes conditional independence of input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𝜃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𝜃</a:t>
            </a:r>
            <a:r>
              <a:rPr lang="en-US" i="1" baseline="-25000"/>
              <a:t>J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), 𝜃</a:t>
            </a:r>
            <a:r>
              <a:rPr lang="en-US" i="1" baseline="-25000"/>
              <a:t>J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 | ¬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𝜃</a:t>
            </a:r>
            <a:r>
              <a:rPr lang="en-US" i="1" baseline="-25000"/>
              <a:t>M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), 𝜃</a:t>
            </a:r>
            <a:r>
              <a:rPr lang="en-US" i="1" baseline="-25000"/>
              <a:t>J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 | ¬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/>
              <a:t> + 1 parameters to learn for </a:t>
            </a:r>
            <a:r>
              <a:rPr lang="en-US" i="1"/>
              <a:t>n</a:t>
            </a:r>
            <a:r>
              <a:rPr lang="en-US"/>
              <a:t> binary input variables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Classification is posterior probability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 | </a:t>
            </a:r>
            <a:r>
              <a:rPr lang="en-US" i="1"/>
              <a:t>J</a:t>
            </a:r>
            <a:r>
              <a:rPr lang="en-US"/>
              <a:t>, </a:t>
            </a:r>
            <a:r>
              <a:rPr lang="en-US" i="1"/>
              <a:t>M</a:t>
            </a:r>
            <a:r>
              <a:rPr lang="en-US"/>
              <a:t>) = α·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)·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)·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P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i="1">
                <a:solidFill>
                  <a:schemeClr val="lt1"/>
                </a:solidFill>
              </a:rPr>
              <a:t>B</a:t>
            </a:r>
            <a:r>
              <a:rPr lang="en-US">
                <a:solidFill>
                  <a:schemeClr val="lt1"/>
                </a:solidFill>
              </a:rPr>
              <a:t> | </a:t>
            </a:r>
            <a:r>
              <a:rPr lang="en-US" i="1">
                <a:solidFill>
                  <a:schemeClr val="lt1"/>
                </a:solidFill>
              </a:rPr>
              <a:t>J</a:t>
            </a:r>
            <a:r>
              <a:rPr lang="en-US">
                <a:solidFill>
                  <a:schemeClr val="lt1"/>
                </a:solidFill>
              </a:rPr>
              <a:t>, </a:t>
            </a:r>
            <a:r>
              <a:rPr lang="en-US" i="1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)</a:t>
            </a:r>
            <a:r>
              <a:rPr lang="en-US"/>
              <a:t> = α·𝜃·𝜃</a:t>
            </a:r>
            <a:r>
              <a:rPr lang="en-US" i="1" baseline="-25000"/>
              <a:t>J</a:t>
            </a:r>
            <a:r>
              <a:rPr lang="en-US" baseline="-25000"/>
              <a:t>1</a:t>
            </a:r>
            <a:r>
              <a:rPr lang="en-US"/>
              <a:t>·𝜃</a:t>
            </a:r>
            <a:r>
              <a:rPr lang="en-US" i="1" baseline="-25000"/>
              <a:t>M</a:t>
            </a:r>
            <a:r>
              <a:rPr lang="en-US" baseline="-25000"/>
              <a:t>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Missing data is easy to handle: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 | </a:t>
            </a:r>
            <a:r>
              <a:rPr lang="en-US" i="1"/>
              <a:t>J</a:t>
            </a:r>
            <a:r>
              <a:rPr lang="en-US"/>
              <a:t>) = α·𝜃·𝜃</a:t>
            </a:r>
            <a:r>
              <a:rPr lang="en-US" i="1" baseline="-25000"/>
              <a:t>J</a:t>
            </a:r>
            <a:r>
              <a:rPr lang="en-US" baseline="-25000"/>
              <a:t>1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Naive Bayes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Consider possible parameter settings, </a:t>
            </a:r>
            <a:r>
              <a:rPr lang="en-US" i="1"/>
              <a:t>h</a:t>
            </a:r>
            <a:r>
              <a:rPr lang="en-US" baseline="-25000"/>
              <a:t>𝜃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Compute probability of data given parameters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The best parameters should make the data the most likely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P</a:t>
            </a:r>
            <a:r>
              <a:rPr lang="en-US"/>
              <a:t>(</a:t>
            </a:r>
            <a:r>
              <a:rPr lang="en-US" b="1" i="1"/>
              <a:t>d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∏</a:t>
            </a:r>
            <a:r>
              <a:rPr lang="en-US" baseline="-25000"/>
              <a:t>i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</a:t>
            </a:r>
            <a:r>
              <a:rPr lang="en-US" i="1" baseline="-25000"/>
              <a:t>i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Assume all examples are generated independently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Use logarithms to turn products into sums</a:t>
            </a:r>
          </a:p>
          <a:p>
            <a:pPr lvl="3" rtl="0">
              <a:spcBef>
                <a:spcPts val="1080"/>
              </a:spcBef>
            </a:pPr>
            <a:r>
              <a:rPr lang="en-US"/>
              <a:t>Easier to maximize a sum than a product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Maximum Likelihood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Maximizing </a:t>
            </a:r>
            <a:r>
              <a:rPr lang="en-US" i="1"/>
              <a:t>log likelihood</a:t>
            </a:r>
            <a:r>
              <a:rPr lang="en-US"/>
              <a:t> also maximizes likelihood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L</a:t>
            </a:r>
            <a:r>
              <a:rPr lang="en-US"/>
              <a:t>(</a:t>
            </a:r>
            <a:r>
              <a:rPr lang="en-US" b="1" i="1"/>
              <a:t>d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log ∏</a:t>
            </a:r>
            <a:r>
              <a:rPr lang="en-US" baseline="-25000"/>
              <a:t>i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</a:t>
            </a:r>
            <a:r>
              <a:rPr lang="en-US" i="1" baseline="-25000"/>
              <a:t>i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∑</a:t>
            </a:r>
            <a:r>
              <a:rPr lang="en-US" baseline="-25000"/>
              <a:t>i </a:t>
            </a:r>
            <a:r>
              <a:rPr lang="en-US"/>
              <a:t>log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</a:t>
            </a:r>
            <a:r>
              <a:rPr lang="en-US" i="1" baseline="-25000"/>
              <a:t>i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Suppose we observe </a:t>
            </a:r>
            <a:r>
              <a:rPr lang="en-US" b="1" i="1"/>
              <a:t>d</a:t>
            </a:r>
            <a:r>
              <a:rPr lang="en-US"/>
              <a:t> = [ </a:t>
            </a:r>
            <a:r>
              <a:rPr lang="en-US" i="1"/>
              <a:t>B,J,M </a:t>
            </a:r>
            <a:r>
              <a:rPr lang="en-US"/>
              <a:t>; </a:t>
            </a:r>
            <a:r>
              <a:rPr lang="en-US" i="1"/>
              <a:t>B,</a:t>
            </a:r>
            <a:r>
              <a:rPr lang="en-US"/>
              <a:t>¬</a:t>
            </a:r>
            <a:r>
              <a:rPr lang="en-US" i="1"/>
              <a:t>J,</a:t>
            </a:r>
            <a:r>
              <a:rPr lang="en-US"/>
              <a:t>¬</a:t>
            </a:r>
            <a:r>
              <a:rPr lang="en-US" i="1"/>
              <a:t>M </a:t>
            </a:r>
            <a:r>
              <a:rPr lang="en-US"/>
              <a:t>; ¬</a:t>
            </a:r>
            <a:r>
              <a:rPr lang="en-US" i="1"/>
              <a:t>B,</a:t>
            </a:r>
            <a:r>
              <a:rPr lang="en-US"/>
              <a:t>¬</a:t>
            </a:r>
            <a:r>
              <a:rPr lang="en-US" i="1"/>
              <a:t>J,</a:t>
            </a:r>
            <a:r>
              <a:rPr lang="en-US"/>
              <a:t>¬</a:t>
            </a:r>
            <a:r>
              <a:rPr lang="en-US" i="1"/>
              <a:t>M</a:t>
            </a:r>
            <a:r>
              <a:rPr lang="en-US"/>
              <a:t> ]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B,J,M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log 𝜃 + log 𝜃</a:t>
            </a:r>
            <a:r>
              <a:rPr lang="en-US" i="1" baseline="-25000"/>
              <a:t>J</a:t>
            </a:r>
            <a:r>
              <a:rPr lang="en-US" baseline="-25000"/>
              <a:t>1 </a:t>
            </a:r>
            <a:r>
              <a:rPr lang="en-US"/>
              <a:t>+ log 𝜃</a:t>
            </a:r>
            <a:r>
              <a:rPr lang="en-US" i="1" baseline="-25000"/>
              <a:t>M</a:t>
            </a:r>
            <a:r>
              <a:rPr lang="en-US" baseline="-25000"/>
              <a:t>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B,</a:t>
            </a:r>
            <a:r>
              <a:rPr lang="en-US"/>
              <a:t>¬</a:t>
            </a:r>
            <a:r>
              <a:rPr lang="en-US" i="1"/>
              <a:t>J,</a:t>
            </a:r>
            <a:r>
              <a:rPr lang="en-US"/>
              <a:t>¬</a:t>
            </a:r>
            <a:r>
              <a:rPr lang="en-US" i="1"/>
              <a:t>M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log 𝜃 + log (1−𝜃</a:t>
            </a:r>
            <a:r>
              <a:rPr lang="en-US" i="1" baseline="-25000"/>
              <a:t>J</a:t>
            </a:r>
            <a:r>
              <a:rPr lang="en-US" baseline="-25000"/>
              <a:t>1</a:t>
            </a:r>
            <a:r>
              <a:rPr lang="en-US"/>
              <a:t>) + log (1−𝜃</a:t>
            </a:r>
            <a:r>
              <a:rPr lang="en-US" i="1" baseline="-25000"/>
              <a:t>M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L</a:t>
            </a:r>
            <a:r>
              <a:rPr lang="en-US"/>
              <a:t>(¬</a:t>
            </a:r>
            <a:r>
              <a:rPr lang="en-US" i="1"/>
              <a:t>B,</a:t>
            </a:r>
            <a:r>
              <a:rPr lang="en-US"/>
              <a:t>¬</a:t>
            </a:r>
            <a:r>
              <a:rPr lang="en-US" i="1"/>
              <a:t>J,</a:t>
            </a:r>
            <a:r>
              <a:rPr lang="en-US"/>
              <a:t>¬</a:t>
            </a:r>
            <a:r>
              <a:rPr lang="en-US" i="1"/>
              <a:t>M</a:t>
            </a:r>
            <a:r>
              <a:rPr lang="en-US"/>
              <a:t> | 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log (1−𝜃) + log (1−𝜃</a:t>
            </a:r>
            <a:r>
              <a:rPr lang="en-US" i="1" baseline="-25000"/>
              <a:t>J</a:t>
            </a:r>
            <a:r>
              <a:rPr lang="en-US" baseline="-25000"/>
              <a:t>2</a:t>
            </a:r>
            <a:r>
              <a:rPr lang="en-US"/>
              <a:t>) + log (1−𝜃</a:t>
            </a:r>
            <a:r>
              <a:rPr lang="en-US" i="1" baseline="-25000"/>
              <a:t>M</a:t>
            </a:r>
            <a:r>
              <a:rPr lang="en-US" baseline="-25000"/>
              <a:t>2</a:t>
            </a:r>
            <a:r>
              <a:rPr lang="en-US"/>
              <a:t>)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 i="1"/>
              <a:t>L</a:t>
            </a:r>
            <a:r>
              <a:rPr lang="en-US"/>
              <a:t>(</a:t>
            </a:r>
            <a:r>
              <a:rPr lang="en-US" b="1" i="1"/>
              <a:t>d</a:t>
            </a:r>
            <a:r>
              <a:rPr lang="en-US"/>
              <a:t> | </a:t>
            </a:r>
            <a:r>
              <a:rPr lang="en-US" i="1"/>
              <a:t>h</a:t>
            </a:r>
            <a:r>
              <a:rPr lang="en-US" baseline="-25000"/>
              <a:t>𝜃</a:t>
            </a:r>
            <a:r>
              <a:rPr lang="en-US"/>
              <a:t>) =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B,J,M</a:t>
            </a:r>
            <a:r>
              <a:rPr lang="en-US" sz="1800"/>
              <a:t> |  </a:t>
            </a:r>
            <a:r>
              <a:rPr lang="en-US" sz="1800" i="1"/>
              <a:t>h</a:t>
            </a:r>
            <a:r>
              <a:rPr lang="en-US" sz="1800" baseline="-25000"/>
              <a:t>𝜃</a:t>
            </a:r>
            <a:r>
              <a:rPr lang="en-US" sz="1800"/>
              <a:t>) +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B,</a:t>
            </a:r>
            <a:r>
              <a:rPr lang="en-US" sz="1800"/>
              <a:t>¬</a:t>
            </a:r>
            <a:r>
              <a:rPr lang="en-US" sz="1800" i="1"/>
              <a:t>J,</a:t>
            </a:r>
            <a:r>
              <a:rPr lang="en-US" sz="1800"/>
              <a:t>¬</a:t>
            </a:r>
            <a:r>
              <a:rPr lang="en-US" sz="1800" i="1"/>
              <a:t>M</a:t>
            </a:r>
            <a:r>
              <a:rPr lang="en-US" sz="1800"/>
              <a:t> |  </a:t>
            </a:r>
            <a:r>
              <a:rPr lang="en-US" sz="1800" i="1"/>
              <a:t>h</a:t>
            </a:r>
            <a:r>
              <a:rPr lang="en-US" sz="1800" baseline="-25000"/>
              <a:t>𝜃</a:t>
            </a:r>
            <a:r>
              <a:rPr lang="en-US" sz="1800"/>
              <a:t>) + </a:t>
            </a:r>
            <a:r>
              <a:rPr lang="en-US" sz="1800" i="1"/>
              <a:t>L</a:t>
            </a:r>
            <a:r>
              <a:rPr lang="en-US" sz="1800"/>
              <a:t>(¬</a:t>
            </a:r>
            <a:r>
              <a:rPr lang="en-US" sz="1800" i="1"/>
              <a:t>B,</a:t>
            </a:r>
            <a:r>
              <a:rPr lang="en-US" sz="1800"/>
              <a:t>¬</a:t>
            </a:r>
            <a:r>
              <a:rPr lang="en-US" sz="1800" i="1"/>
              <a:t>J,</a:t>
            </a:r>
            <a:r>
              <a:rPr lang="en-US" sz="1800"/>
              <a:t>¬</a:t>
            </a:r>
            <a:r>
              <a:rPr lang="en-US" sz="1800" i="1"/>
              <a:t>M</a:t>
            </a:r>
            <a:r>
              <a:rPr lang="en-US" sz="1800"/>
              <a:t> |  </a:t>
            </a:r>
            <a:r>
              <a:rPr lang="en-US" sz="1800" i="1"/>
              <a:t>h</a:t>
            </a:r>
            <a:r>
              <a:rPr lang="en-US" sz="1800" baseline="-25000"/>
              <a:t>𝜃</a:t>
            </a:r>
            <a:r>
              <a:rPr lang="en-US" sz="1800"/>
              <a:t>)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L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b="1" i="1">
                <a:solidFill>
                  <a:schemeClr val="lt1"/>
                </a:solidFill>
              </a:rPr>
              <a:t>d</a:t>
            </a:r>
            <a:r>
              <a:rPr lang="en-US">
                <a:solidFill>
                  <a:schemeClr val="lt1"/>
                </a:solidFill>
              </a:rPr>
              <a:t> | </a:t>
            </a:r>
            <a:r>
              <a:rPr lang="en-US" i="1">
                <a:solidFill>
                  <a:schemeClr val="lt1"/>
                </a:solidFill>
              </a:rPr>
              <a:t>h</a:t>
            </a:r>
            <a:r>
              <a:rPr lang="en-US" baseline="-25000">
                <a:solidFill>
                  <a:schemeClr val="lt1"/>
                </a:solidFill>
              </a:rPr>
              <a:t>𝜃</a:t>
            </a:r>
            <a:r>
              <a:rPr lang="en-US">
                <a:solidFill>
                  <a:schemeClr val="lt1"/>
                </a:solidFill>
              </a:rPr>
              <a:t>)</a:t>
            </a:r>
            <a:r>
              <a:rPr lang="en-US"/>
              <a:t> = 2·log 𝜃 + log (1-</a:t>
            </a:r>
            <a:r>
              <a:rPr lang="en-US" sz="1800"/>
              <a:t>𝜃) + log </a:t>
            </a:r>
            <a:r>
              <a:rPr lang="en-US"/>
              <a:t>𝜃</a:t>
            </a:r>
            <a:r>
              <a:rPr lang="en-US" i="1" baseline="-25000"/>
              <a:t>J</a:t>
            </a:r>
            <a:r>
              <a:rPr lang="en-US" baseline="-25000"/>
              <a:t>1</a:t>
            </a:r>
            <a:r>
              <a:rPr lang="en-US" sz="1800"/>
              <a:t>+ log (1−𝜃</a:t>
            </a:r>
            <a:r>
              <a:rPr lang="en-US" sz="1800" i="1" baseline="-25000"/>
              <a:t>J</a:t>
            </a:r>
            <a:r>
              <a:rPr lang="en-US" sz="1800" baseline="-25000"/>
              <a:t>1</a:t>
            </a:r>
            <a:r>
              <a:rPr lang="en-US" sz="1800"/>
              <a:t>) + log (1−𝜃</a:t>
            </a:r>
            <a:r>
              <a:rPr lang="en-US" sz="1800" i="1" baseline="-25000"/>
              <a:t>J</a:t>
            </a:r>
            <a:r>
              <a:rPr lang="en-US" sz="1800" baseline="-25000"/>
              <a:t>2</a:t>
            </a:r>
            <a:r>
              <a:rPr lang="en-US" sz="1800"/>
              <a:t>) </a:t>
            </a:r>
            <a:r>
              <a:rPr lang="en-US"/>
              <a:t>+ log 𝜃</a:t>
            </a:r>
            <a:r>
              <a:rPr lang="en-US" i="1" baseline="-25000"/>
              <a:t>M</a:t>
            </a:r>
            <a:r>
              <a:rPr lang="en-US" baseline="-25000"/>
              <a:t>1</a:t>
            </a:r>
            <a:r>
              <a:rPr lang="en-US" sz="1800"/>
              <a:t>+ log (1−𝜃</a:t>
            </a:r>
            <a:r>
              <a:rPr lang="en-US" sz="1800" i="1" baseline="-25000"/>
              <a:t>M</a:t>
            </a:r>
            <a:r>
              <a:rPr lang="en-US" sz="1800" baseline="-25000"/>
              <a:t>1</a:t>
            </a:r>
            <a:r>
              <a:rPr lang="en-US" sz="1800"/>
              <a:t>) + log (1−𝜃</a:t>
            </a:r>
            <a:r>
              <a:rPr lang="en-US" sz="1800" i="1" baseline="-25000"/>
              <a:t>M</a:t>
            </a:r>
            <a:r>
              <a:rPr lang="en-US" sz="1800" baseline="-25000"/>
              <a:t>2</a:t>
            </a:r>
            <a:r>
              <a:rPr lang="en-US" sz="1800"/>
              <a:t>)</a:t>
            </a:r>
          </a:p>
          <a:p>
            <a:pPr marL="800100" lvl="1" indent="-3302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/>
              <a:t>Solve this for its maximum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Find parameters for which the derivative is 0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Directly computable for Naive Bayes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more general Bayesian networks, requires local search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Maximum Likelihood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Don’t summarize data into parameters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Why force things into a linear, tree, quadratic, etc. function?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Instead, keep your data around &amp; use those examples directly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When we have a new input, compare against data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Find similar cases and extract an output value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Example method: </a:t>
            </a:r>
            <a:r>
              <a:rPr lang="en-US" i="1"/>
              <a:t>k</a:t>
            </a:r>
            <a:r>
              <a:rPr lang="en-US"/>
              <a:t>-nearest neighbors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a new input, find </a:t>
            </a:r>
            <a:r>
              <a:rPr lang="en-US" i="1"/>
              <a:t>k</a:t>
            </a:r>
            <a:r>
              <a:rPr lang="en-US"/>
              <a:t> examples that are closest to it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Choose the output that appears most often in those examples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PRO:</a:t>
            </a:r>
            <a:r>
              <a:rPr lang="en-US"/>
              <a:t> We don’t lose any information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 b="1"/>
              <a:t>CON:</a:t>
            </a:r>
            <a:r>
              <a:rPr lang="en-US"/>
              <a:t> Because we keep all the data around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Ranked #8 in </a:t>
            </a:r>
            <a:r>
              <a:rPr lang="en-US" i="1"/>
              <a:t>Top Ten Algorithms in Data Mining</a:t>
            </a:r>
            <a:r>
              <a:rPr lang="en-US"/>
              <a:t>, 2008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Nonparametric Methods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Burglary Data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Shape 580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1" name="Shape 581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2" name="Shape 582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  <p:sp>
        <p:nvSpPr>
          <p:cNvPr id="583" name="Shape 583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584" name="Shape 584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/>
              <a:t>=Burglary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2680"/>
            <a:ext cx="7772400" cy="799142"/>
          </a:xfrm>
        </p:spPr>
        <p:txBody>
          <a:bodyPr/>
          <a:lstStyle/>
          <a:p>
            <a:pPr eaLnBrk="1" hangingPunct="1"/>
            <a:r>
              <a:rPr lang="en-US" dirty="0"/>
              <a:t>Why </a:t>
            </a:r>
            <a:r>
              <a:rPr lang="en-US" dirty="0" smtClean="0"/>
              <a:t>Learning (for AI)?</a:t>
            </a:r>
            <a:endParaRPr lang="en-US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3707732-4A91-EE4E-B41D-CCE72089400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1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7688" y="1061822"/>
            <a:ext cx="8288337" cy="47561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Critical </a:t>
            </a:r>
            <a:r>
              <a:rPr lang="en-US" sz="2800" dirty="0"/>
              <a:t>for autonomy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for systems operating without human </a:t>
            </a:r>
            <a:r>
              <a:rPr lang="en-US" sz="2400" dirty="0" smtClean="0"/>
              <a:t>intervention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Essential </a:t>
            </a:r>
            <a:r>
              <a:rPr lang="en-US" sz="2800" dirty="0"/>
              <a:t>for unknown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when designer lacks </a:t>
            </a:r>
            <a:r>
              <a:rPr lang="en-US" sz="2400" dirty="0" smtClean="0"/>
              <a:t>omniscience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Useful </a:t>
            </a:r>
            <a:r>
              <a:rPr lang="en-US" sz="2800" dirty="0"/>
              <a:t>for system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expose agent to reality rather than writing it </a:t>
            </a:r>
            <a:r>
              <a:rPr lang="en-US" sz="2400" dirty="0" smtClean="0"/>
              <a:t>down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Central </a:t>
            </a:r>
            <a:r>
              <a:rPr lang="en-US" sz="2800" dirty="0"/>
              <a:t>piece of human 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Understanding learning is key in cognitive </a:t>
            </a:r>
            <a:r>
              <a:rPr lang="en-US" sz="2400" dirty="0" smtClean="0"/>
              <a:t>modeling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But considered undesirable in 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Unpredictable outcomes, unverifiable (if learning is online) and </a:t>
            </a:r>
            <a:r>
              <a:rPr lang="en-US" sz="2400" i="1" dirty="0" err="1" smtClean="0"/>
              <a:t>untrustable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93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5-nearest neighbors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Shape 613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4" name="Shape 614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5" name="Shape 615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639" name="Shape 639"/>
          <p:cNvSpPr/>
          <p:nvPr/>
        </p:nvSpPr>
        <p:spPr>
          <a:xfrm>
            <a:off x="3676950" y="2301150"/>
            <a:ext cx="186900" cy="211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3397000" y="1454450"/>
            <a:ext cx="284400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930400" y="1302050"/>
            <a:ext cx="284400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4387600" y="1987850"/>
            <a:ext cx="284400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3092200" y="2521250"/>
            <a:ext cx="284400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38761D"/>
                </a:solidFill>
              </a:rPr>
              <a:t>1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3363625" y="3201175"/>
            <a:ext cx="284400" cy="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38761D"/>
                </a:solidFill>
              </a:rPr>
              <a:t>2</a:t>
            </a:r>
          </a:p>
        </p:txBody>
      </p:sp>
      <p:sp>
        <p:nvSpPr>
          <p:cNvPr id="645" name="Shape 645"/>
          <p:cNvSpPr/>
          <p:nvPr/>
        </p:nvSpPr>
        <p:spPr>
          <a:xfrm>
            <a:off x="2526750" y="1098950"/>
            <a:ext cx="2541600" cy="2586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676950" y="2301150"/>
            <a:ext cx="186900" cy="2118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Classification Hypothesis 1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5" name="Shape 655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6" name="Shape 656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3012075" y="1344250"/>
            <a:ext cx="3944100" cy="4748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1" name="Shape 681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Classification Hypothesis 2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9" name="Shape 689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0" name="Shape 690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cxnSp>
        <p:nvCxnSpPr>
          <p:cNvPr id="714" name="Shape 714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5" name="Shape 715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Classification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Shape 722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4" name="Shape 724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748" name="Shape 748"/>
          <p:cNvSpPr/>
          <p:nvPr/>
        </p:nvSpPr>
        <p:spPr>
          <a:xfrm>
            <a:off x="3676950" y="2301150"/>
            <a:ext cx="186900" cy="211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Classification Hypothesis 1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Shape 756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7" name="Shape 757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8" name="Shape 758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782" name="Shape 782"/>
          <p:cNvSpPr/>
          <p:nvPr/>
        </p:nvSpPr>
        <p:spPr>
          <a:xfrm>
            <a:off x="3676950" y="2301150"/>
            <a:ext cx="186900" cy="211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83" name="Shape 783"/>
          <p:cNvCxnSpPr/>
          <p:nvPr/>
        </p:nvCxnSpPr>
        <p:spPr>
          <a:xfrm>
            <a:off x="3012075" y="1344250"/>
            <a:ext cx="3944100" cy="4748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4" name="Shape 784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Classification Hypothesis 2</a:t>
            </a:r>
          </a:p>
        </p:txBody>
      </p:sp>
      <p:sp>
        <p:nvSpPr>
          <p:cNvPr id="790" name="Shape 79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Shape 791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2" name="Shape 792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3" name="Shape 793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5" name="Shape 815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817" name="Shape 817"/>
          <p:cNvSpPr/>
          <p:nvPr/>
        </p:nvSpPr>
        <p:spPr>
          <a:xfrm>
            <a:off x="3676950" y="2301150"/>
            <a:ext cx="186900" cy="211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18" name="Shape 818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9" name="Shape 819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Maximum Margin Separator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Shape 826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7" name="Shape 827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8" name="Shape 828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cxnSp>
        <p:nvCxnSpPr>
          <p:cNvPr id="852" name="Shape 852"/>
          <p:cNvCxnSpPr/>
          <p:nvPr/>
        </p:nvCxnSpPr>
        <p:spPr>
          <a:xfrm>
            <a:off x="2268750" y="1587925"/>
            <a:ext cx="4606500" cy="4242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53" name="Shape 853"/>
          <p:cNvCxnSpPr/>
          <p:nvPr/>
        </p:nvCxnSpPr>
        <p:spPr>
          <a:xfrm>
            <a:off x="2874725" y="1383475"/>
            <a:ext cx="4046400" cy="3759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54" name="Shape 854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5" name="Shape 855"/>
          <p:cNvSpPr txBox="1"/>
          <p:nvPr/>
        </p:nvSpPr>
        <p:spPr>
          <a:xfrm rot="2503434">
            <a:off x="3161076" y="3071349"/>
            <a:ext cx="2843397" cy="61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2"/>
                </a:solidFill>
              </a:rPr>
              <a:t>Maximum Margin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Shape 861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Support</a:t>
            </a:r>
          </a:p>
        </p:txBody>
      </p:sp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Shape 864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5" name="Shape 865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6" name="Shape 866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890" name="Shape 890"/>
          <p:cNvSpPr/>
          <p:nvPr/>
        </p:nvSpPr>
        <p:spPr>
          <a:xfrm>
            <a:off x="5958537" y="509241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6079587" y="424411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853625" y="2747225"/>
            <a:ext cx="2884800" cy="9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 txBox="1"/>
          <p:nvPr/>
        </p:nvSpPr>
        <p:spPr>
          <a:xfrm>
            <a:off x="4020650" y="4313125"/>
            <a:ext cx="2000100" cy="71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Some examples are more useful...</a:t>
            </a:r>
          </a:p>
        </p:txBody>
      </p:sp>
      <p:sp>
        <p:nvSpPr>
          <p:cNvPr id="894" name="Shape 894"/>
          <p:cNvSpPr/>
          <p:nvPr/>
        </p:nvSpPr>
        <p:spPr>
          <a:xfrm>
            <a:off x="3496937" y="176056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2312237" y="1698650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Support</a:t>
            </a:r>
          </a:p>
        </p:txBody>
      </p:sp>
      <p:sp>
        <p:nvSpPr>
          <p:cNvPr id="902" name="Shape 90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Shape 903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4" name="Shape 904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5" name="Shape 905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bright is the street?</a:t>
            </a:r>
          </a:p>
        </p:txBody>
      </p:sp>
      <p:sp>
        <p:nvSpPr>
          <p:cNvPr id="906" name="Shape 906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sp>
        <p:nvSpPr>
          <p:cNvPr id="929" name="Shape 929"/>
          <p:cNvSpPr/>
          <p:nvPr/>
        </p:nvSpPr>
        <p:spPr>
          <a:xfrm>
            <a:off x="5958537" y="204181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6576962" y="1630387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 txBox="1"/>
          <p:nvPr/>
        </p:nvSpPr>
        <p:spPr>
          <a:xfrm>
            <a:off x="853625" y="2747225"/>
            <a:ext cx="2884800" cy="9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 txBox="1"/>
          <p:nvPr/>
        </p:nvSpPr>
        <p:spPr>
          <a:xfrm>
            <a:off x="6334275" y="2006100"/>
            <a:ext cx="1592700" cy="4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...than others</a:t>
            </a:r>
          </a:p>
        </p:txBody>
      </p:sp>
      <p:sp>
        <p:nvSpPr>
          <p:cNvPr id="933" name="Shape 933"/>
          <p:cNvSpPr/>
          <p:nvPr/>
        </p:nvSpPr>
        <p:spPr>
          <a:xfrm>
            <a:off x="2477487" y="437161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3958537" y="5541112"/>
            <a:ext cx="242100" cy="265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5" name="Shape 935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6" name="Shape 936"/>
          <p:cNvSpPr txBox="1"/>
          <p:nvPr/>
        </p:nvSpPr>
        <p:spPr>
          <a:xfrm>
            <a:off x="2759500" y="6245325"/>
            <a:ext cx="33126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How crowded is the street?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Nonparametric, like </a:t>
            </a:r>
            <a:r>
              <a:rPr lang="en-US" i="1"/>
              <a:t>k</a:t>
            </a:r>
            <a:r>
              <a:rPr lang="en-US"/>
              <a:t>-nearest neighbors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However, keep only examples that are “support vectors”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Often, a constant number per dimension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Kernel trick provides a bigger hypothesis space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Linear separators may not always exist in original space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Use kernel functions to translate space into an alternate one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With more dimensions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where we </a:t>
            </a:r>
            <a:r>
              <a:rPr lang="en-US" i="1"/>
              <a:t>can</a:t>
            </a:r>
            <a:r>
              <a:rPr lang="en-US"/>
              <a:t> easily find the linear separator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The most popular machine learning algorithm today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Ranked #3 in </a:t>
            </a:r>
            <a:r>
              <a:rPr lang="en-US" i="1"/>
              <a:t>Top Ten Algorithms in Data Mining</a:t>
            </a:r>
            <a:r>
              <a:rPr lang="en-US"/>
              <a:t>, 2008</a:t>
            </a:r>
          </a:p>
        </p:txBody>
      </p:sp>
      <p:sp>
        <p:nvSpPr>
          <p:cNvPr id="942" name="Shape 94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Support Vector Machines</a:t>
            </a:r>
          </a:p>
        </p:txBody>
      </p:sp>
      <p:sp>
        <p:nvSpPr>
          <p:cNvPr id="943" name="Shape 94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415" y="-132507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Varieties of Learning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563278"/>
            <a:ext cx="533400" cy="244476"/>
          </a:xfrm>
          <a:noFill/>
        </p:spPr>
        <p:txBody>
          <a:bodyPr>
            <a:normAutofit fontScale="85000" lnSpcReduction="20000"/>
          </a:bodyPr>
          <a:lstStyle/>
          <a:p>
            <a:fld id="{B15A3F8A-4801-DF40-98B8-AF2547652A11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33797" name="Picture 4" descr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227" y="1441506"/>
            <a:ext cx="24955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4300" y="1010492"/>
            <a:ext cx="8329612" cy="554369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performance measure is being improved?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Robustness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Conciseness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knowledge drives the improvement?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Experience (internal and/or external)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 (classified or unclassified)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Evaluations/reinforcements (immediate or delayed)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Books, </a:t>
            </a:r>
            <a:r>
              <a:rPr lang="en-US" sz="2000" dirty="0" smtClean="0"/>
              <a:t>lectures, conversations</a:t>
            </a:r>
            <a:r>
              <a:rPr lang="en-US" sz="2000" dirty="0"/>
              <a:t>, experiments, reflections,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</a:t>
            </a:r>
            <a:r>
              <a:rPr lang="en-US" sz="2400" dirty="0" smtClean="0"/>
              <a:t>aspects </a:t>
            </a:r>
            <a:r>
              <a:rPr lang="en-US" sz="2400" dirty="0"/>
              <a:t>of the system </a:t>
            </a:r>
            <a:r>
              <a:rPr lang="en-US" sz="2400" dirty="0" smtClean="0"/>
              <a:t>are </a:t>
            </a:r>
            <a:r>
              <a:rPr lang="en-US" sz="2400" dirty="0"/>
              <a:t>being changed?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Reflexes, goals, operators </a:t>
            </a:r>
            <a:r>
              <a:rPr lang="en-US" sz="2000" dirty="0" smtClean="0"/>
              <a:t>(preconditions</a:t>
            </a:r>
            <a:r>
              <a:rPr lang="en-US" sz="2000" dirty="0"/>
              <a:t>/effects), facts, rules, probabilities, utilities, connections, strengths, …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algorithms convert </a:t>
            </a:r>
            <a:r>
              <a:rPr lang="en-US" sz="2400" dirty="0"/>
              <a:t>knowledge into effective change</a:t>
            </a:r>
          </a:p>
        </p:txBody>
      </p:sp>
    </p:spTree>
    <p:extLst>
      <p:ext uri="{BB962C8B-B14F-4D97-AF65-F5344CB8AC3E}">
        <p14:creationId xmlns:p14="http://schemas.microsoft.com/office/powerpoint/2010/main" val="33317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Pros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You do not need any prior knowledge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Mechanisms don’t have to know what anything means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they can still make principled choices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Hugely successful in practice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Cons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It is hard to exploit prior knowledge (see Chapter 19)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You already know that hunger makes you not want to wait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Unlike deduction, induction is not guaranteed to be correct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You may not have anyone to “supervise” your learning system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e.g., Classifying tweets w/o knowing what people </a:t>
            </a:r>
            <a:r>
              <a:rPr lang="en-US" i="1"/>
              <a:t>really</a:t>
            </a:r>
            <a:r>
              <a:rPr lang="en-US"/>
              <a:t> think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Unsupervised learning: clustering (see Ch. 20.3.1)</a:t>
            </a:r>
          </a:p>
        </p:txBody>
      </p:sp>
      <p:sp>
        <p:nvSpPr>
          <p:cNvPr id="949" name="Shape 9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Summary of Supervised Learning</a:t>
            </a:r>
          </a:p>
        </p:txBody>
      </p:sp>
      <p:sp>
        <p:nvSpPr>
          <p:cNvPr id="950" name="Shape 95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Bayesian Network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1242400" y="18438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966" name="Shape 966"/>
          <p:cNvSpPr/>
          <p:nvPr/>
        </p:nvSpPr>
        <p:spPr>
          <a:xfrm>
            <a:off x="3094600" y="3540987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967" name="Shape 967"/>
          <p:cNvSpPr/>
          <p:nvPr/>
        </p:nvSpPr>
        <p:spPr>
          <a:xfrm>
            <a:off x="1242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cxnSp>
        <p:nvCxnSpPr>
          <p:cNvPr id="968" name="Shape 968"/>
          <p:cNvCxnSpPr>
            <a:stCxn id="965" idx="5"/>
            <a:endCxn id="966" idx="0"/>
          </p:cNvCxnSpPr>
          <p:nvPr/>
        </p:nvCxnSpPr>
        <p:spPr>
          <a:xfrm>
            <a:off x="2823351" y="2552384"/>
            <a:ext cx="1197300" cy="9884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9" name="Shape 969"/>
          <p:cNvCxnSpPr>
            <a:stCxn id="967" idx="7"/>
            <a:endCxn id="966" idx="4"/>
          </p:cNvCxnSpPr>
          <p:nvPr/>
        </p:nvCxnSpPr>
        <p:spPr>
          <a:xfrm rot="10800000" flipH="1">
            <a:off x="2823351" y="4371190"/>
            <a:ext cx="1197300" cy="988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970" name="Shape 970"/>
          <p:cNvGraphicFramePr/>
          <p:nvPr/>
        </p:nvGraphicFramePr>
        <p:xfrm>
          <a:off x="5999300" y="2888325"/>
          <a:ext cx="2703375" cy="202750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9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B</a:t>
                      </a:r>
                      <a:r>
                        <a:rPr lang="en-US"/>
                        <a:t>|</a:t>
                      </a:r>
                      <a:r>
                        <a:rPr lang="en-US" i="1"/>
                        <a:t>J</a:t>
                      </a:r>
                      <a:r>
                        <a:rPr lang="en-US"/>
                        <a:t>,</a:t>
                      </a:r>
                      <a:r>
                        <a:rPr lang="en-US" i="1"/>
                        <a:t>M</a:t>
                      </a:r>
                      <a:r>
                        <a:rPr lang="en-US"/>
                        <a:t>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0.284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0.005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0.007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0.002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71" name="Shape 971"/>
          <p:cNvCxnSpPr>
            <a:stCxn id="972" idx="6"/>
          </p:cNvCxnSpPr>
          <p:nvPr/>
        </p:nvCxnSpPr>
        <p:spPr>
          <a:xfrm>
            <a:off x="4946800" y="3956037"/>
            <a:ext cx="1057800" cy="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Each node calculates a probabilistic function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Decision Tree</a:t>
            </a:r>
          </a:p>
        </p:txBody>
      </p:sp>
      <p:sp>
        <p:nvSpPr>
          <p:cNvPr id="979" name="Shape 97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1242400" y="18438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981" name="Shape 981"/>
          <p:cNvSpPr/>
          <p:nvPr/>
        </p:nvSpPr>
        <p:spPr>
          <a:xfrm>
            <a:off x="3094600" y="3540987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982" name="Shape 982"/>
          <p:cNvSpPr/>
          <p:nvPr/>
        </p:nvSpPr>
        <p:spPr>
          <a:xfrm>
            <a:off x="1242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cxnSp>
        <p:nvCxnSpPr>
          <p:cNvPr id="983" name="Shape 983"/>
          <p:cNvCxnSpPr>
            <a:stCxn id="980" idx="5"/>
            <a:endCxn id="981" idx="0"/>
          </p:cNvCxnSpPr>
          <p:nvPr/>
        </p:nvCxnSpPr>
        <p:spPr>
          <a:xfrm>
            <a:off x="2823351" y="2552384"/>
            <a:ext cx="1197300" cy="9884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4" name="Shape 984"/>
          <p:cNvCxnSpPr>
            <a:stCxn id="982" idx="7"/>
            <a:endCxn id="981" idx="4"/>
          </p:cNvCxnSpPr>
          <p:nvPr/>
        </p:nvCxnSpPr>
        <p:spPr>
          <a:xfrm rot="10800000" flipH="1">
            <a:off x="2823351" y="4371190"/>
            <a:ext cx="1197300" cy="988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5" name="Shape 985"/>
          <p:cNvCxnSpPr>
            <a:stCxn id="981" idx="6"/>
          </p:cNvCxnSpPr>
          <p:nvPr/>
        </p:nvCxnSpPr>
        <p:spPr>
          <a:xfrm>
            <a:off x="4946800" y="3956037"/>
            <a:ext cx="1057800" cy="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986" name="Shape 986"/>
          <p:cNvGraphicFramePr/>
          <p:nvPr/>
        </p:nvGraphicFramePr>
        <p:xfrm>
          <a:off x="5999300" y="2888325"/>
          <a:ext cx="2703375" cy="2027500"/>
        </p:xfrm>
        <a:graphic>
          <a:graphicData uri="http://schemas.openxmlformats.org/drawingml/2006/table">
            <a:tbl>
              <a:tblPr>
                <a:noFill/>
                <a:tableStyleId>{16B86D3E-695C-47EE-8E97-E4EC02F03045}</a:tableStyleId>
              </a:tblPr>
              <a:tblGrid>
                <a:gridCol w="9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/>
                        <a:t>B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¬J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</a:rPr>
                        <a:t>¬M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Each node calculates a logical function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The Brain</a:t>
            </a:r>
          </a:p>
        </p:txBody>
      </p:sp>
      <p:sp>
        <p:nvSpPr>
          <p:cNvPr id="993" name="Shape 99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1242400" y="1843850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995" name="Shape 995"/>
          <p:cNvSpPr/>
          <p:nvPr/>
        </p:nvSpPr>
        <p:spPr>
          <a:xfrm>
            <a:off x="1242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cxnSp>
        <p:nvCxnSpPr>
          <p:cNvPr id="996" name="Shape 996"/>
          <p:cNvCxnSpPr>
            <a:stCxn id="994" idx="5"/>
            <a:endCxn id="997" idx="0"/>
          </p:cNvCxnSpPr>
          <p:nvPr/>
        </p:nvCxnSpPr>
        <p:spPr>
          <a:xfrm>
            <a:off x="2823351" y="2552384"/>
            <a:ext cx="1197300" cy="9884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8" name="Shape 998"/>
          <p:cNvCxnSpPr>
            <a:stCxn id="995" idx="7"/>
            <a:endCxn id="997" idx="4"/>
          </p:cNvCxnSpPr>
          <p:nvPr/>
        </p:nvCxnSpPr>
        <p:spPr>
          <a:xfrm rot="10800000" flipH="1">
            <a:off x="2823351" y="4371190"/>
            <a:ext cx="1197300" cy="988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999" name="Shape 999" descr="neur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45" y="2351195"/>
            <a:ext cx="5113924" cy="29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Shape 1000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Each node calculates a </a:t>
            </a:r>
            <a:r>
              <a:rPr lang="en-US" i="1">
                <a:solidFill>
                  <a:schemeClr val="dk2"/>
                </a:solidFill>
              </a:rPr>
              <a:t>neural</a:t>
            </a:r>
            <a:r>
              <a:rPr lang="en-US"/>
              <a:t> function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Neurons</a:t>
            </a:r>
          </a:p>
        </p:txBody>
      </p:sp>
      <p:sp>
        <p:nvSpPr>
          <p:cNvPr id="1006" name="Shape 100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7" name="Shape 1007" descr="neur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45" y="2351195"/>
            <a:ext cx="5113924" cy="29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How do we create a computational version?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decision-making?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learning?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Neurons</a:t>
            </a: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5" name="Shape 1015" descr="neur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45" y="2351195"/>
            <a:ext cx="5113924" cy="29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/>
          <p:nvPr/>
        </p:nvSpPr>
        <p:spPr>
          <a:xfrm>
            <a:off x="2945750" y="3298625"/>
            <a:ext cx="3728400" cy="1501200"/>
          </a:xfrm>
          <a:prstGeom prst="ellipse">
            <a:avLst/>
          </a:prstGeom>
          <a:solidFill>
            <a:srgbClr val="FFFFFF">
              <a:alpha val="60000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Input  Activation  Output</a:t>
            </a:r>
          </a:p>
        </p:txBody>
      </p:sp>
      <p:cxnSp>
        <p:nvCxnSpPr>
          <p:cNvPr id="1017" name="Shape 1017"/>
          <p:cNvCxnSpPr/>
          <p:nvPr/>
        </p:nvCxnSpPr>
        <p:spPr>
          <a:xfrm>
            <a:off x="4168225" y="3347675"/>
            <a:ext cx="9900" cy="1393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8" name="Shape 1018"/>
          <p:cNvCxnSpPr/>
          <p:nvPr/>
        </p:nvCxnSpPr>
        <p:spPr>
          <a:xfrm>
            <a:off x="5291600" y="3347675"/>
            <a:ext cx="9900" cy="1393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9" name="Shape 1019"/>
          <p:cNvCxnSpPr>
            <a:endCxn id="1016" idx="1"/>
          </p:cNvCxnSpPr>
          <p:nvPr/>
        </p:nvCxnSpPr>
        <p:spPr>
          <a:xfrm>
            <a:off x="2039161" y="2454970"/>
            <a:ext cx="1452600" cy="1063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0" name="Shape 1020"/>
          <p:cNvCxnSpPr>
            <a:endCxn id="1016" idx="3"/>
          </p:cNvCxnSpPr>
          <p:nvPr/>
        </p:nvCxnSpPr>
        <p:spPr>
          <a:xfrm rot="10800000" flipH="1">
            <a:off x="1999861" y="4579979"/>
            <a:ext cx="1491900" cy="104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1" name="Shape 1021"/>
          <p:cNvCxnSpPr>
            <a:endCxn id="1016" idx="2"/>
          </p:cNvCxnSpPr>
          <p:nvPr/>
        </p:nvCxnSpPr>
        <p:spPr>
          <a:xfrm>
            <a:off x="1960550" y="4024625"/>
            <a:ext cx="985200" cy="2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2" name="Shape 1022"/>
          <p:cNvCxnSpPr>
            <a:stCxn id="1016" idx="6"/>
          </p:cNvCxnSpPr>
          <p:nvPr/>
        </p:nvCxnSpPr>
        <p:spPr>
          <a:xfrm>
            <a:off x="6674150" y="4049225"/>
            <a:ext cx="1958100" cy="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3" name="Shape 1023"/>
          <p:cNvCxnSpPr/>
          <p:nvPr/>
        </p:nvCxnSpPr>
        <p:spPr>
          <a:xfrm rot="10800000" flipH="1">
            <a:off x="7523625" y="3151475"/>
            <a:ext cx="1059600" cy="892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4" name="Shape 1024"/>
          <p:cNvCxnSpPr/>
          <p:nvPr/>
        </p:nvCxnSpPr>
        <p:spPr>
          <a:xfrm>
            <a:off x="7523626" y="4058984"/>
            <a:ext cx="1118400" cy="87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10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Connectionism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Activation is passed along links from neuron to neuron</a:t>
            </a:r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Neuron becomes a computational unit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Output is determined as a function of incoming activation</a:t>
            </a:r>
          </a:p>
          <a:p>
            <a:pPr lvl="0" rtl="0">
              <a:spcBef>
                <a:spcPts val="108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Activation, </a:t>
            </a:r>
            <a:r>
              <a:rPr lang="en-US" sz="3000" i="1"/>
              <a:t>a</a:t>
            </a:r>
          </a:p>
        </p:txBody>
      </p:sp>
      <p:sp>
        <p:nvSpPr>
          <p:cNvPr id="1031" name="Shape 103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Represents how strongly True or False a variable is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Continuous values that can be positive or negative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Input Activation, </a:t>
            </a:r>
            <a:r>
              <a:rPr lang="en-US" i="1"/>
              <a:t>in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Each link from node </a:t>
            </a:r>
            <a:r>
              <a:rPr lang="en-US" i="1"/>
              <a:t>i </a:t>
            </a:r>
            <a:r>
              <a:rPr lang="en-US"/>
              <a:t>to node </a:t>
            </a:r>
            <a:r>
              <a:rPr lang="en-US" i="1"/>
              <a:t>j</a:t>
            </a:r>
            <a:r>
              <a:rPr lang="en-US"/>
              <a:t> has a weight, </a:t>
            </a:r>
            <a:r>
              <a:rPr lang="en-US" i="1"/>
              <a:t>w</a:t>
            </a:r>
            <a:r>
              <a:rPr lang="en-US" i="1" baseline="-25000"/>
              <a:t>ij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Strength of influence that node </a:t>
            </a:r>
            <a:r>
              <a:rPr lang="en-US" i="1"/>
              <a:t>i</a:t>
            </a:r>
            <a:r>
              <a:rPr lang="en-US"/>
              <a:t> has on node </a:t>
            </a:r>
            <a:r>
              <a:rPr lang="en-US" i="1"/>
              <a:t>j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Node 0 is typically a </a:t>
            </a:r>
            <a:r>
              <a:rPr lang="en-US" i="1"/>
              <a:t>dummy</a:t>
            </a:r>
            <a:r>
              <a:rPr lang="en-US"/>
              <a:t> </a:t>
            </a:r>
            <a:r>
              <a:rPr lang="en-US" i="1"/>
              <a:t>input</a:t>
            </a:r>
          </a:p>
          <a:p>
            <a:pPr lvl="4" rtl="0">
              <a:spcBef>
                <a:spcPts val="1080"/>
              </a:spcBef>
            </a:pPr>
            <a:r>
              <a:rPr lang="en-US"/>
              <a:t>Assumed to always have activation 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 = 1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in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/>
              <a:t>= ∑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 i="1"/>
              <a:t>w</a:t>
            </a:r>
            <a:r>
              <a:rPr lang="en-US" i="1" baseline="-25000"/>
              <a:t>ij</a:t>
            </a:r>
            <a:r>
              <a:rPr lang="en-US" i="1"/>
              <a:t>a</a:t>
            </a:r>
            <a:r>
              <a:rPr lang="en-US" i="1" baseline="-25000"/>
              <a:t>i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Weighted sum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Activation function, </a:t>
            </a:r>
            <a:r>
              <a:rPr lang="en-US" i="1"/>
              <a:t>g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Translates input activation into output activation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 =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in</a:t>
            </a:r>
            <a:r>
              <a:rPr lang="en-US" i="1" baseline="-25000"/>
              <a:t>j</a:t>
            </a:r>
            <a:r>
              <a:rPr lang="en-US"/>
              <a:t>) = </a:t>
            </a:r>
            <a:r>
              <a:rPr lang="en-US" i="1"/>
              <a:t>g</a:t>
            </a:r>
            <a:r>
              <a:rPr lang="en-US"/>
              <a:t>(∑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 i="1"/>
              <a:t>w</a:t>
            </a:r>
            <a:r>
              <a:rPr lang="en-US" i="1" baseline="-25000"/>
              <a:t>ij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</a:rPr>
              <a:t>Threshold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 i="1">
                <a:solidFill>
                  <a:srgbClr val="38761D"/>
                </a:solidFill>
              </a:rPr>
              <a:t>a</a:t>
            </a:r>
            <a:r>
              <a:rPr lang="en-US" i="1" baseline="-25000">
                <a:solidFill>
                  <a:srgbClr val="38761D"/>
                </a:solidFill>
              </a:rPr>
              <a:t>j</a:t>
            </a:r>
            <a:r>
              <a:rPr lang="en-US">
                <a:solidFill>
                  <a:srgbClr val="38761D"/>
                </a:solidFill>
              </a:rPr>
              <a:t> = 1 if and only if </a:t>
            </a:r>
            <a:r>
              <a:rPr lang="en-US" i="1">
                <a:solidFill>
                  <a:srgbClr val="38761D"/>
                </a:solidFill>
              </a:rPr>
              <a:t>in</a:t>
            </a:r>
            <a:r>
              <a:rPr lang="en-US" i="1" baseline="-25000">
                <a:solidFill>
                  <a:srgbClr val="38761D"/>
                </a:solidFill>
              </a:rPr>
              <a:t>j</a:t>
            </a:r>
            <a:r>
              <a:rPr lang="en-US">
                <a:solidFill>
                  <a:srgbClr val="38761D"/>
                </a:solidFill>
              </a:rPr>
              <a:t> ≥ 0</a:t>
            </a:r>
            <a:r>
              <a:rPr lang="en-US"/>
              <a:t> </a:t>
            </a:r>
          </a:p>
          <a:p>
            <a:pPr lvl="0" rtl="0">
              <a:spcBef>
                <a:spcPts val="108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Sigmoid function</a:t>
            </a:r>
          </a:p>
          <a:p>
            <a:pPr marL="800100" lvl="1" indent="-215900" rtl="0">
              <a:spcBef>
                <a:spcPts val="1080"/>
              </a:spcBef>
              <a:buClr>
                <a:schemeClr val="accent2"/>
              </a:buClr>
            </a:pP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i="1" baseline="-25000">
                <a:solidFill>
                  <a:schemeClr val="accent2"/>
                </a:solidFill>
              </a:rPr>
              <a:t>j</a:t>
            </a:r>
            <a:r>
              <a:rPr lang="en-US">
                <a:solidFill>
                  <a:schemeClr val="accent2"/>
                </a:solidFill>
              </a:rPr>
              <a:t> = 1 / (1+e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 i="1" baseline="30000">
                <a:solidFill>
                  <a:schemeClr val="accent2"/>
                </a:solidFill>
              </a:rPr>
              <a:t>inj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None/>
            </a:pPr>
            <a:endParaRPr/>
          </a:p>
          <a:p>
            <a:pPr marL="0" lvl="0" indent="0" rtl="0">
              <a:spcBef>
                <a:spcPts val="1080"/>
              </a:spcBef>
              <a:buNone/>
            </a:pPr>
            <a:endParaRPr/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Nonlinear functions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Not restricted to representing just linear functions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Sigmoid is differentiable</a:t>
            </a:r>
          </a:p>
        </p:txBody>
      </p:sp>
      <p:sp>
        <p:nvSpPr>
          <p:cNvPr id="1038" name="Shape 103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Example Activation Functions</a:t>
            </a:r>
          </a:p>
        </p:txBody>
      </p:sp>
      <p:pic>
        <p:nvPicPr>
          <p:cNvPr id="1040" name="Shape 1040" descr="log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50" y="3269475"/>
            <a:ext cx="28575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1" name="Shape 1041"/>
          <p:cNvCxnSpPr/>
          <p:nvPr/>
        </p:nvCxnSpPr>
        <p:spPr>
          <a:xfrm rot="10800000" flipH="1">
            <a:off x="753775" y="4884275"/>
            <a:ext cx="1228800" cy="8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2" name="Shape 1042"/>
          <p:cNvCxnSpPr/>
          <p:nvPr/>
        </p:nvCxnSpPr>
        <p:spPr>
          <a:xfrm rot="10800000">
            <a:off x="1982400" y="3407075"/>
            <a:ext cx="1500" cy="14772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3" name="Shape 1043"/>
          <p:cNvCxnSpPr/>
          <p:nvPr/>
        </p:nvCxnSpPr>
        <p:spPr>
          <a:xfrm rot="10800000" flipH="1">
            <a:off x="1973750" y="3407375"/>
            <a:ext cx="1233000" cy="42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Perceptrons</a:t>
            </a:r>
          </a:p>
        </p:txBody>
      </p:sp>
      <p:sp>
        <p:nvSpPr>
          <p:cNvPr id="1049" name="Shape 104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Single-layer, feed-forward with threshold activation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Output nodes have an activation of either 0 or 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Output node is 1 if and only if weighted sum of its inputs ≥ 0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Similar to a Noisy OR, but different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Input nodes can be any real value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Weights on links do not necessarily have probabilistic meaning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Perceptrons</a:t>
            </a:r>
          </a:p>
        </p:txBody>
      </p:sp>
      <p:sp>
        <p:nvSpPr>
          <p:cNvPr id="1056" name="Shape 105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Can represent </a:t>
            </a:r>
            <a:r>
              <a:rPr lang="en-US" i="1"/>
              <a:t>some </a:t>
            </a:r>
            <a:r>
              <a:rPr lang="en-US"/>
              <a:t>logical functions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AND of </a:t>
            </a:r>
            <a:r>
              <a:rPr lang="en-US" i="1"/>
              <a:t>n</a:t>
            </a:r>
            <a:r>
              <a:rPr lang="en-US"/>
              <a:t> binary variables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1;     </a:t>
            </a:r>
            <a:r>
              <a:rPr lang="en-US" i="1"/>
              <a:t>w</a:t>
            </a:r>
            <a:r>
              <a:rPr lang="en-US" baseline="-25000"/>
              <a:t>0(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−</a:t>
            </a:r>
            <a:r>
              <a:rPr lang="en-US" i="1"/>
              <a:t>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+1</a:t>
            </a:r>
            <a:r>
              <a:rPr lang="en-US"/>
              <a:t> = 1 if and only if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+...+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−</a:t>
            </a:r>
            <a:r>
              <a:rPr lang="en-US" i="1"/>
              <a:t>n</a:t>
            </a:r>
            <a:r>
              <a:rPr lang="en-US" i="1" baseline="-25000"/>
              <a:t> </a:t>
            </a:r>
            <a:r>
              <a:rPr lang="en-US"/>
              <a:t>≥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OR of </a:t>
            </a:r>
            <a:r>
              <a:rPr lang="en-US" i="1"/>
              <a:t>n</a:t>
            </a:r>
            <a:r>
              <a:rPr lang="en-US"/>
              <a:t> binary variables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1;     </a:t>
            </a:r>
            <a:r>
              <a:rPr lang="en-US" i="1"/>
              <a:t>w</a:t>
            </a:r>
            <a:r>
              <a:rPr lang="en-US" baseline="-25000"/>
              <a:t>0(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-1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+1</a:t>
            </a:r>
            <a:r>
              <a:rPr lang="en-US"/>
              <a:t> = 1 if and only if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+...+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−1</a:t>
            </a:r>
            <a:r>
              <a:rPr lang="en-US" i="1" baseline="-25000"/>
              <a:t> </a:t>
            </a:r>
            <a:r>
              <a:rPr lang="en-US"/>
              <a:t>≥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NOT</a:t>
            </a:r>
            <a:r>
              <a:rPr lang="en-US" sz="2000"/>
              <a:t> of </a:t>
            </a:r>
            <a:r>
              <a:rPr lang="en-US"/>
              <a:t>1</a:t>
            </a:r>
            <a:r>
              <a:rPr lang="en-US" sz="2000"/>
              <a:t> binary variable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-1;     </a:t>
            </a:r>
            <a:r>
              <a:rPr lang="en-US" i="1"/>
              <a:t>w</a:t>
            </a:r>
            <a:r>
              <a:rPr lang="en-US" baseline="-25000"/>
              <a:t>0(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0;    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+1</a:t>
            </a:r>
            <a:r>
              <a:rPr lang="en-US"/>
              <a:t> = 1 if and only if −</a:t>
            </a:r>
            <a:r>
              <a:rPr lang="en-US" i="1"/>
              <a:t>a</a:t>
            </a:r>
            <a:r>
              <a:rPr lang="en-US" i="1" baseline="-25000"/>
              <a:t>i </a:t>
            </a:r>
            <a:r>
              <a:rPr lang="en-US"/>
              <a:t>≥ 0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Perceptrons can also represent </a:t>
            </a:r>
            <a:r>
              <a:rPr lang="en-US" i="1"/>
              <a:t>any</a:t>
            </a:r>
            <a:r>
              <a:rPr lang="en-US"/>
              <a:t> linear inequality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 weighted sum and a threshold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i.e., an </a:t>
            </a:r>
            <a:r>
              <a:rPr lang="en-US" i="1"/>
              <a:t>n</a:t>
            </a:r>
            <a:r>
              <a:rPr lang="en-US"/>
              <a:t>-dimensional hyperplane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357" y="10705"/>
            <a:ext cx="7978775" cy="1011237"/>
          </a:xfrm>
        </p:spPr>
        <p:txBody>
          <a:bodyPr/>
          <a:lstStyle/>
          <a:p>
            <a:pPr eaLnBrk="1" hangingPunct="1"/>
            <a:r>
              <a:rPr lang="en-US" dirty="0"/>
              <a:t>Rote Learning (Memorization)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BD7083A-FB08-DF45-B79D-6CB631A14A3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78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8357" y="1226767"/>
            <a:ext cx="8443912" cy="52454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Perhaps the simplest form of learning conceptually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a list of items to </a:t>
            </a:r>
            <a:r>
              <a:rPr lang="en-US" sz="2000" dirty="0" smtClean="0"/>
              <a:t>remember,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Learn the list so that can respond to queries about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Recognition: Was H</a:t>
            </a:r>
            <a:r>
              <a:rPr lang="en-US" sz="1800" dirty="0" smtClean="0"/>
              <a:t>orse in list? Rhino? Goose? Azalea? Camellia?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Recall: What items did you see?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Cued Recall: What animals did you see</a:t>
            </a:r>
            <a:r>
              <a:rPr lang="en-US" sz="1800" dirty="0" smtClean="0"/>
              <a:t>?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Relatively simple to implement in computers (except cued)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accuracy by remembering what is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efficiency by </a:t>
            </a:r>
            <a:r>
              <a:rPr lang="en-US" sz="2000" i="1" dirty="0"/>
              <a:t>caching</a:t>
            </a:r>
            <a:r>
              <a:rPr lang="en-US" sz="2000" dirty="0"/>
              <a:t> </a:t>
            </a:r>
            <a:r>
              <a:rPr lang="en-US" sz="2000" dirty="0" smtClean="0"/>
              <a:t>computations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</a:t>
            </a:r>
            <a:r>
              <a:rPr lang="en-US" sz="2400" dirty="0"/>
              <a:t>research topic in human learning (semantic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Memorization is a relatively difficult skill for </a:t>
            </a:r>
            <a:r>
              <a:rPr lang="en-US" sz="2000" dirty="0" smtClean="0"/>
              <a:t>people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984496" y="0"/>
            <a:ext cx="2159504" cy="3505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Duck</a:t>
            </a:r>
            <a:endParaRPr lang="en-US" dirty="0"/>
          </a:p>
          <a:p>
            <a:r>
              <a:rPr lang="en-US" dirty="0" smtClean="0"/>
              <a:t>Goose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Elephant </a:t>
            </a:r>
          </a:p>
          <a:p>
            <a:r>
              <a:rPr lang="en-US" dirty="0" smtClean="0"/>
              <a:t>Horse</a:t>
            </a:r>
          </a:p>
          <a:p>
            <a:r>
              <a:rPr lang="en-US" dirty="0" smtClean="0"/>
              <a:t>Azalea</a:t>
            </a:r>
          </a:p>
          <a:p>
            <a:r>
              <a:rPr lang="en-US" dirty="0" smtClean="0"/>
              <a:t>Computer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9" grpId="0" build="p"/>
      <p:bldP spid="2" grpId="0" animBg="1"/>
      <p:bldP spid="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1 if and only if &gt; ½ of </a:t>
            </a:r>
            <a:r>
              <a:rPr lang="en-US" i="1"/>
              <a:t>n</a:t>
            </a:r>
            <a:r>
              <a:rPr lang="en-US"/>
              <a:t> binary variables are 1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Representable within a perceptron 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baseline="-25000"/>
              <a:t>0(</a:t>
            </a:r>
            <a:r>
              <a:rPr lang="en-US" i="1" baseline="-25000"/>
              <a:t>n</a:t>
            </a:r>
            <a:r>
              <a:rPr lang="en-US" baseline="-25000"/>
              <a:t>+1)</a:t>
            </a:r>
            <a:r>
              <a:rPr lang="en-US"/>
              <a:t> = −(</a:t>
            </a:r>
            <a:r>
              <a:rPr lang="en-US" i="1"/>
              <a:t>n </a:t>
            </a:r>
            <a:r>
              <a:rPr lang="en-US"/>
              <a:t>∕ 2) if </a:t>
            </a:r>
            <a:r>
              <a:rPr lang="en-US" i="1"/>
              <a:t>n</a:t>
            </a:r>
            <a:r>
              <a:rPr lang="en-US"/>
              <a:t> is even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+1</a:t>
            </a:r>
            <a:r>
              <a:rPr lang="en-US"/>
              <a:t> = 1 if and only if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+...+</a:t>
            </a:r>
            <a:r>
              <a:rPr lang="en-US" i="1"/>
              <a:t>a</a:t>
            </a:r>
            <a:r>
              <a:rPr lang="en-US" i="1" baseline="-25000"/>
              <a:t>n </a:t>
            </a:r>
            <a:r>
              <a:rPr lang="en-US"/>
              <a:t>−(</a:t>
            </a:r>
            <a:r>
              <a:rPr lang="en-US" i="1"/>
              <a:t>n </a:t>
            </a:r>
            <a:r>
              <a:rPr lang="en-US"/>
              <a:t>∕ 2) ≥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a decision tree needs an exponential number of branches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One branch for each combination with a majority of Trues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e.g., </a:t>
            </a:r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=1 </a:t>
            </a:r>
            <a:r>
              <a:rPr lang="en-US" b="1"/>
              <a:t>AND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=1 </a:t>
            </a:r>
            <a:r>
              <a:rPr lang="en-US" b="1"/>
              <a:t>AND</a:t>
            </a:r>
            <a:r>
              <a:rPr lang="en-US"/>
              <a:t>…</a:t>
            </a:r>
            <a:r>
              <a:rPr lang="en-US" b="1"/>
              <a:t>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/2</a:t>
            </a:r>
            <a:r>
              <a:rPr lang="en-US"/>
              <a:t>=1 </a:t>
            </a:r>
            <a:r>
              <a:rPr lang="en-US" b="1"/>
              <a:t>AND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/2+1</a:t>
            </a:r>
            <a:r>
              <a:rPr lang="en-US"/>
              <a:t>=1 </a:t>
            </a:r>
            <a:r>
              <a:rPr lang="en-US" b="1"/>
              <a:t>THEN </a:t>
            </a:r>
            <a:r>
              <a:rPr lang="en-US"/>
              <a:t>1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/>
              <a:t>ELSE IF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=0 </a:t>
            </a:r>
            <a:r>
              <a:rPr lang="en-US" b="1"/>
              <a:t>AND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=1 </a:t>
            </a:r>
            <a:r>
              <a:rPr lang="en-US" b="1"/>
              <a:t>AND</a:t>
            </a:r>
            <a:r>
              <a:rPr lang="en-US"/>
              <a:t>…</a:t>
            </a:r>
            <a:r>
              <a:rPr lang="en-US" b="1"/>
              <a:t>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/2+1</a:t>
            </a:r>
            <a:r>
              <a:rPr lang="en-US"/>
              <a:t>=1 </a:t>
            </a:r>
            <a:r>
              <a:rPr lang="en-US" b="1"/>
              <a:t>AND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/2+2</a:t>
            </a:r>
            <a:r>
              <a:rPr lang="en-US"/>
              <a:t>=1 </a:t>
            </a:r>
            <a:r>
              <a:rPr lang="en-US" b="1"/>
              <a:t>THEN </a:t>
            </a:r>
            <a:r>
              <a:rPr lang="en-US"/>
              <a:t>1</a:t>
            </a:r>
          </a:p>
        </p:txBody>
      </p:sp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Majority Function</a:t>
            </a:r>
          </a:p>
        </p:txBody>
      </p:sp>
      <p:sp>
        <p:nvSpPr>
          <p:cNvPr id="1064" name="Shape 106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Linear Separability</a:t>
            </a:r>
          </a:p>
        </p:txBody>
      </p:sp>
      <p:sp>
        <p:nvSpPr>
          <p:cNvPr id="1070" name="Shape 107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Shape 1071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2" name="Shape 1072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3" name="Shape 1073"/>
          <p:cNvSpPr txBox="1"/>
          <p:nvPr/>
        </p:nvSpPr>
        <p:spPr>
          <a:xfrm>
            <a:off x="2864300" y="6245325"/>
            <a:ext cx="32079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/>
              <a:t>How crowded is the street?</a:t>
            </a:r>
          </a:p>
        </p:txBody>
      </p:sp>
      <p:sp>
        <p:nvSpPr>
          <p:cNvPr id="1074" name="Shape 1074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/>
              <a:t>How bright is the street?</a:t>
            </a:r>
          </a:p>
        </p:txBody>
      </p:sp>
      <p:sp>
        <p:nvSpPr>
          <p:cNvPr id="1075" name="Shape 1075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6" name="Shape 1096"/>
          <p:cNvSpPr txBox="1"/>
          <p:nvPr/>
        </p:nvSpPr>
        <p:spPr>
          <a:xfrm>
            <a:off x="1779750" y="56357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8761D"/>
                </a:solidFill>
              </a:rPr>
              <a:t>GREEN</a:t>
            </a:r>
            <a:r>
              <a:rPr lang="en-US" sz="1800" b="1">
                <a:solidFill>
                  <a:schemeClr val="dk1"/>
                </a:solidFill>
              </a:rPr>
              <a:t>=</a:t>
            </a:r>
            <a:r>
              <a:rPr lang="en-US" sz="1800" b="1"/>
              <a:t>Burglary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3844100" y="1377237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2"/>
                </a:solidFill>
              </a:rPr>
              <a:t>RED</a:t>
            </a:r>
            <a:r>
              <a:rPr lang="en-US" sz="2000">
                <a:solidFill>
                  <a:schemeClr val="dk1"/>
                </a:solidFill>
              </a:rPr>
              <a:t>=¬</a:t>
            </a:r>
            <a:r>
              <a:rPr lang="en-US" sz="1800" b="1"/>
              <a:t>Burglary</a:t>
            </a:r>
          </a:p>
        </p:txBody>
      </p:sp>
      <p:cxnSp>
        <p:nvCxnSpPr>
          <p:cNvPr id="1098" name="Shape 1098"/>
          <p:cNvCxnSpPr/>
          <p:nvPr/>
        </p:nvCxnSpPr>
        <p:spPr>
          <a:xfrm>
            <a:off x="2521525" y="1432550"/>
            <a:ext cx="4434900" cy="4081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9" name="Shape 1099"/>
          <p:cNvSpPr txBox="1"/>
          <p:nvPr/>
        </p:nvSpPr>
        <p:spPr>
          <a:xfrm rot="2503434">
            <a:off x="3313476" y="2918949"/>
            <a:ext cx="2843397" cy="61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0023AB"/>
                </a:solidFill>
              </a:rPr>
              <a:t>Linear Separator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Parametric Learning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find weights for all the links in the network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 don’t need to keep any data or even support vectors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Iterative refinement of weights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Start with some random initial weights, </a:t>
            </a:r>
            <a:r>
              <a:rPr lang="en-US" b="1" i="1"/>
              <a:t>w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For each data point, with input </a:t>
            </a:r>
            <a:r>
              <a:rPr lang="en-US" b="1" i="1"/>
              <a:t>x</a:t>
            </a:r>
            <a:r>
              <a:rPr lang="en-US"/>
              <a:t> and output </a:t>
            </a:r>
            <a:r>
              <a:rPr lang="en-US" i="1"/>
              <a:t>y</a:t>
            </a:r>
            <a:r>
              <a:rPr lang="en-US"/>
              <a:t>: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Compare perceptron output on </a:t>
            </a:r>
            <a:r>
              <a:rPr lang="en-US" b="1" i="1"/>
              <a:t>x</a:t>
            </a:r>
            <a:r>
              <a:rPr lang="en-US"/>
              <a:t> against real output </a:t>
            </a:r>
            <a:r>
              <a:rPr lang="en-US" i="1"/>
              <a:t>y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If they do not match, then update </a:t>
            </a:r>
            <a:r>
              <a:rPr lang="en-US" b="1" i="1"/>
              <a:t>w</a:t>
            </a:r>
            <a:r>
              <a:rPr lang="en-US"/>
              <a:t> to correct error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Repeat until </a:t>
            </a:r>
            <a:r>
              <a:rPr lang="en-US" b="1"/>
              <a:t>convergence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An entire round with no (or very little) change to </a:t>
            </a:r>
            <a:r>
              <a:rPr lang="en-US" b="1" i="1"/>
              <a:t>w</a:t>
            </a:r>
          </a:p>
        </p:txBody>
      </p:sp>
      <p:sp>
        <p:nvSpPr>
          <p:cNvPr id="1105" name="Shape 110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Perceptron Learning</a:t>
            </a:r>
          </a:p>
        </p:txBody>
      </p:sp>
      <p:sp>
        <p:nvSpPr>
          <p:cNvPr id="1106" name="Shape 110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Compare against real output </a:t>
            </a:r>
            <a:r>
              <a:rPr lang="en-US" i="1"/>
              <a:t>y</a:t>
            </a:r>
            <a:r>
              <a:rPr lang="en-US"/>
              <a:t> and update weights </a:t>
            </a:r>
            <a:r>
              <a:rPr lang="en-US" i="1"/>
              <a:t>w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Perceptron output: 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= 1 if </a:t>
            </a:r>
            <a:r>
              <a:rPr lang="en-US" b="1" i="1"/>
              <a:t>w</a:t>
            </a:r>
            <a:r>
              <a:rPr lang="en-US"/>
              <a:t>∗</a:t>
            </a:r>
            <a:r>
              <a:rPr lang="en-US" b="1" i="1"/>
              <a:t>x</a:t>
            </a:r>
            <a:r>
              <a:rPr lang="en-US" b="1"/>
              <a:t> </a:t>
            </a:r>
            <a:r>
              <a:rPr lang="en-US"/>
              <a:t>≥ 0; otherwise, 0</a:t>
            </a:r>
          </a:p>
          <a:p>
            <a:pPr marL="800100" lvl="1" indent="-342900" rtl="0">
              <a:spcBef>
                <a:spcPts val="10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← </a:t>
            </a: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+ ⍺(</a:t>
            </a:r>
            <a:r>
              <a:rPr lang="en-US" i="1">
                <a:solidFill>
                  <a:schemeClr val="lt1"/>
                </a:solidFill>
              </a:rPr>
              <a:t>y</a:t>
            </a:r>
            <a:r>
              <a:rPr lang="en-US">
                <a:solidFill>
                  <a:schemeClr val="lt1"/>
                </a:solidFill>
              </a:rPr>
              <a:t>−</a:t>
            </a:r>
            <a:r>
              <a:rPr lang="en-US" i="1">
                <a:solidFill>
                  <a:schemeClr val="lt1"/>
                </a:solidFill>
              </a:rPr>
              <a:t>h</a:t>
            </a:r>
            <a:r>
              <a:rPr lang="en-US" b="1" i="1" baseline="-25000">
                <a:solidFill>
                  <a:schemeClr val="lt1"/>
                </a:solidFill>
              </a:rPr>
              <a:t>w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b="1" i="1">
                <a:solidFill>
                  <a:schemeClr val="lt1"/>
                </a:solidFill>
              </a:rPr>
              <a:t>x</a:t>
            </a:r>
            <a:r>
              <a:rPr lang="en-US">
                <a:solidFill>
                  <a:schemeClr val="lt1"/>
                </a:solidFill>
              </a:rPr>
              <a:t>))∗</a:t>
            </a:r>
            <a:r>
              <a:rPr lang="en-US" i="1">
                <a:solidFill>
                  <a:schemeClr val="lt1"/>
                </a:solidFill>
              </a:rPr>
              <a:t>x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If 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= </a:t>
            </a:r>
            <a:r>
              <a:rPr lang="en-US" i="1"/>
              <a:t>y</a:t>
            </a:r>
            <a:r>
              <a:rPr lang="en-US"/>
              <a:t>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 need to change </a:t>
            </a:r>
            <a:r>
              <a:rPr lang="en-US" b="1" i="1"/>
              <a:t>w</a:t>
            </a:r>
          </a:p>
          <a:p>
            <a:pPr marL="800100" lvl="1" indent="-342900" rtl="0">
              <a:spcBef>
                <a:spcPts val="10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← </a:t>
            </a: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+ ⍺(</a:t>
            </a:r>
            <a:r>
              <a:rPr lang="en-US" i="1">
                <a:solidFill>
                  <a:schemeClr val="lt1"/>
                </a:solidFill>
              </a:rPr>
              <a:t>y</a:t>
            </a:r>
            <a:r>
              <a:rPr lang="en-US">
                <a:solidFill>
                  <a:schemeClr val="lt1"/>
                </a:solidFill>
              </a:rPr>
              <a:t>−</a:t>
            </a:r>
            <a:r>
              <a:rPr lang="en-US" i="1">
                <a:solidFill>
                  <a:schemeClr val="lt1"/>
                </a:solidFill>
              </a:rPr>
              <a:t>h</a:t>
            </a:r>
            <a:r>
              <a:rPr lang="en-US" b="1" i="1" baseline="-25000">
                <a:solidFill>
                  <a:schemeClr val="lt1"/>
                </a:solidFill>
              </a:rPr>
              <a:t>w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b="1" i="1">
                <a:solidFill>
                  <a:schemeClr val="lt1"/>
                </a:solidFill>
              </a:rPr>
              <a:t>x</a:t>
            </a:r>
            <a:r>
              <a:rPr lang="en-US">
                <a:solidFill>
                  <a:schemeClr val="lt1"/>
                </a:solidFill>
              </a:rPr>
              <a:t>))∗</a:t>
            </a:r>
            <a:r>
              <a:rPr lang="en-US" i="1">
                <a:solidFill>
                  <a:schemeClr val="lt1"/>
                </a:solidFill>
              </a:rPr>
              <a:t>x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</a:p>
          <a:p>
            <a:pPr marL="0" lvl="0" indent="0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 b="1"/>
              <a:t>If </a:t>
            </a:r>
            <a:r>
              <a:rPr lang="en-US" sz="2400" b="1" i="1"/>
              <a:t>y </a:t>
            </a:r>
            <a:r>
              <a:rPr lang="en-US"/>
              <a:t>= </a:t>
            </a:r>
            <a:r>
              <a:rPr lang="en-US" sz="2400" b="1"/>
              <a:t>0, but </a:t>
            </a:r>
            <a:r>
              <a:rPr lang="en-US" sz="2400" b="1" i="1"/>
              <a:t>h</a:t>
            </a:r>
            <a:r>
              <a:rPr lang="en-US" sz="2400" b="1" i="1" baseline="-25000"/>
              <a:t>w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/>
              <a:t>) = </a:t>
            </a:r>
            <a:r>
              <a:rPr lang="en-US"/>
              <a:t>1</a:t>
            </a:r>
            <a:r>
              <a:rPr lang="en-US" sz="2400" b="1"/>
              <a:t>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Decrease weights on positive inputs, increase on negative</a:t>
            </a:r>
          </a:p>
          <a:p>
            <a:pPr marL="800100" lvl="1" indent="-342900" rtl="0">
              <a:spcBef>
                <a:spcPts val="10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← </a:t>
            </a: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+ ⍺(</a:t>
            </a:r>
            <a:r>
              <a:rPr lang="en-US" i="1">
                <a:solidFill>
                  <a:schemeClr val="lt1"/>
                </a:solidFill>
              </a:rPr>
              <a:t>y</a:t>
            </a:r>
            <a:r>
              <a:rPr lang="en-US">
                <a:solidFill>
                  <a:schemeClr val="lt1"/>
                </a:solidFill>
              </a:rPr>
              <a:t>−</a:t>
            </a:r>
            <a:r>
              <a:rPr lang="en-US" i="1">
                <a:solidFill>
                  <a:schemeClr val="lt1"/>
                </a:solidFill>
              </a:rPr>
              <a:t>h</a:t>
            </a:r>
            <a:r>
              <a:rPr lang="en-US" b="1" i="1" baseline="-25000">
                <a:solidFill>
                  <a:schemeClr val="lt1"/>
                </a:solidFill>
              </a:rPr>
              <a:t>w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b="1" i="1">
                <a:solidFill>
                  <a:schemeClr val="lt1"/>
                </a:solidFill>
              </a:rPr>
              <a:t>x</a:t>
            </a:r>
            <a:r>
              <a:rPr lang="en-US">
                <a:solidFill>
                  <a:schemeClr val="lt1"/>
                </a:solidFill>
              </a:rPr>
              <a:t>))∗</a:t>
            </a:r>
            <a:r>
              <a:rPr lang="en-US" i="1">
                <a:solidFill>
                  <a:schemeClr val="lt1"/>
                </a:solidFill>
              </a:rPr>
              <a:t>x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If </a:t>
            </a:r>
            <a:r>
              <a:rPr lang="en-US" i="1"/>
              <a:t>y </a:t>
            </a:r>
            <a:r>
              <a:rPr lang="en-US"/>
              <a:t>= 1, but </a:t>
            </a:r>
            <a:r>
              <a:rPr lang="en-US" i="1"/>
              <a:t>h</a:t>
            </a:r>
            <a:r>
              <a:rPr lang="en-US" i="1" baseline="-25000"/>
              <a:t>w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0: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Decrease weights on negative inputs, increase on positive</a:t>
            </a:r>
          </a:p>
          <a:p>
            <a:pPr marL="800100" lvl="1" indent="-342900" rtl="0">
              <a:spcBef>
                <a:spcPts val="10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← </a:t>
            </a:r>
            <a:r>
              <a:rPr lang="en-US" i="1">
                <a:solidFill>
                  <a:schemeClr val="lt1"/>
                </a:solidFill>
              </a:rPr>
              <a:t>w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 + ⍺(</a:t>
            </a:r>
            <a:r>
              <a:rPr lang="en-US" i="1">
                <a:solidFill>
                  <a:schemeClr val="lt1"/>
                </a:solidFill>
              </a:rPr>
              <a:t>y</a:t>
            </a:r>
            <a:r>
              <a:rPr lang="en-US">
                <a:solidFill>
                  <a:schemeClr val="lt1"/>
                </a:solidFill>
              </a:rPr>
              <a:t>−</a:t>
            </a:r>
            <a:r>
              <a:rPr lang="en-US" i="1">
                <a:solidFill>
                  <a:schemeClr val="lt1"/>
                </a:solidFill>
              </a:rPr>
              <a:t>h</a:t>
            </a:r>
            <a:r>
              <a:rPr lang="en-US" b="1" i="1" baseline="-25000">
                <a:solidFill>
                  <a:schemeClr val="lt1"/>
                </a:solidFill>
              </a:rPr>
              <a:t>w</a:t>
            </a:r>
            <a:r>
              <a:rPr lang="en-US">
                <a:solidFill>
                  <a:schemeClr val="lt1"/>
                </a:solidFill>
              </a:rPr>
              <a:t>(</a:t>
            </a:r>
            <a:r>
              <a:rPr lang="en-US" b="1" i="1">
                <a:solidFill>
                  <a:schemeClr val="lt1"/>
                </a:solidFill>
              </a:rPr>
              <a:t>x</a:t>
            </a:r>
            <a:r>
              <a:rPr lang="en-US">
                <a:solidFill>
                  <a:schemeClr val="lt1"/>
                </a:solidFill>
              </a:rPr>
              <a:t>))∗</a:t>
            </a:r>
            <a:r>
              <a:rPr lang="en-US" i="1">
                <a:solidFill>
                  <a:schemeClr val="lt1"/>
                </a:solidFill>
              </a:rPr>
              <a:t>x</a:t>
            </a:r>
            <a:r>
              <a:rPr lang="en-US" i="1" baseline="-25000">
                <a:solidFill>
                  <a:schemeClr val="lt1"/>
                </a:solidFill>
              </a:rPr>
              <a:t>i</a:t>
            </a:r>
          </a:p>
        </p:txBody>
      </p:sp>
      <p:sp>
        <p:nvSpPr>
          <p:cNvPr id="1112" name="Shape 111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Perceptron Learning Rule</a:t>
            </a:r>
          </a:p>
        </p:txBody>
      </p:sp>
      <p:sp>
        <p:nvSpPr>
          <p:cNvPr id="1113" name="Shape 111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Compare against real output </a:t>
            </a:r>
            <a:r>
              <a:rPr lang="en-US" i="1"/>
              <a:t>y</a:t>
            </a:r>
            <a:r>
              <a:rPr lang="en-US"/>
              <a:t> and update weights </a:t>
            </a:r>
            <a:r>
              <a:rPr lang="en-US" i="1"/>
              <a:t>w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Perceptron output: 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= 1 if </a:t>
            </a:r>
            <a:r>
              <a:rPr lang="en-US" b="1" i="1"/>
              <a:t>w</a:t>
            </a:r>
            <a:r>
              <a:rPr lang="en-US"/>
              <a:t>∗</a:t>
            </a:r>
            <a:r>
              <a:rPr lang="en-US" b="1" i="1"/>
              <a:t>x</a:t>
            </a:r>
            <a:r>
              <a:rPr lang="en-US" b="1"/>
              <a:t> </a:t>
            </a:r>
            <a:r>
              <a:rPr lang="en-US"/>
              <a:t>≥ 0; otherwise, 0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⍺(</a:t>
            </a:r>
            <a:r>
              <a:rPr lang="en-US" i="1"/>
              <a:t>y</a:t>
            </a:r>
            <a:r>
              <a:rPr lang="en-US"/>
              <a:t>−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))∗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for </a:t>
            </a:r>
            <a:r>
              <a:rPr lang="en-US" b="1"/>
              <a:t>learning rate </a:t>
            </a:r>
            <a:r>
              <a:rPr lang="en-US"/>
              <a:t>⍺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If 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= </a:t>
            </a:r>
            <a:r>
              <a:rPr lang="en-US" i="1"/>
              <a:t>y</a:t>
            </a:r>
            <a:r>
              <a:rPr lang="en-US"/>
              <a:t>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 need to change </a:t>
            </a:r>
            <a:r>
              <a:rPr lang="en-US" b="1" i="1"/>
              <a:t>w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−</a:t>
            </a:r>
            <a:r>
              <a:rPr lang="en-US" i="1">
                <a:solidFill>
                  <a:schemeClr val="accent2"/>
                </a:solidFill>
              </a:rPr>
              <a:t>h</a:t>
            </a:r>
            <a:r>
              <a:rPr lang="en-US" b="1" i="1" baseline="-25000">
                <a:solidFill>
                  <a:schemeClr val="accent2"/>
                </a:solidFill>
              </a:rPr>
              <a:t>w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b="1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))</a:t>
            </a:r>
            <a:r>
              <a:rPr lang="en-US"/>
              <a:t>∗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⍺∗0∗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w</a:t>
            </a:r>
            <a:r>
              <a:rPr lang="en-US" i="1" baseline="-25000"/>
              <a:t>i</a:t>
            </a:r>
          </a:p>
          <a:p>
            <a:pPr marL="0" lvl="0" indent="0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 b="1"/>
              <a:t>If </a:t>
            </a:r>
            <a:r>
              <a:rPr lang="en-US" sz="2400" b="1" i="1"/>
              <a:t>y </a:t>
            </a:r>
            <a:r>
              <a:rPr lang="en-US"/>
              <a:t>= </a:t>
            </a:r>
            <a:r>
              <a:rPr lang="en-US" sz="2400" b="1"/>
              <a:t>0, but </a:t>
            </a:r>
            <a:r>
              <a:rPr lang="en-US" sz="2400" b="1" i="1"/>
              <a:t>h</a:t>
            </a:r>
            <a:r>
              <a:rPr lang="en-US" sz="2400" b="1" i="1" baseline="-25000"/>
              <a:t>w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/>
              <a:t>) = </a:t>
            </a:r>
            <a:r>
              <a:rPr lang="en-US"/>
              <a:t>1</a:t>
            </a:r>
            <a:r>
              <a:rPr lang="en-US" sz="2400" b="1"/>
              <a:t>: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Decrease weights on positive inputs, increase on negative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 i="1">
                <a:solidFill>
                  <a:schemeClr val="dk2"/>
                </a:solidFill>
              </a:rPr>
              <a:t>y</a:t>
            </a:r>
            <a:r>
              <a:rPr lang="en-US">
                <a:solidFill>
                  <a:schemeClr val="dk2"/>
                </a:solidFill>
              </a:rPr>
              <a:t>−</a:t>
            </a:r>
            <a:r>
              <a:rPr lang="en-US" i="1">
                <a:solidFill>
                  <a:schemeClr val="dk2"/>
                </a:solidFill>
              </a:rPr>
              <a:t>h</a:t>
            </a:r>
            <a:r>
              <a:rPr lang="en-US" b="1" i="1" baseline="-25000">
                <a:solidFill>
                  <a:schemeClr val="dk2"/>
                </a:solidFill>
              </a:rPr>
              <a:t>w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 b="1" i="1">
                <a:solidFill>
                  <a:schemeClr val="dk2"/>
                </a:solidFill>
              </a:rPr>
              <a:t>x</a:t>
            </a:r>
            <a:r>
              <a:rPr lang="en-US">
                <a:solidFill>
                  <a:schemeClr val="dk2"/>
                </a:solidFill>
              </a:rPr>
              <a:t>))</a:t>
            </a:r>
            <a:r>
              <a:rPr lang="en-US"/>
              <a:t>∗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− ⍺</a:t>
            </a:r>
            <a:r>
              <a:rPr lang="en-US" i="1"/>
              <a:t>x</a:t>
            </a:r>
            <a:r>
              <a:rPr lang="en-US" i="1" baseline="-25000"/>
              <a:t>i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If </a:t>
            </a:r>
            <a:r>
              <a:rPr lang="en-US" i="1"/>
              <a:t>y </a:t>
            </a:r>
            <a:r>
              <a:rPr lang="en-US"/>
              <a:t>= 1, but </a:t>
            </a:r>
            <a:r>
              <a:rPr lang="en-US" i="1"/>
              <a:t>h</a:t>
            </a:r>
            <a:r>
              <a:rPr lang="en-US" i="1" baseline="-25000"/>
              <a:t>w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0: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Decrease weights on negative inputs, increase on positive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</a:t>
            </a:r>
            <a:r>
              <a:rPr lang="en-US">
                <a:solidFill>
                  <a:srgbClr val="38761D"/>
                </a:solidFill>
              </a:rPr>
              <a:t>(</a:t>
            </a:r>
            <a:r>
              <a:rPr lang="en-US" i="1">
                <a:solidFill>
                  <a:srgbClr val="38761D"/>
                </a:solidFill>
              </a:rPr>
              <a:t>y</a:t>
            </a:r>
            <a:r>
              <a:rPr lang="en-US">
                <a:solidFill>
                  <a:srgbClr val="38761D"/>
                </a:solidFill>
              </a:rPr>
              <a:t>−</a:t>
            </a:r>
            <a:r>
              <a:rPr lang="en-US" i="1">
                <a:solidFill>
                  <a:srgbClr val="38761D"/>
                </a:solidFill>
              </a:rPr>
              <a:t>h</a:t>
            </a:r>
            <a:r>
              <a:rPr lang="en-US" b="1" i="1" baseline="-25000">
                <a:solidFill>
                  <a:srgbClr val="38761D"/>
                </a:solidFill>
              </a:rPr>
              <a:t>w</a:t>
            </a:r>
            <a:r>
              <a:rPr lang="en-US">
                <a:solidFill>
                  <a:srgbClr val="38761D"/>
                </a:solidFill>
              </a:rPr>
              <a:t>(</a:t>
            </a:r>
            <a:r>
              <a:rPr lang="en-US" b="1" i="1">
                <a:solidFill>
                  <a:srgbClr val="38761D"/>
                </a:solidFill>
              </a:rPr>
              <a:t>x</a:t>
            </a:r>
            <a:r>
              <a:rPr lang="en-US">
                <a:solidFill>
                  <a:srgbClr val="38761D"/>
                </a:solidFill>
              </a:rPr>
              <a:t>))</a:t>
            </a:r>
            <a:r>
              <a:rPr lang="en-US"/>
              <a:t>∗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</a:t>
            </a:r>
          </a:p>
        </p:txBody>
      </p:sp>
      <p:sp>
        <p:nvSpPr>
          <p:cNvPr id="1119" name="Shape 111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Perceptron Learning Rule</a:t>
            </a:r>
          </a:p>
        </p:txBody>
      </p:sp>
      <p:sp>
        <p:nvSpPr>
          <p:cNvPr id="1120" name="Shape 112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Linear Inseparability</a:t>
            </a:r>
          </a:p>
        </p:txBody>
      </p:sp>
      <p:sp>
        <p:nvSpPr>
          <p:cNvPr id="1126" name="Shape 112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Shape 1127"/>
          <p:cNvCxnSpPr/>
          <p:nvPr/>
        </p:nvCxnSpPr>
        <p:spPr>
          <a:xfrm rot="10800000">
            <a:off x="1755925" y="1403775"/>
            <a:ext cx="0" cy="476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8" name="Shape 1128"/>
          <p:cNvCxnSpPr/>
          <p:nvPr/>
        </p:nvCxnSpPr>
        <p:spPr>
          <a:xfrm>
            <a:off x="1746125" y="6152350"/>
            <a:ext cx="5307900" cy="9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9" name="Shape 1129"/>
          <p:cNvSpPr txBox="1"/>
          <p:nvPr/>
        </p:nvSpPr>
        <p:spPr>
          <a:xfrm>
            <a:off x="2806075" y="6245325"/>
            <a:ext cx="32661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/>
              <a:t>How crowded is the street?</a:t>
            </a:r>
          </a:p>
        </p:txBody>
      </p:sp>
      <p:sp>
        <p:nvSpPr>
          <p:cNvPr id="1130" name="Shape 1130"/>
          <p:cNvSpPr txBox="1"/>
          <p:nvPr/>
        </p:nvSpPr>
        <p:spPr>
          <a:xfrm rot="-5400000">
            <a:off x="-211575" y="3388925"/>
            <a:ext cx="3149400" cy="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/>
              <a:t>How bright is the street?</a:t>
            </a:r>
          </a:p>
        </p:txBody>
      </p:sp>
      <p:sp>
        <p:nvSpPr>
          <p:cNvPr id="1131" name="Shape 1131"/>
          <p:cNvSpPr/>
          <p:nvPr/>
        </p:nvSpPr>
        <p:spPr>
          <a:xfrm>
            <a:off x="2374350" y="17759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4556400" y="230115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4138550" y="16484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6138550" y="43131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6020650" y="211082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5741850" y="34556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6639075" y="1699400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6301725" y="30487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3559050" y="352587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6020650" y="51614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2526750" y="44406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2539600" y="33032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3101850" y="45001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4438500" y="407895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3353037" y="28564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2234787" y="2728900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4020650" y="5610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5026650" y="4568125"/>
            <a:ext cx="117900" cy="127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6758925" y="40393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3558525" y="1829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5234925" y="2591575"/>
            <a:ext cx="117900" cy="127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4674300" y="1568175"/>
            <a:ext cx="243900" cy="288000"/>
          </a:xfrm>
          <a:prstGeom prst="sun">
            <a:avLst>
              <a:gd name="adj" fmla="val 25000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Linear Inseparability</a:t>
            </a:r>
          </a:p>
        </p:txBody>
      </p:sp>
      <p:sp>
        <p:nvSpPr>
          <p:cNvPr id="1158" name="Shape 115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Linear separability is rare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Even among purely Boolean functions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Consider XOR: A is True or B is True, but not both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(A∨B)∧¬(A∧ B)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Not linearly separable in a single perceptron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Perceptrons cannot represent inseparable functions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Support Vector Machines solve by transforming dimensions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Neural networks solve by adding more layers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10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Recurrent networks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Directed cycles are allowed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/>
              <a:t>Activation flows and hopefully settles into a stable state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Feed-forward networks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Links flow in one direction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 directed cycles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Units are sorted into layers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Input (evidence) variables are in the first layer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Output (query) variables are in the last layer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All other variables are </a:t>
            </a:r>
            <a:r>
              <a:rPr lang="en-US" i="1"/>
              <a:t>hidden units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Links go from nodes in one layer to nodes in the next</a:t>
            </a:r>
          </a:p>
        </p:txBody>
      </p:sp>
      <p:sp>
        <p:nvSpPr>
          <p:cNvPr id="1165" name="Shape 116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Network Structures</a:t>
            </a:r>
          </a:p>
        </p:txBody>
      </p:sp>
      <p:sp>
        <p:nvSpPr>
          <p:cNvPr id="1166" name="Shape 116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Feed-Forward Networks</a:t>
            </a:r>
          </a:p>
        </p:txBody>
      </p:sp>
      <p:sp>
        <p:nvSpPr>
          <p:cNvPr id="1172" name="Shape 117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480400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80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sp>
        <p:nvSpPr>
          <p:cNvPr id="1175" name="Shape 1175"/>
          <p:cNvSpPr/>
          <p:nvPr/>
        </p:nvSpPr>
        <p:spPr>
          <a:xfrm>
            <a:off x="6877537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1176" name="Shape 1176"/>
          <p:cNvSpPr/>
          <p:nvPr/>
        </p:nvSpPr>
        <p:spPr>
          <a:xfrm>
            <a:off x="6877537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Earthquake</a:t>
            </a:r>
          </a:p>
        </p:txBody>
      </p:sp>
      <p:cxnSp>
        <p:nvCxnSpPr>
          <p:cNvPr id="1177" name="Shape 1177"/>
          <p:cNvCxnSpPr>
            <a:stCxn id="1173" idx="6"/>
            <a:endCxn id="1175" idx="2"/>
          </p:cNvCxnSpPr>
          <p:nvPr/>
        </p:nvCxnSpPr>
        <p:spPr>
          <a:xfrm>
            <a:off x="2332600" y="2267625"/>
            <a:ext cx="4545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8" name="Shape 1178"/>
          <p:cNvCxnSpPr>
            <a:stCxn id="1174" idx="6"/>
            <a:endCxn id="1176" idx="2"/>
          </p:cNvCxnSpPr>
          <p:nvPr/>
        </p:nvCxnSpPr>
        <p:spPr>
          <a:xfrm>
            <a:off x="2332600" y="5653175"/>
            <a:ext cx="4545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9" name="Shape 1179"/>
          <p:cNvCxnSpPr>
            <a:stCxn id="1174" idx="7"/>
            <a:endCxn id="1180" idx="3"/>
          </p:cNvCxnSpPr>
          <p:nvPr/>
        </p:nvCxnSpPr>
        <p:spPr>
          <a:xfrm rot="10800000" flipH="1">
            <a:off x="2061351" y="2561290"/>
            <a:ext cx="5087400" cy="279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1" name="Shape 1181"/>
          <p:cNvCxnSpPr>
            <a:stCxn id="1173" idx="5"/>
            <a:endCxn id="1182" idx="1"/>
          </p:cNvCxnSpPr>
          <p:nvPr/>
        </p:nvCxnSpPr>
        <p:spPr>
          <a:xfrm>
            <a:off x="2061351" y="2561109"/>
            <a:ext cx="5087400" cy="27986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One Layer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Feed-Forward Networks</a:t>
            </a:r>
          </a:p>
        </p:txBody>
      </p:sp>
      <p:sp>
        <p:nvSpPr>
          <p:cNvPr id="1189" name="Shape 118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480400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80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877537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1193" name="Shape 1193"/>
          <p:cNvSpPr/>
          <p:nvPr/>
        </p:nvSpPr>
        <p:spPr>
          <a:xfrm>
            <a:off x="6877537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Earthquake</a:t>
            </a:r>
          </a:p>
        </p:txBody>
      </p:sp>
      <p:cxnSp>
        <p:nvCxnSpPr>
          <p:cNvPr id="1194" name="Shape 1194"/>
          <p:cNvCxnSpPr>
            <a:stCxn id="1190" idx="5"/>
            <a:endCxn id="1195" idx="1"/>
          </p:cNvCxnSpPr>
          <p:nvPr/>
        </p:nvCxnSpPr>
        <p:spPr>
          <a:xfrm>
            <a:off x="2061351" y="2561109"/>
            <a:ext cx="1781100" cy="9368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6" name="Shape 1196"/>
          <p:cNvCxnSpPr>
            <a:stCxn id="1191" idx="7"/>
            <a:endCxn id="1195" idx="3"/>
          </p:cNvCxnSpPr>
          <p:nvPr/>
        </p:nvCxnSpPr>
        <p:spPr>
          <a:xfrm rot="10800000" flipH="1">
            <a:off x="2061351" y="4084990"/>
            <a:ext cx="1781100" cy="1274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7" name="Shape 1197"/>
          <p:cNvCxnSpPr>
            <a:stCxn id="1195" idx="7"/>
            <a:endCxn id="1192" idx="3"/>
          </p:cNvCxnSpPr>
          <p:nvPr/>
        </p:nvCxnSpPr>
        <p:spPr>
          <a:xfrm rot="10800000" flipH="1">
            <a:off x="5152289" y="2561240"/>
            <a:ext cx="1996500" cy="93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8" name="Shape 1198"/>
          <p:cNvCxnSpPr>
            <a:stCxn id="1195" idx="5"/>
            <a:endCxn id="1193" idx="1"/>
          </p:cNvCxnSpPr>
          <p:nvPr/>
        </p:nvCxnSpPr>
        <p:spPr>
          <a:xfrm>
            <a:off x="5152289" y="4085109"/>
            <a:ext cx="1996500" cy="1274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5" name="Shape 1195"/>
          <p:cNvSpPr/>
          <p:nvPr/>
        </p:nvSpPr>
        <p:spPr>
          <a:xfrm>
            <a:off x="3571337" y="3376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Hidden Node</a:t>
            </a:r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Two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38" y="-12183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Generalization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898597AE-3F22-C046-9B97-53982B36E3F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79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1680" y="1269948"/>
            <a:ext cx="8692278" cy="49666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b="0" dirty="0"/>
              <a:t>A major step beyond rote learning is to create </a:t>
            </a:r>
            <a:r>
              <a:rPr lang="en-US" sz="3200" b="0" i="1" dirty="0"/>
              <a:t>generalizations</a:t>
            </a:r>
            <a:r>
              <a:rPr lang="en-US" sz="3200" b="0" dirty="0"/>
              <a:t> across items </a:t>
            </a:r>
            <a:r>
              <a:rPr lang="en-US" sz="3200" b="0" dirty="0" smtClean="0"/>
              <a:t>seen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b="0" dirty="0" smtClean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b="0" dirty="0" smtClean="0"/>
              <a:t>Adds </a:t>
            </a:r>
            <a:r>
              <a:rPr lang="en-US" sz="3200" b="0" dirty="0"/>
              <a:t>some </a:t>
            </a:r>
            <a:r>
              <a:rPr lang="en-US" sz="3200" b="0" i="1" dirty="0"/>
              <a:t>understanding</a:t>
            </a:r>
            <a:r>
              <a:rPr lang="en-US" sz="3200" b="0" dirty="0"/>
              <a:t> to </a:t>
            </a:r>
            <a:r>
              <a:rPr lang="en-US" sz="3200" b="0" dirty="0" smtClean="0"/>
              <a:t>memorization 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b="0" dirty="0" smtClean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b="0" dirty="0" smtClean="0"/>
              <a:t>One </a:t>
            </a:r>
            <a:r>
              <a:rPr lang="en-US" sz="3200" b="0" dirty="0"/>
              <a:t>aspect of larger </a:t>
            </a:r>
            <a:r>
              <a:rPr lang="en-US" sz="3200" b="0" i="1" dirty="0"/>
              <a:t>assimilation</a:t>
            </a:r>
            <a:r>
              <a:rPr lang="en-US" sz="3200" b="0" dirty="0"/>
              <a:t> process, of relating new knowledge/items/experiences to what is already </a:t>
            </a:r>
            <a:r>
              <a:rPr lang="en-US" sz="3200" b="0" dirty="0" smtClean="0"/>
              <a:t>known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245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4" name="Shape 1204"/>
          <p:cNvCxnSpPr>
            <a:stCxn id="1205" idx="1"/>
            <a:endCxn id="1205" idx="5"/>
          </p:cNvCxnSpPr>
          <p:nvPr/>
        </p:nvCxnSpPr>
        <p:spPr>
          <a:xfrm>
            <a:off x="3842585" y="3498140"/>
            <a:ext cx="1309800" cy="587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6" name="Shape 1206"/>
          <p:cNvCxnSpPr>
            <a:stCxn id="1205" idx="3"/>
            <a:endCxn id="1205" idx="7"/>
          </p:cNvCxnSpPr>
          <p:nvPr/>
        </p:nvCxnSpPr>
        <p:spPr>
          <a:xfrm rot="10800000" flipH="1">
            <a:off x="3842585" y="3498009"/>
            <a:ext cx="1309800" cy="587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07" name="Shape 120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Not a Bayesian Network</a:t>
            </a:r>
          </a:p>
        </p:txBody>
      </p:sp>
      <p:sp>
        <p:nvSpPr>
          <p:cNvPr id="1208" name="Shape 120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480400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JohnCalls</a:t>
            </a:r>
          </a:p>
        </p:txBody>
      </p:sp>
      <p:sp>
        <p:nvSpPr>
          <p:cNvPr id="1210" name="Shape 1210"/>
          <p:cNvSpPr/>
          <p:nvPr/>
        </p:nvSpPr>
        <p:spPr>
          <a:xfrm>
            <a:off x="480400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MaryCalls</a:t>
            </a:r>
          </a:p>
        </p:txBody>
      </p:sp>
      <p:cxnSp>
        <p:nvCxnSpPr>
          <p:cNvPr id="1211" name="Shape 1211"/>
          <p:cNvCxnSpPr>
            <a:stCxn id="1209" idx="5"/>
            <a:endCxn id="1205" idx="1"/>
          </p:cNvCxnSpPr>
          <p:nvPr/>
        </p:nvCxnSpPr>
        <p:spPr>
          <a:xfrm>
            <a:off x="2061351" y="2561109"/>
            <a:ext cx="1781100" cy="9368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2" name="Shape 1212"/>
          <p:cNvCxnSpPr>
            <a:stCxn id="1210" idx="7"/>
            <a:endCxn id="1205" idx="3"/>
          </p:cNvCxnSpPr>
          <p:nvPr/>
        </p:nvCxnSpPr>
        <p:spPr>
          <a:xfrm rot="10800000" flipH="1">
            <a:off x="2061351" y="4084990"/>
            <a:ext cx="1781100" cy="1274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3" name="Shape 1213"/>
          <p:cNvCxnSpPr>
            <a:stCxn id="1205" idx="7"/>
            <a:endCxn id="1214" idx="3"/>
          </p:cNvCxnSpPr>
          <p:nvPr/>
        </p:nvCxnSpPr>
        <p:spPr>
          <a:xfrm rot="10800000" flipH="1">
            <a:off x="5152289" y="2561240"/>
            <a:ext cx="1996500" cy="93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4" name="Shape 1214"/>
          <p:cNvSpPr/>
          <p:nvPr/>
        </p:nvSpPr>
        <p:spPr>
          <a:xfrm>
            <a:off x="6877537" y="1852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Burglary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877537" y="523812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700"/>
              <a:t>Earthquake</a:t>
            </a:r>
          </a:p>
        </p:txBody>
      </p:sp>
      <p:cxnSp>
        <p:nvCxnSpPr>
          <p:cNvPr id="1216" name="Shape 1216"/>
          <p:cNvCxnSpPr>
            <a:stCxn id="1205" idx="5"/>
            <a:endCxn id="1215" idx="1"/>
          </p:cNvCxnSpPr>
          <p:nvPr/>
        </p:nvCxnSpPr>
        <p:spPr>
          <a:xfrm>
            <a:off x="5152289" y="4085109"/>
            <a:ext cx="1996500" cy="1274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5" name="Shape 1205"/>
          <p:cNvSpPr/>
          <p:nvPr/>
        </p:nvSpPr>
        <p:spPr>
          <a:xfrm>
            <a:off x="3571337" y="3376575"/>
            <a:ext cx="1852200" cy="830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Alarm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Multilayer Neural Networks</a:t>
            </a:r>
          </a:p>
        </p:txBody>
      </p:sp>
      <p:sp>
        <p:nvSpPr>
          <p:cNvPr id="1222" name="Shape 122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Introduce hidden nodes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Expands the possible functions the network can capture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Although the hidden nodes have no real-world meaning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Therefore it is hard to know how many layers and nodes</a:t>
            </a:r>
          </a:p>
          <a:p>
            <a:pPr lvl="0" rtl="0">
              <a:spcBef>
                <a:spcPts val="1080"/>
              </a:spcBef>
              <a:buClr>
                <a:srgbClr val="000000"/>
              </a:buClr>
              <a:buSzPct val="45833"/>
              <a:buNone/>
            </a:pPr>
            <a:r>
              <a:rPr lang="en-US"/>
              <a:t>Our data does not include values for hidden nodes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Otherwise, they would be input or output nodes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we can “blame” hidden nodes for errors in the next layer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Eventually reaching output nodes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Assign blame based on the strength of their influence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i.e., proportional to the weight on the link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Back Propagation</a:t>
            </a:r>
          </a:p>
        </p:txBody>
      </p:sp>
      <p:sp>
        <p:nvSpPr>
          <p:cNvPr id="1229" name="Shape 122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Shape 1230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Start from output nodes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Perceptron: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+ ⍺(</a:t>
            </a:r>
            <a:r>
              <a:rPr lang="en-US" i="1"/>
              <a:t>y</a:t>
            </a:r>
            <a:r>
              <a:rPr lang="en-US"/>
              <a:t>−</a:t>
            </a:r>
            <a:r>
              <a:rPr lang="en-US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))∗</a:t>
            </a:r>
            <a:r>
              <a:rPr lang="en-US" i="1"/>
              <a:t>x</a:t>
            </a:r>
            <a:r>
              <a:rPr lang="en-US" i="1" baseline="-25000"/>
              <a:t>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Multilayer: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,</a:t>
            </a:r>
            <a:r>
              <a:rPr lang="en-US" i="1" baseline="-25000"/>
              <a:t>j</a:t>
            </a:r>
            <a:r>
              <a:rPr lang="en-US"/>
              <a:t> ←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 baseline="-25000"/>
              <a:t>,</a:t>
            </a:r>
            <a:r>
              <a:rPr lang="en-US" i="1" baseline="-25000"/>
              <a:t>j</a:t>
            </a:r>
            <a:r>
              <a:rPr lang="en-US"/>
              <a:t> + ⍺Δ</a:t>
            </a:r>
            <a:r>
              <a:rPr lang="en-US" i="1" baseline="-25000"/>
              <a:t>j</a:t>
            </a:r>
            <a:r>
              <a:rPr lang="en-US"/>
              <a:t>∗</a:t>
            </a:r>
            <a:r>
              <a:rPr lang="en-US" i="1"/>
              <a:t>a</a:t>
            </a:r>
            <a:r>
              <a:rPr lang="en-US" i="1" baseline="-25000"/>
              <a:t>i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Input activation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instead of input value </a:t>
            </a:r>
            <a:r>
              <a:rPr lang="en-US" i="1"/>
              <a:t>x</a:t>
            </a:r>
            <a:r>
              <a:rPr lang="en-US" i="1" baseline="-25000"/>
              <a:t>i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Modified error Δ</a:t>
            </a:r>
            <a:r>
              <a:rPr lang="en-US" i="1" baseline="-25000"/>
              <a:t>j</a:t>
            </a:r>
            <a:r>
              <a:rPr lang="en-US"/>
              <a:t> = (</a:t>
            </a:r>
            <a:r>
              <a:rPr lang="en-US" i="1"/>
              <a:t>y</a:t>
            </a:r>
            <a:r>
              <a:rPr lang="en-US" i="1" baseline="-25000"/>
              <a:t>j</a:t>
            </a:r>
            <a:r>
              <a:rPr lang="en-US"/>
              <a:t>−[</a:t>
            </a:r>
            <a:r>
              <a:rPr lang="en-US" b="1" i="1"/>
              <a:t>h</a:t>
            </a:r>
            <a:r>
              <a:rPr lang="en-US" b="1" i="1" baseline="-25000"/>
              <a:t>w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)]</a:t>
            </a:r>
            <a:r>
              <a:rPr lang="en-US" i="1" baseline="-25000"/>
              <a:t>j</a:t>
            </a:r>
            <a:r>
              <a:rPr lang="en-US"/>
              <a:t>)∗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in</a:t>
            </a:r>
            <a:r>
              <a:rPr lang="en-US" i="1" baseline="-25000"/>
              <a:t>j</a:t>
            </a:r>
            <a:r>
              <a:rPr lang="en-US"/>
              <a:t>)</a:t>
            </a:r>
          </a:p>
          <a:p>
            <a:pPr marL="1485900" marR="0" lvl="2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Takes into account activation function </a:t>
            </a:r>
            <a:r>
              <a:rPr lang="en-US" i="1"/>
              <a:t>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Assign blame to hidden nodes 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Based on error in next layer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Modified error becomes Δ</a:t>
            </a:r>
            <a:r>
              <a:rPr lang="en-US" i="1" baseline="-25000"/>
              <a:t>j</a:t>
            </a:r>
            <a:r>
              <a:rPr lang="en-US"/>
              <a:t> =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in</a:t>
            </a:r>
            <a:r>
              <a:rPr lang="en-US" i="1" baseline="-25000"/>
              <a:t>j</a:t>
            </a:r>
            <a:r>
              <a:rPr lang="en-US"/>
              <a:t>)∑</a:t>
            </a:r>
            <a:r>
              <a:rPr lang="en-US" i="1" baseline="-25000"/>
              <a:t>k</a:t>
            </a:r>
            <a:r>
              <a:rPr lang="en-US" i="1"/>
              <a:t>w</a:t>
            </a:r>
            <a:r>
              <a:rPr lang="en-US" i="1" baseline="-25000"/>
              <a:t>j</a:t>
            </a:r>
            <a:r>
              <a:rPr lang="en-US" baseline="-25000"/>
              <a:t>,</a:t>
            </a:r>
            <a:r>
              <a:rPr lang="en-US" i="1" baseline="-25000"/>
              <a:t>k</a:t>
            </a:r>
            <a:r>
              <a:rPr lang="en-US"/>
              <a:t>Δ</a:t>
            </a:r>
            <a:r>
              <a:rPr lang="en-US" i="1" baseline="-25000"/>
              <a:t>k</a:t>
            </a:r>
          </a:p>
          <a:p>
            <a:pPr marL="1485900" marR="0" lvl="2" indent="-355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/>
              <a:t>Increases with error in next layer</a:t>
            </a:r>
          </a:p>
          <a:p>
            <a:pPr marL="1485900" marR="0" lvl="2" indent="-355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Char char="•"/>
            </a:pPr>
            <a:r>
              <a:rPr lang="en-US"/>
              <a:t>Increases with weight on link to next layer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Waiting at a Restaurant</a:t>
            </a:r>
          </a:p>
        </p:txBody>
      </p:sp>
      <p:sp>
        <p:nvSpPr>
          <p:cNvPr id="1236" name="Shape 123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Multilayer network learns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not as fast as decision trees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Not quite fair, because the data </a:t>
            </a:r>
            <a:r>
              <a:rPr lang="en-US" i="1"/>
              <a:t>came</a:t>
            </a:r>
            <a:r>
              <a:rPr lang="en-US"/>
              <a:t> from a decision tree</a:t>
            </a:r>
          </a:p>
        </p:txBody>
      </p:sp>
      <p:pic>
        <p:nvPicPr>
          <p:cNvPr id="1238" name="Shape 1238" descr="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5" y="2766900"/>
            <a:ext cx="50292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Multilayer neural networks are one form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Train each layer as if it were a standalone neural network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 hierarchy of loosely connected learning systems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Basic principles are the same as what you’ve learned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But with newer methods for dealing with larger data sets</a:t>
            </a:r>
          </a:p>
          <a:p>
            <a:pPr marL="800100" lvl="1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Finding representations and structures similar to the brain’s</a:t>
            </a:r>
          </a:p>
          <a:p>
            <a:pPr marL="1485900" lvl="2" indent="-342900" rtl="0">
              <a:spcBef>
                <a:spcPts val="10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e.g., for facial recognition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And exploiting steady increases in computing power</a:t>
            </a:r>
          </a:p>
        </p:txBody>
      </p:sp>
      <p:sp>
        <p:nvSpPr>
          <p:cNvPr id="1244" name="Shape 124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Deep Learning</a:t>
            </a:r>
          </a:p>
        </p:txBody>
      </p:sp>
      <p:sp>
        <p:nvSpPr>
          <p:cNvPr id="1245" name="Shape 124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1) C4.5 and other decision trees (AIMA 18.3.3)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Finite domains for the attributes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2) </a:t>
            </a:r>
            <a:r>
              <a:rPr lang="en-US" i="1"/>
              <a:t>k</a:t>
            </a:r>
            <a:r>
              <a:rPr lang="en-US"/>
              <a:t>-means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/>
              <a:t>Unsupervised, nonparametric like </a:t>
            </a:r>
            <a:r>
              <a:rPr lang="en-US" i="1"/>
              <a:t>k</a:t>
            </a:r>
            <a:r>
              <a:rPr lang="en-US"/>
              <a:t>-nearest neighbors</a:t>
            </a:r>
          </a:p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3) SVMs (AIMA 18.9)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Minimize data needed to store, transform nonlinear into linear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4) Apriori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Unsupervised, learn association rules from databases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5) EM (AIMA 20.3)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Learn probabilities, even over unlabeled variables</a:t>
            </a:r>
          </a:p>
        </p:txBody>
      </p:sp>
      <p:sp>
        <p:nvSpPr>
          <p:cNvPr id="1662" name="Shape 166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Data Mining</a:t>
            </a:r>
          </a:p>
        </p:txBody>
      </p:sp>
      <p:sp>
        <p:nvSpPr>
          <p:cNvPr id="1663" name="Shape 166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6) PageRank (AIMA 22.3.4)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The kind of data determines the kind of learning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7) AdaBoost (AIMA 18.10)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/>
              <a:t>Learn multiple classifiers and then combine their output</a:t>
            </a:r>
          </a:p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8) </a:t>
            </a:r>
            <a:r>
              <a:rPr lang="en-US" i="1"/>
              <a:t>k</a:t>
            </a:r>
            <a:r>
              <a:rPr lang="en-US"/>
              <a:t>-Nearest Neighbors (AIMA 18.8.1)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Use the data as a map of the classification space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9) Naive Bayes (AIMA 20.2.2)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Assume probabilistic independence among influences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10) CART (AIMA 18.3.6)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Extend decision trees into </a:t>
            </a:r>
            <a:r>
              <a:rPr lang="en-US" b="1"/>
              <a:t>regression</a:t>
            </a:r>
            <a:r>
              <a:rPr lang="en-US"/>
              <a:t> trees (i.e., real values)</a:t>
            </a:r>
          </a:p>
        </p:txBody>
      </p:sp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Data Mining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3805" y="5555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Typical generalization/learning problems</a:t>
            </a:r>
            <a:r>
              <a:rPr lang="en-US" sz="3600" i="1" dirty="0"/>
              <a:t/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898597AE-3F22-C046-9B97-53982B36E3F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79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1680" y="1316560"/>
            <a:ext cx="8692278" cy="45989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i="1" dirty="0" smtClean="0"/>
              <a:t>Clustering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unsupervised</a:t>
            </a:r>
            <a:r>
              <a:rPr lang="en-US" dirty="0"/>
              <a:t> learning)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uses </a:t>
            </a:r>
            <a:r>
              <a:rPr lang="en-US" dirty="0"/>
              <a:t>commonalities and differences among items to group them in some useful way</a:t>
            </a:r>
          </a:p>
          <a:p>
            <a:pPr>
              <a:lnSpc>
                <a:spcPct val="90000"/>
              </a:lnSpc>
            </a:pPr>
            <a:r>
              <a:rPr lang="en-US" i="1" dirty="0"/>
              <a:t>Concept formation</a:t>
            </a:r>
            <a:r>
              <a:rPr lang="en-US" dirty="0"/>
              <a:t> (</a:t>
            </a:r>
            <a:r>
              <a:rPr lang="en-US" i="1" dirty="0"/>
              <a:t>supervised</a:t>
            </a:r>
            <a:r>
              <a:rPr lang="en-US" dirty="0"/>
              <a:t> or </a:t>
            </a:r>
            <a:r>
              <a:rPr lang="en-US" i="1" dirty="0"/>
              <a:t>inductive</a:t>
            </a:r>
            <a:r>
              <a:rPr lang="en-US" dirty="0"/>
              <a:t> learning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uses </a:t>
            </a:r>
            <a:r>
              <a:rPr lang="en-US" dirty="0"/>
              <a:t>commonalities among items assigned to a class, and differences with items assigned to other classes, to develop general definitions for class membership</a:t>
            </a:r>
          </a:p>
          <a:p>
            <a:pPr>
              <a:lnSpc>
                <a:spcPct val="90000"/>
              </a:lnSpc>
            </a:pPr>
            <a:r>
              <a:rPr lang="en-US" i="1" dirty="0"/>
              <a:t>Semi-supervised learning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uses </a:t>
            </a:r>
            <a:r>
              <a:rPr lang="en-US" dirty="0"/>
              <a:t>a small number of </a:t>
            </a:r>
            <a:r>
              <a:rPr lang="en-US" dirty="0" err="1"/>
              <a:t>classifed</a:t>
            </a:r>
            <a:r>
              <a:rPr lang="en-US" dirty="0"/>
              <a:t> examples with a larger number of unclassified ones</a:t>
            </a:r>
          </a:p>
          <a:p>
            <a:pPr>
              <a:lnSpc>
                <a:spcPct val="90000"/>
              </a:lnSpc>
            </a:pPr>
            <a:r>
              <a:rPr lang="en-US" i="1" dirty="0"/>
              <a:t>Reinforcement learning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acquires </a:t>
            </a:r>
            <a:r>
              <a:rPr lang="en-US" dirty="0"/>
              <a:t>general </a:t>
            </a:r>
            <a:r>
              <a:rPr lang="en-US" i="1" dirty="0"/>
              <a:t>policies</a:t>
            </a:r>
            <a:r>
              <a:rPr lang="en-US" dirty="0"/>
              <a:t> for controlling behavior from external reinforcement signals concerning the utility of states reached in </a:t>
            </a:r>
            <a:r>
              <a:rPr lang="en-US" dirty="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Approaches tend to be </a:t>
            </a:r>
            <a:r>
              <a:rPr lang="en-US" sz="2400" i="1" dirty="0" smtClean="0"/>
              <a:t>knowledge lean</a:t>
            </a:r>
            <a:r>
              <a:rPr lang="en-US" sz="2400" dirty="0" smtClean="0"/>
              <a:t>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3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3B9ECF1-9CB4-2C43-B51F-B6BD5B99D85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2478" y="1140975"/>
            <a:ext cx="4587875" cy="4017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Learn a </a:t>
            </a:r>
            <a:r>
              <a:rPr lang="en-US" sz="2400" i="1" dirty="0"/>
              <a:t>target function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from classified </a:t>
            </a:r>
            <a:r>
              <a:rPr lang="en-US" sz="2400" i="1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example is a pair (</a:t>
            </a:r>
            <a:r>
              <a:rPr lang="en-US" sz="2000" i="1" dirty="0"/>
              <a:t>x, 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both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f</a:t>
            </a:r>
            <a:r>
              <a:rPr lang="en-US" sz="2000" dirty="0"/>
              <a:t> are numeric, this is traditional function 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AI traditionally focused on cases where </a:t>
            </a:r>
            <a:r>
              <a:rPr lang="en-US" sz="2000" i="1" dirty="0"/>
              <a:t>x</a:t>
            </a:r>
            <a:r>
              <a:rPr lang="en-US" sz="2000" dirty="0"/>
              <a:t> is described discretely/symbolically and </a:t>
            </a:r>
            <a:r>
              <a:rPr lang="en-US" sz="2000" i="1" dirty="0"/>
              <a:t>f</a:t>
            </a:r>
            <a:r>
              <a:rPr lang="en-US" sz="2000" dirty="0"/>
              <a:t> is either Boolean or discrete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Modern methods may do </a:t>
            </a:r>
            <a:r>
              <a:rPr lang="en-US" sz="2000" dirty="0" smtClean="0"/>
              <a:t>both</a:t>
            </a:r>
            <a:endParaRPr lang="en-US" sz="2000" i="1" dirty="0"/>
          </a:p>
        </p:txBody>
      </p:sp>
      <p:sp>
        <p:nvSpPr>
          <p:cNvPr id="1617925" name="Text Box 5"/>
          <p:cNvSpPr txBox="1">
            <a:spLocks noChangeArrowheads="1"/>
          </p:cNvSpPr>
          <p:nvPr/>
        </p:nvSpPr>
        <p:spPr bwMode="auto">
          <a:xfrm>
            <a:off x="4465638" y="3967941"/>
            <a:ext cx="4678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f(Robin: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Fly)=Bird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f(Bat: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Fly)=Mammal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</a:t>
            </a:r>
            <a:r>
              <a:rPr lang="en-US" sz="1800" dirty="0" err="1">
                <a:solidFill>
                  <a:schemeClr val="accent2"/>
                </a:solidFill>
              </a:rPr>
              <a:t>Pteranodon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 err="1">
                <a:solidFill>
                  <a:schemeClr val="accent2"/>
                </a:solidFill>
              </a:rPr>
              <a:t>ColdB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Fly)=Reptile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f(Ostrich: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Fly)=Bird</a:t>
            </a:r>
          </a:p>
        </p:txBody>
      </p:sp>
      <p:pic>
        <p:nvPicPr>
          <p:cNvPr id="1617926" name="Picture 6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550" y="1407540"/>
            <a:ext cx="23288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43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5" grpId="0"/>
    </p:bldLst>
  </p:timing>
</p:sld>
</file>

<file path=ppt/theme/theme1.xml><?xml version="1.0" encoding="utf-8"?>
<a:theme xmlns:a="http://schemas.openxmlformats.org/drawingml/2006/main" name="2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5816</Words>
  <Application>Microsoft Office PowerPoint</Application>
  <PresentationFormat>On-screen Show (4:3)</PresentationFormat>
  <Paragraphs>1854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Helvetica Neue</vt:lpstr>
      <vt:lpstr>Arial Black</vt:lpstr>
      <vt:lpstr>Arial</vt:lpstr>
      <vt:lpstr>Symbol</vt:lpstr>
      <vt:lpstr>Noto Sans Symbols</vt:lpstr>
      <vt:lpstr>Wingdings</vt:lpstr>
      <vt:lpstr>Calibri</vt:lpstr>
      <vt:lpstr>2_AI Spring 2015</vt:lpstr>
      <vt:lpstr>3_AI Spring 2015</vt:lpstr>
      <vt:lpstr>Artificial Intelligence Lecture 12: Learning from Examples (AIMA Chapter 18 and a little bit of 20)</vt:lpstr>
      <vt:lpstr>What is Learning?</vt:lpstr>
      <vt:lpstr>Why study learning (in general)?</vt:lpstr>
      <vt:lpstr>Why Learning (for AI)?</vt:lpstr>
      <vt:lpstr>Varieties of Learning</vt:lpstr>
      <vt:lpstr>Rote Learning (Memorization)</vt:lpstr>
      <vt:lpstr>Generalization</vt:lpstr>
      <vt:lpstr>Typical generalization/learning problems </vt:lpstr>
      <vt:lpstr>Inductive Learning</vt:lpstr>
      <vt:lpstr>Inductive Learning Method</vt:lpstr>
      <vt:lpstr>Inductive Learning</vt:lpstr>
      <vt:lpstr>Curve Fitting From Simple to Complex</vt:lpstr>
      <vt:lpstr>Curve Fitting From Simple to Complex</vt:lpstr>
      <vt:lpstr>Curve Fitting From Simple to Complex</vt:lpstr>
      <vt:lpstr>Curve Fitting From Simple to Complex</vt:lpstr>
      <vt:lpstr>Curve Fitting From Simple to Complex</vt:lpstr>
      <vt:lpstr>PowerPoint Presentation</vt:lpstr>
      <vt:lpstr>Training Set</vt:lpstr>
      <vt:lpstr>Learning a Decision Tree</vt:lpstr>
      <vt:lpstr>Choosing Attribute Tests</vt:lpstr>
      <vt:lpstr>Choosing Attribute Tests</vt:lpstr>
      <vt:lpstr>Choosing Attribute Tests</vt:lpstr>
      <vt:lpstr>Choosing Attribute Tests</vt:lpstr>
      <vt:lpstr>Choosing Attribute Tests</vt:lpstr>
      <vt:lpstr>Choosing Attribute Tests</vt:lpstr>
      <vt:lpstr>Information</vt:lpstr>
      <vt:lpstr>Information Gain</vt:lpstr>
      <vt:lpstr>Information Gain</vt:lpstr>
      <vt:lpstr>Information Gain</vt:lpstr>
      <vt:lpstr>Extending Decision Trees</vt:lpstr>
      <vt:lpstr>Extending Decision Trees</vt:lpstr>
      <vt:lpstr>Evaluating Learning</vt:lpstr>
      <vt:lpstr>Cross-Validation</vt:lpstr>
      <vt:lpstr>Probabilistic Classification</vt:lpstr>
      <vt:lpstr>Naive Bayes</vt:lpstr>
      <vt:lpstr>Maximum Likelihood</vt:lpstr>
      <vt:lpstr>Maximum Likelihood</vt:lpstr>
      <vt:lpstr>Nonparametric Methods</vt:lpstr>
      <vt:lpstr>Burglary Data</vt:lpstr>
      <vt:lpstr>5-nearest neighbors</vt:lpstr>
      <vt:lpstr>Classification Hypothesis 1</vt:lpstr>
      <vt:lpstr>Classification Hypothesis 2</vt:lpstr>
      <vt:lpstr>Classification</vt:lpstr>
      <vt:lpstr>Classification Hypothesis 1</vt:lpstr>
      <vt:lpstr>Classification Hypothesis 2</vt:lpstr>
      <vt:lpstr>Maximum Margin Separator</vt:lpstr>
      <vt:lpstr>Support</vt:lpstr>
      <vt:lpstr>Support</vt:lpstr>
      <vt:lpstr>Support Vector Machines</vt:lpstr>
      <vt:lpstr>Summary of Supervised Learning</vt:lpstr>
      <vt:lpstr>Bayesian Network</vt:lpstr>
      <vt:lpstr>Decision Tree</vt:lpstr>
      <vt:lpstr>The Brain</vt:lpstr>
      <vt:lpstr>Neurons</vt:lpstr>
      <vt:lpstr>Neurons</vt:lpstr>
      <vt:lpstr>Activation, a</vt:lpstr>
      <vt:lpstr>Example Activation Functions</vt:lpstr>
      <vt:lpstr>Perceptrons</vt:lpstr>
      <vt:lpstr>Perceptrons</vt:lpstr>
      <vt:lpstr>Majority Function</vt:lpstr>
      <vt:lpstr>Linear Separability</vt:lpstr>
      <vt:lpstr>Perceptron Learning</vt:lpstr>
      <vt:lpstr>Perceptron Learning Rule</vt:lpstr>
      <vt:lpstr>Perceptron Learning Rule</vt:lpstr>
      <vt:lpstr>Linear Inseparability</vt:lpstr>
      <vt:lpstr>Linear Inseparability</vt:lpstr>
      <vt:lpstr>Network Structures</vt:lpstr>
      <vt:lpstr>Feed-Forward Networks</vt:lpstr>
      <vt:lpstr>Feed-Forward Networks</vt:lpstr>
      <vt:lpstr>Not a Bayesian Network</vt:lpstr>
      <vt:lpstr>Multilayer Neural Networks</vt:lpstr>
      <vt:lpstr>Back Propagation</vt:lpstr>
      <vt:lpstr>Waiting at a Restaurant</vt:lpstr>
      <vt:lpstr>Deep Learning</vt:lpstr>
      <vt:lpstr>Data Mining</vt:lpstr>
      <vt:lpstr>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AAAI@USC</dc:title>
  <dc:creator>den-instructor</dc:creator>
  <cp:lastModifiedBy>den-instructor</cp:lastModifiedBy>
  <cp:revision>4</cp:revision>
  <dcterms:modified xsi:type="dcterms:W3CDTF">2017-07-06T22:51:48Z</dcterms:modified>
</cp:coreProperties>
</file>