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76"/>
  </p:notesMasterIdLst>
  <p:handoutMasterIdLst>
    <p:handoutMasterId r:id="rId77"/>
  </p:handoutMasterIdLst>
  <p:sldIdLst>
    <p:sldId id="497" r:id="rId2"/>
    <p:sldId id="555" r:id="rId3"/>
    <p:sldId id="556" r:id="rId4"/>
    <p:sldId id="557" r:id="rId5"/>
    <p:sldId id="560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2" r:id="rId17"/>
    <p:sldId id="571" r:id="rId18"/>
    <p:sldId id="573" r:id="rId19"/>
    <p:sldId id="574" r:id="rId20"/>
    <p:sldId id="575" r:id="rId21"/>
    <p:sldId id="576" r:id="rId22"/>
    <p:sldId id="579" r:id="rId23"/>
    <p:sldId id="580" r:id="rId24"/>
    <p:sldId id="577" r:id="rId25"/>
    <p:sldId id="509" r:id="rId26"/>
    <p:sldId id="510" r:id="rId27"/>
    <p:sldId id="511" r:id="rId28"/>
    <p:sldId id="512" r:id="rId29"/>
    <p:sldId id="513" r:id="rId30"/>
    <p:sldId id="514" r:id="rId31"/>
    <p:sldId id="516" r:id="rId32"/>
    <p:sldId id="517" r:id="rId33"/>
    <p:sldId id="518" r:id="rId34"/>
    <p:sldId id="538" r:id="rId35"/>
    <p:sldId id="581" r:id="rId36"/>
    <p:sldId id="582" r:id="rId37"/>
    <p:sldId id="583" r:id="rId38"/>
    <p:sldId id="584" r:id="rId39"/>
    <p:sldId id="585" r:id="rId40"/>
    <p:sldId id="586" r:id="rId41"/>
    <p:sldId id="587" r:id="rId42"/>
    <p:sldId id="588" r:id="rId43"/>
    <p:sldId id="589" r:id="rId44"/>
    <p:sldId id="590" r:id="rId45"/>
    <p:sldId id="591" r:id="rId46"/>
    <p:sldId id="592" r:id="rId47"/>
    <p:sldId id="593" r:id="rId48"/>
    <p:sldId id="594" r:id="rId49"/>
    <p:sldId id="595" r:id="rId50"/>
    <p:sldId id="596" r:id="rId51"/>
    <p:sldId id="597" r:id="rId52"/>
    <p:sldId id="598" r:id="rId53"/>
    <p:sldId id="539" r:id="rId54"/>
    <p:sldId id="540" r:id="rId55"/>
    <p:sldId id="600" r:id="rId56"/>
    <p:sldId id="537" r:id="rId57"/>
    <p:sldId id="541" r:id="rId58"/>
    <p:sldId id="542" r:id="rId59"/>
    <p:sldId id="543" r:id="rId60"/>
    <p:sldId id="544" r:id="rId61"/>
    <p:sldId id="545" r:id="rId62"/>
    <p:sldId id="546" r:id="rId63"/>
    <p:sldId id="601" r:id="rId64"/>
    <p:sldId id="547" r:id="rId65"/>
    <p:sldId id="548" r:id="rId66"/>
    <p:sldId id="549" r:id="rId67"/>
    <p:sldId id="550" r:id="rId68"/>
    <p:sldId id="551" r:id="rId69"/>
    <p:sldId id="552" r:id="rId70"/>
    <p:sldId id="603" r:id="rId71"/>
    <p:sldId id="604" r:id="rId72"/>
    <p:sldId id="605" r:id="rId73"/>
    <p:sldId id="553" r:id="rId74"/>
    <p:sldId id="554" r:id="rId7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C0C0C0"/>
    <a:srgbClr val="003399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14" autoAdjust="0"/>
    <p:restoredTop sz="86520" autoAdjust="0"/>
  </p:normalViewPr>
  <p:slideViewPr>
    <p:cSldViewPr>
      <p:cViewPr varScale="1">
        <p:scale>
          <a:sx n="96" d="100"/>
          <a:sy n="96" d="100"/>
        </p:scale>
        <p:origin x="2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1B957AC-2312-584E-9C62-5AAE35963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9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0CB69BF2-84F9-A545-911E-B9238632F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124FC-41DC-634E-82B4-9EEF0BB4E6C3}" type="slidenum">
              <a:rPr lang="en-US"/>
              <a:pPr/>
              <a:t>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7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1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7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7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7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Neither.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Valid.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7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F1CC5-A54A-B24C-9237-D967398B38C8}" type="slidenum">
              <a:rPr lang="en-US"/>
              <a:pPr/>
              <a:t>55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First find models in which KB is true, and see if alpha is true in each</a:t>
            </a:r>
          </a:p>
          <a:p>
            <a:pPr eaLnBrk="1" hangingPunct="1"/>
            <a:r>
              <a:rPr lang="en-US"/>
              <a:t>Need a better story on how figure out which rows are models of KB, particularly of biconditionals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9BF2-84F9-A545-911E-B9238632FA9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1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9BF2-84F9-A545-911E-B9238632FA9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1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300" dirty="0" err="1">
                <a:latin typeface="+mn-lt"/>
                <a:ea typeface="+mn-ea"/>
                <a:cs typeface="+mn-cs"/>
              </a:rPr>
              <a:t>ment</a:t>
            </a:r>
            <a:r>
              <a:rPr lang="en-US" sz="1300" dirty="0"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⇔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BhasbothAandB</a:t>
            </a:r>
            <a:r>
              <a:rPr lang="en-US" sz="1300" b="1" dirty="0"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A ⇔ B|=¬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300" b="1" dirty="0">
                <a:latin typeface="+mn-lt"/>
                <a:ea typeface="+mn-ea"/>
                <a:cs typeface="+mn-cs"/>
              </a:rPr>
              <a:t> ⇒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300" b="1" dirty="0"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disjuncts</a:t>
            </a:r>
            <a:r>
              <a:rPr lang="en-US" sz="1300" b="1" dirty="0"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distributivity</a:t>
            </a:r>
            <a:r>
              <a:rPr lang="en-US" sz="1300" b="1" dirty="0"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300" b="1" dirty="0" err="1"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300" b="1" dirty="0">
                <a:latin typeface="+mn-lt"/>
                <a:ea typeface="+mn-ea"/>
                <a:cs typeface="+mn-cs"/>
              </a:rPr>
              <a:t>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300" dirty="0">
                <a:latin typeface="+mn-lt"/>
                <a:ea typeface="+mn-ea"/>
                <a:cs typeface="+mn-cs"/>
              </a:rPr>
              <a:t> fewer models. </a:t>
            </a:r>
            <a:endParaRPr lang="en-US" dirty="0" smtClean="0"/>
          </a:p>
          <a:p>
            <a:r>
              <a:rPr lang="en-US" sz="1300" dirty="0">
                <a:latin typeface="+mn-lt"/>
                <a:ea typeface="+mn-ea"/>
                <a:cs typeface="+mn-cs"/>
              </a:rPr>
              <a:t>(A∨B)∧¬(A ⇒ B)</a:t>
            </a:r>
            <a:r>
              <a:rPr lang="en-US" sz="1300" dirty="0" err="1"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300" dirty="0">
                <a:latin typeface="+mn-lt"/>
                <a:ea typeface="+mn-ea"/>
                <a:cs typeface="+mn-cs"/>
              </a:rPr>
              <a:t>.</a:t>
            </a:r>
            <a:br>
              <a:rPr lang="en-US" sz="1300" dirty="0">
                <a:latin typeface="+mn-lt"/>
                <a:ea typeface="+mn-ea"/>
                <a:cs typeface="+mn-cs"/>
              </a:rPr>
            </a:br>
            <a:r>
              <a:rPr lang="en-US" sz="1300" dirty="0"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300" i="1" dirty="0">
                <a:latin typeface="+mn-lt"/>
                <a:ea typeface="+mn-ea"/>
                <a:cs typeface="+mn-cs"/>
              </a:rPr>
              <a:t>is </a:t>
            </a:r>
            <a:r>
              <a:rPr lang="en-US" sz="1300" dirty="0" err="1">
                <a:latin typeface="+mn-lt"/>
                <a:ea typeface="+mn-ea"/>
                <a:cs typeface="+mn-cs"/>
              </a:rPr>
              <a:t>satisfiable</a:t>
            </a:r>
            <a:r>
              <a:rPr lang="en-US" sz="1300" dirty="0"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 smtClean="0"/>
          </a:p>
          <a:p>
            <a:r>
              <a:rPr lang="en-US" sz="1300" b="1" dirty="0">
                <a:latin typeface="+mn-lt"/>
                <a:ea typeface="+mn-ea"/>
                <a:cs typeface="+mn-cs"/>
              </a:rPr>
              <a:t>l.(A </a:t>
            </a:r>
            <a:r>
              <a:rPr lang="en-US" sz="1300" dirty="0">
                <a:latin typeface="+mn-lt"/>
                <a:ea typeface="+mn-ea"/>
                <a:cs typeface="+mn-cs"/>
              </a:rPr>
              <a:t>⇔ B) ⇔ </a:t>
            </a:r>
            <a:r>
              <a:rPr lang="en-US" sz="1300" dirty="0" err="1"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300" dirty="0">
                <a:latin typeface="+mn-lt"/>
                <a:ea typeface="+mn-ea"/>
                <a:cs typeface="+mn-cs"/>
              </a:rPr>
              <a:t>(A ⇔ B);</a:t>
            </a:r>
            <a:r>
              <a:rPr lang="en-US" sz="1300" dirty="0" err="1">
                <a:latin typeface="+mn-lt"/>
                <a:ea typeface="+mn-ea"/>
                <a:cs typeface="+mn-cs"/>
              </a:rPr>
              <a:t>halfthe</a:t>
            </a:r>
            <a:r>
              <a:rPr lang="en-US" sz="1300" dirty="0"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D6C0-7763-1D41-B5F8-0512F73ED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5F56-70C3-1E40-B8D8-AA3ED2D0E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EC2D2F-702E-ED43-904D-4C3A7D529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78E9-9CB1-CB45-93E2-317D2D0D4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73AD-60CA-B34E-A513-9916ADA33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0BD-DDF6-944C-BCE6-34541CD58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10E111-C40B-FE46-96EF-3B405B0BB6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066FA38-86FE-F443-A3DE-9BEEF7ADC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4498"/>
            <a:ext cx="8001000" cy="1884502"/>
          </a:xfrm>
        </p:spPr>
        <p:txBody>
          <a:bodyPr/>
          <a:lstStyle/>
          <a:p>
            <a:r>
              <a:rPr lang="en-US" sz="3600" dirty="0" smtClean="0"/>
              <a:t>CSCI 561</a:t>
            </a:r>
            <a:br>
              <a:rPr lang="en-US" sz="3600" dirty="0" smtClean="0"/>
            </a:br>
            <a:r>
              <a:rPr lang="en-US" sz="3600" dirty="0" smtClean="0"/>
              <a:t>Foundations </a:t>
            </a:r>
            <a:r>
              <a:rPr lang="en-US" sz="3600" dirty="0"/>
              <a:t>of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Artificial </a:t>
            </a:r>
            <a:r>
              <a:rPr lang="en-US" sz="3600" dirty="0"/>
              <a:t>Intelligence</a:t>
            </a:r>
            <a:br>
              <a:rPr lang="en-US" sz="3600" dirty="0"/>
            </a:br>
            <a:r>
              <a:rPr lang="en-US" sz="3200" dirty="0">
                <a:solidFill>
                  <a:schemeClr val="accent1"/>
                </a:solidFill>
              </a:rPr>
              <a:t>Lecture </a:t>
            </a:r>
            <a:r>
              <a:rPr lang="en-US" sz="3200" dirty="0" smtClean="0">
                <a:solidFill>
                  <a:schemeClr val="accent1"/>
                </a:solidFill>
              </a:rPr>
              <a:t>6: Propositional Logic</a:t>
            </a:r>
            <a:br>
              <a:rPr lang="en-US" sz="32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(Chapter 7)</a:t>
            </a:r>
            <a:endParaRPr lang="en-US" sz="2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9930" y="4173621"/>
            <a:ext cx="7224481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Summer </a:t>
            </a:r>
            <a:r>
              <a:rPr lang="en-US" dirty="0" smtClean="0"/>
              <a:t>2017</a:t>
            </a:r>
            <a:endParaRPr lang="en-US" dirty="0" smtClean="0"/>
          </a:p>
          <a:p>
            <a:r>
              <a:rPr lang="en-US" dirty="0" smtClean="0"/>
              <a:t>Instructor: 	Prof. Sheila Tejada</a:t>
            </a:r>
          </a:p>
        </p:txBody>
      </p:sp>
    </p:spTree>
    <p:extLst>
      <p:ext uri="{BB962C8B-B14F-4D97-AF65-F5344CB8AC3E}">
        <p14:creationId xmlns:p14="http://schemas.microsoft.com/office/powerpoint/2010/main" val="36353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a Wumpus world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403119"/>
              </p:ext>
            </p:extLst>
          </p:nvPr>
        </p:nvGraphicFramePr>
        <p:xfrm>
          <a:off x="1905000" y="1486170"/>
          <a:ext cx="5276850" cy="529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Image" r:id="rId3" imgW="7141546" imgH="7166961" progId="">
                  <p:embed/>
                </p:oleObj>
              </mc:Choice>
              <mc:Fallback>
                <p:oleObj name="Image" r:id="rId3" imgW="7141546" imgH="716696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86170"/>
                        <a:ext cx="5276850" cy="5295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A= Agent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B= Breeze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S= Smell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P= Pit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W= Wumpus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OK = Safe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V = Visited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G = Glitter</a:t>
            </a:r>
          </a:p>
          <a:p>
            <a:pPr eaLnBrk="0" hangingPunct="0"/>
            <a:endParaRPr lang="en-US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a Wumpus world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09166"/>
              </p:ext>
            </p:extLst>
          </p:nvPr>
        </p:nvGraphicFramePr>
        <p:xfrm>
          <a:off x="1981200" y="1551652"/>
          <a:ext cx="5305425" cy="531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Image" r:id="rId3" imgW="7179668" imgH="7192376" progId="">
                  <p:embed/>
                </p:oleObj>
              </mc:Choice>
              <mc:Fallback>
                <p:oleObj name="Image" r:id="rId3" imgW="7179668" imgH="71923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51652"/>
                        <a:ext cx="5305425" cy="531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A= Agent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B= Breeze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S= Smell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P= Pit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W= Wumpus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OK = Safe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V = Visited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G = Glitter</a:t>
            </a:r>
          </a:p>
          <a:p>
            <a:pPr eaLnBrk="0" hangingPunct="0"/>
            <a:endParaRPr lang="en-US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a Wumpus world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71843"/>
              </p:ext>
            </p:extLst>
          </p:nvPr>
        </p:nvGraphicFramePr>
        <p:xfrm>
          <a:off x="1905000" y="1486444"/>
          <a:ext cx="5257800" cy="529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Image" r:id="rId3" imgW="7116131" imgH="7166961" progId="">
                  <p:embed/>
                </p:oleObj>
              </mc:Choice>
              <mc:Fallback>
                <p:oleObj name="Image" r:id="rId3" imgW="7116131" imgH="716696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86444"/>
                        <a:ext cx="5257800" cy="5295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A= Agent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B= Breeze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S= Smell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P= Pit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W= Wumpus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OK = Safe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V = Visited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G = Glitter</a:t>
            </a:r>
          </a:p>
          <a:p>
            <a:pPr eaLnBrk="0" hangingPunct="0"/>
            <a:endParaRPr lang="en-US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tight spots</a:t>
            </a:r>
          </a:p>
        </p:txBody>
      </p:sp>
      <p:sp>
        <p:nvSpPr>
          <p:cNvPr id="2970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fld id="{BFD0EE2E-40FF-4922-A906-5259DEE6AC15}" type="slidenum">
              <a:rPr lang="en-US"/>
              <a:pPr eaLnBrk="0" hangingPunct="0"/>
              <a:t>13</a:t>
            </a:fld>
            <a:endParaRPr 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530510"/>
              </p:ext>
            </p:extLst>
          </p:nvPr>
        </p:nvGraphicFramePr>
        <p:xfrm>
          <a:off x="685800" y="1658431"/>
          <a:ext cx="8120063" cy="519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Image" r:id="rId3" imgW="11906813" imgH="7624426" progId="">
                  <p:embed/>
                </p:oleObj>
              </mc:Choice>
              <mc:Fallback>
                <p:oleObj name="Image" r:id="rId3" imgW="11906813" imgH="762442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58431"/>
                        <a:ext cx="8120063" cy="519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4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 solution</a:t>
            </a:r>
          </a:p>
        </p:txBody>
      </p:sp>
      <p:pic>
        <p:nvPicPr>
          <p:cNvPr id="993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1" name="Text Box 6"/>
          <p:cNvSpPr txBox="1">
            <a:spLocks noChangeArrowheads="1"/>
          </p:cNvSpPr>
          <p:nvPr/>
        </p:nvSpPr>
        <p:spPr bwMode="auto">
          <a:xfrm>
            <a:off x="609600" y="5410200"/>
            <a:ext cx="37338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No perception </a:t>
            </a:r>
            <a:r>
              <a:rPr lang="en-US" sz="1600">
                <a:sym typeface="Wingdings" pitchFamily="2" charset="2"/>
              </a:rPr>
              <a:t> 1,2 and 2,1 OK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sym typeface="Wingdings" pitchFamily="2" charset="2"/>
              </a:rPr>
              <a:t>Move to 2,1</a:t>
            </a:r>
            <a:endParaRPr lang="en-US" sz="1600"/>
          </a:p>
        </p:txBody>
      </p:sp>
      <p:sp>
        <p:nvSpPr>
          <p:cNvPr id="99332" name="Text Box 7"/>
          <p:cNvSpPr txBox="1">
            <a:spLocks noChangeArrowheads="1"/>
          </p:cNvSpPr>
          <p:nvPr/>
        </p:nvSpPr>
        <p:spPr bwMode="auto">
          <a:xfrm>
            <a:off x="5257800" y="5378450"/>
            <a:ext cx="3429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B in 2,1 </a:t>
            </a:r>
            <a:r>
              <a:rPr lang="en-US" sz="1600">
                <a:sym typeface="Wingdings" pitchFamily="2" charset="2"/>
              </a:rPr>
              <a:t> 2,2 or 3,1 P?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sym typeface="Wingdings" pitchFamily="2" charset="2"/>
              </a:rPr>
              <a:t>1,1 V  no P in 1,1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sym typeface="Wingdings" pitchFamily="2" charset="2"/>
              </a:rPr>
              <a:t>Move to 1,2 (only option)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839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solution</a:t>
            </a:r>
          </a:p>
        </p:txBody>
      </p:sp>
      <p:pic>
        <p:nvPicPr>
          <p:cNvPr id="1003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14475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609600" y="5410200"/>
            <a:ext cx="40386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S and No S when in 2,1 </a:t>
            </a:r>
            <a:r>
              <a:rPr lang="en-US" sz="1600">
                <a:sym typeface="Wingdings" pitchFamily="2" charset="2"/>
              </a:rPr>
              <a:t> 1,3 or 1,2 has W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sym typeface="Wingdings" pitchFamily="2" charset="2"/>
              </a:rPr>
              <a:t>1,2 OK  1,3 W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>
                <a:sym typeface="Wingdings" pitchFamily="2" charset="2"/>
              </a:rPr>
              <a:t>No B in 1,2  2,2 OK &amp; 3,1 P</a:t>
            </a:r>
          </a:p>
          <a:p>
            <a:pPr eaLnBrk="0" hangingPunct="0">
              <a:spcBef>
                <a:spcPct val="50000"/>
              </a:spcBef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134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Logic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58" y="1373506"/>
            <a:ext cx="9540858" cy="4546639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endParaRPr lang="en-US" sz="3200" i="1" dirty="0" smtClean="0"/>
          </a:p>
          <a:p>
            <a:pPr lvl="1">
              <a:buFont typeface="Arial"/>
              <a:buChar char="•"/>
            </a:pPr>
            <a:r>
              <a:rPr lang="en-US" sz="3200" i="1" dirty="0"/>
              <a:t>Entailment </a:t>
            </a:r>
            <a:r>
              <a:rPr lang="en-US" sz="3200" i="1" dirty="0" smtClean="0"/>
              <a:t>⊨</a:t>
            </a:r>
          </a:p>
          <a:p>
            <a:pPr lvl="1">
              <a:buFont typeface="Arial"/>
              <a:buChar char="•"/>
            </a:pPr>
            <a:endParaRPr lang="en-US" sz="3200" dirty="0"/>
          </a:p>
          <a:p>
            <a:pPr lvl="1">
              <a:buFont typeface="Arial"/>
              <a:buChar char="•"/>
            </a:pPr>
            <a:r>
              <a:rPr lang="en-US" sz="3200" i="1" dirty="0" smtClean="0"/>
              <a:t>Inference ⊢</a:t>
            </a:r>
          </a:p>
          <a:p>
            <a:pPr lvl="1">
              <a:buFont typeface="Arial"/>
              <a:buChar char="•"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657" t="18929" r="21173" b="5231"/>
          <a:stretch/>
        </p:blipFill>
        <p:spPr>
          <a:xfrm>
            <a:off x="3895344" y="1078992"/>
            <a:ext cx="3968496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19239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A302A7-32EB-5C46-AF16-03B7ECC53B40}" type="slidenum">
              <a:rPr lang="en-US" smtClean="0"/>
              <a:pPr/>
              <a:t>17</a:t>
            </a:fld>
            <a:endParaRPr lang="en-US" smtClean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265668"/>
              </p:ext>
            </p:extLst>
          </p:nvPr>
        </p:nvGraphicFramePr>
        <p:xfrm>
          <a:off x="611303" y="881840"/>
          <a:ext cx="8080998" cy="476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Image" r:id="rId4" imgW="12097423" imgH="7128839" progId="">
                  <p:embed/>
                </p:oleObj>
              </mc:Choice>
              <mc:Fallback>
                <p:oleObj name="Image" r:id="rId4" imgW="12097423" imgH="71288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03" y="881840"/>
                        <a:ext cx="8080998" cy="4762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6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Entailment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17B1B-9B0C-7244-84F8-BC42A60CFCE5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0816" y="1295400"/>
            <a:ext cx="892492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76200" y="4800600"/>
            <a:ext cx="8931287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 dirty="0">
                <a:latin typeface="Tahoma" charset="0"/>
                <a:ea typeface="Arial" charset="0"/>
                <a:cs typeface="Arial" charset="0"/>
              </a:rPr>
              <a:t>Entailment means it is </a:t>
            </a:r>
            <a:r>
              <a:rPr lang="en-US" sz="28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impossible </a:t>
            </a:r>
            <a:r>
              <a:rPr lang="en-US" sz="2800" dirty="0">
                <a:solidFill>
                  <a:srgbClr val="000000"/>
                </a:solidFill>
                <a:latin typeface="Tahoma" charset="0"/>
                <a:ea typeface="Arial" charset="0"/>
                <a:cs typeface="Arial" charset="0"/>
              </a:rPr>
              <a:t>for this case to occur: </a:t>
            </a:r>
            <a:endParaRPr lang="en-US" sz="2800" dirty="0" smtClean="0">
              <a:solidFill>
                <a:srgbClr val="000000"/>
              </a:solidFill>
              <a:latin typeface="Tahoma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2800" b="1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premises </a:t>
            </a:r>
            <a:r>
              <a:rPr lang="en-US" sz="2800" b="1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are true and the consequence is false</a:t>
            </a:r>
            <a:r>
              <a:rPr lang="en-US" sz="2800" b="1" dirty="0" smtClean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2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04799" y="1873757"/>
            <a:ext cx="8388583" cy="4130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991"/>
            <a:ext cx="7696200" cy="880409"/>
          </a:xfrm>
        </p:spPr>
        <p:txBody>
          <a:bodyPr/>
          <a:lstStyle/>
          <a:p>
            <a:r>
              <a:rPr lang="en-US" dirty="0" smtClean="0"/>
              <a:t>Entailment in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t="-20755" b="-20755"/>
          <a:stretch>
            <a:fillRect/>
          </a:stretch>
        </p:blipFill>
        <p:spPr>
          <a:xfrm>
            <a:off x="304800" y="1219200"/>
            <a:ext cx="8388583" cy="5070684"/>
          </a:xfrm>
          <a:solidFill>
            <a:schemeClr val="bg1"/>
          </a:solidFill>
          <a:ln w="19050" cmpd="sng"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7923" y="5634751"/>
            <a:ext cx="1612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α</a:t>
            </a:r>
            <a:r>
              <a:rPr lang="en-US" b="1" baseline="-25000" dirty="0" smtClean="0">
                <a:solidFill>
                  <a:srgbClr val="3366FF"/>
                </a:solidFill>
              </a:rPr>
              <a:t>1</a:t>
            </a:r>
            <a:r>
              <a:rPr lang="en-US" b="1" dirty="0" smtClean="0">
                <a:solidFill>
                  <a:srgbClr val="3366FF"/>
                </a:solidFill>
              </a:rPr>
              <a:t> = </a:t>
            </a:r>
            <a:r>
              <a:rPr lang="en-US" b="1" dirty="0">
                <a:solidFill>
                  <a:srgbClr val="3366FF"/>
                </a:solidFill>
              </a:rPr>
              <a:t>¬</a:t>
            </a:r>
            <a:r>
              <a:rPr lang="en-US" b="1" dirty="0" smtClean="0">
                <a:solidFill>
                  <a:srgbClr val="3366FF"/>
                </a:solidFill>
              </a:rPr>
              <a:t>P</a:t>
            </a:r>
            <a:r>
              <a:rPr lang="en-US" b="1" baseline="-25000" dirty="0" smtClean="0">
                <a:solidFill>
                  <a:srgbClr val="3366FF"/>
                </a:solidFill>
              </a:rPr>
              <a:t>1,2</a:t>
            </a:r>
            <a:endParaRPr lang="en-US" b="1" baseline="-25000" dirty="0">
              <a:solidFill>
                <a:srgbClr val="3366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584" y="4244341"/>
            <a:ext cx="220133" cy="228600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6984" y="3363806"/>
            <a:ext cx="228600" cy="228601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59184" y="2453641"/>
            <a:ext cx="237066" cy="266700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4250" y="2402840"/>
            <a:ext cx="262467" cy="258234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05816" y="3435774"/>
            <a:ext cx="225427" cy="231775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11117" y="3471757"/>
            <a:ext cx="237066" cy="218017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6517" y="3319357"/>
            <a:ext cx="237066" cy="256117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54583" y="2402840"/>
            <a:ext cx="237066" cy="228600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42056" y="5634751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6842"/>
                </a:solidFill>
              </a:rPr>
              <a:t>α</a:t>
            </a:r>
            <a:r>
              <a:rPr lang="en-US" b="1" baseline="-25000" dirty="0">
                <a:solidFill>
                  <a:srgbClr val="E66842"/>
                </a:solidFill>
              </a:rPr>
              <a:t>2</a:t>
            </a:r>
            <a:r>
              <a:rPr lang="en-US" b="1" dirty="0" smtClean="0">
                <a:solidFill>
                  <a:srgbClr val="E66842"/>
                </a:solidFill>
              </a:rPr>
              <a:t> = </a:t>
            </a:r>
            <a:r>
              <a:rPr lang="en-US" b="1" dirty="0">
                <a:solidFill>
                  <a:srgbClr val="E66842"/>
                </a:solidFill>
              </a:rPr>
              <a:t>¬</a:t>
            </a:r>
            <a:r>
              <a:rPr lang="en-US" b="1" dirty="0" smtClean="0">
                <a:solidFill>
                  <a:srgbClr val="E66842"/>
                </a:solidFill>
              </a:rPr>
              <a:t>P</a:t>
            </a:r>
            <a:r>
              <a:rPr lang="en-US" b="1" baseline="-25000" dirty="0" smtClean="0">
                <a:solidFill>
                  <a:srgbClr val="E66842"/>
                </a:solidFill>
              </a:rPr>
              <a:t>2,2</a:t>
            </a:r>
            <a:endParaRPr lang="en-US" b="1" baseline="-25000" dirty="0">
              <a:solidFill>
                <a:srgbClr val="E66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Knowledge-Based Agent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57600" y="1752600"/>
            <a:ext cx="5257800" cy="4648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Agent that uses prior or acquired knowledge to achieve its goals</a:t>
            </a:r>
          </a:p>
          <a:p>
            <a:pPr lvl="1"/>
            <a:r>
              <a:rPr lang="en-US" sz="1600" dirty="0" smtClean="0"/>
              <a:t>Can make more efficient decisions</a:t>
            </a:r>
          </a:p>
          <a:p>
            <a:pPr lvl="1"/>
            <a:r>
              <a:rPr lang="en-US" sz="1600" dirty="0" smtClean="0"/>
              <a:t>Can make informed decisions</a:t>
            </a:r>
          </a:p>
          <a:p>
            <a:r>
              <a:rPr lang="en-US" sz="2000" dirty="0" smtClean="0"/>
              <a:t>Knowledge Base (KB): contains a set of </a:t>
            </a:r>
            <a:r>
              <a:rPr lang="en-US" sz="2000" u="sng" dirty="0" smtClean="0"/>
              <a:t>representations</a:t>
            </a:r>
            <a:r>
              <a:rPr lang="en-US" sz="2000" dirty="0" smtClean="0"/>
              <a:t> of facts about the Agent’s environment</a:t>
            </a:r>
          </a:p>
          <a:p>
            <a:r>
              <a:rPr lang="en-US" sz="2000" dirty="0" smtClean="0"/>
              <a:t>Each representation is called a sentence </a:t>
            </a:r>
          </a:p>
          <a:p>
            <a:r>
              <a:rPr lang="en-US" sz="2000" dirty="0" smtClean="0"/>
              <a:t>Use some knowledge representation language, to TELL it what to know e.g., (temperature 72F)</a:t>
            </a:r>
          </a:p>
          <a:p>
            <a:r>
              <a:rPr lang="en-US" sz="2000" dirty="0" smtClean="0"/>
              <a:t>ASK agent to query what to do</a:t>
            </a:r>
          </a:p>
          <a:p>
            <a:r>
              <a:rPr lang="en-US" sz="2000" dirty="0" smtClean="0"/>
              <a:t>Agent can use inference to deduce new facts from </a:t>
            </a:r>
            <a:r>
              <a:rPr lang="en-US" sz="2000" dirty="0" err="1" smtClean="0"/>
              <a:t>TELLed</a:t>
            </a:r>
            <a:r>
              <a:rPr lang="en-US" sz="2000" dirty="0" smtClean="0"/>
              <a:t> facts</a:t>
            </a:r>
          </a:p>
        </p:txBody>
      </p:sp>
      <p:grpSp>
        <p:nvGrpSpPr>
          <p:cNvPr id="84995" name="Group 19"/>
          <p:cNvGrpSpPr>
            <a:grpSpLocks/>
          </p:cNvGrpSpPr>
          <p:nvPr/>
        </p:nvGrpSpPr>
        <p:grpSpPr bwMode="auto">
          <a:xfrm>
            <a:off x="152400" y="2286000"/>
            <a:ext cx="3527425" cy="3063875"/>
            <a:chOff x="274" y="1440"/>
            <a:chExt cx="2222" cy="1930"/>
          </a:xfrm>
        </p:grpSpPr>
        <p:grpSp>
          <p:nvGrpSpPr>
            <p:cNvPr id="84996" name="Group 9"/>
            <p:cNvGrpSpPr>
              <a:grpSpLocks/>
            </p:cNvGrpSpPr>
            <p:nvPr/>
          </p:nvGrpSpPr>
          <p:grpSpPr bwMode="auto">
            <a:xfrm>
              <a:off x="994" y="2016"/>
              <a:ext cx="1152" cy="768"/>
              <a:chOff x="384" y="2064"/>
              <a:chExt cx="1152" cy="768"/>
            </a:xfrm>
          </p:grpSpPr>
          <p:grpSp>
            <p:nvGrpSpPr>
              <p:cNvPr id="85005" name="Group 6"/>
              <p:cNvGrpSpPr>
                <a:grpSpLocks/>
              </p:cNvGrpSpPr>
              <p:nvPr/>
            </p:nvGrpSpPr>
            <p:grpSpPr bwMode="auto">
              <a:xfrm>
                <a:off x="384" y="2064"/>
                <a:ext cx="1152" cy="768"/>
                <a:chOff x="288" y="1056"/>
                <a:chExt cx="1152" cy="768"/>
              </a:xfrm>
            </p:grpSpPr>
            <p:sp>
              <p:nvSpPr>
                <p:cNvPr id="85008" name="Rectangle 4"/>
                <p:cNvSpPr>
                  <a:spLocks noChangeArrowheads="1"/>
                </p:cNvSpPr>
                <p:nvPr/>
              </p:nvSpPr>
              <p:spPr bwMode="auto">
                <a:xfrm>
                  <a:off x="288" y="1056"/>
                  <a:ext cx="1152" cy="38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85009" name="Rectangle 5"/>
                <p:cNvSpPr>
                  <a:spLocks noChangeArrowheads="1"/>
                </p:cNvSpPr>
                <p:nvPr/>
              </p:nvSpPr>
              <p:spPr bwMode="auto">
                <a:xfrm>
                  <a:off x="288" y="1440"/>
                  <a:ext cx="1152" cy="38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</p:grpSp>
          <p:sp>
            <p:nvSpPr>
              <p:cNvPr id="85006" name="Text Box 7"/>
              <p:cNvSpPr txBox="1">
                <a:spLocks noChangeArrowheads="1"/>
              </p:cNvSpPr>
              <p:nvPr/>
            </p:nvSpPr>
            <p:spPr bwMode="auto">
              <a:xfrm>
                <a:off x="480" y="2496"/>
                <a:ext cx="9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/>
                  <a:t>Knowledge Base</a:t>
                </a:r>
              </a:p>
            </p:txBody>
          </p:sp>
          <p:sp>
            <p:nvSpPr>
              <p:cNvPr id="85007" name="Text Box 8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9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/>
                  <a:t>Inference engine</a:t>
                </a:r>
              </a:p>
            </p:txBody>
          </p:sp>
        </p:grpSp>
        <p:sp>
          <p:nvSpPr>
            <p:cNvPr id="84997" name="Text Box 10"/>
            <p:cNvSpPr txBox="1">
              <a:spLocks noChangeArrowheads="1"/>
            </p:cNvSpPr>
            <p:nvPr/>
          </p:nvSpPr>
          <p:spPr bwMode="auto">
            <a:xfrm>
              <a:off x="322" y="1440"/>
              <a:ext cx="21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Domain independent algorithms</a:t>
              </a:r>
            </a:p>
          </p:txBody>
        </p:sp>
        <p:sp>
          <p:nvSpPr>
            <p:cNvPr id="84998" name="Text Box 11"/>
            <p:cNvSpPr txBox="1">
              <a:spLocks noChangeArrowheads="1"/>
            </p:cNvSpPr>
            <p:nvPr/>
          </p:nvSpPr>
          <p:spPr bwMode="auto">
            <a:xfrm>
              <a:off x="418" y="3120"/>
              <a:ext cx="1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Domain specific content</a:t>
              </a:r>
            </a:p>
          </p:txBody>
        </p:sp>
        <p:sp>
          <p:nvSpPr>
            <p:cNvPr id="84999" name="Line 12"/>
            <p:cNvSpPr>
              <a:spLocks noChangeShapeType="1"/>
            </p:cNvSpPr>
            <p:nvPr/>
          </p:nvSpPr>
          <p:spPr bwMode="auto">
            <a:xfrm flipV="1">
              <a:off x="1186" y="27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0" name="Line 13"/>
            <p:cNvSpPr>
              <a:spLocks noChangeShapeType="1"/>
            </p:cNvSpPr>
            <p:nvPr/>
          </p:nvSpPr>
          <p:spPr bwMode="auto">
            <a:xfrm>
              <a:off x="128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1" name="Text Box 14"/>
            <p:cNvSpPr txBox="1">
              <a:spLocks noChangeArrowheads="1"/>
            </p:cNvSpPr>
            <p:nvPr/>
          </p:nvSpPr>
          <p:spPr bwMode="auto">
            <a:xfrm>
              <a:off x="274" y="2496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TELL</a:t>
              </a:r>
            </a:p>
          </p:txBody>
        </p:sp>
        <p:sp>
          <p:nvSpPr>
            <p:cNvPr id="85002" name="Text Box 15"/>
            <p:cNvSpPr txBox="1">
              <a:spLocks noChangeArrowheads="1"/>
            </p:cNvSpPr>
            <p:nvPr/>
          </p:nvSpPr>
          <p:spPr bwMode="auto">
            <a:xfrm>
              <a:off x="274" y="2112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ASK</a:t>
              </a:r>
            </a:p>
          </p:txBody>
        </p:sp>
        <p:sp>
          <p:nvSpPr>
            <p:cNvPr id="85003" name="Line 16"/>
            <p:cNvSpPr>
              <a:spLocks noChangeShapeType="1"/>
            </p:cNvSpPr>
            <p:nvPr/>
          </p:nvSpPr>
          <p:spPr bwMode="auto">
            <a:xfrm>
              <a:off x="65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Line 17"/>
            <p:cNvSpPr>
              <a:spLocks noChangeShapeType="1"/>
            </p:cNvSpPr>
            <p:nvPr/>
          </p:nvSpPr>
          <p:spPr bwMode="auto">
            <a:xfrm>
              <a:off x="658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8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040C7-8450-F046-81B3-EDF8B619F424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 rotWithShape="1">
          <a:blip r:embed="rId2">
            <a:lum contrast="6000"/>
          </a:blip>
          <a:srcRect r="7445" b="57074"/>
          <a:stretch/>
        </p:blipFill>
        <p:spPr bwMode="auto">
          <a:xfrm>
            <a:off x="-1" y="1747258"/>
            <a:ext cx="9144001" cy="24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56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93" y="424912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Logic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38" y="1559700"/>
            <a:ext cx="8877062" cy="4611122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3200" i="1" dirty="0" smtClean="0"/>
              <a:t>Entailment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i="1" dirty="0" smtClean="0"/>
              <a:t>Inference</a:t>
            </a:r>
            <a:r>
              <a:rPr lang="en-US" sz="3200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sz="3200" dirty="0"/>
              <a:t>In understanding entailment and inference, it might help to think of the set of all </a:t>
            </a:r>
            <a:r>
              <a:rPr lang="en-US" sz="3200" dirty="0" smtClean="0"/>
              <a:t>consequences of a </a:t>
            </a:r>
            <a:r>
              <a:rPr lang="en-US" sz="3200" dirty="0"/>
              <a:t>KB as a haystack and of α as a needle. </a:t>
            </a:r>
            <a:endParaRPr lang="en-US" sz="3200" dirty="0" smtClean="0"/>
          </a:p>
          <a:p>
            <a:pPr lvl="2">
              <a:buFont typeface="Arial"/>
              <a:buChar char="•"/>
            </a:pPr>
            <a:r>
              <a:rPr lang="en-US" sz="3200" dirty="0" smtClean="0"/>
              <a:t>Entailment </a:t>
            </a:r>
            <a:r>
              <a:rPr lang="en-US" sz="3200" dirty="0"/>
              <a:t>is like the needle being in the haystack</a:t>
            </a:r>
            <a:r>
              <a:rPr lang="en-US" sz="3200" dirty="0" smtClean="0"/>
              <a:t>;</a:t>
            </a:r>
          </a:p>
          <a:p>
            <a:pPr lvl="2">
              <a:buFont typeface="Arial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nference </a:t>
            </a:r>
            <a:r>
              <a:rPr lang="en-US" sz="3200" dirty="0"/>
              <a:t>is like finding it. 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stock-illustration-34611538-needle-in-a-haystack-loupe-drawing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08" y="424912"/>
            <a:ext cx="2387249" cy="17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symbols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34400" cy="4762500"/>
          </a:xfrm>
        </p:spPr>
        <p:txBody>
          <a:bodyPr/>
          <a:lstStyle/>
          <a:p>
            <a:pPr marL="342882" indent="-342882">
              <a:defRPr/>
            </a:pPr>
            <a:r>
              <a:rPr lang="en-US" dirty="0"/>
              <a:t>Expressions only evaluate to either “true” or “false.”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342882" indent="-342882">
              <a:defRPr/>
            </a:pPr>
            <a:r>
              <a:rPr lang="en-US" sz="2000" dirty="0"/>
              <a:t>P		“P is true”</a:t>
            </a:r>
          </a:p>
          <a:p>
            <a:pPr marL="342882" indent="-342882">
              <a:defRPr/>
            </a:pPr>
            <a:r>
              <a:rPr lang="en-US" sz="2000" dirty="0"/>
              <a:t>¬P		“P is false”				</a:t>
            </a:r>
            <a:r>
              <a:rPr lang="en-US" sz="2000" dirty="0">
                <a:solidFill>
                  <a:srgbClr val="0066FF"/>
                </a:solidFill>
              </a:rPr>
              <a:t>negation</a:t>
            </a:r>
          </a:p>
          <a:p>
            <a:pPr marL="342882" indent="-342882">
              <a:defRPr/>
            </a:pPr>
            <a:r>
              <a:rPr lang="en-US" sz="2000" dirty="0"/>
              <a:t>P V Q	“either P is true or Q is true or both”	</a:t>
            </a:r>
            <a:r>
              <a:rPr lang="en-US" sz="2000" dirty="0">
                <a:solidFill>
                  <a:srgbClr val="0066FF"/>
                </a:solidFill>
              </a:rPr>
              <a:t>disjunction</a:t>
            </a:r>
          </a:p>
          <a:p>
            <a:pPr marL="342882" indent="-342882">
              <a:defRPr/>
            </a:pPr>
            <a:r>
              <a:rPr lang="en-US" sz="2000" dirty="0"/>
              <a:t>P ^ Q	“both P and Q are true”			</a:t>
            </a:r>
            <a:r>
              <a:rPr lang="en-US" sz="2000" dirty="0">
                <a:solidFill>
                  <a:srgbClr val="0066FF"/>
                </a:solidFill>
              </a:rPr>
              <a:t>conjunction</a:t>
            </a:r>
          </a:p>
          <a:p>
            <a:pPr marL="342882" indent="-342882">
              <a:defRPr/>
            </a:pPr>
            <a:r>
              <a:rPr lang="en-US" sz="2000" dirty="0"/>
              <a:t>P =&gt; Q	“if P is true, </a:t>
            </a:r>
            <a:r>
              <a:rPr lang="en-US" sz="2000" dirty="0" smtClean="0"/>
              <a:t>then </a:t>
            </a:r>
            <a:r>
              <a:rPr lang="en-US" sz="2000" dirty="0"/>
              <a:t>Q is true”		</a:t>
            </a:r>
            <a:r>
              <a:rPr lang="en-US" sz="2000" dirty="0">
                <a:solidFill>
                  <a:srgbClr val="0066FF"/>
                </a:solidFill>
              </a:rPr>
              <a:t>implication</a:t>
            </a:r>
          </a:p>
          <a:p>
            <a:pPr marL="342882" indent="-342882">
              <a:defRPr/>
            </a:pPr>
            <a:r>
              <a:rPr lang="en-US" sz="2000" dirty="0"/>
              <a:t>P </a:t>
            </a:r>
            <a:r>
              <a:rPr lang="en-US" sz="2000" dirty="0" err="1">
                <a:sym typeface="Wingdings" charset="2"/>
              </a:rPr>
              <a:t></a:t>
            </a:r>
            <a:r>
              <a:rPr lang="en-US" sz="2000" dirty="0">
                <a:sym typeface="Wingdings" charset="2"/>
              </a:rPr>
              <a:t> Q	“P and Q are either both true or both false” </a:t>
            </a:r>
            <a:r>
              <a:rPr lang="en-US" sz="2000" dirty="0">
                <a:solidFill>
                  <a:srgbClr val="0066FF"/>
                </a:solidFill>
                <a:sym typeface="Wingdings" charset="2"/>
              </a:rPr>
              <a:t>equivalence</a:t>
            </a:r>
            <a:endParaRPr lang="en-US" sz="20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Propositional logic: syntax</a:t>
            </a:r>
          </a:p>
        </p:txBody>
      </p:sp>
      <p:pic>
        <p:nvPicPr>
          <p:cNvPr id="112642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r="-3040"/>
          <a:stretch>
            <a:fillRect/>
          </a:stretch>
        </p:blipFill>
        <p:spPr bwMode="auto">
          <a:xfrm>
            <a:off x="76200" y="1676400"/>
            <a:ext cx="8077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5943600" y="17526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5481"/>
            <a:ext cx="7772400" cy="1143000"/>
          </a:xfrm>
        </p:spPr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A5BEA-AD5F-214D-8AF6-F7CE5546E21C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4838" y="1272170"/>
            <a:ext cx="89916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94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 lookup table to determine the truth value of a sentence.</a:t>
            </a:r>
          </a:p>
          <a:p>
            <a:r>
              <a:rPr lang="en-US" b="0" dirty="0" smtClean="0"/>
              <a:t>Columns: One for each propositional symbol, One for the sentence.</a:t>
            </a:r>
          </a:p>
          <a:p>
            <a:r>
              <a:rPr lang="en-US" b="0" dirty="0" smtClean="0"/>
              <a:t>Rows: Enumerated possible truth values of each propositional symbol</a:t>
            </a:r>
          </a:p>
          <a:p>
            <a:r>
              <a:rPr lang="en-US" dirty="0" smtClean="0"/>
              <a:t>Model</a:t>
            </a:r>
            <a:r>
              <a:rPr lang="en-US" b="0" dirty="0" smtClean="0"/>
              <a:t>: A single row in this table.</a:t>
            </a:r>
          </a:p>
          <a:p>
            <a:endParaRPr lang="en-US" b="0" dirty="0" smtClean="0"/>
          </a:p>
          <a:p>
            <a:endParaRPr lang="en-US" b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91124"/>
              </p:ext>
            </p:extLst>
          </p:nvPr>
        </p:nvGraphicFramePr>
        <p:xfrm>
          <a:off x="1371600" y="3860800"/>
          <a:ext cx="609600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r>
                        <a:rPr lang="en-US" sz="1800" b="0" dirty="0" smtClean="0"/>
                        <a:t>⋁</a:t>
                      </a:r>
                      <a:r>
                        <a:rPr lang="en-US" dirty="0" smtClean="0"/>
                        <a:t> 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basic connectives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70204"/>
              </p:ext>
            </p:extLst>
          </p:nvPr>
        </p:nvGraphicFramePr>
        <p:xfrm>
          <a:off x="762000" y="2362200"/>
          <a:ext cx="7391398" cy="243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¬</a:t>
                      </a:r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r>
                        <a:rPr lang="en-US" b="1" dirty="0" smtClean="0"/>
                        <a:t>⋀ </a:t>
                      </a:r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r>
                        <a:rPr lang="en-US" sz="1800" b="0" dirty="0" smtClean="0"/>
                        <a:t>⋁ </a:t>
                      </a:r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⇒ 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</a:t>
                      </a:r>
                      <a:r>
                        <a:rPr lang="en-US" sz="1800" b="0" dirty="0" smtClean="0"/>
                        <a:t>⟺ </a:t>
                      </a:r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5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equivalence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Two sentences are logically equivalent if they have identical columns a truth table.</a:t>
            </a:r>
          </a:p>
          <a:p>
            <a:r>
              <a:rPr lang="en-US" b="0" dirty="0" smtClean="0"/>
              <a:t>Example: Are these two equivalent?  P </a:t>
            </a:r>
            <a:r>
              <a:rPr lang="en-US" dirty="0" smtClean="0"/>
              <a:t>⇒ </a:t>
            </a:r>
            <a:r>
              <a:rPr lang="en-US" b="0" dirty="0" smtClean="0"/>
              <a:t>Q, ¬P ⋁ Q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Yes! An implication is equivalent to the disjunction of the consequent and the negation of the antecedent (</a:t>
            </a:r>
            <a:r>
              <a:rPr lang="en-US" b="0" i="1" dirty="0" smtClean="0"/>
              <a:t>implication elimination</a:t>
            </a:r>
            <a:r>
              <a:rPr lang="en-US" b="0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49240"/>
              </p:ext>
            </p:extLst>
          </p:nvPr>
        </p:nvGraphicFramePr>
        <p:xfrm>
          <a:off x="1219200" y="3124200"/>
          <a:ext cx="609600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 ⇒ 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¬P ⋁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1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 sentence that is </a:t>
            </a:r>
            <a:r>
              <a:rPr lang="en-US" b="0" u="sng" dirty="0" smtClean="0"/>
              <a:t>necessarily</a:t>
            </a:r>
            <a:r>
              <a:rPr lang="en-US" b="0" dirty="0" smtClean="0"/>
              <a:t> True, in </a:t>
            </a:r>
            <a:r>
              <a:rPr lang="en-US" b="0" u="sng" dirty="0" smtClean="0"/>
              <a:t>all</a:t>
            </a:r>
            <a:r>
              <a:rPr lang="en-US" b="0" dirty="0" smtClean="0"/>
              <a:t> models (rows of a truth table)</a:t>
            </a:r>
          </a:p>
          <a:p>
            <a:endParaRPr lang="en-US" b="0" dirty="0"/>
          </a:p>
          <a:p>
            <a:r>
              <a:rPr lang="en-US" b="0" dirty="0" smtClean="0"/>
              <a:t>Because </a:t>
            </a:r>
            <a:r>
              <a:rPr lang="en-US" b="0" dirty="0"/>
              <a:t>P </a:t>
            </a:r>
            <a:r>
              <a:rPr lang="en-US" dirty="0"/>
              <a:t>⇒ </a:t>
            </a:r>
            <a:r>
              <a:rPr lang="en-US" b="0" dirty="0" smtClean="0"/>
              <a:t>Q is equivalent to ¬P </a:t>
            </a:r>
            <a:r>
              <a:rPr lang="en-US" b="0" dirty="0"/>
              <a:t>⋁ </a:t>
            </a:r>
            <a:r>
              <a:rPr lang="en-US" b="0" dirty="0" smtClean="0"/>
              <a:t>Q, the following is a tautology:</a:t>
            </a:r>
          </a:p>
          <a:p>
            <a:r>
              <a:rPr lang="en-US" b="0" dirty="0" smtClean="0"/>
              <a:t>(P </a:t>
            </a:r>
            <a:r>
              <a:rPr lang="en-US" dirty="0"/>
              <a:t>⇒ </a:t>
            </a:r>
            <a:r>
              <a:rPr lang="en-US" b="0" dirty="0" smtClean="0"/>
              <a:t>Q) ⟺ (¬P </a:t>
            </a:r>
            <a:r>
              <a:rPr lang="en-US" b="0" dirty="0"/>
              <a:t>⋁ </a:t>
            </a:r>
            <a:r>
              <a:rPr lang="en-US" b="0" dirty="0" smtClean="0"/>
              <a:t>Q)</a:t>
            </a:r>
          </a:p>
          <a:p>
            <a:endParaRPr lang="en-US" b="0" dirty="0" smtClean="0"/>
          </a:p>
          <a:p>
            <a:r>
              <a:rPr lang="en-US" b="0" dirty="0" smtClean="0"/>
              <a:t>It is also a tautology for any pair of sentences, </a:t>
            </a:r>
            <a:r>
              <a:rPr lang="el-GR" b="0" dirty="0"/>
              <a:t>α</a:t>
            </a:r>
            <a:r>
              <a:rPr lang="en-US" b="0" dirty="0"/>
              <a:t> </a:t>
            </a:r>
            <a:r>
              <a:rPr lang="en-US" b="0" dirty="0" smtClean="0"/>
              <a:t>and </a:t>
            </a:r>
            <a:r>
              <a:rPr lang="el-GR" b="0" dirty="0" smtClean="0"/>
              <a:t>β</a:t>
            </a:r>
            <a:r>
              <a:rPr lang="en-US" b="0" dirty="0" smtClean="0"/>
              <a:t>:</a:t>
            </a:r>
          </a:p>
          <a:p>
            <a:r>
              <a:rPr lang="en-US" b="0" dirty="0" smtClean="0"/>
              <a:t>(</a:t>
            </a:r>
            <a:r>
              <a:rPr lang="el-GR" b="0" dirty="0" smtClean="0"/>
              <a:t>α</a:t>
            </a:r>
            <a:r>
              <a:rPr lang="en-US" b="0" dirty="0" smtClean="0"/>
              <a:t> </a:t>
            </a:r>
            <a:r>
              <a:rPr lang="en-US" b="0" dirty="0"/>
              <a:t>⇒ </a:t>
            </a:r>
            <a:r>
              <a:rPr lang="el-GR" b="0" dirty="0" smtClean="0"/>
              <a:t>β</a:t>
            </a:r>
            <a:r>
              <a:rPr lang="en-US" b="0" dirty="0" smtClean="0"/>
              <a:t>) </a:t>
            </a:r>
            <a:r>
              <a:rPr lang="en-US" b="0" dirty="0"/>
              <a:t>⟺ </a:t>
            </a:r>
            <a:r>
              <a:rPr lang="en-US" b="0" dirty="0" smtClean="0"/>
              <a:t>(¬</a:t>
            </a:r>
            <a:r>
              <a:rPr lang="el-GR" b="0" dirty="0"/>
              <a:t>α</a:t>
            </a:r>
            <a:r>
              <a:rPr lang="en-US" b="0" dirty="0" smtClean="0"/>
              <a:t> </a:t>
            </a:r>
            <a:r>
              <a:rPr lang="en-US" b="0" dirty="0"/>
              <a:t>⋁ </a:t>
            </a:r>
            <a:r>
              <a:rPr lang="el-GR" b="0" dirty="0" smtClean="0"/>
              <a:t>β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b="0" dirty="0"/>
          </a:p>
          <a:p>
            <a:r>
              <a:rPr lang="en-US" b="0" dirty="0" smtClean="0"/>
              <a:t>There are many important tautologies, some with their own special names. 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31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tautologies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55133"/>
              </p:ext>
            </p:extLst>
          </p:nvPr>
        </p:nvGraphicFramePr>
        <p:xfrm>
          <a:off x="381000" y="1752600"/>
          <a:ext cx="8305800" cy="445008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174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⋀ </a:t>
                      </a:r>
                      <a:r>
                        <a:rPr lang="el-GR" b="0" dirty="0" smtClean="0"/>
                        <a:t>β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 ⋀ </a:t>
                      </a:r>
                      <a:r>
                        <a:rPr lang="el-GR" b="0" dirty="0" smtClean="0"/>
                        <a:t>α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Commutativity</a:t>
                      </a:r>
                      <a:r>
                        <a:rPr lang="en-US" b="0" baseline="0" dirty="0" smtClean="0"/>
                        <a:t> of </a:t>
                      </a:r>
                      <a:r>
                        <a:rPr lang="en-US" b="0" dirty="0" smtClean="0"/>
                        <a:t>⋀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⋁ </a:t>
                      </a:r>
                      <a:r>
                        <a:rPr lang="el-GR" b="0" dirty="0" smtClean="0"/>
                        <a:t>β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 ⋁ </a:t>
                      </a:r>
                      <a:r>
                        <a:rPr lang="el-GR" b="0" dirty="0" smtClean="0"/>
                        <a:t>α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Commutativity</a:t>
                      </a:r>
                      <a:r>
                        <a:rPr lang="en-US" b="0" baseline="0" dirty="0" smtClean="0"/>
                        <a:t> of </a:t>
                      </a:r>
                      <a:r>
                        <a:rPr lang="en-US" b="0" dirty="0" smtClean="0"/>
                        <a:t>⋁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⋀ 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) ⋀ </a:t>
                      </a:r>
                      <a:r>
                        <a:rPr lang="el-GR" b="0" dirty="0" smtClean="0"/>
                        <a:t>γ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⋀ (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 ⋀ </a:t>
                      </a:r>
                      <a:r>
                        <a:rPr lang="el-GR" b="0" dirty="0" smtClean="0"/>
                        <a:t>γ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Associativity of 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⋁ 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) ⋁ </a:t>
                      </a:r>
                      <a:r>
                        <a:rPr lang="el-GR" b="0" dirty="0" smtClean="0"/>
                        <a:t>γ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⋁ (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 ⋁ </a:t>
                      </a:r>
                      <a:r>
                        <a:rPr lang="el-GR" b="0" dirty="0" smtClean="0"/>
                        <a:t>γ</a:t>
                      </a:r>
                      <a:r>
                        <a:rPr lang="en-US" b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Associativity of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⋁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¬(¬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0" dirty="0" smtClean="0"/>
                        <a:t>α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Double-negation elimination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⇒ </a:t>
                      </a:r>
                      <a:r>
                        <a:rPr lang="el-GR" b="0" dirty="0" smtClean="0"/>
                        <a:t>β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⟺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¬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 ⇒ ¬</a:t>
                      </a:r>
                      <a:r>
                        <a:rPr lang="el-GR" b="0" dirty="0" smtClean="0"/>
                        <a:t>α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Contraposition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⇒ </a:t>
                      </a:r>
                      <a:r>
                        <a:rPr lang="el-GR" b="0" dirty="0" smtClean="0"/>
                        <a:t>β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⟺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¬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⋁ </a:t>
                      </a:r>
                      <a:r>
                        <a:rPr lang="el-GR" b="0" dirty="0" smtClean="0"/>
                        <a:t>β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Implication</a:t>
                      </a:r>
                      <a:r>
                        <a:rPr lang="en-US" b="0" baseline="0" dirty="0" smtClean="0"/>
                        <a:t> elimination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⟺ </a:t>
                      </a:r>
                      <a:r>
                        <a:rPr lang="el-GR" b="0" dirty="0" smtClean="0"/>
                        <a:t>β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⇒ 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)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⋀ (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 ⇒ 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Biconditional</a:t>
                      </a:r>
                      <a:r>
                        <a:rPr lang="en-US" b="0" dirty="0" smtClean="0"/>
                        <a:t> elimination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¬(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⋀ 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⟺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¬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⋁ ¬</a:t>
                      </a:r>
                      <a:r>
                        <a:rPr lang="el-GR" b="0" dirty="0" smtClean="0"/>
                        <a:t>β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</a:t>
                      </a:r>
                      <a:r>
                        <a:rPr lang="en-US" b="0" baseline="0" dirty="0" smtClean="0"/>
                        <a:t> Morgan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¬(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⋁ 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⟺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¬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⋀ ¬</a:t>
                      </a:r>
                      <a:r>
                        <a:rPr lang="el-GR" b="0" dirty="0" smtClean="0"/>
                        <a:t>β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</a:t>
                      </a:r>
                      <a:r>
                        <a:rPr lang="en-US" b="0" baseline="0" dirty="0" smtClean="0"/>
                        <a:t> Morgan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⋀ (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 ⋁ </a:t>
                      </a:r>
                      <a:r>
                        <a:rPr lang="el-GR" b="0" dirty="0" smtClean="0"/>
                        <a:t>γ</a:t>
                      </a:r>
                      <a:r>
                        <a:rPr lang="en-US" b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⟺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⋀ 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) ⋁ (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⋀ </a:t>
                      </a:r>
                      <a:r>
                        <a:rPr lang="el-GR" b="0" dirty="0" smtClean="0"/>
                        <a:t>γ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Distributivity</a:t>
                      </a:r>
                      <a:r>
                        <a:rPr lang="en-US" b="0" dirty="0" smtClean="0"/>
                        <a:t> of ⋀ over ⋁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⋁ (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 ⋀ </a:t>
                      </a:r>
                      <a:r>
                        <a:rPr lang="el-GR" b="0" dirty="0" smtClean="0"/>
                        <a:t>γ</a:t>
                      </a:r>
                      <a:r>
                        <a:rPr lang="en-US" b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⋁ </a:t>
                      </a:r>
                      <a:r>
                        <a:rPr lang="el-GR" b="0" dirty="0" smtClean="0"/>
                        <a:t>β</a:t>
                      </a:r>
                      <a:r>
                        <a:rPr lang="en-US" b="0" dirty="0" smtClean="0"/>
                        <a:t>) ⋀ (</a:t>
                      </a:r>
                      <a:r>
                        <a:rPr lang="el-GR" b="0" dirty="0" smtClean="0"/>
                        <a:t>α</a:t>
                      </a:r>
                      <a:r>
                        <a:rPr lang="en-US" b="0" dirty="0" smtClean="0"/>
                        <a:t> ⋁ </a:t>
                      </a:r>
                      <a:r>
                        <a:rPr lang="el-GR" b="0" dirty="0" smtClean="0"/>
                        <a:t>γ</a:t>
                      </a:r>
                      <a:r>
                        <a:rPr lang="en-US" b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Distributivity</a:t>
                      </a:r>
                      <a:r>
                        <a:rPr lang="en-US" b="0" dirty="0" smtClean="0"/>
                        <a:t> of ⋁ over ⋀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7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knowledge-based agent</a:t>
            </a:r>
          </a:p>
        </p:txBody>
      </p:sp>
      <p:pic>
        <p:nvPicPr>
          <p:cNvPr id="86018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752600"/>
            <a:ext cx="8839200" cy="259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685800" y="4343400"/>
            <a:ext cx="784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endParaRPr kumimoji="1" lang="en-US" sz="1800" dirty="0">
              <a:latin typeface="Tahoma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kumimoji="1" lang="en-US" sz="1800" dirty="0">
                <a:latin typeface="Tahoma" pitchFamily="34" charset="0"/>
              </a:rPr>
              <a:t>TELL KB what was perceived</a:t>
            </a:r>
            <a:br>
              <a:rPr kumimoji="1" lang="en-US" sz="1800" dirty="0">
                <a:latin typeface="Tahoma" pitchFamily="34" charset="0"/>
              </a:rPr>
            </a:br>
            <a:r>
              <a:rPr kumimoji="1" lang="en-US" sz="1800" dirty="0">
                <a:latin typeface="Tahoma" pitchFamily="34" charset="0"/>
              </a:rPr>
              <a:t>Uses a KRL to insert new sentences, representations of facts, into KB</a:t>
            </a:r>
            <a:br>
              <a:rPr kumimoji="1" lang="en-US" sz="1800" dirty="0">
                <a:latin typeface="Tahoma" pitchFamily="34" charset="0"/>
              </a:rPr>
            </a:br>
            <a:endParaRPr kumimoji="1" lang="en-US" sz="1800" dirty="0">
              <a:latin typeface="Tahoma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kumimoji="1" lang="en-US" sz="1800" dirty="0">
                <a:latin typeface="Tahoma" pitchFamily="34" charset="0"/>
              </a:rPr>
              <a:t>ASK KB what to do.</a:t>
            </a:r>
            <a:br>
              <a:rPr kumimoji="1" lang="en-US" sz="1800" dirty="0">
                <a:latin typeface="Tahoma" pitchFamily="34" charset="0"/>
              </a:rPr>
            </a:br>
            <a:r>
              <a:rPr kumimoji="1" lang="en-US" sz="1800" dirty="0">
                <a:latin typeface="Tahoma" pitchFamily="34" charset="0"/>
              </a:rPr>
              <a:t>Uses logical reasoning to examine actions and select best.</a:t>
            </a:r>
          </a:p>
        </p:txBody>
      </p:sp>
    </p:spTree>
    <p:extLst>
      <p:ext uri="{BB962C8B-B14F-4D97-AF65-F5344CB8AC3E}">
        <p14:creationId xmlns:p14="http://schemas.microsoft.com/office/powerpoint/2010/main" val="36145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 Morgan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81800" cy="4373563"/>
          </a:xfrm>
        </p:spPr>
        <p:txBody>
          <a:bodyPr>
            <a:normAutofit/>
          </a:bodyPr>
          <a:lstStyle/>
          <a:p>
            <a:r>
              <a:rPr lang="en-US" b="0" dirty="0" smtClean="0"/>
              <a:t>Interesting because they show how to express either </a:t>
            </a:r>
            <a:r>
              <a:rPr lang="en-US" b="0" dirty="0"/>
              <a:t>connective ⋀ and ⋁ </a:t>
            </a:r>
            <a:r>
              <a:rPr lang="en-US" b="0" dirty="0" smtClean="0"/>
              <a:t>in terms of the other.</a:t>
            </a:r>
          </a:p>
          <a:p>
            <a:r>
              <a:rPr lang="en-US" b="0" dirty="0" smtClean="0"/>
              <a:t>That means that we could “rewrite” any sentence to a logically equivalent one that did not involve the ⋁ connective.</a:t>
            </a:r>
          </a:p>
          <a:p>
            <a:r>
              <a:rPr lang="en-US" b="0" dirty="0" smtClean="0"/>
              <a:t>Example: </a:t>
            </a:r>
          </a:p>
          <a:p>
            <a:r>
              <a:rPr lang="en-US" b="0" dirty="0" smtClean="0"/>
              <a:t>(</a:t>
            </a:r>
            <a:r>
              <a:rPr lang="en-US" b="0" dirty="0"/>
              <a:t>P ⋀ </a:t>
            </a:r>
            <a:r>
              <a:rPr lang="en-US" b="0" dirty="0" smtClean="0"/>
              <a:t>Q) ⋁ (</a:t>
            </a:r>
            <a:r>
              <a:rPr lang="en-US" b="0" dirty="0"/>
              <a:t>R ⋀ </a:t>
            </a:r>
            <a:r>
              <a:rPr lang="en-US" b="0" dirty="0" smtClean="0"/>
              <a:t>S)			Given</a:t>
            </a:r>
          </a:p>
          <a:p>
            <a:r>
              <a:rPr lang="en-US" b="0" dirty="0"/>
              <a:t>¬(¬(P ⋀ </a:t>
            </a:r>
            <a:r>
              <a:rPr lang="en-US" b="0" dirty="0" smtClean="0"/>
              <a:t>Q)) ⋁ ¬(</a:t>
            </a:r>
            <a:r>
              <a:rPr lang="en-US" b="0" dirty="0"/>
              <a:t>¬(R ⋀ </a:t>
            </a:r>
            <a:r>
              <a:rPr lang="en-US" b="0" dirty="0" smtClean="0"/>
              <a:t>S))		Double-negation elimination</a:t>
            </a:r>
          </a:p>
          <a:p>
            <a:r>
              <a:rPr lang="en-US" b="0" dirty="0"/>
              <a:t>¬(¬P </a:t>
            </a:r>
            <a:r>
              <a:rPr lang="en-US" b="0" dirty="0" smtClean="0"/>
              <a:t>⋁ ¬</a:t>
            </a:r>
            <a:r>
              <a:rPr lang="en-US" b="0" dirty="0"/>
              <a:t>Q</a:t>
            </a:r>
            <a:r>
              <a:rPr lang="en-US" b="0" dirty="0" smtClean="0"/>
              <a:t>) ⋁ ¬(</a:t>
            </a:r>
            <a:r>
              <a:rPr lang="en-US" b="0" dirty="0"/>
              <a:t>¬R </a:t>
            </a:r>
            <a:r>
              <a:rPr lang="en-US" b="0" dirty="0" smtClean="0"/>
              <a:t>⋁ ¬</a:t>
            </a:r>
            <a:r>
              <a:rPr lang="en-US" b="0" dirty="0"/>
              <a:t>S</a:t>
            </a:r>
            <a:r>
              <a:rPr lang="en-US" b="0" dirty="0" smtClean="0"/>
              <a:t>)		De Morgan</a:t>
            </a:r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2438400"/>
            <a:ext cx="1473200" cy="2088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4495800"/>
            <a:ext cx="1522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Augustus De Morgan</a:t>
            </a:r>
            <a:br>
              <a:rPr lang="en-US" sz="1100" dirty="0" smtClean="0">
                <a:latin typeface="Arial"/>
                <a:cs typeface="Arial"/>
              </a:rPr>
            </a:br>
            <a:r>
              <a:rPr lang="en-US" sz="1100" dirty="0" smtClean="0">
                <a:latin typeface="Arial"/>
                <a:cs typeface="Arial"/>
              </a:rPr>
              <a:t>(1806-1871)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5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5791200" cy="838518"/>
          </a:xfrm>
        </p:spPr>
        <p:txBody>
          <a:bodyPr/>
          <a:lstStyle/>
          <a:p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7620000" cy="1447800"/>
          </a:xfrm>
        </p:spPr>
        <p:txBody>
          <a:bodyPr>
            <a:normAutofit/>
          </a:bodyPr>
          <a:lstStyle/>
          <a:p>
            <a:r>
              <a:rPr lang="en-US" b="0" dirty="0" smtClean="0"/>
              <a:t>A clause with at most one positive literal. Example:</a:t>
            </a:r>
          </a:p>
          <a:p>
            <a:r>
              <a:rPr lang="en-US" b="0" dirty="0" smtClean="0"/>
              <a:t>¬P ⋁ </a:t>
            </a:r>
            <a:r>
              <a:rPr lang="en-US" b="0" dirty="0"/>
              <a:t>¬</a:t>
            </a:r>
            <a:r>
              <a:rPr lang="en-US" b="0" dirty="0" smtClean="0"/>
              <a:t>Q </a:t>
            </a:r>
            <a:r>
              <a:rPr lang="en-US" b="0" dirty="0"/>
              <a:t>⋁ </a:t>
            </a:r>
            <a:r>
              <a:rPr lang="en-US" b="0" dirty="0" smtClean="0"/>
              <a:t>¬R </a:t>
            </a:r>
            <a:r>
              <a:rPr lang="en-US" b="0" dirty="0"/>
              <a:t>⋁ ¬</a:t>
            </a:r>
            <a:r>
              <a:rPr lang="en-US" b="0" dirty="0" smtClean="0"/>
              <a:t>S</a:t>
            </a:r>
          </a:p>
          <a:p>
            <a:r>
              <a:rPr lang="en-US" b="0" dirty="0" smtClean="0"/>
              <a:t>(equivalent to: P </a:t>
            </a:r>
            <a:r>
              <a:rPr lang="en-US" b="0" dirty="0"/>
              <a:t>⋀ Q ⋀ R ⇒ ¬</a:t>
            </a:r>
            <a:r>
              <a:rPr lang="en-US" b="0" dirty="0" smtClean="0"/>
              <a:t>S)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301113"/>
            <a:ext cx="5791200" cy="83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Definite clause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24200"/>
            <a:ext cx="76200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A clause with exactly one positive literal. Example:</a:t>
            </a:r>
          </a:p>
          <a:p>
            <a:r>
              <a:rPr lang="en-US" b="0" dirty="0" smtClean="0"/>
              <a:t>¬P ⋁ </a:t>
            </a:r>
            <a:r>
              <a:rPr lang="en-US" b="0" dirty="0"/>
              <a:t>¬</a:t>
            </a:r>
            <a:r>
              <a:rPr lang="en-US" b="0" dirty="0" smtClean="0"/>
              <a:t>Q ⋁ ¬R ⋁ S			</a:t>
            </a:r>
          </a:p>
          <a:p>
            <a:r>
              <a:rPr lang="en-US" b="0" dirty="0"/>
              <a:t>(</a:t>
            </a:r>
            <a:r>
              <a:rPr lang="en-US" b="0" dirty="0" smtClean="0"/>
              <a:t>equivalent to: P </a:t>
            </a:r>
            <a:r>
              <a:rPr lang="en-US" b="0" dirty="0"/>
              <a:t>⋀ Q ⋀ </a:t>
            </a:r>
            <a:r>
              <a:rPr lang="en-US" b="0" dirty="0" smtClean="0"/>
              <a:t>R </a:t>
            </a:r>
            <a:r>
              <a:rPr lang="en-US" b="0" dirty="0"/>
              <a:t>⇒</a:t>
            </a:r>
            <a:r>
              <a:rPr lang="en-US" b="0" dirty="0" smtClean="0"/>
              <a:t> S)</a:t>
            </a:r>
            <a:endParaRPr lang="en-US" b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282312"/>
            <a:ext cx="5791200" cy="83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dirty="0" smtClean="0"/>
              <a:t>Horn clause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08887"/>
            <a:ext cx="7620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A disjunction of literals. Example:</a:t>
            </a:r>
          </a:p>
          <a:p>
            <a:r>
              <a:rPr lang="en-US" b="0" dirty="0" smtClean="0"/>
              <a:t>¬P ⋁ Q ⋁ ¬R ⋁ 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412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81800" cy="1371600"/>
          </a:xfrm>
        </p:spPr>
        <p:txBody>
          <a:bodyPr/>
          <a:lstStyle/>
          <a:p>
            <a:r>
              <a:rPr lang="en-US" dirty="0" smtClean="0"/>
              <a:t>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When a logical sentence is expressed as a conjunction of clauses.</a:t>
            </a:r>
          </a:p>
          <a:p>
            <a:r>
              <a:rPr lang="en-US" sz="2000" b="0" dirty="0" smtClean="0"/>
              <a:t>Examples:</a:t>
            </a:r>
          </a:p>
          <a:p>
            <a:r>
              <a:rPr lang="en-US" sz="2000" b="0" dirty="0" smtClean="0"/>
              <a:t>(¬</a:t>
            </a:r>
            <a:r>
              <a:rPr lang="en-US" sz="2000" b="0" dirty="0"/>
              <a:t>P ⋁ ¬</a:t>
            </a:r>
            <a:r>
              <a:rPr lang="en-US" sz="2000" b="0" dirty="0" smtClean="0"/>
              <a:t>Q) </a:t>
            </a:r>
            <a:r>
              <a:rPr lang="en-US" sz="2000" b="0" dirty="0"/>
              <a:t>⋀</a:t>
            </a:r>
            <a:r>
              <a:rPr lang="en-US" sz="2000" b="0" dirty="0" smtClean="0"/>
              <a:t> (Q ⋁ ¬</a:t>
            </a:r>
            <a:r>
              <a:rPr lang="en-US" sz="2000" b="0" dirty="0"/>
              <a:t>R ⋁ ¬</a:t>
            </a:r>
            <a:r>
              <a:rPr lang="en-US" sz="2000" b="0" dirty="0" smtClean="0"/>
              <a:t>S)</a:t>
            </a:r>
          </a:p>
          <a:p>
            <a:r>
              <a:rPr lang="en-US" sz="2000" b="0" dirty="0"/>
              <a:t>(¬P ⋁ ¬Q) ⋀ </a:t>
            </a:r>
            <a:r>
              <a:rPr lang="en-US" sz="2000" b="0" dirty="0" smtClean="0"/>
              <a:t>(</a:t>
            </a:r>
            <a:r>
              <a:rPr lang="en-US" sz="2000" b="0" dirty="0"/>
              <a:t>Q ⋁ </a:t>
            </a:r>
            <a:r>
              <a:rPr lang="en-US" sz="2000" b="0" dirty="0" smtClean="0"/>
              <a:t>¬</a:t>
            </a:r>
            <a:r>
              <a:rPr lang="en-US" sz="2000" b="0" dirty="0"/>
              <a:t>R ⋁ ¬</a:t>
            </a:r>
            <a:r>
              <a:rPr lang="en-US" sz="2000" b="0" dirty="0" smtClean="0"/>
              <a:t>S ⋁ T ⋁ U) ⋀ (P </a:t>
            </a:r>
            <a:r>
              <a:rPr lang="en-US" sz="2000" b="0" dirty="0"/>
              <a:t>⋁ </a:t>
            </a:r>
            <a:r>
              <a:rPr lang="en-US" sz="2000" b="0" dirty="0" smtClean="0"/>
              <a:t>S </a:t>
            </a:r>
            <a:r>
              <a:rPr lang="en-US" sz="2000" b="0" dirty="0"/>
              <a:t>⋁ </a:t>
            </a:r>
            <a:r>
              <a:rPr lang="en-US" sz="2000" b="0" dirty="0" smtClean="0"/>
              <a:t>¬U) </a:t>
            </a:r>
            <a:endParaRPr lang="en-US" sz="2000" b="0" dirty="0"/>
          </a:p>
          <a:p>
            <a:r>
              <a:rPr lang="en-US" sz="2000" b="0" dirty="0" smtClean="0"/>
              <a:t>Extreme examples:</a:t>
            </a:r>
          </a:p>
          <a:p>
            <a:r>
              <a:rPr lang="en-US" sz="2000" b="0" dirty="0" smtClean="0"/>
              <a:t>¬</a:t>
            </a:r>
            <a:r>
              <a:rPr lang="en-US" sz="2000" b="0" dirty="0"/>
              <a:t>P ⋁ ¬</a:t>
            </a:r>
            <a:r>
              <a:rPr lang="en-US" sz="2000" b="0" dirty="0" smtClean="0"/>
              <a:t>Q	 only one conjunct.</a:t>
            </a:r>
          </a:p>
          <a:p>
            <a:r>
              <a:rPr lang="en-US" sz="2000" b="0" dirty="0" smtClean="0"/>
              <a:t>¬</a:t>
            </a:r>
            <a:r>
              <a:rPr lang="en-US" sz="2000" b="0" dirty="0"/>
              <a:t>P ⋀</a:t>
            </a:r>
            <a:r>
              <a:rPr lang="en-US" sz="2000" b="0" dirty="0" smtClean="0"/>
              <a:t> </a:t>
            </a:r>
            <a:r>
              <a:rPr lang="en-US" sz="2000" b="0" dirty="0"/>
              <a:t>¬</a:t>
            </a:r>
            <a:r>
              <a:rPr lang="en-US" sz="2000" b="0" dirty="0" smtClean="0"/>
              <a:t>Q	 conjunction of two clauses each with one literal</a:t>
            </a:r>
          </a:p>
          <a:p>
            <a:r>
              <a:rPr lang="en-US" sz="2000" b="0" dirty="0"/>
              <a:t>¬P </a:t>
            </a:r>
            <a:r>
              <a:rPr lang="en-US" sz="2000" b="0" dirty="0" smtClean="0"/>
              <a:t>		only one conjunct, a clause with one literal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735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CNF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0" dirty="0" smtClean="0"/>
              <a:t>Every sentence of propositional logic is logically equivalent to a conjunction of clauses (CNF). Convert using these tautologies: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err="1" smtClean="0"/>
              <a:t>Biconditional</a:t>
            </a:r>
            <a:r>
              <a:rPr lang="en-US" b="0" dirty="0" smtClean="0"/>
              <a:t> elimination (to remove ⟺) </a:t>
            </a:r>
            <a:br>
              <a:rPr lang="en-US" b="0" dirty="0" smtClean="0"/>
            </a:br>
            <a:r>
              <a:rPr lang="en-US" b="0" dirty="0" smtClean="0"/>
              <a:t>(</a:t>
            </a:r>
            <a:r>
              <a:rPr lang="el-GR" b="0" dirty="0" smtClean="0"/>
              <a:t>α </a:t>
            </a:r>
            <a:r>
              <a:rPr lang="el-GR" b="0" dirty="0"/>
              <a:t>⟺ </a:t>
            </a:r>
            <a:r>
              <a:rPr lang="el-GR" b="0" dirty="0" smtClean="0"/>
              <a:t>β</a:t>
            </a:r>
            <a:r>
              <a:rPr lang="en-US" b="0" dirty="0"/>
              <a:t>)</a:t>
            </a:r>
            <a:r>
              <a:rPr lang="en-US" b="0" dirty="0" smtClean="0"/>
              <a:t> ⟺ </a:t>
            </a:r>
            <a:r>
              <a:rPr lang="el-GR" b="0" dirty="0" smtClean="0"/>
              <a:t>(</a:t>
            </a:r>
            <a:r>
              <a:rPr lang="el-GR" b="0" dirty="0"/>
              <a:t>α ⇒ β) ⋀ (β ⇒ α</a:t>
            </a:r>
            <a:r>
              <a:rPr lang="el-GR" b="0" dirty="0" smtClean="0"/>
              <a:t>)</a:t>
            </a: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Implication elimination (to remove </a:t>
            </a:r>
            <a:r>
              <a:rPr lang="el-GR" b="0" dirty="0" smtClean="0"/>
              <a:t>⇒</a:t>
            </a:r>
            <a:r>
              <a:rPr lang="en-US" b="0" dirty="0" smtClean="0"/>
              <a:t>)</a:t>
            </a:r>
            <a:br>
              <a:rPr lang="en-US" b="0" dirty="0" smtClean="0"/>
            </a:br>
            <a:r>
              <a:rPr lang="en-US" b="0" dirty="0"/>
              <a:t>(</a:t>
            </a:r>
            <a:r>
              <a:rPr lang="el-GR" b="0" dirty="0"/>
              <a:t>α ⇒</a:t>
            </a:r>
            <a:r>
              <a:rPr lang="el-GR" b="0" dirty="0" smtClean="0"/>
              <a:t> </a:t>
            </a:r>
            <a:r>
              <a:rPr lang="el-GR" b="0" dirty="0"/>
              <a:t>β</a:t>
            </a:r>
            <a:r>
              <a:rPr lang="en-US" b="0" dirty="0"/>
              <a:t>) ⟺ </a:t>
            </a:r>
            <a:r>
              <a:rPr lang="en-US" b="0" dirty="0" smtClean="0"/>
              <a:t>(¬</a:t>
            </a:r>
            <a:r>
              <a:rPr lang="el-GR" b="0" dirty="0"/>
              <a:t>α</a:t>
            </a:r>
            <a:r>
              <a:rPr lang="en-US" b="0" dirty="0"/>
              <a:t> ⋁ </a:t>
            </a:r>
            <a:r>
              <a:rPr lang="el-GR" b="0" dirty="0" smtClean="0"/>
              <a:t>β</a:t>
            </a:r>
            <a:r>
              <a:rPr lang="en-US" b="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De Morgan laws (to push negations downward)</a:t>
            </a:r>
            <a:br>
              <a:rPr lang="en-US" b="0" dirty="0" smtClean="0"/>
            </a:br>
            <a:r>
              <a:rPr lang="el-GR" b="0" dirty="0"/>
              <a:t>¬(α ⋀ β) </a:t>
            </a:r>
            <a:r>
              <a:rPr lang="en-US" b="0" dirty="0" smtClean="0"/>
              <a:t>⟺ (</a:t>
            </a:r>
            <a:r>
              <a:rPr lang="el-GR" b="0" dirty="0" smtClean="0"/>
              <a:t>¬</a:t>
            </a:r>
            <a:r>
              <a:rPr lang="el-GR" b="0" dirty="0"/>
              <a:t>α ⋁ ¬</a:t>
            </a:r>
            <a:r>
              <a:rPr lang="el-GR" b="0" dirty="0" smtClean="0"/>
              <a:t>β</a:t>
            </a:r>
            <a:r>
              <a:rPr lang="en-US" b="0" dirty="0" smtClean="0"/>
              <a:t>)</a:t>
            </a:r>
            <a:br>
              <a:rPr lang="en-US" b="0" dirty="0" smtClean="0"/>
            </a:br>
            <a:r>
              <a:rPr lang="el-GR" b="0" dirty="0"/>
              <a:t>¬(α ⋁ β</a:t>
            </a:r>
            <a:r>
              <a:rPr lang="el-GR" b="0" dirty="0" smtClean="0"/>
              <a:t>)</a:t>
            </a:r>
            <a:r>
              <a:rPr lang="en-US" b="0" dirty="0" smtClean="0"/>
              <a:t> </a:t>
            </a:r>
            <a:r>
              <a:rPr lang="en-US" b="0" dirty="0"/>
              <a:t>⟺ </a:t>
            </a:r>
            <a:r>
              <a:rPr lang="en-US" b="0" dirty="0" smtClean="0"/>
              <a:t>(</a:t>
            </a:r>
            <a:r>
              <a:rPr lang="el-GR" b="0" dirty="0" smtClean="0"/>
              <a:t>¬</a:t>
            </a:r>
            <a:r>
              <a:rPr lang="el-GR" b="0" dirty="0"/>
              <a:t>α ⋀ ¬</a:t>
            </a:r>
            <a:r>
              <a:rPr lang="el-GR" b="0" dirty="0" smtClean="0"/>
              <a:t>β</a:t>
            </a:r>
            <a:r>
              <a:rPr lang="en-US" b="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Double-negation </a:t>
            </a:r>
            <a:r>
              <a:rPr lang="en-US" b="0" dirty="0" smtClean="0"/>
              <a:t>elimination (to remove ¬ </a:t>
            </a:r>
            <a:r>
              <a:rPr lang="en-US" b="0" smtClean="0"/>
              <a:t>where possible)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¬(¬</a:t>
            </a:r>
            <a:r>
              <a:rPr lang="el-GR" b="0" dirty="0"/>
              <a:t>α</a:t>
            </a:r>
            <a:r>
              <a:rPr lang="en-US" b="0" dirty="0"/>
              <a:t>) ⟺ </a:t>
            </a:r>
            <a:r>
              <a:rPr lang="el-GR" b="0" dirty="0"/>
              <a:t>α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 err="1" smtClean="0"/>
              <a:t>Distributivity</a:t>
            </a:r>
            <a:r>
              <a:rPr lang="en-US" b="0" dirty="0" smtClean="0"/>
              <a:t> </a:t>
            </a:r>
            <a:r>
              <a:rPr lang="en-US" b="0" dirty="0"/>
              <a:t>of ⋁ over </a:t>
            </a:r>
            <a:r>
              <a:rPr lang="en-US" b="0" dirty="0" smtClean="0"/>
              <a:t>⋀ (to push disjunctions downward) </a:t>
            </a:r>
            <a:r>
              <a:rPr lang="en-US" b="0" dirty="0"/>
              <a:t/>
            </a:r>
            <a:br>
              <a:rPr lang="en-US" b="0" dirty="0"/>
            </a:br>
            <a:r>
              <a:rPr lang="el-GR" b="0" dirty="0" smtClean="0"/>
              <a:t>α </a:t>
            </a:r>
            <a:r>
              <a:rPr lang="el-GR" b="0" dirty="0"/>
              <a:t>⋁ (β ⋀ γ</a:t>
            </a:r>
            <a:r>
              <a:rPr lang="el-GR" b="0" dirty="0" smtClean="0"/>
              <a:t>)</a:t>
            </a:r>
            <a:r>
              <a:rPr lang="en-US" b="0" dirty="0"/>
              <a:t> ⟺</a:t>
            </a:r>
            <a:r>
              <a:rPr lang="en-US" b="0" dirty="0" smtClean="0"/>
              <a:t> </a:t>
            </a:r>
            <a:r>
              <a:rPr lang="el-GR" b="0" dirty="0"/>
              <a:t>(α ⋁ β) ⋀ (α ⋁ γ)</a:t>
            </a: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37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904999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A sentence is </a:t>
            </a:r>
            <a:r>
              <a:rPr lang="en-US" sz="2400" b="0" i="1" dirty="0" smtClean="0"/>
              <a:t>valid</a:t>
            </a:r>
            <a:r>
              <a:rPr lang="en-US" sz="2400" b="0" dirty="0" smtClean="0"/>
              <a:t> if it is true in </a:t>
            </a:r>
            <a:r>
              <a:rPr lang="en-US" sz="2400" b="0" u="sng" dirty="0" smtClean="0"/>
              <a:t>all</a:t>
            </a:r>
            <a:r>
              <a:rPr lang="en-US" sz="2400" b="0" dirty="0" smtClean="0"/>
              <a:t> models.</a:t>
            </a:r>
          </a:p>
          <a:p>
            <a:r>
              <a:rPr lang="en-US" sz="2400" b="0" dirty="0" smtClean="0"/>
              <a:t>Valid sentences are Tautologies. </a:t>
            </a:r>
          </a:p>
          <a:p>
            <a:endParaRPr lang="en-US" sz="2400" b="0" dirty="0"/>
          </a:p>
          <a:p>
            <a:endParaRPr lang="en-US" sz="2400" dirty="0" smtClean="0">
              <a:solidFill>
                <a:srgbClr val="D1282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286317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886200"/>
            <a:ext cx="7620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A sentence is </a:t>
            </a:r>
            <a:r>
              <a:rPr lang="en-US" sz="2400" b="0" i="1" dirty="0" err="1"/>
              <a:t>satisfiable</a:t>
            </a:r>
            <a:r>
              <a:rPr lang="en-US" sz="2400" b="0" dirty="0"/>
              <a:t> if it is true in </a:t>
            </a:r>
            <a:r>
              <a:rPr lang="en-US" sz="2400" b="0" u="sng" dirty="0"/>
              <a:t>at least one </a:t>
            </a:r>
            <a:r>
              <a:rPr lang="en-US" sz="2400" b="0" dirty="0"/>
              <a:t>model</a:t>
            </a:r>
            <a:r>
              <a:rPr lang="en-US" sz="2400" b="0" dirty="0" smtClean="0"/>
              <a:t>.</a:t>
            </a:r>
          </a:p>
          <a:p>
            <a:endParaRPr lang="en-US" sz="2400" b="0" dirty="0" smtClean="0"/>
          </a:p>
          <a:p>
            <a:r>
              <a:rPr lang="el-GR" sz="2400" b="0" i="1" dirty="0"/>
              <a:t>α</a:t>
            </a:r>
            <a:r>
              <a:rPr lang="en-US" sz="2400" b="0" dirty="0"/>
              <a:t> is </a:t>
            </a:r>
            <a:r>
              <a:rPr lang="en-US" sz="2400" b="0" i="1" dirty="0"/>
              <a:t>valid</a:t>
            </a:r>
            <a:r>
              <a:rPr lang="en-US" sz="2400" b="0" dirty="0"/>
              <a:t> if and only if </a:t>
            </a:r>
            <a:r>
              <a:rPr lang="en-US" sz="2400" b="0" dirty="0">
                <a:cs typeface="Arial"/>
              </a:rPr>
              <a:t>¬</a:t>
            </a:r>
            <a:r>
              <a:rPr lang="el-GR" sz="2400" b="0" i="1" dirty="0"/>
              <a:t>α</a:t>
            </a:r>
            <a:r>
              <a:rPr lang="en-US" sz="2400" b="0" dirty="0"/>
              <a:t> is </a:t>
            </a:r>
            <a:r>
              <a:rPr lang="en-US" sz="2400" b="0" i="1" dirty="0" err="1"/>
              <a:t>unsatisfiable</a:t>
            </a:r>
            <a:r>
              <a:rPr lang="en-US" sz="2400" b="0" dirty="0"/>
              <a:t>.</a:t>
            </a:r>
          </a:p>
          <a:p>
            <a:r>
              <a:rPr lang="el-GR" sz="2400" b="0" i="1" dirty="0"/>
              <a:t>α</a:t>
            </a:r>
            <a:r>
              <a:rPr lang="en-US" sz="2400" b="0" dirty="0"/>
              <a:t> is </a:t>
            </a:r>
            <a:r>
              <a:rPr lang="en-US" sz="2400" b="0" i="1" dirty="0" err="1"/>
              <a:t>satisfiable</a:t>
            </a:r>
            <a:r>
              <a:rPr lang="en-US" sz="2400" b="0" dirty="0"/>
              <a:t> if and only if </a:t>
            </a:r>
            <a:r>
              <a:rPr lang="en-US" sz="2400" b="0" dirty="0">
                <a:cs typeface="Arial"/>
              </a:rPr>
              <a:t>¬</a:t>
            </a:r>
            <a:r>
              <a:rPr lang="el-GR" sz="2400" b="0" i="1" dirty="0"/>
              <a:t>α</a:t>
            </a:r>
            <a:r>
              <a:rPr lang="en-US" sz="2400" b="0" dirty="0"/>
              <a:t> is </a:t>
            </a:r>
            <a:r>
              <a:rPr lang="en-US" sz="2400" b="0" i="1" dirty="0"/>
              <a:t>not valid</a:t>
            </a:r>
            <a:r>
              <a:rPr lang="en-US" sz="2400" b="0" dirty="0"/>
              <a:t>. </a:t>
            </a:r>
          </a:p>
          <a:p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4952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199"/>
            <a:ext cx="7772400" cy="1143000"/>
          </a:xfrm>
        </p:spPr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011067"/>
            <a:ext cx="8822267" cy="47328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False |= True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True </a:t>
            </a:r>
            <a:r>
              <a:rPr lang="en-US" sz="2800" dirty="0"/>
              <a:t>|= False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A∧B)|=(A ⇔ B)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⇔ B |= A ∨ B 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⇔ B|=¬A∨B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A∧B) ⇒ C|=(A ⇒ C)∨(B ⇒ C). (C∨(¬A∧¬B))≡((A ⇒ C)∧(B ⇒ C)).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A∨B)∧(¬C∨¬D∨E)|=(A∨B).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A∨B)∧(¬C∨¬D∨E)|=(A∨B)∧(¬D∨E).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A∨B)∧¬(A ⇒ B</a:t>
            </a:r>
            <a:r>
              <a:rPr lang="en-US" sz="2800" dirty="0" smtClean="0"/>
              <a:t>) is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 ⇔ B)∧(¬A∨B</a:t>
            </a:r>
            <a:r>
              <a:rPr lang="en-US" sz="2800" dirty="0" smtClean="0"/>
              <a:t>) Is </a:t>
            </a:r>
            <a:r>
              <a:rPr lang="en-US" sz="2800" dirty="0" err="1" smtClean="0"/>
              <a:t>satisfiable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 ⇔ B) ⇔ </a:t>
            </a:r>
            <a:r>
              <a:rPr lang="en-US" sz="2800" dirty="0" smtClean="0"/>
              <a:t>C has the same number of models as (</a:t>
            </a:r>
            <a:r>
              <a:rPr lang="en-US" sz="2800" dirty="0"/>
              <a:t>A ⇔ B</a:t>
            </a:r>
            <a:r>
              <a:rPr lang="en-US" sz="2800" dirty="0" smtClean="0"/>
              <a:t>) for any fixed set of </a:t>
            </a:r>
            <a:r>
              <a:rPr lang="en-US" sz="2800" dirty="0"/>
              <a:t>proposition symbols that includes A, B, C.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False </a:t>
            </a:r>
            <a:r>
              <a:rPr lang="en-US" sz="3200" i="1" dirty="0" smtClean="0"/>
              <a:t>⊨ </a:t>
            </a:r>
            <a:r>
              <a:rPr lang="en-US" sz="2800" dirty="0" smtClean="0"/>
              <a:t>True.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False </a:t>
            </a:r>
            <a:r>
              <a:rPr lang="en-US" sz="3200" i="1" dirty="0" smtClean="0"/>
              <a:t>⊨ </a:t>
            </a:r>
            <a:r>
              <a:rPr lang="en-US" sz="2800" dirty="0" smtClean="0"/>
              <a:t>True.  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marL="0" indent="0"/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False </a:t>
            </a:r>
            <a:r>
              <a:rPr lang="en-US" sz="2800" dirty="0"/>
              <a:t>has no models and hence entails every sentence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True </a:t>
            </a:r>
            <a:r>
              <a:rPr lang="en-US" sz="2800" dirty="0"/>
              <a:t>is true in all models and hence is entailed by every sentence. 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/>
              <a:t>True </a:t>
            </a:r>
            <a:r>
              <a:rPr lang="en-US" sz="2800" i="1" dirty="0" smtClean="0"/>
              <a:t>⊨ </a:t>
            </a:r>
            <a:r>
              <a:rPr lang="en-US" sz="2800" dirty="0" smtClean="0"/>
              <a:t>False.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 smtClean="0"/>
              <a:t>True </a:t>
            </a:r>
            <a:r>
              <a:rPr lang="en-US" sz="3200" i="1" dirty="0" smtClean="0"/>
              <a:t>⊨ </a:t>
            </a:r>
            <a:r>
              <a:rPr lang="en-US" sz="2800" dirty="0" smtClean="0"/>
              <a:t>False. </a:t>
            </a:r>
            <a:r>
              <a:rPr lang="en-US" sz="2800" dirty="0" smtClean="0">
                <a:solidFill>
                  <a:srgbClr val="57CDFF"/>
                </a:solidFill>
              </a:rPr>
              <a:t>FALSE</a:t>
            </a:r>
          </a:p>
          <a:p>
            <a:pPr marL="0" lvl="1" indent="0">
              <a:spcBef>
                <a:spcPts val="800"/>
              </a:spcBef>
              <a:buClrTx/>
              <a:buNone/>
            </a:pPr>
            <a:endParaRPr lang="en-US" sz="2800" dirty="0">
              <a:solidFill>
                <a:srgbClr val="3366FF"/>
              </a:solidFill>
            </a:endParaRPr>
          </a:p>
          <a:p>
            <a:pPr lvl="1">
              <a:spcBef>
                <a:spcPts val="800"/>
              </a:spcBef>
              <a:buClrTx/>
            </a:pPr>
            <a:r>
              <a:rPr lang="en-US" sz="2800" dirty="0" smtClean="0"/>
              <a:t>False is not true in any models</a:t>
            </a:r>
            <a:endParaRPr lang="en-US" sz="2800" dirty="0" smtClean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Wumpus world example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838200" y="1524000"/>
            <a:ext cx="74676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9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/>
              <a:t>(</a:t>
            </a:r>
            <a:r>
              <a:rPr lang="en-US" sz="2800" dirty="0"/>
              <a:t>A∧B</a:t>
            </a:r>
            <a:r>
              <a:rPr lang="en-US" sz="2800" dirty="0" smtClean="0"/>
              <a:t>) </a:t>
            </a:r>
            <a:r>
              <a:rPr lang="en-US" sz="2800" i="1" dirty="0" smtClean="0"/>
              <a:t>⊨ </a:t>
            </a:r>
            <a:r>
              <a:rPr lang="en-US" sz="2800" dirty="0" smtClean="0"/>
              <a:t>(</a:t>
            </a:r>
            <a:r>
              <a:rPr lang="en-US" sz="2800" dirty="0"/>
              <a:t>A ⇔ B)</a:t>
            </a:r>
            <a:r>
              <a:rPr lang="en-US" sz="28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/>
              <a:t>(</a:t>
            </a:r>
            <a:r>
              <a:rPr lang="en-US" sz="2800" dirty="0"/>
              <a:t>A∧B</a:t>
            </a:r>
            <a:r>
              <a:rPr lang="en-US" sz="2800" dirty="0" smtClean="0"/>
              <a:t>)</a:t>
            </a:r>
            <a:r>
              <a:rPr lang="en-US" sz="2800" i="1" dirty="0"/>
              <a:t> </a:t>
            </a:r>
            <a:r>
              <a:rPr lang="en-US" sz="2800" i="1" dirty="0" smtClean="0"/>
              <a:t>⊨ </a:t>
            </a:r>
            <a:r>
              <a:rPr lang="en-US" sz="2800" dirty="0" smtClean="0"/>
              <a:t>(</a:t>
            </a:r>
            <a:r>
              <a:rPr lang="en-US" sz="2800" dirty="0"/>
              <a:t>A ⇔ B)</a:t>
            </a:r>
            <a:r>
              <a:rPr lang="en-US" sz="2800" dirty="0" smtClean="0"/>
              <a:t>.  </a:t>
            </a:r>
            <a:r>
              <a:rPr lang="en-US" sz="2800" dirty="0" smtClean="0">
                <a:solidFill>
                  <a:srgbClr val="57CDFF"/>
                </a:solidFill>
              </a:rPr>
              <a:t>TRUE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left-hand </a:t>
            </a:r>
            <a:r>
              <a:rPr lang="en-US" sz="2800" dirty="0" smtClean="0"/>
              <a:t>side (</a:t>
            </a:r>
            <a:r>
              <a:rPr lang="en-US" sz="2800" dirty="0"/>
              <a:t>A∧B)</a:t>
            </a:r>
            <a:r>
              <a:rPr lang="en-US" sz="2800" dirty="0" smtClean="0"/>
              <a:t> </a:t>
            </a:r>
            <a:r>
              <a:rPr lang="en-US" sz="2800" dirty="0"/>
              <a:t>has exactly one </a:t>
            </a:r>
            <a:r>
              <a:rPr lang="en-US" sz="2800" dirty="0" smtClean="0"/>
              <a:t>model: A=True and B=True then </a:t>
            </a:r>
            <a:r>
              <a:rPr lang="en-US" sz="2800" dirty="0"/>
              <a:t>(A∧B</a:t>
            </a:r>
            <a:r>
              <a:rPr lang="en-US" sz="2800" dirty="0" smtClean="0"/>
              <a:t>)=True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That model is one </a:t>
            </a:r>
            <a:r>
              <a:rPr lang="en-US" sz="2800" dirty="0"/>
              <a:t>of the two models of the right-hand </a:t>
            </a:r>
            <a:r>
              <a:rPr lang="en-US" sz="2800" dirty="0" smtClean="0"/>
              <a:t>side </a:t>
            </a:r>
            <a:r>
              <a:rPr lang="en-US" sz="2800" dirty="0"/>
              <a:t>(A ⇔ B)</a:t>
            </a:r>
            <a:r>
              <a:rPr lang="en-US" sz="2800" dirty="0" smtClean="0"/>
              <a:t>.  Two models: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b="0" dirty="0"/>
              <a:t>A=True and B=True then (A ⇔ B</a:t>
            </a:r>
            <a:r>
              <a:rPr lang="en-US" sz="2800" b="0" dirty="0" smtClean="0"/>
              <a:t>) =True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b="0" dirty="0"/>
              <a:t>A</a:t>
            </a:r>
            <a:r>
              <a:rPr lang="en-US" sz="2800" b="0" dirty="0" smtClean="0"/>
              <a:t>=False </a:t>
            </a:r>
            <a:r>
              <a:rPr lang="en-US" sz="2800" b="0" dirty="0"/>
              <a:t>and B</a:t>
            </a:r>
            <a:r>
              <a:rPr lang="en-US" sz="2800" b="0" dirty="0" smtClean="0"/>
              <a:t>=False </a:t>
            </a:r>
            <a:r>
              <a:rPr lang="en-US" sz="2800" b="0" dirty="0"/>
              <a:t>then (A ⇔ B) =True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0" indent="0"/>
            <a:endParaRPr lang="en-US" sz="2800" dirty="0" smtClean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/>
              <a:t>A </a:t>
            </a:r>
            <a:r>
              <a:rPr lang="en-US" sz="2800" dirty="0"/>
              <a:t>⇔ B </a:t>
            </a:r>
            <a:r>
              <a:rPr lang="en-US" sz="2800" i="1" dirty="0"/>
              <a:t>⊨</a:t>
            </a:r>
            <a:r>
              <a:rPr lang="en-US" sz="2800" dirty="0" smtClean="0"/>
              <a:t> </a:t>
            </a:r>
            <a:r>
              <a:rPr lang="en-US" sz="2800" dirty="0"/>
              <a:t>A ∨ </a:t>
            </a:r>
            <a:r>
              <a:rPr lang="en-US" sz="2800" dirty="0" smtClean="0"/>
              <a:t>B.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75" y="1447800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/>
              <a:t>A </a:t>
            </a:r>
            <a:r>
              <a:rPr lang="en-US" sz="2800" dirty="0"/>
              <a:t>⇔ B </a:t>
            </a:r>
            <a:r>
              <a:rPr lang="en-US" sz="2800" i="1" dirty="0" smtClean="0"/>
              <a:t>⊨ </a:t>
            </a:r>
            <a:r>
              <a:rPr lang="en-US" sz="2800" dirty="0" smtClean="0"/>
              <a:t>A </a:t>
            </a:r>
            <a:r>
              <a:rPr lang="en-US" sz="2800" dirty="0"/>
              <a:t>∨ </a:t>
            </a:r>
            <a:r>
              <a:rPr lang="en-US" sz="2800" dirty="0" smtClean="0"/>
              <a:t>B. </a:t>
            </a:r>
            <a:r>
              <a:rPr lang="en-US" sz="2800" dirty="0" smtClean="0">
                <a:solidFill>
                  <a:srgbClr val="57CDFF"/>
                </a:solidFill>
              </a:rPr>
              <a:t>FALSE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(</a:t>
            </a:r>
            <a:r>
              <a:rPr lang="en-US" sz="2800" dirty="0"/>
              <a:t>A ⇔ B</a:t>
            </a:r>
            <a:r>
              <a:rPr lang="en-US" sz="2800" dirty="0" smtClean="0"/>
              <a:t>) has two </a:t>
            </a:r>
            <a:r>
              <a:rPr lang="en-US" sz="2800" dirty="0"/>
              <a:t>models: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A=True and B=True then (A ⇔ B) =True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A=False and B=False then (A ⇔ B) =True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(A </a:t>
            </a:r>
            <a:r>
              <a:rPr lang="en-US" sz="2800" dirty="0" smtClean="0"/>
              <a:t>V </a:t>
            </a:r>
            <a:r>
              <a:rPr lang="en-US" sz="2800" dirty="0"/>
              <a:t>B) </a:t>
            </a:r>
            <a:r>
              <a:rPr lang="en-US" sz="2800" dirty="0" smtClean="0"/>
              <a:t>is not True in this model</a:t>
            </a:r>
            <a:endParaRPr lang="en-US" sz="2800" dirty="0"/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A=False and B=False then (A </a:t>
            </a:r>
            <a:r>
              <a:rPr lang="en-US" sz="2800" dirty="0" smtClean="0"/>
              <a:t>V </a:t>
            </a:r>
            <a:r>
              <a:rPr lang="en-US" sz="2800" dirty="0"/>
              <a:t>B) </a:t>
            </a:r>
            <a:r>
              <a:rPr lang="en-US" sz="2800" dirty="0" smtClean="0"/>
              <a:t>= False</a:t>
            </a:r>
            <a:endParaRPr lang="en-US" sz="2800" dirty="0"/>
          </a:p>
          <a:p>
            <a:pPr marL="0" indent="0"/>
            <a:endParaRPr lang="en-US" sz="2800" dirty="0" smtClean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/>
              <a:t>(</a:t>
            </a:r>
            <a:r>
              <a:rPr lang="en-US" sz="2800" dirty="0"/>
              <a:t>A ⇔ B)∧(¬A∨B</a:t>
            </a:r>
            <a:r>
              <a:rPr lang="en-US" sz="2800" dirty="0" smtClean="0"/>
              <a:t>) is </a:t>
            </a:r>
            <a:r>
              <a:rPr lang="en-US" sz="2800" dirty="0" err="1" smtClean="0"/>
              <a:t>satisfiable</a:t>
            </a:r>
            <a:r>
              <a:rPr lang="en-US" sz="2800" dirty="0"/>
              <a:t>. </a:t>
            </a:r>
            <a:r>
              <a:rPr lang="en-US" sz="2800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89571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/>
              <a:t>(</a:t>
            </a:r>
            <a:r>
              <a:rPr lang="en-US" sz="2800" dirty="0"/>
              <a:t>A ⇔ B)∧(¬A∨B</a:t>
            </a:r>
            <a:r>
              <a:rPr lang="en-US" sz="2800" dirty="0" smtClean="0"/>
              <a:t>) is </a:t>
            </a:r>
            <a:r>
              <a:rPr lang="en-US" sz="2800" dirty="0" err="1" smtClean="0"/>
              <a:t>satisfiable</a:t>
            </a:r>
            <a:r>
              <a:rPr lang="en-US" sz="2800" dirty="0"/>
              <a:t>.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57CDFF"/>
                </a:solidFill>
              </a:rPr>
              <a:t>TRUE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This sentence (</a:t>
            </a:r>
            <a:r>
              <a:rPr lang="en-US" sz="2800" dirty="0"/>
              <a:t>A ⇔ B)∧(¬A∨B</a:t>
            </a:r>
            <a:r>
              <a:rPr lang="en-US" sz="2800" dirty="0" smtClean="0"/>
              <a:t>) </a:t>
            </a:r>
            <a:r>
              <a:rPr lang="en-US" sz="2800" dirty="0"/>
              <a:t>is </a:t>
            </a:r>
            <a:r>
              <a:rPr lang="en-US" sz="2800" dirty="0" smtClean="0"/>
              <a:t>True, when A=True and B=True</a:t>
            </a:r>
            <a:endParaRPr lang="en-US" sz="2800" dirty="0" smtClean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87" y="1524000"/>
            <a:ext cx="8822267" cy="47328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False |= True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True </a:t>
            </a:r>
            <a:r>
              <a:rPr lang="en-US" sz="2800" dirty="0"/>
              <a:t>|= False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A∧B)|=(A ⇔ B)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⇔ B |= A ∨ B 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⇔ B|=¬A∨B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A∧B) ⇒ C|=(A ⇒ C)∨(B ⇒ C). (C∨(¬A∧¬B))≡((A ⇒ C)∧(B ⇒ C)).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A∨B)∧(¬C∨¬D∨E)|=(A∨B).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A∨B)∧(¬C∨¬D∨E)|=(A∨B)∧(¬D∨E).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A∨B)∧¬(A ⇒ B</a:t>
            </a:r>
            <a:r>
              <a:rPr lang="en-US" sz="2800" dirty="0" smtClean="0"/>
              <a:t>) is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 ⇔ B)∧(¬A∨B</a:t>
            </a:r>
            <a:r>
              <a:rPr lang="en-US" sz="2800" dirty="0" smtClean="0"/>
              <a:t>) Is </a:t>
            </a:r>
            <a:r>
              <a:rPr lang="en-US" sz="2800" dirty="0" err="1" smtClean="0"/>
              <a:t>satisfiable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/>
              <a:t>A ⇔ B) ⇔ </a:t>
            </a:r>
            <a:r>
              <a:rPr lang="en-US" sz="2800" dirty="0" smtClean="0"/>
              <a:t>C has the same number of models as (</a:t>
            </a:r>
            <a:r>
              <a:rPr lang="en-US" sz="2800" dirty="0"/>
              <a:t>A ⇔ B</a:t>
            </a:r>
            <a:r>
              <a:rPr lang="en-US" sz="2800" dirty="0" smtClean="0"/>
              <a:t>) for any fixed set of </a:t>
            </a:r>
            <a:r>
              <a:rPr lang="en-US" sz="2800" dirty="0"/>
              <a:t>proposition symbols that includes A, B, C.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831070" cy="4546639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2800" dirty="0"/>
              <a:t>Decide whether each of the following sentences is valid, </a:t>
            </a:r>
            <a:r>
              <a:rPr lang="en-US" sz="2800" dirty="0" err="1"/>
              <a:t>unsatisfiable</a:t>
            </a:r>
            <a:r>
              <a:rPr lang="en-US" sz="2800" dirty="0"/>
              <a:t>, or neither. </a:t>
            </a:r>
            <a:r>
              <a:rPr lang="en-US" sz="2800" dirty="0" smtClean="0"/>
              <a:t>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Smoke ⇒ Smoke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Smoke ⇒ Fire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(Smoke ⇒ Fire) ⇒ (¬Smoke ⇒ ¬Fire)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Smoke ∨ Fire ∨ ¬Fire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((Smoke ∧ Heat) ⇒ Fire) ⇔ ((Smoke ⇒ Fire) ∨ (Heat ⇒ Fire))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(Smoke ⇒ Fire) ⇒ ((Smoke ∧ Heat) ⇒ Fire)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Big∨Dumb</a:t>
            </a:r>
            <a:r>
              <a:rPr lang="en-US" sz="2800" dirty="0"/>
              <a:t>∨(Big ⇒ Dumb) </a:t>
            </a:r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17" y="2057400"/>
            <a:ext cx="8831070" cy="4546639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Decide whether each of the following sentences is valid, </a:t>
            </a:r>
            <a:r>
              <a:rPr lang="en-US" sz="2800" dirty="0" err="1"/>
              <a:t>unsatisfiable</a:t>
            </a:r>
            <a:r>
              <a:rPr lang="en-US" sz="2800" dirty="0"/>
              <a:t>, or neither. 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/>
            <a:r>
              <a:rPr lang="en-US" sz="2800" dirty="0"/>
              <a:t>Smoke ⇒ Smoke </a:t>
            </a:r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77" y="1524000"/>
            <a:ext cx="8831070" cy="4546639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sz="2800" dirty="0"/>
              <a:t>Decide whether each of the following sentences is valid, </a:t>
            </a:r>
            <a:r>
              <a:rPr lang="en-US" sz="2800" dirty="0" err="1"/>
              <a:t>unsatisfiable</a:t>
            </a:r>
            <a:r>
              <a:rPr lang="en-US" sz="2800" dirty="0"/>
              <a:t>, or neither. 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/>
            <a:r>
              <a:rPr lang="en-US" sz="2800" dirty="0"/>
              <a:t>Smoke ⇒ Smoke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57CDFF"/>
                </a:solidFill>
              </a:rPr>
              <a:t>Valid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Convert to </a:t>
            </a:r>
            <a:r>
              <a:rPr lang="en-US" sz="2800" dirty="0"/>
              <a:t>¬</a:t>
            </a:r>
            <a:r>
              <a:rPr lang="en-US" sz="2800" dirty="0" smtClean="0"/>
              <a:t>Smoke V </a:t>
            </a:r>
            <a:r>
              <a:rPr lang="en-US" sz="2800" dirty="0"/>
              <a:t>Smoke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When  </a:t>
            </a:r>
            <a:r>
              <a:rPr lang="en-US" sz="2800" dirty="0" smtClean="0"/>
              <a:t>Smoke=True then </a:t>
            </a:r>
            <a:r>
              <a:rPr lang="en-US" sz="2800" dirty="0"/>
              <a:t>¬Smoke V Smoke </a:t>
            </a:r>
            <a:r>
              <a:rPr lang="en-US" sz="2800" dirty="0" smtClean="0"/>
              <a:t>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When  Smoke</a:t>
            </a:r>
            <a:r>
              <a:rPr lang="en-US" sz="2800" dirty="0" smtClean="0"/>
              <a:t>=False </a:t>
            </a:r>
            <a:r>
              <a:rPr lang="en-US" sz="2800" dirty="0"/>
              <a:t>then ¬Smoke V Smoke = </a:t>
            </a:r>
            <a:r>
              <a:rPr lang="en-US" sz="2800" dirty="0" smtClean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Always True = Valid.</a:t>
            </a: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a Wumpus world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426130"/>
              </p:ext>
            </p:extLst>
          </p:nvPr>
        </p:nvGraphicFramePr>
        <p:xfrm>
          <a:off x="1905000" y="1524407"/>
          <a:ext cx="5276850" cy="530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7141546" imgH="7179668" progId="">
                  <p:embed/>
                </p:oleObj>
              </mc:Choice>
              <mc:Fallback>
                <p:oleObj name="Image" r:id="rId3" imgW="7141546" imgH="71796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407"/>
                        <a:ext cx="5276850" cy="5305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4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A= Agent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B= Breeze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S= Smell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P= Pit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W= Wumpus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OK = Safe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V = Visited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G = Glitter</a:t>
            </a:r>
          </a:p>
          <a:p>
            <a:pPr eaLnBrk="0" hangingPunct="0"/>
            <a:endParaRPr lang="en-US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527401" cy="4546639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Decide whether each of the following sentences is valid, </a:t>
            </a:r>
            <a:r>
              <a:rPr lang="en-US" sz="2800" dirty="0" err="1"/>
              <a:t>unsatisfiable</a:t>
            </a:r>
            <a:r>
              <a:rPr lang="en-US" sz="2800" dirty="0"/>
              <a:t>, or neither. 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/>
            <a:r>
              <a:rPr lang="en-US" sz="2800" dirty="0" smtClean="0"/>
              <a:t>Smoke </a:t>
            </a:r>
            <a:r>
              <a:rPr lang="en-US" sz="2800" dirty="0"/>
              <a:t>⇒ Fire </a:t>
            </a:r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478552" cy="4546639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2800" dirty="0"/>
              <a:t>Decide whether each of the following sentences is valid, </a:t>
            </a:r>
            <a:r>
              <a:rPr lang="en-US" sz="2800" dirty="0" err="1"/>
              <a:t>unsatisfiable</a:t>
            </a:r>
            <a:r>
              <a:rPr lang="en-US" sz="2800" dirty="0"/>
              <a:t>, or neither. 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/>
            <a:r>
              <a:rPr lang="en-US" sz="2800" dirty="0" smtClean="0"/>
              <a:t>Smoke </a:t>
            </a:r>
            <a:r>
              <a:rPr lang="en-US" sz="2800" dirty="0"/>
              <a:t>⇒ </a:t>
            </a:r>
            <a:r>
              <a:rPr lang="en-US" sz="2800" dirty="0" smtClean="0"/>
              <a:t>Fire   </a:t>
            </a:r>
            <a:r>
              <a:rPr lang="en-US" sz="2800" dirty="0" smtClean="0">
                <a:solidFill>
                  <a:srgbClr val="57CDFF"/>
                </a:solidFill>
              </a:rPr>
              <a:t>Neither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Convert to ¬Smoke V </a:t>
            </a:r>
            <a:r>
              <a:rPr lang="en-US" sz="2800" dirty="0" smtClean="0"/>
              <a:t>Fire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When  Smoke=True </a:t>
            </a:r>
            <a:r>
              <a:rPr lang="en-US" sz="2800" dirty="0" smtClean="0"/>
              <a:t>and Fire</a:t>
            </a:r>
            <a:r>
              <a:rPr lang="en-US" sz="2800" dirty="0"/>
              <a:t>=True </a:t>
            </a:r>
            <a:r>
              <a:rPr lang="en-US" sz="2800" dirty="0" smtClean="0"/>
              <a:t>then </a:t>
            </a:r>
            <a:r>
              <a:rPr lang="en-US" sz="2800" dirty="0"/>
              <a:t>¬Smoke V </a:t>
            </a:r>
            <a:r>
              <a:rPr lang="en-US" sz="2800" dirty="0" smtClean="0"/>
              <a:t>Fire </a:t>
            </a:r>
            <a:r>
              <a:rPr lang="en-US" sz="2800" dirty="0"/>
              <a:t>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When  Smoke</a:t>
            </a:r>
            <a:r>
              <a:rPr lang="en-US" sz="2800" dirty="0" smtClean="0"/>
              <a:t>=True and Fire=</a:t>
            </a:r>
            <a:r>
              <a:rPr lang="en-US" sz="2800" dirty="0"/>
              <a:t>False </a:t>
            </a:r>
            <a:r>
              <a:rPr lang="en-US" sz="2800" dirty="0" smtClean="0"/>
              <a:t>then </a:t>
            </a:r>
            <a:r>
              <a:rPr lang="en-US" sz="2800" dirty="0"/>
              <a:t>¬Smoke V </a:t>
            </a:r>
            <a:r>
              <a:rPr lang="en-US" sz="2800" dirty="0" smtClean="0"/>
              <a:t>Fire =False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Not always </a:t>
            </a:r>
            <a:r>
              <a:rPr lang="en-US" sz="2800" dirty="0"/>
              <a:t>True </a:t>
            </a:r>
            <a:r>
              <a:rPr lang="en-US" sz="2800" dirty="0" smtClean="0"/>
              <a:t>and not </a:t>
            </a:r>
            <a:r>
              <a:rPr lang="en-US" sz="2800" dirty="0"/>
              <a:t>always </a:t>
            </a:r>
            <a:r>
              <a:rPr lang="en-US" sz="2800" dirty="0" smtClean="0"/>
              <a:t>False</a:t>
            </a:r>
            <a:endParaRPr lang="en-US" sz="2800" dirty="0"/>
          </a:p>
          <a:p>
            <a:pPr marL="0" indent="0"/>
            <a:endParaRPr lang="en-US" sz="2800" dirty="0" smtClean="0">
              <a:solidFill>
                <a:srgbClr val="3366FF"/>
              </a:solidFill>
            </a:endParaRP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831070" cy="4546639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2800" dirty="0"/>
              <a:t>Decide whether each of the following sentences is valid, </a:t>
            </a:r>
            <a:r>
              <a:rPr lang="en-US" sz="2800" dirty="0" err="1"/>
              <a:t>unsatisfiable</a:t>
            </a:r>
            <a:r>
              <a:rPr lang="en-US" sz="2800" dirty="0"/>
              <a:t>, or neither. </a:t>
            </a:r>
            <a:r>
              <a:rPr lang="en-US" sz="2800" dirty="0" smtClean="0"/>
              <a:t>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Smoke ⇒ Smoke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Smoke ⇒ Fire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(Smoke ⇒ Fire) ⇒ (¬Smoke ⇒ ¬Fire)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Smoke ∨ Fire ∨ ¬Fire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((Smoke ∧ Heat) ⇒ Fire) ⇔ ((Smoke ⇒ Fire) ∨ (Heat ⇒ Fire))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(Smoke ⇒ Fire) ⇒ ((Smoke ∧ Heat) ⇒ Fire)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Big∨Dumb</a:t>
            </a:r>
            <a:r>
              <a:rPr lang="en-US" sz="2800" dirty="0"/>
              <a:t>∨(Big ⇒ Dumb) </a:t>
            </a:r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/>
          <a:lstStyle/>
          <a:p>
            <a:r>
              <a:rPr lang="en-US" dirty="0" smtClean="0"/>
              <a:t>Entailment as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2057400"/>
          </a:xfrm>
        </p:spPr>
        <p:txBody>
          <a:bodyPr>
            <a:normAutofit/>
          </a:bodyPr>
          <a:lstStyle/>
          <a:p>
            <a:r>
              <a:rPr lang="el-GR" sz="2000" b="0" i="1" dirty="0"/>
              <a:t>α</a:t>
            </a:r>
            <a:r>
              <a:rPr lang="en-US" sz="2000" b="0" dirty="0"/>
              <a:t> </a:t>
            </a:r>
            <a:r>
              <a:rPr lang="el-GR" sz="2000" b="0" dirty="0"/>
              <a:t>⊨</a:t>
            </a:r>
            <a:r>
              <a:rPr lang="en-US" sz="2000" b="0" dirty="0"/>
              <a:t> </a:t>
            </a:r>
            <a:r>
              <a:rPr lang="el-GR" sz="2000" b="0" i="1" dirty="0"/>
              <a:t>β</a:t>
            </a:r>
            <a:r>
              <a:rPr lang="en-US" sz="2000" b="0" dirty="0"/>
              <a:t> if and only if the sentence (</a:t>
            </a:r>
            <a:r>
              <a:rPr lang="el-GR" sz="2000" b="0" i="1" dirty="0"/>
              <a:t>α</a:t>
            </a:r>
            <a:r>
              <a:rPr lang="en-US" sz="2000" b="0" dirty="0"/>
              <a:t> ⇒</a:t>
            </a:r>
            <a:r>
              <a:rPr lang="en-US" sz="2000" b="0" dirty="0" smtClean="0"/>
              <a:t> </a:t>
            </a:r>
            <a:r>
              <a:rPr lang="el-GR" sz="2000" b="0" i="1" dirty="0" smtClean="0"/>
              <a:t>β</a:t>
            </a:r>
            <a:r>
              <a:rPr lang="en-US" sz="2000" b="0" dirty="0"/>
              <a:t>) is </a:t>
            </a:r>
            <a:r>
              <a:rPr lang="en-US" sz="2000" b="0" i="1" dirty="0" smtClean="0"/>
              <a:t>valid</a:t>
            </a:r>
            <a:r>
              <a:rPr lang="en-US" sz="2000" b="0" dirty="0" smtClean="0"/>
              <a:t>.</a:t>
            </a:r>
          </a:p>
          <a:p>
            <a:r>
              <a:rPr lang="en-US" sz="2000" b="0" dirty="0"/>
              <a:t>(</a:t>
            </a:r>
            <a:r>
              <a:rPr lang="el-GR" sz="2000" b="0" i="1" dirty="0"/>
              <a:t>α</a:t>
            </a:r>
            <a:r>
              <a:rPr lang="en-US" sz="2000" b="0" dirty="0"/>
              <a:t> ⇒ </a:t>
            </a:r>
            <a:r>
              <a:rPr lang="el-GR" sz="2000" b="0" i="1" dirty="0"/>
              <a:t>β</a:t>
            </a:r>
            <a:r>
              <a:rPr lang="en-US" sz="2000" b="0" dirty="0"/>
              <a:t>)</a:t>
            </a:r>
            <a:r>
              <a:rPr lang="en-US" sz="2000" b="0" dirty="0" smtClean="0"/>
              <a:t> </a:t>
            </a:r>
            <a:r>
              <a:rPr lang="en-US" sz="2000" b="0" dirty="0"/>
              <a:t>is </a:t>
            </a:r>
            <a:r>
              <a:rPr lang="en-US" sz="2000" b="0" i="1" dirty="0"/>
              <a:t>valid</a:t>
            </a:r>
            <a:r>
              <a:rPr lang="en-US" sz="2000" b="0" dirty="0"/>
              <a:t> if and only if </a:t>
            </a:r>
            <a:r>
              <a:rPr lang="en-US" sz="2000" b="0" dirty="0" smtClean="0">
                <a:cs typeface="Arial"/>
              </a:rPr>
              <a:t>¬</a:t>
            </a:r>
            <a:r>
              <a:rPr lang="en-US" sz="2000" b="0" dirty="0"/>
              <a:t>(</a:t>
            </a:r>
            <a:r>
              <a:rPr lang="el-GR" sz="2000" b="0" i="1" dirty="0"/>
              <a:t>α</a:t>
            </a:r>
            <a:r>
              <a:rPr lang="en-US" sz="2000" b="0" dirty="0"/>
              <a:t> ⇒ </a:t>
            </a:r>
            <a:r>
              <a:rPr lang="el-GR" sz="2000" b="0" i="1" dirty="0"/>
              <a:t>β</a:t>
            </a:r>
            <a:r>
              <a:rPr lang="en-US" sz="2000" b="0" dirty="0"/>
              <a:t>)</a:t>
            </a:r>
            <a:r>
              <a:rPr lang="en-US" sz="2000" b="0" dirty="0" smtClean="0"/>
              <a:t> </a:t>
            </a:r>
            <a:r>
              <a:rPr lang="en-US" sz="2000" b="0" dirty="0"/>
              <a:t>is </a:t>
            </a:r>
            <a:r>
              <a:rPr lang="en-US" sz="2000" b="0" i="1" dirty="0" err="1"/>
              <a:t>unsatisfiable</a:t>
            </a:r>
            <a:r>
              <a:rPr lang="en-US" sz="2000" b="0" dirty="0" smtClean="0"/>
              <a:t>.</a:t>
            </a:r>
          </a:p>
          <a:p>
            <a:r>
              <a:rPr lang="en-US" sz="2000" b="0" dirty="0">
                <a:cs typeface="Arial"/>
              </a:rPr>
              <a:t>¬</a:t>
            </a:r>
            <a:r>
              <a:rPr lang="en-US" sz="2000" b="0" dirty="0"/>
              <a:t>(</a:t>
            </a:r>
            <a:r>
              <a:rPr lang="el-GR" sz="2000" b="0" i="1" dirty="0"/>
              <a:t>α</a:t>
            </a:r>
            <a:r>
              <a:rPr lang="en-US" sz="2000" b="0" dirty="0"/>
              <a:t> ⇒ </a:t>
            </a:r>
            <a:r>
              <a:rPr lang="el-GR" sz="2000" b="0" i="1" dirty="0"/>
              <a:t>β</a:t>
            </a:r>
            <a:r>
              <a:rPr lang="en-US" sz="2000" b="0" dirty="0" smtClean="0"/>
              <a:t>) </a:t>
            </a:r>
            <a:r>
              <a:rPr lang="en-US" sz="2000" b="0" dirty="0"/>
              <a:t>⟺</a:t>
            </a:r>
            <a:r>
              <a:rPr lang="en-US" sz="2000" b="0" dirty="0" smtClean="0"/>
              <a:t> </a:t>
            </a:r>
            <a:r>
              <a:rPr lang="en-US" sz="2000" b="0" dirty="0"/>
              <a:t>(</a:t>
            </a:r>
            <a:r>
              <a:rPr lang="el-GR" sz="2000" b="0" i="1" dirty="0"/>
              <a:t>α</a:t>
            </a:r>
            <a:r>
              <a:rPr lang="en-US" sz="2000" b="0" dirty="0"/>
              <a:t> ⋀ </a:t>
            </a:r>
            <a:r>
              <a:rPr lang="en-US" sz="2000" b="0" dirty="0">
                <a:cs typeface="Arial"/>
              </a:rPr>
              <a:t>¬</a:t>
            </a:r>
            <a:r>
              <a:rPr lang="el-GR" sz="2000" b="0" i="1" dirty="0"/>
              <a:t>β</a:t>
            </a:r>
            <a:r>
              <a:rPr lang="en-US" sz="2000" b="0" dirty="0" smtClean="0"/>
              <a:t>)</a:t>
            </a:r>
            <a:endParaRPr lang="en-US" sz="2000" b="0" dirty="0"/>
          </a:p>
          <a:p>
            <a:r>
              <a:rPr lang="el-GR" sz="2000" b="0" i="1" dirty="0" smtClean="0"/>
              <a:t>α</a:t>
            </a:r>
            <a:r>
              <a:rPr lang="en-US" sz="2000" b="0" dirty="0" smtClean="0"/>
              <a:t> </a:t>
            </a:r>
            <a:r>
              <a:rPr lang="el-GR" sz="2000" b="0" dirty="0"/>
              <a:t>⊨</a:t>
            </a:r>
            <a:r>
              <a:rPr lang="en-US" sz="2000" b="0" dirty="0"/>
              <a:t> </a:t>
            </a:r>
            <a:r>
              <a:rPr lang="el-GR" sz="2000" b="0" i="1" dirty="0" smtClean="0"/>
              <a:t>β</a:t>
            </a:r>
            <a:r>
              <a:rPr lang="en-US" sz="2000" b="0" dirty="0" smtClean="0"/>
              <a:t> if and only if the sentence (</a:t>
            </a:r>
            <a:r>
              <a:rPr lang="el-GR" sz="2000" b="0" i="1" dirty="0"/>
              <a:t>α</a:t>
            </a:r>
            <a:r>
              <a:rPr lang="en-US" sz="2000" b="0" dirty="0" smtClean="0"/>
              <a:t> </a:t>
            </a:r>
            <a:r>
              <a:rPr lang="en-US" sz="2000" b="0" dirty="0"/>
              <a:t>⋀</a:t>
            </a:r>
            <a:r>
              <a:rPr lang="en-US" sz="2000" b="0" dirty="0" smtClean="0"/>
              <a:t> </a:t>
            </a:r>
            <a:r>
              <a:rPr lang="en-US" sz="2000" b="0" dirty="0" smtClean="0">
                <a:cs typeface="Arial"/>
              </a:rPr>
              <a:t>¬</a:t>
            </a:r>
            <a:r>
              <a:rPr lang="el-GR" sz="2000" b="0" i="1" dirty="0"/>
              <a:t>β</a:t>
            </a:r>
            <a:r>
              <a:rPr lang="en-US" sz="2000" b="0" dirty="0" smtClean="0"/>
              <a:t>) is </a:t>
            </a:r>
            <a:r>
              <a:rPr lang="en-US" sz="2000" b="0" i="1" dirty="0" err="1" smtClean="0"/>
              <a:t>unsatisfiable</a:t>
            </a:r>
            <a:r>
              <a:rPr lang="en-US" sz="2000" b="0" dirty="0" smtClean="0"/>
              <a:t>.</a:t>
            </a:r>
          </a:p>
          <a:p>
            <a:endParaRPr lang="en-US" sz="2000" b="0" dirty="0"/>
          </a:p>
          <a:p>
            <a:endParaRPr lang="en-US" sz="2000" b="0" dirty="0" smtClean="0"/>
          </a:p>
          <a:p>
            <a:endParaRPr lang="en-US" sz="20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9718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4196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 smtClean="0"/>
              <a:t>Latin: </a:t>
            </a:r>
            <a:r>
              <a:rPr lang="en-US" sz="2000" b="0" i="1" dirty="0" err="1" smtClean="0"/>
              <a:t>reductio</a:t>
            </a:r>
            <a:r>
              <a:rPr lang="en-US" sz="2000" b="0" i="1" dirty="0" smtClean="0"/>
              <a:t> ad absurdum </a:t>
            </a:r>
            <a:r>
              <a:rPr lang="en-US" sz="2000" b="0" dirty="0" smtClean="0"/>
              <a:t>(“reduction to an absurd thing”)</a:t>
            </a:r>
          </a:p>
          <a:p>
            <a:r>
              <a:rPr lang="en-US" sz="2000" b="0" dirty="0" smtClean="0"/>
              <a:t>To prove that </a:t>
            </a:r>
            <a:r>
              <a:rPr lang="el-GR" sz="2000" b="0" i="1" dirty="0" smtClean="0"/>
              <a:t>β</a:t>
            </a:r>
            <a:r>
              <a:rPr lang="en-US" sz="2000" b="0" dirty="0" smtClean="0"/>
              <a:t>  follows logically from </a:t>
            </a:r>
            <a:r>
              <a:rPr lang="el-GR" sz="2000" b="0" i="1" dirty="0" smtClean="0"/>
              <a:t>α</a:t>
            </a:r>
            <a:r>
              <a:rPr lang="en-US" sz="2000" b="0" dirty="0" smtClean="0"/>
              <a:t>, </a:t>
            </a:r>
            <a:br>
              <a:rPr lang="en-US" sz="2000" b="0" dirty="0" smtClean="0"/>
            </a:br>
            <a:r>
              <a:rPr lang="en-US" sz="2000" b="0" dirty="0" smtClean="0"/>
              <a:t>assume </a:t>
            </a:r>
            <a:r>
              <a:rPr lang="en-US" sz="2000" b="0" dirty="0" smtClean="0">
                <a:cs typeface="Arial"/>
              </a:rPr>
              <a:t>¬</a:t>
            </a:r>
            <a:r>
              <a:rPr lang="el-GR" sz="2000" b="0" i="1" dirty="0" smtClean="0"/>
              <a:t>β</a:t>
            </a:r>
            <a:r>
              <a:rPr lang="en-US" sz="2000" b="0" dirty="0" smtClean="0"/>
              <a:t> and derive a contradiction. </a:t>
            </a:r>
          </a:p>
        </p:txBody>
      </p:sp>
    </p:spTree>
    <p:extLst>
      <p:ext uri="{BB962C8B-B14F-4D97-AF65-F5344CB8AC3E}">
        <p14:creationId xmlns:p14="http://schemas.microsoft.com/office/powerpoint/2010/main" val="17607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81800" cy="1371600"/>
          </a:xfrm>
        </p:spPr>
        <p:txBody>
          <a:bodyPr/>
          <a:lstStyle/>
          <a:p>
            <a:r>
              <a:rPr lang="en-US" dirty="0" smtClean="0"/>
              <a:t>Proofs using 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00600"/>
          </a:xfrm>
        </p:spPr>
        <p:txBody>
          <a:bodyPr>
            <a:normAutofit/>
          </a:bodyPr>
          <a:lstStyle/>
          <a:p>
            <a:r>
              <a:rPr lang="en-US" b="0" dirty="0" smtClean="0"/>
              <a:t>To prove a sentence, </a:t>
            </a:r>
            <a:r>
              <a:rPr lang="el-GR" b="0" i="1" dirty="0" smtClean="0"/>
              <a:t>β</a:t>
            </a: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Start with the set of true sentences, the “knowledge base”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Join them all together as one big conjunction, </a:t>
            </a:r>
            <a:r>
              <a:rPr lang="el-GR" b="0" i="1" dirty="0" smtClean="0"/>
              <a:t>α</a:t>
            </a: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Create a truth table for </a:t>
            </a:r>
            <a:r>
              <a:rPr lang="en-US" b="0" dirty="0"/>
              <a:t>(</a:t>
            </a:r>
            <a:r>
              <a:rPr lang="el-GR" b="0" i="1" dirty="0"/>
              <a:t>α</a:t>
            </a:r>
            <a:r>
              <a:rPr lang="en-US" b="0" dirty="0"/>
              <a:t> ⇒ </a:t>
            </a:r>
            <a:r>
              <a:rPr lang="el-GR" b="0" i="1" dirty="0"/>
              <a:t>β</a:t>
            </a:r>
            <a:r>
              <a:rPr lang="en-US" b="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Verify that this sentence is True in </a:t>
            </a:r>
            <a:r>
              <a:rPr lang="en-US" b="0" u="sng" dirty="0" smtClean="0"/>
              <a:t>all</a:t>
            </a:r>
            <a:r>
              <a:rPr lang="en-US" b="0" dirty="0" smtClean="0"/>
              <a:t> models.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r>
              <a:rPr lang="en-US" b="0" dirty="0" smtClean="0"/>
              <a:t>Similar to the algorithm TT-ENTAILS in AIMA textbook.</a:t>
            </a:r>
          </a:p>
          <a:p>
            <a:r>
              <a:rPr lang="en-US" b="0" dirty="0" smtClean="0"/>
              <a:t>Algorithm is </a:t>
            </a:r>
            <a:r>
              <a:rPr lang="en-US" b="0" u="sng" dirty="0" smtClean="0"/>
              <a:t>sound</a:t>
            </a:r>
            <a:r>
              <a:rPr lang="en-US" b="0" dirty="0" smtClean="0"/>
              <a:t>: it directly implements the definition of entailment.</a:t>
            </a:r>
          </a:p>
          <a:p>
            <a:r>
              <a:rPr lang="en-US" b="0" dirty="0" smtClean="0"/>
              <a:t>Algorithm is </a:t>
            </a:r>
            <a:r>
              <a:rPr lang="en-US" b="0" u="sng" dirty="0" smtClean="0"/>
              <a:t>complete</a:t>
            </a:r>
            <a:r>
              <a:rPr lang="en-US" b="0" dirty="0" smtClean="0"/>
              <a:t>: it works for any sentence and always terminates.</a:t>
            </a:r>
          </a:p>
          <a:p>
            <a:r>
              <a:rPr lang="en-US" b="0" dirty="0" smtClean="0">
                <a:solidFill>
                  <a:srgbClr val="FF0000"/>
                </a:solidFill>
              </a:rPr>
              <a:t>However, you need 2</a:t>
            </a:r>
            <a:r>
              <a:rPr lang="en-US" b="0" baseline="30000" dirty="0" smtClean="0">
                <a:solidFill>
                  <a:srgbClr val="FF0000"/>
                </a:solidFill>
              </a:rPr>
              <a:t>n</a:t>
            </a:r>
            <a:r>
              <a:rPr lang="en-US" b="0" dirty="0" smtClean="0">
                <a:solidFill>
                  <a:srgbClr val="FF0000"/>
                </a:solidFill>
              </a:rPr>
              <a:t> rows, where n is the number of proposition symbols. For sentences with lots of symbols, we need a better approach.</a:t>
            </a:r>
            <a:endParaRPr lang="en-US" b="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  <a:noFill/>
        </p:spPr>
        <p:txBody>
          <a:bodyPr>
            <a:normAutofit fontScale="85000" lnSpcReduction="20000"/>
          </a:bodyPr>
          <a:lstStyle/>
          <a:p>
            <a:fld id="{D1A4949B-D24D-BD46-A3DE-C3E408AE4021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40312"/>
            <a:ext cx="8756650" cy="993775"/>
          </a:xfrm>
        </p:spPr>
        <p:txBody>
          <a:bodyPr/>
          <a:lstStyle/>
          <a:p>
            <a:pPr eaLnBrk="1" hangingPunct="1"/>
            <a:r>
              <a:rPr lang="en-US" sz="4000" dirty="0"/>
              <a:t>Using Truth Tables in Inference</a:t>
            </a:r>
          </a:p>
        </p:txBody>
      </p:sp>
      <p:pic>
        <p:nvPicPr>
          <p:cNvPr id="736261" name="Picture 5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931863"/>
            <a:ext cx="8226425" cy="3387725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60338" y="2271713"/>
            <a:ext cx="3195637" cy="4586287"/>
            <a:chOff x="101" y="1431"/>
            <a:chExt cx="2013" cy="2889"/>
          </a:xfrm>
        </p:grpSpPr>
        <p:sp>
          <p:nvSpPr>
            <p:cNvPr id="736264" name="Text Box 8"/>
            <p:cNvSpPr txBox="1">
              <a:spLocks noChangeArrowheads="1"/>
            </p:cNvSpPr>
            <p:nvPr/>
          </p:nvSpPr>
          <p:spPr bwMode="auto">
            <a:xfrm>
              <a:off x="523" y="2768"/>
              <a:ext cx="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accent2"/>
                  </a:solidFill>
                </a:rPr>
                <a:t> </a:t>
              </a:r>
              <a:r>
                <a:rPr lang="en-US" sz="2400">
                  <a:solidFill>
                    <a:schemeClr val="accent2"/>
                  </a:solidFill>
                  <a:sym typeface="Symbol" charset="2"/>
                </a:rPr>
                <a:t></a:t>
              </a:r>
              <a:r>
                <a:rPr lang="en-US" sz="2400" baseline="-25000">
                  <a:solidFill>
                    <a:schemeClr val="accent2"/>
                  </a:solidFill>
                  <a:sym typeface="Symbol" charset="2"/>
                </a:rPr>
                <a:t>1</a:t>
              </a:r>
              <a:r>
                <a:rPr lang="en-US" sz="2400">
                  <a:solidFill>
                    <a:schemeClr val="accent2"/>
                  </a:solidFill>
                  <a:sym typeface="Symbol" charset="2"/>
                </a:rPr>
                <a:t>= </a:t>
              </a:r>
              <a:r>
                <a:rPr kumimoji="1" lang="en-US" sz="2400" b="1">
                  <a:solidFill>
                    <a:schemeClr val="accent2"/>
                  </a:solidFill>
                  <a:sym typeface="Symbol" charset="2"/>
                </a:rPr>
                <a:t></a:t>
              </a:r>
              <a:r>
                <a:rPr kumimoji="1" lang="en-US" sz="2400" b="1">
                  <a:solidFill>
                    <a:schemeClr val="accent2"/>
                  </a:solidFill>
                </a:rPr>
                <a:t>P</a:t>
              </a:r>
              <a:r>
                <a:rPr kumimoji="1" lang="en-US" sz="2400" b="1" baseline="-25000">
                  <a:solidFill>
                    <a:schemeClr val="accent2"/>
                  </a:solidFill>
                </a:rPr>
                <a:t>1,2</a:t>
              </a:r>
              <a:endParaRPr lang="en-US" sz="2400">
                <a:solidFill>
                  <a:schemeClr val="accent2"/>
                </a:solidFill>
                <a:sym typeface="Symbol" charset="2"/>
              </a:endParaRPr>
            </a:p>
          </p:txBody>
        </p:sp>
        <p:pic>
          <p:nvPicPr>
            <p:cNvPr id="736266" name="Picture 10" descr="wumpus-models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1" y="3063"/>
              <a:ext cx="1692" cy="125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</p:pic>
        <p:sp>
          <p:nvSpPr>
            <p:cNvPr id="93215" name="Oval 12"/>
            <p:cNvSpPr>
              <a:spLocks noChangeArrowheads="1"/>
            </p:cNvSpPr>
            <p:nvPr/>
          </p:nvSpPr>
          <p:spPr bwMode="auto">
            <a:xfrm>
              <a:off x="1575" y="1431"/>
              <a:ext cx="539" cy="8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043238" y="2279650"/>
            <a:ext cx="2759075" cy="4578350"/>
            <a:chOff x="1917" y="1436"/>
            <a:chExt cx="1738" cy="2884"/>
          </a:xfrm>
        </p:grpSpPr>
        <p:pic>
          <p:nvPicPr>
            <p:cNvPr id="736265" name="Picture 9" descr="wumpus-models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17" y="3061"/>
              <a:ext cx="1738" cy="1259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</p:pic>
        <p:sp>
          <p:nvSpPr>
            <p:cNvPr id="736267" name="Text Box 11"/>
            <p:cNvSpPr txBox="1">
              <a:spLocks noChangeArrowheads="1"/>
            </p:cNvSpPr>
            <p:nvPr/>
          </p:nvSpPr>
          <p:spPr bwMode="auto">
            <a:xfrm>
              <a:off x="2354" y="2773"/>
              <a:ext cx="10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hlink"/>
                  </a:solidFill>
                  <a:sym typeface="Symbol" charset="2"/>
                </a:rPr>
                <a:t> 2= </a:t>
              </a:r>
              <a:r>
                <a:rPr kumimoji="1" lang="en-US" sz="2400" b="1">
                  <a:solidFill>
                    <a:schemeClr val="hlink"/>
                  </a:solidFill>
                  <a:sym typeface="Symbol" charset="2"/>
                </a:rPr>
                <a:t></a:t>
              </a:r>
              <a:r>
                <a:rPr kumimoji="1" lang="en-US" sz="2400" b="1">
                  <a:solidFill>
                    <a:schemeClr val="hlink"/>
                  </a:solidFill>
                </a:rPr>
                <a:t>P</a:t>
              </a:r>
              <a:r>
                <a:rPr kumimoji="1" lang="en-US" sz="2400" b="1" baseline="-25000">
                  <a:solidFill>
                    <a:schemeClr val="hlink"/>
                  </a:solidFill>
                </a:rPr>
                <a:t>2,2</a:t>
              </a:r>
            </a:p>
          </p:txBody>
        </p:sp>
        <p:sp>
          <p:nvSpPr>
            <p:cNvPr id="93212" name="Oval 13"/>
            <p:cNvSpPr>
              <a:spLocks noChangeArrowheads="1"/>
            </p:cNvSpPr>
            <p:nvPr/>
          </p:nvSpPr>
          <p:spPr bwMode="auto">
            <a:xfrm>
              <a:off x="2376" y="1436"/>
              <a:ext cx="539" cy="839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3600">
                <a:solidFill>
                  <a:schemeClr val="hlink"/>
                </a:solidFill>
              </a:endParaRPr>
            </a:p>
          </p:txBody>
        </p:sp>
      </p:grp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997575" y="5267325"/>
            <a:ext cx="3103563" cy="15906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1800">
                <a:solidFill>
                  <a:schemeClr val="accent1"/>
                </a:solidFill>
                <a:sym typeface="Symbol" charset="2"/>
              </a:rPr>
              <a:t>R</a:t>
            </a:r>
            <a:r>
              <a:rPr kumimoji="1" lang="en-US" sz="1800" baseline="-25000">
                <a:solidFill>
                  <a:schemeClr val="accent1"/>
                </a:solidFill>
                <a:sym typeface="Symbol" charset="2"/>
              </a:rPr>
              <a:t>1</a:t>
            </a:r>
            <a:r>
              <a:rPr kumimoji="1" lang="en-US" sz="1800">
                <a:solidFill>
                  <a:schemeClr val="accent1"/>
                </a:solidFill>
                <a:sym typeface="Symbol" charset="2"/>
              </a:rPr>
              <a:t>: </a:t>
            </a:r>
            <a:r>
              <a:rPr kumimoji="1" lang="en-US" sz="1800">
                <a:solidFill>
                  <a:schemeClr val="accent1"/>
                </a:solidFill>
              </a:rPr>
              <a:t>P</a:t>
            </a:r>
            <a:r>
              <a:rPr kumimoji="1" lang="en-US" sz="1800" baseline="-25000">
                <a:solidFill>
                  <a:schemeClr val="accent1"/>
                </a:solidFill>
              </a:rPr>
              <a:t>1,1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1800">
                <a:solidFill>
                  <a:schemeClr val="accent1"/>
                </a:solidFill>
              </a:rPr>
              <a:t>R</a:t>
            </a:r>
            <a:r>
              <a:rPr kumimoji="1" lang="en-US" sz="1800" baseline="-25000">
                <a:solidFill>
                  <a:schemeClr val="accent1"/>
                </a:solidFill>
              </a:rPr>
              <a:t>2</a:t>
            </a:r>
            <a:r>
              <a:rPr kumimoji="1" lang="en-US" sz="1800">
                <a:solidFill>
                  <a:schemeClr val="accent1"/>
                </a:solidFill>
              </a:rPr>
              <a:t>: B</a:t>
            </a:r>
            <a:r>
              <a:rPr kumimoji="1" lang="en-US" sz="1800" baseline="-25000">
                <a:solidFill>
                  <a:schemeClr val="accent1"/>
                </a:solidFill>
              </a:rPr>
              <a:t>1,1  </a:t>
            </a:r>
            <a:r>
              <a:rPr kumimoji="1" lang="en-US" sz="1800">
                <a:solidFill>
                  <a:schemeClr val="accent1"/>
                </a:solidFill>
                <a:sym typeface="Symbol" charset="2"/>
              </a:rPr>
              <a:t></a:t>
            </a:r>
            <a:r>
              <a:rPr kumimoji="1" lang="en-US" sz="1800" baseline="-25000">
                <a:solidFill>
                  <a:schemeClr val="accent1"/>
                </a:solidFill>
              </a:rPr>
              <a:t>  </a:t>
            </a:r>
            <a:r>
              <a:rPr kumimoji="1" lang="en-US" sz="1800">
                <a:solidFill>
                  <a:schemeClr val="accent1"/>
                </a:solidFill>
              </a:rPr>
              <a:t>(P</a:t>
            </a:r>
            <a:r>
              <a:rPr kumimoji="1" lang="en-US" sz="1800" baseline="-25000">
                <a:solidFill>
                  <a:schemeClr val="accent1"/>
                </a:solidFill>
              </a:rPr>
              <a:t>1,2</a:t>
            </a:r>
            <a:r>
              <a:rPr kumimoji="1" lang="en-US" sz="1800">
                <a:solidFill>
                  <a:schemeClr val="accent1"/>
                </a:solidFill>
              </a:rPr>
              <a:t> </a:t>
            </a:r>
            <a:r>
              <a:rPr kumimoji="1" lang="en-US" sz="1800">
                <a:solidFill>
                  <a:schemeClr val="accent1"/>
                </a:solidFill>
                <a:sym typeface="Symbol" charset="2"/>
              </a:rPr>
              <a:t></a:t>
            </a:r>
            <a:r>
              <a:rPr kumimoji="1" lang="en-US" sz="1800">
                <a:solidFill>
                  <a:schemeClr val="accent1"/>
                </a:solidFill>
              </a:rPr>
              <a:t> P</a:t>
            </a:r>
            <a:r>
              <a:rPr kumimoji="1" lang="en-US" sz="1800" baseline="-25000">
                <a:solidFill>
                  <a:schemeClr val="accent1"/>
                </a:solidFill>
              </a:rPr>
              <a:t>2,1</a:t>
            </a:r>
            <a:r>
              <a:rPr kumimoji="1" lang="en-US" sz="1800">
                <a:solidFill>
                  <a:schemeClr val="accent1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1800">
                <a:solidFill>
                  <a:schemeClr val="accent1"/>
                </a:solidFill>
              </a:rPr>
              <a:t>R</a:t>
            </a:r>
            <a:r>
              <a:rPr kumimoji="1" lang="en-US" sz="1800" baseline="-25000">
                <a:solidFill>
                  <a:schemeClr val="accent1"/>
                </a:solidFill>
              </a:rPr>
              <a:t>3</a:t>
            </a:r>
            <a:r>
              <a:rPr kumimoji="1" lang="en-US" sz="1800">
                <a:solidFill>
                  <a:schemeClr val="accent1"/>
                </a:solidFill>
              </a:rPr>
              <a:t>: B</a:t>
            </a:r>
            <a:r>
              <a:rPr kumimoji="1" lang="en-US" sz="1800" baseline="-25000">
                <a:solidFill>
                  <a:schemeClr val="accent1"/>
                </a:solidFill>
              </a:rPr>
              <a:t>2,1  </a:t>
            </a:r>
            <a:r>
              <a:rPr kumimoji="1" lang="en-US" sz="1800">
                <a:solidFill>
                  <a:schemeClr val="accent1"/>
                </a:solidFill>
                <a:sym typeface="Symbol" charset="2"/>
              </a:rPr>
              <a:t></a:t>
            </a:r>
            <a:r>
              <a:rPr kumimoji="1" lang="en-US" sz="1800">
                <a:solidFill>
                  <a:schemeClr val="accent1"/>
                </a:solidFill>
              </a:rPr>
              <a:t> (P</a:t>
            </a:r>
            <a:r>
              <a:rPr kumimoji="1" lang="en-US" sz="1800" baseline="-25000">
                <a:solidFill>
                  <a:schemeClr val="accent1"/>
                </a:solidFill>
              </a:rPr>
              <a:t>1,1</a:t>
            </a:r>
            <a:r>
              <a:rPr kumimoji="1" lang="en-US" sz="1800">
                <a:solidFill>
                  <a:schemeClr val="accent1"/>
                </a:solidFill>
              </a:rPr>
              <a:t> </a:t>
            </a:r>
            <a:r>
              <a:rPr kumimoji="1" lang="en-US" sz="1800">
                <a:solidFill>
                  <a:schemeClr val="accent1"/>
                </a:solidFill>
                <a:sym typeface="Symbol" charset="2"/>
              </a:rPr>
              <a:t></a:t>
            </a:r>
            <a:r>
              <a:rPr kumimoji="1" lang="en-US" sz="1800">
                <a:solidFill>
                  <a:schemeClr val="accent1"/>
                </a:solidFill>
              </a:rPr>
              <a:t> P</a:t>
            </a:r>
            <a:r>
              <a:rPr kumimoji="1" lang="en-US" sz="1800" baseline="-25000">
                <a:solidFill>
                  <a:schemeClr val="accent1"/>
                </a:solidFill>
              </a:rPr>
              <a:t>2,2 </a:t>
            </a:r>
            <a:r>
              <a:rPr kumimoji="1" lang="en-US" sz="1800">
                <a:solidFill>
                  <a:schemeClr val="accent1"/>
                </a:solidFill>
                <a:sym typeface="Symbol" charset="2"/>
              </a:rPr>
              <a:t></a:t>
            </a:r>
            <a:r>
              <a:rPr kumimoji="1" lang="en-US" sz="1800">
                <a:solidFill>
                  <a:schemeClr val="accent1"/>
                </a:solidFill>
              </a:rPr>
              <a:t> P</a:t>
            </a:r>
            <a:r>
              <a:rPr kumimoji="1" lang="en-US" sz="1800" baseline="-25000">
                <a:solidFill>
                  <a:schemeClr val="accent1"/>
                </a:solidFill>
              </a:rPr>
              <a:t>3,1</a:t>
            </a:r>
            <a:r>
              <a:rPr kumimoji="1" lang="en-US" sz="1800">
                <a:solidFill>
                  <a:schemeClr val="accent1"/>
                </a:solidFill>
              </a:rPr>
              <a:t>)</a:t>
            </a:r>
            <a:endParaRPr kumimoji="1" lang="en-US" sz="1800">
              <a:solidFill>
                <a:schemeClr val="accent1"/>
              </a:solidFill>
              <a:sym typeface="Symbol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1800">
                <a:solidFill>
                  <a:schemeClr val="accent1"/>
                </a:solidFill>
                <a:sym typeface="Symbol" charset="2"/>
              </a:rPr>
              <a:t>R</a:t>
            </a:r>
            <a:r>
              <a:rPr kumimoji="1" lang="en-US" sz="1800" baseline="-25000">
                <a:solidFill>
                  <a:schemeClr val="accent1"/>
                </a:solidFill>
                <a:sym typeface="Symbol" charset="2"/>
              </a:rPr>
              <a:t>4</a:t>
            </a:r>
            <a:r>
              <a:rPr kumimoji="1" lang="en-US" sz="1800">
                <a:solidFill>
                  <a:schemeClr val="accent1"/>
                </a:solidFill>
                <a:sym typeface="Symbol" charset="2"/>
              </a:rPr>
              <a:t>: </a:t>
            </a:r>
            <a:r>
              <a:rPr kumimoji="1" lang="en-US" sz="1800">
                <a:solidFill>
                  <a:schemeClr val="accent1"/>
                </a:solidFill>
              </a:rPr>
              <a:t>B</a:t>
            </a:r>
            <a:r>
              <a:rPr kumimoji="1" lang="en-US" sz="1800" baseline="-25000">
                <a:solidFill>
                  <a:schemeClr val="accent1"/>
                </a:solidFill>
              </a:rPr>
              <a:t>1,1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C0000"/>
              </a:buClr>
              <a:buFont typeface="Wingdings" charset="2"/>
              <a:buNone/>
            </a:pPr>
            <a:r>
              <a:rPr kumimoji="1" lang="en-US" sz="1800">
                <a:solidFill>
                  <a:schemeClr val="accent1"/>
                </a:solidFill>
              </a:rPr>
              <a:t>R</a:t>
            </a:r>
            <a:r>
              <a:rPr kumimoji="1" lang="en-US" sz="1800" baseline="-25000">
                <a:solidFill>
                  <a:schemeClr val="accent1"/>
                </a:solidFill>
              </a:rPr>
              <a:t>5</a:t>
            </a:r>
            <a:r>
              <a:rPr kumimoji="1" lang="en-US" sz="1800">
                <a:solidFill>
                  <a:schemeClr val="accent1"/>
                </a:solidFill>
              </a:rPr>
              <a:t>: B</a:t>
            </a:r>
            <a:r>
              <a:rPr kumimoji="1" lang="en-US" sz="1800" baseline="-25000">
                <a:solidFill>
                  <a:schemeClr val="accent1"/>
                </a:solidFill>
              </a:rPr>
              <a:t>2,1</a:t>
            </a:r>
            <a:endParaRPr kumimoji="1" lang="en-US" sz="1800">
              <a:solidFill>
                <a:schemeClr val="accent1"/>
              </a:solidFill>
            </a:endParaRPr>
          </a:p>
        </p:txBody>
      </p:sp>
      <p:sp>
        <p:nvSpPr>
          <p:cNvPr id="736270" name="Text Box 14"/>
          <p:cNvSpPr txBox="1">
            <a:spLocks noChangeArrowheads="1"/>
          </p:cNvSpPr>
          <p:nvPr/>
        </p:nvSpPr>
        <p:spPr bwMode="auto">
          <a:xfrm>
            <a:off x="7323138" y="4792663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accent1"/>
                </a:solidFill>
              </a:rPr>
              <a:t>KB</a:t>
            </a:r>
            <a:endParaRPr lang="en-US" sz="2000">
              <a:solidFill>
                <a:schemeClr val="accent1"/>
              </a:solidFill>
              <a:sym typeface="Symbol" charset="2"/>
            </a:endParaRPr>
          </a:p>
        </p:txBody>
      </p:sp>
      <p:sp>
        <p:nvSpPr>
          <p:cNvPr id="736272" name="Oval 16"/>
          <p:cNvSpPr>
            <a:spLocks noChangeArrowheads="1"/>
          </p:cNvSpPr>
          <p:nvPr/>
        </p:nvSpPr>
        <p:spPr bwMode="auto">
          <a:xfrm>
            <a:off x="8143875" y="2270125"/>
            <a:ext cx="855663" cy="13319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63525" y="3889375"/>
            <a:ext cx="8596313" cy="395288"/>
            <a:chOff x="166" y="2450"/>
            <a:chExt cx="5415" cy="249"/>
          </a:xfrm>
        </p:grpSpPr>
        <p:sp>
          <p:nvSpPr>
            <p:cNvPr id="93208" name="Line 20"/>
            <p:cNvSpPr>
              <a:spLocks noChangeShapeType="1"/>
            </p:cNvSpPr>
            <p:nvPr/>
          </p:nvSpPr>
          <p:spPr bwMode="auto">
            <a:xfrm>
              <a:off x="465" y="2578"/>
              <a:ext cx="5116" cy="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09" name="Text Box 21"/>
            <p:cNvSpPr txBox="1">
              <a:spLocks noChangeArrowheads="1"/>
            </p:cNvSpPr>
            <p:nvPr/>
          </p:nvSpPr>
          <p:spPr bwMode="auto">
            <a:xfrm>
              <a:off x="166" y="2450"/>
              <a:ext cx="291" cy="2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1" lang="en-US" sz="1800">
                  <a:solidFill>
                    <a:schemeClr val="accent1"/>
                  </a:solidFill>
                  <a:sym typeface="Symbol" charset="2"/>
                </a:rPr>
                <a:t>R</a:t>
              </a:r>
              <a:r>
                <a:rPr kumimoji="1" lang="en-US" sz="1800" baseline="-25000">
                  <a:solidFill>
                    <a:schemeClr val="accent1"/>
                  </a:solidFill>
                  <a:sym typeface="Symbol" charset="2"/>
                </a:rPr>
                <a:t>1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55588" y="1179513"/>
            <a:ext cx="8596312" cy="395287"/>
            <a:chOff x="161" y="743"/>
            <a:chExt cx="5415" cy="249"/>
          </a:xfrm>
        </p:grpSpPr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>
              <a:off x="460" y="911"/>
              <a:ext cx="5116" cy="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07" name="Text Box 23"/>
            <p:cNvSpPr txBox="1">
              <a:spLocks noChangeArrowheads="1"/>
            </p:cNvSpPr>
            <p:nvPr/>
          </p:nvSpPr>
          <p:spPr bwMode="auto">
            <a:xfrm>
              <a:off x="161" y="743"/>
              <a:ext cx="291" cy="2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1" lang="en-US" sz="1800">
                  <a:solidFill>
                    <a:schemeClr val="accent1"/>
                  </a:solidFill>
                  <a:sym typeface="Symbol" charset="2"/>
                </a:rPr>
                <a:t>R</a:t>
              </a:r>
              <a:r>
                <a:rPr kumimoji="1" lang="en-US" sz="1800" baseline="-25000">
                  <a:solidFill>
                    <a:schemeClr val="accent1"/>
                  </a:solidFill>
                  <a:sym typeface="Symbol" charset="2"/>
                </a:rPr>
                <a:t>5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55588" y="3305175"/>
            <a:ext cx="8596312" cy="395288"/>
            <a:chOff x="161" y="2082"/>
            <a:chExt cx="5415" cy="249"/>
          </a:xfrm>
        </p:grpSpPr>
        <p:sp>
          <p:nvSpPr>
            <p:cNvPr id="93204" name="Line 26"/>
            <p:cNvSpPr>
              <a:spLocks noChangeShapeType="1"/>
            </p:cNvSpPr>
            <p:nvPr/>
          </p:nvSpPr>
          <p:spPr bwMode="auto">
            <a:xfrm>
              <a:off x="460" y="2210"/>
              <a:ext cx="5116" cy="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05" name="Text Box 27"/>
            <p:cNvSpPr txBox="1">
              <a:spLocks noChangeArrowheads="1"/>
            </p:cNvSpPr>
            <p:nvPr/>
          </p:nvSpPr>
          <p:spPr bwMode="auto">
            <a:xfrm>
              <a:off x="161" y="2082"/>
              <a:ext cx="291" cy="2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1" lang="en-US" sz="1800">
                  <a:solidFill>
                    <a:schemeClr val="accent1"/>
                  </a:solidFill>
                  <a:sym typeface="Symbol" charset="2"/>
                </a:rPr>
                <a:t>R</a:t>
              </a:r>
              <a:r>
                <a:rPr kumimoji="1" lang="en-US" sz="1800" baseline="-25000">
                  <a:solidFill>
                    <a:schemeClr val="accent1"/>
                  </a:solidFill>
                  <a:sym typeface="Symbol" charset="2"/>
                </a:rPr>
                <a:t>2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55588" y="1597025"/>
            <a:ext cx="8604250" cy="914400"/>
            <a:chOff x="161" y="1006"/>
            <a:chExt cx="5420" cy="576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161" y="1006"/>
              <a:ext cx="5415" cy="249"/>
              <a:chOff x="161" y="1006"/>
              <a:chExt cx="5415" cy="249"/>
            </a:xfrm>
          </p:grpSpPr>
          <p:sp>
            <p:nvSpPr>
              <p:cNvPr id="93202" name="Line 24"/>
              <p:cNvSpPr>
                <a:spLocks noChangeShapeType="1"/>
              </p:cNvSpPr>
              <p:nvPr/>
            </p:nvSpPr>
            <p:spPr bwMode="auto">
              <a:xfrm>
                <a:off x="460" y="1094"/>
                <a:ext cx="5116" cy="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03" name="Text Box 25"/>
              <p:cNvSpPr txBox="1">
                <a:spLocks noChangeArrowheads="1"/>
              </p:cNvSpPr>
              <p:nvPr/>
            </p:nvSpPr>
            <p:spPr bwMode="auto">
              <a:xfrm>
                <a:off x="161" y="1006"/>
                <a:ext cx="291" cy="24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sz="1800">
                    <a:solidFill>
                      <a:schemeClr val="accent1"/>
                    </a:solidFill>
                    <a:sym typeface="Symbol" charset="2"/>
                  </a:rPr>
                  <a:t>R</a:t>
                </a:r>
                <a:r>
                  <a:rPr kumimoji="1" lang="en-US" sz="1800" baseline="-25000">
                    <a:solidFill>
                      <a:schemeClr val="accent1"/>
                    </a:solidFill>
                    <a:sym typeface="Symbol" charset="2"/>
                  </a:rPr>
                  <a:t>3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66" y="1333"/>
              <a:ext cx="5415" cy="249"/>
              <a:chOff x="166" y="1333"/>
              <a:chExt cx="5415" cy="249"/>
            </a:xfrm>
          </p:grpSpPr>
          <p:sp>
            <p:nvSpPr>
              <p:cNvPr id="93200" name="Line 30"/>
              <p:cNvSpPr>
                <a:spLocks noChangeShapeType="1"/>
              </p:cNvSpPr>
              <p:nvPr/>
            </p:nvSpPr>
            <p:spPr bwMode="auto">
              <a:xfrm>
                <a:off x="465" y="1461"/>
                <a:ext cx="5116" cy="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01" name="Text Box 31"/>
              <p:cNvSpPr txBox="1">
                <a:spLocks noChangeArrowheads="1"/>
              </p:cNvSpPr>
              <p:nvPr/>
            </p:nvSpPr>
            <p:spPr bwMode="auto">
              <a:xfrm>
                <a:off x="166" y="1333"/>
                <a:ext cx="291" cy="24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sz="1800">
                    <a:solidFill>
                      <a:schemeClr val="accent1"/>
                    </a:solidFill>
                    <a:sym typeface="Symbol" charset="2"/>
                  </a:rPr>
                  <a:t>R</a:t>
                </a:r>
                <a:r>
                  <a:rPr kumimoji="1" lang="en-US" sz="1800" baseline="-25000">
                    <a:solidFill>
                      <a:schemeClr val="accent1"/>
                    </a:solidFill>
                    <a:sym typeface="Symbol" charset="2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74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39000" cy="1371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752600"/>
            <a:ext cx="485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Does (</a:t>
            </a:r>
            <a:r>
              <a:rPr lang="en-US" dirty="0">
                <a:latin typeface="Arial"/>
                <a:cs typeface="Arial"/>
              </a:rPr>
              <a:t>(¬P ⋁ Q) ⋀ P</a:t>
            </a:r>
            <a:r>
              <a:rPr lang="en-US" dirty="0" smtClean="0">
                <a:latin typeface="Arial"/>
                <a:cs typeface="Arial"/>
              </a:rPr>
              <a:t>) entail Q?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800600"/>
            <a:ext cx="7620000" cy="1325563"/>
          </a:xfrm>
        </p:spPr>
        <p:txBody>
          <a:bodyPr>
            <a:normAutofit/>
          </a:bodyPr>
          <a:lstStyle/>
          <a:p>
            <a:r>
              <a:rPr lang="en-US" b="0" dirty="0" smtClean="0"/>
              <a:t>Yes!</a:t>
            </a:r>
          </a:p>
          <a:p>
            <a:r>
              <a:rPr lang="el-GR" b="0" i="1" dirty="0"/>
              <a:t>α</a:t>
            </a:r>
            <a:r>
              <a:rPr lang="en-US" b="0" dirty="0"/>
              <a:t> </a:t>
            </a:r>
            <a:r>
              <a:rPr lang="en-US" dirty="0"/>
              <a:t>entails</a:t>
            </a:r>
            <a:r>
              <a:rPr lang="en-US" b="0" dirty="0"/>
              <a:t> </a:t>
            </a:r>
            <a:r>
              <a:rPr lang="el-GR" b="0" i="1" dirty="0"/>
              <a:t>β</a:t>
            </a:r>
            <a:r>
              <a:rPr lang="en-US" b="0" dirty="0"/>
              <a:t> if and only if, </a:t>
            </a:r>
            <a:r>
              <a:rPr lang="en-US" b="0" dirty="0" smtClean="0"/>
              <a:t>in </a:t>
            </a:r>
            <a:r>
              <a:rPr lang="en-US" b="0" dirty="0"/>
              <a:t>every model in which </a:t>
            </a:r>
            <a:r>
              <a:rPr lang="el-GR" b="0" i="1" dirty="0"/>
              <a:t>α</a:t>
            </a:r>
            <a:r>
              <a:rPr lang="en-US" b="0" dirty="0"/>
              <a:t> is True, </a:t>
            </a:r>
            <a:r>
              <a:rPr lang="el-GR" b="0" i="1" dirty="0" smtClean="0"/>
              <a:t>β</a:t>
            </a:r>
            <a:r>
              <a:rPr lang="en-US" b="0" dirty="0" smtClean="0"/>
              <a:t> </a:t>
            </a:r>
            <a:r>
              <a:rPr lang="en-US" b="0" dirty="0"/>
              <a:t>is also True.</a:t>
            </a:r>
          </a:p>
          <a:p>
            <a:r>
              <a:rPr lang="el-GR" b="0" i="1" dirty="0" smtClean="0"/>
              <a:t>α</a:t>
            </a:r>
            <a:r>
              <a:rPr lang="en-US" b="0" dirty="0" smtClean="0"/>
              <a:t> </a:t>
            </a:r>
            <a:r>
              <a:rPr lang="en-US" dirty="0"/>
              <a:t>entails</a:t>
            </a:r>
            <a:r>
              <a:rPr lang="en-US" b="0" dirty="0"/>
              <a:t> </a:t>
            </a:r>
            <a:r>
              <a:rPr lang="el-GR" b="0" i="1" dirty="0"/>
              <a:t>β</a:t>
            </a:r>
            <a:r>
              <a:rPr lang="en-US" b="0" dirty="0"/>
              <a:t> if and only if, </a:t>
            </a:r>
            <a:r>
              <a:rPr lang="en-US" b="0" dirty="0" smtClean="0"/>
              <a:t>(</a:t>
            </a:r>
            <a:r>
              <a:rPr lang="el-GR" b="0" i="1" dirty="0"/>
              <a:t>α</a:t>
            </a:r>
            <a:r>
              <a:rPr lang="en-US" b="0" i="1" dirty="0"/>
              <a:t> </a:t>
            </a:r>
            <a:r>
              <a:rPr lang="en-US" b="0" dirty="0"/>
              <a:t>⇒</a:t>
            </a:r>
            <a:r>
              <a:rPr lang="en-US" b="0" i="1" dirty="0"/>
              <a:t> </a:t>
            </a:r>
            <a:r>
              <a:rPr lang="el-GR" b="0" i="1" dirty="0"/>
              <a:t>β</a:t>
            </a:r>
            <a:r>
              <a:rPr lang="en-US" b="0" dirty="0"/>
              <a:t>)</a:t>
            </a:r>
            <a:r>
              <a:rPr lang="en-US" b="0" i="1" dirty="0"/>
              <a:t> </a:t>
            </a:r>
            <a:r>
              <a:rPr lang="en-US" b="0" dirty="0"/>
              <a:t>is True in every model.</a:t>
            </a:r>
          </a:p>
          <a:p>
            <a:endParaRPr lang="en-US" b="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186032"/>
              </p:ext>
            </p:extLst>
          </p:nvPr>
        </p:nvGraphicFramePr>
        <p:xfrm>
          <a:off x="457200" y="2489200"/>
          <a:ext cx="769620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(¬P ⋁ Q) ⋀ 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((¬P ⋁ Q) ⋀ P) </a:t>
                      </a:r>
                      <a:r>
                        <a:rPr lang="en-US" sz="1800" b="1" dirty="0" smtClean="0"/>
                        <a:t>⇒ </a:t>
                      </a:r>
                      <a:r>
                        <a:rPr lang="en-US" sz="1800" b="0" dirty="0" smtClean="0"/>
                        <a:t>Q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914400"/>
          </a:xfrm>
        </p:spPr>
        <p:txBody>
          <a:bodyPr/>
          <a:lstStyle/>
          <a:p>
            <a:r>
              <a:rPr lang="en-US" b="0" dirty="0" smtClean="0"/>
              <a:t>The derivation of logical conclusions from premises known or assumed to be true.</a:t>
            </a:r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317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dirty="0" smtClean="0"/>
              <a:t>Logical proof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648200"/>
            <a:ext cx="7620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A chain of conclusions that leads from premises to the desired goal via logical inference.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38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inference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953000" cy="4373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Modus ponens</a:t>
            </a:r>
          </a:p>
          <a:p>
            <a:r>
              <a:rPr lang="en-US" sz="2400" b="0" i="1" dirty="0" smtClean="0"/>
              <a:t>“The way that affirms by affirming”</a:t>
            </a:r>
          </a:p>
          <a:p>
            <a:endParaRPr lang="en-US" sz="2400" b="0" dirty="0" smtClean="0"/>
          </a:p>
          <a:p>
            <a:endParaRPr lang="en-US" sz="2400" b="0" dirty="0" smtClean="0"/>
          </a:p>
          <a:p>
            <a:r>
              <a:rPr lang="en-US" sz="2400" dirty="0" smtClean="0"/>
              <a:t>Modus </a:t>
            </a:r>
            <a:r>
              <a:rPr lang="en-US" sz="2400" dirty="0" err="1" smtClean="0"/>
              <a:t>tollens</a:t>
            </a:r>
            <a:endParaRPr lang="en-US" sz="2400" dirty="0" smtClean="0"/>
          </a:p>
          <a:p>
            <a:r>
              <a:rPr lang="en-US" sz="2400" b="0" i="1" dirty="0" smtClean="0"/>
              <a:t>“The way that denies by denying”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3600" y="1992868"/>
            <a:ext cx="1981200" cy="978932"/>
            <a:chOff x="5105400" y="1764268"/>
            <a:chExt cx="1066800" cy="978932"/>
          </a:xfrm>
        </p:grpSpPr>
        <p:sp>
          <p:nvSpPr>
            <p:cNvPr id="4" name="TextBox 3"/>
            <p:cNvSpPr txBox="1"/>
            <p:nvPr/>
          </p:nvSpPr>
          <p:spPr>
            <a:xfrm>
              <a:off x="5105400" y="1764268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 smtClean="0"/>
                <a:t>α</a:t>
              </a:r>
              <a:r>
                <a:rPr lang="en-US" sz="2400" i="1" dirty="0" smtClean="0"/>
                <a:t> </a:t>
              </a:r>
              <a:r>
                <a:rPr lang="en-US" sz="2400" dirty="0"/>
                <a:t>⇒</a:t>
              </a:r>
              <a:r>
                <a:rPr lang="en-US" sz="2400" i="1" dirty="0"/>
                <a:t> </a:t>
              </a:r>
              <a:r>
                <a:rPr lang="el-GR" sz="2400" i="1" dirty="0" smtClean="0"/>
                <a:t>β</a:t>
              </a:r>
              <a:r>
                <a:rPr lang="en-US" sz="2400" dirty="0" smtClean="0">
                  <a:latin typeface="Arial"/>
                  <a:cs typeface="Arial"/>
                </a:rPr>
                <a:t>, </a:t>
              </a:r>
              <a:r>
                <a:rPr lang="el-GR" sz="2400" i="1" dirty="0"/>
                <a:t>α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05400" y="2286000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05400" y="22815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β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19799" y="4038600"/>
            <a:ext cx="2209800" cy="990600"/>
            <a:chOff x="5105400" y="1764268"/>
            <a:chExt cx="1262743" cy="990600"/>
          </a:xfrm>
        </p:grpSpPr>
        <p:sp>
          <p:nvSpPr>
            <p:cNvPr id="13" name="TextBox 12"/>
            <p:cNvSpPr txBox="1"/>
            <p:nvPr/>
          </p:nvSpPr>
          <p:spPr>
            <a:xfrm>
              <a:off x="5105400" y="1764268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 smtClean="0"/>
                <a:t>α</a:t>
              </a:r>
              <a:r>
                <a:rPr lang="en-US" sz="2400" i="1" dirty="0" smtClean="0"/>
                <a:t> </a:t>
              </a:r>
              <a:r>
                <a:rPr lang="en-US" sz="2400" dirty="0"/>
                <a:t>⇒</a:t>
              </a:r>
              <a:r>
                <a:rPr lang="en-US" sz="2400" i="1" dirty="0"/>
                <a:t> </a:t>
              </a:r>
              <a:r>
                <a:rPr lang="el-GR" sz="2400" i="1" dirty="0" smtClean="0"/>
                <a:t>β</a:t>
              </a:r>
              <a:r>
                <a:rPr lang="en-US" sz="2400" dirty="0" smtClean="0">
                  <a:latin typeface="Arial"/>
                  <a:cs typeface="Arial"/>
                </a:rPr>
                <a:t>,</a:t>
              </a:r>
              <a:r>
                <a:rPr lang="en-US" sz="2400" dirty="0">
                  <a:cs typeface="Arial"/>
                </a:rPr>
                <a:t> </a:t>
              </a:r>
              <a:r>
                <a:rPr lang="en-US" sz="2400" dirty="0" smtClean="0">
                  <a:cs typeface="Arial"/>
                </a:rPr>
                <a:t>¬</a:t>
              </a:r>
              <a:r>
                <a:rPr lang="el-GR" sz="2400" i="1" dirty="0" smtClean="0"/>
                <a:t>β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105400" y="2297668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05400" y="2293203"/>
              <a:ext cx="126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cs typeface="Arial"/>
                </a:rPr>
                <a:t>¬</a:t>
              </a:r>
              <a:r>
                <a:rPr lang="el-GR" sz="2400" i="1" dirty="0"/>
                <a:t>α</a:t>
              </a:r>
              <a:r>
                <a:rPr lang="en-US" sz="2400" i="1" dirty="0"/>
                <a:t> 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7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Some more inference rules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953000" cy="4373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And-Elimination</a:t>
            </a:r>
          </a:p>
          <a:p>
            <a:r>
              <a:rPr lang="en-US" sz="2400" b="0" i="1" dirty="0" smtClean="0"/>
              <a:t>“simplification”</a:t>
            </a:r>
          </a:p>
          <a:p>
            <a:endParaRPr lang="en-US" sz="2400" b="0" dirty="0" smtClean="0"/>
          </a:p>
          <a:p>
            <a:endParaRPr lang="en-US" sz="2400" b="0" dirty="0" smtClean="0"/>
          </a:p>
          <a:p>
            <a:r>
              <a:rPr lang="en-US" sz="2400" dirty="0" smtClean="0"/>
              <a:t>Or-Introduction</a:t>
            </a:r>
          </a:p>
          <a:p>
            <a:r>
              <a:rPr lang="en-US" sz="2400" b="0" i="1" dirty="0" smtClean="0"/>
              <a:t>“addition”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43600" y="1992868"/>
            <a:ext cx="1981200" cy="978932"/>
            <a:chOff x="5105400" y="1764268"/>
            <a:chExt cx="1066800" cy="978932"/>
          </a:xfrm>
        </p:grpSpPr>
        <p:sp>
          <p:nvSpPr>
            <p:cNvPr id="6" name="TextBox 5"/>
            <p:cNvSpPr txBox="1"/>
            <p:nvPr/>
          </p:nvSpPr>
          <p:spPr>
            <a:xfrm>
              <a:off x="5105400" y="1764268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 smtClean="0"/>
                <a:t>α</a:t>
              </a:r>
              <a:r>
                <a:rPr lang="en-US" sz="2400" i="1" dirty="0" smtClean="0"/>
                <a:t> </a:t>
              </a:r>
              <a:r>
                <a:rPr lang="en-US" sz="2400" dirty="0"/>
                <a:t>⋀</a:t>
              </a:r>
              <a:r>
                <a:rPr lang="en-US" sz="2400" i="1" dirty="0" smtClean="0"/>
                <a:t> </a:t>
              </a:r>
              <a:r>
                <a:rPr lang="el-GR" sz="2400" i="1" dirty="0" smtClean="0"/>
                <a:t>β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105400" y="2286000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05400" y="22815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α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19799" y="4038600"/>
            <a:ext cx="2209800" cy="990600"/>
            <a:chOff x="5105400" y="1764268"/>
            <a:chExt cx="1262743" cy="990600"/>
          </a:xfrm>
        </p:grpSpPr>
        <p:sp>
          <p:nvSpPr>
            <p:cNvPr id="10" name="TextBox 9"/>
            <p:cNvSpPr txBox="1"/>
            <p:nvPr/>
          </p:nvSpPr>
          <p:spPr>
            <a:xfrm>
              <a:off x="5105400" y="1764268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 smtClean="0"/>
                <a:t>α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105400" y="2297668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05400" y="2293203"/>
              <a:ext cx="126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/>
                <a:t>α</a:t>
              </a:r>
              <a:r>
                <a:rPr lang="en-US" sz="2400" i="1" dirty="0"/>
                <a:t> </a:t>
              </a:r>
              <a:r>
                <a:rPr lang="en-US" sz="2400" dirty="0"/>
                <a:t>⋁</a:t>
              </a:r>
              <a:r>
                <a:rPr lang="en-US" sz="2400" i="1" dirty="0"/>
                <a:t> </a:t>
              </a:r>
              <a:r>
                <a:rPr lang="el-GR" sz="2400" i="1" dirty="0" smtClean="0"/>
                <a:t>β</a:t>
              </a:r>
              <a:r>
                <a:rPr lang="en-US" sz="2400" i="1" dirty="0" smtClean="0"/>
                <a:t> 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8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a Wumpus world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170736"/>
              </p:ext>
            </p:extLst>
          </p:nvPr>
        </p:nvGraphicFramePr>
        <p:xfrm>
          <a:off x="1981200" y="1553388"/>
          <a:ext cx="5200650" cy="522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Image" r:id="rId3" imgW="7141546" imgH="7179668" progId="">
                  <p:embed/>
                </p:oleObj>
              </mc:Choice>
              <mc:Fallback>
                <p:oleObj name="Image" r:id="rId3" imgW="7141546" imgH="71796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53388"/>
                        <a:ext cx="5200650" cy="5228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A= Agent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B= Breeze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S= Smell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P= Pit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W= Wumpus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OK = Safe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V = Visited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G = Glitter</a:t>
            </a:r>
          </a:p>
          <a:p>
            <a:pPr eaLnBrk="0" hangingPunct="0"/>
            <a:endParaRPr lang="en-US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43800" cy="1371600"/>
          </a:xfrm>
        </p:spPr>
        <p:txBody>
          <a:bodyPr/>
          <a:lstStyle/>
          <a:p>
            <a:r>
              <a:rPr lang="en-US" dirty="0" smtClean="0"/>
              <a:t>Even more inference rules…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953000" cy="4373563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Tautologies</a:t>
            </a:r>
            <a:r>
              <a:rPr lang="en-US" sz="2400" b="0" i="1" dirty="0" smtClean="0"/>
              <a:t> </a:t>
            </a:r>
            <a:r>
              <a:rPr lang="en-US" sz="2400" b="0" dirty="0" smtClean="0"/>
              <a:t>are also inference rules, and can be used in both directions.</a:t>
            </a:r>
          </a:p>
          <a:p>
            <a:endParaRPr lang="en-US" sz="2400" b="0" dirty="0"/>
          </a:p>
          <a:p>
            <a:r>
              <a:rPr lang="en-US" sz="2400" dirty="0" smtClean="0"/>
              <a:t>Contraposition</a:t>
            </a:r>
          </a:p>
          <a:p>
            <a:r>
              <a:rPr lang="en-US" sz="2400" b="0" dirty="0" smtClean="0"/>
              <a:t>A conditional statement is logically equivalent to its “contrapositive.”</a:t>
            </a:r>
          </a:p>
          <a:p>
            <a:r>
              <a:rPr lang="en-US" sz="2400" b="0" dirty="0"/>
              <a:t>(</a:t>
            </a:r>
            <a:r>
              <a:rPr lang="el-GR" sz="2400" b="0" i="1" dirty="0" smtClean="0"/>
              <a:t>α</a:t>
            </a:r>
            <a:r>
              <a:rPr lang="en-US" sz="2400" b="0" i="1" dirty="0" smtClean="0"/>
              <a:t> </a:t>
            </a:r>
            <a:r>
              <a:rPr lang="en-US" sz="2400" b="0" dirty="0"/>
              <a:t>⇒</a:t>
            </a:r>
            <a:r>
              <a:rPr lang="en-US" sz="2400" b="0" i="1" dirty="0"/>
              <a:t> </a:t>
            </a:r>
            <a:r>
              <a:rPr lang="el-GR" sz="2400" b="0" i="1" dirty="0" smtClean="0"/>
              <a:t>β</a:t>
            </a:r>
            <a:r>
              <a:rPr lang="en-US" sz="2400" b="0" dirty="0" smtClean="0"/>
              <a:t>)</a:t>
            </a:r>
            <a:r>
              <a:rPr lang="en-US" sz="2400" b="0" i="1" dirty="0" smtClean="0"/>
              <a:t> </a:t>
            </a:r>
            <a:r>
              <a:rPr lang="en-US" sz="2400" b="0" dirty="0" smtClean="0"/>
              <a:t>⟺ (</a:t>
            </a:r>
            <a:r>
              <a:rPr lang="en-US" sz="2400" b="0" dirty="0" smtClean="0">
                <a:cs typeface="Arial"/>
              </a:rPr>
              <a:t>¬</a:t>
            </a:r>
            <a:r>
              <a:rPr lang="el-GR" sz="2400" b="0" i="1" dirty="0" smtClean="0"/>
              <a:t>β</a:t>
            </a:r>
            <a:r>
              <a:rPr lang="en-US" sz="2400" b="0" dirty="0" smtClean="0"/>
              <a:t> ⇒ </a:t>
            </a:r>
            <a:r>
              <a:rPr lang="en-US" sz="2400" b="0" dirty="0" smtClean="0">
                <a:cs typeface="Arial"/>
              </a:rPr>
              <a:t>¬</a:t>
            </a:r>
            <a:r>
              <a:rPr lang="el-GR" sz="2400" b="0" i="1" dirty="0" smtClean="0"/>
              <a:t>α</a:t>
            </a:r>
            <a:r>
              <a:rPr lang="en-US" sz="2400" b="0" dirty="0" smtClean="0"/>
              <a:t>)</a:t>
            </a:r>
            <a:endParaRPr lang="en-US" sz="2400" b="0" dirty="0">
              <a:cs typeface="Arial"/>
            </a:endParaRPr>
          </a:p>
          <a:p>
            <a:endParaRPr lang="en-US" sz="2400" b="0" dirty="0">
              <a:cs typeface="Arial"/>
            </a:endParaRPr>
          </a:p>
          <a:p>
            <a:endParaRPr lang="en-US" sz="2400" b="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943600" y="3212068"/>
            <a:ext cx="1981200" cy="978932"/>
            <a:chOff x="5105400" y="1764268"/>
            <a:chExt cx="1066800" cy="978932"/>
          </a:xfrm>
        </p:grpSpPr>
        <p:sp>
          <p:nvSpPr>
            <p:cNvPr id="6" name="TextBox 5"/>
            <p:cNvSpPr txBox="1"/>
            <p:nvPr/>
          </p:nvSpPr>
          <p:spPr>
            <a:xfrm>
              <a:off x="5105400" y="1764268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 smtClean="0"/>
                <a:t>α</a:t>
              </a:r>
              <a:r>
                <a:rPr lang="en-US" sz="2400" i="1" dirty="0" smtClean="0"/>
                <a:t> </a:t>
              </a:r>
              <a:r>
                <a:rPr lang="en-US" sz="2400" dirty="0"/>
                <a:t>⇒</a:t>
              </a:r>
              <a:r>
                <a:rPr lang="en-US" sz="2400" i="1" dirty="0"/>
                <a:t> </a:t>
              </a:r>
              <a:r>
                <a:rPr lang="el-GR" sz="2400" i="1" dirty="0" smtClean="0"/>
                <a:t>β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105400" y="2286000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05400" y="22815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cs typeface="Arial"/>
                </a:rPr>
                <a:t>¬</a:t>
              </a:r>
              <a:r>
                <a:rPr lang="el-GR" sz="2400" i="1" dirty="0" smtClean="0"/>
                <a:t>β</a:t>
              </a:r>
              <a:r>
                <a:rPr lang="en-US" sz="2400" i="1" dirty="0" smtClean="0"/>
                <a:t> </a:t>
              </a:r>
              <a:r>
                <a:rPr lang="en-US" sz="2400" dirty="0" smtClean="0"/>
                <a:t>⇒ </a:t>
              </a:r>
              <a:r>
                <a:rPr lang="en-US" sz="2400" dirty="0" smtClean="0">
                  <a:cs typeface="Arial"/>
                </a:rPr>
                <a:t>¬</a:t>
              </a:r>
              <a:r>
                <a:rPr lang="el-GR" sz="2400" i="1" dirty="0"/>
                <a:t>α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19799" y="4876800"/>
            <a:ext cx="2209800" cy="990600"/>
            <a:chOff x="5105400" y="1764268"/>
            <a:chExt cx="1262743" cy="990600"/>
          </a:xfrm>
        </p:grpSpPr>
        <p:sp>
          <p:nvSpPr>
            <p:cNvPr id="10" name="TextBox 9"/>
            <p:cNvSpPr txBox="1"/>
            <p:nvPr/>
          </p:nvSpPr>
          <p:spPr>
            <a:xfrm>
              <a:off x="5105400" y="1764268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cs typeface="Arial"/>
                </a:rPr>
                <a:t>¬</a:t>
              </a:r>
              <a:r>
                <a:rPr lang="el-GR" sz="2400" i="1" dirty="0"/>
                <a:t>α</a:t>
              </a:r>
              <a:r>
                <a:rPr lang="en-US" sz="2400" i="1" dirty="0" smtClean="0"/>
                <a:t> </a:t>
              </a:r>
              <a:r>
                <a:rPr lang="en-US" sz="2400" dirty="0"/>
                <a:t>⇒ </a:t>
              </a:r>
              <a:r>
                <a:rPr lang="en-US" sz="2400" dirty="0" smtClean="0">
                  <a:cs typeface="Arial"/>
                </a:rPr>
                <a:t>¬</a:t>
              </a:r>
              <a:r>
                <a:rPr lang="el-GR" sz="2400" i="1" dirty="0"/>
                <a:t>β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105400" y="2297668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05400" y="2293203"/>
              <a:ext cx="126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i="1" dirty="0" smtClean="0"/>
                <a:t>β</a:t>
              </a:r>
              <a:r>
                <a:rPr lang="en-US" sz="2400" i="1" dirty="0" smtClean="0"/>
                <a:t> </a:t>
              </a:r>
              <a:r>
                <a:rPr lang="en-US" sz="2400" dirty="0"/>
                <a:t>⇒ </a:t>
              </a:r>
              <a:r>
                <a:rPr lang="el-GR" sz="2400" i="1" dirty="0" smtClean="0"/>
                <a:t>α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7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resolution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Two </a:t>
            </a:r>
            <a:r>
              <a:rPr lang="en-US" b="0" u="sng" dirty="0" smtClean="0"/>
              <a:t>clauses</a:t>
            </a:r>
            <a:r>
              <a:rPr lang="en-US" b="0" dirty="0" smtClean="0"/>
              <a:t> containing </a:t>
            </a:r>
            <a:r>
              <a:rPr lang="en-US" b="0" u="sng" dirty="0" smtClean="0"/>
              <a:t>complimentary</a:t>
            </a:r>
            <a:r>
              <a:rPr lang="en-US" b="0" dirty="0" smtClean="0"/>
              <a:t> literals can be combined to create a new clause containing all the literals of the two original clauses except the two complementary literals.</a:t>
            </a:r>
            <a:endParaRPr lang="en-US" b="0" u="sng" dirty="0" smtClean="0"/>
          </a:p>
          <a:p>
            <a:r>
              <a:rPr lang="en-US" dirty="0" smtClean="0">
                <a:solidFill>
                  <a:srgbClr val="D1282E"/>
                </a:solidFill>
              </a:rPr>
              <a:t>Clause</a:t>
            </a:r>
            <a:r>
              <a:rPr lang="en-US" b="0" dirty="0" smtClean="0"/>
              <a:t>: a disjunction of literals, e.g. (P </a:t>
            </a:r>
            <a:r>
              <a:rPr lang="en-US" dirty="0"/>
              <a:t>⋁</a:t>
            </a:r>
            <a:r>
              <a:rPr lang="en-US" dirty="0" smtClean="0"/>
              <a:t> </a:t>
            </a:r>
            <a:r>
              <a:rPr lang="en-US" b="0" dirty="0" smtClean="0">
                <a:cs typeface="Arial"/>
              </a:rPr>
              <a:t>¬</a:t>
            </a:r>
            <a:r>
              <a:rPr lang="en-US" b="0" dirty="0" smtClean="0"/>
              <a:t>Q </a:t>
            </a:r>
            <a:r>
              <a:rPr lang="en-US" dirty="0"/>
              <a:t>⋁</a:t>
            </a:r>
            <a:r>
              <a:rPr lang="en-US" dirty="0" smtClean="0"/>
              <a:t> </a:t>
            </a:r>
            <a:r>
              <a:rPr lang="en-US" b="0" dirty="0" smtClean="0"/>
              <a:t>R)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Complimentary literals</a:t>
            </a:r>
            <a:r>
              <a:rPr lang="en-US" b="0" dirty="0" smtClean="0"/>
              <a:t>: any literal and its negation, e.g. </a:t>
            </a:r>
            <a:r>
              <a:rPr lang="en-US" b="0" dirty="0" smtClean="0">
                <a:cs typeface="Arial"/>
              </a:rPr>
              <a:t>¬Q and Q.</a:t>
            </a:r>
          </a:p>
          <a:p>
            <a:endParaRPr lang="en-US" b="0" dirty="0">
              <a:cs typeface="Arial"/>
            </a:endParaRPr>
          </a:p>
          <a:p>
            <a:r>
              <a:rPr lang="en-US" b="0" dirty="0" smtClean="0">
                <a:cs typeface="Arial"/>
              </a:rPr>
              <a:t>Example:</a:t>
            </a:r>
          </a:p>
          <a:p>
            <a:endParaRPr lang="en-US" b="0" dirty="0">
              <a:cs typeface="Arial"/>
            </a:endParaRPr>
          </a:p>
          <a:p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752600" y="4431268"/>
            <a:ext cx="4724400" cy="978932"/>
            <a:chOff x="5105400" y="1764268"/>
            <a:chExt cx="1066800" cy="978932"/>
          </a:xfrm>
        </p:grpSpPr>
        <p:sp>
          <p:nvSpPr>
            <p:cNvPr id="5" name="TextBox 4"/>
            <p:cNvSpPr txBox="1"/>
            <p:nvPr/>
          </p:nvSpPr>
          <p:spPr>
            <a:xfrm>
              <a:off x="5105400" y="1764268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(P </a:t>
              </a:r>
              <a:r>
                <a:rPr lang="en-US" sz="2400" dirty="0"/>
                <a:t>⋁</a:t>
              </a:r>
              <a:r>
                <a:rPr lang="en-US" sz="2400" dirty="0" smtClean="0">
                  <a:latin typeface="Arial"/>
                  <a:cs typeface="Arial"/>
                </a:rPr>
                <a:t> </a:t>
              </a:r>
              <a:r>
                <a:rPr lang="en-US" sz="2400" dirty="0">
                  <a:latin typeface="Arial"/>
                  <a:cs typeface="Arial"/>
                </a:rPr>
                <a:t>¬Q </a:t>
              </a:r>
              <a:r>
                <a:rPr lang="en-US" sz="2400" dirty="0"/>
                <a:t>⋁</a:t>
              </a:r>
              <a:r>
                <a:rPr lang="en-US" sz="2400" dirty="0" smtClean="0">
                  <a:latin typeface="Arial"/>
                  <a:cs typeface="Arial"/>
                </a:rPr>
                <a:t> </a:t>
              </a:r>
              <a:r>
                <a:rPr lang="en-US" sz="2400" dirty="0">
                  <a:latin typeface="Arial"/>
                  <a:cs typeface="Arial"/>
                </a:rPr>
                <a:t>R</a:t>
              </a:r>
              <a:r>
                <a:rPr lang="en-US" sz="2400" dirty="0" smtClean="0">
                  <a:latin typeface="Arial"/>
                  <a:cs typeface="Arial"/>
                </a:rPr>
                <a:t>), (Q </a:t>
              </a:r>
              <a:r>
                <a:rPr lang="en-US" sz="2400" dirty="0"/>
                <a:t>⋁</a:t>
              </a:r>
              <a:r>
                <a:rPr lang="en-US" sz="2400" dirty="0" smtClean="0">
                  <a:latin typeface="Arial"/>
                  <a:cs typeface="Arial"/>
                </a:rPr>
                <a:t> </a:t>
              </a:r>
              <a:r>
                <a:rPr lang="en-US" sz="2400" dirty="0">
                  <a:latin typeface="Arial"/>
                  <a:cs typeface="Arial"/>
                </a:rPr>
                <a:t>¬</a:t>
              </a:r>
              <a:r>
                <a:rPr lang="en-US" sz="2400" dirty="0" smtClean="0">
                  <a:latin typeface="Arial"/>
                  <a:cs typeface="Arial"/>
                </a:rPr>
                <a:t>S </a:t>
              </a:r>
              <a:r>
                <a:rPr lang="en-US" sz="2400" dirty="0"/>
                <a:t>⋁</a:t>
              </a:r>
              <a:r>
                <a:rPr lang="en-US" sz="2400" dirty="0" smtClean="0">
                  <a:latin typeface="Arial"/>
                  <a:cs typeface="Arial"/>
                </a:rPr>
                <a:t> </a:t>
              </a:r>
              <a:r>
                <a:rPr lang="en-US" sz="2400" dirty="0">
                  <a:latin typeface="Arial"/>
                  <a:cs typeface="Arial"/>
                </a:rPr>
                <a:t>¬</a:t>
              </a:r>
              <a:r>
                <a:rPr lang="en-US" sz="2400" dirty="0" smtClean="0">
                  <a:latin typeface="Arial"/>
                  <a:cs typeface="Arial"/>
                </a:rPr>
                <a:t>T)</a:t>
              </a:r>
              <a:endParaRPr lang="en-US" sz="2400" dirty="0">
                <a:latin typeface="Arial"/>
                <a:cs typeface="Arial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05400" y="2286000"/>
              <a:ext cx="106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05400" y="22815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(P </a:t>
              </a:r>
              <a:r>
                <a:rPr lang="en-US" sz="2400" dirty="0"/>
                <a:t>⋁</a:t>
              </a:r>
              <a:r>
                <a:rPr lang="en-US" sz="2400" dirty="0" smtClean="0">
                  <a:latin typeface="Arial"/>
                  <a:cs typeface="Arial"/>
                </a:rPr>
                <a:t> R </a:t>
              </a:r>
              <a:r>
                <a:rPr lang="en-US" sz="2400" dirty="0"/>
                <a:t>⋁</a:t>
              </a:r>
              <a:r>
                <a:rPr lang="en-US" sz="2400" dirty="0" smtClean="0">
                  <a:latin typeface="Arial"/>
                  <a:cs typeface="Arial"/>
                </a:rPr>
                <a:t> </a:t>
              </a:r>
              <a:r>
                <a:rPr lang="en-US" sz="2400" dirty="0">
                  <a:latin typeface="Arial"/>
                  <a:cs typeface="Arial"/>
                </a:rPr>
                <a:t>¬</a:t>
              </a:r>
              <a:r>
                <a:rPr lang="en-US" sz="2400" dirty="0" smtClean="0">
                  <a:latin typeface="Arial"/>
                  <a:cs typeface="Arial"/>
                </a:rPr>
                <a:t>S </a:t>
              </a:r>
              <a:r>
                <a:rPr lang="en-US" sz="2400" dirty="0"/>
                <a:t>⋁</a:t>
              </a:r>
              <a:r>
                <a:rPr lang="en-US" sz="2400" dirty="0">
                  <a:latin typeface="Arial"/>
                  <a:cs typeface="Arial"/>
                </a:rPr>
                <a:t> ¬T</a:t>
              </a:r>
              <a:r>
                <a:rPr lang="en-US" sz="2400" dirty="0" smtClean="0">
                  <a:latin typeface="Arial"/>
                  <a:cs typeface="Arial"/>
                </a:rPr>
                <a:t>)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4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Resolution theorem proving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To prove that </a:t>
            </a:r>
            <a:r>
              <a:rPr lang="en-US" b="0" i="1" dirty="0" smtClean="0"/>
              <a:t>KB</a:t>
            </a:r>
            <a:r>
              <a:rPr lang="en-US" b="0" dirty="0" smtClean="0"/>
              <a:t> </a:t>
            </a:r>
            <a:r>
              <a:rPr lang="el-GR" b="0" dirty="0"/>
              <a:t>⊨</a:t>
            </a:r>
            <a:r>
              <a:rPr lang="en-US" b="0" dirty="0" smtClean="0"/>
              <a:t> </a:t>
            </a:r>
            <a:r>
              <a:rPr lang="el-GR" b="0" i="1" dirty="0"/>
              <a:t>α</a:t>
            </a:r>
            <a:r>
              <a:rPr lang="en-US" b="0" dirty="0" smtClean="0"/>
              <a:t>, we show that (</a:t>
            </a:r>
            <a:r>
              <a:rPr lang="en-US" b="0" i="1" dirty="0" smtClean="0"/>
              <a:t>KB</a:t>
            </a:r>
            <a:r>
              <a:rPr lang="en-US" b="0" dirty="0" smtClean="0"/>
              <a:t> </a:t>
            </a:r>
            <a:r>
              <a:rPr lang="en-US" dirty="0"/>
              <a:t>⋀</a:t>
            </a:r>
            <a:r>
              <a:rPr lang="en-US" b="0" dirty="0" smtClean="0"/>
              <a:t> </a:t>
            </a:r>
            <a:r>
              <a:rPr lang="en-US" b="0" dirty="0">
                <a:cs typeface="Arial"/>
              </a:rPr>
              <a:t>¬</a:t>
            </a:r>
            <a:r>
              <a:rPr lang="el-GR" b="0" i="1" dirty="0" smtClean="0"/>
              <a:t>α</a:t>
            </a:r>
            <a:r>
              <a:rPr lang="en-US" b="0" dirty="0" smtClean="0"/>
              <a:t>) is </a:t>
            </a:r>
            <a:r>
              <a:rPr lang="en-US" b="0" dirty="0" err="1" smtClean="0"/>
              <a:t>unsatisfiable</a:t>
            </a:r>
            <a:r>
              <a:rPr lang="en-US" b="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b="0" dirty="0" smtClean="0"/>
              <a:t>Convert </a:t>
            </a:r>
            <a:r>
              <a:rPr lang="en-US" b="0" dirty="0"/>
              <a:t>(</a:t>
            </a:r>
            <a:r>
              <a:rPr lang="en-US" b="0" i="1" dirty="0"/>
              <a:t>KB</a:t>
            </a:r>
            <a:r>
              <a:rPr lang="en-US" b="0" dirty="0"/>
              <a:t> </a:t>
            </a:r>
            <a:r>
              <a:rPr lang="en-US" dirty="0"/>
              <a:t>⋀</a:t>
            </a:r>
            <a:r>
              <a:rPr lang="en-US" b="0" dirty="0"/>
              <a:t> </a:t>
            </a:r>
            <a:r>
              <a:rPr lang="en-US" b="0" dirty="0">
                <a:cs typeface="Arial"/>
              </a:rPr>
              <a:t>¬</a:t>
            </a:r>
            <a:r>
              <a:rPr lang="el-GR" b="0" i="1" dirty="0"/>
              <a:t>α</a:t>
            </a:r>
            <a:r>
              <a:rPr lang="en-US" b="0" dirty="0" smtClean="0"/>
              <a:t>) to Conjunctive Normal Form</a:t>
            </a:r>
          </a:p>
          <a:p>
            <a:pPr marL="342900" indent="-342900">
              <a:buAutoNum type="arabicPeriod"/>
            </a:pPr>
            <a:r>
              <a:rPr lang="en-US" b="0" dirty="0" smtClean="0"/>
              <a:t>Apply the resolution rule wherever possible and add the result as an additional clause in the conjunction.</a:t>
            </a:r>
          </a:p>
          <a:p>
            <a:pPr marL="342900" indent="-342900">
              <a:buAutoNum type="arabicPeriod"/>
            </a:pPr>
            <a:r>
              <a:rPr lang="en-US" b="0" dirty="0" smtClean="0"/>
              <a:t>Repeat step 2 until either: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/>
              <a:t>No new clauses can be added: </a:t>
            </a:r>
            <a:r>
              <a:rPr lang="en-US" sz="1800" i="1" dirty="0" smtClean="0"/>
              <a:t>KB</a:t>
            </a:r>
            <a:r>
              <a:rPr lang="en-US" sz="1800" dirty="0" smtClean="0"/>
              <a:t> does not entail </a:t>
            </a:r>
            <a:r>
              <a:rPr lang="el-GR" sz="1800" i="1" dirty="0"/>
              <a:t>α</a:t>
            </a:r>
            <a:r>
              <a:rPr lang="en-US" sz="1800" dirty="0" smtClean="0"/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/>
              <a:t>Two clauses resolve to yield the </a:t>
            </a:r>
            <a:r>
              <a:rPr lang="en-US" sz="1800" u="sng" dirty="0" smtClean="0"/>
              <a:t>empty</a:t>
            </a:r>
            <a:r>
              <a:rPr lang="en-US" sz="1800" dirty="0" smtClean="0"/>
              <a:t> clause: </a:t>
            </a:r>
            <a:r>
              <a:rPr lang="en-US" sz="1800" i="1" dirty="0" smtClean="0"/>
              <a:t>KB</a:t>
            </a:r>
            <a:r>
              <a:rPr lang="en-US" sz="1800" dirty="0" smtClean="0"/>
              <a:t> entails </a:t>
            </a:r>
            <a:r>
              <a:rPr lang="el-GR" sz="1800" i="1" dirty="0"/>
              <a:t>α</a:t>
            </a:r>
            <a:r>
              <a:rPr lang="en-US" sz="1800" dirty="0" smtClean="0"/>
              <a:t>.</a:t>
            </a:r>
          </a:p>
          <a:p>
            <a:pPr marL="800100" lvl="1" indent="-342900">
              <a:buFont typeface="+mj-lt"/>
              <a:buAutoNum type="alphaLcParenR"/>
            </a:pPr>
            <a:endParaRPr lang="en-US" b="0" dirty="0" smtClean="0"/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r>
              <a:rPr lang="en-US" dirty="0" smtClean="0">
                <a:solidFill>
                  <a:srgbClr val="D1282E"/>
                </a:solidFill>
              </a:rPr>
              <a:t>Unit clause</a:t>
            </a:r>
            <a:r>
              <a:rPr lang="en-US" b="0" dirty="0"/>
              <a:t>: </a:t>
            </a:r>
            <a:r>
              <a:rPr lang="en-US" b="0" dirty="0" smtClean="0"/>
              <a:t>a clause with only one literal, e.g. </a:t>
            </a:r>
            <a:r>
              <a:rPr lang="en-US" b="0" dirty="0"/>
              <a:t>(</a:t>
            </a:r>
            <a:r>
              <a:rPr lang="en-US" b="0" dirty="0">
                <a:cs typeface="Arial"/>
              </a:rPr>
              <a:t>¬Q)</a:t>
            </a:r>
            <a:endParaRPr lang="en-US" b="0" dirty="0"/>
          </a:p>
          <a:p>
            <a:r>
              <a:rPr lang="en-US" dirty="0">
                <a:solidFill>
                  <a:srgbClr val="D1282E"/>
                </a:solidFill>
              </a:rPr>
              <a:t>Empty clause</a:t>
            </a:r>
            <a:r>
              <a:rPr lang="en-US" b="0" dirty="0" smtClean="0"/>
              <a:t>: a clause with no literals. Arises only through the resolution of two unit clauses with complimentary literals.</a:t>
            </a:r>
            <a:br>
              <a:rPr lang="en-US" b="0" dirty="0" smtClean="0"/>
            </a:br>
            <a:r>
              <a:rPr lang="en-US" b="0" dirty="0" smtClean="0"/>
              <a:t>Indicates </a:t>
            </a:r>
            <a:r>
              <a:rPr lang="en-US" b="0" i="1" dirty="0" smtClean="0"/>
              <a:t>a contradiction</a:t>
            </a:r>
            <a:r>
              <a:rPr lang="en-US" b="0" dirty="0" smtClean="0"/>
              <a:t>, e.g. (</a:t>
            </a:r>
            <a:r>
              <a:rPr lang="en-US" b="0" dirty="0">
                <a:cs typeface="Arial"/>
              </a:rPr>
              <a:t>¬</a:t>
            </a:r>
            <a:r>
              <a:rPr lang="en-US" b="0" dirty="0" smtClean="0">
                <a:cs typeface="Arial"/>
              </a:rPr>
              <a:t>Q) </a:t>
            </a:r>
            <a:r>
              <a:rPr lang="en-US" b="0" dirty="0" smtClean="0"/>
              <a:t>⋀ (</a:t>
            </a:r>
            <a:r>
              <a:rPr lang="en-US" b="0" dirty="0" smtClean="0">
                <a:cs typeface="Arial"/>
              </a:rPr>
              <a:t>Q)</a:t>
            </a:r>
            <a:endParaRPr lang="en-US" b="0" dirty="0">
              <a:cs typeface="Arial"/>
            </a:endParaRP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85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375" y="100358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sentence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9144000" cy="49543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dirty="0"/>
              <a:t>U</a:t>
            </a:r>
            <a:r>
              <a:rPr lang="en-US" sz="3400" dirty="0" smtClean="0"/>
              <a:t>sing </a:t>
            </a:r>
            <a:r>
              <a:rPr lang="en-US" sz="3400" dirty="0"/>
              <a:t>some of the basic manipulation rules below.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Write </a:t>
            </a:r>
            <a:r>
              <a:rPr lang="en-US" sz="3400" dirty="0"/>
              <a:t>down </a:t>
            </a:r>
            <a:r>
              <a:rPr lang="en-US" sz="3400" dirty="0" smtClean="0"/>
              <a:t>which </a:t>
            </a:r>
            <a:r>
              <a:rPr lang="en-US" sz="3400" dirty="0"/>
              <a:t>rule number used for each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step </a:t>
            </a:r>
            <a:r>
              <a:rPr lang="en-US" sz="3400" dirty="0"/>
              <a:t>in </a:t>
            </a:r>
            <a:r>
              <a:rPr lang="en-US" sz="3400" dirty="0" smtClean="0"/>
              <a:t>the </a:t>
            </a:r>
            <a:r>
              <a:rPr lang="en-US" sz="3400" dirty="0"/>
              <a:t>conversion</a:t>
            </a:r>
            <a:r>
              <a:rPr lang="en-US" sz="3400" dirty="0" smtClean="0"/>
              <a:t>.</a:t>
            </a:r>
            <a:endParaRPr lang="en-US" sz="3400" dirty="0"/>
          </a:p>
          <a:p>
            <a:pPr marL="6858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B &lt;=&gt; (P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</a:rPr>
              <a:t> V P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)</a:t>
            </a:r>
          </a:p>
          <a:p>
            <a:pPr marL="68580" indent="0">
              <a:buNone/>
            </a:pPr>
            <a:r>
              <a:rPr lang="en-US" sz="3400" dirty="0"/>
              <a:t> </a:t>
            </a:r>
          </a:p>
          <a:p>
            <a:pPr marL="68580" indent="0">
              <a:buNone/>
            </a:pPr>
            <a:r>
              <a:rPr lang="en-US" sz="3400" dirty="0"/>
              <a:t>1. </a:t>
            </a:r>
            <a:r>
              <a:rPr lang="en-US" sz="3400" dirty="0" smtClean="0"/>
              <a:t>Eliminate </a:t>
            </a:r>
            <a:r>
              <a:rPr lang="en-US" sz="3400" dirty="0"/>
              <a:t>⇔ using which rule ___ </a:t>
            </a:r>
          </a:p>
          <a:p>
            <a:pPr marL="68580" indent="0">
              <a:buNone/>
            </a:pPr>
            <a:r>
              <a:rPr lang="en-US" sz="3400" dirty="0"/>
              <a:t> </a:t>
            </a:r>
          </a:p>
          <a:p>
            <a:endParaRPr lang="en-US" sz="3400" dirty="0"/>
          </a:p>
          <a:p>
            <a:pPr marL="68580" indent="0">
              <a:buNone/>
            </a:pPr>
            <a:r>
              <a:rPr lang="en-US" sz="3400" dirty="0"/>
              <a:t>2. </a:t>
            </a:r>
            <a:r>
              <a:rPr lang="en-US" sz="3400" dirty="0" smtClean="0"/>
              <a:t>Eliminate </a:t>
            </a:r>
            <a:r>
              <a:rPr lang="en-US" sz="3400" dirty="0"/>
              <a:t>=&gt; using which rule __ </a:t>
            </a:r>
          </a:p>
          <a:p>
            <a:endParaRPr lang="en-US" sz="3400" dirty="0"/>
          </a:p>
          <a:p>
            <a:pPr marL="68580" indent="0">
              <a:buNone/>
            </a:pPr>
            <a:r>
              <a:rPr lang="en-US" sz="3400" dirty="0"/>
              <a:t>3. </a:t>
            </a:r>
            <a:r>
              <a:rPr lang="en-US" sz="3400" dirty="0" smtClean="0"/>
              <a:t>CNF </a:t>
            </a:r>
            <a:r>
              <a:rPr lang="en-US" sz="3400" dirty="0"/>
              <a:t>requires ¬ to only appear in literals using which rule ____ </a:t>
            </a:r>
          </a:p>
          <a:p>
            <a:endParaRPr lang="en-US" sz="3400" dirty="0"/>
          </a:p>
          <a:p>
            <a:pPr marL="68580" indent="0">
              <a:buNone/>
            </a:pPr>
            <a:r>
              <a:rPr lang="en-US" sz="3400" dirty="0"/>
              <a:t>4. </a:t>
            </a:r>
            <a:r>
              <a:rPr lang="en-US" sz="3400" dirty="0" smtClean="0"/>
              <a:t>Flatten </a:t>
            </a:r>
            <a:r>
              <a:rPr lang="en-US" sz="3400" dirty="0"/>
              <a:t>to have conjunction of disjunctive clauses using which rule </a:t>
            </a:r>
            <a:r>
              <a:rPr lang="en-US" sz="3400" dirty="0" smtClean="0"/>
              <a:t>____ 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63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4266" y="1219200"/>
            <a:ext cx="3377146" cy="28007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lphaUcPeriod"/>
            </a:pPr>
            <a:r>
              <a:rPr lang="en-US" sz="1600" dirty="0">
                <a:latin typeface="+mn-lt"/>
              </a:rPr>
              <a:t>¬(¬A) = A 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i="1" dirty="0" smtClean="0">
                <a:latin typeface="+mn-lt"/>
              </a:rPr>
              <a:t>Double </a:t>
            </a:r>
            <a:r>
              <a:rPr lang="en-US" sz="1600" i="1" dirty="0">
                <a:latin typeface="+mn-lt"/>
              </a:rPr>
              <a:t>negation</a:t>
            </a:r>
          </a:p>
          <a:p>
            <a:pPr lvl="0"/>
            <a:r>
              <a:rPr lang="en-US" sz="1600" dirty="0" smtClean="0">
                <a:latin typeface="+mn-lt"/>
              </a:rPr>
              <a:t>B. ¬</a:t>
            </a:r>
            <a:r>
              <a:rPr lang="en-US" sz="1600" dirty="0">
                <a:latin typeface="+mn-lt"/>
              </a:rPr>
              <a:t>(A ^ B) = (¬A) V (¬B)  </a:t>
            </a:r>
          </a:p>
          <a:p>
            <a:pPr lvl="0"/>
            <a:r>
              <a:rPr lang="en-US" sz="1600" dirty="0" smtClean="0">
                <a:latin typeface="+mn-lt"/>
              </a:rPr>
              <a:t>C. ¬</a:t>
            </a:r>
            <a:r>
              <a:rPr lang="en-US" sz="1600" dirty="0">
                <a:latin typeface="+mn-lt"/>
              </a:rPr>
              <a:t>(A V B) = (¬A) ^ (¬B)  </a:t>
            </a:r>
            <a:endParaRPr lang="en-US" sz="1600" dirty="0" smtClean="0">
              <a:latin typeface="+mn-lt"/>
            </a:endParaRPr>
          </a:p>
          <a:p>
            <a:pPr lvl="0"/>
            <a:r>
              <a:rPr lang="en-US" sz="1600" dirty="0" smtClean="0">
                <a:latin typeface="+mn-lt"/>
              </a:rPr>
              <a:t>D.  A </a:t>
            </a:r>
            <a:r>
              <a:rPr lang="en-US" sz="1600" dirty="0">
                <a:latin typeface="+mn-lt"/>
              </a:rPr>
              <a:t>^ (B V C) = (A ^ B) V (A ^ C)  </a:t>
            </a:r>
            <a:endParaRPr lang="en-US" sz="1600" dirty="0" smtClean="0">
              <a:latin typeface="+mn-lt"/>
            </a:endParaRPr>
          </a:p>
          <a:p>
            <a:pPr lvl="0"/>
            <a:r>
              <a:rPr lang="en-US" sz="1600" dirty="0" smtClean="0">
                <a:latin typeface="+mn-lt"/>
              </a:rPr>
              <a:t>     </a:t>
            </a:r>
            <a:r>
              <a:rPr lang="en-US" sz="1600" i="1" dirty="0" err="1" smtClean="0">
                <a:latin typeface="+mn-lt"/>
              </a:rPr>
              <a:t>Distributivity</a:t>
            </a:r>
            <a:r>
              <a:rPr lang="en-US" sz="1600" i="1" dirty="0" smtClean="0">
                <a:latin typeface="+mn-lt"/>
              </a:rPr>
              <a:t> </a:t>
            </a:r>
            <a:r>
              <a:rPr lang="en-US" sz="1600" i="1" dirty="0">
                <a:latin typeface="+mn-lt"/>
              </a:rPr>
              <a:t>of ^ on V</a:t>
            </a:r>
          </a:p>
          <a:p>
            <a:pPr lvl="0"/>
            <a:r>
              <a:rPr lang="en-US" sz="1600" dirty="0" smtClean="0">
                <a:latin typeface="+mn-lt"/>
              </a:rPr>
              <a:t>E.  A </a:t>
            </a:r>
            <a:r>
              <a:rPr lang="en-US" sz="1600" dirty="0">
                <a:latin typeface="+mn-lt"/>
              </a:rPr>
              <a:t>V (B ^ C) = (A V B) ^ (A V C)  </a:t>
            </a:r>
            <a:endParaRPr lang="en-US" sz="1600" dirty="0" smtClean="0">
              <a:latin typeface="+mn-lt"/>
            </a:endParaRPr>
          </a:p>
          <a:p>
            <a:pPr lvl="0"/>
            <a:r>
              <a:rPr lang="en-US" sz="1600" dirty="0" smtClean="0">
                <a:latin typeface="+mn-lt"/>
              </a:rPr>
              <a:t>     </a:t>
            </a:r>
            <a:r>
              <a:rPr lang="en-US" sz="1600" i="1" dirty="0" err="1" smtClean="0">
                <a:latin typeface="+mn-lt"/>
              </a:rPr>
              <a:t>Distributivity</a:t>
            </a:r>
            <a:r>
              <a:rPr lang="en-US" sz="1600" i="1" dirty="0" smtClean="0">
                <a:latin typeface="+mn-lt"/>
              </a:rPr>
              <a:t> </a:t>
            </a:r>
            <a:r>
              <a:rPr lang="en-US" sz="1600" i="1" dirty="0">
                <a:latin typeface="+mn-lt"/>
              </a:rPr>
              <a:t>of V on ^</a:t>
            </a:r>
          </a:p>
          <a:p>
            <a:pPr lvl="0"/>
            <a:r>
              <a:rPr lang="en-US" sz="1600" dirty="0" smtClean="0">
                <a:latin typeface="+mn-lt"/>
              </a:rPr>
              <a:t>F. A </a:t>
            </a:r>
            <a:r>
              <a:rPr lang="en-US" sz="1600" dirty="0">
                <a:latin typeface="+mn-lt"/>
              </a:rPr>
              <a:t>=&gt; B = (¬A) V B  </a:t>
            </a:r>
            <a:r>
              <a:rPr lang="en-US" sz="1600" i="1" dirty="0">
                <a:latin typeface="+mn-lt"/>
              </a:rPr>
              <a:t>by definition</a:t>
            </a:r>
          </a:p>
          <a:p>
            <a:pPr lvl="0"/>
            <a:r>
              <a:rPr lang="en-US" sz="1600" dirty="0" smtClean="0">
                <a:latin typeface="+mn-lt"/>
              </a:rPr>
              <a:t>G. ¬</a:t>
            </a:r>
            <a:r>
              <a:rPr lang="en-US" sz="1600" dirty="0">
                <a:latin typeface="+mn-lt"/>
              </a:rPr>
              <a:t>(A =&gt; B) = A ^ (¬B)  </a:t>
            </a:r>
            <a:endParaRPr lang="en-US" sz="1600" dirty="0" smtClean="0">
              <a:latin typeface="+mn-lt"/>
            </a:endParaRPr>
          </a:p>
          <a:p>
            <a:pPr lvl="0"/>
            <a:r>
              <a:rPr lang="en-US" sz="1600" dirty="0" smtClean="0">
                <a:latin typeface="+mn-lt"/>
              </a:rPr>
              <a:t>H. A </a:t>
            </a:r>
            <a:r>
              <a:rPr lang="en-US" sz="1600" dirty="0">
                <a:latin typeface="+mn-lt"/>
              </a:rPr>
              <a:t>&lt;=&gt; B = (A =&gt; B) ^ (B =&gt; A)  </a:t>
            </a:r>
            <a:endParaRPr lang="en-US" sz="1600" dirty="0" smtClean="0">
              <a:latin typeface="+mn-lt"/>
            </a:endParaRPr>
          </a:p>
          <a:p>
            <a:pPr lvl="0"/>
            <a:r>
              <a:rPr lang="en-US" sz="1600" dirty="0" smtClean="0">
                <a:latin typeface="+mn-lt"/>
              </a:rPr>
              <a:t>I.  ¬</a:t>
            </a:r>
            <a:r>
              <a:rPr lang="en-US" sz="1600" dirty="0">
                <a:latin typeface="+mn-lt"/>
              </a:rPr>
              <a:t>(A &lt;=&gt; B) = (A ^ (¬B))V(B ^ (¬A))  </a:t>
            </a:r>
            <a:endParaRPr lang="en-US" sz="16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2209800"/>
            <a:ext cx="46679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3276600"/>
            <a:ext cx="40267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9000" y="4038600"/>
            <a:ext cx="44397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0" y="4724400"/>
            <a:ext cx="42416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703493"/>
            <a:ext cx="5346920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 =&gt; (P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V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)) ^ ((P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V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=&gt; B)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772" y="3733800"/>
            <a:ext cx="5191228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¬</a:t>
            </a:r>
            <a:r>
              <a:rPr lang="en-US" dirty="0" smtClean="0">
                <a:solidFill>
                  <a:srgbClr val="FF0000"/>
                </a:solidFill>
              </a:rPr>
              <a:t>B V P</a:t>
            </a:r>
            <a:r>
              <a:rPr lang="en-US" baseline="-25000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V P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 ^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¬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V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V B)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4532293"/>
            <a:ext cx="5066920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¬</a:t>
            </a:r>
            <a:r>
              <a:rPr lang="en-US" dirty="0" smtClean="0">
                <a:solidFill>
                  <a:srgbClr val="FF0000"/>
                </a:solidFill>
              </a:rPr>
              <a:t>B V P</a:t>
            </a:r>
            <a:r>
              <a:rPr lang="en-US" baseline="-25000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V P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 ^ </a:t>
            </a:r>
            <a:r>
              <a:rPr lang="en-US" dirty="0" smtClean="0">
                <a:solidFill>
                  <a:srgbClr val="FF0000"/>
                </a:solidFill>
              </a:rPr>
              <a:t>(¬P</a:t>
            </a:r>
            <a:r>
              <a:rPr lang="en-US" baseline="-25000" dirty="0" smtClean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^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V B)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334000"/>
            <a:ext cx="6046948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¬</a:t>
            </a:r>
            <a:r>
              <a:rPr lang="en-US" dirty="0" smtClean="0">
                <a:solidFill>
                  <a:srgbClr val="FF0000"/>
                </a:solidFill>
              </a:rPr>
              <a:t>B V P</a:t>
            </a:r>
            <a:r>
              <a:rPr lang="en-US" baseline="-25000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V P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 ^ </a:t>
            </a:r>
            <a:r>
              <a:rPr lang="en-US" dirty="0" smtClean="0">
                <a:solidFill>
                  <a:srgbClr val="FF0000"/>
                </a:solidFill>
              </a:rPr>
              <a:t>(¬P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V B)</a:t>
            </a:r>
            <a:r>
              <a:rPr lang="en-US" dirty="0">
                <a:solidFill>
                  <a:srgbClr val="FF0000"/>
                </a:solidFill>
              </a:rPr>
              <a:t> ^ </a:t>
            </a:r>
            <a:r>
              <a:rPr lang="en-US" dirty="0" smtClean="0">
                <a:solidFill>
                  <a:srgbClr val="FF0000"/>
                </a:solidFill>
              </a:rPr>
              <a:t>(¬P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V B)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 smtClean="0"/>
              <a:t>Prove: </a:t>
            </a:r>
            <a:r>
              <a:rPr lang="en-US" b="0" dirty="0" smtClean="0">
                <a:cs typeface="Arial"/>
              </a:rPr>
              <a:t>((P </a:t>
            </a:r>
            <a:r>
              <a:rPr lang="en-US" b="0" dirty="0"/>
              <a:t>⇒</a:t>
            </a:r>
            <a:r>
              <a:rPr lang="en-US" b="0" dirty="0" smtClean="0">
                <a:cs typeface="Arial"/>
              </a:rPr>
              <a:t> </a:t>
            </a:r>
            <a:r>
              <a:rPr lang="en-US" b="0" dirty="0">
                <a:cs typeface="Arial"/>
              </a:rPr>
              <a:t>Q) ⋀ P) </a:t>
            </a:r>
            <a:r>
              <a:rPr lang="el-GR" b="0" dirty="0" smtClean="0"/>
              <a:t>⊨</a:t>
            </a:r>
            <a:r>
              <a:rPr lang="en-US" b="0" dirty="0" smtClean="0"/>
              <a:t> </a:t>
            </a:r>
            <a:r>
              <a:rPr lang="en-US" b="0" dirty="0" smtClean="0">
                <a:cs typeface="Arial"/>
              </a:rPr>
              <a:t>Q</a:t>
            </a:r>
          </a:p>
          <a:p>
            <a:r>
              <a:rPr lang="en-US" b="0" dirty="0" smtClean="0">
                <a:cs typeface="Arial"/>
              </a:rPr>
              <a:t>Show: ((</a:t>
            </a:r>
            <a:r>
              <a:rPr lang="en-US" b="0" dirty="0">
                <a:cs typeface="Arial"/>
              </a:rPr>
              <a:t>(P </a:t>
            </a:r>
            <a:r>
              <a:rPr lang="en-US" b="0" dirty="0"/>
              <a:t>⇒</a:t>
            </a:r>
            <a:r>
              <a:rPr lang="en-US" b="0" dirty="0">
                <a:cs typeface="Arial"/>
              </a:rPr>
              <a:t> Q) ⋀ P) ⋀</a:t>
            </a:r>
            <a:r>
              <a:rPr lang="en-US" b="0" dirty="0"/>
              <a:t> </a:t>
            </a:r>
            <a:r>
              <a:rPr lang="en-US" b="0" dirty="0" smtClean="0">
                <a:cs typeface="Arial"/>
              </a:rPr>
              <a:t>¬Q) is </a:t>
            </a:r>
            <a:r>
              <a:rPr lang="en-US" b="0" dirty="0" err="1" smtClean="0">
                <a:cs typeface="Arial"/>
              </a:rPr>
              <a:t>unsatisfiable</a:t>
            </a:r>
            <a:endParaRPr lang="en-US" b="0" dirty="0" smtClean="0">
              <a:cs typeface="Arial"/>
            </a:endParaRPr>
          </a:p>
          <a:p>
            <a:r>
              <a:rPr lang="en-US" b="0" dirty="0" smtClean="0">
                <a:cs typeface="Arial"/>
              </a:rPr>
              <a:t>CNF: (</a:t>
            </a:r>
            <a:r>
              <a:rPr lang="en-US" b="0" dirty="0">
                <a:cs typeface="Arial"/>
              </a:rPr>
              <a:t>¬P ⋁ Q) ⋀ </a:t>
            </a:r>
            <a:r>
              <a:rPr lang="en-US" b="0" dirty="0" smtClean="0">
                <a:cs typeface="Arial"/>
              </a:rPr>
              <a:t>(P</a:t>
            </a:r>
            <a:r>
              <a:rPr lang="en-US" b="0" dirty="0">
                <a:cs typeface="Arial"/>
              </a:rPr>
              <a:t>) ⋀</a:t>
            </a:r>
            <a:r>
              <a:rPr lang="en-US" b="0" dirty="0" smtClean="0"/>
              <a:t> (</a:t>
            </a:r>
            <a:r>
              <a:rPr lang="en-US" b="0" dirty="0">
                <a:cs typeface="Arial"/>
              </a:rPr>
              <a:t>¬</a:t>
            </a:r>
            <a:r>
              <a:rPr lang="en-US" b="0" dirty="0" smtClean="0">
                <a:cs typeface="Arial"/>
              </a:rPr>
              <a:t>Q)</a:t>
            </a:r>
            <a:endParaRPr lang="en-US" b="0" dirty="0">
              <a:cs typeface="Arial"/>
            </a:endParaRP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8213"/>
              </p:ext>
            </p:extLst>
          </p:nvPr>
        </p:nvGraphicFramePr>
        <p:xfrm>
          <a:off x="1066800" y="332740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(¬P ⋁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(P)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n-US" b="0" dirty="0" smtClean="0">
                          <a:cs typeface="Arial"/>
                        </a:rPr>
                        <a:t>¬Q)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 smtClean="0"/>
              <a:t>Prove: </a:t>
            </a:r>
            <a:r>
              <a:rPr lang="en-US" b="0" dirty="0" smtClean="0">
                <a:cs typeface="Arial"/>
              </a:rPr>
              <a:t>((P </a:t>
            </a:r>
            <a:r>
              <a:rPr lang="en-US" b="0" dirty="0"/>
              <a:t>⇒</a:t>
            </a:r>
            <a:r>
              <a:rPr lang="en-US" b="0" dirty="0" smtClean="0">
                <a:cs typeface="Arial"/>
              </a:rPr>
              <a:t> </a:t>
            </a:r>
            <a:r>
              <a:rPr lang="en-US" b="0" dirty="0">
                <a:cs typeface="Arial"/>
              </a:rPr>
              <a:t>Q) ⋀ P) </a:t>
            </a:r>
            <a:r>
              <a:rPr lang="el-GR" b="0" dirty="0" smtClean="0"/>
              <a:t>⊨</a:t>
            </a:r>
            <a:r>
              <a:rPr lang="en-US" b="0" dirty="0" smtClean="0"/>
              <a:t> </a:t>
            </a:r>
            <a:r>
              <a:rPr lang="en-US" b="0" dirty="0" smtClean="0">
                <a:cs typeface="Arial"/>
              </a:rPr>
              <a:t>Q</a:t>
            </a:r>
          </a:p>
          <a:p>
            <a:r>
              <a:rPr lang="en-US" b="0" dirty="0" smtClean="0">
                <a:cs typeface="Arial"/>
              </a:rPr>
              <a:t>Show: ((</a:t>
            </a:r>
            <a:r>
              <a:rPr lang="en-US" b="0" dirty="0">
                <a:cs typeface="Arial"/>
              </a:rPr>
              <a:t>(P </a:t>
            </a:r>
            <a:r>
              <a:rPr lang="en-US" b="0" dirty="0"/>
              <a:t>⇒</a:t>
            </a:r>
            <a:r>
              <a:rPr lang="en-US" b="0" dirty="0">
                <a:cs typeface="Arial"/>
              </a:rPr>
              <a:t> Q) ⋀ P) ⋀</a:t>
            </a:r>
            <a:r>
              <a:rPr lang="en-US" b="0" dirty="0"/>
              <a:t> </a:t>
            </a:r>
            <a:r>
              <a:rPr lang="en-US" b="0" dirty="0" smtClean="0">
                <a:cs typeface="Arial"/>
              </a:rPr>
              <a:t>¬Q) is </a:t>
            </a:r>
            <a:r>
              <a:rPr lang="en-US" b="0" dirty="0" err="1" smtClean="0">
                <a:cs typeface="Arial"/>
              </a:rPr>
              <a:t>unsatisfiable</a:t>
            </a:r>
            <a:endParaRPr lang="en-US" b="0" dirty="0" smtClean="0">
              <a:cs typeface="Arial"/>
            </a:endParaRPr>
          </a:p>
          <a:p>
            <a:r>
              <a:rPr lang="en-US" b="0" dirty="0" smtClean="0">
                <a:cs typeface="Arial"/>
              </a:rPr>
              <a:t>CNF: (</a:t>
            </a:r>
            <a:r>
              <a:rPr lang="en-US" b="0" dirty="0">
                <a:cs typeface="Arial"/>
              </a:rPr>
              <a:t>¬P ⋁ Q) ⋀ </a:t>
            </a:r>
            <a:r>
              <a:rPr lang="en-US" b="0" dirty="0" smtClean="0">
                <a:cs typeface="Arial"/>
              </a:rPr>
              <a:t>(P</a:t>
            </a:r>
            <a:r>
              <a:rPr lang="en-US" b="0" dirty="0">
                <a:cs typeface="Arial"/>
              </a:rPr>
              <a:t>) ⋀</a:t>
            </a:r>
            <a:r>
              <a:rPr lang="en-US" b="0" dirty="0" smtClean="0"/>
              <a:t> (</a:t>
            </a:r>
            <a:r>
              <a:rPr lang="en-US" b="0" dirty="0">
                <a:cs typeface="Arial"/>
              </a:rPr>
              <a:t>¬</a:t>
            </a:r>
            <a:r>
              <a:rPr lang="en-US" b="0" dirty="0" smtClean="0">
                <a:cs typeface="Arial"/>
              </a:rPr>
              <a:t>Q)</a:t>
            </a:r>
            <a:endParaRPr lang="en-US" b="0" dirty="0">
              <a:cs typeface="Arial"/>
            </a:endParaRP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65062"/>
              </p:ext>
            </p:extLst>
          </p:nvPr>
        </p:nvGraphicFramePr>
        <p:xfrm>
          <a:off x="1066800" y="332740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(¬P ⋁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(P)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n-US" b="0" dirty="0" smtClean="0">
                          <a:cs typeface="Arial"/>
                        </a:rPr>
                        <a:t>¬Q)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b="0" dirty="0" smtClean="0">
                          <a:cs typeface="Arial"/>
                        </a:rPr>
                        <a:t>¬P)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 of 1,3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4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 smtClean="0"/>
              <a:t>Prove: </a:t>
            </a:r>
            <a:r>
              <a:rPr lang="en-US" b="0" dirty="0" smtClean="0">
                <a:cs typeface="Arial"/>
              </a:rPr>
              <a:t>((P </a:t>
            </a:r>
            <a:r>
              <a:rPr lang="en-US" b="0" dirty="0"/>
              <a:t>⇒</a:t>
            </a:r>
            <a:r>
              <a:rPr lang="en-US" b="0" dirty="0" smtClean="0">
                <a:cs typeface="Arial"/>
              </a:rPr>
              <a:t> </a:t>
            </a:r>
            <a:r>
              <a:rPr lang="en-US" b="0" dirty="0">
                <a:cs typeface="Arial"/>
              </a:rPr>
              <a:t>Q) ⋀ P) </a:t>
            </a:r>
            <a:r>
              <a:rPr lang="el-GR" b="0" dirty="0" smtClean="0"/>
              <a:t>⊨</a:t>
            </a:r>
            <a:r>
              <a:rPr lang="en-US" b="0" dirty="0" smtClean="0"/>
              <a:t> </a:t>
            </a:r>
            <a:r>
              <a:rPr lang="en-US" b="0" dirty="0" smtClean="0">
                <a:cs typeface="Arial"/>
              </a:rPr>
              <a:t>Q</a:t>
            </a:r>
          </a:p>
          <a:p>
            <a:r>
              <a:rPr lang="en-US" b="0" dirty="0" smtClean="0">
                <a:cs typeface="Arial"/>
              </a:rPr>
              <a:t>Show: ((</a:t>
            </a:r>
            <a:r>
              <a:rPr lang="en-US" b="0" dirty="0">
                <a:cs typeface="Arial"/>
              </a:rPr>
              <a:t>(P </a:t>
            </a:r>
            <a:r>
              <a:rPr lang="en-US" b="0" dirty="0"/>
              <a:t>⇒</a:t>
            </a:r>
            <a:r>
              <a:rPr lang="en-US" b="0" dirty="0">
                <a:cs typeface="Arial"/>
              </a:rPr>
              <a:t> Q) ⋀ P) ⋀</a:t>
            </a:r>
            <a:r>
              <a:rPr lang="en-US" b="0" dirty="0"/>
              <a:t> </a:t>
            </a:r>
            <a:r>
              <a:rPr lang="en-US" b="0" dirty="0" smtClean="0">
                <a:cs typeface="Arial"/>
              </a:rPr>
              <a:t>¬Q) is </a:t>
            </a:r>
            <a:r>
              <a:rPr lang="en-US" b="0" dirty="0" err="1" smtClean="0">
                <a:cs typeface="Arial"/>
              </a:rPr>
              <a:t>unsatisfiable</a:t>
            </a:r>
            <a:endParaRPr lang="en-US" b="0" dirty="0" smtClean="0">
              <a:cs typeface="Arial"/>
            </a:endParaRPr>
          </a:p>
          <a:p>
            <a:r>
              <a:rPr lang="en-US" b="0" dirty="0" smtClean="0">
                <a:cs typeface="Arial"/>
              </a:rPr>
              <a:t>CNF: (</a:t>
            </a:r>
            <a:r>
              <a:rPr lang="en-US" b="0" dirty="0">
                <a:cs typeface="Arial"/>
              </a:rPr>
              <a:t>¬P ⋁ Q) ⋀ </a:t>
            </a:r>
            <a:r>
              <a:rPr lang="en-US" b="0" dirty="0" smtClean="0">
                <a:cs typeface="Arial"/>
              </a:rPr>
              <a:t>(P</a:t>
            </a:r>
            <a:r>
              <a:rPr lang="en-US" b="0" dirty="0">
                <a:cs typeface="Arial"/>
              </a:rPr>
              <a:t>) ⋀</a:t>
            </a:r>
            <a:r>
              <a:rPr lang="en-US" b="0" dirty="0" smtClean="0"/>
              <a:t> (</a:t>
            </a:r>
            <a:r>
              <a:rPr lang="en-US" b="0" dirty="0">
                <a:cs typeface="Arial"/>
              </a:rPr>
              <a:t>¬</a:t>
            </a:r>
            <a:r>
              <a:rPr lang="en-US" b="0" dirty="0" smtClean="0">
                <a:cs typeface="Arial"/>
              </a:rPr>
              <a:t>Q)</a:t>
            </a:r>
            <a:endParaRPr lang="en-US" b="0" dirty="0">
              <a:cs typeface="Arial"/>
            </a:endParaRP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84084"/>
              </p:ext>
            </p:extLst>
          </p:nvPr>
        </p:nvGraphicFramePr>
        <p:xfrm>
          <a:off x="1066800" y="332740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(¬P ⋁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(P)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n-US" b="0" dirty="0" smtClean="0">
                          <a:cs typeface="Arial"/>
                        </a:rPr>
                        <a:t>¬Q)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b="0" dirty="0" smtClean="0">
                          <a:cs typeface="Arial"/>
                        </a:rPr>
                        <a:t>¬P)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 of 1,3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 of 2,4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562600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We derived the </a:t>
            </a:r>
            <a:r>
              <a:rPr lang="en-US" sz="1600" dirty="0" smtClean="0">
                <a:solidFill>
                  <a:srgbClr val="D1282E"/>
                </a:solidFill>
                <a:latin typeface="Arial"/>
                <a:cs typeface="Arial"/>
              </a:rPr>
              <a:t>Empty clause</a:t>
            </a:r>
            <a:r>
              <a:rPr lang="en-US" sz="1600" dirty="0" smtClean="0">
                <a:latin typeface="Arial"/>
                <a:cs typeface="Arial"/>
              </a:rPr>
              <a:t> (a </a:t>
            </a:r>
            <a:r>
              <a:rPr lang="en-US" sz="1600" dirty="0">
                <a:latin typeface="Arial"/>
                <a:cs typeface="Arial"/>
              </a:rPr>
              <a:t>clause with no </a:t>
            </a:r>
            <a:r>
              <a:rPr lang="en-US" sz="1600" dirty="0" smtClean="0">
                <a:latin typeface="Arial"/>
                <a:cs typeface="Arial"/>
              </a:rPr>
              <a:t>literals). </a:t>
            </a:r>
          </a:p>
          <a:p>
            <a:r>
              <a:rPr lang="en-US" sz="1600" dirty="0" smtClean="0">
                <a:latin typeface="Arial"/>
                <a:cs typeface="Arial"/>
              </a:rPr>
              <a:t>This indicates </a:t>
            </a:r>
            <a:r>
              <a:rPr lang="en-US" sz="1600" i="1" dirty="0">
                <a:latin typeface="Arial"/>
                <a:cs typeface="Arial"/>
              </a:rPr>
              <a:t>a </a:t>
            </a:r>
            <a:r>
              <a:rPr lang="en-US" sz="1600" i="1" dirty="0" smtClean="0">
                <a:latin typeface="Arial"/>
                <a:cs typeface="Arial"/>
              </a:rPr>
              <a:t>contradiction</a:t>
            </a:r>
            <a:r>
              <a:rPr lang="en-US" sz="1600" dirty="0" smtClean="0">
                <a:latin typeface="Arial"/>
                <a:cs typeface="Arial"/>
              </a:rPr>
              <a:t>. The given sentence is not </a:t>
            </a:r>
            <a:r>
              <a:rPr lang="en-US" sz="1600" dirty="0" err="1" smtClean="0">
                <a:latin typeface="Arial"/>
                <a:cs typeface="Arial"/>
              </a:rPr>
              <a:t>satisfiable</a:t>
            </a:r>
            <a:r>
              <a:rPr lang="en-US" sz="1600" dirty="0" smtClean="0">
                <a:latin typeface="Arial"/>
                <a:cs typeface="Arial"/>
              </a:rPr>
              <a:t>.</a:t>
            </a:r>
          </a:p>
          <a:p>
            <a:r>
              <a:rPr lang="en-US" sz="1600" dirty="0" smtClean="0">
                <a:latin typeface="Arial"/>
                <a:cs typeface="Arial"/>
              </a:rPr>
              <a:t>Therefore: </a:t>
            </a:r>
            <a:r>
              <a:rPr lang="en-US" sz="1600" dirty="0">
                <a:latin typeface="Arial"/>
                <a:cs typeface="Arial"/>
              </a:rPr>
              <a:t>((P ⇒ Q) ⋀ P) </a:t>
            </a:r>
            <a:r>
              <a:rPr lang="el-GR" sz="1600" dirty="0">
                <a:latin typeface="Arial"/>
                <a:cs typeface="Arial"/>
              </a:rPr>
              <a:t>⊨</a:t>
            </a:r>
            <a:r>
              <a:rPr lang="en-US" sz="1600" dirty="0">
                <a:latin typeface="Arial"/>
                <a:cs typeface="Arial"/>
              </a:rPr>
              <a:t> Q</a:t>
            </a:r>
          </a:p>
          <a:p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7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 smtClean="0"/>
              <a:t>Prove: </a:t>
            </a:r>
            <a:r>
              <a:rPr lang="en-US" b="0" dirty="0" smtClean="0">
                <a:cs typeface="Arial"/>
              </a:rPr>
              <a:t>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</a:t>
            </a:r>
            <a:r>
              <a:rPr lang="en-US" b="0" dirty="0" smtClean="0"/>
              <a:t>R</a:t>
            </a:r>
            <a:r>
              <a:rPr lang="en-US" b="0" dirty="0" smtClean="0">
                <a:cs typeface="Arial"/>
              </a:rPr>
              <a:t>) </a:t>
            </a:r>
            <a:r>
              <a:rPr lang="en-US" b="0" dirty="0">
                <a:cs typeface="Arial"/>
              </a:rPr>
              <a:t>⋀ ¬Q</a:t>
            </a:r>
            <a:r>
              <a:rPr lang="en-US" b="0" dirty="0" smtClean="0">
                <a:cs typeface="Arial"/>
              </a:rPr>
              <a:t>) </a:t>
            </a:r>
            <a:r>
              <a:rPr lang="el-GR" b="0" dirty="0" smtClean="0"/>
              <a:t>⊨</a:t>
            </a:r>
            <a:r>
              <a:rPr lang="en-US" b="0" dirty="0" smtClean="0"/>
              <a:t> </a:t>
            </a:r>
            <a:r>
              <a:rPr lang="en-US" b="0" dirty="0" smtClean="0">
                <a:cs typeface="Arial"/>
              </a:rPr>
              <a:t>¬S</a:t>
            </a:r>
          </a:p>
          <a:p>
            <a:r>
              <a:rPr lang="en-US" b="0" dirty="0" smtClean="0">
                <a:cs typeface="Arial"/>
              </a:rPr>
              <a:t>Show: (((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R</a:t>
            </a:r>
            <a:r>
              <a:rPr lang="en-US" b="0" dirty="0">
                <a:cs typeface="Arial"/>
              </a:rPr>
              <a:t>) ⋀ ¬Q) </a:t>
            </a:r>
            <a:r>
              <a:rPr lang="en-US" b="0" dirty="0" smtClean="0">
                <a:cs typeface="Arial"/>
              </a:rPr>
              <a:t>⋀</a:t>
            </a:r>
            <a:r>
              <a:rPr lang="en-US" b="0" dirty="0" smtClean="0"/>
              <a:t> </a:t>
            </a:r>
            <a:r>
              <a:rPr lang="en-US" b="0" dirty="0">
                <a:cs typeface="Arial"/>
              </a:rPr>
              <a:t>S</a:t>
            </a:r>
            <a:r>
              <a:rPr lang="en-US" b="0" dirty="0" smtClean="0">
                <a:cs typeface="Arial"/>
              </a:rPr>
              <a:t>) is </a:t>
            </a:r>
            <a:r>
              <a:rPr lang="en-US" b="0" dirty="0" err="1" smtClean="0">
                <a:cs typeface="Arial"/>
              </a:rPr>
              <a:t>unsatisfiable</a:t>
            </a:r>
            <a:endParaRPr lang="en-US" b="0" dirty="0" smtClean="0">
              <a:cs typeface="Arial"/>
            </a:endParaRPr>
          </a:p>
          <a:p>
            <a:r>
              <a:rPr lang="en-US" b="0" dirty="0" smtClean="0">
                <a:cs typeface="Arial"/>
              </a:rPr>
              <a:t>CNF: </a:t>
            </a:r>
            <a:r>
              <a:rPr lang="en-US" b="0" dirty="0" smtClean="0"/>
              <a:t>(</a:t>
            </a:r>
            <a:r>
              <a:rPr lang="el-GR" b="0" dirty="0"/>
              <a:t>¬</a:t>
            </a:r>
            <a:r>
              <a:rPr lang="en-US" b="0" dirty="0"/>
              <a:t>S ⋁ Q)</a:t>
            </a:r>
            <a:r>
              <a:rPr lang="el-GR" b="0" dirty="0"/>
              <a:t> 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S ⋁ R) </a:t>
            </a:r>
            <a:r>
              <a:rPr lang="el-GR" b="0" dirty="0"/>
              <a:t>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Q ⋁ </a:t>
            </a:r>
            <a:r>
              <a:rPr lang="el-GR" b="0" dirty="0"/>
              <a:t>¬</a:t>
            </a:r>
            <a:r>
              <a:rPr lang="en-US" b="0" dirty="0"/>
              <a:t>R ⋁ S</a:t>
            </a:r>
            <a:r>
              <a:rPr lang="en-US" b="0" dirty="0" smtClean="0"/>
              <a:t>) </a:t>
            </a:r>
            <a:r>
              <a:rPr lang="en-US" b="0" dirty="0" smtClean="0">
                <a:cs typeface="Arial"/>
              </a:rPr>
              <a:t>⋀ (</a:t>
            </a:r>
            <a:r>
              <a:rPr lang="en-US" b="0" dirty="0">
                <a:cs typeface="Arial"/>
              </a:rPr>
              <a:t>¬</a:t>
            </a:r>
            <a:r>
              <a:rPr lang="en-US" b="0" dirty="0" smtClean="0">
                <a:cs typeface="Arial"/>
              </a:rPr>
              <a:t>Q) </a:t>
            </a:r>
            <a:r>
              <a:rPr lang="en-US" b="0" dirty="0">
                <a:cs typeface="Arial"/>
              </a:rPr>
              <a:t>⋀ </a:t>
            </a:r>
            <a:r>
              <a:rPr lang="en-US" b="0" dirty="0" smtClean="0">
                <a:cs typeface="Arial"/>
              </a:rPr>
              <a:t>(S)</a:t>
            </a:r>
            <a:endParaRPr lang="en-US" b="0" dirty="0"/>
          </a:p>
          <a:p>
            <a:endParaRPr lang="en-US" b="0" dirty="0" smtClean="0">
              <a:cs typeface="Arial"/>
            </a:endParaRP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06383"/>
              </p:ext>
            </p:extLst>
          </p:nvPr>
        </p:nvGraphicFramePr>
        <p:xfrm>
          <a:off x="1066800" y="3327400"/>
          <a:ext cx="6096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S ⋁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S ⋁ R)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Q ⋁ 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R ⋁ 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(¬Q)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 smtClean="0"/>
              <a:t>Prove: </a:t>
            </a:r>
            <a:r>
              <a:rPr lang="en-US" b="0" dirty="0" smtClean="0">
                <a:cs typeface="Arial"/>
              </a:rPr>
              <a:t>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</a:t>
            </a:r>
            <a:r>
              <a:rPr lang="en-US" b="0" dirty="0" smtClean="0"/>
              <a:t>R</a:t>
            </a:r>
            <a:r>
              <a:rPr lang="en-US" b="0" dirty="0" smtClean="0">
                <a:cs typeface="Arial"/>
              </a:rPr>
              <a:t>) </a:t>
            </a:r>
            <a:r>
              <a:rPr lang="en-US" b="0" dirty="0">
                <a:cs typeface="Arial"/>
              </a:rPr>
              <a:t>⋀ ¬Q</a:t>
            </a:r>
            <a:r>
              <a:rPr lang="en-US" b="0" dirty="0" smtClean="0">
                <a:cs typeface="Arial"/>
              </a:rPr>
              <a:t>) </a:t>
            </a:r>
            <a:r>
              <a:rPr lang="el-GR" b="0" dirty="0" smtClean="0"/>
              <a:t>⊨</a:t>
            </a:r>
            <a:r>
              <a:rPr lang="en-US" b="0" dirty="0" smtClean="0"/>
              <a:t> </a:t>
            </a:r>
            <a:r>
              <a:rPr lang="en-US" b="0" dirty="0" smtClean="0">
                <a:cs typeface="Arial"/>
              </a:rPr>
              <a:t>¬S</a:t>
            </a:r>
          </a:p>
          <a:p>
            <a:r>
              <a:rPr lang="en-US" b="0" dirty="0" smtClean="0">
                <a:cs typeface="Arial"/>
              </a:rPr>
              <a:t>Show: (((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R</a:t>
            </a:r>
            <a:r>
              <a:rPr lang="en-US" b="0" dirty="0">
                <a:cs typeface="Arial"/>
              </a:rPr>
              <a:t>) ⋀ ¬Q) </a:t>
            </a:r>
            <a:r>
              <a:rPr lang="en-US" b="0" dirty="0" smtClean="0">
                <a:cs typeface="Arial"/>
              </a:rPr>
              <a:t>⋀</a:t>
            </a:r>
            <a:r>
              <a:rPr lang="en-US" b="0" dirty="0" smtClean="0"/>
              <a:t> </a:t>
            </a:r>
            <a:r>
              <a:rPr lang="en-US" b="0" dirty="0">
                <a:cs typeface="Arial"/>
              </a:rPr>
              <a:t>S</a:t>
            </a:r>
            <a:r>
              <a:rPr lang="en-US" b="0" dirty="0" smtClean="0">
                <a:cs typeface="Arial"/>
              </a:rPr>
              <a:t>) is </a:t>
            </a:r>
            <a:r>
              <a:rPr lang="en-US" b="0" dirty="0" err="1" smtClean="0">
                <a:cs typeface="Arial"/>
              </a:rPr>
              <a:t>unsatisfiable</a:t>
            </a:r>
            <a:endParaRPr lang="en-US" b="0" dirty="0" smtClean="0">
              <a:cs typeface="Arial"/>
            </a:endParaRPr>
          </a:p>
          <a:p>
            <a:r>
              <a:rPr lang="en-US" b="0" dirty="0" smtClean="0">
                <a:cs typeface="Arial"/>
              </a:rPr>
              <a:t>CNF: </a:t>
            </a:r>
            <a:r>
              <a:rPr lang="en-US" b="0" dirty="0" smtClean="0"/>
              <a:t>(</a:t>
            </a:r>
            <a:r>
              <a:rPr lang="el-GR" b="0" dirty="0"/>
              <a:t>¬</a:t>
            </a:r>
            <a:r>
              <a:rPr lang="en-US" b="0" dirty="0"/>
              <a:t>S ⋁ Q)</a:t>
            </a:r>
            <a:r>
              <a:rPr lang="el-GR" b="0" dirty="0"/>
              <a:t> 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S ⋁ R) </a:t>
            </a:r>
            <a:r>
              <a:rPr lang="el-GR" b="0" dirty="0"/>
              <a:t>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Q ⋁ </a:t>
            </a:r>
            <a:r>
              <a:rPr lang="el-GR" b="0" dirty="0"/>
              <a:t>¬</a:t>
            </a:r>
            <a:r>
              <a:rPr lang="en-US" b="0" dirty="0"/>
              <a:t>R ⋁ S</a:t>
            </a:r>
            <a:r>
              <a:rPr lang="en-US" b="0" dirty="0" smtClean="0"/>
              <a:t>) </a:t>
            </a:r>
            <a:r>
              <a:rPr lang="en-US" b="0" dirty="0" smtClean="0">
                <a:cs typeface="Arial"/>
              </a:rPr>
              <a:t>⋀ (</a:t>
            </a:r>
            <a:r>
              <a:rPr lang="en-US" b="0" dirty="0">
                <a:cs typeface="Arial"/>
              </a:rPr>
              <a:t>¬</a:t>
            </a:r>
            <a:r>
              <a:rPr lang="en-US" b="0" dirty="0" smtClean="0">
                <a:cs typeface="Arial"/>
              </a:rPr>
              <a:t>Q) </a:t>
            </a:r>
            <a:r>
              <a:rPr lang="en-US" b="0" dirty="0">
                <a:cs typeface="Arial"/>
              </a:rPr>
              <a:t>⋀ </a:t>
            </a:r>
            <a:r>
              <a:rPr lang="en-US" b="0" dirty="0" smtClean="0">
                <a:cs typeface="Arial"/>
              </a:rPr>
              <a:t>(S)</a:t>
            </a:r>
            <a:endParaRPr lang="en-US" b="0" dirty="0"/>
          </a:p>
          <a:p>
            <a:endParaRPr lang="en-US" b="0" dirty="0" smtClean="0">
              <a:cs typeface="Arial"/>
            </a:endParaRP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84864"/>
              </p:ext>
            </p:extLst>
          </p:nvPr>
        </p:nvGraphicFramePr>
        <p:xfrm>
          <a:off x="1066800" y="3327400"/>
          <a:ext cx="6096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S ⋁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S ⋁ R)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Q ⋁ 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R ⋁ 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(¬Q)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 of 1,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00199"/>
          </a:xfrm>
        </p:spPr>
        <p:txBody>
          <a:bodyPr>
            <a:normAutofit/>
          </a:bodyPr>
          <a:lstStyle/>
          <a:p>
            <a:r>
              <a:rPr lang="en-US" b="0" dirty="0" smtClean="0"/>
              <a:t>Prove: </a:t>
            </a:r>
            <a:r>
              <a:rPr lang="en-US" b="0" dirty="0" smtClean="0">
                <a:cs typeface="Arial"/>
              </a:rPr>
              <a:t>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</a:t>
            </a:r>
            <a:r>
              <a:rPr lang="en-US" b="0" dirty="0" smtClean="0"/>
              <a:t>R</a:t>
            </a:r>
            <a:r>
              <a:rPr lang="en-US" b="0" dirty="0" smtClean="0">
                <a:cs typeface="Arial"/>
              </a:rPr>
              <a:t>) </a:t>
            </a:r>
            <a:r>
              <a:rPr lang="en-US" b="0" dirty="0">
                <a:cs typeface="Arial"/>
              </a:rPr>
              <a:t>⋀ ¬Q</a:t>
            </a:r>
            <a:r>
              <a:rPr lang="en-US" b="0" dirty="0" smtClean="0">
                <a:cs typeface="Arial"/>
              </a:rPr>
              <a:t>) </a:t>
            </a:r>
            <a:r>
              <a:rPr lang="el-GR" b="0" dirty="0" smtClean="0"/>
              <a:t>⊨</a:t>
            </a:r>
            <a:r>
              <a:rPr lang="en-US" b="0" dirty="0" smtClean="0"/>
              <a:t> </a:t>
            </a:r>
            <a:r>
              <a:rPr lang="en-US" b="0" dirty="0" smtClean="0">
                <a:cs typeface="Arial"/>
              </a:rPr>
              <a:t>¬S</a:t>
            </a:r>
          </a:p>
          <a:p>
            <a:r>
              <a:rPr lang="en-US" b="0" dirty="0" smtClean="0">
                <a:cs typeface="Arial"/>
              </a:rPr>
              <a:t>Show: (((</a:t>
            </a:r>
            <a:r>
              <a:rPr lang="en-US" b="0" dirty="0"/>
              <a:t>S </a:t>
            </a:r>
            <a:r>
              <a:rPr lang="el-GR" b="0" dirty="0"/>
              <a:t>⟺</a:t>
            </a:r>
            <a:r>
              <a:rPr lang="en-US" b="0" dirty="0"/>
              <a:t> Q </a:t>
            </a:r>
            <a:r>
              <a:rPr lang="el-GR" b="0" dirty="0"/>
              <a:t>⋀</a:t>
            </a:r>
            <a:r>
              <a:rPr lang="en-US" b="0" dirty="0"/>
              <a:t> R</a:t>
            </a:r>
            <a:r>
              <a:rPr lang="en-US" b="0" dirty="0">
                <a:cs typeface="Arial"/>
              </a:rPr>
              <a:t>) ⋀ ¬Q) </a:t>
            </a:r>
            <a:r>
              <a:rPr lang="en-US" b="0" dirty="0" smtClean="0">
                <a:cs typeface="Arial"/>
              </a:rPr>
              <a:t>⋀</a:t>
            </a:r>
            <a:r>
              <a:rPr lang="en-US" b="0" dirty="0" smtClean="0"/>
              <a:t> </a:t>
            </a:r>
            <a:r>
              <a:rPr lang="en-US" b="0" dirty="0">
                <a:cs typeface="Arial"/>
              </a:rPr>
              <a:t>S</a:t>
            </a:r>
            <a:r>
              <a:rPr lang="en-US" b="0" dirty="0" smtClean="0">
                <a:cs typeface="Arial"/>
              </a:rPr>
              <a:t>) is </a:t>
            </a:r>
            <a:r>
              <a:rPr lang="en-US" b="0" dirty="0" err="1" smtClean="0">
                <a:cs typeface="Arial"/>
              </a:rPr>
              <a:t>unsatisfiable</a:t>
            </a:r>
            <a:endParaRPr lang="en-US" b="0" dirty="0" smtClean="0">
              <a:cs typeface="Arial"/>
            </a:endParaRPr>
          </a:p>
          <a:p>
            <a:r>
              <a:rPr lang="en-US" b="0" dirty="0" smtClean="0">
                <a:cs typeface="Arial"/>
              </a:rPr>
              <a:t>CNF: </a:t>
            </a:r>
            <a:r>
              <a:rPr lang="en-US" b="0" dirty="0" smtClean="0"/>
              <a:t>(</a:t>
            </a:r>
            <a:r>
              <a:rPr lang="el-GR" b="0" dirty="0"/>
              <a:t>¬</a:t>
            </a:r>
            <a:r>
              <a:rPr lang="en-US" b="0" dirty="0"/>
              <a:t>S ⋁ Q)</a:t>
            </a:r>
            <a:r>
              <a:rPr lang="el-GR" b="0" dirty="0"/>
              <a:t> 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S ⋁ R) </a:t>
            </a:r>
            <a:r>
              <a:rPr lang="el-GR" b="0" dirty="0"/>
              <a:t>⋀</a:t>
            </a:r>
            <a:r>
              <a:rPr lang="en-US" b="0" dirty="0"/>
              <a:t> (</a:t>
            </a:r>
            <a:r>
              <a:rPr lang="el-GR" b="0" dirty="0"/>
              <a:t>¬</a:t>
            </a:r>
            <a:r>
              <a:rPr lang="en-US" b="0" dirty="0"/>
              <a:t>Q ⋁ </a:t>
            </a:r>
            <a:r>
              <a:rPr lang="el-GR" b="0" dirty="0"/>
              <a:t>¬</a:t>
            </a:r>
            <a:r>
              <a:rPr lang="en-US" b="0" dirty="0"/>
              <a:t>R ⋁ S</a:t>
            </a:r>
            <a:r>
              <a:rPr lang="en-US" b="0" dirty="0" smtClean="0"/>
              <a:t>) </a:t>
            </a:r>
            <a:r>
              <a:rPr lang="en-US" b="0" dirty="0" smtClean="0">
                <a:cs typeface="Arial"/>
              </a:rPr>
              <a:t>⋀ (</a:t>
            </a:r>
            <a:r>
              <a:rPr lang="en-US" b="0" dirty="0">
                <a:cs typeface="Arial"/>
              </a:rPr>
              <a:t>¬</a:t>
            </a:r>
            <a:r>
              <a:rPr lang="en-US" b="0" dirty="0" smtClean="0">
                <a:cs typeface="Arial"/>
              </a:rPr>
              <a:t>Q) </a:t>
            </a:r>
            <a:r>
              <a:rPr lang="en-US" b="0" dirty="0">
                <a:cs typeface="Arial"/>
              </a:rPr>
              <a:t>⋀ </a:t>
            </a:r>
            <a:r>
              <a:rPr lang="en-US" b="0" dirty="0" smtClean="0">
                <a:cs typeface="Arial"/>
              </a:rPr>
              <a:t>(S)</a:t>
            </a:r>
            <a:endParaRPr lang="en-US" b="0" dirty="0"/>
          </a:p>
          <a:p>
            <a:endParaRPr lang="en-US" b="0" dirty="0" smtClean="0">
              <a:cs typeface="Arial"/>
            </a:endParaRP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60209"/>
              </p:ext>
            </p:extLst>
          </p:nvPr>
        </p:nvGraphicFramePr>
        <p:xfrm>
          <a:off x="1066800" y="3327400"/>
          <a:ext cx="6096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S ⋁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S ⋁ R)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Q ⋁ 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R ⋁ 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(¬Q)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cs typeface="Arial"/>
                        </a:rPr>
                        <a:t>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l-GR" b="0" dirty="0" smtClean="0"/>
                        <a:t>¬</a:t>
                      </a:r>
                      <a:r>
                        <a:rPr lang="en-US" b="0" dirty="0" smtClean="0"/>
                        <a:t>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 of 1,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 of 5,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0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a Wumpus world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769870"/>
              </p:ext>
            </p:extLst>
          </p:nvPr>
        </p:nvGraphicFramePr>
        <p:xfrm>
          <a:off x="1981200" y="1562641"/>
          <a:ext cx="5200650" cy="521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Image" r:id="rId3" imgW="7141546" imgH="7166961" progId="">
                  <p:embed/>
                </p:oleObj>
              </mc:Choice>
              <mc:Fallback>
                <p:oleObj name="Image" r:id="rId3" imgW="7141546" imgH="716696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62641"/>
                        <a:ext cx="5200650" cy="521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A= Agent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B= Breeze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S= Smell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P= Pit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W= Wumpus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OK = Safe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V = Visited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G = Glitter</a:t>
            </a:r>
          </a:p>
          <a:p>
            <a:pPr eaLnBrk="0" hangingPunct="0"/>
            <a:endParaRPr lang="en-US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propositional sentence into CNF. </a:t>
            </a:r>
            <a:r>
              <a:rPr lang="en-US" dirty="0" smtClean="0"/>
              <a:t>  Your </a:t>
            </a:r>
            <a:r>
              <a:rPr lang="en-US" dirty="0"/>
              <a:t>answer must be as simplified as much as possible and must exactly match the CNF form. (10 points)</a:t>
            </a:r>
          </a:p>
          <a:p>
            <a:pPr marL="68580" indent="0">
              <a:buNone/>
            </a:pPr>
            <a:r>
              <a:rPr lang="en-US" dirty="0"/>
              <a:t>~((A =&gt; B) =&gt; (((P^B) =&gt; Q) v R))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cs-CZ" sz="2800" dirty="0"/>
              <a:t>(¬A v B) </a:t>
            </a:r>
            <a:r>
              <a:rPr lang="cs-CZ" sz="2800" dirty="0" err="1"/>
              <a:t>ʌ</a:t>
            </a:r>
            <a:r>
              <a:rPr lang="cs-CZ" sz="2800" dirty="0"/>
              <a:t> P </a:t>
            </a:r>
            <a:r>
              <a:rPr lang="cs-CZ" sz="2800" dirty="0" err="1"/>
              <a:t>ʌ</a:t>
            </a:r>
            <a:r>
              <a:rPr lang="cs-CZ" sz="2800" dirty="0"/>
              <a:t> B </a:t>
            </a:r>
            <a:r>
              <a:rPr lang="cs-CZ" sz="2800" dirty="0" err="1"/>
              <a:t>ʌ</a:t>
            </a:r>
            <a:r>
              <a:rPr lang="cs-CZ" sz="2800" dirty="0"/>
              <a:t> ¬</a:t>
            </a:r>
            <a:r>
              <a:rPr lang="cs-CZ" sz="2800" dirty="0" err="1"/>
              <a:t>Q</a:t>
            </a:r>
            <a:r>
              <a:rPr lang="cs-CZ" sz="2800" dirty="0"/>
              <a:t> </a:t>
            </a:r>
            <a:r>
              <a:rPr lang="cs-CZ" sz="2800" dirty="0" err="1"/>
              <a:t>ʌ</a:t>
            </a:r>
            <a:r>
              <a:rPr lang="cs-CZ" sz="2800" dirty="0"/>
              <a:t> ¬</a:t>
            </a:r>
            <a:r>
              <a:rPr lang="cs-CZ" sz="2800" dirty="0" err="1"/>
              <a:t>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70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0464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From </a:t>
            </a:r>
            <a:r>
              <a:rPr lang="en-US" dirty="0"/>
              <a:t>the sentence "Heads I win, tails you lose," prove using resolution that "</a:t>
            </a:r>
            <a:r>
              <a:rPr lang="en-US" dirty="0" err="1"/>
              <a:t>Iwin</a:t>
            </a:r>
            <a:r>
              <a:rPr lang="en-US" dirty="0"/>
              <a:t>." 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First </a:t>
            </a:r>
            <a:r>
              <a:rPr lang="en-US" dirty="0"/>
              <a:t>build the KB, from the sentence "Heads I win, tails you lose," using the true or false variables Heads, Tails, </a:t>
            </a:r>
            <a:r>
              <a:rPr lang="en-US" dirty="0" err="1"/>
              <a:t>IWin</a:t>
            </a:r>
            <a:r>
              <a:rPr lang="en-US" dirty="0"/>
              <a:t>, </a:t>
            </a:r>
            <a:r>
              <a:rPr lang="en-US" dirty="0" err="1"/>
              <a:t>YouLose</a:t>
            </a:r>
            <a:r>
              <a:rPr lang="en-US" dirty="0"/>
              <a:t> and write the sentence in terms of disjunctions clauses. Add to KB the general knowledge that the outcome of a coin toss must be Head or Tails and the general knowledge that if </a:t>
            </a:r>
            <a:r>
              <a:rPr lang="en-US" dirty="0" err="1"/>
              <a:t>YouLose</a:t>
            </a:r>
            <a:r>
              <a:rPr lang="en-US" dirty="0"/>
              <a:t> then </a:t>
            </a:r>
            <a:r>
              <a:rPr lang="en-US" dirty="0" err="1"/>
              <a:t>IWin</a:t>
            </a:r>
            <a:r>
              <a:rPr lang="en-US" dirty="0"/>
              <a:t> and, if </a:t>
            </a:r>
            <a:r>
              <a:rPr lang="en-US" dirty="0" err="1"/>
              <a:t>IWin</a:t>
            </a:r>
            <a:r>
              <a:rPr lang="en-US" dirty="0"/>
              <a:t> then </a:t>
            </a:r>
            <a:r>
              <a:rPr lang="en-US" dirty="0" err="1"/>
              <a:t>YouLose</a:t>
            </a:r>
            <a:r>
              <a:rPr lang="en-US" dirty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>
                <a:solidFill>
                  <a:srgbClr val="FAC810"/>
                </a:solidFill>
              </a:rPr>
              <a:t>"Heads I win, tails you lose</a:t>
            </a:r>
            <a:r>
              <a:rPr lang="en-US" dirty="0" smtClean="0">
                <a:solidFill>
                  <a:srgbClr val="FAC810"/>
                </a:solidFill>
              </a:rPr>
              <a:t>.”</a:t>
            </a:r>
            <a:endParaRPr lang="en-US" dirty="0">
              <a:solidFill>
                <a:srgbClr val="FAC810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rgbClr val="FAC810"/>
                </a:solidFill>
              </a:rPr>
              <a:t>(</a:t>
            </a:r>
            <a:r>
              <a:rPr lang="en-US" dirty="0">
                <a:solidFill>
                  <a:srgbClr val="FAC810"/>
                </a:solidFill>
              </a:rPr>
              <a:t>Heads =&gt; </a:t>
            </a:r>
            <a:r>
              <a:rPr lang="en-US" dirty="0" err="1">
                <a:solidFill>
                  <a:srgbClr val="FAC810"/>
                </a:solidFill>
              </a:rPr>
              <a:t>IWin</a:t>
            </a:r>
            <a:r>
              <a:rPr lang="en-US" dirty="0">
                <a:solidFill>
                  <a:srgbClr val="FAC810"/>
                </a:solidFill>
              </a:rPr>
              <a:t>) or in CNF ( ¬ Heads ∨ </a:t>
            </a:r>
            <a:r>
              <a:rPr lang="en-US" dirty="0" err="1" smtClean="0">
                <a:solidFill>
                  <a:srgbClr val="FAC810"/>
                </a:solidFill>
              </a:rPr>
              <a:t>Iwin</a:t>
            </a:r>
            <a:r>
              <a:rPr lang="en-US" dirty="0" smtClean="0">
                <a:solidFill>
                  <a:srgbClr val="FAC810"/>
                </a:solidFill>
              </a:rPr>
              <a:t>)</a:t>
            </a:r>
            <a:endParaRPr lang="en-US" dirty="0">
              <a:solidFill>
                <a:srgbClr val="FAC810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rgbClr val="FAC810"/>
                </a:solidFill>
              </a:rPr>
              <a:t>(</a:t>
            </a:r>
            <a:r>
              <a:rPr lang="en-US" dirty="0">
                <a:solidFill>
                  <a:srgbClr val="FAC810"/>
                </a:solidFill>
              </a:rPr>
              <a:t>Tails =&gt; </a:t>
            </a:r>
            <a:r>
              <a:rPr lang="en-US" dirty="0" err="1">
                <a:solidFill>
                  <a:srgbClr val="FAC810"/>
                </a:solidFill>
              </a:rPr>
              <a:t>YouLose</a:t>
            </a:r>
            <a:r>
              <a:rPr lang="en-US" dirty="0">
                <a:solidFill>
                  <a:srgbClr val="FAC810"/>
                </a:solidFill>
              </a:rPr>
              <a:t>) or in CNF ( ¬ Tails ∨ </a:t>
            </a:r>
            <a:r>
              <a:rPr lang="en-US" dirty="0" err="1">
                <a:solidFill>
                  <a:srgbClr val="FAC810"/>
                </a:solidFill>
              </a:rPr>
              <a:t>YouLose</a:t>
            </a:r>
            <a:r>
              <a:rPr lang="en-US" dirty="0" smtClean="0">
                <a:solidFill>
                  <a:srgbClr val="FAC810"/>
                </a:solidFill>
              </a:rPr>
              <a:t>)</a:t>
            </a:r>
          </a:p>
          <a:p>
            <a:pPr marL="68580" indent="0">
              <a:buNone/>
            </a:pPr>
            <a:endParaRPr lang="en-US" dirty="0" smtClean="0">
              <a:solidFill>
                <a:srgbClr val="FAC810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rgbClr val="FAC810"/>
                </a:solidFill>
              </a:rPr>
              <a:t>Add </a:t>
            </a:r>
            <a:r>
              <a:rPr lang="en-US" dirty="0">
                <a:solidFill>
                  <a:srgbClr val="FAC810"/>
                </a:solidFill>
              </a:rPr>
              <a:t>some general knowledge axioms about coins, winning, </a:t>
            </a:r>
            <a:r>
              <a:rPr lang="en-US" dirty="0" smtClean="0">
                <a:solidFill>
                  <a:srgbClr val="FAC810"/>
                </a:solidFill>
              </a:rPr>
              <a:t>and losing:</a:t>
            </a:r>
            <a:endParaRPr lang="en-US" dirty="0">
              <a:solidFill>
                <a:srgbClr val="FAC810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rgbClr val="FAC810"/>
                </a:solidFill>
              </a:rPr>
              <a:t>(</a:t>
            </a:r>
            <a:r>
              <a:rPr lang="en-US" dirty="0">
                <a:solidFill>
                  <a:srgbClr val="FAC810"/>
                </a:solidFill>
              </a:rPr>
              <a:t>Heads v Tails)</a:t>
            </a:r>
          </a:p>
          <a:p>
            <a:pPr marL="68580" indent="0">
              <a:buNone/>
            </a:pPr>
            <a:r>
              <a:rPr lang="en-US" dirty="0" smtClean="0">
                <a:solidFill>
                  <a:srgbClr val="FAC810"/>
                </a:solidFill>
              </a:rPr>
              <a:t>(</a:t>
            </a:r>
            <a:r>
              <a:rPr lang="en-US" dirty="0" err="1">
                <a:solidFill>
                  <a:srgbClr val="FAC810"/>
                </a:solidFill>
              </a:rPr>
              <a:t>YouLose</a:t>
            </a:r>
            <a:r>
              <a:rPr lang="en-US" dirty="0">
                <a:solidFill>
                  <a:srgbClr val="FAC810"/>
                </a:solidFill>
              </a:rPr>
              <a:t> =&gt; </a:t>
            </a:r>
            <a:r>
              <a:rPr lang="en-US" dirty="0" err="1">
                <a:solidFill>
                  <a:srgbClr val="FAC810"/>
                </a:solidFill>
              </a:rPr>
              <a:t>IWin</a:t>
            </a:r>
            <a:r>
              <a:rPr lang="en-US" dirty="0">
                <a:solidFill>
                  <a:srgbClr val="FAC810"/>
                </a:solidFill>
              </a:rPr>
              <a:t>) or in CNF ( ¬ </a:t>
            </a:r>
            <a:r>
              <a:rPr lang="en-US" dirty="0" err="1">
                <a:solidFill>
                  <a:srgbClr val="FAC810"/>
                </a:solidFill>
              </a:rPr>
              <a:t>YouLose</a:t>
            </a:r>
            <a:r>
              <a:rPr lang="en-US" dirty="0">
                <a:solidFill>
                  <a:srgbClr val="FAC810"/>
                </a:solidFill>
              </a:rPr>
              <a:t> ∨ </a:t>
            </a:r>
            <a:r>
              <a:rPr lang="en-US" dirty="0" err="1">
                <a:solidFill>
                  <a:srgbClr val="FAC810"/>
                </a:solidFill>
              </a:rPr>
              <a:t>IWin</a:t>
            </a:r>
            <a:r>
              <a:rPr lang="en-US" dirty="0">
                <a:solidFill>
                  <a:srgbClr val="FAC810"/>
                </a:solidFill>
              </a:rPr>
              <a:t>) </a:t>
            </a:r>
          </a:p>
          <a:p>
            <a:pPr marL="68580" indent="0">
              <a:buNone/>
            </a:pPr>
            <a:r>
              <a:rPr lang="en-US" dirty="0" smtClean="0">
                <a:solidFill>
                  <a:srgbClr val="FAC810"/>
                </a:solidFill>
              </a:rPr>
              <a:t>(</a:t>
            </a:r>
            <a:r>
              <a:rPr lang="en-US" dirty="0" err="1">
                <a:solidFill>
                  <a:srgbClr val="FAC810"/>
                </a:solidFill>
              </a:rPr>
              <a:t>IWin</a:t>
            </a:r>
            <a:r>
              <a:rPr lang="en-US" dirty="0">
                <a:solidFill>
                  <a:srgbClr val="FAC810"/>
                </a:solidFill>
              </a:rPr>
              <a:t> =&gt; </a:t>
            </a:r>
            <a:r>
              <a:rPr lang="en-US" dirty="0" err="1">
                <a:solidFill>
                  <a:srgbClr val="FAC810"/>
                </a:solidFill>
              </a:rPr>
              <a:t>YouLose</a:t>
            </a:r>
            <a:r>
              <a:rPr lang="en-US" dirty="0">
                <a:solidFill>
                  <a:srgbClr val="FAC810"/>
                </a:solidFill>
              </a:rPr>
              <a:t>) or in CNF ( ¬ </a:t>
            </a:r>
            <a:r>
              <a:rPr lang="en-US" dirty="0" err="1">
                <a:solidFill>
                  <a:srgbClr val="FAC810"/>
                </a:solidFill>
              </a:rPr>
              <a:t>IWin</a:t>
            </a:r>
            <a:r>
              <a:rPr lang="en-US" dirty="0">
                <a:solidFill>
                  <a:srgbClr val="FAC810"/>
                </a:solidFill>
              </a:rPr>
              <a:t> ∨ </a:t>
            </a:r>
            <a:r>
              <a:rPr lang="en-US" dirty="0" err="1">
                <a:solidFill>
                  <a:srgbClr val="FAC810"/>
                </a:solidFill>
              </a:rPr>
              <a:t>YouLose</a:t>
            </a:r>
            <a:r>
              <a:rPr lang="en-US" dirty="0">
                <a:solidFill>
                  <a:srgbClr val="FAC81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71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6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Resolution continued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7410"/>
            <a:ext cx="7772400" cy="4186591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/>
              <a:t>Prove the Goal sentence: “</a:t>
            </a:r>
            <a:r>
              <a:rPr lang="en-US" dirty="0" err="1"/>
              <a:t>IWin</a:t>
            </a:r>
            <a:r>
              <a:rPr lang="en-US" dirty="0"/>
              <a:t>” via the Resolution method.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72</a:t>
            </a:fld>
            <a:endParaRPr lang="en-US">
              <a:uFillTx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22" y="1700962"/>
            <a:ext cx="5405120" cy="3032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2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1530"/>
            <a:ext cx="7772400" cy="1143000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5677"/>
            <a:ext cx="8839200" cy="4962723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What is entailment </a:t>
            </a:r>
            <a:r>
              <a:rPr lang="en-US" sz="3600" dirty="0"/>
              <a:t>and inference? </a:t>
            </a:r>
            <a:r>
              <a:rPr lang="en-US" sz="3600" dirty="0" smtClean="0"/>
              <a:t>How do they differ?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What are examples of sound or complete inference techniques?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What does </a:t>
            </a:r>
            <a:r>
              <a:rPr lang="en-US" sz="3600" dirty="0" err="1" smtClean="0"/>
              <a:t>satisfiable</a:t>
            </a:r>
            <a:r>
              <a:rPr lang="en-US" sz="3600" dirty="0" smtClean="0"/>
              <a:t> or valid mean?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What is propositional </a:t>
            </a:r>
            <a:r>
              <a:rPr lang="en-US" sz="3600" dirty="0"/>
              <a:t>logic? </a:t>
            </a:r>
            <a:r>
              <a:rPr lang="en-US" sz="3600" dirty="0" smtClean="0"/>
              <a:t>Basic </a:t>
            </a:r>
            <a:r>
              <a:rPr lang="en-US" sz="3600" dirty="0"/>
              <a:t>manipulation </a:t>
            </a:r>
            <a:r>
              <a:rPr lang="en-US" sz="3600" dirty="0" smtClean="0"/>
              <a:t>rules? Inference rules? What are some of its limitations? 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88015" y="2780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7" y="1828800"/>
            <a:ext cx="8983029" cy="454663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Check out some of these exercises in the book:</a:t>
            </a:r>
          </a:p>
          <a:p>
            <a:pPr marL="516636" lvl="4" indent="0">
              <a:buNone/>
            </a:pPr>
            <a:r>
              <a:rPr lang="en-US" sz="2800" dirty="0" smtClean="0"/>
              <a:t>7.1, 7.5-8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a Wumpus world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230585"/>
              </p:ext>
            </p:extLst>
          </p:nvPr>
        </p:nvGraphicFramePr>
        <p:xfrm>
          <a:off x="1905000" y="1571761"/>
          <a:ext cx="5276850" cy="528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Image" r:id="rId3" imgW="7141546" imgH="7154253" progId="">
                  <p:embed/>
                </p:oleObj>
              </mc:Choice>
              <mc:Fallback>
                <p:oleObj name="Image" r:id="rId3" imgW="7141546" imgH="71542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71761"/>
                        <a:ext cx="5276850" cy="5286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A= Agent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B= Breeze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S= Smell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P= Pit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W= Wumpus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OK = Safe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V = Visited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G = Glitter</a:t>
            </a:r>
          </a:p>
          <a:p>
            <a:pPr eaLnBrk="0" hangingPunct="0"/>
            <a:endParaRPr lang="en-US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a Wumpus world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557596"/>
              </p:ext>
            </p:extLst>
          </p:nvPr>
        </p:nvGraphicFramePr>
        <p:xfrm>
          <a:off x="1905000" y="1533226"/>
          <a:ext cx="5276850" cy="530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Image" r:id="rId3" imgW="7141546" imgH="7179668" progId="">
                  <p:embed/>
                </p:oleObj>
              </mc:Choice>
              <mc:Fallback>
                <p:oleObj name="Image" r:id="rId3" imgW="7141546" imgH="71796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33226"/>
                        <a:ext cx="5276850" cy="5305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A= Agent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B= Breeze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S= Smell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P= Pit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W= Wumpus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OK = Safe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V = Visited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G = Glitter</a:t>
            </a:r>
          </a:p>
          <a:p>
            <a:pPr eaLnBrk="0" hangingPunct="0"/>
            <a:endParaRPr lang="en-US" sz="2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 Spring 2015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BC1422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 Spring 2015.thmx</Template>
  <TotalTime>5640</TotalTime>
  <Words>7584</Words>
  <Application>Microsoft Office PowerPoint</Application>
  <PresentationFormat>On-screen Show (4:3)</PresentationFormat>
  <Paragraphs>971</Paragraphs>
  <Slides>74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ＭＳ Ｐゴシック</vt:lpstr>
      <vt:lpstr>Arial</vt:lpstr>
      <vt:lpstr>Arial Black</vt:lpstr>
      <vt:lpstr>Calibri</vt:lpstr>
      <vt:lpstr>Helvetica</vt:lpstr>
      <vt:lpstr>Symbol</vt:lpstr>
      <vt:lpstr>Tahoma</vt:lpstr>
      <vt:lpstr>Times New Roman</vt:lpstr>
      <vt:lpstr>Wingdings</vt:lpstr>
      <vt:lpstr>ヒラギノ角ゴ Pro W3</vt:lpstr>
      <vt:lpstr>AI Spring 2015</vt:lpstr>
      <vt:lpstr>Image</vt:lpstr>
      <vt:lpstr>CSCI 561 Foundations of  Artificial Intelligence Lecture 6: Propositional Logic (Chapter 7)</vt:lpstr>
      <vt:lpstr>Knowledge-Based Agent</vt:lpstr>
      <vt:lpstr>Generic knowledge-based agent</vt:lpstr>
      <vt:lpstr>Wumpus world example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Other tight spots</vt:lpstr>
      <vt:lpstr>Another example solution</vt:lpstr>
      <vt:lpstr>Example solution</vt:lpstr>
      <vt:lpstr>Logic concepts</vt:lpstr>
      <vt:lpstr>Models</vt:lpstr>
      <vt:lpstr>Entailment</vt:lpstr>
      <vt:lpstr>Entailment in wumpus world</vt:lpstr>
      <vt:lpstr>Inference</vt:lpstr>
      <vt:lpstr>Comparing Logic concepts</vt:lpstr>
      <vt:lpstr>Basic symbols</vt:lpstr>
      <vt:lpstr>Propositional logic: syntax</vt:lpstr>
      <vt:lpstr>Propositional logic: semantics</vt:lpstr>
      <vt:lpstr>Truth tables</vt:lpstr>
      <vt:lpstr>Truth table for basic connectives</vt:lpstr>
      <vt:lpstr>Logical equivalence </vt:lpstr>
      <vt:lpstr>Tautology</vt:lpstr>
      <vt:lpstr>Important tautologies</vt:lpstr>
      <vt:lpstr>The De Morgan Laws</vt:lpstr>
      <vt:lpstr>Clause</vt:lpstr>
      <vt:lpstr>Conjunctive Normal Form</vt:lpstr>
      <vt:lpstr>CNF conversion</vt:lpstr>
      <vt:lpstr>Validity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7.10</vt:lpstr>
      <vt:lpstr>Exercise 7.10</vt:lpstr>
      <vt:lpstr>Exercise 7.10</vt:lpstr>
      <vt:lpstr>Exercise 7.10</vt:lpstr>
      <vt:lpstr>Exercise 7.10</vt:lpstr>
      <vt:lpstr>Exercise 7.10</vt:lpstr>
      <vt:lpstr>Entailment as satisfiability</vt:lpstr>
      <vt:lpstr>Proofs using truth tables</vt:lpstr>
      <vt:lpstr>Using Truth Tables in Inference</vt:lpstr>
      <vt:lpstr>Example</vt:lpstr>
      <vt:lpstr>Logical inference</vt:lpstr>
      <vt:lpstr>Some inference rules</vt:lpstr>
      <vt:lpstr>Some more inference rules</vt:lpstr>
      <vt:lpstr>Even more inference rules…</vt:lpstr>
      <vt:lpstr>The resolution rule</vt:lpstr>
      <vt:lpstr>Resolution theorem proving</vt:lpstr>
      <vt:lpstr>Convert sentence to CNF</vt:lpstr>
      <vt:lpstr>Example 1</vt:lpstr>
      <vt:lpstr>Example 1</vt:lpstr>
      <vt:lpstr>Example 1</vt:lpstr>
      <vt:lpstr>Example 2</vt:lpstr>
      <vt:lpstr>Example 2</vt:lpstr>
      <vt:lpstr>Example 2</vt:lpstr>
      <vt:lpstr>Converting to CNF</vt:lpstr>
      <vt:lpstr>Resolution</vt:lpstr>
      <vt:lpstr>Resolution continued </vt:lpstr>
      <vt:lpstr>What you should know</vt:lpstr>
      <vt:lpstr>Want More?</vt:lpstr>
    </vt:vector>
  </TitlesOfParts>
  <Company>Individual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den-instructor</cp:lastModifiedBy>
  <cp:revision>456</cp:revision>
  <cp:lastPrinted>2015-01-20T18:41:39Z</cp:lastPrinted>
  <dcterms:created xsi:type="dcterms:W3CDTF">2014-08-21T17:48:56Z</dcterms:created>
  <dcterms:modified xsi:type="dcterms:W3CDTF">2017-06-06T18:31:37Z</dcterms:modified>
</cp:coreProperties>
</file>