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79"/>
  </p:notesMasterIdLst>
  <p:handoutMasterIdLst>
    <p:handoutMasterId r:id="rId80"/>
  </p:handoutMasterIdLst>
  <p:sldIdLst>
    <p:sldId id="497" r:id="rId2"/>
    <p:sldId id="534" r:id="rId3"/>
    <p:sldId id="535" r:id="rId4"/>
    <p:sldId id="567" r:id="rId5"/>
    <p:sldId id="537" r:id="rId6"/>
    <p:sldId id="538" r:id="rId7"/>
    <p:sldId id="539" r:id="rId8"/>
    <p:sldId id="540" r:id="rId9"/>
    <p:sldId id="544" r:id="rId10"/>
    <p:sldId id="541" r:id="rId11"/>
    <p:sldId id="542" r:id="rId12"/>
    <p:sldId id="543" r:id="rId13"/>
    <p:sldId id="596" r:id="rId14"/>
    <p:sldId id="597" r:id="rId15"/>
    <p:sldId id="546" r:id="rId16"/>
    <p:sldId id="547" r:id="rId17"/>
    <p:sldId id="598" r:id="rId18"/>
    <p:sldId id="600" r:id="rId19"/>
    <p:sldId id="548" r:id="rId20"/>
    <p:sldId id="551" r:id="rId21"/>
    <p:sldId id="549" r:id="rId22"/>
    <p:sldId id="550" r:id="rId23"/>
    <p:sldId id="552" r:id="rId24"/>
    <p:sldId id="601" r:id="rId25"/>
    <p:sldId id="602" r:id="rId26"/>
    <p:sldId id="599" r:id="rId27"/>
    <p:sldId id="553" r:id="rId28"/>
    <p:sldId id="554" r:id="rId29"/>
    <p:sldId id="555" r:id="rId30"/>
    <p:sldId id="558" r:id="rId31"/>
    <p:sldId id="556" r:id="rId32"/>
    <p:sldId id="559" r:id="rId33"/>
    <p:sldId id="560" r:id="rId34"/>
    <p:sldId id="561" r:id="rId35"/>
    <p:sldId id="562" r:id="rId36"/>
    <p:sldId id="563" r:id="rId37"/>
    <p:sldId id="564" r:id="rId38"/>
    <p:sldId id="565" r:id="rId39"/>
    <p:sldId id="566" r:id="rId40"/>
    <p:sldId id="614" r:id="rId41"/>
    <p:sldId id="607" r:id="rId42"/>
    <p:sldId id="608" r:id="rId43"/>
    <p:sldId id="609" r:id="rId44"/>
    <p:sldId id="610" r:id="rId45"/>
    <p:sldId id="611" r:id="rId46"/>
    <p:sldId id="612" r:id="rId47"/>
    <p:sldId id="613" r:id="rId48"/>
    <p:sldId id="569" r:id="rId49"/>
    <p:sldId id="570" r:id="rId50"/>
    <p:sldId id="571" r:id="rId51"/>
    <p:sldId id="572" r:id="rId52"/>
    <p:sldId id="573" r:id="rId53"/>
    <p:sldId id="574" r:id="rId54"/>
    <p:sldId id="575" r:id="rId55"/>
    <p:sldId id="576" r:id="rId56"/>
    <p:sldId id="577" r:id="rId57"/>
    <p:sldId id="603" r:id="rId58"/>
    <p:sldId id="604" r:id="rId59"/>
    <p:sldId id="605" r:id="rId60"/>
    <p:sldId id="578" r:id="rId61"/>
    <p:sldId id="579" r:id="rId62"/>
    <p:sldId id="580" r:id="rId63"/>
    <p:sldId id="581" r:id="rId64"/>
    <p:sldId id="582" r:id="rId65"/>
    <p:sldId id="583" r:id="rId66"/>
    <p:sldId id="584" r:id="rId67"/>
    <p:sldId id="585" r:id="rId68"/>
    <p:sldId id="586" r:id="rId69"/>
    <p:sldId id="587" r:id="rId70"/>
    <p:sldId id="588" r:id="rId71"/>
    <p:sldId id="589" r:id="rId72"/>
    <p:sldId id="590" r:id="rId73"/>
    <p:sldId id="591" r:id="rId74"/>
    <p:sldId id="592" r:id="rId75"/>
    <p:sldId id="594" r:id="rId76"/>
    <p:sldId id="615" r:id="rId77"/>
    <p:sldId id="616" r:id="rId7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C0C0C0"/>
    <a:srgbClr val="003399"/>
    <a:srgbClr val="DDDDDD"/>
    <a:srgbClr val="33CC33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14" autoAdjust="0"/>
    <p:restoredTop sz="94660"/>
  </p:normalViewPr>
  <p:slideViewPr>
    <p:cSldViewPr>
      <p:cViewPr>
        <p:scale>
          <a:sx n="64" d="100"/>
          <a:sy n="64" d="100"/>
        </p:scale>
        <p:origin x="40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80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1B957AC-2312-584E-9C62-5AAE35963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9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3013" y="725488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91050"/>
            <a:ext cx="536575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fld id="{0CB69BF2-84F9-A545-911E-B9238632FA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1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124FC-41DC-634E-82B4-9EEF0BB4E6C3}" type="slidenum">
              <a:rPr lang="en-US"/>
              <a:pPr/>
              <a:t>1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01F55-27C6-D948-BB94-C4CBD00374FD}" type="slidenum">
              <a:rPr lang="en-US"/>
              <a:pPr/>
              <a:t>13</a:t>
            </a:fld>
            <a:endParaRPr lang="en-US"/>
          </a:p>
        </p:txBody>
      </p:sp>
      <p:sp>
        <p:nvSpPr>
          <p:cNvPr id="11202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02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1668F-5119-BA4F-B1CC-FD948D89B527}" type="slidenum">
              <a:rPr lang="en-US"/>
              <a:pPr/>
              <a:t>14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smtClean="0"/>
              <a:t>Raise hands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C7C73-7214-554A-BB1D-EE9FBA14B346}" type="slidenum">
              <a:rPr lang="en-US"/>
              <a:pPr/>
              <a:t>26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A2D282-6806-8447-BEA8-E24E267C9630}" type="slidenum">
              <a:rPr lang="en-US"/>
              <a:pPr/>
              <a:t>44</a:t>
            </a:fld>
            <a:endParaRPr lang="en-US"/>
          </a:p>
        </p:txBody>
      </p:sp>
      <p:sp>
        <p:nvSpPr>
          <p:cNvPr id="1105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01E34-8E3C-5B49-A912-3B438C352102}" type="slidenum">
              <a:rPr lang="en-US"/>
              <a:pPr/>
              <a:t>45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01E34-8E3C-5B49-A912-3B438C352102}" type="slidenum">
              <a:rPr lang="en-US"/>
              <a:pPr/>
              <a:t>46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89589-E346-AA4D-B715-F5F02181D452}" type="slidenum">
              <a:rPr lang="en-US"/>
              <a:pPr/>
              <a:t>47</a:t>
            </a:fld>
            <a:endParaRPr lang="en-US"/>
          </a:p>
        </p:txBody>
      </p:sp>
      <p:sp>
        <p:nvSpPr>
          <p:cNvPr id="1101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76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D6C0-7763-1D41-B5F8-0512F73EDA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5F56-70C3-1E40-B8D8-AA3ED2D0E0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EC2D2F-702E-ED43-904D-4C3A7D529C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78E9-9CB1-CB45-93E2-317D2D0D4B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7F5E-EB8A-2C43-B417-A9B425085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73AD-60CA-B34E-A513-9916ADA33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0BD-DDF6-944C-BCE6-34541CD588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 Sessions 2-4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910E111-C40B-FE46-96EF-3B405B0BB6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 561, 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066FA38-86FE-F443-A3DE-9BEEF7ADC0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44498"/>
            <a:ext cx="8001000" cy="1884502"/>
          </a:xfrm>
        </p:spPr>
        <p:txBody>
          <a:bodyPr/>
          <a:lstStyle/>
          <a:p>
            <a:r>
              <a:rPr lang="en-US" sz="3600" dirty="0" smtClean="0"/>
              <a:t>CSCI 561</a:t>
            </a:r>
            <a:br>
              <a:rPr lang="en-US" sz="3600" dirty="0" smtClean="0"/>
            </a:br>
            <a:r>
              <a:rPr lang="en-US" sz="3600" dirty="0" smtClean="0"/>
              <a:t>Foundations </a:t>
            </a:r>
            <a:r>
              <a:rPr lang="en-US" sz="3600" dirty="0"/>
              <a:t>of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Artificial </a:t>
            </a:r>
            <a:r>
              <a:rPr lang="en-US" sz="3600" dirty="0"/>
              <a:t>Intelligence</a:t>
            </a:r>
            <a:br>
              <a:rPr lang="en-US" sz="3600" dirty="0"/>
            </a:br>
            <a:r>
              <a:rPr lang="en-US" sz="2800" dirty="0">
                <a:solidFill>
                  <a:schemeClr val="accent1"/>
                </a:solidFill>
              </a:rPr>
              <a:t>Lecture </a:t>
            </a:r>
            <a:r>
              <a:rPr lang="en-US" sz="2800" dirty="0">
                <a:solidFill>
                  <a:schemeClr val="accent1"/>
                </a:solidFill>
              </a:rPr>
              <a:t>8</a:t>
            </a:r>
            <a:r>
              <a:rPr lang="en-US" sz="2800" dirty="0" smtClean="0">
                <a:solidFill>
                  <a:schemeClr val="accent1"/>
                </a:solidFill>
              </a:rPr>
              <a:t>: </a:t>
            </a:r>
            <a:r>
              <a:rPr lang="en-US" sz="2800" dirty="0" smtClean="0">
                <a:solidFill>
                  <a:schemeClr val="accent1"/>
                </a:solidFill>
              </a:rPr>
              <a:t>Inference in first-order logic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>(Chapter 9)</a:t>
            </a:r>
            <a:endParaRPr lang="en-US" sz="2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9930" y="4173621"/>
            <a:ext cx="7224481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Summer 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Instructor</a:t>
            </a:r>
            <a:r>
              <a:rPr lang="en-US" dirty="0" smtClean="0"/>
              <a:t>: 	Prof. Sheila Tejada</a:t>
            </a:r>
          </a:p>
        </p:txBody>
      </p:sp>
    </p:spTree>
    <p:extLst>
      <p:ext uri="{BB962C8B-B14F-4D97-AF65-F5344CB8AC3E}">
        <p14:creationId xmlns:p14="http://schemas.microsoft.com/office/powerpoint/2010/main" val="36353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/>
              <a:t>If the knowledge base includes a function symbol, the set of possible ground-term substitutions is infinite. </a:t>
            </a:r>
          </a:p>
          <a:p>
            <a:r>
              <a:rPr lang="en-US" b="0" dirty="0" smtClean="0"/>
              <a:t>For example, suppose we have the “</a:t>
            </a:r>
            <a:r>
              <a:rPr lang="en-US" b="0" dirty="0" err="1" smtClean="0"/>
              <a:t>LeftLeg</a:t>
            </a:r>
            <a:r>
              <a:rPr lang="en-US" b="0" dirty="0" smtClean="0"/>
              <a:t>” function</a:t>
            </a:r>
          </a:p>
          <a:p>
            <a:r>
              <a:rPr lang="en-US" b="0" dirty="0" smtClean="0"/>
              <a:t>	</a:t>
            </a:r>
            <a:r>
              <a:rPr lang="en-US" u="sng" dirty="0" smtClean="0"/>
              <a:t>Terms</a:t>
            </a:r>
            <a:r>
              <a:rPr lang="en-US" b="0" dirty="0" smtClean="0"/>
              <a:t>					</a:t>
            </a:r>
            <a:r>
              <a:rPr lang="en-US" u="sng" dirty="0" smtClean="0"/>
              <a:t>Depth</a:t>
            </a:r>
          </a:p>
          <a:p>
            <a:r>
              <a:rPr lang="en-US" b="0" dirty="0"/>
              <a:t>	</a:t>
            </a:r>
            <a:r>
              <a:rPr lang="en-US" b="0" dirty="0" smtClean="0"/>
              <a:t>John					0</a:t>
            </a:r>
          </a:p>
          <a:p>
            <a:r>
              <a:rPr lang="en-US" b="0" dirty="0"/>
              <a:t>	</a:t>
            </a:r>
            <a:r>
              <a:rPr lang="en-US" b="0" dirty="0" smtClean="0"/>
              <a:t>Richard					0</a:t>
            </a:r>
          </a:p>
          <a:p>
            <a:r>
              <a:rPr lang="en-US" b="0" dirty="0"/>
              <a:t>	</a:t>
            </a:r>
            <a:r>
              <a:rPr lang="en-US" b="0" dirty="0" err="1" smtClean="0"/>
              <a:t>LeftLeg</a:t>
            </a:r>
            <a:r>
              <a:rPr lang="en-US" b="0" dirty="0" smtClean="0"/>
              <a:t>(John)				1</a:t>
            </a:r>
          </a:p>
          <a:p>
            <a:r>
              <a:rPr lang="en-US" b="0" dirty="0"/>
              <a:t>	</a:t>
            </a:r>
            <a:r>
              <a:rPr lang="en-US" b="0" dirty="0" err="1" smtClean="0"/>
              <a:t>LeftLeg</a:t>
            </a:r>
            <a:r>
              <a:rPr lang="en-US" b="0" dirty="0" smtClean="0"/>
              <a:t>(Richard)				1</a:t>
            </a:r>
          </a:p>
          <a:p>
            <a:r>
              <a:rPr lang="en-US" b="0" dirty="0"/>
              <a:t>	</a:t>
            </a:r>
            <a:r>
              <a:rPr lang="en-US" b="0" dirty="0" err="1" smtClean="0"/>
              <a:t>LeftLeg</a:t>
            </a:r>
            <a:r>
              <a:rPr lang="en-US" b="0" dirty="0" smtClean="0"/>
              <a:t>(</a:t>
            </a:r>
            <a:r>
              <a:rPr lang="en-US" b="0" dirty="0" err="1" smtClean="0"/>
              <a:t>LeftLeg</a:t>
            </a:r>
            <a:r>
              <a:rPr lang="en-US" b="0" dirty="0" smtClean="0"/>
              <a:t>(John))			2</a:t>
            </a:r>
          </a:p>
          <a:p>
            <a:r>
              <a:rPr lang="en-US" b="0" dirty="0"/>
              <a:t>	</a:t>
            </a:r>
            <a:r>
              <a:rPr lang="en-US" b="0" dirty="0" err="1" smtClean="0"/>
              <a:t>LeftLeg</a:t>
            </a:r>
            <a:r>
              <a:rPr lang="en-US" b="0" dirty="0" smtClean="0"/>
              <a:t>(</a:t>
            </a:r>
            <a:r>
              <a:rPr lang="en-US" b="0" dirty="0" err="1" smtClean="0"/>
              <a:t>LeftLeg</a:t>
            </a:r>
            <a:r>
              <a:rPr lang="en-US" b="0" dirty="0" smtClean="0"/>
              <a:t>(Richard))			2</a:t>
            </a:r>
          </a:p>
          <a:p>
            <a:r>
              <a:rPr lang="en-US" b="0" dirty="0"/>
              <a:t>	</a:t>
            </a:r>
            <a:r>
              <a:rPr lang="en-US" b="0" dirty="0" err="1" smtClean="0"/>
              <a:t>LeftLeg</a:t>
            </a:r>
            <a:r>
              <a:rPr lang="en-US" b="0" dirty="0" smtClean="0"/>
              <a:t>(</a:t>
            </a:r>
            <a:r>
              <a:rPr lang="en-US" b="0" dirty="0" err="1" smtClean="0"/>
              <a:t>LeftLeg</a:t>
            </a:r>
            <a:r>
              <a:rPr lang="en-US" b="0" dirty="0" smtClean="0"/>
              <a:t>(</a:t>
            </a:r>
            <a:r>
              <a:rPr lang="en-US" b="0" dirty="0" err="1" smtClean="0"/>
              <a:t>LeftLeg</a:t>
            </a:r>
            <a:r>
              <a:rPr lang="en-US" b="0" dirty="0" smtClean="0"/>
              <a:t>(John)))		3</a:t>
            </a:r>
          </a:p>
          <a:p>
            <a:r>
              <a:rPr lang="en-US" b="0" dirty="0" smtClean="0"/>
              <a:t>	…					…</a:t>
            </a:r>
          </a:p>
        </p:txBody>
      </p:sp>
    </p:spTree>
    <p:extLst>
      <p:ext uri="{BB962C8B-B14F-4D97-AF65-F5344CB8AC3E}">
        <p14:creationId xmlns:p14="http://schemas.microsoft.com/office/powerpoint/2010/main" val="30552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Herbrand’s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858000" cy="4373563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If there is a proof that a sentence is entailed by the original first-order knowledge base, </a:t>
            </a:r>
          </a:p>
          <a:p>
            <a:r>
              <a:rPr lang="en-US" b="0" dirty="0" smtClean="0"/>
              <a:t>Then there is a proof involving just a finite subset of the </a:t>
            </a:r>
            <a:r>
              <a:rPr lang="en-US" b="0" dirty="0" err="1" smtClean="0"/>
              <a:t>propositionalized</a:t>
            </a:r>
            <a:r>
              <a:rPr lang="en-US" b="0" dirty="0" smtClean="0"/>
              <a:t> knowledge base.</a:t>
            </a:r>
          </a:p>
          <a:p>
            <a:endParaRPr lang="en-US" b="0" dirty="0" smtClean="0"/>
          </a:p>
          <a:p>
            <a:r>
              <a:rPr lang="en-US" b="0" dirty="0" smtClean="0"/>
              <a:t>Great! First try all terms depth 1, then depth 2, then depth 3, and so on, until we find a proof.</a:t>
            </a:r>
          </a:p>
          <a:p>
            <a:r>
              <a:rPr lang="en-US" b="0" dirty="0" smtClean="0"/>
              <a:t>That works great if the sentence is entailed. Eventually, we’ll find the proof. </a:t>
            </a:r>
          </a:p>
          <a:p>
            <a:r>
              <a:rPr lang="en-US" b="0" dirty="0" smtClean="0"/>
              <a:t>What if it is not entailed? Then we will never find a proof, and never know whether to stop looking. </a:t>
            </a:r>
          </a:p>
          <a:p>
            <a:r>
              <a:rPr lang="en-US" b="0" dirty="0" smtClean="0"/>
              <a:t>Entailment for first-order logic is </a:t>
            </a:r>
            <a:r>
              <a:rPr lang="en-US" dirty="0" err="1" smtClean="0">
                <a:solidFill>
                  <a:srgbClr val="D1282E"/>
                </a:solidFill>
              </a:rPr>
              <a:t>semidecidable</a:t>
            </a:r>
            <a:r>
              <a:rPr lang="en-US" b="0" dirty="0" smtClean="0"/>
              <a:t>. We can say yes to every entailed sentence, but there is no way to say no to every non-entailed sentence.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7208307" y="4198203"/>
            <a:ext cx="17070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Jacques </a:t>
            </a:r>
            <a:r>
              <a:rPr lang="en-US" sz="1400" dirty="0" err="1">
                <a:latin typeface="Arial"/>
                <a:cs typeface="Arial"/>
              </a:rPr>
              <a:t>Herbrand</a:t>
            </a:r>
            <a:r>
              <a:rPr lang="en-US" sz="1400" dirty="0">
                <a:latin typeface="Arial"/>
                <a:cs typeface="Arial"/>
              </a:rPr>
              <a:t> </a:t>
            </a:r>
          </a:p>
          <a:p>
            <a:r>
              <a:rPr lang="en-US" sz="1200" dirty="0">
                <a:latin typeface="Arial"/>
                <a:cs typeface="Arial"/>
              </a:rPr>
              <a:t>French mathematician</a:t>
            </a:r>
          </a:p>
          <a:p>
            <a:r>
              <a:rPr lang="en-US" sz="1200" dirty="0">
                <a:latin typeface="Arial"/>
                <a:cs typeface="Arial"/>
              </a:rPr>
              <a:t>1908-1931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2800" y="1371600"/>
            <a:ext cx="1828800" cy="28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05600" cy="4373563"/>
          </a:xfrm>
        </p:spPr>
        <p:txBody>
          <a:bodyPr/>
          <a:lstStyle/>
          <a:p>
            <a:r>
              <a:rPr lang="en-US" dirty="0" smtClean="0"/>
              <a:t>Idea: </a:t>
            </a:r>
            <a:r>
              <a:rPr lang="en-US" b="0" dirty="0" smtClean="0"/>
              <a:t>Instead of blindly instantiating universally quantified variables, let’s pick substitutions that we know will actually lead to new conclusions.</a:t>
            </a:r>
          </a:p>
          <a:p>
            <a:r>
              <a:rPr lang="en-US" b="0" dirty="0" smtClean="0"/>
              <a:t>For example, suppose you have the following 2 clauses:</a:t>
            </a:r>
          </a:p>
          <a:p>
            <a:r>
              <a:rPr lang="en-US" b="0" dirty="0" smtClean="0">
                <a:solidFill>
                  <a:schemeClr val="bg2"/>
                </a:solidFill>
              </a:rPr>
              <a:t>(1)</a:t>
            </a:r>
            <a:r>
              <a:rPr lang="en-US" b="0" dirty="0" smtClean="0"/>
              <a:t>	</a:t>
            </a:r>
            <a:r>
              <a:rPr lang="en-US" b="0" i="1" dirty="0" smtClean="0"/>
              <a:t>P(x, f(y)</a:t>
            </a:r>
            <a:r>
              <a:rPr lang="en-US" b="0" i="1" dirty="0"/>
              <a:t>) </a:t>
            </a:r>
            <a:r>
              <a:rPr lang="en-US" b="0" dirty="0" smtClean="0"/>
              <a:t>∨</a:t>
            </a:r>
            <a:r>
              <a:rPr lang="en-US" b="0" i="1" dirty="0" smtClean="0"/>
              <a:t> Q(x, y)</a:t>
            </a:r>
            <a:br>
              <a:rPr lang="en-US" b="0" i="1" dirty="0" smtClean="0"/>
            </a:br>
            <a:r>
              <a:rPr lang="en-US" b="0" dirty="0" smtClean="0">
                <a:solidFill>
                  <a:srgbClr val="C8C8B1"/>
                </a:solidFill>
              </a:rPr>
              <a:t>(2)</a:t>
            </a:r>
            <a:r>
              <a:rPr lang="en-US" b="0" dirty="0"/>
              <a:t>	</a:t>
            </a:r>
            <a:r>
              <a:rPr lang="en-US" b="0" i="1" dirty="0"/>
              <a:t>¬P</a:t>
            </a:r>
            <a:r>
              <a:rPr lang="en-US" b="0" i="1" dirty="0" smtClean="0"/>
              <a:t>(g(u), v)</a:t>
            </a:r>
          </a:p>
          <a:p>
            <a:r>
              <a:rPr lang="en-US" b="0" dirty="0" smtClean="0"/>
              <a:t>If we pick the substitution of </a:t>
            </a:r>
            <a:r>
              <a:rPr lang="el-GR" b="0" i="1" dirty="0"/>
              <a:t>θ</a:t>
            </a:r>
            <a:r>
              <a:rPr lang="en-US" b="0" dirty="0"/>
              <a:t> = </a:t>
            </a:r>
            <a:r>
              <a:rPr lang="en-US" b="0" i="1" dirty="0" smtClean="0"/>
              <a:t>{x/g(u), v/f(y)}</a:t>
            </a:r>
            <a:r>
              <a:rPr lang="en-US" b="0" dirty="0" smtClean="0"/>
              <a:t>, then we can apply the resolution rule to derive a new clause.</a:t>
            </a:r>
          </a:p>
          <a:p>
            <a:r>
              <a:rPr lang="en-US" b="0" dirty="0" smtClean="0">
                <a:solidFill>
                  <a:srgbClr val="C8C8B1"/>
                </a:solidFill>
              </a:rPr>
              <a:t>(3)</a:t>
            </a:r>
            <a:r>
              <a:rPr lang="en-US" b="0" dirty="0" smtClean="0"/>
              <a:t>	</a:t>
            </a:r>
            <a:r>
              <a:rPr lang="en-US" b="0" i="1" dirty="0" smtClean="0"/>
              <a:t>Q(g(u), y)</a:t>
            </a:r>
          </a:p>
          <a:p>
            <a:r>
              <a:rPr lang="en-US" b="0" dirty="0" smtClean="0"/>
              <a:t>If we tried all possible substitutions, we would eventually find complimentary literals. </a:t>
            </a:r>
            <a:r>
              <a:rPr lang="en-US" dirty="0" smtClean="0">
                <a:solidFill>
                  <a:schemeClr val="tx2"/>
                </a:solidFill>
              </a:rPr>
              <a:t>Unification</a:t>
            </a:r>
            <a:r>
              <a:rPr lang="en-US" dirty="0" smtClean="0"/>
              <a:t> </a:t>
            </a:r>
            <a:r>
              <a:rPr lang="en-US" b="0" dirty="0" smtClean="0"/>
              <a:t>is a way of finding this substitution without the search.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3373" y="3733800"/>
            <a:ext cx="159202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John A. Robinson</a:t>
            </a:r>
            <a:endParaRPr lang="en-US" sz="1400" dirty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Syracuse U.</a:t>
            </a:r>
          </a:p>
          <a:p>
            <a:r>
              <a:rPr lang="en-US" sz="1200" i="1" dirty="0" smtClean="0">
                <a:latin typeface="Arial"/>
                <a:cs typeface="Arial"/>
              </a:rPr>
              <a:t>A Machine-Oriented Logic based on the resolution principle </a:t>
            </a:r>
            <a:r>
              <a:rPr lang="en-US" sz="1200" dirty="0" smtClean="0">
                <a:latin typeface="Arial"/>
                <a:cs typeface="Arial"/>
              </a:rPr>
              <a:t>(1965).</a:t>
            </a:r>
          </a:p>
          <a:p>
            <a:endParaRPr lang="en-US" sz="12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380" r="26116"/>
          <a:stretch/>
        </p:blipFill>
        <p:spPr>
          <a:xfrm>
            <a:off x="7315200" y="1600200"/>
            <a:ext cx="166254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23263" cy="8445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Pattern Matching </a:t>
            </a:r>
            <a:r>
              <a:rPr lang="en-US" sz="4000" dirty="0" err="1"/>
              <a:t>vs</a:t>
            </a:r>
            <a:r>
              <a:rPr lang="en-US" sz="4000" dirty="0"/>
              <a:t> Unification</a:t>
            </a:r>
          </a:p>
        </p:txBody>
      </p:sp>
      <p:sp>
        <p:nvSpPr>
          <p:cNvPr id="1119235" name="Rectangle 1027"/>
          <p:cNvSpPr>
            <a:spLocks noGrp="1" noChangeArrowheads="1"/>
          </p:cNvSpPr>
          <p:nvPr>
            <p:ph idx="1"/>
          </p:nvPr>
        </p:nvSpPr>
        <p:spPr>
          <a:xfrm>
            <a:off x="401638" y="1171628"/>
            <a:ext cx="8420100" cy="45021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Pattern matching</a:t>
            </a:r>
            <a:r>
              <a:rPr lang="en-US" sz="2800" dirty="0"/>
              <a:t> allows variables in only one side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[</a:t>
            </a:r>
            <a:r>
              <a:rPr lang="en-US" sz="2400" dirty="0" smtClean="0"/>
              <a:t>a, </a:t>
            </a:r>
            <a:r>
              <a:rPr lang="en-US" sz="2400" dirty="0" err="1" smtClean="0"/>
              <a:t>b</a:t>
            </a:r>
            <a:r>
              <a:rPr lang="en-US" sz="2400" dirty="0" smtClean="0"/>
              <a:t>, </a:t>
            </a:r>
            <a:r>
              <a:rPr lang="en-US" sz="2400" dirty="0" err="1"/>
              <a:t>b</a:t>
            </a:r>
            <a:r>
              <a:rPr lang="en-US" sz="2400" dirty="0"/>
              <a:t>] </a:t>
            </a:r>
            <a:r>
              <a:rPr lang="en-US" sz="2400" dirty="0" err="1"/>
              <a:t>vs</a:t>
            </a:r>
            <a:r>
              <a:rPr lang="en-US" sz="2400" dirty="0"/>
              <a:t> [</a:t>
            </a:r>
            <a:r>
              <a:rPr lang="en-US" sz="2400" dirty="0" smtClean="0"/>
              <a:t>Fred, Wilma, </a:t>
            </a:r>
            <a:r>
              <a:rPr lang="en-US" sz="2400" dirty="0"/>
              <a:t>Wilma]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Used in most production/rule systems, where rule patterns match constant structures in </a:t>
            </a:r>
            <a:r>
              <a:rPr lang="en-US" sz="2400" i="1" dirty="0"/>
              <a:t>working memory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Rules capture general content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E.g., </a:t>
            </a:r>
            <a:r>
              <a:rPr lang="en-US" sz="1800" dirty="0" err="1">
                <a:sym typeface="Symbol" charset="2"/>
              </a:rPr>
              <a:t>x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Man(x</a:t>
            </a:r>
            <a:r>
              <a:rPr lang="en-US" sz="1800" dirty="0">
                <a:sym typeface="Symbol" charset="2"/>
              </a:rPr>
              <a:t>)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Mortal(x</a:t>
            </a:r>
            <a:r>
              <a:rPr lang="en-US" sz="1800" dirty="0">
                <a:sym typeface="Symbol" charset="2"/>
              </a:rPr>
              <a:t>)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Working memory contains ground facts about world</a:t>
            </a:r>
          </a:p>
          <a:p>
            <a:pPr lvl="3">
              <a:lnSpc>
                <a:spcPct val="90000"/>
              </a:lnSpc>
            </a:pPr>
            <a:r>
              <a:rPr lang="en-US" sz="1800" dirty="0" err="1"/>
              <a:t>Man(Socrates</a:t>
            </a:r>
            <a:r>
              <a:rPr lang="en-US" sz="1800" dirty="0"/>
              <a:t>), </a:t>
            </a:r>
            <a:r>
              <a:rPr lang="en-US" sz="1800" dirty="0" err="1"/>
              <a:t>Man(Paul</a:t>
            </a:r>
            <a:r>
              <a:rPr lang="en-US" sz="1800" dirty="0"/>
              <a:t>), …</a:t>
            </a:r>
          </a:p>
          <a:p>
            <a:pPr>
              <a:lnSpc>
                <a:spcPct val="90000"/>
              </a:lnSpc>
            </a:pPr>
            <a:r>
              <a:rPr lang="en-US" sz="2800" i="1" dirty="0" smtClean="0"/>
              <a:t>Unification</a:t>
            </a:r>
            <a:r>
              <a:rPr lang="en-US" sz="2800" dirty="0" smtClean="0"/>
              <a:t> </a:t>
            </a:r>
            <a:r>
              <a:rPr lang="en-US" sz="2800" dirty="0"/>
              <a:t>allows variables in both sides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[</a:t>
            </a:r>
            <a:r>
              <a:rPr lang="en-US" sz="2400" dirty="0" smtClean="0"/>
              <a:t>Fred, </a:t>
            </a:r>
            <a:r>
              <a:rPr lang="en-US" sz="2400" dirty="0" err="1" smtClean="0"/>
              <a:t>b</a:t>
            </a:r>
            <a:r>
              <a:rPr lang="en-US" sz="2400" dirty="0" smtClean="0"/>
              <a:t>, </a:t>
            </a:r>
            <a:r>
              <a:rPr lang="en-US" sz="2400" dirty="0" err="1"/>
              <a:t>b</a:t>
            </a:r>
            <a:r>
              <a:rPr lang="en-US" sz="2400" dirty="0"/>
              <a:t>] </a:t>
            </a:r>
            <a:r>
              <a:rPr lang="en-US" sz="2400" dirty="0" err="1"/>
              <a:t>vs</a:t>
            </a:r>
            <a:r>
              <a:rPr lang="en-US" sz="2400" dirty="0"/>
              <a:t> [</a:t>
            </a:r>
            <a:r>
              <a:rPr lang="en-US" sz="2400" dirty="0" smtClean="0"/>
              <a:t>a, Wilma, </a:t>
            </a:r>
            <a:r>
              <a:rPr lang="en-US" sz="2400" dirty="0"/>
              <a:t>Wilma]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Used in logic programming and theorem proving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4EEAC913-6A92-0D4F-9D06-BA576641E05D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2575" y="2284413"/>
            <a:ext cx="8744857" cy="2022928"/>
            <a:chOff x="244929" y="2803072"/>
            <a:chExt cx="8744857" cy="202292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44929" y="3165929"/>
              <a:ext cx="8744857" cy="1660071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44929" y="2803072"/>
              <a:ext cx="8744857" cy="362858"/>
            </a:xfrm>
            <a:prstGeom prst="rect">
              <a:avLst/>
            </a:prstGeom>
            <a:solidFill>
              <a:srgbClr val="33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>
                <a:ln>
                  <a:noFill/>
                </a:ln>
                <a:solidFill>
                  <a:srgbClr val="F7F4D9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7772400" cy="1077913"/>
          </a:xfrm>
        </p:spPr>
        <p:txBody>
          <a:bodyPr/>
          <a:lstStyle/>
          <a:p>
            <a:r>
              <a:rPr lang="en-US" dirty="0" smtClean="0"/>
              <a:t>Unify Operator</a:t>
            </a:r>
            <a:endParaRPr lang="en-US" dirty="0"/>
          </a:p>
        </p:txBody>
      </p:sp>
      <p:sp>
        <p:nvSpPr>
          <p:cNvPr id="1016835" name="Rectangle 3"/>
          <p:cNvSpPr>
            <a:spLocks noGrp="1" noChangeArrowheads="1"/>
          </p:cNvSpPr>
          <p:nvPr>
            <p:ph idx="1"/>
          </p:nvPr>
        </p:nvSpPr>
        <p:spPr>
          <a:xfrm>
            <a:off x="204588" y="1024391"/>
            <a:ext cx="8448675" cy="4857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To unify </a:t>
            </a:r>
            <a:r>
              <a:rPr lang="el-GR" sz="2400" dirty="0" smtClean="0">
                <a:ea typeface="Arial" charset="0"/>
                <a:cs typeface="Arial" charset="0"/>
                <a:sym typeface="Symbol" charset="2"/>
              </a:rPr>
              <a:t></a:t>
            </a:r>
            <a:r>
              <a:rPr lang="en-US" sz="2400" dirty="0" smtClean="0"/>
              <a:t> and </a:t>
            </a:r>
            <a:r>
              <a:rPr lang="el-GR" sz="2400" dirty="0" smtClean="0">
                <a:ea typeface="Arial" charset="0"/>
                <a:cs typeface="Arial" charset="0"/>
                <a:sym typeface="Symbol" charset="2"/>
              </a:rPr>
              <a:t>,</a:t>
            </a:r>
            <a:r>
              <a:rPr lang="en-US" sz="2400" dirty="0" smtClean="0"/>
              <a:t> find a substitution </a:t>
            </a:r>
            <a:r>
              <a:rPr lang="el-GR" sz="2400" dirty="0" smtClean="0">
                <a:ea typeface="Arial" charset="0"/>
                <a:cs typeface="Arial" charset="0"/>
                <a:sym typeface="Symbol" charset="2"/>
              </a:rPr>
              <a:t> such that it makes  and  identical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I.e</a:t>
            </a:r>
            <a:r>
              <a:rPr lang="en-US" sz="2000" dirty="0"/>
              <a:t>., unify(</a:t>
            </a:r>
            <a:r>
              <a:rPr lang="el-GR" sz="2000" dirty="0">
                <a:ea typeface="Arial" charset="0"/>
                <a:cs typeface="Arial" charset="0"/>
                <a:sym typeface="Symbol" charset="2"/>
              </a:rPr>
              <a:t></a:t>
            </a:r>
            <a:r>
              <a:rPr lang="en-US" sz="2000" dirty="0"/>
              <a:t> ,</a:t>
            </a:r>
            <a:r>
              <a:rPr lang="el-GR" sz="2000" dirty="0">
                <a:ea typeface="Arial" charset="0"/>
                <a:cs typeface="Arial" charset="0"/>
                <a:sym typeface="Symbol" charset="2"/>
              </a:rPr>
              <a:t></a:t>
            </a:r>
            <a:r>
              <a:rPr lang="en-US" sz="2000" dirty="0"/>
              <a:t>) = </a:t>
            </a:r>
            <a:r>
              <a:rPr lang="el-GR" sz="2000" dirty="0">
                <a:ea typeface="Arial" charset="0"/>
                <a:cs typeface="Arial" charset="0"/>
                <a:sym typeface="Symbol" charset="2"/>
              </a:rPr>
              <a:t></a:t>
            </a:r>
            <a:r>
              <a:rPr lang="en-US" sz="2000" dirty="0"/>
              <a:t> </a:t>
            </a:r>
            <a:r>
              <a:rPr lang="en-US" sz="2000" dirty="0" err="1"/>
              <a:t>iff</a:t>
            </a:r>
            <a:r>
              <a:rPr lang="en-US" sz="2000" dirty="0"/>
              <a:t> </a:t>
            </a:r>
            <a:r>
              <a:rPr lang="el-GR" sz="2000" dirty="0">
                <a:ea typeface="Arial" charset="0"/>
                <a:cs typeface="Arial" charset="0"/>
                <a:sym typeface="Symbol" charset="2"/>
              </a:rPr>
              <a:t></a:t>
            </a:r>
            <a:r>
              <a:rPr lang="en-US" sz="2000" dirty="0"/>
              <a:t> = </a:t>
            </a:r>
            <a:r>
              <a:rPr lang="el-GR" sz="2000" dirty="0">
                <a:ea typeface="Arial" charset="0"/>
                <a:cs typeface="Arial" charset="0"/>
                <a:sym typeface="Symbol" charset="2"/>
              </a:rPr>
              <a:t>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/>
              <a:t>		 </a:t>
            </a:r>
            <a:r>
              <a:rPr lang="el-GR" sz="2400" dirty="0">
                <a:solidFill>
                  <a:srgbClr val="F7F4D9"/>
                </a:solidFill>
                <a:ea typeface="Arial" charset="0"/>
                <a:cs typeface="Arial" charset="0"/>
                <a:sym typeface="Symbol" charset="2"/>
              </a:rPr>
              <a:t></a:t>
            </a:r>
            <a:r>
              <a:rPr lang="en-US" sz="2400" dirty="0">
                <a:solidFill>
                  <a:srgbClr val="F7F4D9"/>
                </a:solidFill>
              </a:rPr>
              <a:t> </a:t>
            </a:r>
            <a:r>
              <a:rPr lang="en-US" sz="2400" dirty="0"/>
              <a:t>			 </a:t>
            </a:r>
            <a:r>
              <a:rPr lang="el-GR" sz="2400" dirty="0">
                <a:solidFill>
                  <a:srgbClr val="F7F4D9"/>
                </a:solidFill>
                <a:ea typeface="Arial" charset="0"/>
                <a:cs typeface="Arial" charset="0"/>
                <a:sym typeface="Symbol" charset="2"/>
              </a:rPr>
              <a:t></a:t>
            </a:r>
            <a:r>
              <a:rPr lang="en-US" sz="2400" dirty="0">
                <a:solidFill>
                  <a:srgbClr val="F7F4D9"/>
                </a:solidFill>
              </a:rPr>
              <a:t> </a:t>
            </a:r>
            <a:r>
              <a:rPr lang="en-US" sz="2400" dirty="0"/>
              <a:t>	 		</a:t>
            </a:r>
            <a:r>
              <a:rPr lang="el-GR" sz="2400" dirty="0">
                <a:solidFill>
                  <a:srgbClr val="F7F4D9"/>
                </a:solidFill>
                <a:ea typeface="Arial" charset="0"/>
                <a:cs typeface="Arial" charset="0"/>
                <a:sym typeface="Symbol" charset="2"/>
              </a:rPr>
              <a:t></a:t>
            </a:r>
            <a:endParaRPr lang="en-US" sz="2400" dirty="0">
              <a:solidFill>
                <a:srgbClr val="F7F4D9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0" dirty="0"/>
              <a:t>Knows(</a:t>
            </a:r>
            <a:r>
              <a:rPr lang="en-US" sz="2400" b="0" dirty="0" err="1"/>
              <a:t>John,x</a:t>
            </a:r>
            <a:r>
              <a:rPr lang="en-US" sz="2400" b="0" dirty="0"/>
              <a:t>)	</a:t>
            </a:r>
            <a:r>
              <a:rPr lang="en-US" sz="2400" b="0" dirty="0" smtClean="0"/>
              <a:t>       Knows</a:t>
            </a:r>
            <a:r>
              <a:rPr lang="en-US" sz="2400" b="0" dirty="0"/>
              <a:t>(</a:t>
            </a:r>
            <a:r>
              <a:rPr lang="en-US" sz="2400" b="0" dirty="0" err="1"/>
              <a:t>John,Jane</a:t>
            </a:r>
            <a:r>
              <a:rPr lang="en-US" sz="2400" b="0" dirty="0"/>
              <a:t>) 	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0" dirty="0"/>
              <a:t>Knows(</a:t>
            </a:r>
            <a:r>
              <a:rPr lang="en-US" sz="2400" b="0" dirty="0" err="1"/>
              <a:t>John,x</a:t>
            </a:r>
            <a:r>
              <a:rPr lang="en-US" sz="2400" b="0" dirty="0"/>
              <a:t>)	</a:t>
            </a:r>
            <a:r>
              <a:rPr lang="en-US" sz="2400" b="0" dirty="0" smtClean="0"/>
              <a:t>       Knows</a:t>
            </a:r>
            <a:r>
              <a:rPr lang="en-US" sz="2400" b="0" dirty="0"/>
              <a:t>(</a:t>
            </a:r>
            <a:r>
              <a:rPr lang="en-US" sz="2400" b="0" dirty="0" err="1"/>
              <a:t>y,Fred</a:t>
            </a:r>
            <a:r>
              <a:rPr lang="en-US" sz="2400" b="0" dirty="0"/>
              <a:t>) 		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0" dirty="0"/>
              <a:t>Knows(</a:t>
            </a:r>
            <a:r>
              <a:rPr lang="en-US" sz="2400" b="0" dirty="0" err="1"/>
              <a:t>John,x</a:t>
            </a:r>
            <a:r>
              <a:rPr lang="en-US" sz="2400" b="0" dirty="0"/>
              <a:t>) 	</a:t>
            </a:r>
            <a:r>
              <a:rPr lang="en-US" sz="2400" b="0" dirty="0" smtClean="0"/>
              <a:t>       Knows</a:t>
            </a:r>
            <a:r>
              <a:rPr lang="en-US" sz="2400" b="0" dirty="0"/>
              <a:t>(</a:t>
            </a:r>
            <a:r>
              <a:rPr lang="en-US" sz="2400" b="0" dirty="0" err="1"/>
              <a:t>y,Mother</a:t>
            </a:r>
            <a:r>
              <a:rPr lang="en-US" sz="2400" b="0" dirty="0"/>
              <a:t>(y))	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0" dirty="0"/>
              <a:t>Knows(</a:t>
            </a:r>
            <a:r>
              <a:rPr lang="en-US" sz="2400" b="0" dirty="0" err="1"/>
              <a:t>John,x</a:t>
            </a:r>
            <a:r>
              <a:rPr lang="en-US" sz="2400" b="0" dirty="0"/>
              <a:t>)	</a:t>
            </a:r>
            <a:r>
              <a:rPr lang="en-US" sz="2400" b="0" dirty="0" smtClean="0"/>
              <a:t>       Knows</a:t>
            </a:r>
            <a:r>
              <a:rPr lang="en-US" sz="2400" b="0" dirty="0"/>
              <a:t>(</a:t>
            </a:r>
            <a:r>
              <a:rPr lang="en-US" sz="2400" b="0" dirty="0" err="1"/>
              <a:t>x,Fred</a:t>
            </a:r>
            <a:r>
              <a:rPr lang="en-US" sz="2400" b="0" dirty="0"/>
              <a:t>) 	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i="1" dirty="0"/>
              <a:t>Standardizing apart</a:t>
            </a:r>
            <a:r>
              <a:rPr lang="en-US" sz="2400" dirty="0"/>
              <a:t> eliminates overlap of variables among what are really independent clauses anyway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E.g., if Knows(z</a:t>
            </a:r>
            <a:r>
              <a:rPr lang="en-US" sz="2000" baseline="-25000" dirty="0"/>
              <a:t>17</a:t>
            </a:r>
            <a:r>
              <a:rPr lang="en-US" sz="2000" dirty="0"/>
              <a:t>,Fred), then </a:t>
            </a:r>
            <a:r>
              <a:rPr lang="el-GR" sz="2000" dirty="0">
                <a:ea typeface="Arial" charset="0"/>
                <a:cs typeface="Arial" charset="0"/>
                <a:sym typeface="Symbol" charset="2"/>
              </a:rPr>
              <a:t> = {x/Fred,z</a:t>
            </a:r>
            <a:r>
              <a:rPr lang="el-GR" sz="2000" baseline="-25000" dirty="0">
                <a:ea typeface="Arial" charset="0"/>
                <a:cs typeface="Arial" charset="0"/>
                <a:sym typeface="Symbol" charset="2"/>
              </a:rPr>
              <a:t>17</a:t>
            </a:r>
            <a:r>
              <a:rPr lang="el-GR" sz="2000" dirty="0">
                <a:ea typeface="Arial" charset="0"/>
                <a:cs typeface="Arial" charset="0"/>
                <a:sym typeface="Symbol" charset="2"/>
              </a:rPr>
              <a:t>/John}</a:t>
            </a:r>
            <a:endParaRPr lang="en-US" sz="2000" dirty="0">
              <a:ea typeface="Arial" charset="0"/>
              <a:cs typeface="Arial" charset="0"/>
              <a:sym typeface="Symbol" charset="2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A39B90B2-DF2F-5B49-9FBE-A6F4D7D33AB5}" type="slidenum">
              <a:rPr lang="en-US"/>
              <a:pPr/>
              <a:t>14</a:t>
            </a:fld>
            <a:endParaRPr lang="en-US"/>
          </a:p>
        </p:txBody>
      </p:sp>
      <p:sp>
        <p:nvSpPr>
          <p:cNvPr id="1016836" name="Line 4"/>
          <p:cNvSpPr>
            <a:spLocks noChangeShapeType="1"/>
          </p:cNvSpPr>
          <p:nvPr/>
        </p:nvSpPr>
        <p:spPr bwMode="auto">
          <a:xfrm>
            <a:off x="320221" y="2648404"/>
            <a:ext cx="777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F7F4D9"/>
              </a:solidFill>
            </a:endParaRPr>
          </a:p>
        </p:txBody>
      </p:sp>
      <p:sp>
        <p:nvSpPr>
          <p:cNvPr id="1016837" name="Line 5"/>
          <p:cNvSpPr>
            <a:spLocks noChangeShapeType="1"/>
          </p:cNvSpPr>
          <p:nvPr/>
        </p:nvSpPr>
        <p:spPr bwMode="auto">
          <a:xfrm>
            <a:off x="2813503" y="2275341"/>
            <a:ext cx="9072" cy="203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6838" name="Line 6"/>
          <p:cNvSpPr>
            <a:spLocks noChangeShapeType="1"/>
          </p:cNvSpPr>
          <p:nvPr/>
        </p:nvSpPr>
        <p:spPr bwMode="auto">
          <a:xfrm>
            <a:off x="6079218" y="2284412"/>
            <a:ext cx="9072" cy="20229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6839" name="Text Box 7"/>
          <p:cNvSpPr txBox="1">
            <a:spLocks noChangeArrowheads="1"/>
          </p:cNvSpPr>
          <p:nvPr/>
        </p:nvSpPr>
        <p:spPr bwMode="auto">
          <a:xfrm>
            <a:off x="6093959" y="2608716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sz="2400" dirty="0">
                <a:solidFill>
                  <a:srgbClr val="000000"/>
                </a:solidFill>
              </a:rPr>
              <a:t>{x/Jane}</a:t>
            </a:r>
          </a:p>
        </p:txBody>
      </p:sp>
      <p:sp>
        <p:nvSpPr>
          <p:cNvPr id="1016841" name="Text Box 9"/>
          <p:cNvSpPr txBox="1">
            <a:spLocks noChangeArrowheads="1"/>
          </p:cNvSpPr>
          <p:nvPr/>
        </p:nvSpPr>
        <p:spPr bwMode="auto">
          <a:xfrm>
            <a:off x="6093959" y="3007179"/>
            <a:ext cx="2233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sz="2400" dirty="0">
                <a:solidFill>
                  <a:srgbClr val="000000"/>
                </a:solidFill>
              </a:rPr>
              <a:t>{x/</a:t>
            </a:r>
            <a:r>
              <a:rPr kumimoji="1" lang="en-US" sz="2400" dirty="0" err="1">
                <a:solidFill>
                  <a:srgbClr val="000000"/>
                </a:solidFill>
              </a:rPr>
              <a:t>Fred,y</a:t>
            </a:r>
            <a:r>
              <a:rPr kumimoji="1" lang="en-US" sz="2400" dirty="0">
                <a:solidFill>
                  <a:srgbClr val="000000"/>
                </a:solidFill>
              </a:rPr>
              <a:t>/John}</a:t>
            </a:r>
          </a:p>
        </p:txBody>
      </p:sp>
      <p:sp>
        <p:nvSpPr>
          <p:cNvPr id="1016842" name="Text Box 10"/>
          <p:cNvSpPr txBox="1">
            <a:spLocks noChangeArrowheads="1"/>
          </p:cNvSpPr>
          <p:nvPr/>
        </p:nvSpPr>
        <p:spPr bwMode="auto">
          <a:xfrm>
            <a:off x="6093959" y="3453266"/>
            <a:ext cx="29803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sz="2000" dirty="0">
                <a:solidFill>
                  <a:srgbClr val="000000"/>
                </a:solidFill>
              </a:rPr>
              <a:t>{x/Mother(John), y/John}</a:t>
            </a:r>
          </a:p>
        </p:txBody>
      </p:sp>
      <p:sp>
        <p:nvSpPr>
          <p:cNvPr id="1016843" name="Text Box 11"/>
          <p:cNvSpPr txBox="1">
            <a:spLocks noChangeArrowheads="1"/>
          </p:cNvSpPr>
          <p:nvPr/>
        </p:nvSpPr>
        <p:spPr bwMode="auto">
          <a:xfrm>
            <a:off x="6093959" y="3802516"/>
            <a:ext cx="922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sz="2400" b="1" i="1" dirty="0">
                <a:solidFill>
                  <a:srgbClr val="00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87597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6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6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6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6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6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6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1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35" grpId="0" build="p" autoUpdateAnimBg="0"/>
      <p:bldP spid="1016836" grpId="0" animBg="1"/>
      <p:bldP spid="1016837" grpId="0" animBg="1"/>
      <p:bldP spid="1016838" grpId="0" animBg="1"/>
      <p:bldP spid="1016839" grpId="0"/>
      <p:bldP spid="1016841" grpId="0"/>
      <p:bldP spid="1016842" grpId="0"/>
      <p:bldP spid="10168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43800" cy="1371600"/>
          </a:xfrm>
        </p:spPr>
        <p:txBody>
          <a:bodyPr/>
          <a:lstStyle/>
          <a:p>
            <a:r>
              <a:rPr lang="en-US" dirty="0" smtClean="0"/>
              <a:t>Rules for unifying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657600" cy="4373563"/>
          </a:xfrm>
        </p:spPr>
        <p:txBody>
          <a:bodyPr/>
          <a:lstStyle/>
          <a:p>
            <a:r>
              <a:rPr lang="en-US" dirty="0" smtClean="0"/>
              <a:t>Unifies</a:t>
            </a:r>
          </a:p>
          <a:p>
            <a:r>
              <a:rPr lang="en-US" b="0" i="1" dirty="0" smtClean="0"/>
              <a:t>C</a:t>
            </a:r>
            <a:r>
              <a:rPr lang="en-US" b="0" i="1" baseline="-25000" dirty="0" smtClean="0"/>
              <a:t>1</a:t>
            </a:r>
            <a:r>
              <a:rPr lang="en-US" b="0" i="1" dirty="0" smtClean="0"/>
              <a:t> = C</a:t>
            </a:r>
            <a:r>
              <a:rPr lang="en-US" b="0" i="1" baseline="-25000" dirty="0" smtClean="0"/>
              <a:t>1</a:t>
            </a:r>
          </a:p>
          <a:p>
            <a:r>
              <a:rPr lang="en-US" b="0" i="1" dirty="0" smtClean="0"/>
              <a:t>x = </a:t>
            </a:r>
            <a:r>
              <a:rPr lang="en-US" b="0" i="1" dirty="0"/>
              <a:t>C</a:t>
            </a:r>
            <a:r>
              <a:rPr lang="en-US" b="0" i="1" baseline="-25000" dirty="0"/>
              <a:t>1</a:t>
            </a:r>
          </a:p>
          <a:p>
            <a:r>
              <a:rPr lang="en-US" b="0" i="1" dirty="0" smtClean="0"/>
              <a:t>x = y</a:t>
            </a:r>
          </a:p>
          <a:p>
            <a:r>
              <a:rPr lang="en-US" b="0" i="1" dirty="0" smtClean="0"/>
              <a:t>F(C</a:t>
            </a:r>
            <a:r>
              <a:rPr lang="en-US" b="0" i="1" baseline="-25000" dirty="0" smtClean="0"/>
              <a:t>1</a:t>
            </a:r>
            <a:r>
              <a:rPr lang="en-US" b="0" i="1" dirty="0" smtClean="0"/>
              <a:t>, x) = F(C</a:t>
            </a:r>
            <a:r>
              <a:rPr lang="en-US" b="0" i="1" baseline="-25000" dirty="0" smtClean="0"/>
              <a:t>1</a:t>
            </a:r>
            <a:r>
              <a:rPr lang="en-US" b="0" i="1" dirty="0"/>
              <a:t>, </a:t>
            </a:r>
            <a:r>
              <a:rPr lang="en-US" b="0" i="1" dirty="0" smtClean="0"/>
              <a:t>C</a:t>
            </a:r>
            <a:r>
              <a:rPr lang="en-US" b="0" i="1" baseline="-25000" dirty="0" smtClean="0"/>
              <a:t>2</a:t>
            </a:r>
            <a:r>
              <a:rPr lang="en-US" b="0" i="1" dirty="0" smtClean="0"/>
              <a:t>)</a:t>
            </a:r>
          </a:p>
          <a:p>
            <a:r>
              <a:rPr lang="en-US" b="0" i="1" dirty="0" smtClean="0"/>
              <a:t>F(x) = F(y)</a:t>
            </a:r>
          </a:p>
          <a:p>
            <a:r>
              <a:rPr lang="en-US" b="0" i="1" dirty="0" smtClean="0"/>
              <a:t>x = F(y)</a:t>
            </a:r>
          </a:p>
          <a:p>
            <a:r>
              <a:rPr lang="en-US" b="0" i="1" dirty="0"/>
              <a:t>x</a:t>
            </a:r>
            <a:r>
              <a:rPr lang="en-US" b="0" i="1" dirty="0" smtClean="0"/>
              <a:t> = y, y = C</a:t>
            </a:r>
            <a:r>
              <a:rPr lang="en-US" b="0" i="1" baseline="-25000" dirty="0" smtClean="0"/>
              <a:t>1</a:t>
            </a:r>
            <a:endParaRPr lang="en-US" b="0" i="1" dirty="0" smtClean="0"/>
          </a:p>
          <a:p>
            <a:r>
              <a:rPr lang="en-US" b="0" i="1" dirty="0" smtClean="0"/>
              <a:t>C</a:t>
            </a:r>
            <a:r>
              <a:rPr lang="en-US" b="0" i="1" baseline="-25000" dirty="0" smtClean="0"/>
              <a:t>1</a:t>
            </a:r>
            <a:r>
              <a:rPr lang="en-US" b="0" i="1" dirty="0" smtClean="0"/>
              <a:t> = x, x = 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752600"/>
            <a:ext cx="3657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Does not unify</a:t>
            </a:r>
          </a:p>
          <a:p>
            <a:r>
              <a:rPr lang="en-US" b="0" i="1" dirty="0" smtClean="0"/>
              <a:t>C</a:t>
            </a:r>
            <a:r>
              <a:rPr lang="en-US" b="0" i="1" baseline="-25000" dirty="0" smtClean="0"/>
              <a:t>1</a:t>
            </a:r>
            <a:r>
              <a:rPr lang="en-US" b="0" i="1" dirty="0" smtClean="0"/>
              <a:t> = C</a:t>
            </a:r>
            <a:r>
              <a:rPr lang="en-US" b="0" i="1" baseline="-25000" dirty="0" smtClean="0"/>
              <a:t>2</a:t>
            </a:r>
          </a:p>
          <a:p>
            <a:endParaRPr lang="en-US" b="0" i="1" dirty="0" smtClean="0"/>
          </a:p>
          <a:p>
            <a:endParaRPr lang="en-US" b="0" i="1" dirty="0"/>
          </a:p>
          <a:p>
            <a:r>
              <a:rPr lang="en-US" b="0" i="1" dirty="0" smtClean="0"/>
              <a:t>F(x) = G(x)</a:t>
            </a:r>
          </a:p>
          <a:p>
            <a:r>
              <a:rPr lang="en-US" b="0" i="1" dirty="0" smtClean="0"/>
              <a:t>F(x) = F(x, y)</a:t>
            </a:r>
          </a:p>
          <a:p>
            <a:r>
              <a:rPr lang="en-US" b="0" i="1" dirty="0" smtClean="0"/>
              <a:t>x = F(x)</a:t>
            </a:r>
          </a:p>
          <a:p>
            <a:endParaRPr lang="en-US" b="0" i="1" dirty="0"/>
          </a:p>
          <a:p>
            <a:r>
              <a:rPr lang="en-US" b="0" i="1" dirty="0" smtClean="0"/>
              <a:t>x = C</a:t>
            </a:r>
            <a:r>
              <a:rPr lang="en-US" b="0" i="1" baseline="-25000" dirty="0" smtClean="0"/>
              <a:t>1</a:t>
            </a:r>
            <a:r>
              <a:rPr lang="en-US" b="0" i="1" dirty="0" smtClean="0"/>
              <a:t>, C</a:t>
            </a:r>
            <a:r>
              <a:rPr lang="en-US" b="0" i="1" baseline="-25000" dirty="0" smtClean="0"/>
              <a:t>2</a:t>
            </a:r>
            <a:r>
              <a:rPr lang="en-US" b="0" i="1" dirty="0" smtClean="0"/>
              <a:t> = x</a:t>
            </a:r>
            <a:endParaRPr lang="en-US" b="0" i="1" baseline="-25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52600" y="6172200"/>
            <a:ext cx="575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bg2"/>
                </a:solidFill>
                <a:latin typeface="Arial"/>
                <a:cs typeface="Arial"/>
              </a:rPr>
              <a:t>C</a:t>
            </a:r>
            <a:r>
              <a:rPr lang="en-US" sz="1800" i="1" baseline="-25000" dirty="0">
                <a:solidFill>
                  <a:schemeClr val="bg2"/>
                </a:solidFill>
                <a:latin typeface="Arial"/>
                <a:cs typeface="Arial"/>
              </a:rPr>
              <a:t>1</a:t>
            </a:r>
            <a:r>
              <a:rPr lang="en-US" sz="1800" i="1" dirty="0" smtClean="0">
                <a:solidFill>
                  <a:schemeClr val="bg2"/>
                </a:solidFill>
                <a:latin typeface="Arial"/>
                <a:cs typeface="Arial"/>
              </a:rPr>
              <a:t>|C</a:t>
            </a:r>
            <a:r>
              <a:rPr lang="en-US" sz="1800" i="1" baseline="-25000" dirty="0" smtClean="0">
                <a:solidFill>
                  <a:schemeClr val="bg2"/>
                </a:solidFill>
                <a:latin typeface="Arial"/>
                <a:cs typeface="Arial"/>
              </a:rPr>
              <a:t>2</a:t>
            </a:r>
            <a:r>
              <a:rPr lang="en-US" sz="1800" i="1" dirty="0" smtClean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latin typeface="Arial"/>
                <a:cs typeface="Arial"/>
              </a:rPr>
              <a:t>= constant, </a:t>
            </a:r>
            <a:r>
              <a:rPr lang="en-US" sz="1800" i="1" dirty="0" err="1" smtClean="0">
                <a:solidFill>
                  <a:schemeClr val="bg2"/>
                </a:solidFill>
                <a:latin typeface="Arial"/>
                <a:cs typeface="Arial"/>
              </a:rPr>
              <a:t>x|y</a:t>
            </a:r>
            <a:r>
              <a:rPr lang="en-US" sz="1800" dirty="0" smtClean="0">
                <a:solidFill>
                  <a:schemeClr val="bg2"/>
                </a:solidFill>
                <a:latin typeface="Arial"/>
                <a:cs typeface="Arial"/>
              </a:rPr>
              <a:t> = variable, </a:t>
            </a:r>
            <a:r>
              <a:rPr lang="en-US" sz="1800" i="1" dirty="0" smtClean="0">
                <a:solidFill>
                  <a:schemeClr val="bg2"/>
                </a:solidFill>
                <a:latin typeface="Arial"/>
                <a:cs typeface="Arial"/>
              </a:rPr>
              <a:t>F|G</a:t>
            </a:r>
            <a:r>
              <a:rPr lang="en-US" sz="1800" dirty="0" smtClean="0">
                <a:solidFill>
                  <a:schemeClr val="bg2"/>
                </a:solidFill>
                <a:latin typeface="Arial"/>
                <a:cs typeface="Arial"/>
              </a:rPr>
              <a:t> = function symbol</a:t>
            </a:r>
            <a:endParaRPr lang="en-US" sz="1800" dirty="0">
              <a:solidFill>
                <a:schemeClr val="bg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157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Most General Unifier (MGU)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There may be more than one substitution that unifies two sentences.</a:t>
            </a:r>
          </a:p>
          <a:p>
            <a:r>
              <a:rPr lang="en-US" b="0" dirty="0">
                <a:latin typeface="Courier"/>
                <a:cs typeface="Courier"/>
              </a:rPr>
              <a:t>Unify</a:t>
            </a:r>
            <a:r>
              <a:rPr lang="en-US" b="0" i="1" dirty="0"/>
              <a:t>(Knows(John, x), Knows</a:t>
            </a:r>
            <a:r>
              <a:rPr lang="en-US" b="0" i="1" dirty="0" smtClean="0"/>
              <a:t>(y, z)</a:t>
            </a:r>
            <a:r>
              <a:rPr lang="en-US" b="0" i="1" dirty="0"/>
              <a:t>) = </a:t>
            </a:r>
            <a:endParaRPr lang="en-US" b="0" i="1" dirty="0" smtClean="0"/>
          </a:p>
          <a:p>
            <a:r>
              <a:rPr lang="en-US" b="0" i="1" dirty="0" smtClean="0">
                <a:solidFill>
                  <a:srgbClr val="C8C8B1"/>
                </a:solidFill>
              </a:rPr>
              <a:t>(1)</a:t>
            </a:r>
            <a:r>
              <a:rPr lang="en-US" b="0" i="1" dirty="0" smtClean="0"/>
              <a:t>	{y/John, x/z}</a:t>
            </a:r>
          </a:p>
          <a:p>
            <a:r>
              <a:rPr lang="en-US" b="0" i="1" dirty="0" smtClean="0">
                <a:solidFill>
                  <a:srgbClr val="C8C8B1"/>
                </a:solidFill>
              </a:rPr>
              <a:t>(2)</a:t>
            </a:r>
            <a:r>
              <a:rPr lang="en-US" b="0" i="1" dirty="0" smtClean="0"/>
              <a:t>	{y/John, x/John, z/John}</a:t>
            </a:r>
          </a:p>
          <a:p>
            <a:r>
              <a:rPr lang="en-US" b="0" dirty="0" smtClean="0"/>
              <a:t>The first substitution is </a:t>
            </a:r>
            <a:r>
              <a:rPr lang="en-US" dirty="0" smtClean="0"/>
              <a:t>more general </a:t>
            </a:r>
            <a:r>
              <a:rPr lang="en-US" b="0" dirty="0" smtClean="0"/>
              <a:t>than the second, because it places fewer restrictions on the values of the variables.</a:t>
            </a:r>
          </a:p>
          <a:p>
            <a:r>
              <a:rPr lang="en-US" b="0" dirty="0" smtClean="0"/>
              <a:t>For every </a:t>
            </a:r>
            <a:r>
              <a:rPr lang="en-US" b="0" dirty="0" err="1" smtClean="0"/>
              <a:t>unifiable</a:t>
            </a:r>
            <a:r>
              <a:rPr lang="en-US" b="0" dirty="0" smtClean="0"/>
              <a:t> pair of expressions there is a </a:t>
            </a:r>
            <a:r>
              <a:rPr lang="en-US" dirty="0" smtClean="0">
                <a:solidFill>
                  <a:schemeClr val="tx2"/>
                </a:solidFill>
              </a:rPr>
              <a:t>most general unifier</a:t>
            </a:r>
            <a:r>
              <a:rPr lang="en-US" b="0" dirty="0" smtClean="0"/>
              <a:t> (a unique substitution) that equates the pair while making the fewest restrictions on the values of the variables.</a:t>
            </a:r>
          </a:p>
          <a:p>
            <a:r>
              <a:rPr lang="en-US" b="0" dirty="0" smtClean="0"/>
              <a:t>Efficient implementations of </a:t>
            </a:r>
            <a:r>
              <a:rPr lang="en-US" dirty="0" smtClean="0">
                <a:latin typeface="Courier"/>
                <a:cs typeface="Courier"/>
              </a:rPr>
              <a:t>unify</a:t>
            </a:r>
            <a:r>
              <a:rPr lang="en-US" b="0" dirty="0" smtClean="0"/>
              <a:t> are essential to automated reasoning in first-order logic. See AIMA Figure 9.1 for an example recursive algorithm.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74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466" y="1176884"/>
            <a:ext cx="7101780" cy="539325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5791200" cy="1371600"/>
          </a:xfrm>
        </p:spPr>
        <p:txBody>
          <a:bodyPr/>
          <a:lstStyle/>
          <a:p>
            <a:r>
              <a:rPr lang="en-US" dirty="0" smtClean="0"/>
              <a:t>MGU algorithm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8112" r="-18112"/>
          <a:stretch>
            <a:fillRect/>
          </a:stretch>
        </p:blipFill>
        <p:spPr>
          <a:xfrm>
            <a:off x="-271776" y="1072301"/>
            <a:ext cx="9655100" cy="5623251"/>
          </a:xfrm>
        </p:spPr>
      </p:pic>
      <p:sp>
        <p:nvSpPr>
          <p:cNvPr id="7" name="Rectangle 6"/>
          <p:cNvSpPr/>
          <p:nvPr/>
        </p:nvSpPr>
        <p:spPr>
          <a:xfrm>
            <a:off x="1858820" y="5937452"/>
            <a:ext cx="1777853" cy="211658"/>
          </a:xfrm>
          <a:prstGeom prst="rect">
            <a:avLst/>
          </a:prstGeom>
          <a:solidFill>
            <a:srgbClr val="FFFF00">
              <a:alpha val="13000"/>
            </a:srgb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9.4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14" y="914400"/>
            <a:ext cx="8558586" cy="4546639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sz="2600" dirty="0" smtClean="0"/>
              <a:t>For </a:t>
            </a:r>
            <a:r>
              <a:rPr lang="en-US" sz="2600" dirty="0"/>
              <a:t>each pair of atomic sentences, give the </a:t>
            </a:r>
            <a:r>
              <a:rPr lang="en-US" sz="2600" dirty="0" smtClean="0"/>
              <a:t>most general </a:t>
            </a:r>
            <a:r>
              <a:rPr lang="en-US" sz="2600" dirty="0"/>
              <a:t>unifier if it exists: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 smtClean="0"/>
              <a:t>P(A,B,B), P(</a:t>
            </a:r>
            <a:r>
              <a:rPr lang="en-US" sz="3200" dirty="0" err="1" smtClean="0"/>
              <a:t>x,y,z</a:t>
            </a:r>
            <a:r>
              <a:rPr lang="en-US" sz="3200" dirty="0" smtClean="0"/>
              <a:t>). </a:t>
            </a:r>
          </a:p>
          <a:p>
            <a:pPr marL="0" indent="0"/>
            <a:r>
              <a:rPr lang="en-US" sz="3200" dirty="0">
                <a:solidFill>
                  <a:srgbClr val="000090"/>
                </a:solidFill>
              </a:rPr>
              <a:t>{x/A, y/B, z/B} (or some permutation of this)</a:t>
            </a:r>
            <a:r>
              <a:rPr lang="en-US" sz="3200" dirty="0" smtClean="0">
                <a:solidFill>
                  <a:srgbClr val="000090"/>
                </a:solidFill>
              </a:rPr>
              <a:t>.</a:t>
            </a:r>
          </a:p>
          <a:p>
            <a:pPr marL="0" indent="0"/>
            <a:r>
              <a:rPr lang="en-US" sz="3200" dirty="0" smtClean="0"/>
              <a:t>b) Q</a:t>
            </a:r>
            <a:r>
              <a:rPr lang="en-US" sz="3200" dirty="0"/>
              <a:t>(</a:t>
            </a:r>
            <a:r>
              <a:rPr lang="en-US" sz="3200" dirty="0" err="1"/>
              <a:t>y,G</a:t>
            </a:r>
            <a:r>
              <a:rPr lang="en-US" sz="3200" dirty="0"/>
              <a:t>(A,B)),Q(G(</a:t>
            </a:r>
            <a:r>
              <a:rPr lang="en-US" sz="3200" dirty="0" err="1"/>
              <a:t>x,x</a:t>
            </a:r>
            <a:r>
              <a:rPr lang="en-US" sz="3200" dirty="0"/>
              <a:t>),y). </a:t>
            </a:r>
            <a:endParaRPr lang="en-US" sz="3200" dirty="0" smtClean="0"/>
          </a:p>
          <a:p>
            <a:pPr marL="0" indent="0"/>
            <a:r>
              <a:rPr lang="en-US" sz="3200" dirty="0">
                <a:solidFill>
                  <a:srgbClr val="000090"/>
                </a:solidFill>
              </a:rPr>
              <a:t>No unifier (x cannot bind to both A and B)</a:t>
            </a:r>
            <a:r>
              <a:rPr lang="en-US" sz="3200" dirty="0" smtClean="0">
                <a:solidFill>
                  <a:srgbClr val="000090"/>
                </a:solidFill>
              </a:rPr>
              <a:t>.</a:t>
            </a:r>
            <a:endParaRPr lang="en-US" sz="3200" dirty="0">
              <a:solidFill>
                <a:srgbClr val="000090"/>
              </a:solidFill>
            </a:endParaRPr>
          </a:p>
          <a:p>
            <a:pPr marL="0" indent="0"/>
            <a:r>
              <a:rPr lang="en-US" sz="3200" dirty="0" smtClean="0"/>
              <a:t>c) Older</a:t>
            </a:r>
            <a:r>
              <a:rPr lang="en-US" sz="3200" dirty="0"/>
              <a:t>(Father(y),y),Older(Father(x),John). </a:t>
            </a:r>
            <a:endParaRPr lang="en-US" sz="3200" dirty="0" smtClean="0"/>
          </a:p>
          <a:p>
            <a:pPr marL="0" indent="0"/>
            <a:r>
              <a:rPr lang="en-US" sz="3200" dirty="0">
                <a:solidFill>
                  <a:srgbClr val="000090"/>
                </a:solidFill>
              </a:rPr>
              <a:t>{y/</a:t>
            </a:r>
            <a:r>
              <a:rPr lang="en-US" sz="3200" dirty="0" err="1">
                <a:solidFill>
                  <a:srgbClr val="000090"/>
                </a:solidFill>
              </a:rPr>
              <a:t>John,x</a:t>
            </a:r>
            <a:r>
              <a:rPr lang="en-US" sz="3200" dirty="0">
                <a:solidFill>
                  <a:srgbClr val="000090"/>
                </a:solidFill>
              </a:rPr>
              <a:t>/John}</a:t>
            </a:r>
            <a:r>
              <a:rPr lang="en-US" sz="3200" dirty="0" smtClean="0">
                <a:solidFill>
                  <a:srgbClr val="000090"/>
                </a:solidFill>
              </a:rPr>
              <a:t>.</a:t>
            </a:r>
            <a:endParaRPr lang="en-US" sz="3200" dirty="0">
              <a:solidFill>
                <a:srgbClr val="000090"/>
              </a:solidFill>
            </a:endParaRPr>
          </a:p>
          <a:p>
            <a:pPr marL="0" indent="0"/>
            <a:r>
              <a:rPr lang="en-US" sz="3200" dirty="0" smtClean="0"/>
              <a:t>d) Knows</a:t>
            </a:r>
            <a:r>
              <a:rPr lang="en-US" sz="3200" dirty="0"/>
              <a:t>(Father(y),y), Knows(</a:t>
            </a:r>
            <a:r>
              <a:rPr lang="en-US" sz="3200" dirty="0" err="1"/>
              <a:t>x,x</a:t>
            </a:r>
            <a:r>
              <a:rPr lang="en-US" sz="3200" dirty="0"/>
              <a:t>). </a:t>
            </a:r>
          </a:p>
          <a:p>
            <a:r>
              <a:rPr lang="en-US" sz="3000" dirty="0">
                <a:solidFill>
                  <a:srgbClr val="000090"/>
                </a:solidFill>
              </a:rPr>
              <a:t>No unifier </a:t>
            </a:r>
            <a:r>
              <a:rPr lang="en-US" sz="3000" dirty="0" smtClean="0">
                <a:solidFill>
                  <a:srgbClr val="000090"/>
                </a:solidFill>
              </a:rPr>
              <a:t>(prevents </a:t>
            </a:r>
            <a:r>
              <a:rPr lang="en-US" sz="3000" dirty="0">
                <a:solidFill>
                  <a:srgbClr val="000090"/>
                </a:solidFill>
              </a:rPr>
              <a:t>unification of y with Father(y)).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246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Generalized Modus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Unification </a:t>
            </a:r>
            <a:r>
              <a:rPr lang="en-US" b="0" dirty="0" smtClean="0"/>
              <a:t>allows us to quickly find the substitutions for universally quantified variables that will allow inference to proceed.</a:t>
            </a:r>
          </a:p>
          <a:p>
            <a:r>
              <a:rPr lang="en-US" b="0" dirty="0" smtClean="0"/>
              <a:t>We can now write a new version of our Modus Ponens inference rule, where the substitution that unifies the antecedent is used to instantiate the consequent. </a:t>
            </a:r>
          </a:p>
          <a:p>
            <a:r>
              <a:rPr lang="en-US" b="0" dirty="0" smtClean="0"/>
              <a:t>Where </a:t>
            </a:r>
            <a:r>
              <a:rPr lang="en-US" b="0" dirty="0" smtClean="0">
                <a:latin typeface="Courier"/>
                <a:cs typeface="Courier"/>
              </a:rPr>
              <a:t>SUBST</a:t>
            </a:r>
            <a:r>
              <a:rPr lang="en-US" b="0" dirty="0" smtClean="0"/>
              <a:t>(</a:t>
            </a:r>
            <a:r>
              <a:rPr lang="el-GR" b="0" i="1" dirty="0"/>
              <a:t>θ</a:t>
            </a:r>
            <a:r>
              <a:rPr lang="en-US" b="0" dirty="0"/>
              <a:t>, </a:t>
            </a:r>
            <a:r>
              <a:rPr lang="en-US" b="0" i="1" dirty="0"/>
              <a:t>p</a:t>
            </a:r>
            <a:r>
              <a:rPr lang="en-US" b="0" i="1" baseline="-25000" dirty="0"/>
              <a:t>i</a:t>
            </a:r>
            <a:r>
              <a:rPr lang="en-US" b="0" i="1" dirty="0"/>
              <a:t>ʹ</a:t>
            </a:r>
            <a:r>
              <a:rPr lang="en-US" b="0" dirty="0"/>
              <a:t>) </a:t>
            </a:r>
            <a:r>
              <a:rPr lang="en-US" b="0" dirty="0" smtClean="0"/>
              <a:t>= </a:t>
            </a:r>
            <a:r>
              <a:rPr lang="en-US" b="0" dirty="0" smtClean="0">
                <a:latin typeface="Courier"/>
                <a:cs typeface="Courier"/>
              </a:rPr>
              <a:t>SUBST</a:t>
            </a:r>
            <a:r>
              <a:rPr lang="en-US" b="0" dirty="0" smtClean="0"/>
              <a:t>(</a:t>
            </a:r>
            <a:r>
              <a:rPr lang="el-GR" b="0" i="1" dirty="0"/>
              <a:t>θ</a:t>
            </a:r>
            <a:r>
              <a:rPr lang="en-US" b="0" dirty="0" smtClean="0"/>
              <a:t>, </a:t>
            </a:r>
            <a:r>
              <a:rPr lang="en-US" b="0" i="1" dirty="0" smtClean="0"/>
              <a:t>p</a:t>
            </a:r>
            <a:r>
              <a:rPr lang="en-US" b="0" i="1" baseline="-25000" dirty="0" smtClean="0"/>
              <a:t>i</a:t>
            </a:r>
            <a:r>
              <a:rPr lang="en-US" b="0" dirty="0" smtClean="0"/>
              <a:t>):</a:t>
            </a:r>
          </a:p>
          <a:p>
            <a:pPr algn="ctr"/>
            <a:r>
              <a:rPr lang="en-US" b="0" i="1" dirty="0" smtClean="0"/>
              <a:t>p</a:t>
            </a:r>
            <a:r>
              <a:rPr lang="en-US" b="0" i="1" baseline="-25000" dirty="0" smtClean="0"/>
              <a:t>1</a:t>
            </a:r>
            <a:r>
              <a:rPr lang="en-US" b="0" i="1" dirty="0"/>
              <a:t>ʹ, </a:t>
            </a:r>
            <a:r>
              <a:rPr lang="en-US" b="0" i="1" dirty="0" smtClean="0"/>
              <a:t>p</a:t>
            </a:r>
            <a:r>
              <a:rPr lang="en-US" b="0" i="1" baseline="-25000" dirty="0" smtClean="0"/>
              <a:t>2</a:t>
            </a:r>
            <a:r>
              <a:rPr lang="en-US" b="0" i="1" dirty="0"/>
              <a:t>ʹ, </a:t>
            </a:r>
            <a:r>
              <a:rPr lang="en-US" b="0" i="1" dirty="0" smtClean="0"/>
              <a:t>…, </a:t>
            </a:r>
            <a:r>
              <a:rPr lang="en-US" b="0" i="1" dirty="0" err="1" smtClean="0"/>
              <a:t>p</a:t>
            </a:r>
            <a:r>
              <a:rPr lang="en-US" b="0" i="1" baseline="-25000" dirty="0" err="1" smtClean="0"/>
              <a:t>n</a:t>
            </a:r>
            <a:r>
              <a:rPr lang="en-US" b="0" i="1" dirty="0"/>
              <a:t>ʹ, </a:t>
            </a:r>
            <a:r>
              <a:rPr lang="en-US" b="0" i="1" dirty="0" smtClean="0"/>
              <a:t>(p</a:t>
            </a:r>
            <a:r>
              <a:rPr lang="en-US" b="0" i="1" baseline="-25000" dirty="0" smtClean="0"/>
              <a:t>1</a:t>
            </a:r>
            <a:r>
              <a:rPr lang="en-US" b="0" i="1" dirty="0" smtClean="0"/>
              <a:t>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 smtClean="0"/>
              <a:t> p</a:t>
            </a:r>
            <a:r>
              <a:rPr lang="en-US" b="0" i="1" baseline="-25000" dirty="0" smtClean="0"/>
              <a:t>2</a:t>
            </a:r>
            <a:r>
              <a:rPr lang="en-US" b="0" i="1" dirty="0" smtClean="0"/>
              <a:t>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 smtClean="0"/>
              <a:t> …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 smtClean="0"/>
              <a:t> </a:t>
            </a:r>
            <a:r>
              <a:rPr lang="en-US" b="0" i="1" dirty="0" err="1" smtClean="0"/>
              <a:t>p</a:t>
            </a:r>
            <a:r>
              <a:rPr lang="en-US" b="0" i="1" baseline="-25000" dirty="0" err="1" smtClean="0"/>
              <a:t>n</a:t>
            </a:r>
            <a:r>
              <a:rPr lang="en-US" b="0" i="1" dirty="0" smtClean="0"/>
              <a:t> </a:t>
            </a:r>
            <a:r>
              <a:rPr lang="en-US" b="0" dirty="0">
                <a:cs typeface="Arial"/>
              </a:rPr>
              <a:t>⇒</a:t>
            </a:r>
            <a:r>
              <a:rPr lang="en-US" b="0" i="1" dirty="0" smtClean="0"/>
              <a:t> q)</a:t>
            </a:r>
          </a:p>
          <a:p>
            <a:pPr algn="ctr"/>
            <a:r>
              <a:rPr lang="en-US" b="0" dirty="0" smtClean="0">
                <a:latin typeface="Courier"/>
                <a:cs typeface="Courier"/>
              </a:rPr>
              <a:t>SUBST</a:t>
            </a:r>
            <a:r>
              <a:rPr lang="en-US" b="0" dirty="0" smtClean="0"/>
              <a:t>(</a:t>
            </a:r>
            <a:r>
              <a:rPr lang="el-GR" b="0" i="1" dirty="0"/>
              <a:t>θ</a:t>
            </a:r>
            <a:r>
              <a:rPr lang="en-US" b="0" dirty="0" smtClean="0"/>
              <a:t>, q)</a:t>
            </a:r>
            <a:endParaRPr lang="en-US" b="0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Generalized Modus Ponens </a:t>
            </a:r>
            <a:r>
              <a:rPr lang="en-US" b="0" dirty="0" smtClean="0"/>
              <a:t>is a </a:t>
            </a:r>
            <a:r>
              <a:rPr lang="en-US" dirty="0" smtClean="0"/>
              <a:t>lifted</a:t>
            </a:r>
            <a:r>
              <a:rPr lang="en-US" b="0" dirty="0" smtClean="0"/>
              <a:t> version of propositional Modus Ponens. We’ve used unification to keep our inference at the abstract level, rather than at the level of ground terms.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4191000"/>
            <a:ext cx="426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10400" cy="1371600"/>
          </a:xfrm>
        </p:spPr>
        <p:txBody>
          <a:bodyPr/>
          <a:lstStyle/>
          <a:p>
            <a:r>
              <a:rPr lang="en-US" dirty="0" smtClean="0"/>
              <a:t>Inference in first-order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Ground literals</a:t>
            </a:r>
          </a:p>
          <a:p>
            <a:r>
              <a:rPr lang="en-US" dirty="0" smtClean="0"/>
              <a:t>Substitutions</a:t>
            </a:r>
          </a:p>
          <a:p>
            <a:r>
              <a:rPr lang="en-US" dirty="0" smtClean="0"/>
              <a:t>Universal Instantiation</a:t>
            </a:r>
          </a:p>
          <a:p>
            <a:r>
              <a:rPr lang="en-US" dirty="0" smtClean="0"/>
              <a:t>Existential Instantiation</a:t>
            </a:r>
          </a:p>
          <a:p>
            <a:r>
              <a:rPr lang="en-US" dirty="0" err="1" smtClean="0"/>
              <a:t>Skolem</a:t>
            </a:r>
            <a:r>
              <a:rPr lang="en-US" dirty="0" smtClean="0"/>
              <a:t> constants</a:t>
            </a:r>
          </a:p>
          <a:p>
            <a:r>
              <a:rPr lang="en-US" dirty="0" err="1" smtClean="0"/>
              <a:t>Herbrand’s</a:t>
            </a:r>
            <a:r>
              <a:rPr lang="en-US" dirty="0" smtClean="0"/>
              <a:t> theorem</a:t>
            </a:r>
          </a:p>
          <a:p>
            <a:r>
              <a:rPr lang="en-US" dirty="0" smtClean="0"/>
              <a:t>Generalized modus ponens</a:t>
            </a:r>
            <a:endParaRPr lang="en-US" dirty="0"/>
          </a:p>
          <a:p>
            <a:r>
              <a:rPr lang="en-US" dirty="0" smtClean="0"/>
              <a:t>Unification</a:t>
            </a:r>
          </a:p>
          <a:p>
            <a:r>
              <a:rPr lang="en-US" dirty="0" smtClean="0"/>
              <a:t>Forward-chaining</a:t>
            </a:r>
          </a:p>
          <a:p>
            <a:r>
              <a:rPr lang="en-US" dirty="0" smtClean="0"/>
              <a:t>Backward-chaining</a:t>
            </a:r>
          </a:p>
          <a:p>
            <a:r>
              <a:rPr lang="en-US" dirty="0"/>
              <a:t>Resolution theorem proving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1371600"/>
          </a:xfrm>
        </p:spPr>
        <p:txBody>
          <a:bodyPr/>
          <a:lstStyle/>
          <a:p>
            <a:r>
              <a:rPr lang="en-US" dirty="0" smtClean="0"/>
              <a:t>A simple forward-chaining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20000" cy="4572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Start from known facts.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If any set of facts satisfy the </a:t>
            </a:r>
            <a:r>
              <a:rPr lang="en-US" dirty="0" smtClean="0"/>
              <a:t>Generalized Modus Ponens </a:t>
            </a:r>
            <a:r>
              <a:rPr lang="en-US" b="0" dirty="0" smtClean="0"/>
              <a:t>rule, then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If the conclusion is a new, add it to the set of known facts.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Repeat until no new facts are added</a:t>
            </a:r>
          </a:p>
          <a:p>
            <a:endParaRPr lang="en-US" b="0" dirty="0" smtClean="0"/>
          </a:p>
          <a:p>
            <a:r>
              <a:rPr lang="en-US" dirty="0" smtClean="0"/>
              <a:t>Sound</a:t>
            </a:r>
            <a:r>
              <a:rPr lang="en-US" b="0" dirty="0" smtClean="0"/>
              <a:t>, because every conclusion is just the application of Generalized Modus Ponens.</a:t>
            </a:r>
          </a:p>
          <a:p>
            <a:r>
              <a:rPr lang="en-US" dirty="0" smtClean="0"/>
              <a:t>Complete</a:t>
            </a:r>
            <a:r>
              <a:rPr lang="en-US" b="0" dirty="0" smtClean="0"/>
              <a:t> for knowledge bases of definite clauses.</a:t>
            </a:r>
          </a:p>
          <a:p>
            <a:endParaRPr lang="en-US" b="0" i="1" dirty="0">
              <a:solidFill>
                <a:srgbClr val="C8C8B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486400"/>
            <a:ext cx="76200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*A </a:t>
            </a:r>
            <a:r>
              <a:rPr lang="en-US" dirty="0" smtClean="0"/>
              <a:t>definite clause </a:t>
            </a:r>
            <a:r>
              <a:rPr lang="en-US" b="0" dirty="0" smtClean="0"/>
              <a:t>with exactly one positive literal. Example:</a:t>
            </a:r>
          </a:p>
          <a:p>
            <a:r>
              <a:rPr lang="en-US" b="0" dirty="0" smtClean="0"/>
              <a:t>¬P ⋁ </a:t>
            </a:r>
            <a:r>
              <a:rPr lang="en-US" b="0" dirty="0"/>
              <a:t>¬</a:t>
            </a:r>
            <a:r>
              <a:rPr lang="en-US" b="0" dirty="0" smtClean="0"/>
              <a:t>Q ⋁ ¬R ⋁ S			</a:t>
            </a:r>
          </a:p>
          <a:p>
            <a:r>
              <a:rPr lang="en-US" b="0" dirty="0"/>
              <a:t>(</a:t>
            </a:r>
            <a:r>
              <a:rPr lang="en-US" b="0" dirty="0" smtClean="0"/>
              <a:t>equivalent to: P </a:t>
            </a:r>
            <a:r>
              <a:rPr lang="en-US" b="0" dirty="0"/>
              <a:t>⋀ Q ⋀ </a:t>
            </a:r>
            <a:r>
              <a:rPr lang="en-US" b="0" dirty="0" smtClean="0"/>
              <a:t>R </a:t>
            </a:r>
            <a:r>
              <a:rPr lang="en-US" b="0" dirty="0"/>
              <a:t>⇒</a:t>
            </a:r>
            <a:r>
              <a:rPr lang="en-US" b="0" dirty="0" smtClean="0"/>
              <a:t> S)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901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1371600"/>
          </a:xfrm>
        </p:spPr>
        <p:txBody>
          <a:bodyPr/>
          <a:lstStyle/>
          <a:p>
            <a:r>
              <a:rPr lang="en-US" dirty="0" smtClean="0"/>
              <a:t>First-order definite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48600" cy="4373563"/>
          </a:xfrm>
        </p:spPr>
        <p:txBody>
          <a:bodyPr/>
          <a:lstStyle/>
          <a:p>
            <a:r>
              <a:rPr lang="en-US" b="0" dirty="0" smtClean="0"/>
              <a:t>First-order </a:t>
            </a:r>
            <a:r>
              <a:rPr lang="en-US" dirty="0" smtClean="0">
                <a:solidFill>
                  <a:srgbClr val="D1282E"/>
                </a:solidFill>
              </a:rPr>
              <a:t>definite clauses </a:t>
            </a:r>
            <a:r>
              <a:rPr lang="en-US" b="0" dirty="0" smtClean="0"/>
              <a:t>are disjunctions of literals, of which exactly one is positive. </a:t>
            </a:r>
            <a:endParaRPr lang="en-US" b="0" dirty="0"/>
          </a:p>
          <a:p>
            <a:r>
              <a:rPr lang="en-US" b="0" dirty="0" smtClean="0"/>
              <a:t>Alternatively, we can view them as implications where the antecedent is a conjunction of positive literals, and the consequent is a single positive literal.</a:t>
            </a:r>
          </a:p>
          <a:p>
            <a:r>
              <a:rPr lang="en-US" b="0" dirty="0" smtClean="0"/>
              <a:t>Atomic sentences (positive literals) are also definite clauses.</a:t>
            </a:r>
          </a:p>
          <a:p>
            <a:endParaRPr lang="en-US" b="0" dirty="0"/>
          </a:p>
          <a:p>
            <a:r>
              <a:rPr lang="en-US" b="0" dirty="0" smtClean="0"/>
              <a:t>Example:</a:t>
            </a:r>
          </a:p>
          <a:p>
            <a:r>
              <a:rPr lang="en-US" b="0" dirty="0" smtClean="0">
                <a:cs typeface="Arial"/>
              </a:rPr>
              <a:t>	 </a:t>
            </a:r>
            <a:r>
              <a:rPr lang="en-US" b="0" i="1" dirty="0">
                <a:cs typeface="Arial"/>
              </a:rPr>
              <a:t>King(x)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>
                <a:cs typeface="Arial"/>
              </a:rPr>
              <a:t> Greedy(x) </a:t>
            </a:r>
            <a:r>
              <a:rPr lang="en-US" b="0" dirty="0">
                <a:cs typeface="Arial"/>
              </a:rPr>
              <a:t>⇒</a:t>
            </a:r>
            <a:r>
              <a:rPr lang="en-US" b="0" i="1" dirty="0">
                <a:cs typeface="Arial"/>
              </a:rPr>
              <a:t> Evil(x</a:t>
            </a:r>
            <a:r>
              <a:rPr lang="en-US" b="0" i="1" dirty="0" smtClean="0">
                <a:cs typeface="Arial"/>
              </a:rPr>
              <a:t>)		</a:t>
            </a:r>
            <a:r>
              <a:rPr lang="en-US" b="0" i="1" dirty="0" smtClean="0">
                <a:solidFill>
                  <a:schemeClr val="bg2"/>
                </a:solidFill>
                <a:cs typeface="Arial"/>
              </a:rPr>
              <a:t>(implication form)</a:t>
            </a:r>
            <a:endParaRPr lang="en-US" b="0" i="1" dirty="0">
              <a:solidFill>
                <a:schemeClr val="bg2"/>
              </a:solidFill>
              <a:cs typeface="Arial"/>
            </a:endParaRPr>
          </a:p>
          <a:p>
            <a:r>
              <a:rPr lang="en-US" b="0" dirty="0" smtClean="0"/>
              <a:t>	</a:t>
            </a:r>
            <a:r>
              <a:rPr lang="en-US" b="0" dirty="0">
                <a:cs typeface="Arial"/>
              </a:rPr>
              <a:t>¬</a:t>
            </a:r>
            <a:r>
              <a:rPr lang="en-US" b="0" i="1" dirty="0" smtClean="0">
                <a:cs typeface="Arial"/>
              </a:rPr>
              <a:t>King</a:t>
            </a:r>
            <a:r>
              <a:rPr lang="en-US" b="0" i="1" dirty="0">
                <a:cs typeface="Arial"/>
              </a:rPr>
              <a:t>(x) </a:t>
            </a:r>
            <a:r>
              <a:rPr lang="en-US" b="0" dirty="0">
                <a:cs typeface="Arial"/>
              </a:rPr>
              <a:t>∨</a:t>
            </a:r>
            <a:r>
              <a:rPr lang="en-US" b="0" i="1" dirty="0">
                <a:cs typeface="Arial"/>
              </a:rPr>
              <a:t> ¬Greedy(x) </a:t>
            </a:r>
            <a:r>
              <a:rPr lang="en-US" b="0" dirty="0">
                <a:cs typeface="Arial"/>
              </a:rPr>
              <a:t>∨</a:t>
            </a:r>
            <a:r>
              <a:rPr lang="en-US" b="0" i="1" dirty="0" smtClean="0">
                <a:cs typeface="Arial"/>
              </a:rPr>
              <a:t> Evil</a:t>
            </a:r>
            <a:r>
              <a:rPr lang="en-US" b="0" i="1" dirty="0">
                <a:cs typeface="Arial"/>
              </a:rPr>
              <a:t>(x</a:t>
            </a:r>
            <a:r>
              <a:rPr lang="en-US" b="0" i="1" dirty="0" smtClean="0">
                <a:cs typeface="Arial"/>
              </a:rPr>
              <a:t>)		</a:t>
            </a:r>
            <a:r>
              <a:rPr lang="en-US" b="0" i="1" dirty="0" smtClean="0">
                <a:solidFill>
                  <a:srgbClr val="C8C8B1"/>
                </a:solidFill>
                <a:cs typeface="Arial"/>
              </a:rPr>
              <a:t>(definite clause form)</a:t>
            </a:r>
          </a:p>
          <a:p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0145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1371600"/>
          </a:xfrm>
        </p:spPr>
        <p:txBody>
          <a:bodyPr/>
          <a:lstStyle/>
          <a:p>
            <a:r>
              <a:rPr lang="en-US" dirty="0" smtClean="0"/>
              <a:t>Example KB of definite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828800"/>
          </a:xfrm>
        </p:spPr>
        <p:txBody>
          <a:bodyPr>
            <a:normAutofit/>
          </a:bodyPr>
          <a:lstStyle/>
          <a:p>
            <a:r>
              <a:rPr lang="en-US" b="0" i="1" dirty="0" smtClean="0"/>
              <a:t>“The law states that it is a crime for an American to sell weapons to hostile nations. The country </a:t>
            </a:r>
            <a:r>
              <a:rPr lang="en-US" b="0" i="1" dirty="0" err="1" smtClean="0"/>
              <a:t>Nono</a:t>
            </a:r>
            <a:r>
              <a:rPr lang="en-US" b="0" i="1" dirty="0" smtClean="0"/>
              <a:t>, an enemy of America, has some missiles, and all of its missiles were sold to it by Colonel West, who is an American.”</a:t>
            </a:r>
          </a:p>
          <a:p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52660"/>
              </p:ext>
            </p:extLst>
          </p:nvPr>
        </p:nvGraphicFramePr>
        <p:xfrm>
          <a:off x="304800" y="3048000"/>
          <a:ext cx="8458200" cy="3220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/>
                        <a:t>American(x) </a:t>
                      </a:r>
                      <a:r>
                        <a:rPr lang="en-US" sz="1600" b="0" i="0" dirty="0" smtClean="0">
                          <a:cs typeface="Arial"/>
                        </a:rPr>
                        <a:t>∧</a:t>
                      </a:r>
                      <a:r>
                        <a:rPr lang="en-US" sz="1600" b="0" i="1" dirty="0" smtClean="0"/>
                        <a:t> Weapon(y) </a:t>
                      </a:r>
                      <a:r>
                        <a:rPr lang="en-US" sz="1600" b="0" i="0" dirty="0" smtClean="0">
                          <a:cs typeface="Arial"/>
                        </a:rPr>
                        <a:t>∧</a:t>
                      </a:r>
                      <a:r>
                        <a:rPr lang="en-US" sz="1600" b="0" i="1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/>
                        <a:t>  Sells(</a:t>
                      </a:r>
                      <a:r>
                        <a:rPr lang="en-US" sz="1600" b="0" i="1" dirty="0" err="1" smtClean="0"/>
                        <a:t>x,y,z</a:t>
                      </a:r>
                      <a:r>
                        <a:rPr lang="en-US" sz="1600" b="0" i="1" dirty="0" smtClean="0"/>
                        <a:t>) </a:t>
                      </a:r>
                      <a:r>
                        <a:rPr lang="en-US" sz="1600" b="0" i="0" dirty="0" smtClean="0">
                          <a:cs typeface="Arial"/>
                        </a:rPr>
                        <a:t>∧</a:t>
                      </a:r>
                      <a:r>
                        <a:rPr lang="en-US" sz="1600" b="0" i="1" dirty="0" smtClean="0"/>
                        <a:t> Hostile(z) </a:t>
                      </a:r>
                      <a:r>
                        <a:rPr lang="en-US" sz="1600" b="0" i="0" dirty="0" smtClean="0">
                          <a:cs typeface="Arial"/>
                        </a:rPr>
                        <a:t>⇒</a:t>
                      </a:r>
                      <a:r>
                        <a:rPr lang="en-US" sz="1600" b="0" i="1" dirty="0" smtClean="0"/>
                        <a:t> Criminal(x)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/>
                        <a:t>“It is a crime for an American to sell weapons to hostile nations…”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/>
                        <a:t>Owns(</a:t>
                      </a:r>
                      <a:r>
                        <a:rPr lang="en-US" sz="1600" b="0" i="1" dirty="0" err="1" smtClean="0"/>
                        <a:t>Nono</a:t>
                      </a:r>
                      <a:r>
                        <a:rPr lang="en-US" sz="1600" b="0" i="1" dirty="0" smtClean="0"/>
                        <a:t>, M</a:t>
                      </a:r>
                      <a:r>
                        <a:rPr lang="en-US" sz="1600" b="0" i="1" baseline="-25000" dirty="0" smtClean="0"/>
                        <a:t>1</a:t>
                      </a:r>
                      <a:r>
                        <a:rPr lang="en-US" sz="1600" b="0" i="1" dirty="0" smtClean="0"/>
                        <a:t>) </a:t>
                      </a:r>
                      <a:r>
                        <a:rPr lang="en-US" sz="1600" b="0" i="0" dirty="0" smtClean="0">
                          <a:cs typeface="Arial"/>
                        </a:rPr>
                        <a:t>∧</a:t>
                      </a:r>
                      <a:r>
                        <a:rPr lang="en-US" sz="1600" b="0" i="1" dirty="0" smtClean="0"/>
                        <a:t> Missile(M</a:t>
                      </a:r>
                      <a:r>
                        <a:rPr lang="en-US" sz="1600" b="0" i="1" baseline="-25000" dirty="0" smtClean="0"/>
                        <a:t>1</a:t>
                      </a:r>
                      <a:r>
                        <a:rPr lang="en-US" sz="1600" b="0" i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/>
                        <a:t>“</a:t>
                      </a:r>
                      <a:r>
                        <a:rPr lang="en-US" sz="1600" b="0" i="1" dirty="0" err="1" smtClean="0"/>
                        <a:t>Nono</a:t>
                      </a:r>
                      <a:r>
                        <a:rPr lang="en-US" sz="1600" b="0" i="1" dirty="0" smtClean="0"/>
                        <a:t> … has some missiles”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/>
                        <a:t>Missile(x) </a:t>
                      </a:r>
                      <a:r>
                        <a:rPr lang="en-US" sz="1600" b="0" i="0" dirty="0" smtClean="0">
                          <a:cs typeface="Arial"/>
                        </a:rPr>
                        <a:t>∧</a:t>
                      </a:r>
                      <a:r>
                        <a:rPr lang="en-US" sz="1600" b="0" i="1" dirty="0" smtClean="0"/>
                        <a:t> Owns(</a:t>
                      </a:r>
                      <a:r>
                        <a:rPr lang="en-US" sz="1600" b="0" i="1" dirty="0" err="1" smtClean="0"/>
                        <a:t>Nono</a:t>
                      </a:r>
                      <a:r>
                        <a:rPr lang="en-US" sz="1600" b="0" i="1" dirty="0" smtClean="0"/>
                        <a:t>, x) </a:t>
                      </a:r>
                      <a:r>
                        <a:rPr lang="en-US" sz="1600" b="0" i="1" dirty="0" smtClean="0">
                          <a:cs typeface="Arial"/>
                        </a:rPr>
                        <a:t>⇒</a:t>
                      </a:r>
                      <a:r>
                        <a:rPr lang="en-US" sz="1600" b="0" i="1" dirty="0" smtClean="0"/>
                        <a:t> Sells(West, x, </a:t>
                      </a:r>
                      <a:r>
                        <a:rPr lang="en-US" sz="1600" b="0" i="1" dirty="0" err="1" smtClean="0"/>
                        <a:t>Nono</a:t>
                      </a:r>
                      <a:r>
                        <a:rPr lang="en-US" sz="1600" b="0" i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/>
                        <a:t>“All of its missiles were sold to it by Colonel West”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/>
                        <a:t>Missile(x) </a:t>
                      </a:r>
                      <a:r>
                        <a:rPr lang="en-US" sz="1600" b="0" i="1" dirty="0" smtClean="0">
                          <a:cs typeface="Arial"/>
                        </a:rPr>
                        <a:t>⇒</a:t>
                      </a:r>
                      <a:r>
                        <a:rPr lang="en-US" sz="1600" b="0" i="1" dirty="0" smtClean="0"/>
                        <a:t> Weapon(x)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/>
                        <a:t>Missiles are weapons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Enemy(x, America) </a:t>
                      </a:r>
                      <a:r>
                        <a:rPr lang="en-US" sz="1600" b="0" i="1" dirty="0" smtClean="0">
                          <a:cs typeface="Arial"/>
                        </a:rPr>
                        <a:t>⇒</a:t>
                      </a:r>
                      <a:r>
                        <a:rPr lang="en-US" sz="1600" i="1" dirty="0" smtClean="0"/>
                        <a:t> Hostile(x)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Enemies of America</a:t>
                      </a:r>
                      <a:r>
                        <a:rPr lang="en-US" sz="1600" i="1" baseline="0" dirty="0" smtClean="0"/>
                        <a:t> are hostile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American(West)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West is an American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Enemy(</a:t>
                      </a:r>
                      <a:r>
                        <a:rPr lang="en-US" sz="1600" i="1" dirty="0" err="1" smtClean="0"/>
                        <a:t>Nono</a:t>
                      </a:r>
                      <a:r>
                        <a:rPr lang="en-US" sz="1600" i="1" dirty="0" smtClean="0"/>
                        <a:t>, America)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The</a:t>
                      </a:r>
                      <a:r>
                        <a:rPr lang="en-US" sz="1600" i="1" baseline="0" dirty="0" smtClean="0"/>
                        <a:t> country </a:t>
                      </a:r>
                      <a:r>
                        <a:rPr lang="en-US" sz="1600" i="1" baseline="0" dirty="0" err="1" smtClean="0"/>
                        <a:t>Nono</a:t>
                      </a:r>
                      <a:r>
                        <a:rPr lang="en-US" sz="1600" i="1" baseline="0" dirty="0" smtClean="0"/>
                        <a:t> is an enemy of America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0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West a Criminal?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763000" cy="4876800"/>
          </a:xfrm>
        </p:spPr>
        <p:txBody>
          <a:bodyPr>
            <a:normAutofit/>
          </a:bodyPr>
          <a:lstStyle/>
          <a:p>
            <a:r>
              <a:rPr lang="en-US" b="0" dirty="0" smtClean="0"/>
              <a:t>First iteration: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b="0" i="1" dirty="0" smtClean="0"/>
              <a:t>Missile</a:t>
            </a:r>
            <a:r>
              <a:rPr lang="en-US" b="0" i="1" dirty="0"/>
              <a:t>(x)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/>
              <a:t> Owns(</a:t>
            </a:r>
            <a:r>
              <a:rPr lang="en-US" b="0" i="1" dirty="0" err="1"/>
              <a:t>Nono</a:t>
            </a:r>
            <a:r>
              <a:rPr lang="en-US" b="0" i="1" dirty="0"/>
              <a:t>, x) </a:t>
            </a:r>
            <a:r>
              <a:rPr lang="en-US" b="0" i="1" dirty="0">
                <a:cs typeface="Arial"/>
              </a:rPr>
              <a:t>⇒</a:t>
            </a:r>
            <a:r>
              <a:rPr lang="en-US" b="0" i="1" dirty="0"/>
              <a:t> Sells(West, x, </a:t>
            </a:r>
            <a:r>
              <a:rPr lang="en-US" b="0" i="1" dirty="0" err="1"/>
              <a:t>Nono</a:t>
            </a:r>
            <a:r>
              <a:rPr lang="en-US" b="0" i="1" dirty="0" smtClean="0"/>
              <a:t>)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/>
              <a:t>Unifies with </a:t>
            </a:r>
            <a:r>
              <a:rPr lang="en-US" b="0" i="1" dirty="0" smtClean="0"/>
              <a:t>Owns</a:t>
            </a:r>
            <a:r>
              <a:rPr lang="en-US" b="0" i="1" dirty="0"/>
              <a:t>(</a:t>
            </a:r>
            <a:r>
              <a:rPr lang="en-US" b="0" i="1" dirty="0" err="1"/>
              <a:t>Nono</a:t>
            </a:r>
            <a:r>
              <a:rPr lang="en-US" b="0" i="1" dirty="0"/>
              <a:t>, M</a:t>
            </a:r>
            <a:r>
              <a:rPr lang="en-US" b="0" i="1" baseline="-25000" dirty="0"/>
              <a:t>1</a:t>
            </a:r>
            <a:r>
              <a:rPr lang="en-US" b="0" i="1" dirty="0" smtClean="0"/>
              <a:t>)</a:t>
            </a:r>
            <a:r>
              <a:rPr lang="en-US" b="0" dirty="0" smtClean="0">
                <a:cs typeface="Arial"/>
              </a:rPr>
              <a:t>,</a:t>
            </a:r>
            <a:r>
              <a:rPr lang="en-US" b="0" i="1" dirty="0" smtClean="0"/>
              <a:t> </a:t>
            </a:r>
            <a:r>
              <a:rPr lang="en-US" b="0" i="1" dirty="0"/>
              <a:t>Missile(M</a:t>
            </a:r>
            <a:r>
              <a:rPr lang="en-US" b="0" i="1" baseline="-25000" dirty="0"/>
              <a:t>1</a:t>
            </a:r>
            <a:r>
              <a:rPr lang="en-US" b="0" i="1" dirty="0" smtClean="0"/>
              <a:t>) 			</a:t>
            </a:r>
            <a:r>
              <a:rPr lang="en-US" b="0" i="1" dirty="0" smtClean="0">
                <a:solidFill>
                  <a:srgbClr val="C8C8B1"/>
                </a:solidFill>
              </a:rPr>
              <a:t>{</a:t>
            </a:r>
            <a:r>
              <a:rPr lang="en-US" b="0" i="1" dirty="0">
                <a:solidFill>
                  <a:srgbClr val="C8C8B1"/>
                </a:solidFill>
              </a:rPr>
              <a:t>x/M</a:t>
            </a:r>
            <a:r>
              <a:rPr lang="en-US" b="0" i="1" baseline="-25000" dirty="0">
                <a:solidFill>
                  <a:srgbClr val="C8C8B1"/>
                </a:solidFill>
              </a:rPr>
              <a:t>1</a:t>
            </a:r>
            <a:r>
              <a:rPr lang="en-US" b="0" i="1" dirty="0">
                <a:solidFill>
                  <a:srgbClr val="C8C8B1"/>
                </a:solidFill>
              </a:rPr>
              <a:t>} </a:t>
            </a:r>
            <a:r>
              <a:rPr lang="en-US" b="0" i="1" dirty="0" smtClean="0">
                <a:solidFill>
                  <a:srgbClr val="C8C8B1"/>
                </a:solidFill>
              </a:rPr>
              <a:t/>
            </a:r>
            <a:br>
              <a:rPr lang="en-US" b="0" i="1" dirty="0" smtClean="0">
                <a:solidFill>
                  <a:srgbClr val="C8C8B1"/>
                </a:solidFill>
              </a:rPr>
            </a:br>
            <a:r>
              <a:rPr lang="en-US" b="0" dirty="0" smtClean="0"/>
              <a:t>Add: </a:t>
            </a:r>
            <a:r>
              <a:rPr lang="en-US" b="0" i="1" dirty="0" smtClean="0"/>
              <a:t>Sells(West, </a:t>
            </a:r>
            <a:r>
              <a:rPr lang="en-US" b="0" i="1" dirty="0"/>
              <a:t>M</a:t>
            </a:r>
            <a:r>
              <a:rPr lang="en-US" b="0" i="1" baseline="-25000" dirty="0"/>
              <a:t>1</a:t>
            </a:r>
            <a:r>
              <a:rPr lang="en-US" b="0" i="1" dirty="0" smtClean="0"/>
              <a:t>, </a:t>
            </a:r>
            <a:r>
              <a:rPr lang="en-US" b="0" i="1" dirty="0" err="1" smtClean="0"/>
              <a:t>Nono</a:t>
            </a:r>
            <a:r>
              <a:rPr lang="en-US" b="0" i="1" dirty="0" smtClean="0"/>
              <a:t>)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b="0" i="1" dirty="0"/>
              <a:t>Missile(x) </a:t>
            </a:r>
            <a:r>
              <a:rPr lang="en-US" b="0" i="1" dirty="0">
                <a:cs typeface="Arial"/>
              </a:rPr>
              <a:t>⇒</a:t>
            </a:r>
            <a:r>
              <a:rPr lang="en-US" b="0" i="1" dirty="0"/>
              <a:t> Weapon(x</a:t>
            </a:r>
            <a:r>
              <a:rPr lang="en-US" b="0" i="1" dirty="0" smtClean="0"/>
              <a:t>)</a:t>
            </a:r>
            <a:br>
              <a:rPr lang="en-US" b="0" i="1" dirty="0" smtClean="0"/>
            </a:br>
            <a:r>
              <a:rPr lang="en-US" b="0" dirty="0" smtClean="0"/>
              <a:t>Unifies with </a:t>
            </a:r>
            <a:r>
              <a:rPr lang="en-US" b="0" i="1" dirty="0"/>
              <a:t>Missile(M</a:t>
            </a:r>
            <a:r>
              <a:rPr lang="en-US" b="0" i="1" baseline="-25000" dirty="0"/>
              <a:t>1</a:t>
            </a:r>
            <a:r>
              <a:rPr lang="en-US" b="0" i="1" dirty="0"/>
              <a:t>) </a:t>
            </a:r>
            <a:r>
              <a:rPr lang="en-US" b="0" i="1" dirty="0" smtClean="0"/>
              <a:t>					</a:t>
            </a:r>
            <a:r>
              <a:rPr lang="en-US" b="0" i="1" dirty="0">
                <a:solidFill>
                  <a:srgbClr val="C8C8B1"/>
                </a:solidFill>
              </a:rPr>
              <a:t>{x/M</a:t>
            </a:r>
            <a:r>
              <a:rPr lang="en-US" b="0" i="1" baseline="-25000" dirty="0">
                <a:solidFill>
                  <a:srgbClr val="C8C8B1"/>
                </a:solidFill>
              </a:rPr>
              <a:t>1</a:t>
            </a:r>
            <a:r>
              <a:rPr lang="en-US" b="0" i="1" dirty="0" smtClean="0">
                <a:solidFill>
                  <a:srgbClr val="C8C8B1"/>
                </a:solidFill>
              </a:rPr>
              <a:t>}</a:t>
            </a:r>
            <a:br>
              <a:rPr lang="en-US" b="0" i="1" dirty="0" smtClean="0">
                <a:solidFill>
                  <a:srgbClr val="C8C8B1"/>
                </a:solidFill>
              </a:rPr>
            </a:br>
            <a:r>
              <a:rPr lang="en-US" b="0" dirty="0" smtClean="0"/>
              <a:t>Add</a:t>
            </a:r>
            <a:r>
              <a:rPr lang="en-US" b="0" dirty="0"/>
              <a:t>: </a:t>
            </a:r>
            <a:r>
              <a:rPr lang="en-US" b="0" i="1" dirty="0" smtClean="0"/>
              <a:t>Weapon(M</a:t>
            </a:r>
            <a:r>
              <a:rPr lang="en-US" b="0" i="1" baseline="-25000" dirty="0" smtClean="0"/>
              <a:t>1</a:t>
            </a:r>
            <a:r>
              <a:rPr lang="en-US" b="0" i="1" dirty="0" smtClean="0"/>
              <a:t>)</a:t>
            </a:r>
            <a:endParaRPr lang="en-US" b="0" i="1" dirty="0"/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b="0" i="1" dirty="0" smtClean="0"/>
              <a:t>Enemy(x, America) </a:t>
            </a:r>
            <a:r>
              <a:rPr lang="en-US" b="0" i="1" dirty="0" smtClean="0">
                <a:cs typeface="Arial"/>
              </a:rPr>
              <a:t>⇒</a:t>
            </a:r>
            <a:r>
              <a:rPr lang="en-US" b="0" i="1" dirty="0" smtClean="0"/>
              <a:t> Hostile(x)</a:t>
            </a:r>
            <a:br>
              <a:rPr lang="en-US" b="0" i="1" dirty="0" smtClean="0"/>
            </a:br>
            <a:r>
              <a:rPr lang="en-US" b="0" dirty="0" smtClean="0"/>
              <a:t>Unifies with </a:t>
            </a:r>
            <a:r>
              <a:rPr lang="en-US" b="0" i="1" dirty="0" smtClean="0"/>
              <a:t>Enemy(</a:t>
            </a:r>
            <a:r>
              <a:rPr lang="en-US" b="0" i="1" dirty="0" err="1" smtClean="0"/>
              <a:t>Nono</a:t>
            </a:r>
            <a:r>
              <a:rPr lang="en-US" b="0" i="1" dirty="0" smtClean="0"/>
              <a:t>, America)  				</a:t>
            </a:r>
            <a:r>
              <a:rPr lang="en-US" b="0" i="1" dirty="0">
                <a:solidFill>
                  <a:srgbClr val="C8C8B1"/>
                </a:solidFill>
              </a:rPr>
              <a:t>{x</a:t>
            </a:r>
            <a:r>
              <a:rPr lang="en-US" b="0" i="1" dirty="0" smtClean="0">
                <a:solidFill>
                  <a:srgbClr val="C8C8B1"/>
                </a:solidFill>
              </a:rPr>
              <a:t>/</a:t>
            </a:r>
            <a:r>
              <a:rPr lang="en-US" b="0" i="1" dirty="0" err="1" smtClean="0">
                <a:solidFill>
                  <a:srgbClr val="C8C8B1"/>
                </a:solidFill>
              </a:rPr>
              <a:t>Nono</a:t>
            </a:r>
            <a:r>
              <a:rPr lang="en-US" b="0" i="1" dirty="0" smtClean="0">
                <a:solidFill>
                  <a:srgbClr val="C8C8B1"/>
                </a:solidFill>
              </a:rPr>
              <a:t>}</a:t>
            </a:r>
            <a:r>
              <a:rPr lang="en-US" b="0" i="1" dirty="0" smtClean="0"/>
              <a:t/>
            </a:r>
            <a:br>
              <a:rPr lang="en-US" b="0" i="1" dirty="0" smtClean="0"/>
            </a:br>
            <a:r>
              <a:rPr lang="en-US" b="0" dirty="0" smtClean="0"/>
              <a:t>Add: </a:t>
            </a:r>
            <a:r>
              <a:rPr lang="en-US" b="0" i="1" dirty="0" smtClean="0"/>
              <a:t>Hostile(</a:t>
            </a:r>
            <a:r>
              <a:rPr lang="en-US" b="0" i="1" dirty="0" err="1" smtClean="0"/>
              <a:t>Nono</a:t>
            </a:r>
            <a:r>
              <a:rPr lang="en-US" b="0" i="1" dirty="0" smtClean="0"/>
              <a:t>)</a:t>
            </a:r>
            <a:endParaRPr lang="en-US" b="0" i="1" dirty="0" smtClean="0">
              <a:solidFill>
                <a:srgbClr val="C8C8B1"/>
              </a:solidFill>
            </a:endParaRPr>
          </a:p>
          <a:p>
            <a:r>
              <a:rPr lang="en-US" b="0" dirty="0" smtClean="0"/>
              <a:t>Second iteration:</a:t>
            </a:r>
            <a:endParaRPr lang="en-US" b="0" dirty="0"/>
          </a:p>
          <a:p>
            <a:pPr marL="342900" indent="-342900">
              <a:buFont typeface="+mj-lt"/>
              <a:buAutoNum type="arabicPeriod" startAt="4"/>
            </a:pPr>
            <a:r>
              <a:rPr lang="en-US" b="0" i="1" dirty="0" smtClean="0"/>
              <a:t>American</a:t>
            </a:r>
            <a:r>
              <a:rPr lang="en-US" b="0" i="1" dirty="0"/>
              <a:t>(x)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/>
              <a:t> Weapon(y)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/>
              <a:t> Sells(</a:t>
            </a:r>
            <a:r>
              <a:rPr lang="en-US" b="0" i="1" dirty="0" err="1"/>
              <a:t>x,y,z</a:t>
            </a:r>
            <a:r>
              <a:rPr lang="en-US" b="0" i="1" dirty="0"/>
              <a:t>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/>
              <a:t> Hostile(z) </a:t>
            </a:r>
            <a:r>
              <a:rPr lang="en-US" b="0" dirty="0">
                <a:cs typeface="Arial"/>
              </a:rPr>
              <a:t>⇒</a:t>
            </a:r>
            <a:r>
              <a:rPr lang="en-US" b="0" i="1" dirty="0"/>
              <a:t> Criminal(x</a:t>
            </a:r>
            <a:r>
              <a:rPr lang="en-US" b="0" i="1" dirty="0" smtClean="0"/>
              <a:t>)</a:t>
            </a:r>
            <a:br>
              <a:rPr lang="en-US" b="0" i="1" dirty="0" smtClean="0"/>
            </a:br>
            <a:r>
              <a:rPr lang="en-US" b="0" dirty="0" smtClean="0"/>
              <a:t>Unifies with </a:t>
            </a:r>
            <a:r>
              <a:rPr lang="en-US" b="0" i="1" dirty="0" smtClean="0"/>
              <a:t>American(West), Weapon(M1), Sells(West,M1,Nono), Hostile(</a:t>
            </a:r>
            <a:r>
              <a:rPr lang="en-US" b="0" i="1" dirty="0" err="1" smtClean="0"/>
              <a:t>Nono</a:t>
            </a:r>
            <a:r>
              <a:rPr lang="en-US" b="0" i="1" dirty="0" smtClean="0"/>
              <a:t>)</a:t>
            </a:r>
            <a:br>
              <a:rPr lang="en-US" b="0" i="1" dirty="0" smtClean="0"/>
            </a:br>
            <a:r>
              <a:rPr lang="en-US" b="0" dirty="0" smtClean="0"/>
              <a:t>Add: </a:t>
            </a:r>
            <a:r>
              <a:rPr lang="en-US" b="0" i="1" dirty="0" smtClean="0"/>
              <a:t>Criminal(West)</a:t>
            </a:r>
            <a:endParaRPr lang="en-US" b="0" i="1" dirty="0"/>
          </a:p>
          <a:p>
            <a:pPr marL="342900" indent="-342900">
              <a:buFont typeface="+mj-lt"/>
              <a:buAutoNum type="arabicPeriod" startAt="4"/>
            </a:pPr>
            <a:endParaRPr lang="en-US" b="0" i="1" dirty="0"/>
          </a:p>
          <a:p>
            <a:pPr marL="342900" indent="-342900">
              <a:buFont typeface="+mj-lt"/>
              <a:buAutoNum type="arabicPeriod" startAt="4"/>
            </a:pPr>
            <a:endParaRPr lang="en-US" b="0" i="1" dirty="0" smtClean="0"/>
          </a:p>
        </p:txBody>
      </p:sp>
    </p:spTree>
    <p:extLst>
      <p:ext uri="{BB962C8B-B14F-4D97-AF65-F5344CB8AC3E}">
        <p14:creationId xmlns:p14="http://schemas.microsoft.com/office/powerpoint/2010/main" val="1836185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Example 9.6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90" y="778498"/>
            <a:ext cx="8580868" cy="4880570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sz="2900" dirty="0"/>
              <a:t>Write down logical representations for the following sentences, suitable for use with Generalized Modus Ponens: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Horses, cows, and pigs are mammals. </a:t>
            </a:r>
            <a:endParaRPr lang="en-US" sz="2800" dirty="0" smtClean="0"/>
          </a:p>
          <a:p>
            <a:pPr marL="0" indent="0"/>
            <a:r>
              <a:rPr lang="en-US" sz="2600" dirty="0">
                <a:solidFill>
                  <a:srgbClr val="000090"/>
                </a:solidFill>
              </a:rPr>
              <a:t>Horse(x) ⇒ Mammal(x) </a:t>
            </a:r>
            <a:endParaRPr lang="en-US" sz="2600" dirty="0" smtClean="0">
              <a:solidFill>
                <a:srgbClr val="000090"/>
              </a:solidFill>
            </a:endParaRPr>
          </a:p>
          <a:p>
            <a:pPr marL="0" indent="0"/>
            <a:r>
              <a:rPr lang="en-US" sz="2600" dirty="0" smtClean="0">
                <a:solidFill>
                  <a:srgbClr val="000090"/>
                </a:solidFill>
              </a:rPr>
              <a:t>Cow</a:t>
            </a:r>
            <a:r>
              <a:rPr lang="en-US" sz="2600" dirty="0">
                <a:solidFill>
                  <a:srgbClr val="000090"/>
                </a:solidFill>
              </a:rPr>
              <a:t>(x) ⇒ Mammal(x) </a:t>
            </a:r>
            <a:endParaRPr lang="en-US" sz="2600" dirty="0" smtClean="0">
              <a:solidFill>
                <a:srgbClr val="000090"/>
              </a:solidFill>
            </a:endParaRPr>
          </a:p>
          <a:p>
            <a:pPr marL="0" indent="0"/>
            <a:r>
              <a:rPr lang="en-US" sz="2600" dirty="0" smtClean="0">
                <a:solidFill>
                  <a:srgbClr val="000090"/>
                </a:solidFill>
              </a:rPr>
              <a:t>Pig</a:t>
            </a:r>
            <a:r>
              <a:rPr lang="en-US" sz="2600" dirty="0">
                <a:solidFill>
                  <a:srgbClr val="000090"/>
                </a:solidFill>
              </a:rPr>
              <a:t>(x) ⇒ Mammal(x</a:t>
            </a:r>
            <a:r>
              <a:rPr lang="en-US" sz="2600" dirty="0" smtClean="0">
                <a:solidFill>
                  <a:srgbClr val="000090"/>
                </a:solidFill>
              </a:rPr>
              <a:t>) </a:t>
            </a:r>
            <a:endParaRPr lang="en-US" sz="2800" dirty="0">
              <a:solidFill>
                <a:srgbClr val="000090"/>
              </a:solidFill>
            </a:endParaRPr>
          </a:p>
          <a:p>
            <a:pPr marL="0" indent="0"/>
            <a:r>
              <a:rPr lang="en-US" sz="2800" dirty="0" smtClean="0"/>
              <a:t>b) An </a:t>
            </a:r>
            <a:r>
              <a:rPr lang="en-US" sz="2800" dirty="0"/>
              <a:t>offspring of a horse is a horse. </a:t>
            </a:r>
            <a:endParaRPr lang="en-US" sz="2800" dirty="0" smtClean="0"/>
          </a:p>
          <a:p>
            <a:pPr marL="0" indent="0"/>
            <a:r>
              <a:rPr lang="en-US" sz="2800" dirty="0">
                <a:solidFill>
                  <a:srgbClr val="000090"/>
                </a:solidFill>
              </a:rPr>
              <a:t>Offspring(</a:t>
            </a:r>
            <a:r>
              <a:rPr lang="en-US" sz="2800" dirty="0" err="1">
                <a:solidFill>
                  <a:srgbClr val="000090"/>
                </a:solidFill>
              </a:rPr>
              <a:t>x,y</a:t>
            </a:r>
            <a:r>
              <a:rPr lang="en-US" sz="2800" dirty="0">
                <a:solidFill>
                  <a:srgbClr val="000090"/>
                </a:solidFill>
              </a:rPr>
              <a:t>)∧Horse(y) ⇒ Horse(x</a:t>
            </a:r>
            <a:r>
              <a:rPr lang="en-US" sz="2800" dirty="0" smtClean="0">
                <a:solidFill>
                  <a:srgbClr val="000090"/>
                </a:solidFill>
              </a:rPr>
              <a:t>)</a:t>
            </a:r>
            <a:endParaRPr lang="en-US" sz="2800" dirty="0">
              <a:solidFill>
                <a:srgbClr val="000090"/>
              </a:solidFill>
            </a:endParaRPr>
          </a:p>
          <a:p>
            <a:pPr marL="0" indent="0"/>
            <a:r>
              <a:rPr lang="en-US" sz="2800" dirty="0" smtClean="0"/>
              <a:t>c) Bluebeard </a:t>
            </a:r>
            <a:r>
              <a:rPr lang="en-US" sz="2800" dirty="0"/>
              <a:t>is a horse. </a:t>
            </a:r>
            <a:endParaRPr lang="en-US" sz="2800" dirty="0" smtClean="0"/>
          </a:p>
          <a:p>
            <a:pPr marL="0" indent="0"/>
            <a:r>
              <a:rPr lang="en-US" sz="2800" dirty="0">
                <a:solidFill>
                  <a:srgbClr val="000090"/>
                </a:solidFill>
              </a:rPr>
              <a:t>Horse(Bluebeard</a:t>
            </a:r>
            <a:r>
              <a:rPr lang="en-US" sz="2800" dirty="0" smtClean="0">
                <a:solidFill>
                  <a:srgbClr val="000090"/>
                </a:solidFill>
              </a:rPr>
              <a:t>)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4831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Example 9.6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90" y="923317"/>
            <a:ext cx="8580868" cy="4713471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sz="2900" dirty="0"/>
              <a:t>Write down logical representations for the following sentences, suitable for use with Generalized Modus Ponens: </a:t>
            </a:r>
          </a:p>
          <a:p>
            <a:pPr marL="0" indent="0"/>
            <a:r>
              <a:rPr lang="en-US" sz="2800" dirty="0" smtClean="0"/>
              <a:t>d) Bluebeard </a:t>
            </a:r>
            <a:r>
              <a:rPr lang="en-US" sz="2800" dirty="0"/>
              <a:t>is Charlie’s parent. </a:t>
            </a:r>
            <a:endParaRPr lang="en-US" sz="2800" dirty="0" smtClean="0"/>
          </a:p>
          <a:p>
            <a:pPr marL="0" indent="0"/>
            <a:r>
              <a:rPr lang="en-US" sz="2800" dirty="0">
                <a:solidFill>
                  <a:srgbClr val="000090"/>
                </a:solidFill>
              </a:rPr>
              <a:t>Parent(</a:t>
            </a:r>
            <a:r>
              <a:rPr lang="en-US" sz="2800" dirty="0" err="1">
                <a:solidFill>
                  <a:srgbClr val="000090"/>
                </a:solidFill>
              </a:rPr>
              <a:t>Bluebeard,Charlie</a:t>
            </a:r>
            <a:r>
              <a:rPr lang="en-US" sz="2800" dirty="0" smtClean="0">
                <a:solidFill>
                  <a:srgbClr val="000090"/>
                </a:solidFill>
              </a:rPr>
              <a:t>)</a:t>
            </a:r>
            <a:endParaRPr lang="en-US" sz="2800" dirty="0">
              <a:solidFill>
                <a:srgbClr val="000090"/>
              </a:solidFill>
            </a:endParaRPr>
          </a:p>
          <a:p>
            <a:pPr marL="0" indent="0"/>
            <a:r>
              <a:rPr lang="en-US" sz="2800" dirty="0" smtClean="0"/>
              <a:t>e) Offspring </a:t>
            </a:r>
            <a:r>
              <a:rPr lang="en-US" sz="2800" dirty="0"/>
              <a:t>and parent are inverse relations. </a:t>
            </a:r>
            <a:endParaRPr lang="en-US" sz="2800" dirty="0" smtClean="0"/>
          </a:p>
          <a:p>
            <a:pPr marL="0" indent="0"/>
            <a:r>
              <a:rPr lang="en-US" sz="2800" dirty="0">
                <a:solidFill>
                  <a:srgbClr val="000090"/>
                </a:solidFill>
              </a:rPr>
              <a:t>Offspring(</a:t>
            </a:r>
            <a:r>
              <a:rPr lang="en-US" sz="2800" dirty="0" err="1">
                <a:solidFill>
                  <a:srgbClr val="000090"/>
                </a:solidFill>
              </a:rPr>
              <a:t>x,y</a:t>
            </a:r>
            <a:r>
              <a:rPr lang="en-US" sz="2800" dirty="0">
                <a:solidFill>
                  <a:srgbClr val="000090"/>
                </a:solidFill>
              </a:rPr>
              <a:t>) ⇒ Parent(</a:t>
            </a:r>
            <a:r>
              <a:rPr lang="en-US" sz="2800" dirty="0" err="1">
                <a:solidFill>
                  <a:srgbClr val="000090"/>
                </a:solidFill>
              </a:rPr>
              <a:t>y,x</a:t>
            </a:r>
            <a:r>
              <a:rPr lang="en-US" sz="2800" dirty="0">
                <a:solidFill>
                  <a:srgbClr val="000090"/>
                </a:solidFill>
              </a:rPr>
              <a:t>)</a:t>
            </a:r>
            <a:br>
              <a:rPr lang="en-US" sz="2800" dirty="0">
                <a:solidFill>
                  <a:srgbClr val="000090"/>
                </a:solidFill>
              </a:rPr>
            </a:br>
            <a:r>
              <a:rPr lang="en-US" sz="2800" dirty="0">
                <a:solidFill>
                  <a:srgbClr val="000090"/>
                </a:solidFill>
              </a:rPr>
              <a:t>Parent(</a:t>
            </a:r>
            <a:r>
              <a:rPr lang="en-US" sz="2800" dirty="0" err="1">
                <a:solidFill>
                  <a:srgbClr val="000090"/>
                </a:solidFill>
              </a:rPr>
              <a:t>x,y</a:t>
            </a:r>
            <a:r>
              <a:rPr lang="en-US" sz="2800" dirty="0">
                <a:solidFill>
                  <a:srgbClr val="000090"/>
                </a:solidFill>
              </a:rPr>
              <a:t>) ⇒ Offspring(</a:t>
            </a:r>
            <a:r>
              <a:rPr lang="en-US" sz="2800" dirty="0" err="1">
                <a:solidFill>
                  <a:srgbClr val="000090"/>
                </a:solidFill>
              </a:rPr>
              <a:t>y,x</a:t>
            </a:r>
            <a:r>
              <a:rPr lang="en-US" sz="2800" dirty="0" smtClean="0">
                <a:solidFill>
                  <a:srgbClr val="000090"/>
                </a:solidFill>
              </a:rPr>
              <a:t>)</a:t>
            </a:r>
            <a:endParaRPr lang="en-US" sz="2800" dirty="0">
              <a:solidFill>
                <a:srgbClr val="000090"/>
              </a:solidFill>
            </a:endParaRPr>
          </a:p>
          <a:p>
            <a:pPr marL="0" indent="0"/>
            <a:r>
              <a:rPr lang="en-US" sz="2800" dirty="0" smtClean="0"/>
              <a:t>f) Every </a:t>
            </a:r>
            <a:r>
              <a:rPr lang="en-US" sz="2800" dirty="0"/>
              <a:t>mammal has a parent. </a:t>
            </a:r>
            <a:endParaRPr lang="en-US" sz="2800" dirty="0" smtClean="0"/>
          </a:p>
          <a:p>
            <a:pPr marL="0" indent="0"/>
            <a:r>
              <a:rPr lang="en-US" sz="2800" dirty="0">
                <a:solidFill>
                  <a:srgbClr val="000090"/>
                </a:solidFill>
              </a:rPr>
              <a:t>Mammal(x) ⇒ Parent(G(x), x) (here G is a </a:t>
            </a:r>
            <a:r>
              <a:rPr lang="en-US" sz="2800" dirty="0" err="1">
                <a:solidFill>
                  <a:srgbClr val="000090"/>
                </a:solidFill>
              </a:rPr>
              <a:t>Skolem</a:t>
            </a:r>
            <a:r>
              <a:rPr lang="en-US" sz="2800" dirty="0">
                <a:solidFill>
                  <a:srgbClr val="000090"/>
                </a:solidFill>
              </a:rPr>
              <a:t> function). </a:t>
            </a:r>
          </a:p>
          <a:p>
            <a:pPr marL="0" indent="0"/>
            <a:endParaRPr lang="en-US" sz="2800" dirty="0" smtClean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56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81000"/>
            <a:ext cx="8162595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Efficiency of Forward Chaining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idx="1"/>
          </p:nvPr>
        </p:nvSpPr>
        <p:spPr>
          <a:xfrm>
            <a:off x="300038" y="724093"/>
            <a:ext cx="8580437" cy="18750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/>
              <a:t>Is quite inefficient if you check every rule </a:t>
            </a:r>
            <a:r>
              <a:rPr lang="en-US" sz="2500" dirty="0" smtClean="0"/>
              <a:t>against </a:t>
            </a:r>
            <a:r>
              <a:rPr lang="en-US" sz="2500" dirty="0"/>
              <a:t>the known facts on every cycle of execution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Assume N rules, each with M </a:t>
            </a:r>
            <a:r>
              <a:rPr lang="en-US" sz="2100" dirty="0" smtClean="0"/>
              <a:t>conditions; </a:t>
            </a:r>
            <a:r>
              <a:rPr lang="en-US" sz="2100" dirty="0"/>
              <a:t>plus K facts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Matching against KB can require time complexity N*K</a:t>
            </a:r>
            <a:r>
              <a:rPr lang="en-US" sz="2100" baseline="30000" dirty="0"/>
              <a:t>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43E823BA-8CF3-624D-BCE3-5807E351662E}" type="slidenum">
              <a:rPr lang="en-US"/>
              <a:pPr/>
              <a:t>26</a:t>
            </a:fld>
            <a:endParaRPr lang="en-US"/>
          </a:p>
        </p:txBody>
      </p:sp>
      <p:sp>
        <p:nvSpPr>
          <p:cNvPr id="1078276" name="Rectangle 4"/>
          <p:cNvSpPr>
            <a:spLocks noChangeArrowheads="1"/>
          </p:cNvSpPr>
          <p:nvPr/>
        </p:nvSpPr>
        <p:spPr bwMode="auto">
          <a:xfrm>
            <a:off x="3737429" y="2260987"/>
            <a:ext cx="499835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i="1" dirty="0" err="1"/>
              <a:t>Diff</a:t>
            </a:r>
            <a:r>
              <a:rPr lang="en-US" sz="2000" dirty="0" err="1"/>
              <a:t>(</a:t>
            </a:r>
            <a:r>
              <a:rPr lang="en-US" sz="2000" i="1" dirty="0" err="1"/>
              <a:t>wa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nt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/>
              <a:t> </a:t>
            </a:r>
            <a:r>
              <a:rPr lang="en-US" sz="2000" i="1" dirty="0" err="1"/>
              <a:t>Diff</a:t>
            </a:r>
            <a:r>
              <a:rPr lang="en-US" sz="2000" dirty="0" err="1"/>
              <a:t>(</a:t>
            </a:r>
            <a:r>
              <a:rPr lang="en-US" sz="2000" i="1" dirty="0" err="1"/>
              <a:t>wa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sa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/>
              <a:t> </a:t>
            </a:r>
            <a:r>
              <a:rPr lang="en-US" sz="2000" i="1" dirty="0" err="1"/>
              <a:t>Diff</a:t>
            </a:r>
            <a:r>
              <a:rPr lang="en-US" sz="2000" dirty="0" err="1"/>
              <a:t>(</a:t>
            </a:r>
            <a:r>
              <a:rPr lang="en-US" sz="2000" i="1" dirty="0" err="1"/>
              <a:t>nt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q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1800" dirty="0" err="1" smtClean="0">
                <a:sym typeface="Symbol" charset="2"/>
              </a:rPr>
              <a:t></a:t>
            </a:r>
            <a:endParaRPr lang="en-US" sz="2000" i="1" dirty="0">
              <a:sym typeface="Symbol" charset="2"/>
            </a:endParaRPr>
          </a:p>
          <a:p>
            <a:pPr eaLnBrk="1" hangingPunct="1"/>
            <a:r>
              <a:rPr lang="en-US" sz="2000" i="1" dirty="0" err="1" smtClean="0"/>
              <a:t>Diff</a:t>
            </a:r>
            <a:r>
              <a:rPr lang="en-US" sz="2000" dirty="0" err="1"/>
              <a:t>(</a:t>
            </a:r>
            <a:r>
              <a:rPr lang="en-US" sz="2000" i="1" dirty="0" err="1"/>
              <a:t>nt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sa</a:t>
            </a:r>
            <a:r>
              <a:rPr lang="en-US" sz="2000" i="1" dirty="0"/>
              <a:t>)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/>
              <a:t> </a:t>
            </a:r>
            <a:r>
              <a:rPr lang="en-US" sz="2000" i="1" dirty="0" err="1"/>
              <a:t>Diff</a:t>
            </a:r>
            <a:r>
              <a:rPr lang="en-US" sz="2000" dirty="0" err="1"/>
              <a:t>(</a:t>
            </a:r>
            <a:r>
              <a:rPr lang="en-US" sz="2000" i="1" dirty="0" err="1"/>
              <a:t>q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nsw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/>
              <a:t> </a:t>
            </a:r>
            <a:r>
              <a:rPr lang="en-US" sz="2000" i="1" dirty="0" err="1"/>
              <a:t>Diff</a:t>
            </a:r>
            <a:r>
              <a:rPr lang="en-US" sz="2000" dirty="0" err="1"/>
              <a:t>(</a:t>
            </a:r>
            <a:r>
              <a:rPr lang="en-US" sz="2000" i="1" dirty="0" err="1"/>
              <a:t>q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sa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1800" dirty="0" err="1" smtClean="0">
                <a:sym typeface="Symbol" charset="2"/>
              </a:rPr>
              <a:t>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sz="2000" i="1" dirty="0" err="1" smtClean="0"/>
              <a:t>Diff</a:t>
            </a:r>
            <a:r>
              <a:rPr lang="en-US" sz="2000" dirty="0" err="1"/>
              <a:t>(</a:t>
            </a:r>
            <a:r>
              <a:rPr lang="en-US" sz="2000" i="1" dirty="0" err="1"/>
              <a:t>nsw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v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/>
              <a:t> </a:t>
            </a:r>
            <a:r>
              <a:rPr lang="en-US" sz="2000" i="1" dirty="0" err="1"/>
              <a:t>Diff</a:t>
            </a:r>
            <a:r>
              <a:rPr lang="en-US" sz="2000" dirty="0" err="1"/>
              <a:t>(</a:t>
            </a:r>
            <a:r>
              <a:rPr lang="en-US" sz="2000" i="1" dirty="0" err="1"/>
              <a:t>nsw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sa</a:t>
            </a:r>
            <a:r>
              <a:rPr lang="en-US" sz="2000" dirty="0" smtClean="0"/>
              <a:t>)</a:t>
            </a:r>
            <a:r>
              <a:rPr lang="en-US" sz="2000" i="1" dirty="0" smtClean="0"/>
              <a:t> </a:t>
            </a:r>
            <a:r>
              <a:rPr lang="en-US" sz="2000" dirty="0" err="1">
                <a:sym typeface="Symbol" charset="2"/>
              </a:rPr>
              <a:t>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i="1" dirty="0" err="1"/>
              <a:t>Diff</a:t>
            </a:r>
            <a:r>
              <a:rPr lang="en-US" sz="2000" dirty="0" err="1"/>
              <a:t>(</a:t>
            </a:r>
            <a:r>
              <a:rPr lang="en-US" sz="2000" i="1" dirty="0" err="1"/>
              <a:t>v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sa</a:t>
            </a:r>
            <a:r>
              <a:rPr lang="en-US" sz="2000" dirty="0" smtClean="0"/>
              <a:t>)</a:t>
            </a:r>
            <a:endParaRPr lang="en-US" sz="2000" i="1" dirty="0"/>
          </a:p>
          <a:p>
            <a:pPr eaLnBrk="1" hangingPunct="1"/>
            <a:r>
              <a:rPr lang="en-US" sz="2000" dirty="0" err="1" smtClean="0">
                <a:sym typeface="Symbol" charset="2"/>
              </a:rPr>
              <a:t></a:t>
            </a:r>
            <a:r>
              <a:rPr lang="en-US" sz="2000" i="1" dirty="0" smtClean="0">
                <a:sym typeface="Symbol" charset="2"/>
              </a:rPr>
              <a:t> </a:t>
            </a:r>
            <a:r>
              <a:rPr lang="en-US" sz="2000" i="1" dirty="0"/>
              <a:t>Colorable</a:t>
            </a:r>
            <a:r>
              <a:rPr lang="en-US" sz="2000" dirty="0"/>
              <a:t>()</a:t>
            </a:r>
          </a:p>
          <a:p>
            <a:pPr eaLnBrk="1" hangingPunct="1"/>
            <a:endParaRPr lang="en-US" sz="1600" i="1" dirty="0"/>
          </a:p>
          <a:p>
            <a:pPr eaLnBrk="1" hangingPunct="1"/>
            <a:r>
              <a:rPr lang="en-US" sz="2000" i="1" dirty="0"/>
              <a:t>Diff</a:t>
            </a:r>
            <a:r>
              <a:rPr lang="en-US" sz="2000" dirty="0"/>
              <a:t>(</a:t>
            </a:r>
            <a:r>
              <a:rPr lang="en-US" sz="2000" i="1" dirty="0" smtClean="0"/>
              <a:t>Red, Blue)		Diff(Blue, Red)</a:t>
            </a:r>
          </a:p>
          <a:p>
            <a:pPr eaLnBrk="1" hangingPunct="1"/>
            <a:r>
              <a:rPr lang="en-US" sz="2000" i="1" dirty="0" smtClean="0"/>
              <a:t>Diff </a:t>
            </a:r>
            <a:r>
              <a:rPr lang="en-US" sz="2000" dirty="0"/>
              <a:t>(</a:t>
            </a:r>
            <a:r>
              <a:rPr lang="en-US" sz="2000" i="1" dirty="0"/>
              <a:t>Red</a:t>
            </a:r>
            <a:r>
              <a:rPr lang="en-US" sz="2000" i="1" dirty="0" smtClean="0"/>
              <a:t>, Green</a:t>
            </a:r>
            <a:r>
              <a:rPr lang="en-US" sz="2000" dirty="0" smtClean="0"/>
              <a:t>)	</a:t>
            </a:r>
            <a:r>
              <a:rPr lang="en-US" sz="2000" i="1" dirty="0" smtClean="0"/>
              <a:t>Diff</a:t>
            </a:r>
            <a:r>
              <a:rPr lang="en-US" sz="2000" dirty="0"/>
              <a:t>(</a:t>
            </a:r>
            <a:r>
              <a:rPr lang="en-US" sz="2000" i="1" dirty="0" smtClean="0"/>
              <a:t>Green ,</a:t>
            </a:r>
            <a:r>
              <a:rPr lang="en-US" sz="2000" i="1" dirty="0"/>
              <a:t>Red</a:t>
            </a:r>
            <a:r>
              <a:rPr lang="en-US" sz="2000" dirty="0" smtClean="0"/>
              <a:t>)</a:t>
            </a:r>
            <a:endParaRPr lang="en-US" sz="2000" i="1" dirty="0"/>
          </a:p>
          <a:p>
            <a:pPr eaLnBrk="1" hangingPunct="1"/>
            <a:r>
              <a:rPr lang="en-US" sz="2000" i="1" dirty="0" smtClean="0"/>
              <a:t>Diff</a:t>
            </a:r>
            <a:r>
              <a:rPr lang="en-US" sz="2000" dirty="0"/>
              <a:t>(</a:t>
            </a:r>
            <a:r>
              <a:rPr lang="en-US" sz="2000" i="1" dirty="0"/>
              <a:t>Blue</a:t>
            </a:r>
            <a:r>
              <a:rPr lang="en-US" sz="2000" i="1" dirty="0" smtClean="0"/>
              <a:t>, Green</a:t>
            </a:r>
            <a:r>
              <a:rPr lang="en-US" sz="2000" dirty="0" smtClean="0"/>
              <a:t>)	</a:t>
            </a:r>
            <a:r>
              <a:rPr lang="en-US" sz="2000" i="1" dirty="0" smtClean="0"/>
              <a:t>Diff</a:t>
            </a:r>
            <a:r>
              <a:rPr lang="en-US" sz="2000" dirty="0" smtClean="0"/>
              <a:t>(</a:t>
            </a:r>
            <a:r>
              <a:rPr lang="en-US" sz="2000" i="1" dirty="0" smtClean="0"/>
              <a:t>Green</a:t>
            </a:r>
            <a:r>
              <a:rPr lang="en-US" sz="2000" dirty="0" smtClean="0"/>
              <a:t>, </a:t>
            </a:r>
            <a:r>
              <a:rPr lang="en-US" sz="2000" i="1" dirty="0" smtClean="0"/>
              <a:t>Blue)</a:t>
            </a:r>
            <a:endParaRPr lang="en-US" sz="2000" i="1" dirty="0"/>
          </a:p>
        </p:txBody>
      </p:sp>
      <p:pic>
        <p:nvPicPr>
          <p:cNvPr id="1078277" name="Picture 5" descr="australia-cs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023" y="2258503"/>
            <a:ext cx="2762250" cy="2368550"/>
          </a:xfrm>
          <a:prstGeom prst="rect">
            <a:avLst/>
          </a:prstGeom>
          <a:noFill/>
        </p:spPr>
      </p:pic>
      <p:pic>
        <p:nvPicPr>
          <p:cNvPr id="10782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0262" y="4914694"/>
            <a:ext cx="2086911" cy="150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8279" name="Text Box 7"/>
          <p:cNvSpPr txBox="1">
            <a:spLocks noChangeArrowheads="1"/>
          </p:cNvSpPr>
          <p:nvPr/>
        </p:nvSpPr>
        <p:spPr bwMode="auto">
          <a:xfrm>
            <a:off x="384175" y="4627053"/>
            <a:ext cx="40837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1 rule, 9 conditions, 6 facts</a:t>
            </a:r>
          </a:p>
          <a:p>
            <a:r>
              <a:rPr lang="en-US" sz="2800" dirty="0">
                <a:solidFill>
                  <a:srgbClr val="000000"/>
                </a:solidFill>
              </a:rPr>
              <a:t>Time = 1*6</a:t>
            </a:r>
            <a:r>
              <a:rPr lang="en-US" sz="2800" baseline="30000" dirty="0">
                <a:solidFill>
                  <a:srgbClr val="000000"/>
                </a:solidFill>
              </a:rPr>
              <a:t>9</a:t>
            </a:r>
            <a:r>
              <a:rPr lang="en-US" sz="2800" dirty="0">
                <a:solidFill>
                  <a:srgbClr val="000000"/>
                </a:solidFill>
              </a:rPr>
              <a:t> ≈ 10M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125" y="2284250"/>
            <a:ext cx="2037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3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Color </a:t>
            </a:r>
            <a:r>
              <a:rPr lang="en-US" sz="2000" dirty="0" smtClean="0">
                <a:solidFill>
                  <a:srgbClr val="008000"/>
                </a:solidFill>
              </a:rPr>
              <a:t>Problem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276" grpId="0"/>
      <p:bldP spid="1078279" grpId="0" build="p" autoUpdateAnimBg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b="0" dirty="0" smtClean="0"/>
              <a:t>All conjuncts of a rule must match, so find a good </a:t>
            </a:r>
            <a:r>
              <a:rPr lang="en-US" dirty="0" smtClean="0">
                <a:solidFill>
                  <a:schemeClr val="tx2"/>
                </a:solidFill>
              </a:rPr>
              <a:t>conjunct ordering</a:t>
            </a:r>
          </a:p>
          <a:p>
            <a:pPr marL="800100" lvl="1" indent="-342900"/>
            <a:r>
              <a:rPr lang="en-US" dirty="0" smtClean="0"/>
              <a:t>Finding the optimal conjunct ordering is NP-hard</a:t>
            </a:r>
          </a:p>
          <a:p>
            <a:pPr marL="800100" lvl="1" indent="-342900"/>
            <a:r>
              <a:rPr lang="en-US" dirty="0" smtClean="0"/>
              <a:t>Good heuristics include </a:t>
            </a:r>
            <a:r>
              <a:rPr lang="en-US" b="1" dirty="0" smtClean="0"/>
              <a:t>Minimum-Remaining Values</a:t>
            </a:r>
            <a:r>
              <a:rPr lang="en-US" dirty="0" smtClean="0"/>
              <a:t>, used for CSPs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New conclusions will involve a conjunct derived in the previous iteration, so we can do </a:t>
            </a:r>
            <a:r>
              <a:rPr lang="en-US" dirty="0" smtClean="0">
                <a:solidFill>
                  <a:srgbClr val="D1282E"/>
                </a:solidFill>
              </a:rPr>
              <a:t>incremental forward chaining</a:t>
            </a:r>
          </a:p>
          <a:p>
            <a:pPr marL="800100" lvl="1" indent="-342900"/>
            <a:r>
              <a:rPr lang="en-US" b="0" dirty="0" smtClean="0"/>
              <a:t>Only consider rules that involve facts from the previous iteration</a:t>
            </a:r>
          </a:p>
          <a:p>
            <a:pPr marL="800100" lvl="1" indent="-342900"/>
            <a:r>
              <a:rPr lang="en-US" dirty="0" smtClean="0"/>
              <a:t>Use the “</a:t>
            </a:r>
            <a:r>
              <a:rPr lang="en-US" b="1" dirty="0" smtClean="0"/>
              <a:t>rete</a:t>
            </a:r>
            <a:r>
              <a:rPr lang="en-US" dirty="0" smtClean="0"/>
              <a:t>” algorithm, Latin for “</a:t>
            </a:r>
            <a:r>
              <a:rPr lang="en-US" i="1" dirty="0" smtClean="0"/>
              <a:t>net</a:t>
            </a:r>
            <a:r>
              <a:rPr lang="en-US" dirty="0" smtClean="0"/>
              <a:t>”, to organize partial matches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Only some inference rules are relevant to our interests, we we can avoid considering </a:t>
            </a:r>
            <a:r>
              <a:rPr lang="en-US" dirty="0" smtClean="0">
                <a:solidFill>
                  <a:srgbClr val="D1282E"/>
                </a:solidFill>
              </a:rPr>
              <a:t>irrelevant facts </a:t>
            </a:r>
            <a:r>
              <a:rPr lang="en-US" b="0" dirty="0" smtClean="0"/>
              <a:t>by 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Rewriting our axioms to be specific to objects of interest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Magic(x)</a:t>
            </a:r>
            <a:r>
              <a:rPr lang="en-US" b="0" i="1" dirty="0" smtClean="0"/>
              <a:t> </a:t>
            </a:r>
            <a:r>
              <a:rPr lang="en-US" b="0" dirty="0" smtClean="0">
                <a:cs typeface="Arial"/>
              </a:rPr>
              <a:t>∧ </a:t>
            </a:r>
            <a:r>
              <a:rPr lang="en-US" b="0" i="1" dirty="0" smtClean="0"/>
              <a:t>American</a:t>
            </a:r>
            <a:r>
              <a:rPr lang="en-US" b="0" i="1" dirty="0"/>
              <a:t>(x)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/>
              <a:t> Weapon(y)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/>
              <a:t> Sells(</a:t>
            </a:r>
            <a:r>
              <a:rPr lang="en-US" b="0" i="1" dirty="0" err="1"/>
              <a:t>x,y,z</a:t>
            </a:r>
            <a:r>
              <a:rPr lang="en-US" b="0" i="1" dirty="0"/>
              <a:t>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/>
              <a:t> Hostile(z) </a:t>
            </a:r>
            <a:r>
              <a:rPr lang="en-US" b="0" dirty="0">
                <a:cs typeface="Arial"/>
              </a:rPr>
              <a:t>⇒</a:t>
            </a:r>
            <a:r>
              <a:rPr lang="en-US" b="0" i="1" dirty="0"/>
              <a:t> Criminal(x</a:t>
            </a:r>
            <a:r>
              <a:rPr lang="en-US" b="0" i="1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Magic(West)</a:t>
            </a:r>
            <a:endParaRPr lang="en-US" dirty="0" smtClean="0"/>
          </a:p>
          <a:p>
            <a:pPr marL="342900" indent="-342900"/>
            <a:endParaRPr lang="en-US" dirty="0"/>
          </a:p>
          <a:p>
            <a:pPr marL="2400300" lvl="4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5107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Instead of </a:t>
            </a:r>
            <a:r>
              <a:rPr lang="en-US" dirty="0" smtClean="0"/>
              <a:t>forward-chaining </a:t>
            </a:r>
            <a:r>
              <a:rPr lang="en-US" b="0" dirty="0" smtClean="0"/>
              <a:t>from what we know to find what we want to know, let’s do the reverse: </a:t>
            </a:r>
          </a:p>
          <a:p>
            <a:r>
              <a:rPr lang="en-US" b="0" dirty="0" smtClean="0"/>
              <a:t>Start with what we want to know, and </a:t>
            </a:r>
            <a:r>
              <a:rPr lang="en-US" dirty="0" smtClean="0">
                <a:solidFill>
                  <a:srgbClr val="D1282E"/>
                </a:solidFill>
              </a:rPr>
              <a:t>backward-chain </a:t>
            </a:r>
            <a:r>
              <a:rPr lang="en-US" b="0" dirty="0" smtClean="0"/>
              <a:t>until we can prove it from things we already know. We are searching for a </a:t>
            </a:r>
            <a:r>
              <a:rPr lang="en-US" dirty="0" smtClean="0"/>
              <a:t>proof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smtClean="0"/>
              <a:t>For example, we want to prove: </a:t>
            </a:r>
            <a:r>
              <a:rPr lang="en-US" b="0" i="1" dirty="0" smtClean="0"/>
              <a:t>Criminal(West)</a:t>
            </a:r>
          </a:p>
          <a:p>
            <a:r>
              <a:rPr lang="en-US" b="0" dirty="0" smtClean="0"/>
              <a:t>Given our KB, we know of only one way to prove it:</a:t>
            </a:r>
          </a:p>
          <a:p>
            <a:r>
              <a:rPr lang="en-US" b="0" i="1" dirty="0"/>
              <a:t>American(x)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/>
              <a:t> Weapon(y)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/>
              <a:t> Sells(</a:t>
            </a:r>
            <a:r>
              <a:rPr lang="en-US" b="0" i="1" dirty="0" err="1"/>
              <a:t>x,y,z</a:t>
            </a:r>
            <a:r>
              <a:rPr lang="en-US" b="0" i="1" dirty="0"/>
              <a:t>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/>
              <a:t> Hostile(z) </a:t>
            </a:r>
            <a:r>
              <a:rPr lang="en-US" b="0" dirty="0">
                <a:cs typeface="Arial"/>
              </a:rPr>
              <a:t>⇒</a:t>
            </a:r>
            <a:r>
              <a:rPr lang="en-US" b="0" i="1" dirty="0"/>
              <a:t> </a:t>
            </a:r>
            <a:r>
              <a:rPr lang="en-US" i="1" dirty="0"/>
              <a:t>Criminal(x</a:t>
            </a:r>
            <a:r>
              <a:rPr lang="en-US" i="1" dirty="0" smtClean="0"/>
              <a:t>)</a:t>
            </a:r>
          </a:p>
          <a:p>
            <a:endParaRPr lang="en-US" b="0" i="1" dirty="0"/>
          </a:p>
          <a:p>
            <a:r>
              <a:rPr lang="en-US" b="0" dirty="0" smtClean="0"/>
              <a:t>We can prove the consequent if we can find a proof for the antecedent.</a:t>
            </a:r>
          </a:p>
          <a:p>
            <a:r>
              <a:rPr lang="en-US" b="0" dirty="0" smtClean="0"/>
              <a:t>Prove: </a:t>
            </a:r>
            <a:r>
              <a:rPr lang="en-US" b="0" i="1" dirty="0"/>
              <a:t>American</a:t>
            </a:r>
            <a:r>
              <a:rPr lang="en-US" b="0" i="1" dirty="0" smtClean="0"/>
              <a:t>(West)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/>
              <a:t> Weapon(y)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/>
              <a:t> Sells</a:t>
            </a:r>
            <a:r>
              <a:rPr lang="en-US" b="0" i="1" dirty="0" smtClean="0"/>
              <a:t>(</a:t>
            </a:r>
            <a:r>
              <a:rPr lang="en-US" b="0" i="1" dirty="0" err="1" smtClean="0"/>
              <a:t>West,</a:t>
            </a:r>
            <a:r>
              <a:rPr lang="en-US" b="0" i="1" dirty="0" err="1"/>
              <a:t>y,z</a:t>
            </a:r>
            <a:r>
              <a:rPr lang="en-US" b="0" i="1" dirty="0"/>
              <a:t>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/>
              <a:t> Hostile(z) 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8149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And-Or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24800" cy="4876800"/>
          </a:xfrm>
        </p:spPr>
        <p:txBody>
          <a:bodyPr>
            <a:normAutofit/>
          </a:bodyPr>
          <a:lstStyle/>
          <a:p>
            <a:r>
              <a:rPr lang="en-US" b="0" dirty="0" smtClean="0"/>
              <a:t>Backward chaining builds the space of possible proofs as an And-Or tree.</a:t>
            </a:r>
          </a:p>
          <a:p>
            <a:r>
              <a:rPr lang="en-US" dirty="0" smtClean="0">
                <a:solidFill>
                  <a:srgbClr val="D1282E"/>
                </a:solidFill>
              </a:rPr>
              <a:t>And</a:t>
            </a:r>
            <a:r>
              <a:rPr lang="en-US" b="0" dirty="0" smtClean="0">
                <a:solidFill>
                  <a:srgbClr val="D1282E"/>
                </a:solidFill>
              </a:rPr>
              <a:t> </a:t>
            </a:r>
            <a:r>
              <a:rPr lang="en-US" b="0" dirty="0" smtClean="0"/>
              <a:t>because all of the conjuncts in the antecedent need to be true, and</a:t>
            </a:r>
          </a:p>
          <a:p>
            <a:r>
              <a:rPr lang="en-US" dirty="0" smtClean="0">
                <a:solidFill>
                  <a:srgbClr val="D1282E"/>
                </a:solidFill>
              </a:rPr>
              <a:t>Or</a:t>
            </a:r>
            <a:r>
              <a:rPr lang="en-US" b="0" dirty="0" smtClean="0">
                <a:solidFill>
                  <a:srgbClr val="D1282E"/>
                </a:solidFill>
              </a:rPr>
              <a:t> </a:t>
            </a:r>
            <a:r>
              <a:rPr lang="en-US" b="0" dirty="0" smtClean="0"/>
              <a:t>because there may be multiple rules that would make them true.</a:t>
            </a:r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Can be implemented as a depth-first search over a KB of definite clauses.</a:t>
            </a:r>
            <a:endParaRPr lang="en-US" b="0" dirty="0"/>
          </a:p>
        </p:txBody>
      </p:sp>
      <p:sp>
        <p:nvSpPr>
          <p:cNvPr id="5" name="Rectangle 4"/>
          <p:cNvSpPr/>
          <p:nvPr/>
        </p:nvSpPr>
        <p:spPr>
          <a:xfrm>
            <a:off x="3276600" y="31242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Consequent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524000" y="4800600"/>
            <a:ext cx="1371600" cy="609600"/>
            <a:chOff x="381000" y="4267200"/>
            <a:chExt cx="1371600" cy="609600"/>
          </a:xfrm>
        </p:grpSpPr>
        <p:sp>
          <p:nvSpPr>
            <p:cNvPr id="6" name="Rectangle 5"/>
            <p:cNvSpPr/>
            <p:nvPr/>
          </p:nvSpPr>
          <p:spPr>
            <a:xfrm>
              <a:off x="381000" y="4267200"/>
              <a:ext cx="1066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Conjunct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" y="4419600"/>
              <a:ext cx="1066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Conjunct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4572000"/>
              <a:ext cx="1066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Conjunct</a:t>
              </a:r>
              <a:endParaRPr 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81400" y="4800600"/>
            <a:ext cx="1371600" cy="609600"/>
            <a:chOff x="381000" y="4267200"/>
            <a:chExt cx="1371600" cy="609600"/>
          </a:xfrm>
        </p:grpSpPr>
        <p:sp>
          <p:nvSpPr>
            <p:cNvPr id="11" name="Rectangle 10"/>
            <p:cNvSpPr/>
            <p:nvPr/>
          </p:nvSpPr>
          <p:spPr>
            <a:xfrm>
              <a:off x="381000" y="4267200"/>
              <a:ext cx="1066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Conjunct</a:t>
              </a: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" y="4419600"/>
              <a:ext cx="1066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Conjunct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4572000"/>
              <a:ext cx="1066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Conjunct</a:t>
              </a:r>
              <a:endParaRPr lang="en-US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86400" y="4800600"/>
            <a:ext cx="1371600" cy="609600"/>
            <a:chOff x="381000" y="4267200"/>
            <a:chExt cx="1371600" cy="609600"/>
          </a:xfrm>
        </p:grpSpPr>
        <p:sp>
          <p:nvSpPr>
            <p:cNvPr id="15" name="Rectangle 14"/>
            <p:cNvSpPr/>
            <p:nvPr/>
          </p:nvSpPr>
          <p:spPr>
            <a:xfrm>
              <a:off x="381000" y="4267200"/>
              <a:ext cx="1066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Conjunct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00" y="4419600"/>
              <a:ext cx="1066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Conjunct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5800" y="4572000"/>
              <a:ext cx="1066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Conjunct</a:t>
              </a:r>
              <a:endParaRPr lang="en-US" sz="16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1905000" y="381000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Rule1</a:t>
            </a:r>
            <a:endParaRPr lang="en-US" sz="1200" b="1" dirty="0"/>
          </a:p>
        </p:txBody>
      </p:sp>
      <p:sp>
        <p:nvSpPr>
          <p:cNvPr id="19" name="Oval 18"/>
          <p:cNvSpPr/>
          <p:nvPr/>
        </p:nvSpPr>
        <p:spPr>
          <a:xfrm>
            <a:off x="5791200" y="3810000"/>
            <a:ext cx="9144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Rule3</a:t>
            </a:r>
            <a:endParaRPr lang="en-US" sz="1200" b="1" dirty="0"/>
          </a:p>
        </p:txBody>
      </p:sp>
      <p:sp>
        <p:nvSpPr>
          <p:cNvPr id="20" name="Oval 19"/>
          <p:cNvSpPr/>
          <p:nvPr/>
        </p:nvSpPr>
        <p:spPr>
          <a:xfrm>
            <a:off x="3886200" y="381000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Rule2</a:t>
            </a:r>
            <a:endParaRPr lang="en-US" sz="1200" b="1" dirty="0"/>
          </a:p>
        </p:txBody>
      </p:sp>
      <p:cxnSp>
        <p:nvCxnSpPr>
          <p:cNvPr id="22" name="Straight Connector 21"/>
          <p:cNvCxnSpPr>
            <a:stCxn id="5" idx="2"/>
            <a:endCxn id="18" idx="0"/>
          </p:cNvCxnSpPr>
          <p:nvPr/>
        </p:nvCxnSpPr>
        <p:spPr>
          <a:xfrm flipH="1">
            <a:off x="2324100" y="3429000"/>
            <a:ext cx="17907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20" idx="0"/>
          </p:cNvCxnSpPr>
          <p:nvPr/>
        </p:nvCxnSpPr>
        <p:spPr>
          <a:xfrm>
            <a:off x="4114800" y="3429000"/>
            <a:ext cx="1905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  <a:endCxn id="19" idx="0"/>
          </p:cNvCxnSpPr>
          <p:nvPr/>
        </p:nvCxnSpPr>
        <p:spPr>
          <a:xfrm>
            <a:off x="4114800" y="3429000"/>
            <a:ext cx="2133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4"/>
            <a:endCxn id="6" idx="0"/>
          </p:cNvCxnSpPr>
          <p:nvPr/>
        </p:nvCxnSpPr>
        <p:spPr>
          <a:xfrm flipH="1">
            <a:off x="2057400" y="4267200"/>
            <a:ext cx="2667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4"/>
            <a:endCxn id="7" idx="0"/>
          </p:cNvCxnSpPr>
          <p:nvPr/>
        </p:nvCxnSpPr>
        <p:spPr>
          <a:xfrm flipH="1">
            <a:off x="2209800" y="4267200"/>
            <a:ext cx="1143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4"/>
            <a:endCxn id="8" idx="0"/>
          </p:cNvCxnSpPr>
          <p:nvPr/>
        </p:nvCxnSpPr>
        <p:spPr>
          <a:xfrm>
            <a:off x="2324100" y="4267200"/>
            <a:ext cx="381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4"/>
            <a:endCxn id="11" idx="0"/>
          </p:cNvCxnSpPr>
          <p:nvPr/>
        </p:nvCxnSpPr>
        <p:spPr>
          <a:xfrm flipH="1">
            <a:off x="4114800" y="4267200"/>
            <a:ext cx="1905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4"/>
            <a:endCxn id="12" idx="0"/>
          </p:cNvCxnSpPr>
          <p:nvPr/>
        </p:nvCxnSpPr>
        <p:spPr>
          <a:xfrm flipH="1">
            <a:off x="4267200" y="4267200"/>
            <a:ext cx="381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4"/>
            <a:endCxn id="13" idx="0"/>
          </p:cNvCxnSpPr>
          <p:nvPr/>
        </p:nvCxnSpPr>
        <p:spPr>
          <a:xfrm>
            <a:off x="4305300" y="4267200"/>
            <a:ext cx="1143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4"/>
            <a:endCxn id="15" idx="0"/>
          </p:cNvCxnSpPr>
          <p:nvPr/>
        </p:nvCxnSpPr>
        <p:spPr>
          <a:xfrm flipH="1">
            <a:off x="6019800" y="4267200"/>
            <a:ext cx="2286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4"/>
            <a:endCxn id="16" idx="0"/>
          </p:cNvCxnSpPr>
          <p:nvPr/>
        </p:nvCxnSpPr>
        <p:spPr>
          <a:xfrm flipH="1">
            <a:off x="6172200" y="4267200"/>
            <a:ext cx="762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9" idx="4"/>
            <a:endCxn id="17" idx="0"/>
          </p:cNvCxnSpPr>
          <p:nvPr/>
        </p:nvCxnSpPr>
        <p:spPr>
          <a:xfrm>
            <a:off x="6248400" y="4267200"/>
            <a:ext cx="762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6019800" y="4495800"/>
            <a:ext cx="450273" cy="92642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4038600" y="4495800"/>
            <a:ext cx="450273" cy="92642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2057400" y="4495800"/>
            <a:ext cx="450273" cy="92642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543800" y="4343400"/>
            <a:ext cx="942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And</a:t>
            </a:r>
            <a:r>
              <a:rPr lang="en-US" sz="1400" dirty="0" smtClean="0">
                <a:latin typeface="Arial"/>
                <a:cs typeface="Arial"/>
              </a:rPr>
              <a:t> links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43800" y="3429000"/>
            <a:ext cx="803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Or </a:t>
            </a:r>
            <a:r>
              <a:rPr lang="en-US" sz="1400" dirty="0" smtClean="0">
                <a:latin typeface="Arial"/>
                <a:cs typeface="Arial"/>
              </a:rPr>
              <a:t>links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51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24400"/>
          </a:xfrm>
        </p:spPr>
        <p:txBody>
          <a:bodyPr>
            <a:normAutofit/>
          </a:bodyPr>
          <a:lstStyle/>
          <a:p>
            <a:r>
              <a:rPr lang="en-US" b="0" dirty="0" smtClean="0"/>
              <a:t>A ground literal is a literal whose terms are all </a:t>
            </a:r>
            <a:r>
              <a:rPr lang="en-US" dirty="0" smtClean="0">
                <a:solidFill>
                  <a:schemeClr val="tx2"/>
                </a:solidFill>
              </a:rPr>
              <a:t>Ground terms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A ground term is a term without variables.</a:t>
            </a:r>
          </a:p>
          <a:p>
            <a:r>
              <a:rPr lang="en-US" b="0" dirty="0" smtClean="0"/>
              <a:t>These are all </a:t>
            </a:r>
            <a:r>
              <a:rPr lang="en-US" dirty="0" smtClean="0">
                <a:solidFill>
                  <a:srgbClr val="D1282E"/>
                </a:solidFill>
              </a:rPr>
              <a:t>ground literals</a:t>
            </a:r>
            <a:r>
              <a:rPr lang="en-US" b="0" dirty="0" smtClean="0"/>
              <a:t>:</a:t>
            </a:r>
            <a:endParaRPr lang="en-US" b="0" dirty="0"/>
          </a:p>
          <a:p>
            <a:r>
              <a:rPr lang="en-US" b="0" i="1" dirty="0" smtClean="0"/>
              <a:t>	King(John)</a:t>
            </a:r>
          </a:p>
          <a:p>
            <a:r>
              <a:rPr lang="en-US" b="0" i="1" dirty="0" smtClean="0"/>
              <a:t>	On(Block1, Table)</a:t>
            </a:r>
          </a:p>
          <a:p>
            <a:r>
              <a:rPr lang="en-US" b="0" i="1" dirty="0" smtClean="0"/>
              <a:t>	</a:t>
            </a:r>
            <a:r>
              <a:rPr lang="en-US" b="0" i="1" dirty="0" err="1" smtClean="0"/>
              <a:t>FatherOf</a:t>
            </a:r>
            <a:r>
              <a:rPr lang="en-US" b="0" i="1" dirty="0" smtClean="0"/>
              <a:t>(Leia, Lightsaber3)</a:t>
            </a:r>
          </a:p>
          <a:p>
            <a:r>
              <a:rPr lang="en-US" b="0" dirty="0" smtClean="0"/>
              <a:t>But these are not:</a:t>
            </a:r>
          </a:p>
          <a:p>
            <a:r>
              <a:rPr lang="en-US" b="0" i="1" dirty="0" smtClean="0"/>
              <a:t>	Customer(x, y)</a:t>
            </a:r>
          </a:p>
          <a:p>
            <a:r>
              <a:rPr lang="en-US" b="0" i="1" dirty="0" smtClean="0"/>
              <a:t>	</a:t>
            </a:r>
            <a:r>
              <a:rPr lang="en-US" b="0" i="1" dirty="0" err="1" smtClean="0"/>
              <a:t>FatherOf</a:t>
            </a:r>
            <a:r>
              <a:rPr lang="en-US" b="0" i="1" dirty="0" smtClean="0"/>
              <a:t>(y, Lightsaber3)</a:t>
            </a:r>
            <a:endParaRPr lang="en-US" b="0" i="1" dirty="0"/>
          </a:p>
          <a:p>
            <a:r>
              <a:rPr lang="en-US" b="0" dirty="0" smtClean="0"/>
              <a:t>Ground literals are </a:t>
            </a:r>
            <a:r>
              <a:rPr lang="en-US" i="1" dirty="0" smtClean="0"/>
              <a:t>instantiations</a:t>
            </a:r>
            <a:r>
              <a:rPr lang="en-US" b="0" dirty="0" smtClean="0"/>
              <a:t> of literals with variables.</a:t>
            </a:r>
          </a:p>
          <a:p>
            <a:r>
              <a:rPr lang="en-US" b="0" dirty="0" smtClean="0"/>
              <a:t>They behave just like </a:t>
            </a:r>
            <a:r>
              <a:rPr lang="en-US" i="1" dirty="0" smtClean="0"/>
              <a:t>propositional</a:t>
            </a:r>
            <a:r>
              <a:rPr lang="en-US" b="0" dirty="0" smtClean="0"/>
              <a:t> literals (i.e. </a:t>
            </a:r>
            <a:r>
              <a:rPr lang="en-US" b="0" i="1" dirty="0" smtClean="0"/>
              <a:t>Booleans</a:t>
            </a:r>
            <a:r>
              <a:rPr lang="en-US" b="0" dirty="0" smtClean="0"/>
              <a:t>).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514600"/>
            <a:ext cx="129918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17526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Criminal(West)</a:t>
            </a:r>
            <a:endParaRPr lang="en-US" sz="1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096000"/>
            <a:ext cx="453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We want to prove that West was a criminal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399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17526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Criminal(West)</a:t>
            </a:r>
            <a:endParaRPr lang="en-US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7620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American(West)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251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Weapon(y)</a:t>
            </a:r>
            <a:endParaRPr lang="en-US" sz="1600" i="1" dirty="0"/>
          </a:p>
        </p:txBody>
      </p:sp>
      <p:sp>
        <p:nvSpPr>
          <p:cNvPr id="7" name="Rectangle 6"/>
          <p:cNvSpPr/>
          <p:nvPr/>
        </p:nvSpPr>
        <p:spPr>
          <a:xfrm>
            <a:off x="4267200" y="3352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Sells(West, y, z)</a:t>
            </a:r>
            <a:endParaRPr lang="en-US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632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Hostile(z)</a:t>
            </a:r>
            <a:endParaRPr lang="en-US" sz="1600" i="1" dirty="0"/>
          </a:p>
        </p:txBody>
      </p: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 flipH="1">
            <a:off x="1600200" y="2057400"/>
            <a:ext cx="25146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4" idx="2"/>
          </p:cNvCxnSpPr>
          <p:nvPr/>
        </p:nvCxnSpPr>
        <p:spPr>
          <a:xfrm flipV="1">
            <a:off x="3352800" y="2057400"/>
            <a:ext cx="762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4" idx="2"/>
          </p:cNvCxnSpPr>
          <p:nvPr/>
        </p:nvCxnSpPr>
        <p:spPr>
          <a:xfrm flipH="1" flipV="1">
            <a:off x="4114800" y="2057400"/>
            <a:ext cx="1143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4" idx="2"/>
          </p:cNvCxnSpPr>
          <p:nvPr/>
        </p:nvCxnSpPr>
        <p:spPr>
          <a:xfrm flipH="1" flipV="1">
            <a:off x="4114800" y="2057400"/>
            <a:ext cx="3048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124200" y="2438400"/>
            <a:ext cx="2209800" cy="228600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" y="5943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This consequent unifies with only one rule in our KB. After substitution, we need to prove four new conjuncts.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8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17526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Criminal(West)</a:t>
            </a:r>
            <a:endParaRPr lang="en-US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7620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American(West)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251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Weapon(y)</a:t>
            </a:r>
            <a:endParaRPr lang="en-US" sz="1600" i="1" dirty="0"/>
          </a:p>
        </p:txBody>
      </p:sp>
      <p:sp>
        <p:nvSpPr>
          <p:cNvPr id="7" name="Rectangle 6"/>
          <p:cNvSpPr/>
          <p:nvPr/>
        </p:nvSpPr>
        <p:spPr>
          <a:xfrm>
            <a:off x="4267200" y="3352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Sells(West, y, z)</a:t>
            </a:r>
            <a:endParaRPr lang="en-US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632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Hostile(z)</a:t>
            </a:r>
            <a:endParaRPr lang="en-US" sz="1600" i="1" dirty="0"/>
          </a:p>
        </p:txBody>
      </p: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 flipH="1">
            <a:off x="1600200" y="2057400"/>
            <a:ext cx="25146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4" idx="2"/>
          </p:cNvCxnSpPr>
          <p:nvPr/>
        </p:nvCxnSpPr>
        <p:spPr>
          <a:xfrm flipV="1">
            <a:off x="3352800" y="2057400"/>
            <a:ext cx="762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4" idx="2"/>
          </p:cNvCxnSpPr>
          <p:nvPr/>
        </p:nvCxnSpPr>
        <p:spPr>
          <a:xfrm flipH="1" flipV="1">
            <a:off x="4114800" y="2057400"/>
            <a:ext cx="1143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4" idx="2"/>
          </p:cNvCxnSpPr>
          <p:nvPr/>
        </p:nvCxnSpPr>
        <p:spPr>
          <a:xfrm flipH="1" flipV="1">
            <a:off x="4114800" y="2057400"/>
            <a:ext cx="3048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124200" y="2438400"/>
            <a:ext cx="2209800" cy="228600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" y="5943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The first conjunct is already a fact in our KB. It unifies with this fact with no substitutions. West is an American.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3743980"/>
            <a:ext cx="619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07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17526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Criminal(West)</a:t>
            </a:r>
            <a:endParaRPr lang="en-US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7620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American(West)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251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Weapon(y)</a:t>
            </a:r>
            <a:endParaRPr lang="en-US" sz="1600" i="1" dirty="0"/>
          </a:p>
        </p:txBody>
      </p:sp>
      <p:sp>
        <p:nvSpPr>
          <p:cNvPr id="7" name="Rectangle 6"/>
          <p:cNvSpPr/>
          <p:nvPr/>
        </p:nvSpPr>
        <p:spPr>
          <a:xfrm>
            <a:off x="4267200" y="3352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Sells(West, y, z)</a:t>
            </a:r>
            <a:endParaRPr lang="en-US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632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Hostile(z)</a:t>
            </a:r>
            <a:endParaRPr lang="en-US" sz="1600" i="1" dirty="0"/>
          </a:p>
        </p:txBody>
      </p: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 flipH="1">
            <a:off x="1600200" y="2057400"/>
            <a:ext cx="25146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4" idx="2"/>
          </p:cNvCxnSpPr>
          <p:nvPr/>
        </p:nvCxnSpPr>
        <p:spPr>
          <a:xfrm flipV="1">
            <a:off x="3352800" y="2057400"/>
            <a:ext cx="762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4" idx="2"/>
          </p:cNvCxnSpPr>
          <p:nvPr/>
        </p:nvCxnSpPr>
        <p:spPr>
          <a:xfrm flipH="1" flipV="1">
            <a:off x="4114800" y="2057400"/>
            <a:ext cx="1143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4" idx="2"/>
          </p:cNvCxnSpPr>
          <p:nvPr/>
        </p:nvCxnSpPr>
        <p:spPr>
          <a:xfrm flipH="1" flipV="1">
            <a:off x="4114800" y="2057400"/>
            <a:ext cx="3048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124200" y="2438400"/>
            <a:ext cx="2209800" cy="228600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" y="5943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The second conjunct unifies with the consequent of another rule in our KB. All Missiles are weapons.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3743980"/>
            <a:ext cx="619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4876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Missile(y)</a:t>
            </a:r>
            <a:endParaRPr lang="en-US" sz="1600" i="1" dirty="0"/>
          </a:p>
        </p:txBody>
      </p:sp>
      <p:cxnSp>
        <p:nvCxnSpPr>
          <p:cNvPr id="18" name="Straight Connector 17"/>
          <p:cNvCxnSpPr>
            <a:stCxn id="16" idx="0"/>
            <a:endCxn id="6" idx="2"/>
          </p:cNvCxnSpPr>
          <p:nvPr/>
        </p:nvCxnSpPr>
        <p:spPr>
          <a:xfrm flipV="1">
            <a:off x="1981200" y="3657600"/>
            <a:ext cx="13716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191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17526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Criminal(West)</a:t>
            </a:r>
            <a:endParaRPr lang="en-US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7620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American(West)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251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Weapon(y)</a:t>
            </a:r>
            <a:endParaRPr lang="en-US" sz="1600" i="1" dirty="0"/>
          </a:p>
        </p:txBody>
      </p:sp>
      <p:sp>
        <p:nvSpPr>
          <p:cNvPr id="7" name="Rectangle 6"/>
          <p:cNvSpPr/>
          <p:nvPr/>
        </p:nvSpPr>
        <p:spPr>
          <a:xfrm>
            <a:off x="4267200" y="3352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Sells(West, y, z)</a:t>
            </a:r>
            <a:endParaRPr lang="en-US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632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Hostile(z)</a:t>
            </a:r>
            <a:endParaRPr lang="en-US" sz="1600" i="1" dirty="0"/>
          </a:p>
        </p:txBody>
      </p: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 flipH="1">
            <a:off x="1600200" y="2057400"/>
            <a:ext cx="25146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4" idx="2"/>
          </p:cNvCxnSpPr>
          <p:nvPr/>
        </p:nvCxnSpPr>
        <p:spPr>
          <a:xfrm flipV="1">
            <a:off x="3352800" y="2057400"/>
            <a:ext cx="762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4" idx="2"/>
          </p:cNvCxnSpPr>
          <p:nvPr/>
        </p:nvCxnSpPr>
        <p:spPr>
          <a:xfrm flipH="1" flipV="1">
            <a:off x="4114800" y="2057400"/>
            <a:ext cx="1143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4" idx="2"/>
          </p:cNvCxnSpPr>
          <p:nvPr/>
        </p:nvCxnSpPr>
        <p:spPr>
          <a:xfrm flipH="1" flipV="1">
            <a:off x="4114800" y="2057400"/>
            <a:ext cx="3048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124200" y="2438400"/>
            <a:ext cx="2209800" cy="228600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" y="5943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This antecedent unifies with one fact in our KB. M</a:t>
            </a:r>
            <a:r>
              <a:rPr lang="en-US" sz="1800" baseline="-250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 is a missile. This unification produces a new substitution, {y/M</a:t>
            </a:r>
            <a:r>
              <a:rPr lang="en-US" sz="1800" baseline="-250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}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3743980"/>
            <a:ext cx="619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4876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Missile(y)</a:t>
            </a:r>
            <a:endParaRPr lang="en-US" sz="1600" i="1" dirty="0"/>
          </a:p>
        </p:txBody>
      </p:sp>
      <p:cxnSp>
        <p:nvCxnSpPr>
          <p:cNvPr id="18" name="Straight Connector 17"/>
          <p:cNvCxnSpPr>
            <a:stCxn id="16" idx="0"/>
            <a:endCxn id="6" idx="2"/>
          </p:cNvCxnSpPr>
          <p:nvPr/>
        </p:nvCxnSpPr>
        <p:spPr>
          <a:xfrm flipV="1">
            <a:off x="1981200" y="3657600"/>
            <a:ext cx="13716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29608" y="5181600"/>
            <a:ext cx="1247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{y/M</a:t>
            </a:r>
            <a:r>
              <a:rPr lang="en-US" baseline="-25000" dirty="0" smtClean="0"/>
              <a:t>1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6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17526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Criminal(West)</a:t>
            </a:r>
            <a:endParaRPr lang="en-US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7620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American(West)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251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Weapon(y)</a:t>
            </a:r>
            <a:endParaRPr lang="en-US" sz="1600" i="1" dirty="0"/>
          </a:p>
        </p:txBody>
      </p:sp>
      <p:sp>
        <p:nvSpPr>
          <p:cNvPr id="7" name="Rectangle 6"/>
          <p:cNvSpPr/>
          <p:nvPr/>
        </p:nvSpPr>
        <p:spPr>
          <a:xfrm>
            <a:off x="4267200" y="3352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Sells(West, </a:t>
            </a:r>
            <a:r>
              <a:rPr lang="en-US" sz="1600" b="1" i="1" dirty="0" smtClean="0"/>
              <a:t>M</a:t>
            </a:r>
            <a:r>
              <a:rPr lang="en-US" sz="1600" b="1" i="1" baseline="-25000" dirty="0" smtClean="0"/>
              <a:t>1</a:t>
            </a:r>
            <a:r>
              <a:rPr lang="en-US" sz="1600" i="1" dirty="0" smtClean="0"/>
              <a:t>, z)</a:t>
            </a:r>
            <a:endParaRPr lang="en-US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632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Hostile(z)</a:t>
            </a:r>
            <a:endParaRPr lang="en-US" sz="1600" i="1" dirty="0"/>
          </a:p>
        </p:txBody>
      </p: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 flipH="1">
            <a:off x="1600200" y="2057400"/>
            <a:ext cx="25146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4" idx="2"/>
          </p:cNvCxnSpPr>
          <p:nvPr/>
        </p:nvCxnSpPr>
        <p:spPr>
          <a:xfrm flipV="1">
            <a:off x="3352800" y="2057400"/>
            <a:ext cx="762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4" idx="2"/>
          </p:cNvCxnSpPr>
          <p:nvPr/>
        </p:nvCxnSpPr>
        <p:spPr>
          <a:xfrm flipH="1" flipV="1">
            <a:off x="4114800" y="2057400"/>
            <a:ext cx="1143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4" idx="2"/>
          </p:cNvCxnSpPr>
          <p:nvPr/>
        </p:nvCxnSpPr>
        <p:spPr>
          <a:xfrm flipH="1" flipV="1">
            <a:off x="4114800" y="2057400"/>
            <a:ext cx="3048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124200" y="2438400"/>
            <a:ext cx="2209800" cy="228600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" y="59436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We instantiate this substitution for subsequent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cs typeface="Arial"/>
              </a:rPr>
              <a:t>subgoals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3743980"/>
            <a:ext cx="619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4876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Missile(y)</a:t>
            </a:r>
            <a:endParaRPr lang="en-US" sz="1600" i="1" dirty="0"/>
          </a:p>
        </p:txBody>
      </p:sp>
      <p:cxnSp>
        <p:nvCxnSpPr>
          <p:cNvPr id="18" name="Straight Connector 17"/>
          <p:cNvCxnSpPr>
            <a:stCxn id="16" idx="0"/>
            <a:endCxn id="6" idx="2"/>
          </p:cNvCxnSpPr>
          <p:nvPr/>
        </p:nvCxnSpPr>
        <p:spPr>
          <a:xfrm flipV="1">
            <a:off x="1981200" y="3657600"/>
            <a:ext cx="13716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29608" y="5181600"/>
            <a:ext cx="1247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{y/M</a:t>
            </a:r>
            <a:r>
              <a:rPr lang="en-US" baseline="-25000" dirty="0" smtClean="0"/>
              <a:t>1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78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17526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Criminal(West)</a:t>
            </a:r>
            <a:endParaRPr lang="en-US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7620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American(West)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251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Weapon(y)</a:t>
            </a:r>
            <a:endParaRPr lang="en-US" sz="1600" i="1" dirty="0"/>
          </a:p>
        </p:txBody>
      </p:sp>
      <p:sp>
        <p:nvSpPr>
          <p:cNvPr id="7" name="Rectangle 6"/>
          <p:cNvSpPr/>
          <p:nvPr/>
        </p:nvSpPr>
        <p:spPr>
          <a:xfrm>
            <a:off x="4267200" y="3352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Sells(West, M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, z)</a:t>
            </a:r>
            <a:endParaRPr lang="en-US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632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Hostile(</a:t>
            </a:r>
            <a:r>
              <a:rPr lang="en-US" sz="1600" b="1" i="1" dirty="0" err="1" smtClean="0"/>
              <a:t>Nono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 flipH="1">
            <a:off x="1600200" y="2057400"/>
            <a:ext cx="25146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4" idx="2"/>
          </p:cNvCxnSpPr>
          <p:nvPr/>
        </p:nvCxnSpPr>
        <p:spPr>
          <a:xfrm flipV="1">
            <a:off x="3352800" y="2057400"/>
            <a:ext cx="762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4" idx="2"/>
          </p:cNvCxnSpPr>
          <p:nvPr/>
        </p:nvCxnSpPr>
        <p:spPr>
          <a:xfrm flipH="1" flipV="1">
            <a:off x="4114800" y="2057400"/>
            <a:ext cx="1143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4" idx="2"/>
          </p:cNvCxnSpPr>
          <p:nvPr/>
        </p:nvCxnSpPr>
        <p:spPr>
          <a:xfrm flipH="1" flipV="1">
            <a:off x="4114800" y="2057400"/>
            <a:ext cx="3048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124200" y="2438400"/>
            <a:ext cx="2209800" cy="228600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" y="5943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The third conjunct unifies with one rule in the KB, with the additional substitutions </a:t>
            </a:r>
            <a:r>
              <a:rPr lang="en-US" sz="1800" i="1" dirty="0" smtClean="0">
                <a:solidFill>
                  <a:srgbClr val="000000"/>
                </a:solidFill>
                <a:latin typeface="Arial"/>
                <a:cs typeface="Arial"/>
              </a:rPr>
              <a:t>{z/</a:t>
            </a:r>
            <a:r>
              <a:rPr lang="en-US" sz="1800" i="1" dirty="0" err="1" smtClean="0">
                <a:solidFill>
                  <a:srgbClr val="000000"/>
                </a:solidFill>
                <a:latin typeface="Arial"/>
                <a:cs typeface="Arial"/>
              </a:rPr>
              <a:t>Nono</a:t>
            </a:r>
            <a:r>
              <a:rPr lang="en-US" sz="1800" i="1" dirty="0" smtClean="0">
                <a:solidFill>
                  <a:srgbClr val="000000"/>
                </a:solidFill>
                <a:latin typeface="Arial"/>
                <a:cs typeface="Arial"/>
              </a:rPr>
              <a:t>},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which is instantiated in remaining </a:t>
            </a:r>
            <a:r>
              <a:rPr lang="en-US" sz="1800" dirty="0" err="1" smtClean="0">
                <a:solidFill>
                  <a:srgbClr val="000000"/>
                </a:solidFill>
                <a:latin typeface="Arial"/>
                <a:cs typeface="Arial"/>
              </a:rPr>
              <a:t>subgoals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3743980"/>
            <a:ext cx="619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4876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Missile(y)</a:t>
            </a:r>
            <a:endParaRPr lang="en-US" sz="1600" i="1" dirty="0"/>
          </a:p>
        </p:txBody>
      </p:sp>
      <p:cxnSp>
        <p:nvCxnSpPr>
          <p:cNvPr id="18" name="Straight Connector 17"/>
          <p:cNvCxnSpPr>
            <a:stCxn id="16" idx="0"/>
            <a:endCxn id="6" idx="2"/>
          </p:cNvCxnSpPr>
          <p:nvPr/>
        </p:nvCxnSpPr>
        <p:spPr>
          <a:xfrm flipV="1">
            <a:off x="1981200" y="3657600"/>
            <a:ext cx="13716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29608" y="5181600"/>
            <a:ext cx="1247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{y/M</a:t>
            </a:r>
            <a:r>
              <a:rPr lang="en-US" baseline="-25000" dirty="0" smtClean="0"/>
              <a:t>1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95600" y="4876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Missile(M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sp>
        <p:nvSpPr>
          <p:cNvPr id="23" name="Rectangle 22"/>
          <p:cNvSpPr/>
          <p:nvPr/>
        </p:nvSpPr>
        <p:spPr>
          <a:xfrm>
            <a:off x="4648200" y="4876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Owns(Nono,M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cxnSp>
        <p:nvCxnSpPr>
          <p:cNvPr id="24" name="Straight Connector 23"/>
          <p:cNvCxnSpPr>
            <a:stCxn id="22" idx="0"/>
            <a:endCxn id="7" idx="2"/>
          </p:cNvCxnSpPr>
          <p:nvPr/>
        </p:nvCxnSpPr>
        <p:spPr>
          <a:xfrm flipV="1">
            <a:off x="3733800" y="3657600"/>
            <a:ext cx="15240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0"/>
            <a:endCxn id="7" idx="2"/>
          </p:cNvCxnSpPr>
          <p:nvPr/>
        </p:nvCxnSpPr>
        <p:spPr>
          <a:xfrm flipH="1" flipV="1">
            <a:off x="5257800" y="3657600"/>
            <a:ext cx="2286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4495800" y="4191000"/>
            <a:ext cx="990600" cy="228600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5400" y="37439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{z/</a:t>
            </a:r>
            <a:r>
              <a:rPr lang="en-US" dirty="0" err="1" smtClean="0"/>
              <a:t>Nono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81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17526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Criminal(West)</a:t>
            </a:r>
            <a:endParaRPr lang="en-US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7620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American(West)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251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Weapon(y)</a:t>
            </a:r>
            <a:endParaRPr lang="en-US" sz="1600" i="1" dirty="0"/>
          </a:p>
        </p:txBody>
      </p:sp>
      <p:sp>
        <p:nvSpPr>
          <p:cNvPr id="7" name="Rectangle 6"/>
          <p:cNvSpPr/>
          <p:nvPr/>
        </p:nvSpPr>
        <p:spPr>
          <a:xfrm>
            <a:off x="4267200" y="3352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Sells(West, M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, z)</a:t>
            </a:r>
            <a:endParaRPr lang="en-US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632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Hostile(</a:t>
            </a:r>
            <a:r>
              <a:rPr lang="en-US" sz="1600" b="1" i="1" dirty="0" err="1" smtClean="0"/>
              <a:t>Nono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 flipH="1">
            <a:off x="1600200" y="2057400"/>
            <a:ext cx="25146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4" idx="2"/>
          </p:cNvCxnSpPr>
          <p:nvPr/>
        </p:nvCxnSpPr>
        <p:spPr>
          <a:xfrm flipV="1">
            <a:off x="3352800" y="2057400"/>
            <a:ext cx="762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4" idx="2"/>
          </p:cNvCxnSpPr>
          <p:nvPr/>
        </p:nvCxnSpPr>
        <p:spPr>
          <a:xfrm flipH="1" flipV="1">
            <a:off x="4114800" y="2057400"/>
            <a:ext cx="1143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4" idx="2"/>
          </p:cNvCxnSpPr>
          <p:nvPr/>
        </p:nvCxnSpPr>
        <p:spPr>
          <a:xfrm flipH="1" flipV="1">
            <a:off x="4114800" y="2057400"/>
            <a:ext cx="3048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124200" y="2438400"/>
            <a:ext cx="2209800" cy="228600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" y="5943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Both of the new conjuncts in the antecedent unify with facts in the KB, without substitution.</a:t>
            </a:r>
            <a:endParaRPr lang="en-US" sz="1800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3743980"/>
            <a:ext cx="619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4876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Missile(y)</a:t>
            </a:r>
            <a:endParaRPr lang="en-US" sz="1600" i="1" dirty="0"/>
          </a:p>
        </p:txBody>
      </p:sp>
      <p:cxnSp>
        <p:nvCxnSpPr>
          <p:cNvPr id="18" name="Straight Connector 17"/>
          <p:cNvCxnSpPr>
            <a:stCxn id="16" idx="0"/>
            <a:endCxn id="6" idx="2"/>
          </p:cNvCxnSpPr>
          <p:nvPr/>
        </p:nvCxnSpPr>
        <p:spPr>
          <a:xfrm flipV="1">
            <a:off x="1981200" y="3657600"/>
            <a:ext cx="13716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29608" y="5181600"/>
            <a:ext cx="1247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{y/M</a:t>
            </a:r>
            <a:r>
              <a:rPr lang="en-US" baseline="-25000" dirty="0" smtClean="0"/>
              <a:t>1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95600" y="4876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Missile(M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sp>
        <p:nvSpPr>
          <p:cNvPr id="23" name="Rectangle 22"/>
          <p:cNvSpPr/>
          <p:nvPr/>
        </p:nvSpPr>
        <p:spPr>
          <a:xfrm>
            <a:off x="4648200" y="4876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Owns(Nono,M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cxnSp>
        <p:nvCxnSpPr>
          <p:cNvPr id="24" name="Straight Connector 23"/>
          <p:cNvCxnSpPr>
            <a:stCxn id="22" idx="0"/>
            <a:endCxn id="7" idx="2"/>
          </p:cNvCxnSpPr>
          <p:nvPr/>
        </p:nvCxnSpPr>
        <p:spPr>
          <a:xfrm flipV="1">
            <a:off x="3733800" y="3657600"/>
            <a:ext cx="15240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0"/>
            <a:endCxn id="7" idx="2"/>
          </p:cNvCxnSpPr>
          <p:nvPr/>
        </p:nvCxnSpPr>
        <p:spPr>
          <a:xfrm flipH="1" flipV="1">
            <a:off x="5257800" y="3657600"/>
            <a:ext cx="2286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4495800" y="4191000"/>
            <a:ext cx="990600" cy="228600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5400" y="37439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{z/</a:t>
            </a:r>
            <a:r>
              <a:rPr lang="en-US" dirty="0" err="1" smtClean="0"/>
              <a:t>Nono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5181600"/>
            <a:ext cx="619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48270" y="5191780"/>
            <a:ext cx="619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76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17526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Criminal(West)</a:t>
            </a:r>
            <a:endParaRPr lang="en-US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7620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American(West)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251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Weapon(y)</a:t>
            </a:r>
            <a:endParaRPr lang="en-US" sz="1600" i="1" dirty="0"/>
          </a:p>
        </p:txBody>
      </p:sp>
      <p:sp>
        <p:nvSpPr>
          <p:cNvPr id="7" name="Rectangle 6"/>
          <p:cNvSpPr/>
          <p:nvPr/>
        </p:nvSpPr>
        <p:spPr>
          <a:xfrm>
            <a:off x="4267200" y="3352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Sells(West, M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, z)</a:t>
            </a:r>
            <a:endParaRPr lang="en-US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632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Hostile(</a:t>
            </a:r>
            <a:r>
              <a:rPr lang="en-US" sz="1600" i="1" dirty="0" err="1" smtClean="0"/>
              <a:t>Nono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 flipH="1">
            <a:off x="1600200" y="2057400"/>
            <a:ext cx="25146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4" idx="2"/>
          </p:cNvCxnSpPr>
          <p:nvPr/>
        </p:nvCxnSpPr>
        <p:spPr>
          <a:xfrm flipV="1">
            <a:off x="3352800" y="2057400"/>
            <a:ext cx="762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4" idx="2"/>
          </p:cNvCxnSpPr>
          <p:nvPr/>
        </p:nvCxnSpPr>
        <p:spPr>
          <a:xfrm flipH="1" flipV="1">
            <a:off x="4114800" y="2057400"/>
            <a:ext cx="1143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4" idx="2"/>
          </p:cNvCxnSpPr>
          <p:nvPr/>
        </p:nvCxnSpPr>
        <p:spPr>
          <a:xfrm flipH="1" flipV="1">
            <a:off x="4114800" y="2057400"/>
            <a:ext cx="3048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124200" y="2438400"/>
            <a:ext cx="2209800" cy="228600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" y="5943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The fourth conjunct unifies with one rule in the KB. Enemies of America are hostile. </a:t>
            </a:r>
            <a:endParaRPr lang="en-US" sz="1800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3743980"/>
            <a:ext cx="619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4876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Missile(y)</a:t>
            </a:r>
            <a:endParaRPr lang="en-US" sz="1600" i="1" dirty="0"/>
          </a:p>
        </p:txBody>
      </p:sp>
      <p:cxnSp>
        <p:nvCxnSpPr>
          <p:cNvPr id="18" name="Straight Connector 17"/>
          <p:cNvCxnSpPr>
            <a:stCxn id="16" idx="0"/>
            <a:endCxn id="6" idx="2"/>
          </p:cNvCxnSpPr>
          <p:nvPr/>
        </p:nvCxnSpPr>
        <p:spPr>
          <a:xfrm flipV="1">
            <a:off x="1981200" y="3657600"/>
            <a:ext cx="13716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29608" y="5181600"/>
            <a:ext cx="1247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{y/M</a:t>
            </a:r>
            <a:r>
              <a:rPr lang="en-US" baseline="-25000" dirty="0" smtClean="0"/>
              <a:t>1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95600" y="4876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Missile(M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sp>
        <p:nvSpPr>
          <p:cNvPr id="23" name="Rectangle 22"/>
          <p:cNvSpPr/>
          <p:nvPr/>
        </p:nvSpPr>
        <p:spPr>
          <a:xfrm>
            <a:off x="4648200" y="4876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Owns(Nono,M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cxnSp>
        <p:nvCxnSpPr>
          <p:cNvPr id="24" name="Straight Connector 23"/>
          <p:cNvCxnSpPr>
            <a:stCxn id="22" idx="0"/>
            <a:endCxn id="7" idx="2"/>
          </p:cNvCxnSpPr>
          <p:nvPr/>
        </p:nvCxnSpPr>
        <p:spPr>
          <a:xfrm flipV="1">
            <a:off x="3733800" y="3657600"/>
            <a:ext cx="15240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0"/>
            <a:endCxn id="7" idx="2"/>
          </p:cNvCxnSpPr>
          <p:nvPr/>
        </p:nvCxnSpPr>
        <p:spPr>
          <a:xfrm flipH="1" flipV="1">
            <a:off x="5257800" y="3657600"/>
            <a:ext cx="2286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4495800" y="4191000"/>
            <a:ext cx="990600" cy="228600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5400" y="37439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{z/</a:t>
            </a:r>
            <a:r>
              <a:rPr lang="en-US" dirty="0" err="1" smtClean="0"/>
              <a:t>Nono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5181600"/>
            <a:ext cx="619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48270" y="5191780"/>
            <a:ext cx="619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00800" y="4876800"/>
            <a:ext cx="2286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Enemy(</a:t>
            </a:r>
            <a:r>
              <a:rPr lang="en-US" sz="1600" i="1" dirty="0" err="1" smtClean="0"/>
              <a:t>Nono</a:t>
            </a:r>
            <a:r>
              <a:rPr lang="en-US" sz="1600" i="1" dirty="0" smtClean="0"/>
              <a:t>, America)</a:t>
            </a:r>
            <a:endParaRPr lang="en-US" sz="1600" i="1" dirty="0"/>
          </a:p>
        </p:txBody>
      </p:sp>
      <p:cxnSp>
        <p:nvCxnSpPr>
          <p:cNvPr id="33" name="Straight Connector 32"/>
          <p:cNvCxnSpPr>
            <a:stCxn id="30" idx="0"/>
            <a:endCxn id="8" idx="2"/>
          </p:cNvCxnSpPr>
          <p:nvPr/>
        </p:nvCxnSpPr>
        <p:spPr>
          <a:xfrm flipH="1" flipV="1">
            <a:off x="7162800" y="3657600"/>
            <a:ext cx="3810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06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17526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Criminal(West)</a:t>
            </a:r>
            <a:endParaRPr lang="en-US" sz="1600" i="1" dirty="0"/>
          </a:p>
        </p:txBody>
      </p:sp>
      <p:sp>
        <p:nvSpPr>
          <p:cNvPr id="5" name="Rectangle 4"/>
          <p:cNvSpPr/>
          <p:nvPr/>
        </p:nvSpPr>
        <p:spPr>
          <a:xfrm>
            <a:off x="7620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American(West)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251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Weapon(y)</a:t>
            </a:r>
            <a:endParaRPr lang="en-US" sz="1600" i="1" dirty="0"/>
          </a:p>
        </p:txBody>
      </p:sp>
      <p:sp>
        <p:nvSpPr>
          <p:cNvPr id="7" name="Rectangle 6"/>
          <p:cNvSpPr/>
          <p:nvPr/>
        </p:nvSpPr>
        <p:spPr>
          <a:xfrm>
            <a:off x="4267200" y="3352800"/>
            <a:ext cx="1981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Sells(West, M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, z)</a:t>
            </a:r>
            <a:endParaRPr lang="en-US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6324600" y="3352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Hostile(</a:t>
            </a:r>
            <a:r>
              <a:rPr lang="en-US" sz="1600" i="1" dirty="0" err="1" smtClean="0"/>
              <a:t>Nono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 flipH="1">
            <a:off x="1600200" y="2057400"/>
            <a:ext cx="25146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4" idx="2"/>
          </p:cNvCxnSpPr>
          <p:nvPr/>
        </p:nvCxnSpPr>
        <p:spPr>
          <a:xfrm flipV="1">
            <a:off x="3352800" y="2057400"/>
            <a:ext cx="762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4" idx="2"/>
          </p:cNvCxnSpPr>
          <p:nvPr/>
        </p:nvCxnSpPr>
        <p:spPr>
          <a:xfrm flipH="1" flipV="1">
            <a:off x="4114800" y="2057400"/>
            <a:ext cx="1143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4" idx="2"/>
          </p:cNvCxnSpPr>
          <p:nvPr/>
        </p:nvCxnSpPr>
        <p:spPr>
          <a:xfrm flipH="1" flipV="1">
            <a:off x="4114800" y="2057400"/>
            <a:ext cx="30480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124200" y="2438400"/>
            <a:ext cx="2209800" cy="228600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" y="5943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The new antecedent is unifies with a fact in our KB without substitution. With all conjuncts in all antecedents satisfied, we have proven that West was a criminal.</a:t>
            </a:r>
            <a:endParaRPr lang="en-US" sz="1800" i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3743980"/>
            <a:ext cx="619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4876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Missile(y)</a:t>
            </a:r>
            <a:endParaRPr lang="en-US" sz="1600" i="1" dirty="0"/>
          </a:p>
        </p:txBody>
      </p:sp>
      <p:cxnSp>
        <p:nvCxnSpPr>
          <p:cNvPr id="18" name="Straight Connector 17"/>
          <p:cNvCxnSpPr>
            <a:stCxn id="16" idx="0"/>
            <a:endCxn id="6" idx="2"/>
          </p:cNvCxnSpPr>
          <p:nvPr/>
        </p:nvCxnSpPr>
        <p:spPr>
          <a:xfrm flipV="1">
            <a:off x="1981200" y="3657600"/>
            <a:ext cx="13716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29608" y="5181600"/>
            <a:ext cx="1247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{y/M</a:t>
            </a:r>
            <a:r>
              <a:rPr lang="en-US" baseline="-25000" dirty="0" smtClean="0"/>
              <a:t>1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95600" y="4876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Missile(M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sp>
        <p:nvSpPr>
          <p:cNvPr id="23" name="Rectangle 22"/>
          <p:cNvSpPr/>
          <p:nvPr/>
        </p:nvSpPr>
        <p:spPr>
          <a:xfrm>
            <a:off x="4648200" y="4876800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Owns(Nono,M</a:t>
            </a:r>
            <a:r>
              <a:rPr lang="en-US" sz="1600" i="1" baseline="-25000" dirty="0" smtClean="0"/>
              <a:t>1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cxnSp>
        <p:nvCxnSpPr>
          <p:cNvPr id="24" name="Straight Connector 23"/>
          <p:cNvCxnSpPr>
            <a:stCxn id="22" idx="0"/>
            <a:endCxn id="7" idx="2"/>
          </p:cNvCxnSpPr>
          <p:nvPr/>
        </p:nvCxnSpPr>
        <p:spPr>
          <a:xfrm flipV="1">
            <a:off x="3733800" y="3657600"/>
            <a:ext cx="15240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0"/>
            <a:endCxn id="7" idx="2"/>
          </p:cNvCxnSpPr>
          <p:nvPr/>
        </p:nvCxnSpPr>
        <p:spPr>
          <a:xfrm flipH="1" flipV="1">
            <a:off x="5257800" y="3657600"/>
            <a:ext cx="2286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4495800" y="4191000"/>
            <a:ext cx="990600" cy="228600"/>
          </a:xfrm>
          <a:custGeom>
            <a:avLst/>
            <a:gdLst>
              <a:gd name="connsiteX0" fmla="*/ 0 w 450273"/>
              <a:gd name="connsiteY0" fmla="*/ 0 h 92642"/>
              <a:gd name="connsiteX1" fmla="*/ 219364 w 450273"/>
              <a:gd name="connsiteY1" fmla="*/ 92363 h 92642"/>
              <a:gd name="connsiteX2" fmla="*/ 450273 w 450273"/>
              <a:gd name="connsiteY2" fmla="*/ 23091 h 9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273" h="92642">
                <a:moveTo>
                  <a:pt x="0" y="0"/>
                </a:moveTo>
                <a:cubicBezTo>
                  <a:pt x="72159" y="44257"/>
                  <a:pt x="144319" y="88515"/>
                  <a:pt x="219364" y="92363"/>
                </a:cubicBezTo>
                <a:cubicBezTo>
                  <a:pt x="294409" y="96211"/>
                  <a:pt x="372341" y="59651"/>
                  <a:pt x="450273" y="2309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5400" y="37439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{z/</a:t>
            </a:r>
            <a:r>
              <a:rPr lang="en-US" dirty="0" err="1" smtClean="0"/>
              <a:t>Nono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5181600"/>
            <a:ext cx="619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48270" y="5191780"/>
            <a:ext cx="619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00800" y="4876800"/>
            <a:ext cx="2286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Enemy(</a:t>
            </a:r>
            <a:r>
              <a:rPr lang="en-US" sz="1600" i="1" dirty="0" err="1" smtClean="0"/>
              <a:t>Nono</a:t>
            </a:r>
            <a:r>
              <a:rPr lang="en-US" sz="1600" i="1" dirty="0" smtClean="0"/>
              <a:t>, America)</a:t>
            </a:r>
            <a:endParaRPr lang="en-US" sz="1600" i="1" dirty="0"/>
          </a:p>
        </p:txBody>
      </p:sp>
      <p:cxnSp>
        <p:nvCxnSpPr>
          <p:cNvPr id="33" name="Straight Connector 32"/>
          <p:cNvCxnSpPr>
            <a:stCxn id="30" idx="0"/>
            <a:endCxn id="8" idx="2"/>
          </p:cNvCxnSpPr>
          <p:nvPr/>
        </p:nvCxnSpPr>
        <p:spPr>
          <a:xfrm flipH="1" flipV="1">
            <a:off x="7162800" y="3657600"/>
            <a:ext cx="3810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29470" y="5181600"/>
            <a:ext cx="619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2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373563"/>
          </a:xfrm>
        </p:spPr>
        <p:txBody>
          <a:bodyPr>
            <a:normAutofit/>
          </a:bodyPr>
          <a:lstStyle/>
          <a:p>
            <a:r>
              <a:rPr lang="en-US" b="0" dirty="0" smtClean="0"/>
              <a:t>Substitutions are mappings between </a:t>
            </a:r>
            <a:r>
              <a:rPr lang="en-US" dirty="0" smtClean="0"/>
              <a:t>terms and other terms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	</a:t>
            </a:r>
            <a:r>
              <a:rPr lang="el-GR" b="0" i="1" dirty="0" smtClean="0"/>
              <a:t>θ</a:t>
            </a:r>
            <a:r>
              <a:rPr lang="en-US" b="0" i="1" baseline="-25000" dirty="0" smtClean="0"/>
              <a:t>1</a:t>
            </a:r>
            <a:r>
              <a:rPr lang="en-US" b="0" dirty="0" smtClean="0"/>
              <a:t> = { </a:t>
            </a:r>
            <a:r>
              <a:rPr lang="en-US" b="0" i="1" dirty="0" smtClean="0"/>
              <a:t>x/John, y/Leia, z/Lightsaber3</a:t>
            </a:r>
            <a:r>
              <a:rPr lang="en-US" b="0" dirty="0" smtClean="0"/>
              <a:t> }</a:t>
            </a:r>
          </a:p>
          <a:p>
            <a:r>
              <a:rPr lang="en-US" b="0" i="1" dirty="0" smtClean="0"/>
              <a:t>	</a:t>
            </a:r>
            <a:r>
              <a:rPr lang="el-GR" b="0" i="1" dirty="0" smtClean="0"/>
              <a:t>θ</a:t>
            </a:r>
            <a:r>
              <a:rPr lang="en-US" b="0" i="1" baseline="-25000" dirty="0" smtClean="0"/>
              <a:t>2</a:t>
            </a:r>
            <a:r>
              <a:rPr lang="en-US" b="0" dirty="0" smtClean="0"/>
              <a:t> </a:t>
            </a:r>
            <a:r>
              <a:rPr lang="en-US" b="0" dirty="0"/>
              <a:t>= { </a:t>
            </a:r>
            <a:r>
              <a:rPr lang="en-US" b="0" i="1" dirty="0" smtClean="0"/>
              <a:t>w/x, </a:t>
            </a:r>
            <a:r>
              <a:rPr lang="en-US" b="0" i="1" dirty="0"/>
              <a:t>y</a:t>
            </a:r>
            <a:r>
              <a:rPr lang="en-US" b="0" i="1" dirty="0" smtClean="0"/>
              <a:t>/G(x), </a:t>
            </a:r>
            <a:r>
              <a:rPr lang="en-US" b="0" i="1" dirty="0"/>
              <a:t>z/Lightsaber3</a:t>
            </a:r>
            <a:r>
              <a:rPr lang="en-US" b="0" dirty="0"/>
              <a:t>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Let’s define the </a:t>
            </a:r>
            <a:r>
              <a:rPr lang="en-US" b="0" dirty="0" smtClean="0">
                <a:latin typeface="Courier"/>
                <a:cs typeface="Courier"/>
              </a:rPr>
              <a:t>SUBST</a:t>
            </a:r>
            <a:r>
              <a:rPr lang="en-US" b="0" dirty="0" smtClean="0"/>
              <a:t> operation to </a:t>
            </a:r>
            <a:r>
              <a:rPr lang="en-US" i="1" dirty="0" smtClean="0"/>
              <a:t>rewrite</a:t>
            </a:r>
            <a:r>
              <a:rPr lang="en-US" b="0" i="1" dirty="0" smtClean="0"/>
              <a:t> </a:t>
            </a:r>
            <a:r>
              <a:rPr lang="en-US" b="0" dirty="0" smtClean="0"/>
              <a:t>a sentence by substituting</a:t>
            </a:r>
            <a:br>
              <a:rPr lang="en-US" b="0" dirty="0" smtClean="0"/>
            </a:br>
            <a:r>
              <a:rPr lang="en-US" b="0" dirty="0" smtClean="0"/>
              <a:t>terms with other terms.</a:t>
            </a:r>
            <a:endParaRPr lang="en-US" b="0" i="1" dirty="0"/>
          </a:p>
          <a:p>
            <a:r>
              <a:rPr lang="en-US" b="0" dirty="0" smtClean="0"/>
              <a:t>	</a:t>
            </a:r>
            <a:r>
              <a:rPr lang="en-US" b="0" dirty="0" smtClean="0">
                <a:latin typeface="Courier"/>
                <a:cs typeface="Courier"/>
              </a:rPr>
              <a:t>SUBST</a:t>
            </a:r>
            <a:r>
              <a:rPr lang="en-US" b="0" dirty="0" smtClean="0"/>
              <a:t>(</a:t>
            </a:r>
            <a:r>
              <a:rPr lang="el-GR" b="0" i="1" dirty="0"/>
              <a:t>θ</a:t>
            </a:r>
            <a:r>
              <a:rPr lang="en-US" b="0" dirty="0" smtClean="0"/>
              <a:t>, </a:t>
            </a:r>
            <a:r>
              <a:rPr lang="el-GR" b="0" dirty="0"/>
              <a:t>α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Examples:</a:t>
            </a:r>
          </a:p>
          <a:p>
            <a:r>
              <a:rPr lang="en-US" sz="1600" b="0" dirty="0" smtClean="0">
                <a:latin typeface="Courier"/>
                <a:cs typeface="Courier"/>
              </a:rPr>
              <a:t>SUBST</a:t>
            </a:r>
            <a:r>
              <a:rPr lang="en-US" sz="1600" b="0" dirty="0" smtClean="0"/>
              <a:t>(</a:t>
            </a:r>
            <a:r>
              <a:rPr lang="en-US" sz="1600" b="0" dirty="0"/>
              <a:t>{ </a:t>
            </a:r>
            <a:r>
              <a:rPr lang="en-US" sz="1600" b="0" i="1" dirty="0"/>
              <a:t>x/John, y/Leia, z/Lightsaber3</a:t>
            </a:r>
            <a:r>
              <a:rPr lang="en-US" sz="1600" b="0" dirty="0"/>
              <a:t> }, </a:t>
            </a:r>
            <a:r>
              <a:rPr lang="en-US" sz="1600" b="0" dirty="0" smtClean="0"/>
              <a:t>∀</a:t>
            </a:r>
            <a:r>
              <a:rPr lang="en-US" sz="1600" b="0" i="1" dirty="0" smtClean="0"/>
              <a:t>x . Taller(Everest, x)) = Taller(Everest, John)</a:t>
            </a:r>
            <a:endParaRPr lang="en-US" sz="1600" b="0" i="1" dirty="0"/>
          </a:p>
          <a:p>
            <a:r>
              <a:rPr lang="en-US" sz="1600" b="0" dirty="0">
                <a:latin typeface="Courier"/>
                <a:cs typeface="Courier"/>
              </a:rPr>
              <a:t>SUBST</a:t>
            </a:r>
            <a:r>
              <a:rPr lang="en-US" sz="1600" b="0" dirty="0"/>
              <a:t>(</a:t>
            </a:r>
            <a:r>
              <a:rPr lang="en-US" sz="1600" b="0" dirty="0" smtClean="0"/>
              <a:t>{</a:t>
            </a:r>
            <a:r>
              <a:rPr lang="en-US" sz="1600" b="0" i="1" dirty="0"/>
              <a:t>w/x, y/G(x), z/Lightsaber3</a:t>
            </a:r>
            <a:r>
              <a:rPr lang="en-US" sz="1600" b="0" dirty="0"/>
              <a:t> </a:t>
            </a:r>
            <a:r>
              <a:rPr lang="en-US" sz="1600" b="0" dirty="0" smtClean="0"/>
              <a:t>}</a:t>
            </a:r>
            <a:r>
              <a:rPr lang="en-US" sz="1600" b="0" dirty="0"/>
              <a:t>, </a:t>
            </a:r>
            <a:r>
              <a:rPr lang="en-US" sz="1600" b="0" dirty="0" smtClean="0"/>
              <a:t>∀</a:t>
            </a:r>
            <a:r>
              <a:rPr lang="en-US" sz="1600" b="0" i="1" dirty="0" smtClean="0"/>
              <a:t>w, y </a:t>
            </a:r>
            <a:r>
              <a:rPr lang="en-US" sz="1600" b="0" i="1" dirty="0"/>
              <a:t>. </a:t>
            </a:r>
            <a:r>
              <a:rPr lang="en-US" sz="1600" b="0" i="1" dirty="0" smtClean="0"/>
              <a:t>Loves(w, y)</a:t>
            </a:r>
            <a:r>
              <a:rPr lang="en-US" sz="1600" b="0" i="1" dirty="0"/>
              <a:t>) = </a:t>
            </a:r>
            <a:r>
              <a:rPr lang="en-US" sz="1600" b="0" i="1" dirty="0" smtClean="0"/>
              <a:t>Loves(x, G(x))</a:t>
            </a:r>
            <a:endParaRPr lang="en-US" sz="1600" b="0" i="1" dirty="0"/>
          </a:p>
          <a:p>
            <a:r>
              <a:rPr lang="en-US" sz="1600" b="0" dirty="0">
                <a:latin typeface="Courier"/>
                <a:cs typeface="Courier"/>
              </a:rPr>
              <a:t>SUBST</a:t>
            </a:r>
            <a:r>
              <a:rPr lang="en-US" sz="1600" b="0" dirty="0"/>
              <a:t>(</a:t>
            </a:r>
            <a:r>
              <a:rPr lang="en-US" sz="1600" b="0" dirty="0" smtClean="0"/>
              <a:t>{</a:t>
            </a:r>
            <a:r>
              <a:rPr lang="en-US" sz="1600" b="0" i="1" dirty="0"/>
              <a:t>w/x, y/G(x), z/Lightsaber3</a:t>
            </a:r>
            <a:r>
              <a:rPr lang="en-US" sz="1600" b="0" dirty="0"/>
              <a:t> </a:t>
            </a:r>
            <a:r>
              <a:rPr lang="en-US" sz="1600" b="0" dirty="0" smtClean="0"/>
              <a:t>}</a:t>
            </a:r>
            <a:r>
              <a:rPr lang="en-US" sz="1600" b="0" dirty="0"/>
              <a:t>, </a:t>
            </a:r>
            <a:r>
              <a:rPr lang="en-US" sz="1600" b="0" dirty="0" smtClean="0"/>
              <a:t>∀</a:t>
            </a:r>
            <a:r>
              <a:rPr lang="en-US" sz="1600" b="0" i="1" dirty="0" smtClean="0"/>
              <a:t>y, z </a:t>
            </a:r>
            <a:r>
              <a:rPr lang="en-US" sz="1600" b="0" i="1" dirty="0"/>
              <a:t>. </a:t>
            </a:r>
            <a:r>
              <a:rPr lang="en-US" sz="1600" b="0" i="1" dirty="0" smtClean="0"/>
              <a:t>Owns(y, z)</a:t>
            </a:r>
            <a:r>
              <a:rPr lang="en-US" sz="1600" b="0" i="1" dirty="0"/>
              <a:t>) = </a:t>
            </a:r>
            <a:r>
              <a:rPr lang="en-US" sz="1600" b="0" i="1" dirty="0" smtClean="0"/>
              <a:t>Owns(G(x), Lightsaber3)</a:t>
            </a:r>
            <a:endParaRPr lang="en-US" sz="1600" b="0" i="1" dirty="0"/>
          </a:p>
          <a:p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30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Example 9.13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95" y="914400"/>
            <a:ext cx="7965105" cy="4546639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/>
              <a:t>In this exercise, use the sentences you wrote in Exercise 9.6 to answer a question by using a backward-chaining algorithm. </a:t>
            </a:r>
            <a:endParaRPr lang="en-US" sz="2400" dirty="0" smtClean="0"/>
          </a:p>
          <a:p>
            <a:pPr marL="0" indent="0">
              <a:spcBef>
                <a:spcPts val="0"/>
              </a:spcBef>
            </a:pPr>
            <a:r>
              <a:rPr lang="en-US" sz="2400" dirty="0" smtClean="0">
                <a:solidFill>
                  <a:schemeClr val="accent3"/>
                </a:solidFill>
              </a:rPr>
              <a:t>Horse</a:t>
            </a:r>
            <a:r>
              <a:rPr lang="en-US" sz="2400" dirty="0">
                <a:solidFill>
                  <a:schemeClr val="accent3"/>
                </a:solidFill>
              </a:rPr>
              <a:t>(x) ⇒ Mammal(x) 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Cow(x) ⇒ Mammal(x) 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Pig(x) ⇒ Mammal(x) </a:t>
            </a:r>
          </a:p>
          <a:p>
            <a:pPr marL="0" indent="0">
              <a:spcBef>
                <a:spcPts val="0"/>
              </a:spcBef>
            </a:pPr>
            <a:r>
              <a:rPr lang="en-US" sz="2400" dirty="0" smtClean="0">
                <a:solidFill>
                  <a:schemeClr val="accent3"/>
                </a:solidFill>
              </a:rPr>
              <a:t>Offspring</a:t>
            </a:r>
            <a:r>
              <a:rPr lang="en-US" sz="2400" dirty="0">
                <a:solidFill>
                  <a:schemeClr val="accent3"/>
                </a:solidFill>
              </a:rPr>
              <a:t>(</a:t>
            </a:r>
            <a:r>
              <a:rPr lang="en-US" sz="2400" dirty="0" err="1">
                <a:solidFill>
                  <a:schemeClr val="accent3"/>
                </a:solidFill>
              </a:rPr>
              <a:t>x,y</a:t>
            </a:r>
            <a:r>
              <a:rPr lang="en-US" sz="2400" dirty="0">
                <a:solidFill>
                  <a:schemeClr val="accent3"/>
                </a:solidFill>
              </a:rPr>
              <a:t>)∧Horse(y) ⇒ Horse(x)</a:t>
            </a:r>
          </a:p>
          <a:p>
            <a:pPr marL="0" indent="0">
              <a:spcBef>
                <a:spcPts val="0"/>
              </a:spcBef>
            </a:pPr>
            <a:r>
              <a:rPr lang="en-US" sz="2400" dirty="0" smtClean="0">
                <a:solidFill>
                  <a:schemeClr val="accent3"/>
                </a:solidFill>
              </a:rPr>
              <a:t>Horse</a:t>
            </a:r>
            <a:r>
              <a:rPr lang="en-US" sz="2400" dirty="0">
                <a:solidFill>
                  <a:schemeClr val="accent3"/>
                </a:solidFill>
              </a:rPr>
              <a:t>(Bluebeard</a:t>
            </a:r>
            <a:r>
              <a:rPr lang="en-US" sz="2400" dirty="0" smtClean="0">
                <a:solidFill>
                  <a:schemeClr val="accent3"/>
                </a:solidFill>
              </a:rPr>
              <a:t>)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endParaRPr lang="en-US" sz="2400" dirty="0" smtClean="0">
              <a:solidFill>
                <a:schemeClr val="accent3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en-US" sz="2400" dirty="0" smtClean="0">
                <a:solidFill>
                  <a:schemeClr val="accent3"/>
                </a:solidFill>
              </a:rPr>
              <a:t>Parent</a:t>
            </a:r>
            <a:r>
              <a:rPr lang="en-US" sz="2400" dirty="0">
                <a:solidFill>
                  <a:schemeClr val="accent3"/>
                </a:solidFill>
              </a:rPr>
              <a:t>(Bluebeard</a:t>
            </a:r>
            <a:r>
              <a:rPr lang="en-US" sz="2400" dirty="0" smtClean="0">
                <a:solidFill>
                  <a:schemeClr val="accent3"/>
                </a:solidFill>
              </a:rPr>
              <a:t>, Charlie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  <a:p>
            <a:pPr marL="0" indent="0">
              <a:spcBef>
                <a:spcPts val="0"/>
              </a:spcBef>
            </a:pPr>
            <a:r>
              <a:rPr lang="en-US" sz="2400" dirty="0" smtClean="0">
                <a:solidFill>
                  <a:schemeClr val="accent3"/>
                </a:solidFill>
              </a:rPr>
              <a:t>Offspring</a:t>
            </a:r>
            <a:r>
              <a:rPr lang="en-US" sz="2400" dirty="0">
                <a:solidFill>
                  <a:schemeClr val="accent3"/>
                </a:solidFill>
              </a:rPr>
              <a:t>(</a:t>
            </a:r>
            <a:r>
              <a:rPr lang="en-US" sz="2400" dirty="0" err="1">
                <a:solidFill>
                  <a:schemeClr val="accent3"/>
                </a:solidFill>
              </a:rPr>
              <a:t>x,y</a:t>
            </a:r>
            <a:r>
              <a:rPr lang="en-US" sz="2400" dirty="0">
                <a:solidFill>
                  <a:schemeClr val="accent3"/>
                </a:solidFill>
              </a:rPr>
              <a:t>) ⇒ Parent(</a:t>
            </a:r>
            <a:r>
              <a:rPr lang="en-US" sz="2400" dirty="0" err="1">
                <a:solidFill>
                  <a:schemeClr val="accent3"/>
                </a:solidFill>
              </a:rPr>
              <a:t>y,x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  <a:br>
              <a:rPr lang="en-US" sz="2400" dirty="0">
                <a:solidFill>
                  <a:schemeClr val="accent3"/>
                </a:solidFill>
              </a:rPr>
            </a:br>
            <a:r>
              <a:rPr lang="en-US" sz="2400" dirty="0" smtClean="0">
                <a:solidFill>
                  <a:schemeClr val="accent3"/>
                </a:solidFill>
              </a:rPr>
              <a:t>Parent</a:t>
            </a:r>
            <a:r>
              <a:rPr lang="en-US" sz="2400" dirty="0">
                <a:solidFill>
                  <a:schemeClr val="accent3"/>
                </a:solidFill>
              </a:rPr>
              <a:t>(</a:t>
            </a:r>
            <a:r>
              <a:rPr lang="en-US" sz="2400" dirty="0" err="1">
                <a:solidFill>
                  <a:schemeClr val="accent3"/>
                </a:solidFill>
              </a:rPr>
              <a:t>x,y</a:t>
            </a:r>
            <a:r>
              <a:rPr lang="en-US" sz="2400" dirty="0">
                <a:solidFill>
                  <a:schemeClr val="accent3"/>
                </a:solidFill>
              </a:rPr>
              <a:t>) ⇒ Offspring(</a:t>
            </a:r>
            <a:r>
              <a:rPr lang="en-US" sz="2400" dirty="0" err="1">
                <a:solidFill>
                  <a:schemeClr val="accent3"/>
                </a:solidFill>
              </a:rPr>
              <a:t>y,x</a:t>
            </a:r>
            <a:r>
              <a:rPr lang="en-US" sz="2400" dirty="0" smtClean="0">
                <a:solidFill>
                  <a:schemeClr val="accent3"/>
                </a:solidFill>
              </a:rPr>
              <a:t>)</a:t>
            </a:r>
          </a:p>
          <a:p>
            <a:pPr marL="0" indent="0">
              <a:spcBef>
                <a:spcPts val="0"/>
              </a:spcBef>
            </a:pPr>
            <a:r>
              <a:rPr lang="en-US" sz="2400" dirty="0" smtClean="0">
                <a:solidFill>
                  <a:schemeClr val="accent3"/>
                </a:solidFill>
              </a:rPr>
              <a:t>Mammal</a:t>
            </a:r>
            <a:r>
              <a:rPr lang="en-US" sz="2400" dirty="0">
                <a:solidFill>
                  <a:schemeClr val="accent3"/>
                </a:solidFill>
              </a:rPr>
              <a:t>(x) ⇒ Parent(G(x), x)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98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700"/>
            <a:ext cx="7772400" cy="1143000"/>
          </a:xfrm>
        </p:spPr>
        <p:txBody>
          <a:bodyPr/>
          <a:lstStyle/>
          <a:p>
            <a:r>
              <a:rPr lang="en-US" dirty="0" smtClean="0"/>
              <a:t>Example 9.13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520940" cy="4546639"/>
          </a:xfrm>
        </p:spPr>
        <p:txBody>
          <a:bodyPr/>
          <a:lstStyle/>
          <a:p>
            <a:pPr marL="0" indent="0"/>
            <a:r>
              <a:rPr lang="en-US" dirty="0" smtClean="0"/>
              <a:t>Draw </a:t>
            </a:r>
            <a:r>
              <a:rPr lang="en-US" dirty="0"/>
              <a:t>the proof tree generated by an exhaustive backward-chaining algorithm for the query ∃h Horse(h), where clauses are matched in the order given.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6406092" cy="40352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621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5791200" cy="1371600"/>
          </a:xfrm>
        </p:spPr>
        <p:txBody>
          <a:bodyPr/>
          <a:lstStyle/>
          <a:p>
            <a:r>
              <a:rPr lang="en-US" dirty="0" smtClean="0"/>
              <a:t>Example 9.13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945030" cy="4546639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</a:t>
            </a:r>
            <a:r>
              <a:rPr lang="en-US" sz="2400" dirty="0"/>
              <a:t>do you notice about this domain? </a:t>
            </a: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We get an infinite loop because of rule b, Offspring(x, y) ∧ Horse(y) ⇒ Horse(x). </a:t>
            </a: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90"/>
                </a:solidFill>
              </a:rPr>
              <a:t>The specific loop appearing in the figure arises because of the ordering of the clauses— it would be better to order Horse(Bluebeard) before the rule from b. </a:t>
            </a:r>
            <a:endParaRPr lang="en-US" sz="2400" dirty="0" smtClean="0">
              <a:solidFill>
                <a:srgbClr val="000090"/>
              </a:solidFill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rgbClr val="000090"/>
                </a:solidFill>
              </a:rPr>
              <a:t>However</a:t>
            </a:r>
            <a:r>
              <a:rPr lang="en-US" sz="2400" dirty="0">
                <a:solidFill>
                  <a:srgbClr val="000090"/>
                </a:solidFill>
              </a:rPr>
              <a:t>, a loop will occur no matter which way the rules are ordered if the theorem-</a:t>
            </a:r>
            <a:r>
              <a:rPr lang="en-US" sz="2400" dirty="0" err="1">
                <a:solidFill>
                  <a:srgbClr val="000090"/>
                </a:solidFill>
              </a:rPr>
              <a:t>prover</a:t>
            </a:r>
            <a:r>
              <a:rPr lang="en-US" sz="2400" dirty="0">
                <a:solidFill>
                  <a:srgbClr val="000090"/>
                </a:solidFill>
              </a:rPr>
              <a:t> is asked for all solutions.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5500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r>
              <a:rPr lang="en-US" dirty="0" smtClean="0"/>
              <a:t>Example 9.13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53" y="958032"/>
            <a:ext cx="8411477" cy="4689236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 smtClean="0"/>
              <a:t>How </a:t>
            </a:r>
            <a:r>
              <a:rPr lang="en-US" sz="3400" dirty="0"/>
              <a:t>many solutions for h actually follow from your sentences? </a:t>
            </a:r>
            <a:endParaRPr lang="en-US" sz="3400" dirty="0" smtClean="0"/>
          </a:p>
          <a:p>
            <a:r>
              <a:rPr lang="en-US" sz="3400" dirty="0">
                <a:solidFill>
                  <a:srgbClr val="000090"/>
                </a:solidFill>
              </a:rPr>
              <a:t>One should be able to prove that both Bluebeard and Charlie are horses. </a:t>
            </a:r>
            <a:endParaRPr lang="en-US" sz="3400" dirty="0" smtClean="0">
              <a:solidFill>
                <a:srgbClr val="000090"/>
              </a:solidFill>
            </a:endParaRPr>
          </a:p>
          <a:p>
            <a:endParaRPr lang="en-US" sz="2400" dirty="0"/>
          </a:p>
          <a:p>
            <a:r>
              <a:rPr lang="en-US" sz="3400" dirty="0"/>
              <a:t>Can you think of a way to find all of them? </a:t>
            </a:r>
            <a:r>
              <a:rPr lang="en-US" sz="3400" dirty="0" smtClean="0"/>
              <a:t> 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chemeClr val="accent3"/>
                </a:solidFill>
              </a:rPr>
              <a:t>Whenever </a:t>
            </a:r>
            <a:r>
              <a:rPr lang="en-US" sz="3200" dirty="0">
                <a:solidFill>
                  <a:schemeClr val="accent3"/>
                </a:solidFill>
              </a:rPr>
              <a:t>a “looping” goal </a:t>
            </a:r>
            <a:r>
              <a:rPr lang="en-US" sz="3200" dirty="0" smtClean="0">
                <a:solidFill>
                  <a:schemeClr val="accent3"/>
                </a:solidFill>
              </a:rPr>
              <a:t>occurs, suspend </a:t>
            </a:r>
            <a:r>
              <a:rPr lang="en-US" sz="3200" dirty="0">
                <a:solidFill>
                  <a:schemeClr val="accent3"/>
                </a:solidFill>
              </a:rPr>
              <a:t>the attempt to prove that </a:t>
            </a:r>
            <a:r>
              <a:rPr lang="en-US" sz="3200" dirty="0" err="1">
                <a:solidFill>
                  <a:schemeClr val="accent3"/>
                </a:solidFill>
              </a:rPr>
              <a:t>subgoal</a:t>
            </a:r>
            <a:r>
              <a:rPr lang="en-US" sz="3200" dirty="0">
                <a:solidFill>
                  <a:schemeClr val="accent3"/>
                </a:solidFill>
              </a:rPr>
              <a:t>. </a:t>
            </a:r>
            <a:endParaRPr lang="en-US" sz="3200" dirty="0" smtClean="0">
              <a:solidFill>
                <a:schemeClr val="accent3"/>
              </a:solidFill>
            </a:endParaRPr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chemeClr val="accent3"/>
                </a:solidFill>
              </a:rPr>
              <a:t>Continue </a:t>
            </a:r>
            <a:r>
              <a:rPr lang="en-US" sz="3200" dirty="0">
                <a:solidFill>
                  <a:schemeClr val="accent3"/>
                </a:solidFill>
              </a:rPr>
              <a:t>with all other branches of the proof for the </a:t>
            </a:r>
            <a:r>
              <a:rPr lang="en-US" sz="3200" dirty="0" err="1">
                <a:solidFill>
                  <a:schemeClr val="accent3"/>
                </a:solidFill>
              </a:rPr>
              <a:t>supergoal</a:t>
            </a:r>
            <a:r>
              <a:rPr lang="en-US" sz="3200" dirty="0">
                <a:solidFill>
                  <a:schemeClr val="accent3"/>
                </a:solidFill>
              </a:rPr>
              <a:t>, gathering up the solutions. Then use those solutions (suitably </a:t>
            </a:r>
            <a:r>
              <a:rPr lang="en-US" sz="3200" dirty="0" smtClean="0">
                <a:solidFill>
                  <a:schemeClr val="accent3"/>
                </a:solidFill>
              </a:rPr>
              <a:t>instantiated </a:t>
            </a:r>
            <a:r>
              <a:rPr lang="en-US" sz="3200" dirty="0">
                <a:solidFill>
                  <a:schemeClr val="accent3"/>
                </a:solidFill>
              </a:rPr>
              <a:t>if necessary) as solutions for the suspended </a:t>
            </a:r>
            <a:r>
              <a:rPr lang="en-US" sz="3200" dirty="0" err="1">
                <a:solidFill>
                  <a:schemeClr val="accent3"/>
                </a:solidFill>
              </a:rPr>
              <a:t>subgoal</a:t>
            </a:r>
            <a:r>
              <a:rPr lang="en-US" sz="3200" dirty="0">
                <a:solidFill>
                  <a:schemeClr val="accent3"/>
                </a:solidFill>
              </a:rPr>
              <a:t>, continuing that branch of the proof to find additional solutions if any</a:t>
            </a:r>
            <a:r>
              <a:rPr lang="en-US" sz="3200" dirty="0" smtClean="0">
                <a:solidFill>
                  <a:schemeClr val="accent3"/>
                </a:solidFill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chemeClr val="accent3"/>
                </a:solidFill>
              </a:rPr>
              <a:t>E.g. Offspring</a:t>
            </a:r>
            <a:r>
              <a:rPr lang="en-US" sz="3200" dirty="0">
                <a:solidFill>
                  <a:schemeClr val="accent3"/>
                </a:solidFill>
              </a:rPr>
              <a:t>(</a:t>
            </a:r>
            <a:r>
              <a:rPr lang="en-US" sz="3200" dirty="0" err="1">
                <a:solidFill>
                  <a:schemeClr val="accent3"/>
                </a:solidFill>
              </a:rPr>
              <a:t>Bluebeard,y</a:t>
            </a:r>
            <a:r>
              <a:rPr lang="en-US" sz="3200" dirty="0">
                <a:solidFill>
                  <a:schemeClr val="accent3"/>
                </a:solidFill>
              </a:rPr>
              <a:t>) is a repeated goal and would be suspended. </a:t>
            </a:r>
            <a:endParaRPr lang="en-US" sz="3200" dirty="0" smtClean="0">
              <a:solidFill>
                <a:schemeClr val="accent3"/>
              </a:solidFill>
            </a:endParaRPr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chemeClr val="accent3"/>
                </a:solidFill>
              </a:rPr>
              <a:t>Since </a:t>
            </a:r>
            <a:r>
              <a:rPr lang="en-US" sz="3200" dirty="0">
                <a:solidFill>
                  <a:schemeClr val="accent3"/>
                </a:solidFill>
              </a:rPr>
              <a:t>no other way to prove it exists, that branch will terminate with failure.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43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5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53350" cy="1274762"/>
          </a:xfrm>
        </p:spPr>
        <p:txBody>
          <a:bodyPr>
            <a:normAutofit/>
          </a:bodyPr>
          <a:lstStyle/>
          <a:p>
            <a:r>
              <a:rPr lang="en-US" dirty="0"/>
              <a:t>Logic </a:t>
            </a:r>
            <a:r>
              <a:rPr lang="en-US" dirty="0" smtClean="0"/>
              <a:t>Programming: </a:t>
            </a:r>
            <a:r>
              <a:rPr lang="en-US" sz="4000" dirty="0" smtClean="0">
                <a:solidFill>
                  <a:srgbClr val="FAC810"/>
                </a:solidFill>
              </a:rPr>
              <a:t>Prolog</a:t>
            </a:r>
            <a:endParaRPr lang="en-US" dirty="0">
              <a:solidFill>
                <a:srgbClr val="FAC810"/>
              </a:solidFill>
            </a:endParaRPr>
          </a:p>
        </p:txBody>
      </p:sp>
      <p:sp>
        <p:nvSpPr>
          <p:cNvPr id="11048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1425"/>
            <a:ext cx="8763000" cy="46164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A useful </a:t>
            </a:r>
            <a:r>
              <a:rPr lang="en-US" sz="2400" dirty="0"/>
              <a:t>programming/prototyping paradigm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 Prolog program is a set of Horn clauses </a:t>
            </a:r>
            <a:endParaRPr lang="en-US" sz="2500" dirty="0"/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2000" dirty="0">
                <a:latin typeface="Courier New" charset="0"/>
              </a:rPr>
              <a:t>head :- literal</a:t>
            </a:r>
            <a:r>
              <a:rPr lang="en-US" sz="2000" baseline="-25000" dirty="0">
                <a:latin typeface="Courier New" charset="0"/>
              </a:rPr>
              <a:t>1</a:t>
            </a:r>
            <a:r>
              <a:rPr lang="en-US" sz="2000" dirty="0">
                <a:latin typeface="Courier New" charset="0"/>
              </a:rPr>
              <a:t>, … </a:t>
            </a:r>
            <a:r>
              <a:rPr lang="en-US" sz="2000" dirty="0" err="1">
                <a:latin typeface="Courier New" charset="0"/>
              </a:rPr>
              <a:t>literal</a:t>
            </a:r>
            <a:r>
              <a:rPr lang="en-US" sz="2000" baseline="-25000" dirty="0" err="1">
                <a:latin typeface="Courier New" charset="0"/>
              </a:rPr>
              <a:t>n</a:t>
            </a:r>
            <a:r>
              <a:rPr lang="en-US" sz="2000" dirty="0"/>
              <a:t>.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1800" dirty="0">
                <a:latin typeface="Courier New" charset="0"/>
              </a:rPr>
              <a:t>criminal(X) :- </a:t>
            </a:r>
            <a:r>
              <a:rPr lang="en-US" sz="1800" dirty="0" err="1">
                <a:latin typeface="Courier New" charset="0"/>
              </a:rPr>
              <a:t>american</a:t>
            </a:r>
            <a:r>
              <a:rPr lang="en-US" sz="1800" dirty="0">
                <a:latin typeface="Courier New" charset="0"/>
              </a:rPr>
              <a:t>(X), weapon(Y), sells(X,Y,Z), hostile(Z)</a:t>
            </a:r>
            <a:r>
              <a:rPr lang="en-US" sz="1800" dirty="0" smtClean="0">
                <a:latin typeface="Courier New" charset="0"/>
              </a:rPr>
              <a:t>.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sz="1800" dirty="0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Proof is depth-first, top-down, left-to-right </a:t>
            </a:r>
            <a:r>
              <a:rPr lang="en-US" sz="2400" i="1" dirty="0"/>
              <a:t>backward chaining</a:t>
            </a:r>
            <a:endParaRPr lang="en-US" sz="25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With efficient unification and retrieval of matching </a:t>
            </a:r>
            <a:r>
              <a:rPr lang="en-US" sz="2000" dirty="0" smtClean="0"/>
              <a:t>clauses</a:t>
            </a:r>
          </a:p>
          <a:p>
            <a:pPr lvl="1">
              <a:lnSpc>
                <a:spcPct val="80000"/>
              </a:lnSpc>
            </a:pPr>
            <a:endParaRPr lang="en-US" sz="2100" dirty="0"/>
          </a:p>
          <a:p>
            <a:pPr>
              <a:lnSpc>
                <a:spcPct val="80000"/>
              </a:lnSpc>
            </a:pPr>
            <a:r>
              <a:rPr lang="en-US" sz="2400" dirty="0"/>
              <a:t>Built-in predicates and syntactic sugar </a:t>
            </a:r>
            <a:endParaRPr lang="en-US" sz="2500" dirty="0"/>
          </a:p>
          <a:p>
            <a:pPr lvl="1">
              <a:lnSpc>
                <a:spcPct val="80000"/>
              </a:lnSpc>
            </a:pPr>
            <a:r>
              <a:rPr lang="en-US" sz="2000" i="1" dirty="0"/>
              <a:t>Arithmetic</a:t>
            </a:r>
            <a:r>
              <a:rPr lang="en-US" sz="2000" dirty="0"/>
              <a:t>: </a:t>
            </a:r>
            <a:r>
              <a:rPr lang="en-US" sz="2000" dirty="0">
                <a:latin typeface="Courier New" charset="0"/>
              </a:rPr>
              <a:t>X is </a:t>
            </a:r>
            <a:r>
              <a:rPr lang="en-US" sz="2000" dirty="0" smtClean="0">
                <a:latin typeface="Courier New" charset="0"/>
              </a:rPr>
              <a:t>Y*Z</a:t>
            </a:r>
            <a:r>
              <a:rPr lang="en-US" sz="2000" dirty="0">
                <a:latin typeface="Courier New" charset="0"/>
              </a:rPr>
              <a:t>+3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Lists</a:t>
            </a:r>
            <a:r>
              <a:rPr lang="en-US" sz="2000" dirty="0"/>
              <a:t>: (cons 1 (cons 2 (cons 3 ‘()))) can be written in Prolog </a:t>
            </a:r>
            <a:r>
              <a:rPr lang="en-US" sz="2000" dirty="0" smtClean="0"/>
              <a:t>as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>
                <a:latin typeface="Courier New" charset="0"/>
              </a:rPr>
              <a:t>	.</a:t>
            </a:r>
            <a:r>
              <a:rPr lang="en-US" sz="2000" dirty="0">
                <a:latin typeface="Courier New" charset="0"/>
              </a:rPr>
              <a:t>(1,.(2,.(3,[]))) </a:t>
            </a:r>
            <a:r>
              <a:rPr lang="en-US" sz="2000" dirty="0"/>
              <a:t>or </a:t>
            </a:r>
            <a:r>
              <a:rPr lang="en-US" sz="2000" dirty="0">
                <a:latin typeface="Courier New" charset="0"/>
              </a:rPr>
              <a:t>[1|[2|[3|[]]]]</a:t>
            </a:r>
            <a:r>
              <a:rPr lang="en-US" sz="2000" dirty="0"/>
              <a:t> or as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charset="0"/>
              </a:rPr>
              <a:t>[1,2,3]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7CB165FD-999C-BB4A-BAAA-4B5E2D2A60BC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772400" cy="1143000"/>
          </a:xfrm>
        </p:spPr>
        <p:txBody>
          <a:bodyPr/>
          <a:lstStyle/>
          <a:p>
            <a:r>
              <a:rPr lang="en-US" dirty="0"/>
              <a:t>Prolog Example</a:t>
            </a:r>
          </a:p>
        </p:txBody>
      </p:sp>
      <p:sp>
        <p:nvSpPr>
          <p:cNvPr id="1106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91500" cy="49133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Appending two lists to produce a third</a:t>
            </a:r>
            <a:r>
              <a:rPr lang="en-US" sz="2800" dirty="0" smtClean="0"/>
              <a:t>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 smtClean="0">
                <a:latin typeface="Courier New" charset="0"/>
              </a:rPr>
              <a:t>	</a:t>
            </a:r>
            <a:r>
              <a:rPr lang="en-US" sz="2400" dirty="0" err="1" smtClean="0">
                <a:latin typeface="Courier New" charset="0"/>
              </a:rPr>
              <a:t>append</a:t>
            </a:r>
            <a:r>
              <a:rPr lang="en-US" sz="2400" dirty="0" err="1">
                <a:latin typeface="Courier New" charset="0"/>
              </a:rPr>
              <a:t>([],Y,Y</a:t>
            </a:r>
            <a:r>
              <a:rPr lang="en-US" sz="2400" dirty="0">
                <a:latin typeface="Courier New" charset="0"/>
              </a:rPr>
              <a:t>)</a:t>
            </a:r>
            <a:r>
              <a:rPr lang="en-US" sz="2400" dirty="0" smtClean="0">
                <a:latin typeface="Courier New" charset="0"/>
              </a:rPr>
              <a:t>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2400" dirty="0" smtClean="0">
              <a:latin typeface="Courier New" charset="0"/>
            </a:endParaRPr>
          </a:p>
          <a:p>
            <a:pPr marL="914400" indent="0">
              <a:lnSpc>
                <a:spcPct val="90000"/>
              </a:lnSpc>
              <a:buFont typeface="Wingdings" charset="2"/>
              <a:buNone/>
            </a:pPr>
            <a:r>
              <a:rPr lang="en-US" sz="2400" i="1" dirty="0" smtClean="0"/>
              <a:t>Appending an empty list to a list yields the same list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i="1" dirty="0" smtClean="0"/>
              <a:t>                       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 smtClean="0">
                <a:latin typeface="Courier New" charset="0"/>
              </a:rPr>
              <a:t>	</a:t>
            </a:r>
            <a:r>
              <a:rPr lang="en-US" sz="2400" dirty="0" err="1" smtClean="0">
                <a:latin typeface="Courier New" charset="0"/>
              </a:rPr>
              <a:t>append</a:t>
            </a:r>
            <a:r>
              <a:rPr lang="en-US" sz="2400" dirty="0" err="1">
                <a:latin typeface="Courier New" charset="0"/>
              </a:rPr>
              <a:t>([X|L],Y,[X|Z</a:t>
            </a:r>
            <a:r>
              <a:rPr lang="en-US" sz="2400" dirty="0">
                <a:latin typeface="Courier New" charset="0"/>
              </a:rPr>
              <a:t>]) :- </a:t>
            </a:r>
            <a:r>
              <a:rPr lang="en-US" sz="2400" dirty="0" err="1">
                <a:latin typeface="Courier New" charset="0"/>
              </a:rPr>
              <a:t>append(L,Y,Z</a:t>
            </a:r>
            <a:r>
              <a:rPr lang="en-US" sz="2400" dirty="0">
                <a:latin typeface="Courier New" charset="0"/>
              </a:rPr>
              <a:t>)</a:t>
            </a:r>
            <a:r>
              <a:rPr lang="en-US" sz="2400" dirty="0" smtClean="0">
                <a:latin typeface="Courier New" charset="0"/>
              </a:rPr>
              <a:t>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2400" dirty="0" smtClean="0">
              <a:latin typeface="Courier New" charset="0"/>
            </a:endParaRPr>
          </a:p>
          <a:p>
            <a:pPr marL="914400" lvl="1" indent="0">
              <a:lnSpc>
                <a:spcPct val="90000"/>
              </a:lnSpc>
              <a:buFont typeface="Wingdings" charset="2"/>
              <a:buNone/>
            </a:pPr>
            <a:r>
              <a:rPr lang="en-US" sz="2400" i="1" dirty="0" smtClean="0"/>
              <a:t>Appending a list </a:t>
            </a:r>
            <a:r>
              <a:rPr lang="en-US" sz="2400" dirty="0" smtClean="0"/>
              <a:t>[</a:t>
            </a:r>
            <a:r>
              <a:rPr lang="en-US" sz="2400" i="1" dirty="0" smtClean="0"/>
              <a:t>X|L</a:t>
            </a:r>
            <a:r>
              <a:rPr lang="en-US" sz="2400" dirty="0" smtClean="0"/>
              <a:t>]</a:t>
            </a:r>
            <a:r>
              <a:rPr lang="en-US" sz="2400" i="1" dirty="0" smtClean="0"/>
              <a:t> onto a list Y yields </a:t>
            </a:r>
            <a:r>
              <a:rPr lang="en-US" sz="2400" dirty="0" smtClean="0"/>
              <a:t>[</a:t>
            </a:r>
            <a:r>
              <a:rPr lang="en-US" sz="2400" i="1" dirty="0" smtClean="0"/>
              <a:t>X|Z</a:t>
            </a:r>
            <a:r>
              <a:rPr lang="en-US" sz="2400" dirty="0" smtClean="0"/>
              <a:t>]</a:t>
            </a:r>
            <a:r>
              <a:rPr lang="en-US" sz="2400" i="1" dirty="0" smtClean="0"/>
              <a:t> if Z is the result of appending L to 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fld id="{0A2F431B-DE69-8D45-8797-D5B4F75DBFF2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4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4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7772400" cy="1143000"/>
          </a:xfrm>
        </p:spPr>
        <p:txBody>
          <a:bodyPr/>
          <a:lstStyle/>
          <a:p>
            <a:r>
              <a:rPr lang="en-US" dirty="0"/>
              <a:t>Prolog Example</a:t>
            </a:r>
          </a:p>
        </p:txBody>
      </p:sp>
      <p:sp>
        <p:nvSpPr>
          <p:cNvPr id="1106947" name="Rectangle 3"/>
          <p:cNvSpPr>
            <a:spLocks noGrp="1" noChangeArrowheads="1"/>
          </p:cNvSpPr>
          <p:nvPr>
            <p:ph idx="1"/>
          </p:nvPr>
        </p:nvSpPr>
        <p:spPr>
          <a:xfrm>
            <a:off x="535214" y="772404"/>
            <a:ext cx="8255000" cy="49133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Appending two lists to produce a third: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latin typeface="Courier New" charset="0"/>
              </a:rPr>
              <a:t>		</a:t>
            </a:r>
            <a:r>
              <a:rPr lang="en-US" sz="2400" dirty="0" err="1">
                <a:latin typeface="Courier New" charset="0"/>
              </a:rPr>
              <a:t>append([],Y,Y</a:t>
            </a:r>
            <a:r>
              <a:rPr lang="en-US" sz="2400" dirty="0">
                <a:latin typeface="Courier New" charset="0"/>
              </a:rPr>
              <a:t>)</a:t>
            </a:r>
            <a:r>
              <a:rPr lang="en-US" sz="2400" dirty="0" smtClean="0">
                <a:latin typeface="Courier New" charset="0"/>
              </a:rPr>
              <a:t>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latin typeface="Courier New" charset="0"/>
              </a:rPr>
              <a:t>		</a:t>
            </a:r>
            <a:r>
              <a:rPr lang="en-US" sz="2400" dirty="0" err="1">
                <a:latin typeface="Courier New" charset="0"/>
              </a:rPr>
              <a:t>append([X|L],Y,[X|Z</a:t>
            </a:r>
            <a:r>
              <a:rPr lang="en-US" sz="2400" dirty="0">
                <a:latin typeface="Courier New" charset="0"/>
              </a:rPr>
              <a:t>]) :- </a:t>
            </a:r>
            <a:r>
              <a:rPr lang="en-US" sz="2400" dirty="0" err="1">
                <a:latin typeface="Courier New" charset="0"/>
              </a:rPr>
              <a:t>append(L,Y,Z</a:t>
            </a:r>
            <a:r>
              <a:rPr lang="en-US" sz="2400" dirty="0">
                <a:latin typeface="Courier New" charset="0"/>
              </a:rPr>
              <a:t>)</a:t>
            </a:r>
            <a:r>
              <a:rPr lang="en-US" sz="2400" dirty="0" smtClean="0">
                <a:latin typeface="Courier New" charset="0"/>
              </a:rPr>
              <a:t>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2400" dirty="0" smtClean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Query:	</a:t>
            </a:r>
            <a:r>
              <a:rPr lang="en-US" sz="2400" dirty="0" smtClean="0">
                <a:latin typeface="Courier New" charset="0"/>
              </a:rPr>
              <a:t>append</a:t>
            </a:r>
            <a:r>
              <a:rPr lang="en-US" sz="2400" dirty="0">
                <a:latin typeface="Courier New" charset="0"/>
              </a:rPr>
              <a:t>([1],[2],C) ?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Unify:	</a:t>
            </a:r>
            <a:r>
              <a:rPr lang="en-US" sz="2400" dirty="0" smtClean="0">
                <a:latin typeface="Courier New" charset="0"/>
              </a:rPr>
              <a:t>append</a:t>
            </a:r>
            <a:r>
              <a:rPr lang="en-US" sz="2400" dirty="0">
                <a:latin typeface="Courier New" charset="0"/>
              </a:rPr>
              <a:t>([1|[]],[2],[1|Z]</a:t>
            </a:r>
            <a:r>
              <a:rPr lang="en-US" sz="2400" dirty="0" smtClean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 smtClean="0">
                <a:latin typeface="Courier New" charset="0"/>
              </a:rPr>
              <a:t>			{</a:t>
            </a:r>
            <a:r>
              <a:rPr lang="en-US" sz="2400" dirty="0">
                <a:latin typeface="Courier New" charset="0"/>
              </a:rPr>
              <a:t>X=1</a:t>
            </a:r>
            <a:r>
              <a:rPr lang="en-US" sz="2400" dirty="0" smtClean="0">
                <a:latin typeface="Courier New" charset="0"/>
              </a:rPr>
              <a:t>,L=[],Y=[2],C</a:t>
            </a:r>
            <a:r>
              <a:rPr lang="en-US" sz="2400" dirty="0">
                <a:latin typeface="Courier New" charset="0"/>
              </a:rPr>
              <a:t>=[1|Z]</a:t>
            </a:r>
            <a:r>
              <a:rPr lang="en-US" sz="2400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 smtClean="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latin typeface="Courier New" charset="0"/>
              </a:rPr>
              <a:t>	</a:t>
            </a:r>
            <a:r>
              <a:rPr lang="en-US" sz="2400" dirty="0" err="1" smtClean="0"/>
              <a:t>Subgoal</a:t>
            </a:r>
            <a:r>
              <a:rPr lang="en-US" sz="2400" dirty="0" smtClean="0"/>
              <a:t>:</a:t>
            </a:r>
            <a:r>
              <a:rPr lang="en-US" sz="2400" dirty="0" smtClean="0">
                <a:latin typeface="Courier New" charset="0"/>
              </a:rPr>
              <a:t>	append</a:t>
            </a:r>
            <a:r>
              <a:rPr lang="en-US" sz="2400" dirty="0">
                <a:latin typeface="Courier New" charset="0"/>
              </a:rPr>
              <a:t>([],[2],Z)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latin typeface="Courier New" charset="0"/>
              </a:rPr>
              <a:t>	</a:t>
            </a:r>
            <a:r>
              <a:rPr lang="en-US" sz="2400" dirty="0" smtClean="0"/>
              <a:t>Unify:</a:t>
            </a:r>
            <a:r>
              <a:rPr lang="en-US" sz="2400" dirty="0" smtClean="0">
                <a:latin typeface="Courier New" charset="0"/>
              </a:rPr>
              <a:t>	append</a:t>
            </a:r>
            <a:r>
              <a:rPr lang="en-US" sz="2400" dirty="0">
                <a:latin typeface="Courier New" charset="0"/>
              </a:rPr>
              <a:t>([],[2],[2])	{Z=[2]</a:t>
            </a:r>
            <a:r>
              <a:rPr lang="en-US" sz="2400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/>
              <a:t>	Answer: 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urier New" charset="0"/>
              </a:rPr>
              <a:t>C</a:t>
            </a:r>
            <a:r>
              <a:rPr lang="en-US" sz="2400" dirty="0">
                <a:latin typeface="Courier New" charset="0"/>
              </a:rPr>
              <a:t>=[1|[2]]=[1,2</a:t>
            </a:r>
            <a:r>
              <a:rPr lang="en-US" sz="2400" dirty="0" smtClean="0">
                <a:latin typeface="Courier New" charset="0"/>
              </a:rPr>
              <a:t>]</a:t>
            </a:r>
            <a:endParaRPr lang="en-US" sz="2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28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4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5" name="Rectangle 5"/>
          <p:cNvSpPr>
            <a:spLocks noChangeArrowheads="1"/>
          </p:cNvSpPr>
          <p:nvPr/>
        </p:nvSpPr>
        <p:spPr bwMode="auto">
          <a:xfrm>
            <a:off x="4948238" y="1667653"/>
            <a:ext cx="3744912" cy="704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804" name="Rectangle 4"/>
          <p:cNvSpPr>
            <a:spLocks noChangeArrowheads="1"/>
          </p:cNvSpPr>
          <p:nvPr/>
        </p:nvSpPr>
        <p:spPr bwMode="auto">
          <a:xfrm>
            <a:off x="346075" y="1654143"/>
            <a:ext cx="3744913" cy="7048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r>
              <a:rPr lang="en-US" sz="4000" dirty="0"/>
              <a:t>Other Issues in BC/Prolog</a:t>
            </a:r>
            <a:endParaRPr lang="en-US" dirty="0"/>
          </a:p>
        </p:txBody>
      </p:sp>
      <p:sp>
        <p:nvSpPr>
          <p:cNvPr id="11008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655050" cy="47355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Incomplete due to infinite loops</a:t>
            </a:r>
          </a:p>
          <a:p>
            <a:pPr>
              <a:lnSpc>
                <a:spcPct val="6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 err="1"/>
              <a:t>path(X,Z</a:t>
            </a:r>
            <a:r>
              <a:rPr lang="en-US" sz="2000" dirty="0"/>
              <a:t>) :- </a:t>
            </a:r>
            <a:r>
              <a:rPr lang="en-US" sz="2000" dirty="0" err="1"/>
              <a:t>link(X,Z</a:t>
            </a:r>
            <a:r>
              <a:rPr lang="en-US" sz="2000" dirty="0"/>
              <a:t>).	    	   vs.	</a:t>
            </a:r>
            <a:r>
              <a:rPr lang="en-US" sz="2000" dirty="0" err="1"/>
              <a:t>path(X,Z</a:t>
            </a:r>
            <a:r>
              <a:rPr lang="en-US" sz="2000" dirty="0"/>
              <a:t>) :- </a:t>
            </a:r>
            <a:r>
              <a:rPr lang="en-US" sz="2000" dirty="0" err="1"/>
              <a:t>path(X,Y</a:t>
            </a:r>
            <a:r>
              <a:rPr lang="en-US" sz="2000" dirty="0"/>
              <a:t>), </a:t>
            </a:r>
            <a:r>
              <a:rPr lang="en-US" sz="2000" dirty="0" err="1"/>
              <a:t>link(Y,Z</a:t>
            </a:r>
            <a:r>
              <a:rPr lang="en-US" sz="2000" dirty="0"/>
              <a:t>).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000" dirty="0" err="1"/>
              <a:t>path(X,Z</a:t>
            </a:r>
            <a:r>
              <a:rPr lang="en-US" sz="2000" dirty="0"/>
              <a:t>) :- </a:t>
            </a:r>
            <a:r>
              <a:rPr lang="en-US" sz="2000" dirty="0" err="1"/>
              <a:t>path(X,Y</a:t>
            </a:r>
            <a:r>
              <a:rPr lang="en-US" sz="2000" dirty="0"/>
              <a:t>), </a:t>
            </a:r>
            <a:r>
              <a:rPr lang="en-US" sz="2000" dirty="0" err="1"/>
              <a:t>link(Y,Z</a:t>
            </a:r>
            <a:r>
              <a:rPr lang="en-US" sz="2000" dirty="0"/>
              <a:t>).		path(X,Z) :- link(X,Z)</a:t>
            </a:r>
            <a:r>
              <a:rPr lang="en-US" sz="2000" dirty="0" smtClean="0"/>
              <a:t>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Inefficient due to repeated </a:t>
            </a:r>
            <a:r>
              <a:rPr lang="en-US" sz="2400" dirty="0" err="1"/>
              <a:t>subgoals</a:t>
            </a:r>
            <a:r>
              <a:rPr lang="en-US" sz="2400" dirty="0"/>
              <a:t> (both success &amp; failure)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Can cache previous results</a:t>
            </a:r>
          </a:p>
          <a:p>
            <a:pPr lvl="2">
              <a:lnSpc>
                <a:spcPct val="90000"/>
              </a:lnSpc>
            </a:pPr>
            <a:r>
              <a:rPr lang="en-US" sz="1900" i="1" dirty="0" err="1"/>
              <a:t>Memoization</a:t>
            </a:r>
            <a:r>
              <a:rPr lang="en-US" sz="1900" dirty="0"/>
              <a:t> of results of </a:t>
            </a:r>
            <a:r>
              <a:rPr lang="en-US" sz="1900" dirty="0" err="1"/>
              <a:t>subgoals</a:t>
            </a:r>
            <a:endParaRPr lang="en-US" sz="1900" dirty="0"/>
          </a:p>
          <a:p>
            <a:pPr lvl="3">
              <a:lnSpc>
                <a:spcPct val="90000"/>
              </a:lnSpc>
            </a:pPr>
            <a:r>
              <a:rPr lang="en-US" sz="1700" dirty="0"/>
              <a:t>Analogous to </a:t>
            </a:r>
            <a:r>
              <a:rPr lang="en-US" sz="1700" i="1" dirty="0"/>
              <a:t>dynamic programming</a:t>
            </a:r>
            <a:r>
              <a:rPr lang="en-US" sz="1700" dirty="0"/>
              <a:t> that Forward Chaining already does in saving intermediate results as facts in KB</a:t>
            </a:r>
          </a:p>
          <a:p>
            <a:pPr lvl="2">
              <a:lnSpc>
                <a:spcPct val="90000"/>
              </a:lnSpc>
            </a:pPr>
            <a:r>
              <a:rPr lang="en-US" sz="1900" dirty="0"/>
              <a:t>Trades off space for time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Overhead due to interpretation for index lookup, unification and recursive call stack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Compile program into something much more efficient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No </a:t>
            </a:r>
            <a:r>
              <a:rPr lang="en-US" sz="2500" i="1" dirty="0"/>
              <a:t>Occurs-Check</a:t>
            </a:r>
            <a:r>
              <a:rPr lang="en-US" sz="2500" dirty="0"/>
              <a:t>, so can yield incorrect answers</a:t>
            </a:r>
          </a:p>
        </p:txBody>
      </p:sp>
    </p:spTree>
    <p:extLst>
      <p:ext uri="{BB962C8B-B14F-4D97-AF65-F5344CB8AC3E}">
        <p14:creationId xmlns:p14="http://schemas.microsoft.com/office/powerpoint/2010/main" val="11905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/>
          <a:lstStyle/>
          <a:p>
            <a:r>
              <a:rPr lang="en-US" dirty="0"/>
              <a:t>Resolution theorem proving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24800" cy="4800600"/>
          </a:xfrm>
        </p:spPr>
        <p:txBody>
          <a:bodyPr>
            <a:normAutofit/>
          </a:bodyPr>
          <a:lstStyle/>
          <a:p>
            <a:r>
              <a:rPr lang="en-US" b="0" dirty="0" smtClean="0"/>
              <a:t>We want to prove theorems using first order logic.</a:t>
            </a:r>
          </a:p>
          <a:p>
            <a:r>
              <a:rPr lang="en-US" b="0" dirty="0" smtClean="0"/>
              <a:t>In propositional logic, we could prove KB </a:t>
            </a:r>
            <a:r>
              <a:rPr lang="el-GR" b="0" dirty="0" smtClean="0"/>
              <a:t>⊨</a:t>
            </a:r>
            <a:r>
              <a:rPr lang="en-US" b="0" dirty="0" smtClean="0"/>
              <a:t> </a:t>
            </a:r>
            <a:r>
              <a:rPr lang="el-GR" b="0" i="1" dirty="0"/>
              <a:t>α</a:t>
            </a:r>
            <a:r>
              <a:rPr lang="en-US" b="0" dirty="0" smtClean="0"/>
              <a:t> by encoding KB </a:t>
            </a:r>
            <a:r>
              <a:rPr lang="en-US" b="0" dirty="0">
                <a:cs typeface="Arial"/>
              </a:rPr>
              <a:t>⋀</a:t>
            </a:r>
            <a:r>
              <a:rPr lang="en-US" b="0" dirty="0" smtClean="0"/>
              <a:t> </a:t>
            </a:r>
            <a:r>
              <a:rPr lang="en-US" b="0" dirty="0">
                <a:cs typeface="Arial"/>
              </a:rPr>
              <a:t>¬</a:t>
            </a:r>
            <a:r>
              <a:rPr lang="el-GR" b="0" i="1" dirty="0" smtClean="0"/>
              <a:t>α</a:t>
            </a:r>
            <a:r>
              <a:rPr lang="en-US" b="0" dirty="0" smtClean="0"/>
              <a:t> in Conjunctive Normal Form, and deriving a contradiction through repeated application of the resolution rule.</a:t>
            </a:r>
          </a:p>
          <a:p>
            <a:r>
              <a:rPr lang="en-US" b="0" dirty="0" smtClean="0"/>
              <a:t>In first-order logic, we want to do exactly the same thing, but we need: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A means of encoding </a:t>
            </a:r>
            <a:r>
              <a:rPr lang="en-US" b="0" u="sng" dirty="0" smtClean="0"/>
              <a:t>any</a:t>
            </a:r>
            <a:r>
              <a:rPr lang="en-US" b="0" dirty="0" smtClean="0"/>
              <a:t> first-order logic sentence in conjunctive normal 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A </a:t>
            </a:r>
            <a:r>
              <a:rPr lang="en-US" b="0" u="sng" dirty="0" smtClean="0"/>
              <a:t>lifted</a:t>
            </a:r>
            <a:r>
              <a:rPr lang="en-US" b="0" dirty="0" smtClean="0"/>
              <a:t> version of the </a:t>
            </a:r>
            <a:r>
              <a:rPr lang="en-US" dirty="0" smtClean="0"/>
              <a:t>resolution rule</a:t>
            </a:r>
            <a:r>
              <a:rPr lang="en-US" b="0" dirty="0" smtClean="0"/>
              <a:t>, to avoid search space explosions.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A </a:t>
            </a:r>
            <a:r>
              <a:rPr lang="en-US" b="0" u="sng" dirty="0" smtClean="0"/>
              <a:t>complete</a:t>
            </a:r>
            <a:r>
              <a:rPr lang="en-US" dirty="0" smtClean="0"/>
              <a:t> </a:t>
            </a:r>
            <a:r>
              <a:rPr lang="en-US" b="0" dirty="0" smtClean="0"/>
              <a:t>version of the resolution rule, such that if a contradiction can be derived, we will find it by repeatedly applying the rule.</a:t>
            </a:r>
          </a:p>
          <a:p>
            <a:r>
              <a:rPr lang="en-US" b="0" dirty="0" smtClean="0"/>
              <a:t>Sadly, even if we had all of this, entailment in first-order logic is </a:t>
            </a:r>
            <a:r>
              <a:rPr lang="en-US" dirty="0" err="1" smtClean="0"/>
              <a:t>semidecidable</a:t>
            </a:r>
            <a:r>
              <a:rPr lang="en-US" b="0" dirty="0" smtClean="0"/>
              <a:t>; we can say yes to every entailed sentence, but no algorithm exists that says no to every non-entailed sentence.</a:t>
            </a:r>
          </a:p>
        </p:txBody>
      </p:sp>
    </p:spTree>
    <p:extLst>
      <p:ext uri="{BB962C8B-B14F-4D97-AF65-F5344CB8AC3E}">
        <p14:creationId xmlns:p14="http://schemas.microsoft.com/office/powerpoint/2010/main" val="42290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Conjunctive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3400" cy="4373563"/>
          </a:xfrm>
        </p:spPr>
        <p:txBody>
          <a:bodyPr/>
          <a:lstStyle/>
          <a:p>
            <a:r>
              <a:rPr lang="en-US" b="0" dirty="0" smtClean="0"/>
              <a:t>A sentence in </a:t>
            </a:r>
            <a:r>
              <a:rPr lang="en-US" dirty="0" smtClean="0"/>
              <a:t>Conjunctive Normal Form </a:t>
            </a:r>
            <a:r>
              <a:rPr lang="en-US" b="0" dirty="0" smtClean="0"/>
              <a:t>is a conjunction of clauses, where each clause is a disjunction of literals.</a:t>
            </a:r>
          </a:p>
          <a:p>
            <a:r>
              <a:rPr lang="en-US" b="0" dirty="0" smtClean="0"/>
              <a:t>Every sentence of first-order logic can be converted into an inferentially equivalent CNF sentence. </a:t>
            </a:r>
          </a:p>
          <a:p>
            <a:r>
              <a:rPr lang="en-US" b="0" dirty="0" smtClean="0"/>
              <a:t>The CNF sentence will be </a:t>
            </a:r>
            <a:r>
              <a:rPr lang="en-US" b="0" dirty="0" err="1" smtClean="0"/>
              <a:t>unsatisfiable</a:t>
            </a:r>
            <a:r>
              <a:rPr lang="en-US" b="0" dirty="0" smtClean="0"/>
              <a:t> just when the original sentence is </a:t>
            </a:r>
            <a:r>
              <a:rPr lang="en-US" b="0" dirty="0" err="1" smtClean="0"/>
              <a:t>unsatisfiable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smtClean="0"/>
              <a:t>Example: </a:t>
            </a:r>
            <a:r>
              <a:rPr lang="en-US" b="0" i="1" dirty="0" smtClean="0"/>
              <a:t>“Everyone who loves all animals is loved by someone.”</a:t>
            </a:r>
          </a:p>
          <a:p>
            <a:r>
              <a:rPr lang="en-US" b="0" dirty="0" smtClean="0"/>
              <a:t>Original: ∀</a:t>
            </a:r>
            <a:r>
              <a:rPr lang="en-US" b="0" i="1" dirty="0" smtClean="0"/>
              <a:t>x</a:t>
            </a:r>
            <a:r>
              <a:rPr lang="en-US" b="0" dirty="0" smtClean="0"/>
              <a:t> . (∀</a:t>
            </a:r>
            <a:r>
              <a:rPr lang="en-US" b="0" i="1" dirty="0" smtClean="0"/>
              <a:t>y</a:t>
            </a:r>
            <a:r>
              <a:rPr lang="en-US" b="0" dirty="0" smtClean="0"/>
              <a:t> . </a:t>
            </a:r>
            <a:r>
              <a:rPr lang="en-US" b="0" i="1" dirty="0" smtClean="0"/>
              <a:t>Animal</a:t>
            </a:r>
            <a:r>
              <a:rPr lang="en-US" b="0" dirty="0" smtClean="0"/>
              <a:t>(</a:t>
            </a:r>
            <a:r>
              <a:rPr lang="en-US" b="0" i="1" dirty="0" smtClean="0"/>
              <a:t>y</a:t>
            </a:r>
            <a:r>
              <a:rPr lang="en-US" b="0" dirty="0" smtClean="0"/>
              <a:t>) </a:t>
            </a:r>
            <a:r>
              <a:rPr lang="en-US" b="0" dirty="0">
                <a:cs typeface="Arial"/>
              </a:rPr>
              <a:t>⇒</a:t>
            </a:r>
            <a:r>
              <a:rPr lang="en-US" b="0" dirty="0" smtClean="0"/>
              <a:t> </a:t>
            </a:r>
            <a:r>
              <a:rPr lang="en-US" b="0" i="1" dirty="0" smtClean="0"/>
              <a:t>Loves</a:t>
            </a:r>
            <a:r>
              <a:rPr lang="en-US" b="0" dirty="0" smtClean="0"/>
              <a:t>(</a:t>
            </a:r>
            <a:r>
              <a:rPr lang="en-US" b="0" i="1" dirty="0" smtClean="0"/>
              <a:t>x</a:t>
            </a:r>
            <a:r>
              <a:rPr lang="en-US" b="0" dirty="0" smtClean="0"/>
              <a:t>, </a:t>
            </a:r>
            <a:r>
              <a:rPr lang="en-US" b="0" i="1" dirty="0" smtClean="0"/>
              <a:t>y</a:t>
            </a:r>
            <a:r>
              <a:rPr lang="en-US" b="0" dirty="0" smtClean="0"/>
              <a:t>)) </a:t>
            </a:r>
            <a:r>
              <a:rPr lang="en-US" b="0" dirty="0">
                <a:cs typeface="Arial"/>
              </a:rPr>
              <a:t>⇒</a:t>
            </a:r>
            <a:r>
              <a:rPr lang="en-US" b="0" dirty="0" smtClean="0"/>
              <a:t>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 smtClean="0"/>
              <a:t>y</a:t>
            </a:r>
            <a:r>
              <a:rPr lang="en-US" b="0" dirty="0" smtClean="0"/>
              <a:t> . </a:t>
            </a:r>
            <a:r>
              <a:rPr lang="en-US" b="0" i="1" dirty="0" smtClean="0"/>
              <a:t>Loves</a:t>
            </a:r>
            <a:r>
              <a:rPr lang="en-US" b="0" dirty="0" smtClean="0"/>
              <a:t>(</a:t>
            </a:r>
            <a:r>
              <a:rPr lang="en-US" b="0" i="1" dirty="0" smtClean="0"/>
              <a:t>y</a:t>
            </a:r>
            <a:r>
              <a:rPr lang="en-US" b="0" dirty="0" smtClean="0"/>
              <a:t>, </a:t>
            </a:r>
            <a:r>
              <a:rPr lang="en-US" b="0" i="1" dirty="0" smtClean="0"/>
              <a:t>x</a:t>
            </a:r>
            <a:r>
              <a:rPr lang="en-US" b="0" dirty="0" smtClean="0"/>
              <a:t>))</a:t>
            </a:r>
          </a:p>
          <a:p>
            <a:r>
              <a:rPr lang="en-US" b="0" dirty="0" smtClean="0"/>
              <a:t>CNF: </a:t>
            </a:r>
            <a:r>
              <a:rPr lang="en-US" b="0" i="1" dirty="0" smtClean="0"/>
              <a:t>(Animal(F(x)) </a:t>
            </a:r>
            <a:r>
              <a:rPr lang="en-US" b="0" dirty="0" smtClean="0"/>
              <a:t>⋁ </a:t>
            </a:r>
            <a:r>
              <a:rPr lang="en-US" b="0" i="1" dirty="0" smtClean="0"/>
              <a:t>Loves(G(x), x)) </a:t>
            </a:r>
            <a:r>
              <a:rPr lang="en-US" b="0" dirty="0" smtClean="0"/>
              <a:t>⋀ </a:t>
            </a:r>
            <a:r>
              <a:rPr lang="en-US" b="0" i="1" dirty="0" smtClean="0"/>
              <a:t>(</a:t>
            </a:r>
            <a:r>
              <a:rPr lang="en-US" b="0" dirty="0"/>
              <a:t>¬</a:t>
            </a:r>
            <a:r>
              <a:rPr lang="en-US" b="0" i="1" dirty="0" smtClean="0"/>
              <a:t>Loves(x, F(x)) </a:t>
            </a:r>
            <a:r>
              <a:rPr lang="en-US" b="0" dirty="0" smtClean="0"/>
              <a:t>⋁ </a:t>
            </a:r>
            <a:r>
              <a:rPr lang="en-US" b="0" i="1" dirty="0" smtClean="0"/>
              <a:t>Loves(G(x), x))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40332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Universal Instantiation is an inference rule that says:</a:t>
            </a:r>
          </a:p>
          <a:p>
            <a:r>
              <a:rPr lang="en-US" b="0" u="sng" dirty="0" smtClean="0"/>
              <a:t>Given</a:t>
            </a:r>
            <a:r>
              <a:rPr lang="en-US" b="0" dirty="0" smtClean="0"/>
              <a:t> a sentence with universally quantified variables, you can</a:t>
            </a:r>
          </a:p>
          <a:p>
            <a:r>
              <a:rPr lang="en-US" b="0" u="sng" dirty="0" smtClean="0"/>
              <a:t>Infer</a:t>
            </a:r>
            <a:r>
              <a:rPr lang="en-US" b="0" dirty="0" smtClean="0"/>
              <a:t> a new sentence by substituting a ground term for each variable.</a:t>
            </a:r>
          </a:p>
          <a:p>
            <a:endParaRPr lang="en-US" b="0" dirty="0"/>
          </a:p>
        </p:txBody>
      </p:sp>
      <p:grpSp>
        <p:nvGrpSpPr>
          <p:cNvPr id="8" name="Group 7"/>
          <p:cNvGrpSpPr/>
          <p:nvPr/>
        </p:nvGrpSpPr>
        <p:grpSpPr>
          <a:xfrm>
            <a:off x="2895600" y="3263205"/>
            <a:ext cx="2819400" cy="1384995"/>
            <a:chOff x="1219200" y="4419600"/>
            <a:chExt cx="2819400" cy="1384995"/>
          </a:xfrm>
        </p:grpSpPr>
        <p:sp>
          <p:nvSpPr>
            <p:cNvPr id="4" name="TextBox 3"/>
            <p:cNvSpPr txBox="1"/>
            <p:nvPr/>
          </p:nvSpPr>
          <p:spPr>
            <a:xfrm>
              <a:off x="1905000" y="4419600"/>
              <a:ext cx="129535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∀</a:t>
              </a:r>
              <a:r>
                <a:rPr lang="en-US" i="1" dirty="0" smtClean="0">
                  <a:latin typeface="Arial"/>
                  <a:cs typeface="Arial"/>
                </a:rPr>
                <a:t>v .</a:t>
              </a:r>
              <a:r>
                <a:rPr lang="en-US" dirty="0" smtClean="0">
                  <a:latin typeface="Arial"/>
                  <a:cs typeface="Arial"/>
                </a:rPr>
                <a:t> </a:t>
              </a:r>
              <a:r>
                <a:rPr lang="el-GR" i="1" dirty="0">
                  <a:latin typeface="Arial"/>
                  <a:cs typeface="Arial"/>
                </a:rPr>
                <a:t>α</a:t>
              </a:r>
              <a:endParaRPr lang="en-US" i="1" dirty="0">
                <a:latin typeface="Arial"/>
                <a:cs typeface="Arial"/>
              </a:endParaRPr>
            </a:p>
            <a:p>
              <a:endParaRPr lang="en-US" dirty="0">
                <a:latin typeface="Arial"/>
                <a:cs typeface="Arial"/>
              </a:endParaRPr>
            </a:p>
            <a:p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95400" y="5105400"/>
              <a:ext cx="2627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/>
                  <a:cs typeface="Courier"/>
                </a:rPr>
                <a:t>SUBST</a:t>
              </a:r>
              <a:r>
                <a:rPr lang="en-US" dirty="0">
                  <a:latin typeface="Arial"/>
                  <a:cs typeface="Arial"/>
                </a:rPr>
                <a:t>({</a:t>
              </a:r>
              <a:r>
                <a:rPr lang="en-US" i="1" dirty="0">
                  <a:latin typeface="Arial"/>
                  <a:cs typeface="Arial"/>
                </a:rPr>
                <a:t>v/g</a:t>
              </a:r>
              <a:r>
                <a:rPr lang="en-US" dirty="0">
                  <a:latin typeface="Arial"/>
                  <a:cs typeface="Arial"/>
                </a:rPr>
                <a:t>}, </a:t>
              </a:r>
              <a:r>
                <a:rPr lang="el-GR" dirty="0">
                  <a:latin typeface="Arial"/>
                  <a:cs typeface="Arial"/>
                </a:rPr>
                <a:t>α</a:t>
              </a:r>
              <a:r>
                <a:rPr lang="en-US" dirty="0" smtClean="0">
                  <a:latin typeface="Arial"/>
                  <a:cs typeface="Arial"/>
                </a:rPr>
                <a:t>)</a:t>
              </a:r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219200" y="5029200"/>
              <a:ext cx="281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56982" y="4944070"/>
            <a:ext cx="4575181" cy="923330"/>
            <a:chOff x="1186504" y="4639270"/>
            <a:chExt cx="2922497" cy="923330"/>
          </a:xfrm>
        </p:grpSpPr>
        <p:sp>
          <p:nvSpPr>
            <p:cNvPr id="10" name="TextBox 9"/>
            <p:cNvSpPr txBox="1"/>
            <p:nvPr/>
          </p:nvSpPr>
          <p:spPr>
            <a:xfrm>
              <a:off x="1282320" y="4639270"/>
              <a:ext cx="24683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∀</a:t>
              </a:r>
              <a:r>
                <a:rPr lang="en-US" sz="1800" i="1" dirty="0" smtClean="0">
                  <a:latin typeface="Arial"/>
                  <a:cs typeface="Arial"/>
                </a:rPr>
                <a:t>x .</a:t>
              </a:r>
              <a:r>
                <a:rPr lang="en-US" sz="1800" dirty="0" smtClean="0">
                  <a:latin typeface="Arial"/>
                  <a:cs typeface="Arial"/>
                </a:rPr>
                <a:t> </a:t>
              </a:r>
              <a:r>
                <a:rPr lang="en-US" sz="1800" i="1" dirty="0" smtClean="0">
                  <a:latin typeface="Arial"/>
                  <a:cs typeface="Arial"/>
                </a:rPr>
                <a:t>King(x</a:t>
              </a:r>
              <a:r>
                <a:rPr lang="en-US" sz="1800" i="1" dirty="0">
                  <a:latin typeface="Arial"/>
                  <a:cs typeface="Arial"/>
                </a:rPr>
                <a:t>) </a:t>
              </a:r>
              <a:r>
                <a:rPr lang="en-US" sz="1800" dirty="0">
                  <a:latin typeface="Arial"/>
                  <a:cs typeface="Arial"/>
                </a:rPr>
                <a:t>∧</a:t>
              </a:r>
              <a:r>
                <a:rPr lang="en-US" sz="1800" i="1" dirty="0">
                  <a:latin typeface="Arial"/>
                  <a:cs typeface="Arial"/>
                </a:rPr>
                <a:t> </a:t>
              </a:r>
              <a:r>
                <a:rPr lang="en-US" sz="1800" i="1" dirty="0" smtClean="0">
                  <a:latin typeface="Arial"/>
                  <a:cs typeface="Arial"/>
                </a:rPr>
                <a:t>Greedy(x</a:t>
              </a:r>
              <a:r>
                <a:rPr lang="en-US" sz="1800" i="1" dirty="0">
                  <a:latin typeface="Arial"/>
                  <a:cs typeface="Arial"/>
                </a:rPr>
                <a:t>) </a:t>
              </a:r>
              <a:r>
                <a:rPr lang="en-US" sz="1800" dirty="0">
                  <a:latin typeface="Arial"/>
                  <a:cs typeface="Arial"/>
                </a:rPr>
                <a:t>⇒</a:t>
              </a:r>
              <a:r>
                <a:rPr lang="en-US" sz="1800" i="1" dirty="0">
                  <a:latin typeface="Arial"/>
                  <a:cs typeface="Arial"/>
                </a:rPr>
                <a:t> </a:t>
              </a:r>
              <a:r>
                <a:rPr lang="en-US" sz="1800" i="1" dirty="0" smtClean="0">
                  <a:latin typeface="Arial"/>
                  <a:cs typeface="Arial"/>
                </a:rPr>
                <a:t>Evil(x)</a:t>
              </a:r>
              <a:endParaRPr lang="en-US" sz="1800" i="1" dirty="0">
                <a:latin typeface="Arial"/>
                <a:cs typeface="Arial"/>
              </a:endParaRPr>
            </a:p>
            <a:p>
              <a:endParaRPr lang="en-US" sz="1800" dirty="0">
                <a:latin typeface="Arial"/>
                <a:cs typeface="Arial"/>
              </a:endParaRPr>
            </a:p>
            <a:p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6504" y="5029200"/>
              <a:ext cx="2922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>
                  <a:latin typeface="Arial"/>
                  <a:cs typeface="Arial"/>
                </a:rPr>
                <a:t>King(John) </a:t>
              </a:r>
              <a:r>
                <a:rPr lang="en-US" sz="1800" dirty="0">
                  <a:latin typeface="Arial"/>
                  <a:cs typeface="Arial"/>
                </a:rPr>
                <a:t>∧</a:t>
              </a:r>
              <a:r>
                <a:rPr lang="en-US" sz="1800" i="1" dirty="0" smtClean="0">
                  <a:latin typeface="Arial"/>
                  <a:cs typeface="Arial"/>
                </a:rPr>
                <a:t> Greedy(John) </a:t>
              </a:r>
              <a:r>
                <a:rPr lang="en-US" sz="1800" dirty="0">
                  <a:latin typeface="Arial"/>
                  <a:cs typeface="Arial"/>
                </a:rPr>
                <a:t>⇒</a:t>
              </a:r>
              <a:r>
                <a:rPr lang="en-US" sz="1800" i="1" dirty="0">
                  <a:latin typeface="Arial"/>
                  <a:cs typeface="Arial"/>
                </a:rPr>
                <a:t> </a:t>
              </a:r>
              <a:r>
                <a:rPr lang="en-US" sz="1800" i="1" dirty="0" smtClean="0">
                  <a:latin typeface="Arial"/>
                  <a:cs typeface="Arial"/>
                </a:rPr>
                <a:t>Evil(John)</a:t>
              </a:r>
              <a:endParaRPr lang="en-US" sz="1800" i="1" dirty="0">
                <a:latin typeface="Arial"/>
                <a:cs typeface="Arial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22915" y="5029200"/>
              <a:ext cx="26733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572000" y="4944070"/>
            <a:ext cx="4299490" cy="923330"/>
            <a:chOff x="1186504" y="4639270"/>
            <a:chExt cx="2746392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1282320" y="4639270"/>
              <a:ext cx="25215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∀</a:t>
              </a:r>
              <a:r>
                <a:rPr lang="en-US" sz="1800" i="1" dirty="0" smtClean="0">
                  <a:latin typeface="Arial"/>
                  <a:cs typeface="Arial"/>
                </a:rPr>
                <a:t>x .</a:t>
              </a:r>
              <a:r>
                <a:rPr lang="en-US" sz="1800" dirty="0" smtClean="0">
                  <a:latin typeface="Arial"/>
                  <a:cs typeface="Arial"/>
                </a:rPr>
                <a:t> </a:t>
              </a:r>
              <a:r>
                <a:rPr lang="en-US" sz="1800" i="1" dirty="0" smtClean="0">
                  <a:latin typeface="Arial"/>
                  <a:cs typeface="Arial"/>
                </a:rPr>
                <a:t>King(x) </a:t>
              </a:r>
              <a:r>
                <a:rPr lang="en-US" sz="1800" dirty="0">
                  <a:latin typeface="Arial"/>
                  <a:cs typeface="Arial"/>
                </a:rPr>
                <a:t>∧</a:t>
              </a:r>
              <a:r>
                <a:rPr lang="en-US" sz="1800" i="1" dirty="0" smtClean="0">
                  <a:latin typeface="Arial"/>
                  <a:cs typeface="Arial"/>
                </a:rPr>
                <a:t> Greedy(x) </a:t>
              </a:r>
              <a:r>
                <a:rPr lang="en-US" sz="1800" dirty="0">
                  <a:latin typeface="Arial"/>
                  <a:cs typeface="Arial"/>
                </a:rPr>
                <a:t>⇒</a:t>
              </a:r>
              <a:r>
                <a:rPr lang="en-US" sz="1800" i="1" dirty="0">
                  <a:latin typeface="Arial"/>
                  <a:cs typeface="Arial"/>
                </a:rPr>
                <a:t> </a:t>
              </a:r>
              <a:r>
                <a:rPr lang="en-US" sz="1800" i="1" dirty="0" smtClean="0">
                  <a:latin typeface="Arial"/>
                  <a:cs typeface="Arial"/>
                </a:rPr>
                <a:t>Evil(x)</a:t>
              </a:r>
              <a:endParaRPr lang="en-US" sz="1800" i="1" dirty="0">
                <a:latin typeface="Arial"/>
                <a:cs typeface="Arial"/>
              </a:endParaRPr>
            </a:p>
            <a:p>
              <a:endParaRPr lang="en-US" sz="1800" dirty="0">
                <a:latin typeface="Arial"/>
                <a:cs typeface="Arial"/>
              </a:endParaRPr>
            </a:p>
            <a:p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6504" y="5029200"/>
              <a:ext cx="2746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>
                  <a:latin typeface="Arial"/>
                  <a:cs typeface="Arial"/>
                </a:rPr>
                <a:t>King(Leia) </a:t>
              </a:r>
              <a:r>
                <a:rPr lang="en-US" sz="1800" dirty="0">
                  <a:latin typeface="Arial"/>
                  <a:cs typeface="Arial"/>
                </a:rPr>
                <a:t>∧</a:t>
              </a:r>
              <a:r>
                <a:rPr lang="en-US" sz="1800" i="1" dirty="0" smtClean="0">
                  <a:latin typeface="Arial"/>
                  <a:cs typeface="Arial"/>
                </a:rPr>
                <a:t> Greedy(</a:t>
              </a:r>
              <a:r>
                <a:rPr lang="en-US" sz="1800" i="1" dirty="0">
                  <a:latin typeface="Arial"/>
                  <a:cs typeface="Arial"/>
                </a:rPr>
                <a:t>Leia</a:t>
              </a:r>
              <a:r>
                <a:rPr lang="en-US" sz="1800" i="1" dirty="0" smtClean="0">
                  <a:latin typeface="Arial"/>
                  <a:cs typeface="Arial"/>
                </a:rPr>
                <a:t>) </a:t>
              </a:r>
              <a:r>
                <a:rPr lang="en-US" sz="1800" dirty="0">
                  <a:latin typeface="Arial"/>
                  <a:cs typeface="Arial"/>
                </a:rPr>
                <a:t>⇒</a:t>
              </a:r>
              <a:r>
                <a:rPr lang="en-US" sz="1800" i="1" dirty="0">
                  <a:latin typeface="Arial"/>
                  <a:cs typeface="Arial"/>
                </a:rPr>
                <a:t> </a:t>
              </a:r>
              <a:r>
                <a:rPr lang="en-US" sz="1800" i="1" dirty="0" smtClean="0">
                  <a:latin typeface="Arial"/>
                  <a:cs typeface="Arial"/>
                </a:rPr>
                <a:t>Evil(</a:t>
              </a:r>
              <a:r>
                <a:rPr lang="en-US" sz="1800" i="1" dirty="0">
                  <a:latin typeface="Arial"/>
                  <a:cs typeface="Arial"/>
                </a:rPr>
                <a:t>Leia</a:t>
              </a:r>
              <a:r>
                <a:rPr lang="en-US" sz="1800" i="1" dirty="0" smtClean="0">
                  <a:latin typeface="Arial"/>
                  <a:cs typeface="Arial"/>
                </a:rPr>
                <a:t>)</a:t>
              </a:r>
              <a:endParaRPr lang="en-US" sz="1800" i="1" dirty="0">
                <a:latin typeface="Arial"/>
                <a:cs typeface="Arial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222915" y="5029200"/>
              <a:ext cx="26733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76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CNF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Eliminate implications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Move ¬ inward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Standardize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err="1" smtClean="0"/>
              <a:t>Skolemization</a:t>
            </a:r>
            <a:endParaRPr lang="en-US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Drop universal quantifiers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smtClean="0"/>
              <a:t>Distribute ⋁ over </a:t>
            </a:r>
            <a:r>
              <a:rPr lang="en-US" b="0" dirty="0"/>
              <a:t>⋀</a:t>
            </a:r>
            <a:r>
              <a:rPr lang="en-US" b="0" dirty="0" smtClean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276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1. Eliminate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Turn </a:t>
            </a:r>
            <a:r>
              <a:rPr lang="en-US" b="0" dirty="0" err="1" smtClean="0"/>
              <a:t>biconditionals</a:t>
            </a:r>
            <a:r>
              <a:rPr lang="en-US" b="0" dirty="0" smtClean="0"/>
              <a:t> into a conjunction of implications using the </a:t>
            </a:r>
            <a:r>
              <a:rPr lang="en-US" dirty="0" err="1" smtClean="0"/>
              <a:t>Biconditional</a:t>
            </a:r>
            <a:r>
              <a:rPr lang="en-US" dirty="0" smtClean="0"/>
              <a:t> Elimination </a:t>
            </a:r>
            <a:r>
              <a:rPr lang="en-US" b="0" dirty="0" smtClean="0"/>
              <a:t>rule.</a:t>
            </a:r>
          </a:p>
          <a:p>
            <a:r>
              <a:rPr lang="en-US" b="0" dirty="0" smtClean="0"/>
              <a:t>Turn implications into disjunctions using the </a:t>
            </a:r>
            <a:r>
              <a:rPr lang="en-US" dirty="0" smtClean="0"/>
              <a:t>Implication Elimination </a:t>
            </a:r>
            <a:r>
              <a:rPr lang="en-US" b="0" dirty="0" smtClean="0"/>
              <a:t>rule.</a:t>
            </a:r>
          </a:p>
          <a:p>
            <a:endParaRPr lang="en-US" b="0" dirty="0"/>
          </a:p>
          <a:p>
            <a:r>
              <a:rPr lang="en-US" b="0" dirty="0" smtClean="0">
                <a:solidFill>
                  <a:schemeClr val="tx2"/>
                </a:solidFill>
              </a:rPr>
              <a:t>0</a:t>
            </a:r>
            <a:r>
              <a:rPr lang="en-US" b="0" dirty="0" smtClean="0"/>
              <a:t> 	∀</a:t>
            </a:r>
            <a:r>
              <a:rPr lang="en-US" b="0" i="1" dirty="0"/>
              <a:t>x</a:t>
            </a:r>
            <a:r>
              <a:rPr lang="en-US" b="0" dirty="0"/>
              <a:t> . (∀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</a:t>
            </a:r>
            <a:r>
              <a:rPr lang="en-US" b="0" dirty="0" smtClean="0"/>
              <a:t>)</a:t>
            </a:r>
          </a:p>
          <a:p>
            <a:r>
              <a:rPr lang="en-US" b="0" dirty="0" smtClean="0">
                <a:solidFill>
                  <a:srgbClr val="D1282E"/>
                </a:solidFill>
              </a:rPr>
              <a:t>1</a:t>
            </a:r>
            <a:r>
              <a:rPr lang="en-US" b="0" dirty="0" smtClean="0"/>
              <a:t>	∀</a:t>
            </a:r>
            <a:r>
              <a:rPr lang="en-US" b="0" i="1" dirty="0"/>
              <a:t>x</a:t>
            </a:r>
            <a:r>
              <a:rPr lang="en-US" b="0" dirty="0"/>
              <a:t> . </a:t>
            </a:r>
            <a:r>
              <a:rPr lang="en-US" b="0" dirty="0" smtClean="0"/>
              <a:t>(∀</a:t>
            </a:r>
            <a:r>
              <a:rPr lang="en-US" b="0" i="1" dirty="0"/>
              <a:t>y</a:t>
            </a:r>
            <a:r>
              <a:rPr lang="en-US" b="0" dirty="0"/>
              <a:t> . ¬</a:t>
            </a:r>
            <a:r>
              <a:rPr lang="en-US" b="0" i="1" dirty="0" smtClean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⋁</a:t>
            </a:r>
            <a:r>
              <a:rPr lang="en-US" b="0" dirty="0" smtClean="0"/>
              <a:t>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</a:t>
            </a:r>
            <a:r>
              <a:rPr lang="en-US" b="0" dirty="0">
                <a:cs typeface="Arial"/>
              </a:rPr>
              <a:t>⇒</a:t>
            </a:r>
            <a:r>
              <a:rPr lang="en-US" b="0" dirty="0" smtClean="0"/>
              <a:t> </a:t>
            </a:r>
            <a:r>
              <a:rPr lang="en-US" b="0" dirty="0"/>
              <a:t>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</a:t>
            </a:r>
            <a:r>
              <a:rPr lang="en-US" b="0" dirty="0" smtClean="0"/>
              <a:t>)</a:t>
            </a:r>
          </a:p>
          <a:p>
            <a:r>
              <a:rPr lang="en-US" b="0" dirty="0" smtClean="0">
                <a:solidFill>
                  <a:srgbClr val="D1282E"/>
                </a:solidFill>
              </a:rPr>
              <a:t>2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(¬∀</a:t>
            </a:r>
            <a:r>
              <a:rPr lang="en-US" b="0" i="1" dirty="0"/>
              <a:t>y</a:t>
            </a:r>
            <a:r>
              <a:rPr lang="en-US" b="0" dirty="0"/>
              <a:t> . ¬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⋁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6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Move </a:t>
            </a:r>
            <a:r>
              <a:rPr lang="en-US" dirty="0"/>
              <a:t>¬ </a:t>
            </a:r>
            <a:r>
              <a:rPr lang="en-US" dirty="0" smtClean="0"/>
              <a:t>inward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Apply the </a:t>
            </a:r>
            <a:r>
              <a:rPr lang="en-US" dirty="0" smtClean="0"/>
              <a:t>De Morgan laws </a:t>
            </a:r>
            <a:r>
              <a:rPr lang="en-US" b="0" dirty="0" smtClean="0"/>
              <a:t>to move negations inward down to the literals. Apply </a:t>
            </a:r>
            <a:r>
              <a:rPr lang="en-US" dirty="0" smtClean="0"/>
              <a:t>Double Negation Elimination </a:t>
            </a:r>
            <a:r>
              <a:rPr lang="en-US" b="0" dirty="0" smtClean="0"/>
              <a:t>as needed.</a:t>
            </a:r>
          </a:p>
          <a:p>
            <a:r>
              <a:rPr lang="en-US" b="0" dirty="0" smtClean="0"/>
              <a:t>Apply these two tautologies for negated quantifiers:</a:t>
            </a:r>
          </a:p>
          <a:p>
            <a:r>
              <a:rPr lang="en-US" b="0" dirty="0" smtClean="0"/>
              <a:t>	¬∀</a:t>
            </a:r>
            <a:r>
              <a:rPr lang="en-US" b="0" i="1" dirty="0" smtClean="0"/>
              <a:t>x</a:t>
            </a:r>
            <a:r>
              <a:rPr lang="en-US" b="0" dirty="0" smtClean="0"/>
              <a:t> . </a:t>
            </a:r>
            <a:r>
              <a:rPr lang="en-US" b="0" i="1" dirty="0" smtClean="0"/>
              <a:t>p</a:t>
            </a:r>
            <a:r>
              <a:rPr lang="en-US" b="0" dirty="0" smtClean="0"/>
              <a:t>   </a:t>
            </a:r>
            <a:r>
              <a:rPr lang="en-US" dirty="0"/>
              <a:t>⟺</a:t>
            </a:r>
            <a:r>
              <a:rPr lang="en-US" b="0" dirty="0" smtClean="0"/>
              <a:t>   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 smtClean="0"/>
              <a:t>x</a:t>
            </a:r>
            <a:r>
              <a:rPr lang="en-US" b="0" dirty="0" smtClean="0"/>
              <a:t> . ¬</a:t>
            </a:r>
            <a:r>
              <a:rPr lang="en-US" b="0" i="1" dirty="0" smtClean="0"/>
              <a:t>p</a:t>
            </a:r>
          </a:p>
          <a:p>
            <a:r>
              <a:rPr lang="en-US" b="0" dirty="0"/>
              <a:t>	</a:t>
            </a:r>
            <a:r>
              <a:rPr lang="en-US" b="0" dirty="0" smtClean="0"/>
              <a:t>¬</a:t>
            </a:r>
            <a:r>
              <a:rPr lang="en-US" b="0" dirty="0" smtClean="0">
                <a:cs typeface="Arial"/>
              </a:rPr>
              <a:t>∃</a:t>
            </a:r>
            <a:r>
              <a:rPr lang="en-US" b="0" i="1" dirty="0" smtClean="0"/>
              <a:t>x</a:t>
            </a:r>
            <a:r>
              <a:rPr lang="en-US" b="0" dirty="0" smtClean="0"/>
              <a:t> . </a:t>
            </a:r>
            <a:r>
              <a:rPr lang="en-US" b="0" i="1" dirty="0" smtClean="0"/>
              <a:t>p</a:t>
            </a:r>
            <a:r>
              <a:rPr lang="en-US" b="0" dirty="0" smtClean="0"/>
              <a:t>   </a:t>
            </a:r>
            <a:r>
              <a:rPr lang="en-US" dirty="0"/>
              <a:t>⟺</a:t>
            </a:r>
            <a:r>
              <a:rPr lang="en-US" b="0" dirty="0" smtClean="0"/>
              <a:t>   </a:t>
            </a:r>
            <a:r>
              <a:rPr lang="en-US" b="0" dirty="0"/>
              <a:t>∀</a:t>
            </a:r>
            <a:r>
              <a:rPr lang="en-US" b="0" i="1" dirty="0" smtClean="0"/>
              <a:t>x .</a:t>
            </a:r>
            <a:r>
              <a:rPr lang="en-US" b="0" dirty="0" smtClean="0"/>
              <a:t> </a:t>
            </a:r>
            <a:r>
              <a:rPr lang="en-US" b="0" dirty="0"/>
              <a:t>¬</a:t>
            </a:r>
            <a:r>
              <a:rPr lang="en-US" b="0" i="1" dirty="0" smtClean="0"/>
              <a:t>p</a:t>
            </a:r>
          </a:p>
          <a:p>
            <a:endParaRPr lang="en-US" b="0" dirty="0" smtClean="0">
              <a:solidFill>
                <a:srgbClr val="D1282E"/>
              </a:solidFill>
            </a:endParaRPr>
          </a:p>
          <a:p>
            <a:r>
              <a:rPr lang="en-US" b="0" dirty="0" smtClean="0">
                <a:solidFill>
                  <a:srgbClr val="D1282E"/>
                </a:solidFill>
              </a:rPr>
              <a:t>2</a:t>
            </a:r>
            <a:r>
              <a:rPr lang="en-US" b="0" dirty="0" smtClean="0"/>
              <a:t>	∀</a:t>
            </a:r>
            <a:r>
              <a:rPr lang="en-US" b="0" i="1" dirty="0"/>
              <a:t>x</a:t>
            </a:r>
            <a:r>
              <a:rPr lang="en-US" b="0" dirty="0"/>
              <a:t> . (¬∀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dirty="0" smtClean="0"/>
              <a:t>¬</a:t>
            </a:r>
            <a:r>
              <a:rPr lang="en-US" b="0" i="1" dirty="0" smtClean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⋁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</a:t>
            </a:r>
            <a:r>
              <a:rPr lang="en-US" b="0" dirty="0" smtClean="0"/>
              <a:t>)</a:t>
            </a:r>
          </a:p>
          <a:p>
            <a:r>
              <a:rPr lang="en-US" b="0" dirty="0" smtClean="0">
                <a:solidFill>
                  <a:srgbClr val="D1282E"/>
                </a:solidFill>
              </a:rPr>
              <a:t>3</a:t>
            </a:r>
            <a:r>
              <a:rPr lang="en-US" b="0" dirty="0" smtClean="0"/>
              <a:t>	∀</a:t>
            </a:r>
            <a:r>
              <a:rPr lang="en-US" b="0" i="1" dirty="0"/>
              <a:t>x</a:t>
            </a:r>
            <a:r>
              <a:rPr lang="en-US" b="0" dirty="0"/>
              <a:t> </a:t>
            </a:r>
            <a:r>
              <a:rPr lang="en-US" b="0" dirty="0" smtClean="0"/>
              <a:t>. (</a:t>
            </a:r>
            <a:r>
              <a:rPr lang="en-US" b="0" dirty="0" smtClean="0">
                <a:cs typeface="Arial"/>
              </a:rPr>
              <a:t>∃y . </a:t>
            </a:r>
            <a:r>
              <a:rPr lang="en-US" b="0" dirty="0" smtClean="0"/>
              <a:t>¬(¬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⋁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</a:t>
            </a:r>
            <a:r>
              <a:rPr lang="en-US" b="0" dirty="0" smtClean="0"/>
              <a:t>)) </a:t>
            </a:r>
            <a:r>
              <a:rPr lang="en-US" b="0" dirty="0"/>
              <a:t>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</a:t>
            </a:r>
            <a:r>
              <a:rPr lang="en-US" b="0" dirty="0" smtClean="0"/>
              <a:t>)</a:t>
            </a:r>
          </a:p>
          <a:p>
            <a:r>
              <a:rPr lang="en-US" b="0" dirty="0" smtClean="0">
                <a:solidFill>
                  <a:srgbClr val="D1282E"/>
                </a:solidFill>
              </a:rPr>
              <a:t>4</a:t>
            </a:r>
            <a:r>
              <a:rPr lang="en-US" b="0" dirty="0" smtClean="0"/>
              <a:t>	</a:t>
            </a:r>
            <a:r>
              <a:rPr lang="en-US" b="0" dirty="0"/>
              <a:t>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dirty="0" smtClean="0"/>
              <a:t>¬¬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</a:t>
            </a:r>
            <a:r>
              <a:rPr lang="en-US" b="0" dirty="0" smtClean="0"/>
              <a:t> </a:t>
            </a:r>
            <a:r>
              <a:rPr lang="en-US" b="0" dirty="0"/>
              <a:t>¬</a:t>
            </a:r>
            <a:r>
              <a:rPr lang="en-US" b="0" i="1" dirty="0" smtClean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 smtClean="0"/>
              <a:t>y</a:t>
            </a:r>
            <a:r>
              <a:rPr lang="en-US" b="0" dirty="0" smtClean="0"/>
              <a:t>)</a:t>
            </a:r>
            <a:r>
              <a:rPr lang="en-US" b="0" dirty="0"/>
              <a:t>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 smtClean="0">
                <a:solidFill>
                  <a:srgbClr val="D1282E"/>
                </a:solidFill>
              </a:rPr>
              <a:t>5</a:t>
            </a:r>
            <a:r>
              <a:rPr lang="en-US" b="0" dirty="0" smtClean="0"/>
              <a:t>	</a:t>
            </a:r>
            <a:r>
              <a:rPr lang="en-US" b="0" dirty="0"/>
              <a:t>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i="1" dirty="0" smtClean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8350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1371600"/>
          </a:xfrm>
        </p:spPr>
        <p:txBody>
          <a:bodyPr/>
          <a:lstStyle/>
          <a:p>
            <a:r>
              <a:rPr lang="en-US" dirty="0" smtClean="0"/>
              <a:t>3. Standardize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Where the same variable name is used across different quantifiers, change the name of one of them to something unique.</a:t>
            </a:r>
          </a:p>
          <a:p>
            <a:r>
              <a:rPr lang="en-US" b="0" dirty="0" smtClean="0"/>
              <a:t>For example, </a:t>
            </a:r>
            <a:r>
              <a:rPr lang="en-US" b="0" i="1" dirty="0" smtClean="0"/>
              <a:t>y</a:t>
            </a:r>
            <a:r>
              <a:rPr lang="en-US" b="0" dirty="0" smtClean="0"/>
              <a:t> is an animal in the first part, and a lover in the second. The scopes do not overlap. Just change the second </a:t>
            </a:r>
            <a:r>
              <a:rPr lang="en-US" b="0" i="1" dirty="0" smtClean="0"/>
              <a:t>y</a:t>
            </a:r>
            <a:r>
              <a:rPr lang="en-US" b="0" dirty="0" smtClean="0"/>
              <a:t> to something else.</a:t>
            </a:r>
            <a:endParaRPr lang="en-US" b="0" dirty="0"/>
          </a:p>
          <a:p>
            <a:endParaRPr lang="en-US" dirty="0"/>
          </a:p>
          <a:p>
            <a:r>
              <a:rPr lang="en-US" b="0" dirty="0" smtClean="0">
                <a:solidFill>
                  <a:srgbClr val="D1282E"/>
                </a:solidFill>
              </a:rPr>
              <a:t>5</a:t>
            </a:r>
            <a:r>
              <a:rPr lang="en-US" b="0" dirty="0" smtClean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</a:t>
            </a:r>
            <a:r>
              <a:rPr lang="en-US" b="0" dirty="0" smtClean="0"/>
              <a:t>)</a:t>
            </a:r>
          </a:p>
          <a:p>
            <a:r>
              <a:rPr lang="en-US" b="0" dirty="0" smtClean="0">
                <a:solidFill>
                  <a:srgbClr val="D1282E"/>
                </a:solidFill>
              </a:rPr>
              <a:t>6</a:t>
            </a:r>
            <a:r>
              <a:rPr lang="en-US" b="0" dirty="0" smtClean="0"/>
              <a:t>	</a:t>
            </a:r>
            <a:r>
              <a:rPr lang="en-US" b="0" dirty="0"/>
              <a:t>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 smtClean="0">
                <a:cs typeface="Arial"/>
              </a:rPr>
              <a:t>∃</a:t>
            </a:r>
            <a:r>
              <a:rPr lang="en-US" b="0" i="1" dirty="0" smtClean="0"/>
              <a:t>z</a:t>
            </a:r>
            <a:r>
              <a:rPr lang="en-US" b="0" dirty="0" smtClean="0"/>
              <a:t> </a:t>
            </a:r>
            <a:r>
              <a:rPr lang="en-US" b="0" dirty="0"/>
              <a:t>. </a:t>
            </a:r>
            <a:r>
              <a:rPr lang="en-US" b="0" i="1" dirty="0"/>
              <a:t>Loves</a:t>
            </a:r>
            <a:r>
              <a:rPr lang="en-US" b="0" dirty="0" smtClean="0"/>
              <a:t>(</a:t>
            </a:r>
            <a:r>
              <a:rPr lang="en-US" b="0" i="1" dirty="0" smtClean="0"/>
              <a:t>z</a:t>
            </a:r>
            <a:r>
              <a:rPr lang="en-US" b="0" dirty="0" smtClean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/>
              <a:t>Skolemization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/>
          <a:lstStyle/>
          <a:p>
            <a:r>
              <a:rPr lang="en-US" dirty="0" err="1" smtClean="0"/>
              <a:t>Skolemization</a:t>
            </a:r>
            <a:r>
              <a:rPr lang="en-US" b="0" dirty="0"/>
              <a:t> </a:t>
            </a:r>
            <a:r>
              <a:rPr lang="en-US" b="0" dirty="0" smtClean="0"/>
              <a:t>is the process of removing existential quantifiers by elimination. </a:t>
            </a:r>
          </a:p>
          <a:p>
            <a:r>
              <a:rPr lang="en-US" b="0" dirty="0" smtClean="0"/>
              <a:t>Remember, we used </a:t>
            </a:r>
            <a:r>
              <a:rPr lang="en-US" dirty="0" err="1" smtClean="0"/>
              <a:t>Skolem</a:t>
            </a:r>
            <a:r>
              <a:rPr lang="en-US" dirty="0" smtClean="0"/>
              <a:t> Constants </a:t>
            </a:r>
            <a:r>
              <a:rPr lang="en-US" b="0" dirty="0" smtClean="0"/>
              <a:t>to remove existential quantifiers when the sentence was in a specific form:</a:t>
            </a:r>
          </a:p>
          <a:p>
            <a:r>
              <a:rPr lang="en-US" b="0" dirty="0" smtClean="0"/>
              <a:t>	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 smtClean="0"/>
              <a:t>x</a:t>
            </a:r>
            <a:r>
              <a:rPr lang="en-US" b="0" dirty="0" smtClean="0"/>
              <a:t> . </a:t>
            </a:r>
            <a:r>
              <a:rPr lang="en-US" b="0" i="1" dirty="0" smtClean="0"/>
              <a:t>P(x)</a:t>
            </a:r>
            <a:r>
              <a:rPr lang="en-US" b="0" dirty="0" smtClean="0"/>
              <a:t> </a:t>
            </a:r>
            <a:r>
              <a:rPr lang="en-US" dirty="0"/>
              <a:t>⟺</a:t>
            </a:r>
            <a:r>
              <a:rPr lang="en-US" b="0" dirty="0" smtClean="0"/>
              <a:t> </a:t>
            </a:r>
            <a:r>
              <a:rPr lang="en-US" b="0" i="1" dirty="0" smtClean="0"/>
              <a:t>P(A)</a:t>
            </a:r>
            <a:r>
              <a:rPr lang="en-US" b="0" dirty="0" smtClean="0"/>
              <a:t>    where A is a new constant symbol. </a:t>
            </a:r>
          </a:p>
          <a:p>
            <a:r>
              <a:rPr lang="en-US" b="0" dirty="0" smtClean="0"/>
              <a:t>However, we </a:t>
            </a:r>
            <a:r>
              <a:rPr lang="en-US" dirty="0" smtClean="0"/>
              <a:t>cannot</a:t>
            </a:r>
            <a:r>
              <a:rPr lang="en-US" b="0" dirty="0" smtClean="0"/>
              <a:t> apply this rule to our current sentence:</a:t>
            </a:r>
          </a:p>
          <a:p>
            <a:r>
              <a:rPr lang="en-US" b="0" dirty="0" smtClean="0">
                <a:solidFill>
                  <a:srgbClr val="D1282E"/>
                </a:solidFill>
              </a:rPr>
              <a:t>6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z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z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strike="sngStrike" dirty="0" smtClean="0">
                <a:solidFill>
                  <a:srgbClr val="D1282E"/>
                </a:solidFill>
              </a:rPr>
              <a:t>7</a:t>
            </a:r>
            <a:r>
              <a:rPr lang="en-US" b="0" dirty="0" smtClean="0"/>
              <a:t>	</a:t>
            </a:r>
            <a:r>
              <a:rPr lang="en-US" b="0" dirty="0"/>
              <a:t>∀</a:t>
            </a:r>
            <a:r>
              <a:rPr lang="en-US" b="0" i="1" dirty="0" smtClean="0"/>
              <a:t>x</a:t>
            </a:r>
            <a:r>
              <a:rPr lang="en-US" b="0" dirty="0" smtClean="0"/>
              <a:t> </a:t>
            </a:r>
            <a:r>
              <a:rPr lang="en-US" b="0" dirty="0"/>
              <a:t>. </a:t>
            </a:r>
            <a:r>
              <a:rPr lang="en-US" b="0" dirty="0" smtClean="0"/>
              <a:t>(</a:t>
            </a:r>
            <a:r>
              <a:rPr lang="en-US" b="0" i="1" dirty="0" smtClean="0"/>
              <a:t>Animal</a:t>
            </a:r>
            <a:r>
              <a:rPr lang="en-US" b="0" dirty="0" smtClean="0"/>
              <a:t>(</a:t>
            </a:r>
            <a:r>
              <a:rPr lang="en-US" b="0" i="1" dirty="0" smtClean="0"/>
              <a:t>A</a:t>
            </a:r>
            <a:r>
              <a:rPr lang="en-US" b="0" dirty="0" smtClean="0"/>
              <a:t>) </a:t>
            </a:r>
            <a:r>
              <a:rPr lang="en-US" b="0" dirty="0"/>
              <a:t>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 smtClean="0"/>
              <a:t>A</a:t>
            </a:r>
            <a:r>
              <a:rPr lang="en-US" b="0" dirty="0" smtClean="0"/>
              <a:t>)</a:t>
            </a:r>
            <a:r>
              <a:rPr lang="en-US" b="0" dirty="0"/>
              <a:t>) ⋁ </a:t>
            </a:r>
            <a:r>
              <a:rPr lang="en-US" b="0" i="1" dirty="0" smtClean="0"/>
              <a:t>Loves</a:t>
            </a:r>
            <a:r>
              <a:rPr lang="en-US" b="0" dirty="0" smtClean="0"/>
              <a:t>(</a:t>
            </a:r>
            <a:r>
              <a:rPr lang="en-US" b="0" i="1" dirty="0" smtClean="0"/>
              <a:t>B</a:t>
            </a:r>
            <a:r>
              <a:rPr lang="en-US" b="0" dirty="0" smtClean="0"/>
              <a:t>, </a:t>
            </a:r>
            <a:r>
              <a:rPr lang="en-US" b="0" i="1" dirty="0"/>
              <a:t>x</a:t>
            </a:r>
            <a:r>
              <a:rPr lang="en-US" b="0" dirty="0" smtClean="0"/>
              <a:t>)</a:t>
            </a:r>
            <a:endParaRPr lang="en-US" b="0" dirty="0"/>
          </a:p>
          <a:p>
            <a:r>
              <a:rPr lang="en-US" b="0" i="1" dirty="0" smtClean="0">
                <a:solidFill>
                  <a:srgbClr val="D1282E"/>
                </a:solidFill>
              </a:rPr>
              <a:t>Wrong wrong wrong!</a:t>
            </a:r>
          </a:p>
          <a:p>
            <a:r>
              <a:rPr lang="en-US" b="0" dirty="0" smtClean="0"/>
              <a:t>This reads: All objects do not love a particular animal (A), or they are loved by a particular object B. That is not what we want.</a:t>
            </a:r>
          </a:p>
          <a:p>
            <a:r>
              <a:rPr lang="en-US" b="0" dirty="0" smtClean="0"/>
              <a:t>The problem is that </a:t>
            </a:r>
            <a:r>
              <a:rPr lang="en-US" b="0" i="1" dirty="0" smtClean="0"/>
              <a:t>y</a:t>
            </a:r>
            <a:r>
              <a:rPr lang="en-US" b="0" dirty="0" smtClean="0"/>
              <a:t> and </a:t>
            </a:r>
            <a:r>
              <a:rPr lang="en-US" b="0" i="1" dirty="0" smtClean="0"/>
              <a:t>z</a:t>
            </a:r>
            <a:r>
              <a:rPr lang="en-US" b="0" dirty="0" smtClean="0"/>
              <a:t> are </a:t>
            </a:r>
            <a:r>
              <a:rPr lang="en-US" dirty="0" smtClean="0"/>
              <a:t>inside the scope </a:t>
            </a:r>
            <a:r>
              <a:rPr lang="en-US" b="0" dirty="0" smtClean="0"/>
              <a:t>of </a:t>
            </a:r>
            <a:r>
              <a:rPr lang="en-US" b="0" i="1" dirty="0" smtClean="0"/>
              <a:t>x</a:t>
            </a:r>
            <a:r>
              <a:rPr lang="en-US" b="0" dirty="0" smtClean="0"/>
              <a:t>. We want the new </a:t>
            </a:r>
            <a:r>
              <a:rPr lang="en-US" b="0" dirty="0" err="1" smtClean="0"/>
              <a:t>Skolem</a:t>
            </a:r>
            <a:r>
              <a:rPr lang="en-US" b="0" dirty="0" smtClean="0"/>
              <a:t> Constants to depend on the value of </a:t>
            </a:r>
            <a:r>
              <a:rPr lang="en-US" b="0" i="1" dirty="0" smtClean="0"/>
              <a:t>x</a:t>
            </a:r>
            <a:r>
              <a:rPr lang="en-US" b="0" dirty="0" smtClean="0"/>
              <a:t>.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164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Skolem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934200" cy="4373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Skolem</a:t>
            </a:r>
            <a:r>
              <a:rPr lang="en-US" dirty="0" smtClean="0"/>
              <a:t> functions </a:t>
            </a:r>
            <a:r>
              <a:rPr lang="en-US" b="0" dirty="0" smtClean="0"/>
              <a:t>replace existentially quantified variables with functions that have:</a:t>
            </a:r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Unique function names</a:t>
            </a:r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Arguments for </a:t>
            </a:r>
            <a:r>
              <a:rPr lang="en-US" dirty="0" smtClean="0"/>
              <a:t>all</a:t>
            </a:r>
            <a:r>
              <a:rPr lang="en-US" b="0" dirty="0" smtClean="0"/>
              <a:t> of the universally quantified variables in whose scope the existential quantifier appears.</a:t>
            </a:r>
          </a:p>
          <a:p>
            <a:r>
              <a:rPr lang="en-US" b="0" dirty="0" smtClean="0"/>
              <a:t>They allow us to refer to an object indirectly, via the values of universally quantified variables.</a:t>
            </a:r>
          </a:p>
          <a:p>
            <a:r>
              <a:rPr lang="en-US" b="0" dirty="0" smtClean="0"/>
              <a:t>Examples:</a:t>
            </a:r>
          </a:p>
          <a:p>
            <a:r>
              <a:rPr lang="en-US" b="0" dirty="0"/>
              <a:t>∀</a:t>
            </a:r>
            <a:r>
              <a:rPr lang="en-US" b="0" i="1" dirty="0"/>
              <a:t>x</a:t>
            </a:r>
            <a:r>
              <a:rPr lang="en-US" b="0" dirty="0"/>
              <a:t> . </a:t>
            </a:r>
            <a:r>
              <a:rPr lang="en-US" b="0" dirty="0" smtClean="0">
                <a:cs typeface="Arial"/>
              </a:rPr>
              <a:t>Car</a:t>
            </a:r>
            <a:r>
              <a:rPr lang="en-US" b="0" dirty="0" smtClean="0"/>
              <a:t>(</a:t>
            </a:r>
            <a:r>
              <a:rPr lang="en-US" b="0" i="1" dirty="0"/>
              <a:t>x</a:t>
            </a:r>
            <a:r>
              <a:rPr lang="en-US" b="0" dirty="0" smtClean="0"/>
              <a:t>) </a:t>
            </a:r>
            <a:r>
              <a:rPr lang="en-US" b="0" dirty="0" smtClean="0">
                <a:cs typeface="Arial"/>
              </a:rPr>
              <a:t>⇒ ∃</a:t>
            </a:r>
            <a:r>
              <a:rPr lang="en-US" b="0" dirty="0">
                <a:cs typeface="Arial"/>
              </a:rPr>
              <a:t>y . </a:t>
            </a:r>
            <a:r>
              <a:rPr lang="en-US" b="0" i="1" dirty="0" err="1" smtClean="0"/>
              <a:t>EngineOf</a:t>
            </a:r>
            <a:r>
              <a:rPr lang="en-US" b="0" dirty="0" smtClean="0"/>
              <a:t>(</a:t>
            </a:r>
            <a:r>
              <a:rPr lang="en-US" b="0" i="1" dirty="0" smtClean="0"/>
              <a:t>y, x</a:t>
            </a:r>
            <a:r>
              <a:rPr lang="en-US" b="0" dirty="0" smtClean="0"/>
              <a:t>)  </a:t>
            </a:r>
            <a:br>
              <a:rPr lang="en-US" b="0" dirty="0" smtClean="0"/>
            </a:br>
            <a:r>
              <a:rPr lang="en-US" b="0" dirty="0" smtClean="0"/>
              <a:t>∀</a:t>
            </a:r>
            <a:r>
              <a:rPr lang="en-US" b="0" i="1" dirty="0"/>
              <a:t>x</a:t>
            </a:r>
            <a:r>
              <a:rPr lang="en-US" b="0" dirty="0"/>
              <a:t> . </a:t>
            </a:r>
            <a:r>
              <a:rPr lang="en-US" b="0" dirty="0">
                <a:cs typeface="Arial"/>
              </a:rPr>
              <a:t>Car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) </a:t>
            </a:r>
            <a:r>
              <a:rPr lang="en-US" b="0" dirty="0" smtClean="0">
                <a:cs typeface="Arial"/>
              </a:rPr>
              <a:t>⇒ </a:t>
            </a:r>
            <a:r>
              <a:rPr lang="en-US" b="0" i="1" dirty="0" err="1" smtClean="0"/>
              <a:t>EngineOf</a:t>
            </a:r>
            <a:r>
              <a:rPr lang="en-US" b="0" dirty="0" smtClean="0"/>
              <a:t>(</a:t>
            </a:r>
            <a:r>
              <a:rPr lang="en-US" b="0" i="1" dirty="0" smtClean="0"/>
              <a:t>F(x), </a:t>
            </a:r>
            <a:r>
              <a:rPr lang="en-US" b="0" i="1" dirty="0"/>
              <a:t>x</a:t>
            </a:r>
            <a:r>
              <a:rPr lang="en-US" b="0" dirty="0"/>
              <a:t>) </a:t>
            </a:r>
            <a:endParaRPr lang="en-US" b="0" dirty="0" smtClean="0"/>
          </a:p>
          <a:p>
            <a:r>
              <a:rPr lang="en-US" b="0" dirty="0"/>
              <a:t>∀</a:t>
            </a:r>
            <a:r>
              <a:rPr lang="en-US" b="0" i="1" dirty="0" smtClean="0"/>
              <a:t>x, y</a:t>
            </a:r>
            <a:r>
              <a:rPr lang="en-US" b="0" dirty="0" smtClean="0"/>
              <a:t> </a:t>
            </a:r>
            <a:r>
              <a:rPr lang="en-US" b="0" dirty="0"/>
              <a:t>. </a:t>
            </a:r>
            <a:r>
              <a:rPr lang="en-US" b="0" dirty="0" err="1" smtClean="0">
                <a:cs typeface="Arial"/>
              </a:rPr>
              <a:t>FatherOf</a:t>
            </a:r>
            <a:r>
              <a:rPr lang="en-US" b="0" dirty="0" smtClean="0"/>
              <a:t>(</a:t>
            </a:r>
            <a:r>
              <a:rPr lang="en-US" b="0" i="1" dirty="0" smtClean="0"/>
              <a:t>x, y</a:t>
            </a:r>
            <a:r>
              <a:rPr lang="en-US" b="0" dirty="0" smtClean="0"/>
              <a:t>) </a:t>
            </a:r>
            <a:r>
              <a:rPr lang="en-US" b="0" dirty="0">
                <a:cs typeface="Arial"/>
              </a:rPr>
              <a:t>⇒ </a:t>
            </a:r>
            <a:r>
              <a:rPr lang="en-US" b="0" dirty="0" smtClean="0">
                <a:cs typeface="Arial"/>
              </a:rPr>
              <a:t>∃z </a:t>
            </a:r>
            <a:r>
              <a:rPr lang="en-US" b="0" dirty="0">
                <a:cs typeface="Arial"/>
              </a:rPr>
              <a:t>. </a:t>
            </a:r>
            <a:r>
              <a:rPr lang="en-US" b="0" i="1" dirty="0" err="1" smtClean="0"/>
              <a:t>MotherOf</a:t>
            </a:r>
            <a:r>
              <a:rPr lang="en-US" b="0" dirty="0" smtClean="0"/>
              <a:t>(</a:t>
            </a:r>
            <a:r>
              <a:rPr lang="en-US" b="0" i="1" dirty="0" smtClean="0"/>
              <a:t>z, y</a:t>
            </a:r>
            <a:r>
              <a:rPr lang="en-US" b="0" dirty="0" smtClean="0"/>
              <a:t>) ⋀ </a:t>
            </a:r>
            <a:r>
              <a:rPr lang="en-US" b="0" i="1" dirty="0" smtClean="0"/>
              <a:t>Knows(x, z)</a:t>
            </a:r>
            <a:br>
              <a:rPr lang="en-US" b="0" i="1" dirty="0" smtClean="0"/>
            </a:br>
            <a:r>
              <a:rPr lang="en-US" b="0" dirty="0" smtClean="0"/>
              <a:t>∀</a:t>
            </a:r>
            <a:r>
              <a:rPr lang="en-US" b="0" i="1" dirty="0"/>
              <a:t>x</a:t>
            </a:r>
            <a:r>
              <a:rPr lang="en-US" b="0" i="1" dirty="0" smtClean="0"/>
              <a:t>, y</a:t>
            </a:r>
            <a:r>
              <a:rPr lang="en-US" b="0" dirty="0" smtClean="0"/>
              <a:t> </a:t>
            </a:r>
            <a:r>
              <a:rPr lang="en-US" b="0" dirty="0"/>
              <a:t>. </a:t>
            </a:r>
            <a:r>
              <a:rPr lang="en-US" b="0" dirty="0" err="1">
                <a:cs typeface="Arial"/>
              </a:rPr>
              <a:t>FatherOf</a:t>
            </a:r>
            <a:r>
              <a:rPr lang="en-US" b="0" dirty="0"/>
              <a:t>(</a:t>
            </a:r>
            <a:r>
              <a:rPr lang="en-US" b="0" i="1" dirty="0"/>
              <a:t>x, y</a:t>
            </a:r>
            <a:r>
              <a:rPr lang="en-US" b="0" dirty="0"/>
              <a:t>) </a:t>
            </a:r>
            <a:r>
              <a:rPr lang="en-US" b="0" dirty="0">
                <a:cs typeface="Arial"/>
              </a:rPr>
              <a:t>⇒ </a:t>
            </a:r>
            <a:r>
              <a:rPr lang="en-US" b="0" i="1" dirty="0" err="1" smtClean="0"/>
              <a:t>MotherOf</a:t>
            </a:r>
            <a:r>
              <a:rPr lang="en-US" b="0" dirty="0" smtClean="0"/>
              <a:t>(</a:t>
            </a:r>
            <a:r>
              <a:rPr lang="en-US" b="0" i="1" dirty="0" smtClean="0"/>
              <a:t>G(x, y), </a:t>
            </a:r>
            <a:r>
              <a:rPr lang="en-US" b="0" i="1" dirty="0"/>
              <a:t>y</a:t>
            </a:r>
            <a:r>
              <a:rPr lang="en-US" b="0" dirty="0"/>
              <a:t>) </a:t>
            </a:r>
            <a:r>
              <a:rPr lang="en-US" b="0" dirty="0" smtClean="0"/>
              <a:t>⋀ </a:t>
            </a:r>
            <a:r>
              <a:rPr lang="en-US" b="0" i="1" dirty="0" smtClean="0"/>
              <a:t>Knows(x, G(x, y))</a:t>
            </a:r>
            <a:endParaRPr lang="en-US" b="0" i="1" dirty="0"/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980" y="1364670"/>
            <a:ext cx="1401221" cy="210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7600" y="3429000"/>
            <a:ext cx="1600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/>
                <a:cs typeface="Arial"/>
              </a:rPr>
              <a:t>Thoralf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Skolem</a:t>
            </a:r>
            <a:endParaRPr lang="en-US" sz="1600" dirty="0" smtClean="0">
              <a:latin typeface="Arial"/>
              <a:cs typeface="Arial"/>
            </a:endParaRPr>
          </a:p>
          <a:p>
            <a:r>
              <a:rPr lang="en-US" sz="1400" i="1" dirty="0" smtClean="0">
                <a:latin typeface="Arial"/>
                <a:cs typeface="Arial"/>
              </a:rPr>
              <a:t>Norwegian Mathematician</a:t>
            </a:r>
          </a:p>
          <a:p>
            <a:r>
              <a:rPr lang="en-US" sz="1400" dirty="0" smtClean="0">
                <a:latin typeface="Arial"/>
                <a:cs typeface="Arial"/>
              </a:rPr>
              <a:t>1887-1963</a:t>
            </a:r>
            <a:endParaRPr lang="en-US" sz="1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6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Skolemization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Now, we can replace all existentially quantified variables with </a:t>
            </a:r>
            <a:r>
              <a:rPr lang="en-US" dirty="0" err="1" smtClean="0"/>
              <a:t>Skolem</a:t>
            </a:r>
            <a:r>
              <a:rPr lang="en-US" dirty="0" smtClean="0"/>
              <a:t> Constants</a:t>
            </a:r>
            <a:r>
              <a:rPr lang="en-US" b="0" dirty="0" smtClean="0"/>
              <a:t> or </a:t>
            </a:r>
            <a:r>
              <a:rPr lang="en-US" dirty="0" err="1" smtClean="0"/>
              <a:t>Skolem</a:t>
            </a:r>
            <a:r>
              <a:rPr lang="en-US" dirty="0" smtClean="0"/>
              <a:t> Functions</a:t>
            </a:r>
            <a:r>
              <a:rPr lang="en-US" b="0" dirty="0" smtClean="0"/>
              <a:t>, as needed.</a:t>
            </a:r>
          </a:p>
          <a:p>
            <a:endParaRPr lang="en-US" b="0" dirty="0" smtClean="0">
              <a:solidFill>
                <a:srgbClr val="D1282E"/>
              </a:solidFill>
            </a:endParaRPr>
          </a:p>
          <a:p>
            <a:r>
              <a:rPr lang="en-US" b="0" dirty="0" smtClean="0">
                <a:solidFill>
                  <a:srgbClr val="D1282E"/>
                </a:solidFill>
              </a:rPr>
              <a:t>6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z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z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>
                <a:solidFill>
                  <a:schemeClr val="tx2"/>
                </a:solidFill>
              </a:rPr>
              <a:t>7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i="1" dirty="0"/>
              <a:t>Animal(F(x)) </a:t>
            </a:r>
            <a:r>
              <a:rPr lang="en-US" b="0" dirty="0"/>
              <a:t>⋀</a:t>
            </a:r>
            <a:r>
              <a:rPr lang="en-US" b="0" i="1" dirty="0"/>
              <a:t> ¬Loves(x, </a:t>
            </a:r>
            <a:r>
              <a:rPr lang="en-US" b="0" i="1" dirty="0" smtClean="0"/>
              <a:t>F(x))</a:t>
            </a:r>
            <a:r>
              <a:rPr lang="en-US" b="0" i="1" dirty="0"/>
              <a:t>) </a:t>
            </a:r>
            <a:r>
              <a:rPr lang="en-US" b="0" dirty="0"/>
              <a:t>⋁</a:t>
            </a:r>
            <a:r>
              <a:rPr lang="en-US" b="0" i="1" dirty="0"/>
              <a:t> </a:t>
            </a:r>
            <a:r>
              <a:rPr lang="en-US" b="0" i="1" dirty="0" smtClean="0"/>
              <a:t>Loves</a:t>
            </a:r>
            <a:r>
              <a:rPr lang="en-US" b="0" i="1" dirty="0"/>
              <a:t>(G(x), x</a:t>
            </a:r>
            <a:r>
              <a:rPr lang="en-US" b="0" i="1" dirty="0" smtClean="0"/>
              <a:t>)</a:t>
            </a:r>
            <a:endParaRPr lang="en-US" b="0" i="1" dirty="0"/>
          </a:p>
          <a:p>
            <a:endParaRPr lang="en-US" b="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1600" b="0" dirty="0" smtClean="0">
                <a:solidFill>
                  <a:schemeClr val="bg2"/>
                </a:solidFill>
              </a:rPr>
              <a:t>* The AIMA 3</a:t>
            </a:r>
            <a:r>
              <a:rPr lang="en-US" sz="1600" b="0" baseline="30000" dirty="0" smtClean="0">
                <a:solidFill>
                  <a:schemeClr val="bg2"/>
                </a:solidFill>
              </a:rPr>
              <a:t>rd</a:t>
            </a:r>
            <a:r>
              <a:rPr lang="en-US" sz="1600" b="0" dirty="0" smtClean="0">
                <a:solidFill>
                  <a:schemeClr val="bg2"/>
                </a:solidFill>
              </a:rPr>
              <a:t> Ed. incorrectly </a:t>
            </a:r>
            <a:r>
              <a:rPr lang="en-US" sz="1600" b="0" dirty="0" err="1" smtClean="0">
                <a:solidFill>
                  <a:schemeClr val="bg2"/>
                </a:solidFill>
              </a:rPr>
              <a:t>skolemizes</a:t>
            </a:r>
            <a:r>
              <a:rPr lang="en-US" sz="1600" b="0" dirty="0" smtClean="0">
                <a:solidFill>
                  <a:schemeClr val="bg2"/>
                </a:solidFill>
              </a:rPr>
              <a:t> the first argument of </a:t>
            </a:r>
            <a:r>
              <a:rPr lang="en-US" sz="1600" b="0" i="1" dirty="0" smtClean="0">
                <a:solidFill>
                  <a:schemeClr val="bg2"/>
                </a:solidFill>
              </a:rPr>
              <a:t>Loves</a:t>
            </a:r>
            <a:r>
              <a:rPr lang="en-US" sz="1600" b="0" dirty="0" smtClean="0">
                <a:solidFill>
                  <a:schemeClr val="bg2"/>
                </a:solidFill>
              </a:rPr>
              <a:t> as </a:t>
            </a:r>
            <a:r>
              <a:rPr lang="en-US" sz="1600" b="0" i="1" dirty="0" smtClean="0">
                <a:solidFill>
                  <a:schemeClr val="bg2"/>
                </a:solidFill>
              </a:rPr>
              <a:t>G(z)</a:t>
            </a:r>
            <a:r>
              <a:rPr lang="en-US" sz="1600" b="0" dirty="0" smtClean="0">
                <a:solidFill>
                  <a:schemeClr val="bg2"/>
                </a:solidFill>
              </a:rPr>
              <a:t>, when it should be </a:t>
            </a:r>
            <a:r>
              <a:rPr lang="en-US" sz="1600" b="0" i="1" dirty="0" smtClean="0">
                <a:solidFill>
                  <a:schemeClr val="bg2"/>
                </a:solidFill>
              </a:rPr>
              <a:t>G(x)</a:t>
            </a:r>
            <a:r>
              <a:rPr lang="en-US" sz="1600" b="0" dirty="0" smtClean="0">
                <a:solidFill>
                  <a:schemeClr val="bg2"/>
                </a:solidFill>
              </a:rPr>
              <a:t>, on page 346-347, but is correct on page 349. </a:t>
            </a:r>
            <a:endParaRPr lang="en-US" sz="16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14082"/>
          </a:xfrm>
        </p:spPr>
        <p:txBody>
          <a:bodyPr/>
          <a:lstStyle/>
          <a:p>
            <a:r>
              <a:rPr lang="en-US" dirty="0" smtClean="0"/>
              <a:t>Example 9.7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53" y="1100628"/>
            <a:ext cx="8623158" cy="4546639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/>
              <a:t>These questions </a:t>
            </a:r>
            <a:r>
              <a:rPr lang="en-US" sz="2400" dirty="0" smtClean="0"/>
              <a:t>concern </a:t>
            </a:r>
            <a:r>
              <a:rPr lang="en-US" sz="2400" dirty="0"/>
              <a:t>issues with substitution and </a:t>
            </a:r>
            <a:r>
              <a:rPr lang="en-US" sz="2400" dirty="0" err="1"/>
              <a:t>Skolemization</a:t>
            </a:r>
            <a:r>
              <a:rPr lang="en-US" sz="2400" dirty="0"/>
              <a:t>. </a:t>
            </a:r>
          </a:p>
          <a:p>
            <a:pPr>
              <a:buFont typeface="+mj-lt"/>
              <a:buAutoNum type="alphaLcParenR"/>
            </a:pPr>
            <a:r>
              <a:rPr lang="en-US" sz="2400" dirty="0"/>
              <a:t>Given the premise ∀x ∃y P(</a:t>
            </a:r>
            <a:r>
              <a:rPr lang="en-US" sz="2400" dirty="0" err="1"/>
              <a:t>x,y</a:t>
            </a:r>
            <a:r>
              <a:rPr lang="en-US" sz="2400" dirty="0"/>
              <a:t>), it is not valid to conclude that ∃q P(</a:t>
            </a:r>
            <a:r>
              <a:rPr lang="en-US" sz="2400" dirty="0" err="1"/>
              <a:t>q,q</a:t>
            </a:r>
            <a:r>
              <a:rPr lang="en-US" sz="2400" dirty="0"/>
              <a:t>). </a:t>
            </a:r>
            <a:r>
              <a:rPr lang="en-US" sz="2400" dirty="0" smtClean="0"/>
              <a:t> Give an </a:t>
            </a:r>
            <a:r>
              <a:rPr lang="en-US" sz="2400" dirty="0"/>
              <a:t>example of a predicate P where the first is true but the second is false. </a:t>
            </a:r>
            <a:endParaRPr lang="en-US" sz="2400" dirty="0" smtClean="0"/>
          </a:p>
          <a:p>
            <a:pPr marL="0" indent="0"/>
            <a:r>
              <a:rPr lang="en-US" sz="2400" dirty="0">
                <a:solidFill>
                  <a:srgbClr val="000090"/>
                </a:solidFill>
              </a:rPr>
              <a:t>Let P(</a:t>
            </a:r>
            <a:r>
              <a:rPr lang="en-US" sz="2400" dirty="0" err="1">
                <a:solidFill>
                  <a:srgbClr val="000090"/>
                </a:solidFill>
              </a:rPr>
              <a:t>x,y</a:t>
            </a:r>
            <a:r>
              <a:rPr lang="en-US" sz="2400" dirty="0">
                <a:solidFill>
                  <a:srgbClr val="000090"/>
                </a:solidFill>
              </a:rPr>
              <a:t>) be the relation “x is less than y” over the integers. Then ∀x ∃y P(</a:t>
            </a:r>
            <a:r>
              <a:rPr lang="en-US" sz="2400" dirty="0" err="1">
                <a:solidFill>
                  <a:srgbClr val="000090"/>
                </a:solidFill>
              </a:rPr>
              <a:t>x,y</a:t>
            </a:r>
            <a:r>
              <a:rPr lang="en-US" sz="2400" dirty="0">
                <a:solidFill>
                  <a:srgbClr val="000090"/>
                </a:solidFill>
              </a:rPr>
              <a:t>) </a:t>
            </a:r>
            <a:r>
              <a:rPr lang="en-US" sz="2400" dirty="0" smtClean="0">
                <a:solidFill>
                  <a:srgbClr val="000090"/>
                </a:solidFill>
              </a:rPr>
              <a:t>is </a:t>
            </a:r>
            <a:r>
              <a:rPr lang="en-US" sz="2400" dirty="0">
                <a:solidFill>
                  <a:srgbClr val="000090"/>
                </a:solidFill>
              </a:rPr>
              <a:t>true but ∃x P(</a:t>
            </a:r>
            <a:r>
              <a:rPr lang="en-US" sz="2400" dirty="0" err="1">
                <a:solidFill>
                  <a:srgbClr val="000090"/>
                </a:solidFill>
              </a:rPr>
              <a:t>x,x</a:t>
            </a:r>
            <a:r>
              <a:rPr lang="en-US" sz="2400" dirty="0">
                <a:solidFill>
                  <a:srgbClr val="000090"/>
                </a:solidFill>
              </a:rPr>
              <a:t>) is false. </a:t>
            </a:r>
          </a:p>
          <a:p>
            <a:pPr marL="0" indent="0"/>
            <a:endParaRPr lang="en-US" sz="2400" dirty="0">
              <a:solidFill>
                <a:srgbClr val="3366FF"/>
              </a:solidFill>
            </a:endParaRPr>
          </a:p>
          <a:p>
            <a:pPr>
              <a:buFont typeface="+mj-lt"/>
              <a:buAutoNum type="alphaLcParenR"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94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90282"/>
          </a:xfrm>
        </p:spPr>
        <p:txBody>
          <a:bodyPr/>
          <a:lstStyle/>
          <a:p>
            <a:r>
              <a:rPr lang="en-US" dirty="0" smtClean="0"/>
              <a:t>Example 9.7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3" y="1100628"/>
            <a:ext cx="8547445" cy="4546639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sz="2400" dirty="0"/>
              <a:t>These questions </a:t>
            </a:r>
            <a:r>
              <a:rPr lang="en-US" sz="2400" dirty="0" smtClean="0"/>
              <a:t>concern </a:t>
            </a:r>
            <a:r>
              <a:rPr lang="en-US" sz="2400" dirty="0"/>
              <a:t>issues with substitution and </a:t>
            </a:r>
            <a:r>
              <a:rPr lang="en-US" sz="2400" dirty="0" err="1"/>
              <a:t>Skolemization</a:t>
            </a:r>
            <a:r>
              <a:rPr lang="en-US" sz="2400" dirty="0"/>
              <a:t>. </a:t>
            </a:r>
          </a:p>
          <a:p>
            <a:pPr marL="0" indent="0"/>
            <a:r>
              <a:rPr lang="en-US" sz="2400" dirty="0" smtClean="0"/>
              <a:t>b) Suppose that an inference engine is incorrectly written with the occurs-check omitted, so that it allows a literal like P(</a:t>
            </a:r>
            <a:r>
              <a:rPr lang="en-US" sz="2400" dirty="0" err="1" smtClean="0"/>
              <a:t>x,F</a:t>
            </a:r>
            <a:r>
              <a:rPr lang="en-US" sz="2400" dirty="0" smtClean="0"/>
              <a:t>(x)) to be unified with P(</a:t>
            </a:r>
            <a:r>
              <a:rPr lang="en-US" sz="2400" dirty="0" err="1" smtClean="0"/>
              <a:t>q,q</a:t>
            </a:r>
            <a:r>
              <a:rPr lang="en-US" sz="2400" dirty="0" smtClean="0"/>
              <a:t>). </a:t>
            </a:r>
          </a:p>
          <a:p>
            <a:pPr marL="0" indent="0"/>
            <a:r>
              <a:rPr lang="en-US" sz="2400" dirty="0" smtClean="0"/>
              <a:t>Show that such an inference engine will allow the conclusion   ∃q P(</a:t>
            </a:r>
            <a:r>
              <a:rPr lang="en-US" sz="2400" dirty="0" err="1" smtClean="0"/>
              <a:t>q,q</a:t>
            </a:r>
            <a:r>
              <a:rPr lang="en-US" sz="2400" dirty="0" smtClean="0"/>
              <a:t>) to be inferred from the premise ∀x ∃y P(</a:t>
            </a:r>
            <a:r>
              <a:rPr lang="en-US" sz="2400" dirty="0" err="1" smtClean="0"/>
              <a:t>x,y</a:t>
            </a:r>
            <a:r>
              <a:rPr lang="en-US" sz="2400" dirty="0" smtClean="0"/>
              <a:t>). </a:t>
            </a:r>
          </a:p>
          <a:p>
            <a:pPr marL="0" indent="0"/>
            <a:r>
              <a:rPr lang="en-US" sz="2400" dirty="0" smtClean="0">
                <a:solidFill>
                  <a:srgbClr val="000090"/>
                </a:solidFill>
              </a:rPr>
              <a:t>Converting </a:t>
            </a:r>
            <a:r>
              <a:rPr lang="en-US" sz="2400" dirty="0">
                <a:solidFill>
                  <a:srgbClr val="000090"/>
                </a:solidFill>
              </a:rPr>
              <a:t>the premise </a:t>
            </a:r>
            <a:r>
              <a:rPr lang="en-US" sz="2400" dirty="0" smtClean="0">
                <a:solidFill>
                  <a:srgbClr val="000090"/>
                </a:solidFill>
              </a:rPr>
              <a:t>P </a:t>
            </a:r>
            <a:r>
              <a:rPr lang="en-US" sz="2400" dirty="0">
                <a:solidFill>
                  <a:srgbClr val="000090"/>
                </a:solidFill>
              </a:rPr>
              <a:t>(x, Sk0(x)) </a:t>
            </a:r>
          </a:p>
          <a:p>
            <a:pPr marL="0" indent="0"/>
            <a:r>
              <a:rPr lang="en-US" sz="2400" dirty="0">
                <a:solidFill>
                  <a:srgbClr val="000090"/>
                </a:solidFill>
              </a:rPr>
              <a:t>C</a:t>
            </a:r>
            <a:r>
              <a:rPr lang="en-US" sz="2400" dirty="0" smtClean="0">
                <a:solidFill>
                  <a:srgbClr val="000090"/>
                </a:solidFill>
              </a:rPr>
              <a:t>onverting </a:t>
            </a:r>
            <a:r>
              <a:rPr lang="en-US" sz="2400" dirty="0">
                <a:solidFill>
                  <a:srgbClr val="000090"/>
                </a:solidFill>
              </a:rPr>
              <a:t>the negated goal </a:t>
            </a:r>
            <a:r>
              <a:rPr lang="en-US" sz="2400" dirty="0" smtClean="0">
                <a:solidFill>
                  <a:srgbClr val="000090"/>
                </a:solidFill>
              </a:rPr>
              <a:t>¬</a:t>
            </a:r>
            <a:r>
              <a:rPr lang="en-US" sz="2400" dirty="0">
                <a:solidFill>
                  <a:srgbClr val="000090"/>
                </a:solidFill>
              </a:rPr>
              <a:t>P(</a:t>
            </a:r>
            <a:r>
              <a:rPr lang="en-US" sz="2400" dirty="0" err="1">
                <a:solidFill>
                  <a:srgbClr val="000090"/>
                </a:solidFill>
              </a:rPr>
              <a:t>q,q</a:t>
            </a:r>
            <a:r>
              <a:rPr lang="en-US" sz="2400" dirty="0">
                <a:solidFill>
                  <a:srgbClr val="000090"/>
                </a:solidFill>
              </a:rPr>
              <a:t>)</a:t>
            </a:r>
            <a:r>
              <a:rPr lang="en-US" sz="2400" dirty="0" smtClean="0">
                <a:solidFill>
                  <a:srgbClr val="000090"/>
                </a:solidFill>
              </a:rPr>
              <a:t>.</a:t>
            </a:r>
          </a:p>
          <a:p>
            <a:pPr marL="0" indent="0"/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>
                <a:solidFill>
                  <a:srgbClr val="000090"/>
                </a:solidFill>
              </a:rPr>
              <a:t>If the two formulas can be </a:t>
            </a:r>
            <a:r>
              <a:rPr lang="en-US" sz="2400" dirty="0" smtClean="0">
                <a:solidFill>
                  <a:srgbClr val="000090"/>
                </a:solidFill>
              </a:rPr>
              <a:t>unified</a:t>
            </a:r>
            <a:r>
              <a:rPr lang="en-US" sz="2400" dirty="0">
                <a:solidFill>
                  <a:srgbClr val="000090"/>
                </a:solidFill>
              </a:rPr>
              <a:t> {q/</a:t>
            </a:r>
            <a:r>
              <a:rPr lang="en-US" sz="2400" dirty="0" smtClean="0">
                <a:solidFill>
                  <a:srgbClr val="000090"/>
                </a:solidFill>
              </a:rPr>
              <a:t>Sk0(x), </a:t>
            </a:r>
            <a:r>
              <a:rPr lang="en-US" sz="2400" dirty="0">
                <a:solidFill>
                  <a:srgbClr val="000090"/>
                </a:solidFill>
              </a:rPr>
              <a:t>x/</a:t>
            </a:r>
            <a:r>
              <a:rPr lang="en-US" sz="2400" dirty="0" smtClean="0">
                <a:solidFill>
                  <a:srgbClr val="000090"/>
                </a:solidFill>
              </a:rPr>
              <a:t>Sk0(x)}</a:t>
            </a:r>
          </a:p>
          <a:p>
            <a:pPr marL="0" indent="0"/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Then </a:t>
            </a:r>
            <a:r>
              <a:rPr lang="en-US" sz="2400" dirty="0">
                <a:solidFill>
                  <a:srgbClr val="000090"/>
                </a:solidFill>
              </a:rPr>
              <a:t>these resolve to the null clause. </a:t>
            </a:r>
          </a:p>
          <a:p>
            <a:pPr marL="0" indent="0"/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5791200" cy="1371600"/>
          </a:xfrm>
        </p:spPr>
        <p:txBody>
          <a:bodyPr/>
          <a:lstStyle/>
          <a:p>
            <a:r>
              <a:rPr lang="en-US" dirty="0" smtClean="0"/>
              <a:t>Example 9.7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31" y="1100628"/>
            <a:ext cx="8467182" cy="4546639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sz="2400" dirty="0"/>
              <a:t>These questions concern concern issues with substitution and </a:t>
            </a:r>
            <a:r>
              <a:rPr lang="en-US" sz="2400" dirty="0" err="1"/>
              <a:t>Skolemization</a:t>
            </a:r>
            <a:r>
              <a:rPr lang="en-US" sz="2400" dirty="0"/>
              <a:t>. </a:t>
            </a:r>
          </a:p>
          <a:p>
            <a:pPr marL="0" indent="0"/>
            <a:r>
              <a:rPr lang="en-US" sz="2400" dirty="0" smtClean="0"/>
              <a:t>c) Suppose </a:t>
            </a:r>
            <a:r>
              <a:rPr lang="en-US" sz="2400" dirty="0"/>
              <a:t>that a procedure that converts first-order logic to clausal form incorrectly </a:t>
            </a:r>
            <a:r>
              <a:rPr lang="en-US" sz="2400" dirty="0" err="1"/>
              <a:t>Skolemizes</a:t>
            </a:r>
            <a:r>
              <a:rPr lang="en-US" sz="2400" dirty="0"/>
              <a:t> ∀x ∃y P(</a:t>
            </a:r>
            <a:r>
              <a:rPr lang="en-US" sz="2400" dirty="0" err="1"/>
              <a:t>x,y</a:t>
            </a:r>
            <a:r>
              <a:rPr lang="en-US" sz="2400" dirty="0"/>
              <a:t>) to P(x,Sk0</a:t>
            </a:r>
            <a:r>
              <a:rPr lang="en-US" sz="2400" dirty="0" smtClean="0"/>
              <a:t>)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replaces </a:t>
            </a:r>
            <a:r>
              <a:rPr lang="en-US" sz="2400" dirty="0"/>
              <a:t>y by a </a:t>
            </a:r>
            <a:r>
              <a:rPr lang="en-US" sz="2400" dirty="0" err="1"/>
              <a:t>Skolem</a:t>
            </a:r>
            <a:r>
              <a:rPr lang="en-US" sz="2400" dirty="0"/>
              <a:t> </a:t>
            </a:r>
            <a:r>
              <a:rPr lang="en-US" sz="2400" dirty="0" smtClean="0"/>
              <a:t>constant </a:t>
            </a:r>
            <a:r>
              <a:rPr lang="en-US" sz="2400" dirty="0"/>
              <a:t>rather than </a:t>
            </a:r>
            <a:r>
              <a:rPr lang="en-US" sz="2400" dirty="0" smtClean="0"/>
              <a:t>a </a:t>
            </a:r>
            <a:r>
              <a:rPr lang="en-US" sz="2400" dirty="0" err="1"/>
              <a:t>Skolem</a:t>
            </a:r>
            <a:r>
              <a:rPr lang="en-US" sz="2400" dirty="0"/>
              <a:t> function of x. </a:t>
            </a:r>
            <a:endParaRPr lang="en-US" sz="2400" dirty="0" smtClean="0"/>
          </a:p>
          <a:p>
            <a:pPr marL="0" indent="0"/>
            <a:r>
              <a:rPr lang="en-US" sz="2400" dirty="0" smtClean="0"/>
              <a:t>Show </a:t>
            </a:r>
            <a:r>
              <a:rPr lang="en-US" sz="2400" dirty="0"/>
              <a:t>that an inference engine that uses such a procedure will likewise </a:t>
            </a:r>
            <a:r>
              <a:rPr lang="en-US" sz="2400" dirty="0">
                <a:solidFill>
                  <a:srgbClr val="FFFFFF"/>
                </a:solidFill>
              </a:rPr>
              <a:t>allow ∃q P(</a:t>
            </a:r>
            <a:r>
              <a:rPr lang="en-US" sz="2400" dirty="0" err="1"/>
              <a:t>q,q</a:t>
            </a:r>
            <a:r>
              <a:rPr lang="en-US" sz="2400" dirty="0"/>
              <a:t>) to be inferred from the premise ∀x ∃y P(</a:t>
            </a:r>
            <a:r>
              <a:rPr lang="en-US" sz="2400" dirty="0" err="1"/>
              <a:t>x,y</a:t>
            </a:r>
            <a:r>
              <a:rPr lang="en-US" sz="2400" dirty="0"/>
              <a:t>). </a:t>
            </a:r>
            <a:endParaRPr lang="en-US" sz="2400" dirty="0" smtClean="0"/>
          </a:p>
          <a:p>
            <a:pPr marL="0" indent="0"/>
            <a:r>
              <a:rPr lang="en-US" sz="2400" dirty="0" smtClean="0">
                <a:solidFill>
                  <a:srgbClr val="000090"/>
                </a:solidFill>
              </a:rPr>
              <a:t>If </a:t>
            </a:r>
            <a:r>
              <a:rPr lang="en-US" sz="2400" dirty="0">
                <a:solidFill>
                  <a:srgbClr val="000090"/>
                </a:solidFill>
              </a:rPr>
              <a:t>the premise is represented as P(x,Sk0) </a:t>
            </a:r>
            <a:r>
              <a:rPr lang="en-US" sz="2400" dirty="0" smtClean="0">
                <a:solidFill>
                  <a:srgbClr val="000090"/>
                </a:solidFill>
              </a:rPr>
              <a:t>and</a:t>
            </a:r>
          </a:p>
          <a:p>
            <a:pPr marL="0" indent="0"/>
            <a:r>
              <a:rPr lang="en-US" sz="2400" dirty="0">
                <a:solidFill>
                  <a:srgbClr val="000090"/>
                </a:solidFill>
              </a:rPr>
              <a:t>T</a:t>
            </a:r>
            <a:r>
              <a:rPr lang="en-US" sz="2400" dirty="0" smtClean="0">
                <a:solidFill>
                  <a:srgbClr val="000090"/>
                </a:solidFill>
              </a:rPr>
              <a:t>he </a:t>
            </a:r>
            <a:r>
              <a:rPr lang="en-US" sz="2400" dirty="0">
                <a:solidFill>
                  <a:srgbClr val="000090"/>
                </a:solidFill>
              </a:rPr>
              <a:t>negated goal </a:t>
            </a:r>
            <a:r>
              <a:rPr lang="en-US" sz="2400" dirty="0" smtClean="0">
                <a:solidFill>
                  <a:srgbClr val="000090"/>
                </a:solidFill>
              </a:rPr>
              <a:t>is ¬</a:t>
            </a:r>
            <a:r>
              <a:rPr lang="en-US" sz="2400" dirty="0">
                <a:solidFill>
                  <a:srgbClr val="000090"/>
                </a:solidFill>
              </a:rPr>
              <a:t>P (q, q) </a:t>
            </a:r>
            <a:endParaRPr lang="en-US" sz="2400" dirty="0" smtClean="0">
              <a:solidFill>
                <a:srgbClr val="000090"/>
              </a:solidFill>
            </a:endParaRPr>
          </a:p>
          <a:p>
            <a:pPr marL="0" indent="0"/>
            <a:r>
              <a:rPr lang="en-US" sz="2400" dirty="0" smtClean="0">
                <a:solidFill>
                  <a:srgbClr val="000090"/>
                </a:solidFill>
              </a:rPr>
              <a:t>Then can </a:t>
            </a:r>
            <a:r>
              <a:rPr lang="en-US" sz="2400" dirty="0">
                <a:solidFill>
                  <a:srgbClr val="000090"/>
                </a:solidFill>
              </a:rPr>
              <a:t>be resolved to the null clause </a:t>
            </a:r>
            <a:r>
              <a:rPr lang="en-US" sz="2400" dirty="0" smtClean="0">
                <a:solidFill>
                  <a:srgbClr val="000090"/>
                </a:solidFill>
              </a:rPr>
              <a:t>under </a:t>
            </a:r>
            <a:r>
              <a:rPr lang="en-US" sz="2400" dirty="0">
                <a:solidFill>
                  <a:srgbClr val="000090"/>
                </a:solidFill>
              </a:rPr>
              <a:t>substitution {q/Sk0, x/Sk0}. </a:t>
            </a:r>
          </a:p>
          <a:p>
            <a:pPr marL="0" indent="0"/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612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29400" cy="1371600"/>
          </a:xfrm>
        </p:spPr>
        <p:txBody>
          <a:bodyPr/>
          <a:lstStyle/>
          <a:p>
            <a:r>
              <a:rPr lang="en-US" dirty="0" smtClean="0"/>
              <a:t>Existential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Existential Instantiation </a:t>
            </a:r>
            <a:r>
              <a:rPr lang="en-US" b="0" dirty="0"/>
              <a:t>is an inference rule that says:</a:t>
            </a:r>
          </a:p>
          <a:p>
            <a:r>
              <a:rPr lang="en-US" b="0" u="sng" dirty="0"/>
              <a:t>Given</a:t>
            </a:r>
            <a:r>
              <a:rPr lang="en-US" b="0" dirty="0"/>
              <a:t> a sentence with </a:t>
            </a:r>
            <a:r>
              <a:rPr lang="en-US" b="0" dirty="0" smtClean="0"/>
              <a:t>existentially quantified </a:t>
            </a:r>
            <a:r>
              <a:rPr lang="en-US" b="0" dirty="0"/>
              <a:t>variables, you can</a:t>
            </a:r>
          </a:p>
          <a:p>
            <a:r>
              <a:rPr lang="en-US" b="0" u="sng" dirty="0"/>
              <a:t>Infer</a:t>
            </a:r>
            <a:r>
              <a:rPr lang="en-US" b="0" dirty="0"/>
              <a:t> a new sentence by substituting </a:t>
            </a:r>
            <a:r>
              <a:rPr lang="en-US" b="0" dirty="0" smtClean="0"/>
              <a:t>a </a:t>
            </a:r>
            <a:r>
              <a:rPr lang="en-US" b="0" i="1" dirty="0" smtClean="0"/>
              <a:t>new constant </a:t>
            </a:r>
            <a:r>
              <a:rPr lang="en-US" b="0" dirty="0" smtClean="0"/>
              <a:t>for each variable,</a:t>
            </a:r>
          </a:p>
          <a:p>
            <a:r>
              <a:rPr lang="en-US" b="0" dirty="0" smtClean="0"/>
              <a:t>where the new constants have names not used elsewhere. </a:t>
            </a:r>
            <a:endParaRPr lang="en-US" b="0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95600" y="3491805"/>
            <a:ext cx="2819400" cy="1384995"/>
            <a:chOff x="1219200" y="4419600"/>
            <a:chExt cx="2819400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1905000" y="4419600"/>
              <a:ext cx="129535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∃</a:t>
              </a:r>
              <a:r>
                <a:rPr lang="en-US" i="1" dirty="0" smtClean="0">
                  <a:latin typeface="Arial"/>
                  <a:cs typeface="Arial"/>
                </a:rPr>
                <a:t>v .</a:t>
              </a:r>
              <a:r>
                <a:rPr lang="en-US" dirty="0" smtClean="0">
                  <a:latin typeface="Arial"/>
                  <a:cs typeface="Arial"/>
                </a:rPr>
                <a:t> </a:t>
              </a:r>
              <a:r>
                <a:rPr lang="el-GR" i="1" dirty="0">
                  <a:latin typeface="Arial"/>
                  <a:cs typeface="Arial"/>
                </a:rPr>
                <a:t>α</a:t>
              </a:r>
              <a:endParaRPr lang="en-US" i="1" dirty="0">
                <a:latin typeface="Arial"/>
                <a:cs typeface="Arial"/>
              </a:endParaRPr>
            </a:p>
            <a:p>
              <a:endParaRPr lang="en-US" dirty="0">
                <a:latin typeface="Arial"/>
                <a:cs typeface="Arial"/>
              </a:endParaRPr>
            </a:p>
            <a:p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95400" y="5105400"/>
              <a:ext cx="26070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/>
                  <a:cs typeface="Courier"/>
                </a:rPr>
                <a:t>SUBST</a:t>
              </a:r>
              <a:r>
                <a:rPr lang="en-US" dirty="0">
                  <a:latin typeface="Arial"/>
                  <a:cs typeface="Arial"/>
                </a:rPr>
                <a:t>({</a:t>
              </a:r>
              <a:r>
                <a:rPr lang="en-US" i="1" dirty="0">
                  <a:latin typeface="Arial"/>
                  <a:cs typeface="Arial"/>
                </a:rPr>
                <a:t>v</a:t>
              </a:r>
              <a:r>
                <a:rPr lang="en-US" i="1" dirty="0" smtClean="0">
                  <a:latin typeface="Arial"/>
                  <a:cs typeface="Arial"/>
                </a:rPr>
                <a:t>/k</a:t>
              </a:r>
              <a:r>
                <a:rPr lang="en-US" dirty="0" smtClean="0">
                  <a:latin typeface="Arial"/>
                  <a:cs typeface="Arial"/>
                </a:rPr>
                <a:t>}</a:t>
              </a:r>
              <a:r>
                <a:rPr lang="en-US" dirty="0">
                  <a:latin typeface="Arial"/>
                  <a:cs typeface="Arial"/>
                </a:rPr>
                <a:t>, </a:t>
              </a:r>
              <a:r>
                <a:rPr lang="el-GR" dirty="0">
                  <a:latin typeface="Arial"/>
                  <a:cs typeface="Arial"/>
                </a:rPr>
                <a:t>α</a:t>
              </a:r>
              <a:r>
                <a:rPr lang="en-US" dirty="0" smtClean="0">
                  <a:latin typeface="Arial"/>
                  <a:cs typeface="Arial"/>
                </a:rPr>
                <a:t>)</a:t>
              </a:r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219200" y="5029200"/>
              <a:ext cx="281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984" y="4944070"/>
            <a:ext cx="4185184" cy="923330"/>
            <a:chOff x="1222915" y="4639270"/>
            <a:chExt cx="2673377" cy="923330"/>
          </a:xfrm>
        </p:grpSpPr>
        <p:sp>
          <p:nvSpPr>
            <p:cNvPr id="10" name="TextBox 9"/>
            <p:cNvSpPr txBox="1"/>
            <p:nvPr/>
          </p:nvSpPr>
          <p:spPr>
            <a:xfrm>
              <a:off x="1282320" y="4639270"/>
              <a:ext cx="24481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Arial"/>
                  <a:cs typeface="Arial"/>
                </a:rPr>
                <a:t>∃</a:t>
              </a:r>
              <a:r>
                <a:rPr lang="en-US" sz="1800" i="1" dirty="0" smtClean="0">
                  <a:latin typeface="Arial"/>
                  <a:cs typeface="Arial"/>
                </a:rPr>
                <a:t>x .</a:t>
              </a:r>
              <a:r>
                <a:rPr lang="en-US" sz="1800" dirty="0" smtClean="0">
                  <a:latin typeface="Arial"/>
                  <a:cs typeface="Arial"/>
                </a:rPr>
                <a:t>Crown</a:t>
              </a:r>
              <a:r>
                <a:rPr lang="en-US" sz="1800" i="1" dirty="0" smtClean="0">
                  <a:latin typeface="Arial"/>
                  <a:cs typeface="Arial"/>
                </a:rPr>
                <a:t>(x</a:t>
              </a:r>
              <a:r>
                <a:rPr lang="en-US" sz="1800" i="1" dirty="0">
                  <a:latin typeface="Arial"/>
                  <a:cs typeface="Arial"/>
                </a:rPr>
                <a:t>) </a:t>
              </a:r>
              <a:r>
                <a:rPr lang="en-US" sz="1800" dirty="0">
                  <a:latin typeface="Arial"/>
                  <a:cs typeface="Arial"/>
                </a:rPr>
                <a:t>∧</a:t>
              </a:r>
              <a:r>
                <a:rPr lang="en-US" sz="1800" i="1" dirty="0">
                  <a:latin typeface="Arial"/>
                  <a:cs typeface="Arial"/>
                </a:rPr>
                <a:t> </a:t>
              </a:r>
              <a:r>
                <a:rPr lang="en-US" sz="1800" i="1" dirty="0" err="1" smtClean="0">
                  <a:latin typeface="Arial"/>
                  <a:cs typeface="Arial"/>
                </a:rPr>
                <a:t>OnHead</a:t>
              </a:r>
              <a:r>
                <a:rPr lang="en-US" sz="1800" i="1" dirty="0" smtClean="0">
                  <a:latin typeface="Arial"/>
                  <a:cs typeface="Arial"/>
                </a:rPr>
                <a:t>(x, John)</a:t>
              </a:r>
              <a:endParaRPr lang="en-US" sz="1800" i="1" dirty="0">
                <a:latin typeface="Arial"/>
                <a:cs typeface="Arial"/>
              </a:endParaRPr>
            </a:p>
            <a:p>
              <a:endParaRPr lang="en-US" sz="1800" dirty="0">
                <a:latin typeface="Arial"/>
                <a:cs typeface="Arial"/>
              </a:endParaRPr>
            </a:p>
            <a:p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4814" y="5029200"/>
              <a:ext cx="2311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>
                  <a:latin typeface="Arial"/>
                  <a:cs typeface="Arial"/>
                </a:rPr>
                <a:t>Crown(C</a:t>
              </a:r>
              <a:r>
                <a:rPr lang="en-US" sz="1800" i="1" baseline="-25000" dirty="0" smtClean="0">
                  <a:latin typeface="Arial"/>
                  <a:cs typeface="Arial"/>
                </a:rPr>
                <a:t>1</a:t>
              </a:r>
              <a:r>
                <a:rPr lang="en-US" sz="1800" i="1" dirty="0" smtClean="0">
                  <a:latin typeface="Arial"/>
                  <a:cs typeface="Arial"/>
                </a:rPr>
                <a:t>) </a:t>
              </a:r>
              <a:r>
                <a:rPr lang="en-US" sz="1800" dirty="0">
                  <a:latin typeface="Arial"/>
                  <a:cs typeface="Arial"/>
                </a:rPr>
                <a:t>∧</a:t>
              </a:r>
              <a:r>
                <a:rPr lang="en-US" sz="1800" i="1" dirty="0">
                  <a:latin typeface="Arial"/>
                  <a:cs typeface="Arial"/>
                </a:rPr>
                <a:t> </a:t>
              </a:r>
              <a:r>
                <a:rPr lang="en-US" sz="1800" i="1" dirty="0" err="1">
                  <a:latin typeface="Arial"/>
                  <a:cs typeface="Arial"/>
                </a:rPr>
                <a:t>OnHead</a:t>
              </a:r>
              <a:r>
                <a:rPr lang="en-US" sz="1800" i="1" dirty="0" smtClean="0">
                  <a:latin typeface="Arial"/>
                  <a:cs typeface="Arial"/>
                </a:rPr>
                <a:t>(C</a:t>
              </a:r>
              <a:r>
                <a:rPr lang="en-US" sz="1800" i="1" baseline="-25000" dirty="0" smtClean="0">
                  <a:latin typeface="Arial"/>
                  <a:cs typeface="Arial"/>
                </a:rPr>
                <a:t>1</a:t>
              </a:r>
              <a:r>
                <a:rPr lang="en-US" sz="1800" i="1" dirty="0" smtClean="0">
                  <a:latin typeface="Arial"/>
                  <a:cs typeface="Arial"/>
                </a:rPr>
                <a:t>, </a:t>
              </a:r>
              <a:r>
                <a:rPr lang="en-US" sz="1800" i="1" dirty="0">
                  <a:latin typeface="Arial"/>
                  <a:cs typeface="Arial"/>
                </a:rPr>
                <a:t>John</a:t>
              </a:r>
              <a:r>
                <a:rPr lang="en-US" sz="1800" i="1" dirty="0" smtClean="0">
                  <a:latin typeface="Arial"/>
                  <a:cs typeface="Arial"/>
                </a:rPr>
                <a:t>)</a:t>
              </a:r>
              <a:endParaRPr lang="en-US" sz="1800" i="1" dirty="0">
                <a:latin typeface="Arial"/>
                <a:cs typeface="Arial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22915" y="5029200"/>
              <a:ext cx="26733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572000" y="4953000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Here, </a:t>
            </a:r>
            <a:r>
              <a:rPr lang="en-US" sz="2000" i="1" dirty="0" smtClean="0">
                <a:latin typeface="Arial"/>
                <a:cs typeface="Arial"/>
              </a:rPr>
              <a:t>C</a:t>
            </a:r>
            <a:r>
              <a:rPr lang="en-US" sz="2000" i="1" baseline="-25000" dirty="0" smtClean="0">
                <a:latin typeface="Arial"/>
                <a:cs typeface="Arial"/>
              </a:rPr>
              <a:t>1</a:t>
            </a:r>
            <a:r>
              <a:rPr lang="en-US" sz="2000" dirty="0" smtClean="0">
                <a:latin typeface="Arial"/>
                <a:cs typeface="Arial"/>
              </a:rPr>
              <a:t> is a constant that we just invented.</a:t>
            </a:r>
          </a:p>
          <a:p>
            <a:r>
              <a:rPr lang="en-US" sz="2000" dirty="0" smtClean="0">
                <a:latin typeface="Arial"/>
                <a:cs typeface="Arial"/>
              </a:rPr>
              <a:t>We call this a </a:t>
            </a:r>
            <a:r>
              <a:rPr lang="en-US" sz="2000" b="1" dirty="0" err="1" smtClean="0">
                <a:solidFill>
                  <a:srgbClr val="D1282E"/>
                </a:solidFill>
                <a:latin typeface="Arial"/>
                <a:cs typeface="Arial"/>
              </a:rPr>
              <a:t>Skolem</a:t>
            </a:r>
            <a:r>
              <a:rPr lang="en-US" sz="2000" b="1" dirty="0" smtClean="0">
                <a:solidFill>
                  <a:srgbClr val="D1282E"/>
                </a:solidFill>
                <a:latin typeface="Arial"/>
                <a:cs typeface="Arial"/>
              </a:rPr>
              <a:t> Constant</a:t>
            </a:r>
            <a:r>
              <a:rPr lang="en-US" sz="2000" dirty="0" smtClean="0">
                <a:latin typeface="Arial"/>
                <a:cs typeface="Arial"/>
              </a:rPr>
              <a:t>, and the process </a:t>
            </a:r>
            <a:r>
              <a:rPr lang="en-US" sz="2000" b="1" dirty="0" err="1" smtClean="0">
                <a:solidFill>
                  <a:srgbClr val="D1282E"/>
                </a:solidFill>
                <a:latin typeface="Arial"/>
                <a:cs typeface="Arial"/>
              </a:rPr>
              <a:t>Skolemization</a:t>
            </a:r>
            <a:r>
              <a:rPr lang="en-US" sz="2000" dirty="0" smtClean="0">
                <a:latin typeface="Arial"/>
                <a:cs typeface="Arial"/>
              </a:rPr>
              <a:t>.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4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5. </a:t>
            </a:r>
            <a:r>
              <a:rPr lang="en-US" dirty="0"/>
              <a:t>Drop universal </a:t>
            </a:r>
            <a:r>
              <a:rPr lang="en-US" dirty="0" smtClean="0"/>
              <a:t>quantifiers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At this point, all remaining variables are universally quantified.</a:t>
            </a:r>
          </a:p>
          <a:p>
            <a:r>
              <a:rPr lang="en-US" b="0" dirty="0" smtClean="0"/>
              <a:t>Furthermore, the current sentence is equivalent to one where all of the quantifiers are moved to the left (</a:t>
            </a:r>
            <a:r>
              <a:rPr lang="en-US" dirty="0" err="1" smtClean="0">
                <a:solidFill>
                  <a:schemeClr val="tx2"/>
                </a:solidFill>
              </a:rPr>
              <a:t>Prenex</a:t>
            </a:r>
            <a:r>
              <a:rPr lang="en-US" dirty="0" smtClean="0">
                <a:solidFill>
                  <a:schemeClr val="tx2"/>
                </a:solidFill>
              </a:rPr>
              <a:t> Normal Form</a:t>
            </a:r>
            <a:r>
              <a:rPr lang="en-US" b="0" dirty="0" smtClean="0"/>
              <a:t>). </a:t>
            </a:r>
          </a:p>
          <a:p>
            <a:r>
              <a:rPr lang="en-US" b="0" dirty="0" smtClean="0"/>
              <a:t>Accordingly, we can drop all of the universal quantifiers, as long as we remember that these variables are all still universally quantified.</a:t>
            </a:r>
          </a:p>
          <a:p>
            <a:endParaRPr lang="en-US" b="0" dirty="0" smtClean="0"/>
          </a:p>
          <a:p>
            <a:r>
              <a:rPr lang="en-US" b="0" dirty="0">
                <a:solidFill>
                  <a:schemeClr val="tx2"/>
                </a:solidFill>
              </a:rPr>
              <a:t>7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i="1" dirty="0"/>
              <a:t>Animal(F(x)) </a:t>
            </a:r>
            <a:r>
              <a:rPr lang="en-US" b="0" dirty="0"/>
              <a:t>⋀</a:t>
            </a:r>
            <a:r>
              <a:rPr lang="en-US" b="0" i="1" dirty="0"/>
              <a:t> ¬Loves(x, </a:t>
            </a:r>
            <a:r>
              <a:rPr lang="en-US" b="0" i="1" dirty="0" smtClean="0"/>
              <a:t>F(x))</a:t>
            </a:r>
            <a:r>
              <a:rPr lang="en-US" b="0" i="1" dirty="0"/>
              <a:t>) </a:t>
            </a:r>
            <a:r>
              <a:rPr lang="en-US" b="0" dirty="0"/>
              <a:t>⋁</a:t>
            </a:r>
            <a:r>
              <a:rPr lang="en-US" b="0" i="1" dirty="0"/>
              <a:t> </a:t>
            </a:r>
            <a:r>
              <a:rPr lang="en-US" b="0" i="1" dirty="0" smtClean="0"/>
              <a:t>Loves</a:t>
            </a:r>
            <a:r>
              <a:rPr lang="en-US" b="0" i="1" dirty="0"/>
              <a:t>(G(x), x</a:t>
            </a:r>
            <a:r>
              <a:rPr lang="en-US" b="0" i="1" dirty="0" smtClean="0"/>
              <a:t>)</a:t>
            </a:r>
            <a:endParaRPr lang="en-US" b="0" i="1" dirty="0"/>
          </a:p>
          <a:p>
            <a:r>
              <a:rPr lang="en-US" b="0" dirty="0" smtClean="0">
                <a:solidFill>
                  <a:schemeClr val="tx2"/>
                </a:solidFill>
              </a:rPr>
              <a:t>8</a:t>
            </a:r>
            <a:r>
              <a:rPr lang="en-US" b="0" dirty="0" smtClean="0"/>
              <a:t>	(</a:t>
            </a:r>
            <a:r>
              <a:rPr lang="en-US" b="0" i="1" dirty="0"/>
              <a:t>Animal(F(x)) </a:t>
            </a:r>
            <a:r>
              <a:rPr lang="en-US" b="0" dirty="0"/>
              <a:t>⋀</a:t>
            </a:r>
            <a:r>
              <a:rPr lang="en-US" b="0" i="1" dirty="0"/>
              <a:t> ¬Loves(x, </a:t>
            </a:r>
            <a:r>
              <a:rPr lang="en-US" b="0" i="1" dirty="0" smtClean="0"/>
              <a:t>F(x))</a:t>
            </a:r>
            <a:r>
              <a:rPr lang="en-US" b="0" i="1" dirty="0"/>
              <a:t>) </a:t>
            </a:r>
            <a:r>
              <a:rPr lang="en-US" b="0" dirty="0"/>
              <a:t>⋁</a:t>
            </a:r>
            <a:r>
              <a:rPr lang="en-US" b="0" i="1" dirty="0"/>
              <a:t> </a:t>
            </a:r>
            <a:r>
              <a:rPr lang="en-US" b="0" i="1" dirty="0" smtClean="0"/>
              <a:t>Loves</a:t>
            </a:r>
            <a:r>
              <a:rPr lang="en-US" b="0" i="1" dirty="0"/>
              <a:t>(G(x), x</a:t>
            </a:r>
            <a:r>
              <a:rPr lang="en-US" b="0" i="1" dirty="0" smtClean="0"/>
              <a:t>)</a:t>
            </a:r>
            <a:endParaRPr lang="en-US" b="0" i="1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669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137160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Distribute ⋁ over ⋀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24800" cy="4373563"/>
          </a:xfrm>
        </p:spPr>
        <p:txBody>
          <a:bodyPr/>
          <a:lstStyle/>
          <a:p>
            <a:r>
              <a:rPr lang="en-US" b="0" dirty="0" smtClean="0"/>
              <a:t>Use </a:t>
            </a:r>
            <a:r>
              <a:rPr lang="en-US" dirty="0" err="1" smtClean="0"/>
              <a:t>Distributivity</a:t>
            </a:r>
            <a:r>
              <a:rPr lang="en-US" dirty="0" smtClean="0"/>
              <a:t> of </a:t>
            </a:r>
            <a:r>
              <a:rPr lang="en-US" dirty="0"/>
              <a:t>⋁ over ⋀ </a:t>
            </a:r>
            <a:r>
              <a:rPr lang="en-US" b="0" dirty="0" smtClean="0"/>
              <a:t>in order to push ⋁ downward and ⋀ upward, just as we did in propositional logic. </a:t>
            </a:r>
          </a:p>
          <a:p>
            <a:r>
              <a:rPr lang="en-US" b="0" dirty="0" smtClean="0"/>
              <a:t>This step may also require “flattening out” nested conjunctions and disjunctions, removing unnecessary parentheses using </a:t>
            </a:r>
            <a:r>
              <a:rPr lang="en-US" dirty="0" smtClean="0"/>
              <a:t>Associativity</a:t>
            </a:r>
            <a:r>
              <a:rPr lang="en-US" b="0" dirty="0" smtClean="0"/>
              <a:t> tautologies.</a:t>
            </a:r>
          </a:p>
          <a:p>
            <a:r>
              <a:rPr lang="en-US" b="0" dirty="0">
                <a:solidFill>
                  <a:schemeClr val="tx2"/>
                </a:solidFill>
              </a:rPr>
              <a:t>8</a:t>
            </a:r>
            <a:r>
              <a:rPr lang="en-US" b="0" dirty="0"/>
              <a:t>	(</a:t>
            </a:r>
            <a:r>
              <a:rPr lang="en-US" b="0" i="1" dirty="0"/>
              <a:t>Animal(F(x)) </a:t>
            </a:r>
            <a:r>
              <a:rPr lang="en-US" b="0" dirty="0"/>
              <a:t>⋀</a:t>
            </a:r>
            <a:r>
              <a:rPr lang="en-US" b="0" i="1" dirty="0"/>
              <a:t> ¬Loves(x</a:t>
            </a:r>
            <a:r>
              <a:rPr lang="en-US" b="0" i="1" dirty="0" smtClean="0"/>
              <a:t>, F(x))</a:t>
            </a:r>
            <a:r>
              <a:rPr lang="en-US" b="0" i="1" dirty="0"/>
              <a:t>) </a:t>
            </a:r>
            <a:r>
              <a:rPr lang="en-US" b="0" dirty="0"/>
              <a:t>⋁</a:t>
            </a:r>
            <a:r>
              <a:rPr lang="en-US" b="0" i="1" dirty="0"/>
              <a:t> Loves(G(x), x)</a:t>
            </a:r>
          </a:p>
          <a:p>
            <a:r>
              <a:rPr lang="en-US" b="0" dirty="0" smtClean="0">
                <a:solidFill>
                  <a:schemeClr val="tx2"/>
                </a:solidFill>
              </a:rPr>
              <a:t>9</a:t>
            </a:r>
            <a:r>
              <a:rPr lang="en-US" b="0" dirty="0" smtClean="0"/>
              <a:t>	(</a:t>
            </a:r>
            <a:r>
              <a:rPr lang="en-US" b="0" i="1" dirty="0"/>
              <a:t>Animal(F(x</a:t>
            </a:r>
            <a:r>
              <a:rPr lang="en-US" b="0" i="1" dirty="0" smtClean="0"/>
              <a:t>)) </a:t>
            </a:r>
            <a:r>
              <a:rPr lang="en-US" b="0" dirty="0" smtClean="0"/>
              <a:t>⋁ </a:t>
            </a:r>
            <a:r>
              <a:rPr lang="en-US" b="0" i="1" dirty="0"/>
              <a:t>Loves(G(x), x</a:t>
            </a:r>
            <a:r>
              <a:rPr lang="en-US" b="0" i="1" dirty="0" smtClean="0"/>
              <a:t>)) </a:t>
            </a:r>
            <a:r>
              <a:rPr lang="en-US" b="0" dirty="0"/>
              <a:t>⋀</a:t>
            </a:r>
            <a:r>
              <a:rPr lang="en-US" b="0" i="1" dirty="0"/>
              <a:t> </a:t>
            </a:r>
            <a:r>
              <a:rPr lang="en-US" b="0" i="1" dirty="0" smtClean="0"/>
              <a:t>(¬</a:t>
            </a:r>
            <a:r>
              <a:rPr lang="en-US" b="0" i="1" dirty="0"/>
              <a:t>Loves(x, </a:t>
            </a:r>
            <a:r>
              <a:rPr lang="en-US" b="0" i="1" dirty="0" smtClean="0"/>
              <a:t>F(x)) </a:t>
            </a:r>
            <a:r>
              <a:rPr lang="en-US" b="0" dirty="0"/>
              <a:t>⋁</a:t>
            </a:r>
            <a:r>
              <a:rPr lang="en-US" b="0" i="1" dirty="0"/>
              <a:t> Loves(G(x), x</a:t>
            </a:r>
            <a:r>
              <a:rPr lang="en-US" b="0" i="1" dirty="0" smtClean="0"/>
              <a:t>)</a:t>
            </a:r>
          </a:p>
          <a:p>
            <a:endParaRPr lang="en-US" b="0" i="1" dirty="0"/>
          </a:p>
          <a:p>
            <a:r>
              <a:rPr lang="en-US" i="1" dirty="0" smtClean="0"/>
              <a:t>Done! </a:t>
            </a:r>
            <a:r>
              <a:rPr lang="en-US" b="0" dirty="0" smtClean="0"/>
              <a:t>The resulting sentence is in first-order Conjunctive Normal Form. It is </a:t>
            </a:r>
            <a:r>
              <a:rPr lang="en-US" b="0" dirty="0" err="1" smtClean="0"/>
              <a:t>unsatisfiable</a:t>
            </a:r>
            <a:r>
              <a:rPr lang="en-US" b="0" dirty="0" smtClean="0"/>
              <a:t> exactly when the original sentence is </a:t>
            </a:r>
            <a:r>
              <a:rPr lang="en-US" b="0" dirty="0" err="1" smtClean="0"/>
              <a:t>unsatisfiable</a:t>
            </a:r>
            <a:r>
              <a:rPr lang="en-US" b="0" dirty="0" smtClean="0"/>
              <a:t>.</a:t>
            </a: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143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Lifted resolution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276600"/>
          </a:xfrm>
        </p:spPr>
        <p:txBody>
          <a:bodyPr/>
          <a:lstStyle/>
          <a:p>
            <a:r>
              <a:rPr lang="en-US" b="0" dirty="0" smtClean="0"/>
              <a:t>Now that we can convert sentences into conjunctive normal form, we can apply the resolution rule to search for contradictions { }, using the original </a:t>
            </a:r>
            <a:r>
              <a:rPr lang="en-US" dirty="0" smtClean="0">
                <a:solidFill>
                  <a:schemeClr val="tx2"/>
                </a:solidFill>
              </a:rPr>
              <a:t>Davis-Putnam </a:t>
            </a:r>
            <a:r>
              <a:rPr lang="en-US" b="0" dirty="0" smtClean="0"/>
              <a:t>algorithm (DP, not DPLL). </a:t>
            </a:r>
          </a:p>
          <a:p>
            <a:r>
              <a:rPr lang="en-US" b="0" dirty="0" smtClean="0"/>
              <a:t>Remember, the original resolution rule was suited for propositional logic and </a:t>
            </a:r>
            <a:r>
              <a:rPr lang="en-US" dirty="0"/>
              <a:t>ground literals </a:t>
            </a:r>
            <a:r>
              <a:rPr lang="en-US" b="0" dirty="0" smtClean="0"/>
              <a:t>in first-order logic. The </a:t>
            </a:r>
            <a:r>
              <a:rPr lang="en-US" dirty="0" smtClean="0"/>
              <a:t>lifted resolution rule</a:t>
            </a:r>
            <a:r>
              <a:rPr lang="en-US" b="0" dirty="0" smtClean="0"/>
              <a:t> uses unification to find substitutions that will actually advance the proof.</a:t>
            </a:r>
          </a:p>
          <a:p>
            <a:r>
              <a:rPr lang="en-US" b="0" dirty="0" smtClean="0"/>
              <a:t>Two clauses can be resolved if they have complementary literals. Propositional literals are complementary if one is the negation of the other. First-order literals are complementary if one </a:t>
            </a:r>
            <a:r>
              <a:rPr lang="en-US" dirty="0" smtClean="0"/>
              <a:t>unifies</a:t>
            </a:r>
            <a:r>
              <a:rPr lang="en-US" b="0" dirty="0" smtClean="0"/>
              <a:t> with the negation of the other.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5029200"/>
            <a:ext cx="565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Arial"/>
                <a:cs typeface="Arial"/>
              </a:rPr>
              <a:t>l</a:t>
            </a:r>
            <a:r>
              <a:rPr lang="en-US" sz="2400" i="1" baseline="-25000" dirty="0" smtClean="0">
                <a:latin typeface="Arial"/>
                <a:cs typeface="Arial"/>
              </a:rPr>
              <a:t>1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⋁ </a:t>
            </a:r>
            <a:r>
              <a:rPr lang="en-US" sz="2400" i="1" dirty="0" smtClean="0">
                <a:latin typeface="Arial"/>
                <a:cs typeface="Arial"/>
              </a:rPr>
              <a:t>l</a:t>
            </a:r>
            <a:r>
              <a:rPr lang="en-US" sz="2400" i="1" baseline="-25000" dirty="0" smtClean="0">
                <a:latin typeface="Arial"/>
                <a:cs typeface="Arial"/>
              </a:rPr>
              <a:t>2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⋁ </a:t>
            </a:r>
            <a:r>
              <a:rPr lang="en-US" sz="2400" i="1" dirty="0" smtClean="0">
                <a:latin typeface="Arial"/>
                <a:cs typeface="Arial"/>
              </a:rPr>
              <a:t>… </a:t>
            </a:r>
            <a:r>
              <a:rPr lang="en-US" sz="2400" dirty="0" smtClean="0"/>
              <a:t>⋁ </a:t>
            </a:r>
            <a:r>
              <a:rPr lang="en-US" sz="2400" i="1" dirty="0" err="1" smtClean="0">
                <a:latin typeface="Arial"/>
                <a:cs typeface="Arial"/>
              </a:rPr>
              <a:t>l</a:t>
            </a:r>
            <a:r>
              <a:rPr lang="en-US" sz="2400" i="1" baseline="-25000" dirty="0" err="1" smtClean="0">
                <a:latin typeface="Arial"/>
                <a:cs typeface="Arial"/>
              </a:rPr>
              <a:t>n</a:t>
            </a:r>
            <a:r>
              <a:rPr lang="en-US" sz="2400" i="1" dirty="0" smtClean="0">
                <a:latin typeface="Arial"/>
                <a:cs typeface="Arial"/>
              </a:rPr>
              <a:t>,    </a:t>
            </a:r>
            <a:r>
              <a:rPr lang="en-US" sz="2400" i="1" dirty="0" smtClean="0"/>
              <a:t>¬</a:t>
            </a:r>
            <a:r>
              <a:rPr lang="en-US" sz="2400" i="1" dirty="0" smtClean="0">
                <a:latin typeface="Arial"/>
                <a:cs typeface="Arial"/>
              </a:rPr>
              <a:t>m</a:t>
            </a:r>
            <a:r>
              <a:rPr lang="en-US" sz="2400" i="1" baseline="-25000" dirty="0" smtClean="0">
                <a:latin typeface="Arial"/>
                <a:cs typeface="Arial"/>
              </a:rPr>
              <a:t>1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⋁ </a:t>
            </a:r>
            <a:r>
              <a:rPr lang="en-US" sz="2400" i="1" dirty="0" smtClean="0">
                <a:latin typeface="Arial"/>
                <a:cs typeface="Arial"/>
              </a:rPr>
              <a:t>m</a:t>
            </a:r>
            <a:r>
              <a:rPr lang="en-US" sz="2400" i="1" baseline="-25000" dirty="0" smtClean="0">
                <a:latin typeface="Arial"/>
                <a:cs typeface="Arial"/>
              </a:rPr>
              <a:t>2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⋁ </a:t>
            </a:r>
            <a:r>
              <a:rPr lang="en-US" sz="2400" i="1" dirty="0" smtClean="0">
                <a:latin typeface="Arial"/>
                <a:cs typeface="Arial"/>
              </a:rPr>
              <a:t>… </a:t>
            </a:r>
            <a:r>
              <a:rPr lang="en-US" sz="2400" dirty="0" smtClean="0"/>
              <a:t>⋁ </a:t>
            </a:r>
            <a:r>
              <a:rPr lang="en-US" sz="2400" i="1" dirty="0" err="1" smtClean="0">
                <a:latin typeface="Arial"/>
                <a:cs typeface="Arial"/>
              </a:rPr>
              <a:t>m</a:t>
            </a:r>
            <a:r>
              <a:rPr lang="en-US" sz="2400" i="1" baseline="-25000" dirty="0" err="1" smtClean="0">
                <a:latin typeface="Arial"/>
                <a:cs typeface="Arial"/>
              </a:rPr>
              <a:t>n</a:t>
            </a:r>
            <a:endParaRPr lang="en-US" sz="2400" baseline="-250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5638800"/>
            <a:ext cx="493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SUBST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l-GR" sz="2400" i="1" dirty="0"/>
              <a:t>θ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i="1" dirty="0" smtClean="0">
                <a:latin typeface="Arial"/>
                <a:cs typeface="Arial"/>
              </a:rPr>
              <a:t>l</a:t>
            </a:r>
            <a:r>
              <a:rPr lang="en-US" sz="2400" i="1" baseline="-25000" dirty="0" smtClean="0"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⋁ </a:t>
            </a:r>
            <a:r>
              <a:rPr lang="en-US" sz="2400" dirty="0" smtClean="0">
                <a:latin typeface="Arial"/>
                <a:cs typeface="Arial"/>
              </a:rPr>
              <a:t>… </a:t>
            </a:r>
            <a:r>
              <a:rPr lang="en-US" sz="2400" dirty="0" smtClean="0"/>
              <a:t>⋁ </a:t>
            </a:r>
            <a:r>
              <a:rPr lang="en-US" sz="2400" i="1" dirty="0" err="1" smtClean="0">
                <a:latin typeface="Arial"/>
                <a:cs typeface="Arial"/>
              </a:rPr>
              <a:t>l</a:t>
            </a:r>
            <a:r>
              <a:rPr lang="en-US" sz="2400" i="1" baseline="-25000" dirty="0" err="1" smtClean="0">
                <a:latin typeface="Arial"/>
                <a:cs typeface="Arial"/>
              </a:rPr>
              <a:t>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⋁ </a:t>
            </a:r>
            <a:r>
              <a:rPr lang="en-US" sz="2400" i="1" dirty="0" smtClean="0">
                <a:latin typeface="Arial"/>
                <a:cs typeface="Arial"/>
              </a:rPr>
              <a:t>m</a:t>
            </a:r>
            <a:r>
              <a:rPr lang="en-US" sz="2400" i="1" baseline="-25000" dirty="0" smtClean="0"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⋁ </a:t>
            </a:r>
            <a:r>
              <a:rPr lang="en-US" sz="2400" dirty="0" smtClean="0">
                <a:latin typeface="Arial"/>
                <a:cs typeface="Arial"/>
              </a:rPr>
              <a:t>… </a:t>
            </a:r>
            <a:r>
              <a:rPr lang="en-US" sz="2400" dirty="0" smtClean="0"/>
              <a:t>⋁ </a:t>
            </a:r>
            <a:r>
              <a:rPr lang="en-US" sz="2400" i="1" dirty="0" err="1" smtClean="0">
                <a:latin typeface="Arial"/>
                <a:cs typeface="Arial"/>
              </a:rPr>
              <a:t>m</a:t>
            </a:r>
            <a:r>
              <a:rPr lang="en-US" sz="2400" i="1" baseline="-25000" dirty="0" err="1" smtClean="0">
                <a:latin typeface="Arial"/>
                <a:cs typeface="Arial"/>
              </a:rPr>
              <a:t>n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5562600"/>
            <a:ext cx="5715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6183868"/>
            <a:ext cx="269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where </a:t>
            </a:r>
            <a:r>
              <a:rPr lang="en-US" sz="1800" dirty="0" smtClean="0">
                <a:latin typeface="Courier"/>
                <a:cs typeface="Courier"/>
              </a:rPr>
              <a:t>UNIFY</a:t>
            </a:r>
            <a:r>
              <a:rPr lang="en-US" sz="1800" dirty="0" smtClean="0">
                <a:latin typeface="Arial"/>
                <a:cs typeface="Arial"/>
              </a:rPr>
              <a:t>(</a:t>
            </a:r>
            <a:r>
              <a:rPr lang="en-US" sz="1800" i="1" dirty="0" smtClean="0">
                <a:latin typeface="Arial"/>
                <a:cs typeface="Arial"/>
              </a:rPr>
              <a:t>l</a:t>
            </a:r>
            <a:r>
              <a:rPr lang="en-US" sz="1800" i="1" baseline="-25000" dirty="0" smtClean="0">
                <a:latin typeface="Arial"/>
                <a:cs typeface="Arial"/>
              </a:rPr>
              <a:t>1</a:t>
            </a:r>
            <a:r>
              <a:rPr lang="en-US" sz="1800" dirty="0" smtClean="0">
                <a:latin typeface="Arial"/>
                <a:cs typeface="Arial"/>
              </a:rPr>
              <a:t>, </a:t>
            </a:r>
            <a:r>
              <a:rPr lang="en-US" sz="1800" i="1" dirty="0" smtClean="0">
                <a:latin typeface="Arial"/>
                <a:cs typeface="Arial"/>
              </a:rPr>
              <a:t>m</a:t>
            </a:r>
            <a:r>
              <a:rPr lang="en-US" sz="1800" i="1" baseline="-25000" dirty="0" smtClean="0">
                <a:latin typeface="Arial"/>
                <a:cs typeface="Arial"/>
              </a:rPr>
              <a:t>1</a:t>
            </a:r>
            <a:r>
              <a:rPr lang="en-US" sz="1800" dirty="0" smtClean="0">
                <a:latin typeface="Arial"/>
                <a:cs typeface="Arial"/>
              </a:rPr>
              <a:t>) = </a:t>
            </a:r>
            <a:r>
              <a:rPr lang="el-GR" sz="1800" i="1" dirty="0"/>
              <a:t>θ</a:t>
            </a:r>
            <a:endParaRPr lang="en-US" sz="18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1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 smtClean="0"/>
              <a:t>(Animal(F(x) </a:t>
            </a:r>
            <a:r>
              <a:rPr lang="en-US" b="0" dirty="0" smtClean="0"/>
              <a:t>⋁ </a:t>
            </a:r>
            <a:r>
              <a:rPr lang="en-US" b="0" i="1" dirty="0" smtClean="0"/>
              <a:t>Loves(G(x), x))</a:t>
            </a:r>
            <a:r>
              <a:rPr lang="en-US" b="0" dirty="0" smtClean="0"/>
              <a:t>	and	</a:t>
            </a:r>
            <a:r>
              <a:rPr lang="en-US" b="0" i="1" dirty="0" smtClean="0"/>
              <a:t>(</a:t>
            </a:r>
            <a:r>
              <a:rPr lang="en-US" b="0" i="1" dirty="0"/>
              <a:t>¬</a:t>
            </a:r>
            <a:r>
              <a:rPr lang="en-US" b="0" i="1" dirty="0" smtClean="0"/>
              <a:t>Loves(u, v) </a:t>
            </a:r>
            <a:r>
              <a:rPr lang="en-US" b="0" dirty="0" smtClean="0"/>
              <a:t>⋁ </a:t>
            </a:r>
            <a:r>
              <a:rPr lang="en-US" b="0" i="1" dirty="0"/>
              <a:t>¬</a:t>
            </a:r>
            <a:r>
              <a:rPr lang="en-US" b="0" i="1" dirty="0" smtClean="0"/>
              <a:t>Kills(u, v))</a:t>
            </a:r>
          </a:p>
          <a:p>
            <a:r>
              <a:rPr lang="en-US" b="0" i="1" dirty="0" smtClean="0"/>
              <a:t>Loves(G(x), x) </a:t>
            </a:r>
            <a:r>
              <a:rPr lang="en-US" b="0" dirty="0" smtClean="0"/>
              <a:t>and </a:t>
            </a:r>
            <a:r>
              <a:rPr lang="en-US" b="0" i="1" dirty="0"/>
              <a:t>¬Loves(u, v) </a:t>
            </a:r>
            <a:r>
              <a:rPr lang="en-US" b="0" dirty="0" smtClean="0"/>
              <a:t>are complimentary literals, with the unifier </a:t>
            </a:r>
            <a:r>
              <a:rPr lang="el-GR" b="0" i="1" dirty="0" smtClean="0"/>
              <a:t>θ</a:t>
            </a:r>
            <a:r>
              <a:rPr lang="en-US" b="0" dirty="0" smtClean="0"/>
              <a:t> = </a:t>
            </a:r>
            <a:r>
              <a:rPr lang="en-US" b="0" i="1" dirty="0" smtClean="0"/>
              <a:t>{u/G(x), v/x}</a:t>
            </a:r>
          </a:p>
          <a:p>
            <a:r>
              <a:rPr lang="en-US" b="0" dirty="0" smtClean="0">
                <a:latin typeface="Courier"/>
                <a:cs typeface="Courier"/>
              </a:rPr>
              <a:t>SUBST</a:t>
            </a:r>
            <a:r>
              <a:rPr lang="en-US" b="0" dirty="0" smtClean="0">
                <a:cs typeface="Arial"/>
              </a:rPr>
              <a:t>(</a:t>
            </a:r>
            <a:r>
              <a:rPr lang="en-US" b="0" i="1" dirty="0"/>
              <a:t>{u/G(x), v/x}</a:t>
            </a:r>
            <a:r>
              <a:rPr lang="en-US" b="0" dirty="0" smtClean="0">
                <a:cs typeface="Arial"/>
              </a:rPr>
              <a:t>, </a:t>
            </a:r>
            <a:r>
              <a:rPr lang="en-US" b="0" i="1" dirty="0" smtClean="0">
                <a:cs typeface="Arial"/>
              </a:rPr>
              <a:t>Animal(F(x) </a:t>
            </a:r>
            <a:r>
              <a:rPr lang="en-US" b="0" dirty="0" smtClean="0"/>
              <a:t>⋁ </a:t>
            </a:r>
            <a:r>
              <a:rPr lang="en-US" b="0" i="1" dirty="0"/>
              <a:t>¬Kills(u, v)</a:t>
            </a:r>
            <a:r>
              <a:rPr lang="en-US" b="0" i="1" dirty="0" smtClean="0"/>
              <a:t>) =</a:t>
            </a:r>
          </a:p>
          <a:p>
            <a:r>
              <a:rPr lang="en-US" b="0" i="1" dirty="0" smtClean="0"/>
              <a:t>(Animal(F(x)) </a:t>
            </a:r>
            <a:r>
              <a:rPr lang="en-US" b="0" dirty="0" smtClean="0"/>
              <a:t>⋁ </a:t>
            </a:r>
            <a:r>
              <a:rPr lang="en-US" b="0" i="1" dirty="0" smtClean="0"/>
              <a:t>¬</a:t>
            </a:r>
            <a:r>
              <a:rPr lang="en-US" b="0" i="1" dirty="0"/>
              <a:t>Kills</a:t>
            </a:r>
            <a:r>
              <a:rPr lang="en-US" b="0" i="1" dirty="0" smtClean="0"/>
              <a:t>(</a:t>
            </a:r>
            <a:r>
              <a:rPr lang="en-US" b="0" i="1" dirty="0"/>
              <a:t>G(x)</a:t>
            </a:r>
            <a:r>
              <a:rPr lang="en-US" b="0" i="1" dirty="0" smtClean="0"/>
              <a:t>, x)</a:t>
            </a:r>
            <a:r>
              <a:rPr lang="en-US" b="0" i="1" dirty="0"/>
              <a:t>)</a:t>
            </a:r>
          </a:p>
          <a:p>
            <a:endParaRPr lang="en-US" b="0" i="1" dirty="0"/>
          </a:p>
          <a:p>
            <a:endParaRPr lang="en-US" b="0" i="1" dirty="0" smtClean="0"/>
          </a:p>
          <a:p>
            <a:endParaRPr lang="en-US" b="0" i="1" dirty="0"/>
          </a:p>
          <a:p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933890"/>
            <a:ext cx="701040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Arial"/>
                <a:cs typeface="Arial"/>
              </a:rPr>
              <a:t>(Animal(F(x) </a:t>
            </a:r>
            <a:r>
              <a:rPr lang="en-US" sz="2000" dirty="0">
                <a:latin typeface="Arial"/>
                <a:cs typeface="Arial"/>
              </a:rPr>
              <a:t>⋁ </a:t>
            </a:r>
            <a:r>
              <a:rPr lang="en-US" sz="2000" i="1" dirty="0">
                <a:latin typeface="Arial"/>
                <a:cs typeface="Arial"/>
              </a:rPr>
              <a:t>Loves(G(x), x))</a:t>
            </a:r>
            <a:r>
              <a:rPr lang="en-US" sz="2000" i="1" dirty="0" smtClean="0">
                <a:latin typeface="Arial"/>
                <a:cs typeface="Arial"/>
              </a:rPr>
              <a:t>, </a:t>
            </a:r>
            <a:r>
              <a:rPr lang="en-US" sz="2000" i="1" dirty="0">
                <a:latin typeface="Arial"/>
                <a:cs typeface="Arial"/>
              </a:rPr>
              <a:t>(¬Loves(u, v) </a:t>
            </a:r>
            <a:r>
              <a:rPr lang="en-US" sz="2000" dirty="0">
                <a:latin typeface="Arial"/>
                <a:cs typeface="Arial"/>
              </a:rPr>
              <a:t>⋁ </a:t>
            </a:r>
            <a:r>
              <a:rPr lang="en-US" sz="2000" i="1" dirty="0">
                <a:latin typeface="Arial"/>
                <a:cs typeface="Arial"/>
              </a:rPr>
              <a:t>¬Kills(u, v))</a:t>
            </a:r>
          </a:p>
          <a:p>
            <a:pPr algn="ctr"/>
            <a:endParaRPr lang="en-US" sz="2000" baseline="-250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3651" y="5543490"/>
            <a:ext cx="3659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Arial"/>
                <a:cs typeface="Arial"/>
              </a:rPr>
              <a:t>(Animal(F(x)) </a:t>
            </a:r>
            <a:r>
              <a:rPr lang="en-US" sz="2000" dirty="0">
                <a:latin typeface="Arial"/>
                <a:cs typeface="Arial"/>
              </a:rPr>
              <a:t>⋁ </a:t>
            </a:r>
            <a:r>
              <a:rPr lang="en-US" sz="2000" i="1" dirty="0">
                <a:latin typeface="Arial"/>
                <a:cs typeface="Arial"/>
              </a:rPr>
              <a:t>¬Kills(G(x), x))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485900" y="5467290"/>
            <a:ext cx="5715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Russell’s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781800" cy="4373563"/>
          </a:xfrm>
        </p:spPr>
        <p:txBody>
          <a:bodyPr/>
          <a:lstStyle/>
          <a:p>
            <a:r>
              <a:rPr lang="en-US" b="0" dirty="0"/>
              <a:t>Supposes that S is defined as the set of all sets that are not members of themselves, and then asks, is S a member of itself? If it is, then it cannot be, and if it is not then it must be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In a given village, there cannot be a barber who shaves exactly those people who do not shave themselves.</a:t>
            </a:r>
          </a:p>
          <a:p>
            <a:r>
              <a:rPr lang="en-US" b="0" dirty="0" smtClean="0"/>
              <a:t>	Prove: </a:t>
            </a:r>
            <a:r>
              <a:rPr lang="en-US" b="0" i="1" dirty="0"/>
              <a:t>¬</a:t>
            </a:r>
            <a:r>
              <a:rPr lang="en-US" b="0" dirty="0" smtClean="0">
                <a:cs typeface="Arial"/>
              </a:rPr>
              <a:t>∃</a:t>
            </a:r>
            <a:r>
              <a:rPr lang="en-US" b="0" dirty="0" smtClean="0"/>
              <a:t> </a:t>
            </a:r>
            <a:r>
              <a:rPr lang="en-US" b="0" i="1" dirty="0" smtClean="0"/>
              <a:t>b</a:t>
            </a:r>
            <a:r>
              <a:rPr lang="en-US" b="0" dirty="0" smtClean="0"/>
              <a:t> . </a:t>
            </a:r>
            <a:r>
              <a:rPr lang="en-US" b="0" dirty="0"/>
              <a:t>∀</a:t>
            </a:r>
            <a:r>
              <a:rPr lang="en-US" b="0" dirty="0" smtClean="0"/>
              <a:t> </a:t>
            </a:r>
            <a:r>
              <a:rPr lang="en-US" b="0" i="1" dirty="0" smtClean="0"/>
              <a:t>x</a:t>
            </a:r>
            <a:r>
              <a:rPr lang="en-US" b="0" dirty="0" smtClean="0"/>
              <a:t> . </a:t>
            </a:r>
            <a:r>
              <a:rPr lang="en-US" b="0" i="1" dirty="0" smtClean="0"/>
              <a:t>Shaves(b, x) </a:t>
            </a:r>
            <a:r>
              <a:rPr lang="en-US" dirty="0"/>
              <a:t>⟺</a:t>
            </a:r>
            <a:r>
              <a:rPr lang="en-US" b="0" dirty="0" smtClean="0"/>
              <a:t> </a:t>
            </a:r>
            <a:r>
              <a:rPr lang="en-US" b="0" i="1" dirty="0" smtClean="0"/>
              <a:t>¬Shaves(x, x)</a:t>
            </a:r>
          </a:p>
          <a:p>
            <a:r>
              <a:rPr lang="en-US" b="0" dirty="0" smtClean="0"/>
              <a:t>Negate sentence and convert to CNF: </a:t>
            </a:r>
          </a:p>
          <a:p>
            <a:r>
              <a:rPr lang="en-US" b="0" i="1" dirty="0" smtClean="0"/>
              <a:t> (¬Shaves(x, x) </a:t>
            </a:r>
            <a:r>
              <a:rPr lang="en-US" b="0" dirty="0"/>
              <a:t>⋁</a:t>
            </a:r>
            <a:r>
              <a:rPr lang="en-US" b="0" i="1" dirty="0" smtClean="0"/>
              <a:t> ¬Shaves(</a:t>
            </a:r>
            <a:r>
              <a:rPr lang="en-US" b="0" i="1" dirty="0" err="1" smtClean="0"/>
              <a:t>B,x</a:t>
            </a:r>
            <a:r>
              <a:rPr lang="en-US" b="0" i="1" dirty="0" smtClean="0"/>
              <a:t>)) </a:t>
            </a:r>
            <a:r>
              <a:rPr lang="en-US" b="0" dirty="0"/>
              <a:t>⋀</a:t>
            </a:r>
            <a:r>
              <a:rPr lang="en-US" b="0" i="1" dirty="0" smtClean="0"/>
              <a:t> (Shaves(x,</a:t>
            </a:r>
            <a:r>
              <a:rPr lang="en-US" b="0" i="1" dirty="0"/>
              <a:t> </a:t>
            </a:r>
            <a:r>
              <a:rPr lang="en-US" b="0" i="1" dirty="0" smtClean="0"/>
              <a:t>x) </a:t>
            </a:r>
            <a:r>
              <a:rPr lang="en-US" b="0" dirty="0"/>
              <a:t>⋁</a:t>
            </a:r>
            <a:r>
              <a:rPr lang="en-US" b="0" i="1" dirty="0" smtClean="0"/>
              <a:t> Shaves(B, x))</a:t>
            </a:r>
            <a:endParaRPr lang="en-US" b="0" dirty="0" smtClean="0"/>
          </a:p>
          <a:p>
            <a:r>
              <a:rPr lang="en-US" b="0" dirty="0" smtClean="0"/>
              <a:t>Our resolution rule is no help here. Whichever pair of complimentary literals we choose, the conclusion is a tautology.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835" y="1371600"/>
            <a:ext cx="1647182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0" y="3429000"/>
            <a:ext cx="17366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Bertrand Russell</a:t>
            </a:r>
          </a:p>
          <a:p>
            <a:r>
              <a:rPr lang="en-US" sz="1200" dirty="0" smtClean="0">
                <a:latin typeface="Arial"/>
                <a:cs typeface="Arial"/>
              </a:rPr>
              <a:t>1872-1970</a:t>
            </a:r>
          </a:p>
          <a:p>
            <a:r>
              <a:rPr lang="en-US" sz="1200" i="1" dirty="0">
                <a:latin typeface="Arial"/>
                <a:cs typeface="Arial"/>
              </a:rPr>
              <a:t>Principia </a:t>
            </a:r>
            <a:r>
              <a:rPr lang="en-US" sz="1200" i="1" dirty="0" err="1" smtClean="0">
                <a:latin typeface="Arial"/>
                <a:cs typeface="Arial"/>
              </a:rPr>
              <a:t>Mathematica</a:t>
            </a:r>
            <a:endParaRPr lang="en-US" sz="1200" i="1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w/ Alfred Whitehead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91" y="5666601"/>
            <a:ext cx="4417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/>
                <a:cs typeface="Arial"/>
              </a:rPr>
              <a:t>(¬Shaves(x, x) </a:t>
            </a:r>
            <a:r>
              <a:rPr lang="en-US" sz="1200" dirty="0">
                <a:latin typeface="Arial"/>
                <a:cs typeface="Arial"/>
              </a:rPr>
              <a:t>⋁</a:t>
            </a:r>
            <a:r>
              <a:rPr lang="en-US" sz="1200" i="1" dirty="0">
                <a:latin typeface="Arial"/>
                <a:cs typeface="Arial"/>
              </a:rPr>
              <a:t> ¬Shaves(</a:t>
            </a:r>
            <a:r>
              <a:rPr lang="en-US" sz="1200" i="1" dirty="0" err="1">
                <a:latin typeface="Arial"/>
                <a:cs typeface="Arial"/>
              </a:rPr>
              <a:t>B,x</a:t>
            </a:r>
            <a:r>
              <a:rPr lang="en-US" sz="1200" i="1" dirty="0">
                <a:latin typeface="Arial"/>
                <a:cs typeface="Arial"/>
              </a:rPr>
              <a:t>)</a:t>
            </a:r>
            <a:r>
              <a:rPr lang="en-US" sz="1200" i="1" dirty="0" smtClean="0">
                <a:latin typeface="Arial"/>
                <a:cs typeface="Arial"/>
              </a:rPr>
              <a:t>), </a:t>
            </a:r>
            <a:r>
              <a:rPr lang="en-US" sz="1200" i="1" dirty="0">
                <a:latin typeface="Arial"/>
                <a:cs typeface="Arial"/>
              </a:rPr>
              <a:t>(Shaves(x, x) </a:t>
            </a:r>
            <a:r>
              <a:rPr lang="en-US" sz="1200" dirty="0">
                <a:latin typeface="Arial"/>
                <a:cs typeface="Arial"/>
              </a:rPr>
              <a:t>⋁</a:t>
            </a:r>
            <a:r>
              <a:rPr lang="en-US" sz="1200" i="1" dirty="0">
                <a:latin typeface="Arial"/>
                <a:cs typeface="Arial"/>
              </a:rPr>
              <a:t> Shaves(B, x))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2751" y="6019800"/>
            <a:ext cx="225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/>
                <a:cs typeface="Arial"/>
              </a:rPr>
              <a:t>(¬Shaves(x, x) </a:t>
            </a:r>
            <a:r>
              <a:rPr lang="en-US" sz="1200" dirty="0">
                <a:latin typeface="Arial"/>
                <a:cs typeface="Arial"/>
              </a:rPr>
              <a:t>⋁</a:t>
            </a:r>
            <a:r>
              <a:rPr lang="en-US" sz="1200" i="1" dirty="0">
                <a:latin typeface="Arial"/>
                <a:cs typeface="Arial"/>
              </a:rPr>
              <a:t> </a:t>
            </a:r>
            <a:r>
              <a:rPr lang="en-US" sz="1200" i="1" dirty="0" smtClean="0">
                <a:latin typeface="Arial"/>
                <a:cs typeface="Arial"/>
              </a:rPr>
              <a:t>Shaves</a:t>
            </a:r>
            <a:r>
              <a:rPr lang="en-US" sz="1200" i="1" dirty="0">
                <a:latin typeface="Arial"/>
                <a:cs typeface="Arial"/>
              </a:rPr>
              <a:t>(x, x</a:t>
            </a:r>
            <a:r>
              <a:rPr lang="en-US" sz="1200" i="1" dirty="0" smtClean="0">
                <a:latin typeface="Arial"/>
                <a:cs typeface="Arial"/>
              </a:rPr>
              <a:t>))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5666601"/>
            <a:ext cx="4417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/>
                <a:cs typeface="Arial"/>
              </a:rPr>
              <a:t>(¬Shaves(x, x) </a:t>
            </a:r>
            <a:r>
              <a:rPr lang="en-US" sz="1200" dirty="0">
                <a:latin typeface="Arial"/>
                <a:cs typeface="Arial"/>
              </a:rPr>
              <a:t>⋁</a:t>
            </a:r>
            <a:r>
              <a:rPr lang="en-US" sz="1200" i="1" dirty="0">
                <a:latin typeface="Arial"/>
                <a:cs typeface="Arial"/>
              </a:rPr>
              <a:t> ¬Shaves(</a:t>
            </a:r>
            <a:r>
              <a:rPr lang="en-US" sz="1200" i="1" dirty="0" err="1">
                <a:latin typeface="Arial"/>
                <a:cs typeface="Arial"/>
              </a:rPr>
              <a:t>B,x</a:t>
            </a:r>
            <a:r>
              <a:rPr lang="en-US" sz="1200" i="1" dirty="0">
                <a:latin typeface="Arial"/>
                <a:cs typeface="Arial"/>
              </a:rPr>
              <a:t>)</a:t>
            </a:r>
            <a:r>
              <a:rPr lang="en-US" sz="1200" i="1" dirty="0" smtClean="0">
                <a:latin typeface="Arial"/>
                <a:cs typeface="Arial"/>
              </a:rPr>
              <a:t>), </a:t>
            </a:r>
            <a:r>
              <a:rPr lang="en-US" sz="1200" i="1" dirty="0">
                <a:latin typeface="Arial"/>
                <a:cs typeface="Arial"/>
              </a:rPr>
              <a:t>(Shaves(x, x) </a:t>
            </a:r>
            <a:r>
              <a:rPr lang="en-US" sz="1200" dirty="0">
                <a:latin typeface="Arial"/>
                <a:cs typeface="Arial"/>
              </a:rPr>
              <a:t>⋁</a:t>
            </a:r>
            <a:r>
              <a:rPr lang="en-US" sz="1200" i="1" dirty="0">
                <a:latin typeface="Arial"/>
                <a:cs typeface="Arial"/>
              </a:rPr>
              <a:t> Shaves(B, x))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1139" y="6019800"/>
            <a:ext cx="226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(¬</a:t>
            </a:r>
            <a:r>
              <a:rPr lang="en-US" sz="1200" i="1" dirty="0">
                <a:latin typeface="Arial"/>
                <a:cs typeface="Arial"/>
              </a:rPr>
              <a:t>Shaves(</a:t>
            </a:r>
            <a:r>
              <a:rPr lang="en-US" sz="1200" i="1" dirty="0" err="1">
                <a:latin typeface="Arial"/>
                <a:cs typeface="Arial"/>
              </a:rPr>
              <a:t>B,x</a:t>
            </a:r>
            <a:r>
              <a:rPr lang="en-US" sz="1200" i="1" dirty="0" smtClean="0">
                <a:latin typeface="Arial"/>
                <a:cs typeface="Arial"/>
              </a:rPr>
              <a:t>) </a:t>
            </a:r>
            <a:r>
              <a:rPr lang="en-US" sz="1200" dirty="0" smtClean="0">
                <a:latin typeface="Arial"/>
                <a:cs typeface="Arial"/>
              </a:rPr>
              <a:t>⋁</a:t>
            </a:r>
            <a:r>
              <a:rPr lang="en-US" sz="1200" i="1" dirty="0" smtClean="0">
                <a:latin typeface="Arial"/>
                <a:cs typeface="Arial"/>
              </a:rPr>
              <a:t> </a:t>
            </a:r>
            <a:r>
              <a:rPr lang="en-US" sz="1200" i="1" dirty="0">
                <a:latin typeface="Arial"/>
                <a:cs typeface="Arial"/>
              </a:rPr>
              <a:t>Shaves(B, x))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6200" y="6019800"/>
            <a:ext cx="419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6019800"/>
            <a:ext cx="419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6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resolution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Binary resolution </a:t>
            </a:r>
            <a:r>
              <a:rPr lang="en-US" b="0" dirty="0" smtClean="0"/>
              <a:t>removes complimentary literals from two clauses.</a:t>
            </a:r>
          </a:p>
          <a:p>
            <a:r>
              <a:rPr lang="en-US" b="0" dirty="0" smtClean="0"/>
              <a:t>It is not constitute a complete inference procedure, on its own. Sometimes, the </a:t>
            </a:r>
            <a:r>
              <a:rPr lang="en-US" dirty="0" smtClean="0">
                <a:solidFill>
                  <a:srgbClr val="D1282E"/>
                </a:solidFill>
              </a:rPr>
              <a:t>MGU</a:t>
            </a:r>
            <a:r>
              <a:rPr lang="en-US" b="0" dirty="0" smtClean="0">
                <a:solidFill>
                  <a:srgbClr val="D1282E"/>
                </a:solidFill>
              </a:rPr>
              <a:t> </a:t>
            </a:r>
            <a:r>
              <a:rPr lang="en-US" b="0" dirty="0" smtClean="0"/>
              <a:t>is </a:t>
            </a:r>
            <a:r>
              <a:rPr lang="en-US" b="0" u="sng" dirty="0" smtClean="0"/>
              <a:t>too</a:t>
            </a:r>
            <a:r>
              <a:rPr lang="en-US" b="0" dirty="0" smtClean="0"/>
              <a:t> general to advance the proof.</a:t>
            </a:r>
          </a:p>
          <a:p>
            <a:r>
              <a:rPr lang="en-US" b="0" dirty="0" smtClean="0"/>
              <a:t>The solution is to first unify literals within each clause, and then apply the resolution rule.</a:t>
            </a:r>
          </a:p>
          <a:p>
            <a:r>
              <a:rPr lang="en-US" b="0" dirty="0" smtClean="0"/>
              <a:t>The </a:t>
            </a:r>
            <a:r>
              <a:rPr lang="en-US" dirty="0" smtClean="0"/>
              <a:t>full resolution rule </a:t>
            </a:r>
            <a:r>
              <a:rPr lang="en-US" b="0" dirty="0" smtClean="0"/>
              <a:t>resolves </a:t>
            </a:r>
            <a:r>
              <a:rPr lang="en-US" b="0" u="sng" dirty="0" smtClean="0"/>
              <a:t>subsets</a:t>
            </a:r>
            <a:r>
              <a:rPr lang="en-US" b="0" dirty="0" smtClean="0"/>
              <a:t> of literals from each clause that are </a:t>
            </a:r>
            <a:r>
              <a:rPr lang="en-US" b="0" dirty="0" err="1" smtClean="0"/>
              <a:t>unifiable</a:t>
            </a:r>
            <a:r>
              <a:rPr lang="en-US" b="0" dirty="0" smtClean="0"/>
              <a:t>. It allows for a </a:t>
            </a:r>
            <a:r>
              <a:rPr lang="en-US" dirty="0" smtClean="0"/>
              <a:t>complete</a:t>
            </a:r>
            <a:r>
              <a:rPr lang="en-US" b="0" dirty="0" smtClean="0"/>
              <a:t> inference procedure.*</a:t>
            </a:r>
          </a:p>
          <a:p>
            <a:r>
              <a:rPr lang="en-US" b="0" i="1" dirty="0" smtClean="0">
                <a:solidFill>
                  <a:srgbClr val="D1282E"/>
                </a:solidFill>
              </a:rPr>
              <a:t>1</a:t>
            </a:r>
            <a:r>
              <a:rPr lang="en-US" b="0" i="1" dirty="0" smtClean="0"/>
              <a:t> 	</a:t>
            </a:r>
            <a:r>
              <a:rPr lang="en-US" b="0" dirty="0" smtClean="0"/>
              <a:t>{</a:t>
            </a:r>
            <a:r>
              <a:rPr lang="en-US" b="0" i="1" dirty="0" smtClean="0"/>
              <a:t>¬</a:t>
            </a:r>
            <a:r>
              <a:rPr lang="en-US" b="0" i="1" dirty="0"/>
              <a:t>Shaves(x, x) </a:t>
            </a:r>
            <a:r>
              <a:rPr lang="en-US" b="0" dirty="0"/>
              <a:t>⋁</a:t>
            </a:r>
            <a:r>
              <a:rPr lang="en-US" b="0" i="1" dirty="0"/>
              <a:t> ¬Shaves(</a:t>
            </a:r>
            <a:r>
              <a:rPr lang="en-US" b="0" i="1" dirty="0" err="1"/>
              <a:t>B,x</a:t>
            </a:r>
            <a:r>
              <a:rPr lang="en-US" b="0" i="1" dirty="0" smtClean="0"/>
              <a:t>)</a:t>
            </a:r>
            <a:r>
              <a:rPr lang="en-US" b="0" dirty="0" smtClean="0"/>
              <a:t>}</a:t>
            </a:r>
            <a:r>
              <a:rPr lang="en-US" b="0" i="1" dirty="0" smtClean="0"/>
              <a:t>, </a:t>
            </a:r>
            <a:r>
              <a:rPr lang="en-US" b="0" dirty="0" smtClean="0"/>
              <a:t>{</a:t>
            </a:r>
            <a:r>
              <a:rPr lang="en-US" b="0" i="1" dirty="0" smtClean="0"/>
              <a:t>Shaves</a:t>
            </a:r>
            <a:r>
              <a:rPr lang="en-US" b="0" i="1" dirty="0"/>
              <a:t>(x, x) </a:t>
            </a:r>
            <a:r>
              <a:rPr lang="en-US" b="0" dirty="0"/>
              <a:t>⋁</a:t>
            </a:r>
            <a:r>
              <a:rPr lang="en-US" b="0" i="1" dirty="0"/>
              <a:t> Shaves(B, x</a:t>
            </a:r>
            <a:r>
              <a:rPr lang="en-US" b="0" i="1" dirty="0" smtClean="0"/>
              <a:t>)</a:t>
            </a:r>
            <a:r>
              <a:rPr lang="en-US" b="0" dirty="0"/>
              <a:t>}</a:t>
            </a:r>
          </a:p>
          <a:p>
            <a:r>
              <a:rPr lang="en-US" b="0" i="1" dirty="0" smtClean="0">
                <a:solidFill>
                  <a:srgbClr val="D1282E"/>
                </a:solidFill>
              </a:rPr>
              <a:t>2</a:t>
            </a:r>
            <a:r>
              <a:rPr lang="en-US" b="0" dirty="0" smtClean="0"/>
              <a:t>	{</a:t>
            </a:r>
            <a:r>
              <a:rPr lang="en-US" b="0" i="1" dirty="0" smtClean="0"/>
              <a:t>¬</a:t>
            </a:r>
            <a:r>
              <a:rPr lang="en-US" b="0" i="1" dirty="0"/>
              <a:t>Shaves</a:t>
            </a:r>
            <a:r>
              <a:rPr lang="en-US" b="0" i="1" dirty="0" smtClean="0"/>
              <a:t>(B, B)</a:t>
            </a:r>
            <a:r>
              <a:rPr lang="en-US" b="0" dirty="0" smtClean="0"/>
              <a:t>}</a:t>
            </a:r>
            <a:r>
              <a:rPr lang="en-US" b="0" i="1" dirty="0" smtClean="0"/>
              <a:t>,		         </a:t>
            </a:r>
            <a:r>
              <a:rPr lang="en-US" b="0" dirty="0" smtClean="0"/>
              <a:t>{</a:t>
            </a:r>
            <a:r>
              <a:rPr lang="en-US" b="0" i="1" dirty="0" smtClean="0"/>
              <a:t>Shaves(B, B)</a:t>
            </a:r>
            <a:r>
              <a:rPr lang="en-US" b="0" dirty="0" smtClean="0"/>
              <a:t>}</a:t>
            </a:r>
            <a:r>
              <a:rPr lang="en-US" b="0" i="1" dirty="0" smtClean="0"/>
              <a:t> </a:t>
            </a:r>
          </a:p>
          <a:p>
            <a:r>
              <a:rPr lang="en-US" b="0" i="1" dirty="0" smtClean="0">
                <a:solidFill>
                  <a:srgbClr val="D1282E"/>
                </a:solidFill>
              </a:rPr>
              <a:t>3</a:t>
            </a:r>
            <a:r>
              <a:rPr lang="en-US" b="0" i="1" dirty="0" smtClean="0"/>
              <a:t> 	</a:t>
            </a:r>
            <a:r>
              <a:rPr lang="en-US" b="0" dirty="0" smtClean="0"/>
              <a:t>{ }   -- </a:t>
            </a:r>
            <a:r>
              <a:rPr lang="en-US" b="0" i="1" dirty="0" smtClean="0"/>
              <a:t>contradiction!</a:t>
            </a:r>
          </a:p>
          <a:p>
            <a:endParaRPr lang="en-US" b="0" i="1" dirty="0" smtClean="0"/>
          </a:p>
          <a:p>
            <a:r>
              <a:rPr lang="en-US" sz="1400" b="0" i="1" dirty="0" smtClean="0">
                <a:solidFill>
                  <a:schemeClr val="bg2"/>
                </a:solidFill>
              </a:rPr>
              <a:t>		* Remember: Theorem proving in first-order logic is semi-decidable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858000" cy="47244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b="0" dirty="0" smtClean="0"/>
              <a:t>Everyone who loves all animals is loved by someone</a:t>
            </a:r>
            <a:br>
              <a:rPr lang="en-US" b="0" dirty="0" smtClean="0"/>
            </a:br>
            <a:r>
              <a:rPr lang="en-US" b="0" dirty="0" smtClean="0"/>
              <a:t>∀</a:t>
            </a:r>
            <a:r>
              <a:rPr lang="en-US" b="0" i="1" dirty="0"/>
              <a:t>x</a:t>
            </a:r>
            <a:r>
              <a:rPr lang="en-US" b="0" dirty="0"/>
              <a:t> . </a:t>
            </a:r>
            <a:r>
              <a:rPr lang="en-US" b="0" i="1" dirty="0"/>
              <a:t>(</a:t>
            </a:r>
            <a:r>
              <a:rPr lang="en-US" b="0" dirty="0"/>
              <a:t>∀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Animal(y)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</a:t>
            </a:r>
            <a:r>
              <a:rPr lang="en-US" b="0" i="1" dirty="0"/>
              <a:t>Loves(x, y))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</a:t>
            </a:r>
            <a:r>
              <a:rPr lang="en-US" b="0" i="1" dirty="0"/>
              <a:t>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Loves(y, x)</a:t>
            </a:r>
            <a:r>
              <a:rPr lang="en-US" b="0" i="1" dirty="0" smtClean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0" dirty="0" smtClean="0"/>
              <a:t>Anyone who kills an animal is loved by no one</a:t>
            </a:r>
            <a:br>
              <a:rPr lang="en-US" b="0" dirty="0" smtClean="0"/>
            </a:br>
            <a:r>
              <a:rPr lang="en-US" b="0" dirty="0"/>
              <a:t>∀</a:t>
            </a:r>
            <a:r>
              <a:rPr lang="en-US" b="0" i="1" dirty="0" smtClean="0"/>
              <a:t>x .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 smtClean="0"/>
              <a:t>z . Animal(z) </a:t>
            </a:r>
            <a:r>
              <a:rPr lang="en-US" b="0" dirty="0"/>
              <a:t>⋀</a:t>
            </a:r>
            <a:r>
              <a:rPr lang="en-US" dirty="0" smtClean="0"/>
              <a:t> </a:t>
            </a:r>
            <a:r>
              <a:rPr lang="en-US" b="0" i="1" dirty="0" smtClean="0"/>
              <a:t>Kills(x, z)) </a:t>
            </a:r>
            <a:r>
              <a:rPr lang="en-US" b="0" dirty="0" smtClean="0">
                <a:cs typeface="Arial"/>
              </a:rPr>
              <a:t>⇒ </a:t>
            </a:r>
            <a:r>
              <a:rPr lang="en-US" b="0" i="1" dirty="0" smtClean="0"/>
              <a:t>(</a:t>
            </a:r>
            <a:r>
              <a:rPr lang="en-US" b="0" dirty="0"/>
              <a:t>∀</a:t>
            </a:r>
            <a:r>
              <a:rPr lang="en-US" b="0" i="1" dirty="0" smtClean="0"/>
              <a:t>y . </a:t>
            </a:r>
            <a:r>
              <a:rPr lang="en-US" b="0" i="1" dirty="0"/>
              <a:t>¬</a:t>
            </a:r>
            <a:r>
              <a:rPr lang="en-US" b="0" i="1" dirty="0" smtClean="0"/>
              <a:t>Loves(y, x))</a:t>
            </a:r>
            <a:endParaRPr lang="en-US" b="0" dirty="0" smtClean="0"/>
          </a:p>
          <a:p>
            <a:pPr marL="342900" indent="-342900">
              <a:buFont typeface="+mj-lt"/>
              <a:buAutoNum type="alphaUcPeriod"/>
            </a:pPr>
            <a:r>
              <a:rPr lang="en-US" b="0" dirty="0" smtClean="0"/>
              <a:t>Jack loves all animals.</a:t>
            </a:r>
            <a:br>
              <a:rPr lang="en-US" b="0" dirty="0" smtClean="0"/>
            </a:br>
            <a:r>
              <a:rPr lang="en-US" b="0" dirty="0"/>
              <a:t>∀</a:t>
            </a:r>
            <a:r>
              <a:rPr lang="en-US" b="0" i="1" dirty="0" smtClean="0"/>
              <a:t>x . Animal(x) </a:t>
            </a:r>
            <a:r>
              <a:rPr lang="en-US" b="0" dirty="0" smtClean="0">
                <a:cs typeface="Arial"/>
              </a:rPr>
              <a:t>⇒ </a:t>
            </a:r>
            <a:r>
              <a:rPr lang="en-US" b="0" i="1" dirty="0" smtClean="0"/>
              <a:t>Loves(Jack, x)</a:t>
            </a:r>
            <a:endParaRPr lang="en-US" b="0" dirty="0" smtClean="0"/>
          </a:p>
          <a:p>
            <a:pPr marL="342900" indent="-342900">
              <a:buFont typeface="+mj-lt"/>
              <a:buAutoNum type="alphaUcPeriod"/>
            </a:pPr>
            <a:r>
              <a:rPr lang="en-US" b="0" dirty="0" smtClean="0"/>
              <a:t>Either Jack or Curiosity killed Tuna.</a:t>
            </a:r>
            <a:br>
              <a:rPr lang="en-US" b="0" dirty="0" smtClean="0"/>
            </a:br>
            <a:r>
              <a:rPr lang="en-US" b="0" i="1" dirty="0" smtClean="0"/>
              <a:t>Kills(Jack, Tuna) </a:t>
            </a:r>
            <a:r>
              <a:rPr lang="en-US" dirty="0" smtClean="0"/>
              <a:t>⋁ </a:t>
            </a:r>
            <a:r>
              <a:rPr lang="en-US" b="0" i="1" dirty="0" smtClean="0"/>
              <a:t>Kills(Curiosity, Tuna)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0" dirty="0" smtClean="0"/>
              <a:t>Tuna is a cat.</a:t>
            </a:r>
            <a:br>
              <a:rPr lang="en-US" b="0" dirty="0" smtClean="0"/>
            </a:br>
            <a:r>
              <a:rPr lang="en-US" b="0" i="1" dirty="0" smtClean="0"/>
              <a:t>Cat(Tuna)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0" dirty="0" smtClean="0"/>
              <a:t>All cats are animals.</a:t>
            </a:r>
            <a:br>
              <a:rPr lang="en-US" b="0" dirty="0" smtClean="0"/>
            </a:br>
            <a:r>
              <a:rPr lang="en-US" b="0" dirty="0"/>
              <a:t>∀</a:t>
            </a:r>
            <a:r>
              <a:rPr lang="en-US" b="0" i="1" dirty="0" smtClean="0"/>
              <a:t>x . Cat(x) </a:t>
            </a:r>
            <a:r>
              <a:rPr lang="en-US" b="0" dirty="0">
                <a:cs typeface="Arial"/>
              </a:rPr>
              <a:t>⇒</a:t>
            </a:r>
            <a:r>
              <a:rPr lang="en-US" b="0" i="1" dirty="0" smtClean="0"/>
              <a:t> Animal(x)</a:t>
            </a:r>
            <a:endParaRPr lang="en-US" b="0" dirty="0" smtClean="0"/>
          </a:p>
          <a:p>
            <a:pPr marL="342900" indent="-342900">
              <a:buFont typeface="+mj-lt"/>
              <a:buAutoNum type="alphaUcPeriod"/>
            </a:pPr>
            <a:r>
              <a:rPr lang="en-US" b="0" dirty="0" smtClean="0"/>
              <a:t>Prove: Curiosity killed the cat, Tuna.</a:t>
            </a:r>
            <a:br>
              <a:rPr lang="en-US" b="0" dirty="0" smtClean="0"/>
            </a:br>
            <a:r>
              <a:rPr lang="en-US" b="0" i="1" dirty="0"/>
              <a:t>¬</a:t>
            </a:r>
            <a:r>
              <a:rPr lang="en-US" b="0" i="1" dirty="0" smtClean="0"/>
              <a:t>Kills(Curiosity, Tuna)</a:t>
            </a:r>
            <a:endParaRPr lang="en-US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80" y="1371601"/>
            <a:ext cx="1645920" cy="1427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80" y="3200095"/>
            <a:ext cx="1645920" cy="11225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680" y="4800600"/>
            <a:ext cx="1645920" cy="10258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80317" y="274320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Jack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9239" y="4267200"/>
            <a:ext cx="982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Curiosity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1400" y="5791200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Tuna</a:t>
            </a:r>
            <a:endParaRPr lang="en-US" sz="1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77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7244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b="0" dirty="0" smtClean="0"/>
              <a:t>∀</a:t>
            </a:r>
            <a:r>
              <a:rPr lang="en-US" b="0" i="1" dirty="0"/>
              <a:t>x</a:t>
            </a:r>
            <a:r>
              <a:rPr lang="en-US" b="0" dirty="0"/>
              <a:t> . </a:t>
            </a:r>
            <a:r>
              <a:rPr lang="en-US" b="0" i="1" dirty="0"/>
              <a:t>(</a:t>
            </a:r>
            <a:r>
              <a:rPr lang="en-US" b="0" dirty="0"/>
              <a:t>∀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Animal(y)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</a:t>
            </a:r>
            <a:r>
              <a:rPr lang="en-US" b="0" i="1" dirty="0"/>
              <a:t>Loves(x, y))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</a:t>
            </a:r>
            <a:r>
              <a:rPr lang="en-US" b="0" i="1" dirty="0"/>
              <a:t>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Loves(y, x)</a:t>
            </a:r>
            <a:r>
              <a:rPr lang="en-US" b="0" i="1" dirty="0" smtClean="0"/>
              <a:t>)</a:t>
            </a:r>
            <a:br>
              <a:rPr lang="en-US" b="0" i="1" dirty="0" smtClean="0"/>
            </a:br>
            <a:r>
              <a:rPr lang="en-US" b="0" i="1" dirty="0" smtClean="0"/>
              <a:t>Animal(F(x)) </a:t>
            </a:r>
            <a:r>
              <a:rPr lang="en-US" b="0" dirty="0"/>
              <a:t>⋁</a:t>
            </a:r>
            <a:r>
              <a:rPr lang="en-US" b="0" i="1" dirty="0" smtClean="0"/>
              <a:t> Loves(G(x), x) 					</a:t>
            </a:r>
            <a:r>
              <a:rPr lang="en-US" b="0" i="1" dirty="0" smtClean="0">
                <a:solidFill>
                  <a:schemeClr val="bg2"/>
                </a:solidFill>
              </a:rPr>
              <a:t>(1)</a:t>
            </a:r>
            <a:r>
              <a:rPr lang="en-US" b="0" i="1" dirty="0" smtClean="0"/>
              <a:t/>
            </a:r>
            <a:br>
              <a:rPr lang="en-US" b="0" i="1" dirty="0" smtClean="0"/>
            </a:br>
            <a:r>
              <a:rPr lang="en-US" b="0" i="1" dirty="0" smtClean="0"/>
              <a:t>¬Loves(x, F(x)) </a:t>
            </a:r>
            <a:r>
              <a:rPr lang="en-US" b="0" dirty="0"/>
              <a:t>⋁</a:t>
            </a:r>
            <a:r>
              <a:rPr lang="en-US" b="0" i="1" dirty="0" smtClean="0"/>
              <a:t> Loves(G(x), x) 					</a:t>
            </a:r>
            <a:r>
              <a:rPr lang="en-US" b="0" i="1" dirty="0" smtClean="0">
                <a:solidFill>
                  <a:srgbClr val="C8C8B1"/>
                </a:solidFill>
              </a:rPr>
              <a:t>(2)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0" dirty="0" smtClean="0"/>
              <a:t>∀</a:t>
            </a:r>
            <a:r>
              <a:rPr lang="en-US" b="0" i="1" dirty="0" smtClean="0"/>
              <a:t>x .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 smtClean="0"/>
              <a:t>z . Animal(z) </a:t>
            </a:r>
            <a:r>
              <a:rPr lang="en-US" b="0" dirty="0"/>
              <a:t>⋀</a:t>
            </a:r>
            <a:r>
              <a:rPr lang="en-US" b="0" dirty="0" smtClean="0"/>
              <a:t> </a:t>
            </a:r>
            <a:r>
              <a:rPr lang="en-US" b="0" i="1" dirty="0" smtClean="0"/>
              <a:t>Kills(x, z)) </a:t>
            </a:r>
            <a:r>
              <a:rPr lang="en-US" b="0" dirty="0" smtClean="0">
                <a:cs typeface="Arial"/>
              </a:rPr>
              <a:t>⇒ </a:t>
            </a:r>
            <a:r>
              <a:rPr lang="en-US" b="0" i="1" dirty="0" smtClean="0"/>
              <a:t>(</a:t>
            </a:r>
            <a:r>
              <a:rPr lang="en-US" b="0" dirty="0"/>
              <a:t>∀</a:t>
            </a:r>
            <a:r>
              <a:rPr lang="en-US" b="0" i="1" dirty="0" smtClean="0"/>
              <a:t>y . </a:t>
            </a:r>
            <a:r>
              <a:rPr lang="en-US" b="0" i="1" dirty="0"/>
              <a:t>¬</a:t>
            </a:r>
            <a:r>
              <a:rPr lang="en-US" b="0" i="1" dirty="0" smtClean="0"/>
              <a:t>Loves(y, x))</a:t>
            </a:r>
            <a:br>
              <a:rPr lang="en-US" b="0" i="1" dirty="0" smtClean="0"/>
            </a:br>
            <a:r>
              <a:rPr lang="en-US" b="0" i="1" dirty="0" smtClean="0"/>
              <a:t>¬Loves(y, x) </a:t>
            </a:r>
            <a:r>
              <a:rPr lang="en-US" b="0" dirty="0" smtClean="0"/>
              <a:t>⋁</a:t>
            </a:r>
            <a:r>
              <a:rPr lang="en-US" b="0" i="1" dirty="0" smtClean="0"/>
              <a:t> </a:t>
            </a:r>
            <a:r>
              <a:rPr lang="en-US" b="0" i="1" dirty="0"/>
              <a:t>¬</a:t>
            </a:r>
            <a:r>
              <a:rPr lang="en-US" b="0" i="1" dirty="0" smtClean="0"/>
              <a:t>Animal(z) </a:t>
            </a:r>
            <a:r>
              <a:rPr lang="en-US" b="0" dirty="0" smtClean="0"/>
              <a:t>⋁</a:t>
            </a:r>
            <a:r>
              <a:rPr lang="en-US" b="0" i="1" dirty="0" smtClean="0"/>
              <a:t> </a:t>
            </a:r>
            <a:r>
              <a:rPr lang="en-US" b="0" i="1" dirty="0"/>
              <a:t>¬</a:t>
            </a:r>
            <a:r>
              <a:rPr lang="en-US" b="0" i="1" dirty="0" smtClean="0"/>
              <a:t>Kills(x, z) 				</a:t>
            </a:r>
            <a:r>
              <a:rPr lang="en-US" b="0" i="1" dirty="0" smtClean="0">
                <a:solidFill>
                  <a:srgbClr val="C8C8B1"/>
                </a:solidFill>
              </a:rPr>
              <a:t>(3)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0" dirty="0" smtClean="0"/>
              <a:t>∀</a:t>
            </a:r>
            <a:r>
              <a:rPr lang="en-US" b="0" i="1" dirty="0" smtClean="0"/>
              <a:t>x . Animal(x) </a:t>
            </a:r>
            <a:r>
              <a:rPr lang="en-US" b="0" dirty="0" smtClean="0">
                <a:cs typeface="Arial"/>
              </a:rPr>
              <a:t>⇒ </a:t>
            </a:r>
            <a:r>
              <a:rPr lang="en-US" b="0" i="1" dirty="0" smtClean="0"/>
              <a:t>Loves(Jack, x)</a:t>
            </a:r>
            <a:br>
              <a:rPr lang="en-US" b="0" i="1" dirty="0" smtClean="0"/>
            </a:br>
            <a:r>
              <a:rPr lang="en-US" b="0" i="1" dirty="0" smtClean="0"/>
              <a:t>¬Animal(x) </a:t>
            </a:r>
            <a:r>
              <a:rPr lang="en-US" b="0" dirty="0" smtClean="0"/>
              <a:t>⋁ </a:t>
            </a:r>
            <a:r>
              <a:rPr lang="en-US" b="0" i="1" dirty="0" smtClean="0"/>
              <a:t>Loves(Jack, x) 					</a:t>
            </a:r>
            <a:r>
              <a:rPr lang="en-US" b="0" i="1" dirty="0" smtClean="0">
                <a:solidFill>
                  <a:srgbClr val="C8C8B1"/>
                </a:solidFill>
              </a:rPr>
              <a:t>(4)</a:t>
            </a:r>
            <a:endParaRPr lang="en-US" b="0" dirty="0" smtClean="0">
              <a:solidFill>
                <a:srgbClr val="C8C8B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b="0" i="1" dirty="0" smtClean="0"/>
              <a:t>Kills(Jack, Tuna) </a:t>
            </a:r>
            <a:r>
              <a:rPr lang="en-US" b="0" dirty="0" smtClean="0"/>
              <a:t>⋁ </a:t>
            </a:r>
            <a:r>
              <a:rPr lang="en-US" b="0" i="1" dirty="0" smtClean="0"/>
              <a:t>Kills(Curiosity, Tuna)				</a:t>
            </a:r>
            <a:r>
              <a:rPr lang="en-US" b="0" i="1" dirty="0" smtClean="0">
                <a:solidFill>
                  <a:srgbClr val="C8C8B1"/>
                </a:solidFill>
              </a:rPr>
              <a:t>(5)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0" i="1" dirty="0" smtClean="0"/>
              <a:t>Cat(Tuna) 							</a:t>
            </a:r>
            <a:r>
              <a:rPr lang="en-US" b="0" i="1" dirty="0" smtClean="0">
                <a:solidFill>
                  <a:srgbClr val="C8C8B1"/>
                </a:solidFill>
              </a:rPr>
              <a:t>(6)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0" dirty="0" smtClean="0"/>
              <a:t>∀</a:t>
            </a:r>
            <a:r>
              <a:rPr lang="en-US" b="0" i="1" dirty="0" smtClean="0"/>
              <a:t>x . Cat(x) </a:t>
            </a:r>
            <a:r>
              <a:rPr lang="en-US" b="0" dirty="0">
                <a:cs typeface="Arial"/>
              </a:rPr>
              <a:t>⇒</a:t>
            </a:r>
            <a:r>
              <a:rPr lang="en-US" b="0" i="1" dirty="0" smtClean="0"/>
              <a:t> Animal(x)</a:t>
            </a:r>
            <a:br>
              <a:rPr lang="en-US" b="0" i="1" dirty="0" smtClean="0"/>
            </a:br>
            <a:r>
              <a:rPr lang="en-US" b="0" i="1" dirty="0" smtClean="0"/>
              <a:t>¬Cat(x) </a:t>
            </a:r>
            <a:r>
              <a:rPr lang="en-US" b="0" dirty="0" smtClean="0"/>
              <a:t>⋁ </a:t>
            </a:r>
            <a:r>
              <a:rPr lang="en-US" b="0" i="1" dirty="0" smtClean="0"/>
              <a:t>Animal(x) 						</a:t>
            </a:r>
            <a:r>
              <a:rPr lang="en-US" b="0" i="1" dirty="0" smtClean="0">
                <a:solidFill>
                  <a:srgbClr val="C8C8B1"/>
                </a:solidFill>
              </a:rPr>
              <a:t>(7)</a:t>
            </a:r>
            <a:endParaRPr lang="en-US" b="0" dirty="0" smtClean="0">
              <a:solidFill>
                <a:srgbClr val="C8C8B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b="0" i="1" dirty="0" smtClean="0"/>
              <a:t>¬Kills(Curiosity, Tuna) 						</a:t>
            </a:r>
            <a:r>
              <a:rPr lang="en-US" b="0" i="1" dirty="0" smtClean="0">
                <a:solidFill>
                  <a:srgbClr val="C8C8B1"/>
                </a:solidFill>
              </a:rPr>
              <a:t>(8)</a:t>
            </a:r>
            <a:endParaRPr lang="en-US" b="0" dirty="0">
              <a:solidFill>
                <a:srgbClr val="C8C8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46646"/>
            <a:ext cx="98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Cat(Tuna)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7995" y="1746646"/>
            <a:ext cx="17159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¬Cat(x) ⋁ Animal(x)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551092"/>
            <a:ext cx="1255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Animal(Tuna)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>
            <a:off x="797890" y="2054423"/>
            <a:ext cx="134696" cy="496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 flipH="1">
            <a:off x="932586" y="2054423"/>
            <a:ext cx="1423402" cy="496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1692" y="6153090"/>
            <a:ext cx="1716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/>
              <a:t>θ</a:t>
            </a:r>
            <a:r>
              <a:rPr lang="en-US" sz="2000" i="1" dirty="0" smtClean="0"/>
              <a:t> = </a:t>
            </a:r>
            <a:r>
              <a:rPr lang="en-US" sz="2000" dirty="0" smtClean="0">
                <a:latin typeface="Arial"/>
                <a:cs typeface="Arial"/>
              </a:rPr>
              <a:t>{ Tuna/x }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2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46646"/>
            <a:ext cx="98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Cat(Tuna)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681" y="2551092"/>
            <a:ext cx="33289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¬Animal(z) ⋁ ¬Kills(x, z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7995" y="1746646"/>
            <a:ext cx="17159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¬Cat(x) ⋁ Animal(x)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551092"/>
            <a:ext cx="1255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Animal(Tuna)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>
            <a:off x="797890" y="2054423"/>
            <a:ext cx="134696" cy="496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 flipH="1">
            <a:off x="932586" y="2054423"/>
            <a:ext cx="1423402" cy="496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3285" y="3313092"/>
            <a:ext cx="24861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</a:t>
            </a:r>
            <a:r>
              <a:rPr lang="en-US" sz="1400" dirty="0" smtClean="0">
                <a:latin typeface="Arial"/>
                <a:cs typeface="Arial"/>
              </a:rPr>
              <a:t>¬</a:t>
            </a:r>
            <a:r>
              <a:rPr lang="en-US" sz="1400" dirty="0">
                <a:latin typeface="Arial"/>
                <a:cs typeface="Arial"/>
              </a:rPr>
              <a:t>Kills(x, </a:t>
            </a:r>
            <a:r>
              <a:rPr lang="en-US" sz="1400" dirty="0" smtClean="0">
                <a:latin typeface="Arial"/>
                <a:cs typeface="Arial"/>
              </a:rPr>
              <a:t>Tuna)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>
            <a:stCxn id="7" idx="2"/>
            <a:endCxn id="18" idx="0"/>
          </p:cNvCxnSpPr>
          <p:nvPr/>
        </p:nvCxnSpPr>
        <p:spPr>
          <a:xfrm flipH="1">
            <a:off x="1576343" y="2858869"/>
            <a:ext cx="1940798" cy="454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8" idx="0"/>
          </p:cNvCxnSpPr>
          <p:nvPr/>
        </p:nvCxnSpPr>
        <p:spPr>
          <a:xfrm>
            <a:off x="932586" y="2858869"/>
            <a:ext cx="643757" cy="454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1692" y="6153090"/>
            <a:ext cx="1716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/>
              <a:t>θ</a:t>
            </a:r>
            <a:r>
              <a:rPr lang="en-US" sz="2000" i="1" dirty="0" smtClean="0"/>
              <a:t> = </a:t>
            </a:r>
            <a:r>
              <a:rPr lang="en-US" sz="2000" dirty="0" smtClean="0">
                <a:latin typeface="Arial"/>
                <a:cs typeface="Arial"/>
              </a:rPr>
              <a:t>{ Tuna/z }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43800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Propositionalization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/>
              <a:t>We can convert sentences with quantified variables into sentences with only ground terms.</a:t>
            </a:r>
          </a:p>
          <a:p>
            <a:r>
              <a:rPr lang="en-US" b="0" dirty="0" smtClean="0"/>
              <a:t>Literals with only ground terms behave just like propositional literals.</a:t>
            </a:r>
          </a:p>
          <a:p>
            <a:r>
              <a:rPr lang="en-US" dirty="0" smtClean="0"/>
              <a:t>Idea</a:t>
            </a:r>
            <a:r>
              <a:rPr lang="en-US" b="0" dirty="0" smtClean="0"/>
              <a:t>: Let’s turn our first-order knowledge base into its propositional representation, and use our existing propositional inference tools for reasoning.</a:t>
            </a:r>
          </a:p>
          <a:p>
            <a:r>
              <a:rPr lang="en-US" b="0" dirty="0" smtClean="0"/>
              <a:t>An existentially quantified sentence can be replaced with one instantiation.</a:t>
            </a:r>
          </a:p>
          <a:p>
            <a:r>
              <a:rPr lang="en-US" b="0" dirty="0" smtClean="0"/>
              <a:t>A universally quantified sentence can be replaced with </a:t>
            </a:r>
            <a:r>
              <a:rPr lang="en-US" dirty="0" smtClean="0"/>
              <a:t>the set of all possible instantiations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i="1" dirty="0" smtClean="0">
                <a:solidFill>
                  <a:srgbClr val="D1282E"/>
                </a:solidFill>
              </a:rPr>
              <a:t>Remember</a:t>
            </a:r>
            <a:r>
              <a:rPr lang="en-US" b="0" i="1" dirty="0" smtClean="0"/>
              <a:t> </a:t>
            </a:r>
            <a:r>
              <a:rPr lang="en-US" b="0" dirty="0" smtClean="0">
                <a:solidFill>
                  <a:srgbClr val="D1282E"/>
                </a:solidFill>
              </a:rPr>
              <a:t> </a:t>
            </a:r>
            <a:r>
              <a:rPr lang="en-US" b="0" dirty="0" smtClean="0">
                <a:cs typeface="Arial"/>
              </a:rPr>
              <a:t>∃ should be thought of as a </a:t>
            </a:r>
            <a:r>
              <a:rPr lang="en-US" b="0" u="sng" dirty="0" smtClean="0">
                <a:cs typeface="Arial"/>
              </a:rPr>
              <a:t>disjunction</a:t>
            </a:r>
            <a:r>
              <a:rPr lang="en-US" b="0" dirty="0" smtClean="0">
                <a:cs typeface="Arial"/>
              </a:rPr>
              <a:t> over all terms.</a:t>
            </a:r>
            <a:br>
              <a:rPr lang="en-US" b="0" dirty="0" smtClean="0">
                <a:cs typeface="Arial"/>
              </a:rPr>
            </a:br>
            <a:r>
              <a:rPr lang="en-US" b="0" dirty="0" smtClean="0">
                <a:cs typeface="Arial"/>
              </a:rPr>
              <a:t>                    ∀ should be thought of as a </a:t>
            </a:r>
            <a:r>
              <a:rPr lang="en-US" b="0" u="sng" dirty="0" smtClean="0">
                <a:cs typeface="Arial"/>
              </a:rPr>
              <a:t>conjunction</a:t>
            </a:r>
            <a:r>
              <a:rPr lang="en-US" b="0" dirty="0" smtClean="0">
                <a:cs typeface="Arial"/>
              </a:rPr>
              <a:t> over all terms.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702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46646"/>
            <a:ext cx="98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Cat(Tuna)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681" y="2551092"/>
            <a:ext cx="33289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¬Animal(z) ⋁ ¬Kills(x, z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0995" y="1746646"/>
            <a:ext cx="33240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Tuna) ⋁ Kills(Curiosity, Tuna)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7995" y="1746646"/>
            <a:ext cx="17159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¬Cat(x) ⋁ Animal(x)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2019" y="1746646"/>
            <a:ext cx="1922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¬Kills(Curiosity, Tuna)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551092"/>
            <a:ext cx="1255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Animal(Tuna)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>
            <a:off x="797890" y="2054423"/>
            <a:ext cx="134696" cy="496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 flipH="1">
            <a:off x="932586" y="2054423"/>
            <a:ext cx="1423402" cy="496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3285" y="3313092"/>
            <a:ext cx="24861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</a:t>
            </a:r>
            <a:r>
              <a:rPr lang="en-US" sz="1400" dirty="0" smtClean="0">
                <a:latin typeface="Arial"/>
                <a:cs typeface="Arial"/>
              </a:rPr>
              <a:t>¬</a:t>
            </a:r>
            <a:r>
              <a:rPr lang="en-US" sz="1400" dirty="0">
                <a:latin typeface="Arial"/>
                <a:cs typeface="Arial"/>
              </a:rPr>
              <a:t>Kills(x, </a:t>
            </a:r>
            <a:r>
              <a:rPr lang="en-US" sz="1400" dirty="0" smtClean="0">
                <a:latin typeface="Arial"/>
                <a:cs typeface="Arial"/>
              </a:rPr>
              <a:t>Tuna)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>
            <a:stCxn id="7" idx="2"/>
            <a:endCxn id="18" idx="0"/>
          </p:cNvCxnSpPr>
          <p:nvPr/>
        </p:nvCxnSpPr>
        <p:spPr>
          <a:xfrm flipH="1">
            <a:off x="1576343" y="2858869"/>
            <a:ext cx="1940798" cy="454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8" idx="0"/>
          </p:cNvCxnSpPr>
          <p:nvPr/>
        </p:nvCxnSpPr>
        <p:spPr>
          <a:xfrm>
            <a:off x="932586" y="2858869"/>
            <a:ext cx="643757" cy="454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08754" y="3313092"/>
            <a:ext cx="15016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6" name="Straight Connector 25"/>
          <p:cNvCxnSpPr>
            <a:stCxn id="10" idx="2"/>
            <a:endCxn id="24" idx="0"/>
          </p:cNvCxnSpPr>
          <p:nvPr/>
        </p:nvCxnSpPr>
        <p:spPr>
          <a:xfrm>
            <a:off x="5083000" y="2054423"/>
            <a:ext cx="1176577" cy="1258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24" idx="0"/>
          </p:cNvCxnSpPr>
          <p:nvPr/>
        </p:nvCxnSpPr>
        <p:spPr>
          <a:xfrm flipH="1">
            <a:off x="6259577" y="2054423"/>
            <a:ext cx="1653615" cy="1258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1692" y="6153090"/>
            <a:ext cx="88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/>
              <a:t>θ</a:t>
            </a:r>
            <a:r>
              <a:rPr lang="en-US" sz="2000" i="1" dirty="0" smtClean="0"/>
              <a:t> = </a:t>
            </a:r>
            <a:r>
              <a:rPr lang="en-US" sz="2000" dirty="0" smtClean="0">
                <a:latin typeface="Arial"/>
                <a:cs typeface="Arial"/>
              </a:rPr>
              <a:t>{ }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5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46646"/>
            <a:ext cx="98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Cat(Tuna)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681" y="2551092"/>
            <a:ext cx="33289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¬Animal(z) ⋁ ¬Kills(x, z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0995" y="1746646"/>
            <a:ext cx="33240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Tuna) ⋁ Kills(Curiosity, Tuna)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7995" y="1746646"/>
            <a:ext cx="17159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¬Cat(x) ⋁ Animal(x)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2019" y="1746646"/>
            <a:ext cx="1922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¬Kills(Curiosity, Tuna)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551092"/>
            <a:ext cx="1255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Animal(Tuna)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>
            <a:off x="797890" y="2054423"/>
            <a:ext cx="134696" cy="496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 flipH="1">
            <a:off x="932586" y="2054423"/>
            <a:ext cx="1423402" cy="496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3285" y="3313092"/>
            <a:ext cx="24861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</a:t>
            </a:r>
            <a:r>
              <a:rPr lang="en-US" sz="1400" dirty="0" smtClean="0">
                <a:latin typeface="Arial"/>
                <a:cs typeface="Arial"/>
              </a:rPr>
              <a:t>¬</a:t>
            </a:r>
            <a:r>
              <a:rPr lang="en-US" sz="1400" dirty="0">
                <a:latin typeface="Arial"/>
                <a:cs typeface="Arial"/>
              </a:rPr>
              <a:t>Kills(x, </a:t>
            </a:r>
            <a:r>
              <a:rPr lang="en-US" sz="1400" dirty="0" smtClean="0">
                <a:latin typeface="Arial"/>
                <a:cs typeface="Arial"/>
              </a:rPr>
              <a:t>Tuna)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>
            <a:stCxn id="7" idx="2"/>
            <a:endCxn id="18" idx="0"/>
          </p:cNvCxnSpPr>
          <p:nvPr/>
        </p:nvCxnSpPr>
        <p:spPr>
          <a:xfrm flipH="1">
            <a:off x="1576343" y="2858869"/>
            <a:ext cx="1940798" cy="454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8" idx="0"/>
          </p:cNvCxnSpPr>
          <p:nvPr/>
        </p:nvCxnSpPr>
        <p:spPr>
          <a:xfrm>
            <a:off x="932586" y="2858869"/>
            <a:ext cx="643757" cy="454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08754" y="3313092"/>
            <a:ext cx="15016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6" name="Straight Connector 25"/>
          <p:cNvCxnSpPr>
            <a:stCxn id="10" idx="2"/>
            <a:endCxn id="24" idx="0"/>
          </p:cNvCxnSpPr>
          <p:nvPr/>
        </p:nvCxnSpPr>
        <p:spPr>
          <a:xfrm>
            <a:off x="5083000" y="2054423"/>
            <a:ext cx="1176577" cy="1258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24" idx="0"/>
          </p:cNvCxnSpPr>
          <p:nvPr/>
        </p:nvCxnSpPr>
        <p:spPr>
          <a:xfrm flipH="1">
            <a:off x="6259577" y="2054423"/>
            <a:ext cx="1653615" cy="1258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094" y="4032646"/>
            <a:ext cx="1433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</a:t>
            </a:r>
            <a:r>
              <a:rPr lang="en-US" sz="1400" dirty="0" smtClean="0">
                <a:latin typeface="Arial"/>
                <a:cs typeface="Arial"/>
              </a:rPr>
              <a:t>Jack)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1" name="Straight Connector 30"/>
          <p:cNvCxnSpPr>
            <a:stCxn id="24" idx="2"/>
            <a:endCxn id="29" idx="0"/>
          </p:cNvCxnSpPr>
          <p:nvPr/>
        </p:nvCxnSpPr>
        <p:spPr>
          <a:xfrm flipH="1">
            <a:off x="1598859" y="3620869"/>
            <a:ext cx="4660718" cy="41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2"/>
            <a:endCxn id="29" idx="0"/>
          </p:cNvCxnSpPr>
          <p:nvPr/>
        </p:nvCxnSpPr>
        <p:spPr>
          <a:xfrm>
            <a:off x="1576343" y="3620869"/>
            <a:ext cx="22516" cy="41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1692" y="6153090"/>
            <a:ext cx="1678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/>
              <a:t>θ</a:t>
            </a:r>
            <a:r>
              <a:rPr lang="en-US" sz="2000" i="1" dirty="0" smtClean="0"/>
              <a:t> = </a:t>
            </a:r>
            <a:r>
              <a:rPr lang="en-US" sz="2000" dirty="0" smtClean="0">
                <a:latin typeface="Arial"/>
                <a:cs typeface="Arial"/>
              </a:rPr>
              <a:t>{ x/Jack }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95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46646"/>
            <a:ext cx="98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Cat(Tuna)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7948" y="4032646"/>
            <a:ext cx="27234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rial"/>
                <a:cs typeface="Arial"/>
              </a:rPr>
              <a:t>¬</a:t>
            </a:r>
            <a:r>
              <a:rPr lang="it-IT" sz="1400" dirty="0" err="1">
                <a:latin typeface="Arial"/>
                <a:cs typeface="Arial"/>
              </a:rPr>
              <a:t>Loves</a:t>
            </a:r>
            <a:r>
              <a:rPr lang="it-IT" sz="1400" dirty="0">
                <a:latin typeface="Arial"/>
                <a:cs typeface="Arial"/>
              </a:rPr>
              <a:t>(x, </a:t>
            </a:r>
            <a:r>
              <a:rPr lang="it-IT" sz="1400" dirty="0" err="1">
                <a:latin typeface="Arial"/>
                <a:cs typeface="Arial"/>
              </a:rPr>
              <a:t>F</a:t>
            </a:r>
            <a:r>
              <a:rPr lang="it-IT" sz="1400" dirty="0">
                <a:latin typeface="Arial"/>
                <a:cs typeface="Arial"/>
              </a:rPr>
              <a:t>(x)) ⋁ </a:t>
            </a:r>
            <a:r>
              <a:rPr lang="it-IT" sz="1400" dirty="0" err="1">
                <a:latin typeface="Arial"/>
                <a:cs typeface="Arial"/>
              </a:rPr>
              <a:t>Loves</a:t>
            </a:r>
            <a:r>
              <a:rPr lang="it-IT" sz="1400" dirty="0">
                <a:latin typeface="Arial"/>
                <a:cs typeface="Arial"/>
              </a:rPr>
              <a:t>(G(x), x)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2681" y="2551092"/>
            <a:ext cx="33289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¬Animal(z) ⋁ ¬Kills(x, z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3694" y="4032646"/>
            <a:ext cx="23945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¬Animal(x) ⋁ Loves(Jack, 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0995" y="1746646"/>
            <a:ext cx="33240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Tuna) ⋁ Kills(Curiosity, Tuna)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7995" y="1746646"/>
            <a:ext cx="17159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¬Cat(x) ⋁ Animal(x)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2019" y="1746646"/>
            <a:ext cx="1922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¬Kills(Curiosity, Tuna)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551092"/>
            <a:ext cx="1255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Animal(Tuna)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>
            <a:off x="797890" y="2054423"/>
            <a:ext cx="134696" cy="496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 flipH="1">
            <a:off x="932586" y="2054423"/>
            <a:ext cx="1423402" cy="496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3285" y="3313092"/>
            <a:ext cx="24861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</a:t>
            </a:r>
            <a:r>
              <a:rPr lang="en-US" sz="1400" dirty="0" smtClean="0">
                <a:latin typeface="Arial"/>
                <a:cs typeface="Arial"/>
              </a:rPr>
              <a:t>¬</a:t>
            </a:r>
            <a:r>
              <a:rPr lang="en-US" sz="1400" dirty="0">
                <a:latin typeface="Arial"/>
                <a:cs typeface="Arial"/>
              </a:rPr>
              <a:t>Kills(x, </a:t>
            </a:r>
            <a:r>
              <a:rPr lang="en-US" sz="1400" dirty="0" smtClean="0">
                <a:latin typeface="Arial"/>
                <a:cs typeface="Arial"/>
              </a:rPr>
              <a:t>Tuna)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>
            <a:stCxn id="7" idx="2"/>
            <a:endCxn id="18" idx="0"/>
          </p:cNvCxnSpPr>
          <p:nvPr/>
        </p:nvCxnSpPr>
        <p:spPr>
          <a:xfrm flipH="1">
            <a:off x="1576343" y="2858869"/>
            <a:ext cx="1940798" cy="454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8" idx="0"/>
          </p:cNvCxnSpPr>
          <p:nvPr/>
        </p:nvCxnSpPr>
        <p:spPr>
          <a:xfrm>
            <a:off x="932586" y="2858869"/>
            <a:ext cx="643757" cy="454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08754" y="3313092"/>
            <a:ext cx="15016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6" name="Straight Connector 25"/>
          <p:cNvCxnSpPr>
            <a:stCxn id="10" idx="2"/>
            <a:endCxn id="24" idx="0"/>
          </p:cNvCxnSpPr>
          <p:nvPr/>
        </p:nvCxnSpPr>
        <p:spPr>
          <a:xfrm>
            <a:off x="5083000" y="2054423"/>
            <a:ext cx="1176577" cy="1258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24" idx="0"/>
          </p:cNvCxnSpPr>
          <p:nvPr/>
        </p:nvCxnSpPr>
        <p:spPr>
          <a:xfrm flipH="1">
            <a:off x="6259577" y="2054423"/>
            <a:ext cx="1653615" cy="1258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094" y="4032646"/>
            <a:ext cx="1433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</a:t>
            </a:r>
            <a:r>
              <a:rPr lang="en-US" sz="1400" dirty="0" smtClean="0">
                <a:latin typeface="Arial"/>
                <a:cs typeface="Arial"/>
              </a:rPr>
              <a:t>Jack)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1" name="Straight Connector 30"/>
          <p:cNvCxnSpPr>
            <a:stCxn id="24" idx="2"/>
            <a:endCxn id="29" idx="0"/>
          </p:cNvCxnSpPr>
          <p:nvPr/>
        </p:nvCxnSpPr>
        <p:spPr>
          <a:xfrm flipH="1">
            <a:off x="1598859" y="3620869"/>
            <a:ext cx="4660718" cy="41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2"/>
            <a:endCxn id="29" idx="0"/>
          </p:cNvCxnSpPr>
          <p:nvPr/>
        </p:nvCxnSpPr>
        <p:spPr>
          <a:xfrm>
            <a:off x="1576343" y="3620869"/>
            <a:ext cx="22516" cy="41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90800" y="4870846"/>
            <a:ext cx="34417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¬Animal</a:t>
            </a:r>
            <a:r>
              <a:rPr lang="en-US" sz="1400" dirty="0" smtClean="0">
                <a:latin typeface="Arial"/>
                <a:cs typeface="Arial"/>
              </a:rPr>
              <a:t>(F(Jack)) </a:t>
            </a:r>
            <a:r>
              <a:rPr lang="en-US" sz="1400" dirty="0">
                <a:latin typeface="Arial"/>
                <a:cs typeface="Arial"/>
              </a:rPr>
              <a:t>⋁ Loves</a:t>
            </a:r>
            <a:r>
              <a:rPr lang="en-US" sz="1400" dirty="0" smtClean="0">
                <a:latin typeface="Arial"/>
                <a:cs typeface="Arial"/>
              </a:rPr>
              <a:t>(G(Jack), Jack)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43" name="Straight Connector 42"/>
          <p:cNvCxnSpPr>
            <a:stCxn id="6" idx="2"/>
            <a:endCxn id="41" idx="0"/>
          </p:cNvCxnSpPr>
          <p:nvPr/>
        </p:nvCxnSpPr>
        <p:spPr>
          <a:xfrm>
            <a:off x="4189659" y="4340423"/>
            <a:ext cx="122012" cy="530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2"/>
            <a:endCxn id="41" idx="0"/>
          </p:cNvCxnSpPr>
          <p:nvPr/>
        </p:nvCxnSpPr>
        <p:spPr>
          <a:xfrm flipH="1">
            <a:off x="4311671" y="4340423"/>
            <a:ext cx="2949276" cy="530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1692" y="6153090"/>
            <a:ext cx="4396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/>
              <a:t>θ</a:t>
            </a:r>
            <a:r>
              <a:rPr lang="en-US" sz="2000" i="1" dirty="0" smtClean="0"/>
              <a:t> = </a:t>
            </a:r>
            <a:r>
              <a:rPr lang="en-US" sz="2000" dirty="0" smtClean="0">
                <a:latin typeface="Arial"/>
                <a:cs typeface="Arial"/>
              </a:rPr>
              <a:t>{ x/Jack, F(x)/x </a:t>
            </a:r>
            <a:r>
              <a:rPr lang="en-US" sz="2000" dirty="0">
                <a:latin typeface="Arial"/>
                <a:cs typeface="Arial"/>
              </a:rPr>
              <a:t>} </a:t>
            </a:r>
            <a:r>
              <a:rPr lang="en-US" sz="2000" dirty="0" smtClean="0">
                <a:latin typeface="Arial"/>
                <a:cs typeface="Arial"/>
              </a:rPr>
              <a:t>      </a:t>
            </a:r>
            <a:r>
              <a:rPr lang="en-US" sz="2000" dirty="0" smtClean="0">
                <a:solidFill>
                  <a:srgbClr val="D1282E"/>
                </a:solidFill>
                <a:latin typeface="Arial"/>
                <a:cs typeface="Arial"/>
              </a:rPr>
              <a:t>← </a:t>
            </a:r>
            <a:r>
              <a:rPr lang="en-US" sz="1800" i="1" dirty="0" smtClean="0">
                <a:solidFill>
                  <a:srgbClr val="D1282E"/>
                </a:solidFill>
                <a:latin typeface="Arial"/>
                <a:cs typeface="Arial"/>
              </a:rPr>
              <a:t>tricky one</a:t>
            </a:r>
            <a:r>
              <a:rPr lang="en-US" sz="1800" i="1" dirty="0" smtClean="0">
                <a:solidFill>
                  <a:schemeClr val="tx2"/>
                </a:solidFill>
                <a:latin typeface="Arial"/>
                <a:cs typeface="Arial"/>
              </a:rPr>
              <a:t>!</a:t>
            </a:r>
            <a:endParaRPr lang="en-US" sz="2000" i="1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46646"/>
            <a:ext cx="98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Cat(Tuna)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0462" y="4870846"/>
            <a:ext cx="24987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Animal(F(x)) ⋁ Loves(G(x), 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7948" y="4032646"/>
            <a:ext cx="27234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rial"/>
                <a:cs typeface="Arial"/>
              </a:rPr>
              <a:t>¬</a:t>
            </a:r>
            <a:r>
              <a:rPr lang="it-IT" sz="1400" dirty="0" err="1">
                <a:latin typeface="Arial"/>
                <a:cs typeface="Arial"/>
              </a:rPr>
              <a:t>Loves</a:t>
            </a:r>
            <a:r>
              <a:rPr lang="it-IT" sz="1400" dirty="0">
                <a:latin typeface="Arial"/>
                <a:cs typeface="Arial"/>
              </a:rPr>
              <a:t>(x, </a:t>
            </a:r>
            <a:r>
              <a:rPr lang="it-IT" sz="1400" dirty="0" err="1">
                <a:latin typeface="Arial"/>
                <a:cs typeface="Arial"/>
              </a:rPr>
              <a:t>F</a:t>
            </a:r>
            <a:r>
              <a:rPr lang="it-IT" sz="1400" dirty="0">
                <a:latin typeface="Arial"/>
                <a:cs typeface="Arial"/>
              </a:rPr>
              <a:t>(x)) ⋁ </a:t>
            </a:r>
            <a:r>
              <a:rPr lang="it-IT" sz="1400" dirty="0" err="1">
                <a:latin typeface="Arial"/>
                <a:cs typeface="Arial"/>
              </a:rPr>
              <a:t>Loves</a:t>
            </a:r>
            <a:r>
              <a:rPr lang="it-IT" sz="1400" dirty="0">
                <a:latin typeface="Arial"/>
                <a:cs typeface="Arial"/>
              </a:rPr>
              <a:t>(G(x), x)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2681" y="2551092"/>
            <a:ext cx="33289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¬Animal(z) ⋁ ¬Kills(x, z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3694" y="4032646"/>
            <a:ext cx="23945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¬Animal(x) ⋁ Loves(Jack, 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0995" y="1746646"/>
            <a:ext cx="33240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Tuna) ⋁ Kills(Curiosity, Tuna)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7995" y="1746646"/>
            <a:ext cx="17159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¬Cat(x) ⋁ Animal(x)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2019" y="1746646"/>
            <a:ext cx="1922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¬Kills(Curiosity, Tuna)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551092"/>
            <a:ext cx="1255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Animal(Tuna)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>
            <a:off x="797890" y="2054423"/>
            <a:ext cx="134696" cy="496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 flipH="1">
            <a:off x="932586" y="2054423"/>
            <a:ext cx="1423402" cy="496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3285" y="3313092"/>
            <a:ext cx="24861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</a:t>
            </a:r>
            <a:r>
              <a:rPr lang="en-US" sz="1400" dirty="0" smtClean="0">
                <a:latin typeface="Arial"/>
                <a:cs typeface="Arial"/>
              </a:rPr>
              <a:t>¬</a:t>
            </a:r>
            <a:r>
              <a:rPr lang="en-US" sz="1400" dirty="0">
                <a:latin typeface="Arial"/>
                <a:cs typeface="Arial"/>
              </a:rPr>
              <a:t>Kills(x, </a:t>
            </a:r>
            <a:r>
              <a:rPr lang="en-US" sz="1400" dirty="0" smtClean="0">
                <a:latin typeface="Arial"/>
                <a:cs typeface="Arial"/>
              </a:rPr>
              <a:t>Tuna)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>
            <a:stCxn id="7" idx="2"/>
            <a:endCxn id="18" idx="0"/>
          </p:cNvCxnSpPr>
          <p:nvPr/>
        </p:nvCxnSpPr>
        <p:spPr>
          <a:xfrm flipH="1">
            <a:off x="1576343" y="2858869"/>
            <a:ext cx="1940798" cy="454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8" idx="0"/>
          </p:cNvCxnSpPr>
          <p:nvPr/>
        </p:nvCxnSpPr>
        <p:spPr>
          <a:xfrm>
            <a:off x="932586" y="2858869"/>
            <a:ext cx="643757" cy="454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08754" y="3313092"/>
            <a:ext cx="15016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6" name="Straight Connector 25"/>
          <p:cNvCxnSpPr>
            <a:stCxn id="10" idx="2"/>
            <a:endCxn id="24" idx="0"/>
          </p:cNvCxnSpPr>
          <p:nvPr/>
        </p:nvCxnSpPr>
        <p:spPr>
          <a:xfrm>
            <a:off x="5083000" y="2054423"/>
            <a:ext cx="1176577" cy="1258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24" idx="0"/>
          </p:cNvCxnSpPr>
          <p:nvPr/>
        </p:nvCxnSpPr>
        <p:spPr>
          <a:xfrm flipH="1">
            <a:off x="6259577" y="2054423"/>
            <a:ext cx="1653615" cy="1258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094" y="4032646"/>
            <a:ext cx="1433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</a:t>
            </a:r>
            <a:r>
              <a:rPr lang="en-US" sz="1400" dirty="0" smtClean="0">
                <a:latin typeface="Arial"/>
                <a:cs typeface="Arial"/>
              </a:rPr>
              <a:t>Jack)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1" name="Straight Connector 30"/>
          <p:cNvCxnSpPr>
            <a:stCxn id="24" idx="2"/>
            <a:endCxn id="29" idx="0"/>
          </p:cNvCxnSpPr>
          <p:nvPr/>
        </p:nvCxnSpPr>
        <p:spPr>
          <a:xfrm flipH="1">
            <a:off x="1598859" y="3620869"/>
            <a:ext cx="4660718" cy="41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2"/>
            <a:endCxn id="29" idx="0"/>
          </p:cNvCxnSpPr>
          <p:nvPr/>
        </p:nvCxnSpPr>
        <p:spPr>
          <a:xfrm>
            <a:off x="1576343" y="3620869"/>
            <a:ext cx="22516" cy="41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90800" y="4870846"/>
            <a:ext cx="34417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¬Animal</a:t>
            </a:r>
            <a:r>
              <a:rPr lang="en-US" sz="1400" dirty="0" smtClean="0">
                <a:latin typeface="Arial"/>
                <a:cs typeface="Arial"/>
              </a:rPr>
              <a:t>(F(Jack)) </a:t>
            </a:r>
            <a:r>
              <a:rPr lang="en-US" sz="1400" dirty="0">
                <a:latin typeface="Arial"/>
                <a:cs typeface="Arial"/>
              </a:rPr>
              <a:t>⋁ Loves</a:t>
            </a:r>
            <a:r>
              <a:rPr lang="en-US" sz="1400" dirty="0" smtClean="0">
                <a:latin typeface="Arial"/>
                <a:cs typeface="Arial"/>
              </a:rPr>
              <a:t>(G(Jack), Jack)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43" name="Straight Connector 42"/>
          <p:cNvCxnSpPr>
            <a:stCxn id="6" idx="2"/>
            <a:endCxn id="41" idx="0"/>
          </p:cNvCxnSpPr>
          <p:nvPr/>
        </p:nvCxnSpPr>
        <p:spPr>
          <a:xfrm>
            <a:off x="4189659" y="4340423"/>
            <a:ext cx="122012" cy="530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2"/>
            <a:endCxn id="41" idx="0"/>
          </p:cNvCxnSpPr>
          <p:nvPr/>
        </p:nvCxnSpPr>
        <p:spPr>
          <a:xfrm flipH="1">
            <a:off x="4311671" y="4340423"/>
            <a:ext cx="2949276" cy="530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57600" y="5635823"/>
            <a:ext cx="18806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Loves</a:t>
            </a:r>
            <a:r>
              <a:rPr lang="en-US" sz="1400" dirty="0">
                <a:latin typeface="Arial"/>
                <a:cs typeface="Arial"/>
              </a:rPr>
              <a:t>(G</a:t>
            </a:r>
            <a:r>
              <a:rPr lang="en-US" sz="1400" dirty="0" smtClean="0">
                <a:latin typeface="Arial"/>
                <a:cs typeface="Arial"/>
              </a:rPr>
              <a:t>(Jack)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Jack)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48" name="Straight Connector 47"/>
          <p:cNvCxnSpPr>
            <a:stCxn id="41" idx="2"/>
            <a:endCxn id="46" idx="0"/>
          </p:cNvCxnSpPr>
          <p:nvPr/>
        </p:nvCxnSpPr>
        <p:spPr>
          <a:xfrm>
            <a:off x="4311671" y="5178623"/>
            <a:ext cx="286238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2"/>
            <a:endCxn id="46" idx="0"/>
          </p:cNvCxnSpPr>
          <p:nvPr/>
        </p:nvCxnSpPr>
        <p:spPr>
          <a:xfrm flipH="1">
            <a:off x="4597909" y="5178623"/>
            <a:ext cx="2991922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1692" y="6153090"/>
            <a:ext cx="5392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/>
              <a:t>θ</a:t>
            </a:r>
            <a:r>
              <a:rPr lang="en-US" sz="2000" i="1" dirty="0" smtClean="0"/>
              <a:t> = </a:t>
            </a:r>
            <a:r>
              <a:rPr lang="en-US" sz="2000" dirty="0" smtClean="0">
                <a:latin typeface="Arial"/>
                <a:cs typeface="Arial"/>
              </a:rPr>
              <a:t>{ Jack/x }    </a:t>
            </a:r>
            <a:r>
              <a:rPr lang="en-US" sz="1600" i="1" dirty="0" smtClean="0">
                <a:solidFill>
                  <a:srgbClr val="D1282E"/>
                </a:solidFill>
                <a:latin typeface="Arial"/>
                <a:cs typeface="Arial"/>
              </a:rPr>
              <a:t>   (remove duplicates after resolution)</a:t>
            </a:r>
            <a:endParaRPr lang="en-US" sz="2000" i="1" dirty="0">
              <a:solidFill>
                <a:srgbClr val="D1282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46646"/>
            <a:ext cx="98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Cat(Tuna)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0462" y="4870846"/>
            <a:ext cx="24987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Animal(F(x)) ⋁ Loves(G(x), 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7948" y="4032646"/>
            <a:ext cx="27234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rial"/>
                <a:cs typeface="Arial"/>
              </a:rPr>
              <a:t>¬</a:t>
            </a:r>
            <a:r>
              <a:rPr lang="it-IT" sz="1400" dirty="0" err="1">
                <a:latin typeface="Arial"/>
                <a:cs typeface="Arial"/>
              </a:rPr>
              <a:t>Loves</a:t>
            </a:r>
            <a:r>
              <a:rPr lang="it-IT" sz="1400" dirty="0">
                <a:latin typeface="Arial"/>
                <a:cs typeface="Arial"/>
              </a:rPr>
              <a:t>(x, </a:t>
            </a:r>
            <a:r>
              <a:rPr lang="it-IT" sz="1400" dirty="0" err="1">
                <a:latin typeface="Arial"/>
                <a:cs typeface="Arial"/>
              </a:rPr>
              <a:t>F</a:t>
            </a:r>
            <a:r>
              <a:rPr lang="it-IT" sz="1400" dirty="0">
                <a:latin typeface="Arial"/>
                <a:cs typeface="Arial"/>
              </a:rPr>
              <a:t>(x)) ⋁ </a:t>
            </a:r>
            <a:r>
              <a:rPr lang="it-IT" sz="1400" dirty="0" err="1">
                <a:latin typeface="Arial"/>
                <a:cs typeface="Arial"/>
              </a:rPr>
              <a:t>Loves</a:t>
            </a:r>
            <a:r>
              <a:rPr lang="it-IT" sz="1400" dirty="0">
                <a:latin typeface="Arial"/>
                <a:cs typeface="Arial"/>
              </a:rPr>
              <a:t>(G(x), x)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2681" y="2551092"/>
            <a:ext cx="33289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¬Animal(z) ⋁ ¬Kills(x, z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3694" y="4032646"/>
            <a:ext cx="23945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¬Animal(x) ⋁ Loves(Jack, x)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0995" y="1746646"/>
            <a:ext cx="33240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Tuna) ⋁ Kills(Curiosity, Tuna)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7995" y="1746646"/>
            <a:ext cx="17159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¬Cat(x) ⋁ Animal(x)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2019" y="1746646"/>
            <a:ext cx="19223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¬Kills(Curiosity, Tuna)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551092"/>
            <a:ext cx="12555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Animal(Tuna)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>
            <a:off x="797890" y="2054423"/>
            <a:ext cx="134696" cy="496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2"/>
            <a:endCxn id="13" idx="0"/>
          </p:cNvCxnSpPr>
          <p:nvPr/>
        </p:nvCxnSpPr>
        <p:spPr>
          <a:xfrm flipH="1">
            <a:off x="932586" y="2054423"/>
            <a:ext cx="1423402" cy="496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3285" y="3313092"/>
            <a:ext cx="24861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x) ⋁ </a:t>
            </a:r>
            <a:r>
              <a:rPr lang="en-US" sz="1400" dirty="0" smtClean="0">
                <a:latin typeface="Arial"/>
                <a:cs typeface="Arial"/>
              </a:rPr>
              <a:t>¬</a:t>
            </a:r>
            <a:r>
              <a:rPr lang="en-US" sz="1400" dirty="0">
                <a:latin typeface="Arial"/>
                <a:cs typeface="Arial"/>
              </a:rPr>
              <a:t>Kills(x, </a:t>
            </a:r>
            <a:r>
              <a:rPr lang="en-US" sz="1400" dirty="0" smtClean="0">
                <a:latin typeface="Arial"/>
                <a:cs typeface="Arial"/>
              </a:rPr>
              <a:t>Tuna)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>
            <a:stCxn id="7" idx="2"/>
            <a:endCxn id="18" idx="0"/>
          </p:cNvCxnSpPr>
          <p:nvPr/>
        </p:nvCxnSpPr>
        <p:spPr>
          <a:xfrm flipH="1">
            <a:off x="1576343" y="2858869"/>
            <a:ext cx="1940798" cy="454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  <a:endCxn id="18" idx="0"/>
          </p:cNvCxnSpPr>
          <p:nvPr/>
        </p:nvCxnSpPr>
        <p:spPr>
          <a:xfrm>
            <a:off x="932586" y="2858869"/>
            <a:ext cx="643757" cy="454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08754" y="3313092"/>
            <a:ext cx="15016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Kills(Jack, Tuna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26" name="Straight Connector 25"/>
          <p:cNvCxnSpPr>
            <a:stCxn id="10" idx="2"/>
            <a:endCxn id="24" idx="0"/>
          </p:cNvCxnSpPr>
          <p:nvPr/>
        </p:nvCxnSpPr>
        <p:spPr>
          <a:xfrm>
            <a:off x="5083000" y="2054423"/>
            <a:ext cx="1176577" cy="1258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24" idx="0"/>
          </p:cNvCxnSpPr>
          <p:nvPr/>
        </p:nvCxnSpPr>
        <p:spPr>
          <a:xfrm flipH="1">
            <a:off x="6259577" y="2054423"/>
            <a:ext cx="1653615" cy="1258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094" y="4032646"/>
            <a:ext cx="14335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¬Loves(y, </a:t>
            </a:r>
            <a:r>
              <a:rPr lang="en-US" sz="1400" dirty="0" smtClean="0">
                <a:latin typeface="Arial"/>
                <a:cs typeface="Arial"/>
              </a:rPr>
              <a:t>Jack)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1" name="Straight Connector 30"/>
          <p:cNvCxnSpPr>
            <a:stCxn id="24" idx="2"/>
            <a:endCxn id="29" idx="0"/>
          </p:cNvCxnSpPr>
          <p:nvPr/>
        </p:nvCxnSpPr>
        <p:spPr>
          <a:xfrm flipH="1">
            <a:off x="1598859" y="3620869"/>
            <a:ext cx="4660718" cy="41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2"/>
            <a:endCxn id="29" idx="0"/>
          </p:cNvCxnSpPr>
          <p:nvPr/>
        </p:nvCxnSpPr>
        <p:spPr>
          <a:xfrm>
            <a:off x="1576343" y="3620869"/>
            <a:ext cx="22516" cy="41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90800" y="4870846"/>
            <a:ext cx="34417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¬Animal</a:t>
            </a:r>
            <a:r>
              <a:rPr lang="en-US" sz="1400" dirty="0" smtClean="0">
                <a:latin typeface="Arial"/>
                <a:cs typeface="Arial"/>
              </a:rPr>
              <a:t>(F(Jack)) </a:t>
            </a:r>
            <a:r>
              <a:rPr lang="en-US" sz="1400" dirty="0">
                <a:latin typeface="Arial"/>
                <a:cs typeface="Arial"/>
              </a:rPr>
              <a:t>⋁ Loves</a:t>
            </a:r>
            <a:r>
              <a:rPr lang="en-US" sz="1400" dirty="0" smtClean="0">
                <a:latin typeface="Arial"/>
                <a:cs typeface="Arial"/>
              </a:rPr>
              <a:t>(G(Jack), Jack)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43" name="Straight Connector 42"/>
          <p:cNvCxnSpPr>
            <a:stCxn id="6" idx="2"/>
            <a:endCxn id="41" idx="0"/>
          </p:cNvCxnSpPr>
          <p:nvPr/>
        </p:nvCxnSpPr>
        <p:spPr>
          <a:xfrm>
            <a:off x="4189659" y="4340423"/>
            <a:ext cx="122012" cy="530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2"/>
            <a:endCxn id="41" idx="0"/>
          </p:cNvCxnSpPr>
          <p:nvPr/>
        </p:nvCxnSpPr>
        <p:spPr>
          <a:xfrm flipH="1">
            <a:off x="4311671" y="4340423"/>
            <a:ext cx="2949276" cy="530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57600" y="5635823"/>
            <a:ext cx="18806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Loves</a:t>
            </a:r>
            <a:r>
              <a:rPr lang="en-US" sz="1400" dirty="0">
                <a:latin typeface="Arial"/>
                <a:cs typeface="Arial"/>
              </a:rPr>
              <a:t>(G</a:t>
            </a:r>
            <a:r>
              <a:rPr lang="en-US" sz="1400" dirty="0" smtClean="0">
                <a:latin typeface="Arial"/>
                <a:cs typeface="Arial"/>
              </a:rPr>
              <a:t>(Jack)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Jack)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48" name="Straight Connector 47"/>
          <p:cNvCxnSpPr>
            <a:stCxn id="41" idx="2"/>
            <a:endCxn id="46" idx="0"/>
          </p:cNvCxnSpPr>
          <p:nvPr/>
        </p:nvCxnSpPr>
        <p:spPr>
          <a:xfrm>
            <a:off x="4311671" y="5178623"/>
            <a:ext cx="286238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2"/>
            <a:endCxn id="46" idx="0"/>
          </p:cNvCxnSpPr>
          <p:nvPr/>
        </p:nvCxnSpPr>
        <p:spPr>
          <a:xfrm flipH="1">
            <a:off x="4597909" y="5178623"/>
            <a:ext cx="2991922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17198" y="6169223"/>
            <a:ext cx="3642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⊥</a:t>
            </a:r>
          </a:p>
        </p:txBody>
      </p:sp>
      <p:cxnSp>
        <p:nvCxnSpPr>
          <p:cNvPr id="56" name="Straight Connector 55"/>
          <p:cNvCxnSpPr>
            <a:stCxn id="29" idx="2"/>
            <a:endCxn id="54" idx="0"/>
          </p:cNvCxnSpPr>
          <p:nvPr/>
        </p:nvCxnSpPr>
        <p:spPr>
          <a:xfrm>
            <a:off x="1598859" y="4340423"/>
            <a:ext cx="180044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2"/>
            <a:endCxn id="54" idx="0"/>
          </p:cNvCxnSpPr>
          <p:nvPr/>
        </p:nvCxnSpPr>
        <p:spPr>
          <a:xfrm flipH="1">
            <a:off x="3399299" y="5943600"/>
            <a:ext cx="1198610" cy="225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29400" y="6400800"/>
            <a:ext cx="216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∴ Curiosity killed the cat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1692" y="6153090"/>
            <a:ext cx="2050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i="1" dirty="0" smtClean="0"/>
              <a:t>θ</a:t>
            </a:r>
            <a:r>
              <a:rPr lang="en-US" sz="2000" i="1" dirty="0" smtClean="0"/>
              <a:t> = </a:t>
            </a:r>
            <a:r>
              <a:rPr lang="en-US" sz="2000" dirty="0" smtClean="0">
                <a:latin typeface="Arial"/>
                <a:cs typeface="Arial"/>
              </a:rPr>
              <a:t>{ y/G(Jack) }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2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Prover9 </a:t>
            </a:r>
            <a:r>
              <a:rPr lang="en-US" b="0" dirty="0" smtClean="0"/>
              <a:t>from William McCune, was at University of New Mexico</a:t>
            </a:r>
            <a:endParaRPr lang="en-US" dirty="0" smtClean="0"/>
          </a:p>
          <a:p>
            <a:r>
              <a:rPr lang="en-US" dirty="0" smtClean="0"/>
              <a:t>Vampire </a:t>
            </a:r>
            <a:r>
              <a:rPr lang="en-US" b="0" dirty="0" smtClean="0"/>
              <a:t>from Andrei </a:t>
            </a:r>
            <a:r>
              <a:rPr lang="en-US" b="0" dirty="0" err="1" smtClean="0"/>
              <a:t>Voronkov</a:t>
            </a:r>
            <a:r>
              <a:rPr lang="en-US" b="0" dirty="0" smtClean="0"/>
              <a:t>, University of Manchester</a:t>
            </a:r>
            <a:endParaRPr lang="en-US" dirty="0" smtClean="0"/>
          </a:p>
          <a:p>
            <a:r>
              <a:rPr lang="en-US" dirty="0" smtClean="0"/>
              <a:t>SNARK</a:t>
            </a:r>
            <a:r>
              <a:rPr lang="en-US" b="0" dirty="0" smtClean="0"/>
              <a:t> from Mark </a:t>
            </a:r>
            <a:r>
              <a:rPr lang="en-US" b="0" dirty="0" err="1" smtClean="0"/>
              <a:t>Stickel</a:t>
            </a:r>
            <a:r>
              <a:rPr lang="en-US" b="0" dirty="0" smtClean="0"/>
              <a:t>, SRI International</a:t>
            </a:r>
            <a:endParaRPr lang="en-US" dirty="0" smtClean="0"/>
          </a:p>
          <a:p>
            <a:r>
              <a:rPr lang="en-US" dirty="0" smtClean="0"/>
              <a:t>SPASS</a:t>
            </a:r>
            <a:r>
              <a:rPr lang="en-US" b="0" dirty="0" smtClean="0"/>
              <a:t> from team at Max </a:t>
            </a:r>
            <a:r>
              <a:rPr lang="en-US" b="0" dirty="0"/>
              <a:t>Planck </a:t>
            </a:r>
            <a:r>
              <a:rPr lang="en-US" b="0" dirty="0" smtClean="0"/>
              <a:t>Institute for Computer Science</a:t>
            </a:r>
          </a:p>
          <a:p>
            <a:r>
              <a:rPr lang="en-US" b="0" dirty="0" smtClean="0"/>
              <a:t>… and many others.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r>
              <a:rPr lang="en-US" b="0" dirty="0" smtClean="0"/>
              <a:t>Example Prover9 input file: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flipH="1">
            <a:off x="4038600" y="3957697"/>
            <a:ext cx="32766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formulas(assumptions).</a:t>
            </a:r>
          </a:p>
          <a:p>
            <a:r>
              <a:rPr lang="en-US" sz="1600" dirty="0">
                <a:latin typeface="Courier"/>
                <a:cs typeface="Courier"/>
              </a:rPr>
              <a:t>  man(x) -&gt; mortal(x).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man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socrates</a:t>
            </a:r>
            <a:r>
              <a:rPr lang="en-US" sz="1600" dirty="0">
                <a:latin typeface="Courier"/>
                <a:cs typeface="Courier"/>
              </a:rPr>
              <a:t>).</a:t>
            </a:r>
          </a:p>
          <a:p>
            <a:r>
              <a:rPr lang="en-US" sz="1600" dirty="0" err="1">
                <a:latin typeface="Courier"/>
                <a:cs typeface="Courier"/>
              </a:rPr>
              <a:t>end_of_list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formulas(goals).</a:t>
            </a:r>
          </a:p>
          <a:p>
            <a:r>
              <a:rPr lang="en-US" sz="1600" dirty="0">
                <a:latin typeface="Courier"/>
                <a:cs typeface="Courier"/>
              </a:rPr>
              <a:t>  mortal(</a:t>
            </a:r>
            <a:r>
              <a:rPr lang="en-US" sz="1600" dirty="0" err="1">
                <a:latin typeface="Courier"/>
                <a:cs typeface="Courier"/>
              </a:rPr>
              <a:t>socrates</a:t>
            </a:r>
            <a:r>
              <a:rPr lang="en-US" sz="1600" dirty="0">
                <a:latin typeface="Courier"/>
                <a:cs typeface="Courier"/>
              </a:rPr>
              <a:t>).</a:t>
            </a:r>
          </a:p>
          <a:p>
            <a:r>
              <a:rPr lang="en-US" sz="1600" dirty="0" err="1">
                <a:latin typeface="Courier"/>
                <a:cs typeface="Courier"/>
              </a:rPr>
              <a:t>end_of_list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5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100"/>
            <a:ext cx="7772400" cy="1143000"/>
          </a:xfrm>
        </p:spPr>
        <p:txBody>
          <a:bodyPr/>
          <a:lstStyle/>
          <a:p>
            <a:r>
              <a:rPr lang="en-US" dirty="0" smtClean="0">
                <a:uFillTx/>
              </a:rPr>
              <a:t>What you should know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76885" cy="496272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0" dirty="0" smtClean="0">
                <a:uFillTx/>
              </a:rPr>
              <a:t>What is Unification?  How is it different than pattern matching?  When is to used?  What is the algorithm? Why is it important for Generalized Modus Ponens?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 smtClean="0">
                <a:uFillTx/>
              </a:rPr>
              <a:t>What is Forward Chaining? What is Backward Chaining?  What is the differences between them?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 smtClean="0"/>
              <a:t>Know how to translate to CNF and Horn clauses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 smtClean="0">
                <a:uFillTx/>
              </a:rPr>
              <a:t>What type of reasoning does Prolog use?  What are the advantages and disadvantages?</a:t>
            </a:r>
          </a:p>
          <a:p>
            <a:pPr marL="457200" indent="-457200">
              <a:buFont typeface="Arial"/>
              <a:buChar char="•"/>
            </a:pPr>
            <a:endParaRPr lang="en-US" sz="2800" b="0" dirty="0" smtClean="0">
              <a:uFillTx/>
            </a:endParaRPr>
          </a:p>
          <a:p>
            <a:pPr marL="457200" indent="-457200">
              <a:buFont typeface="Arial"/>
              <a:buChar char="•"/>
            </a:pPr>
            <a:endParaRPr lang="en-US" sz="2800" b="0" dirty="0" smtClean="0">
              <a:uFillTx/>
            </a:endParaRPr>
          </a:p>
          <a:p>
            <a:pPr marL="457200" indent="-457200">
              <a:buFont typeface="Arial"/>
              <a:buChar char="•"/>
            </a:pPr>
            <a:endParaRPr lang="en-US" sz="2800" b="0" dirty="0">
              <a:uFillTx/>
            </a:endParaRPr>
          </a:p>
          <a:p>
            <a:pPr marL="457200" indent="-457200">
              <a:buFont typeface="Arial"/>
              <a:buChar char="•"/>
            </a:pPr>
            <a:endParaRPr lang="en-US" sz="2800" b="0" dirty="0">
              <a:uFillTx/>
            </a:endParaRPr>
          </a:p>
          <a:p>
            <a:pPr marL="571500" indent="-571500">
              <a:buFont typeface="Arial"/>
              <a:buChar char="•"/>
            </a:pPr>
            <a:endParaRPr lang="en-US" sz="3600" dirty="0" smtClean="0">
              <a:uFillTx/>
            </a:endParaRPr>
          </a:p>
          <a:p>
            <a:pPr marL="571500" indent="-571500">
              <a:buFont typeface="Arial"/>
              <a:buChar char="•"/>
            </a:pPr>
            <a:endParaRPr lang="en-US" sz="3600" dirty="0" smtClean="0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888015" y="27809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118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Want More?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70" y="1600200"/>
            <a:ext cx="8983029" cy="4047067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uFillTx/>
              </a:rPr>
              <a:t>Check out some of these exercises in the book:</a:t>
            </a:r>
          </a:p>
          <a:p>
            <a:pPr marL="0" indent="0"/>
            <a:r>
              <a:rPr lang="en-US" sz="2800" dirty="0" smtClean="0"/>
              <a:t>	9.3, 10, 15, 20, 23</a:t>
            </a:r>
            <a:endParaRPr lang="en-US" sz="2800" dirty="0" smtClean="0">
              <a:uFillTx/>
            </a:endParaRPr>
          </a:p>
          <a:p>
            <a:pPr marL="457200" indent="-457200">
              <a:buFont typeface="Arial"/>
              <a:buNone/>
            </a:pPr>
            <a:r>
              <a:rPr lang="en-US" sz="2800" dirty="0" smtClean="0">
                <a:uFillTx/>
              </a:rPr>
              <a:t>	</a:t>
            </a:r>
            <a:r>
              <a:rPr lang="en-US" dirty="0"/>
              <a:t> 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429000"/>
            <a:ext cx="8534400" cy="259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Next: Knowledge </a:t>
            </a:r>
            <a:r>
              <a:rPr lang="en-US" sz="3200" dirty="0" smtClean="0"/>
              <a:t>Representation &amp; Planning 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000090"/>
                </a:solidFill>
              </a:rPr>
              <a:t>Read Chapter </a:t>
            </a:r>
            <a:r>
              <a:rPr lang="en-US" sz="3200" dirty="0" smtClean="0">
                <a:solidFill>
                  <a:srgbClr val="000090"/>
                </a:solidFill>
              </a:rPr>
              <a:t>12 &amp; 10</a:t>
            </a:r>
          </a:p>
          <a:p>
            <a:endParaRPr lang="en-US" sz="32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>
                <a:solidFill>
                  <a:srgbClr val="D1282E"/>
                </a:solidFill>
              </a:rPr>
              <a:t>First-order knowledge base</a:t>
            </a:r>
            <a:r>
              <a:rPr lang="en-US" dirty="0" smtClean="0">
                <a:solidFill>
                  <a:srgbClr val="D1282E"/>
                </a:solidFill>
              </a:rPr>
              <a:t>:</a:t>
            </a:r>
            <a:endParaRPr lang="en-US" b="0" dirty="0" smtClean="0">
              <a:solidFill>
                <a:srgbClr val="D1282E"/>
              </a:solidFill>
            </a:endParaRPr>
          </a:p>
          <a:p>
            <a:r>
              <a:rPr lang="en-US" b="0" dirty="0">
                <a:cs typeface="Arial"/>
              </a:rPr>
              <a:t>∀</a:t>
            </a:r>
            <a:r>
              <a:rPr lang="en-US" b="0" i="1" dirty="0">
                <a:cs typeface="Arial"/>
              </a:rPr>
              <a:t>x .</a:t>
            </a:r>
            <a:r>
              <a:rPr lang="en-US" b="0" dirty="0">
                <a:cs typeface="Arial"/>
              </a:rPr>
              <a:t> </a:t>
            </a:r>
            <a:r>
              <a:rPr lang="en-US" b="0" i="1" dirty="0">
                <a:cs typeface="Arial"/>
              </a:rPr>
              <a:t>King(x)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>
                <a:cs typeface="Arial"/>
              </a:rPr>
              <a:t> Greedy(x) </a:t>
            </a:r>
            <a:r>
              <a:rPr lang="en-US" b="0" dirty="0">
                <a:cs typeface="Arial"/>
              </a:rPr>
              <a:t>⇒</a:t>
            </a:r>
            <a:r>
              <a:rPr lang="en-US" b="0" i="1" dirty="0">
                <a:cs typeface="Arial"/>
              </a:rPr>
              <a:t> Evil(x)</a:t>
            </a:r>
          </a:p>
          <a:p>
            <a:r>
              <a:rPr lang="en-US" b="0" i="1" dirty="0" smtClean="0">
                <a:solidFill>
                  <a:srgbClr val="000000"/>
                </a:solidFill>
              </a:rPr>
              <a:t>King(John)</a:t>
            </a:r>
          </a:p>
          <a:p>
            <a:r>
              <a:rPr lang="en-US" b="0" i="1" dirty="0" smtClean="0">
                <a:solidFill>
                  <a:srgbClr val="000000"/>
                </a:solidFill>
              </a:rPr>
              <a:t>Greedy(John)</a:t>
            </a:r>
          </a:p>
          <a:p>
            <a:r>
              <a:rPr lang="en-US" b="0" i="1" dirty="0" smtClean="0">
                <a:solidFill>
                  <a:srgbClr val="000000"/>
                </a:solidFill>
              </a:rPr>
              <a:t>Brother(Richard, John)</a:t>
            </a:r>
          </a:p>
          <a:p>
            <a:endParaRPr lang="en-US" b="0" i="1" dirty="0">
              <a:solidFill>
                <a:srgbClr val="000000"/>
              </a:solidFill>
            </a:endParaRPr>
          </a:p>
          <a:p>
            <a:r>
              <a:rPr lang="en-US" u="sng" dirty="0" err="1" smtClean="0">
                <a:solidFill>
                  <a:schemeClr val="tx2"/>
                </a:solidFill>
              </a:rPr>
              <a:t>Propositionalization</a:t>
            </a:r>
            <a:r>
              <a:rPr lang="en-US" i="1" dirty="0" smtClean="0">
                <a:solidFill>
                  <a:schemeClr val="tx2"/>
                </a:solidFill>
              </a:rPr>
              <a:t>:				</a:t>
            </a:r>
            <a:r>
              <a:rPr lang="en-US" u="sng" dirty="0" smtClean="0">
                <a:solidFill>
                  <a:schemeClr val="tx2"/>
                </a:solidFill>
              </a:rPr>
              <a:t>CNF</a:t>
            </a:r>
          </a:p>
          <a:p>
            <a:r>
              <a:rPr lang="en-US" b="0" i="1" dirty="0" smtClean="0">
                <a:cs typeface="Arial"/>
              </a:rPr>
              <a:t>King(John)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>
                <a:cs typeface="Arial"/>
              </a:rPr>
              <a:t> Greedy</a:t>
            </a:r>
            <a:r>
              <a:rPr lang="en-US" b="0" i="1" dirty="0" smtClean="0">
                <a:cs typeface="Arial"/>
              </a:rPr>
              <a:t>(John) </a:t>
            </a:r>
            <a:r>
              <a:rPr lang="en-US" b="0" dirty="0">
                <a:cs typeface="Arial"/>
              </a:rPr>
              <a:t>⇒</a:t>
            </a:r>
            <a:r>
              <a:rPr lang="en-US" b="0" i="1" dirty="0">
                <a:cs typeface="Arial"/>
              </a:rPr>
              <a:t> Evil</a:t>
            </a:r>
            <a:r>
              <a:rPr lang="en-US" b="0" i="1" dirty="0" smtClean="0">
                <a:cs typeface="Arial"/>
              </a:rPr>
              <a:t>(John)	</a:t>
            </a:r>
            <a:r>
              <a:rPr lang="en-US" b="0" i="1" dirty="0">
                <a:cs typeface="Arial"/>
              </a:rPr>
              <a:t>	</a:t>
            </a:r>
            <a:r>
              <a:rPr lang="en-US" b="0" i="1" dirty="0" smtClean="0">
                <a:cs typeface="Arial"/>
              </a:rPr>
              <a:t>{</a:t>
            </a:r>
            <a:r>
              <a:rPr lang="en-US" b="0" i="1" dirty="0">
                <a:cs typeface="Arial"/>
              </a:rPr>
              <a:t>¬P</a:t>
            </a:r>
            <a:r>
              <a:rPr lang="en-US" b="0" i="1" baseline="-25000" dirty="0">
                <a:cs typeface="Arial"/>
              </a:rPr>
              <a:t>1</a:t>
            </a:r>
            <a:r>
              <a:rPr lang="en-US" b="0" i="1" dirty="0" smtClean="0">
                <a:cs typeface="Arial"/>
              </a:rPr>
              <a:t>,¬P</a:t>
            </a:r>
            <a:r>
              <a:rPr lang="en-US" b="0" i="1" baseline="-25000" dirty="0" smtClean="0">
                <a:cs typeface="Arial"/>
              </a:rPr>
              <a:t>2</a:t>
            </a:r>
            <a:r>
              <a:rPr lang="en-US" b="0" i="1" dirty="0" smtClean="0">
                <a:cs typeface="Arial"/>
              </a:rPr>
              <a:t>,P</a:t>
            </a:r>
            <a:r>
              <a:rPr lang="en-US" b="0" i="1" baseline="-25000" dirty="0" smtClean="0">
                <a:cs typeface="Arial"/>
              </a:rPr>
              <a:t>3</a:t>
            </a:r>
            <a:r>
              <a:rPr lang="en-US" b="0" i="1" dirty="0" smtClean="0">
                <a:cs typeface="Arial"/>
              </a:rPr>
              <a:t>}</a:t>
            </a:r>
          </a:p>
          <a:p>
            <a:r>
              <a:rPr lang="en-US" b="0" i="1" dirty="0">
                <a:cs typeface="Arial"/>
              </a:rPr>
              <a:t>King</a:t>
            </a:r>
            <a:r>
              <a:rPr lang="en-US" b="0" i="1" dirty="0" smtClean="0">
                <a:cs typeface="Arial"/>
              </a:rPr>
              <a:t>(Richard) </a:t>
            </a:r>
            <a:r>
              <a:rPr lang="en-US" b="0" dirty="0">
                <a:cs typeface="Arial"/>
              </a:rPr>
              <a:t>∧</a:t>
            </a:r>
            <a:r>
              <a:rPr lang="en-US" b="0" i="1" dirty="0">
                <a:cs typeface="Arial"/>
              </a:rPr>
              <a:t> Greedy</a:t>
            </a:r>
            <a:r>
              <a:rPr lang="en-US" b="0" i="1" dirty="0" smtClean="0">
                <a:cs typeface="Arial"/>
              </a:rPr>
              <a:t>(Richard) </a:t>
            </a:r>
            <a:r>
              <a:rPr lang="en-US" b="0" dirty="0">
                <a:cs typeface="Arial"/>
              </a:rPr>
              <a:t>⇒</a:t>
            </a:r>
            <a:r>
              <a:rPr lang="en-US" b="0" i="1" dirty="0">
                <a:cs typeface="Arial"/>
              </a:rPr>
              <a:t> Evil</a:t>
            </a:r>
            <a:r>
              <a:rPr lang="en-US" b="0" i="1" dirty="0" smtClean="0">
                <a:cs typeface="Arial"/>
              </a:rPr>
              <a:t>(Richard)</a:t>
            </a:r>
            <a:r>
              <a:rPr lang="en-US" b="0" i="1" dirty="0">
                <a:cs typeface="Arial"/>
              </a:rPr>
              <a:t>	{¬P</a:t>
            </a:r>
            <a:r>
              <a:rPr lang="en-US" b="0" i="1" baseline="-25000" dirty="0">
                <a:cs typeface="Arial"/>
              </a:rPr>
              <a:t>4</a:t>
            </a:r>
            <a:r>
              <a:rPr lang="en-US" b="0" i="1" dirty="0" smtClean="0">
                <a:cs typeface="Arial"/>
              </a:rPr>
              <a:t>,¬P</a:t>
            </a:r>
            <a:r>
              <a:rPr lang="en-US" b="0" i="1" baseline="-25000" dirty="0" smtClean="0">
                <a:cs typeface="Arial"/>
              </a:rPr>
              <a:t>5</a:t>
            </a:r>
            <a:r>
              <a:rPr lang="en-US" b="0" i="1" dirty="0" smtClean="0">
                <a:cs typeface="Arial"/>
              </a:rPr>
              <a:t>,P</a:t>
            </a:r>
            <a:r>
              <a:rPr lang="en-US" b="0" i="1" baseline="-25000" dirty="0" smtClean="0">
                <a:cs typeface="Arial"/>
              </a:rPr>
              <a:t>6</a:t>
            </a:r>
            <a:r>
              <a:rPr lang="en-US" b="0" i="1" dirty="0" smtClean="0">
                <a:cs typeface="Arial"/>
              </a:rPr>
              <a:t>}</a:t>
            </a:r>
            <a:endParaRPr lang="en-US" b="0" i="1" dirty="0">
              <a:cs typeface="Arial"/>
            </a:endParaRPr>
          </a:p>
          <a:p>
            <a:r>
              <a:rPr lang="en-US" b="0" i="1" dirty="0" smtClean="0">
                <a:solidFill>
                  <a:srgbClr val="000000"/>
                </a:solidFill>
              </a:rPr>
              <a:t>King</a:t>
            </a:r>
            <a:r>
              <a:rPr lang="en-US" b="0" i="1" dirty="0">
                <a:solidFill>
                  <a:srgbClr val="000000"/>
                </a:solidFill>
              </a:rPr>
              <a:t>(John</a:t>
            </a:r>
            <a:r>
              <a:rPr lang="en-US" b="0" i="1" dirty="0" smtClean="0">
                <a:solidFill>
                  <a:srgbClr val="000000"/>
                </a:solidFill>
              </a:rPr>
              <a:t>)					{P</a:t>
            </a:r>
            <a:r>
              <a:rPr lang="en-US" b="0" i="1" baseline="-25000" dirty="0" smtClean="0">
                <a:solidFill>
                  <a:srgbClr val="000000"/>
                </a:solidFill>
              </a:rPr>
              <a:t>1</a:t>
            </a:r>
            <a:r>
              <a:rPr lang="en-US" b="0" i="1" dirty="0" smtClean="0">
                <a:solidFill>
                  <a:srgbClr val="000000"/>
                </a:solidFill>
              </a:rPr>
              <a:t>}</a:t>
            </a:r>
            <a:endParaRPr lang="en-US" b="0" i="1" dirty="0">
              <a:solidFill>
                <a:srgbClr val="000000"/>
              </a:solidFill>
            </a:endParaRPr>
          </a:p>
          <a:p>
            <a:r>
              <a:rPr lang="en-US" b="0" i="1" dirty="0">
                <a:solidFill>
                  <a:srgbClr val="000000"/>
                </a:solidFill>
              </a:rPr>
              <a:t>Greedy(John</a:t>
            </a:r>
            <a:r>
              <a:rPr lang="en-US" b="0" i="1" dirty="0" smtClean="0">
                <a:solidFill>
                  <a:srgbClr val="000000"/>
                </a:solidFill>
              </a:rPr>
              <a:t>)					{P</a:t>
            </a:r>
            <a:r>
              <a:rPr lang="en-US" b="0" i="1" baseline="-25000" dirty="0" smtClean="0">
                <a:solidFill>
                  <a:srgbClr val="000000"/>
                </a:solidFill>
              </a:rPr>
              <a:t>2</a:t>
            </a:r>
            <a:r>
              <a:rPr lang="en-US" b="0" i="1" dirty="0" smtClean="0">
                <a:solidFill>
                  <a:srgbClr val="000000"/>
                </a:solidFill>
              </a:rPr>
              <a:t>}</a:t>
            </a:r>
            <a:endParaRPr lang="en-US" b="0" i="1" dirty="0">
              <a:solidFill>
                <a:srgbClr val="000000"/>
              </a:solidFill>
            </a:endParaRPr>
          </a:p>
          <a:p>
            <a:r>
              <a:rPr lang="en-US" b="0" i="1" dirty="0">
                <a:solidFill>
                  <a:srgbClr val="000000"/>
                </a:solidFill>
              </a:rPr>
              <a:t>Brother(Richard, John</a:t>
            </a:r>
            <a:r>
              <a:rPr lang="en-US" b="0" i="1" dirty="0" smtClean="0">
                <a:solidFill>
                  <a:srgbClr val="000000"/>
                </a:solidFill>
              </a:rPr>
              <a:t>)				{P</a:t>
            </a:r>
            <a:r>
              <a:rPr lang="en-US" b="0" i="1" baseline="-25000" dirty="0" smtClean="0">
                <a:solidFill>
                  <a:srgbClr val="000000"/>
                </a:solidFill>
              </a:rPr>
              <a:t>7</a:t>
            </a:r>
            <a:r>
              <a:rPr lang="en-US" b="0" i="1" dirty="0" smtClean="0">
                <a:solidFill>
                  <a:srgbClr val="000000"/>
                </a:solidFill>
              </a:rPr>
              <a:t>}</a:t>
            </a:r>
            <a:endParaRPr lang="en-US" b="0" i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1981200"/>
            <a:ext cx="1752600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/>
                <a:cs typeface="Arial"/>
              </a:rPr>
              <a:t>Terms</a:t>
            </a:r>
          </a:p>
          <a:p>
            <a:r>
              <a:rPr lang="en-US" sz="2000" dirty="0" smtClean="0">
                <a:latin typeface="Arial"/>
                <a:cs typeface="Arial"/>
              </a:rPr>
              <a:t>John</a:t>
            </a:r>
          </a:p>
          <a:p>
            <a:r>
              <a:rPr lang="en-US" sz="2000" dirty="0" smtClean="0">
                <a:latin typeface="Arial"/>
                <a:cs typeface="Arial"/>
              </a:rPr>
              <a:t>Richard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6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Problem 1: Exponential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Real problems involve lots of rules and lots of ground terms.</a:t>
            </a:r>
          </a:p>
          <a:p>
            <a:r>
              <a:rPr lang="en-US" b="0" dirty="0" smtClean="0"/>
              <a:t>To </a:t>
            </a:r>
            <a:r>
              <a:rPr lang="en-US" b="0" dirty="0" err="1" smtClean="0"/>
              <a:t>propositionalize</a:t>
            </a:r>
            <a:r>
              <a:rPr lang="en-US" b="0" dirty="0" smtClean="0"/>
              <a:t> a knowledge base, you have to enumerate</a:t>
            </a:r>
          </a:p>
          <a:p>
            <a:r>
              <a:rPr lang="en-US" i="1" dirty="0" smtClean="0"/>
              <a:t>every possible substitution </a:t>
            </a:r>
            <a:r>
              <a:rPr lang="en-US" b="0" dirty="0" smtClean="0"/>
              <a:t>for </a:t>
            </a:r>
            <a:r>
              <a:rPr lang="en-US" i="1" dirty="0" smtClean="0"/>
              <a:t>every universally quantified variable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smtClean="0"/>
              <a:t>For example, with 1,000 terms, </a:t>
            </a:r>
          </a:p>
          <a:p>
            <a:r>
              <a:rPr lang="en-US" b="0" dirty="0" smtClean="0">
                <a:cs typeface="Arial"/>
              </a:rPr>
              <a:t>	∀</a:t>
            </a:r>
            <a:r>
              <a:rPr lang="en-US" b="0" i="1" dirty="0" err="1" smtClean="0">
                <a:cs typeface="Arial"/>
              </a:rPr>
              <a:t>x,y</a:t>
            </a:r>
            <a:r>
              <a:rPr lang="en-US" b="0" i="1" dirty="0" smtClean="0">
                <a:cs typeface="Arial"/>
              </a:rPr>
              <a:t> </a:t>
            </a:r>
            <a:r>
              <a:rPr lang="en-US" b="0" i="1" dirty="0">
                <a:cs typeface="Arial"/>
              </a:rPr>
              <a:t>.</a:t>
            </a:r>
            <a:r>
              <a:rPr lang="en-US" b="0" dirty="0">
                <a:cs typeface="Arial"/>
              </a:rPr>
              <a:t> </a:t>
            </a:r>
            <a:r>
              <a:rPr lang="en-US" b="0" i="1" dirty="0" smtClean="0"/>
              <a:t>Brother(x, y) …</a:t>
            </a:r>
          </a:p>
          <a:p>
            <a:r>
              <a:rPr lang="en-US" b="0" dirty="0" smtClean="0"/>
              <a:t>has 1,000,000 instantiations.</a:t>
            </a:r>
          </a:p>
        </p:txBody>
      </p:sp>
    </p:spTree>
    <p:extLst>
      <p:ext uri="{BB962C8B-B14F-4D97-AF65-F5344CB8AC3E}">
        <p14:creationId xmlns:p14="http://schemas.microsoft.com/office/powerpoint/2010/main" val="14667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I Spring 2015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BC1422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 Spring 2015.thmx</Template>
  <TotalTime>6100</TotalTime>
  <Words>4898</Words>
  <Application>Microsoft Office PowerPoint</Application>
  <PresentationFormat>On-screen Show (4:3)</PresentationFormat>
  <Paragraphs>815</Paragraphs>
  <Slides>77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ＭＳ Ｐゴシック</vt:lpstr>
      <vt:lpstr>Arial</vt:lpstr>
      <vt:lpstr>Arial Black</vt:lpstr>
      <vt:lpstr>Courier</vt:lpstr>
      <vt:lpstr>Courier New</vt:lpstr>
      <vt:lpstr>Helvetica</vt:lpstr>
      <vt:lpstr>Symbol</vt:lpstr>
      <vt:lpstr>Times New Roman</vt:lpstr>
      <vt:lpstr>Wingdings</vt:lpstr>
      <vt:lpstr>ヒラギノ角ゴ Pro W3</vt:lpstr>
      <vt:lpstr>AI Spring 2015</vt:lpstr>
      <vt:lpstr>CSCI 561 Foundations of  Artificial Intelligence Lecture 8: Inference in first-order logic (Chapter 9)</vt:lpstr>
      <vt:lpstr>Inference in first-order logic</vt:lpstr>
      <vt:lpstr>Ground literals</vt:lpstr>
      <vt:lpstr>Substitutions</vt:lpstr>
      <vt:lpstr>Universal Instantiation</vt:lpstr>
      <vt:lpstr>Existential Instantiation</vt:lpstr>
      <vt:lpstr>Propositionalization</vt:lpstr>
      <vt:lpstr>Example</vt:lpstr>
      <vt:lpstr>Problem 1: Exponential space</vt:lpstr>
      <vt:lpstr>Problem 2: Functions</vt:lpstr>
      <vt:lpstr>Herbrand’s theorem</vt:lpstr>
      <vt:lpstr>Unification</vt:lpstr>
      <vt:lpstr>Pattern Matching vs Unification</vt:lpstr>
      <vt:lpstr>Unify Operator</vt:lpstr>
      <vt:lpstr>Rules for unifying terms</vt:lpstr>
      <vt:lpstr>Most General Unifier (MGU)</vt:lpstr>
      <vt:lpstr>MGU algorithm</vt:lpstr>
      <vt:lpstr>Example 9.4</vt:lpstr>
      <vt:lpstr>Generalized Modus Ponens</vt:lpstr>
      <vt:lpstr>A simple forward-chaining algorithm</vt:lpstr>
      <vt:lpstr>First-order definite clauses</vt:lpstr>
      <vt:lpstr>Example KB of definite clauses</vt:lpstr>
      <vt:lpstr>Was West a Criminal?</vt:lpstr>
      <vt:lpstr>Example 9.6</vt:lpstr>
      <vt:lpstr>Example 9.6</vt:lpstr>
      <vt:lpstr>Efficiency of Forward Chaining</vt:lpstr>
      <vt:lpstr>Improving efficiency</vt:lpstr>
      <vt:lpstr>Backward chaining</vt:lpstr>
      <vt:lpstr>And-Or trees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9.13</vt:lpstr>
      <vt:lpstr>Example 9.13</vt:lpstr>
      <vt:lpstr>Example 9.13</vt:lpstr>
      <vt:lpstr>Example 9.13</vt:lpstr>
      <vt:lpstr>Logic Programming: Prolog</vt:lpstr>
      <vt:lpstr>Prolog Example</vt:lpstr>
      <vt:lpstr>Prolog Example</vt:lpstr>
      <vt:lpstr>Other Issues in BC/Prolog</vt:lpstr>
      <vt:lpstr>Resolution theorem proving</vt:lpstr>
      <vt:lpstr>Conjunctive Normal Form</vt:lpstr>
      <vt:lpstr>CNF Conversion</vt:lpstr>
      <vt:lpstr>1. Eliminate implications</vt:lpstr>
      <vt:lpstr>2. Move ¬ inward</vt:lpstr>
      <vt:lpstr>3. Standardize variables</vt:lpstr>
      <vt:lpstr>4. Skolemization</vt:lpstr>
      <vt:lpstr>Skolem functions</vt:lpstr>
      <vt:lpstr>4. Skolemization</vt:lpstr>
      <vt:lpstr>Example 9.7</vt:lpstr>
      <vt:lpstr>Example 9.7</vt:lpstr>
      <vt:lpstr>Example 9.7</vt:lpstr>
      <vt:lpstr>5. Drop universal quantifiers </vt:lpstr>
      <vt:lpstr>6. Distribute ⋁ over ⋀ </vt:lpstr>
      <vt:lpstr>Lifted resolution rule</vt:lpstr>
      <vt:lpstr>Example</vt:lpstr>
      <vt:lpstr>Russell’s paradox</vt:lpstr>
      <vt:lpstr>The full resolution rule</vt:lpstr>
      <vt:lpstr>Example proof</vt:lpstr>
      <vt:lpstr>Convert to CNF</vt:lpstr>
      <vt:lpstr>Resolution</vt:lpstr>
      <vt:lpstr>Resolution</vt:lpstr>
      <vt:lpstr>Resolution</vt:lpstr>
      <vt:lpstr>Resolution</vt:lpstr>
      <vt:lpstr>Resolution</vt:lpstr>
      <vt:lpstr>Resolution</vt:lpstr>
      <vt:lpstr>Resolution</vt:lpstr>
      <vt:lpstr>Software</vt:lpstr>
      <vt:lpstr>What you should know</vt:lpstr>
      <vt:lpstr>Want More?</vt:lpstr>
    </vt:vector>
  </TitlesOfParts>
  <Company>Individual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den-instructor</cp:lastModifiedBy>
  <cp:revision>586</cp:revision>
  <cp:lastPrinted>2015-01-20T18:41:39Z</cp:lastPrinted>
  <dcterms:created xsi:type="dcterms:W3CDTF">2014-08-21T17:48:56Z</dcterms:created>
  <dcterms:modified xsi:type="dcterms:W3CDTF">2017-06-15T06:59:48Z</dcterms:modified>
</cp:coreProperties>
</file>