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</p:sldIdLst>
  <p:sldSz cy="6858000" cx="9144000"/>
  <p:notesSz cx="6858000" cy="9144000"/>
  <p:embeddedFontLst>
    <p:embeddedFont>
      <p:font typeface="Corsiva"/>
      <p:regular r:id="rId123"/>
      <p:bold r:id="rId124"/>
      <p:italic r:id="rId125"/>
      <p:boldItalic r:id="rId126"/>
    </p:embeddedFont>
    <p:embeddedFont>
      <p:font typeface="Tahoma"/>
      <p:regular r:id="rId127"/>
      <p:bold r:id="rId128"/>
    </p:embeddedFont>
    <p:embeddedFont>
      <p:font typeface="Helvetica Neue"/>
      <p:regular r:id="rId129"/>
      <p:bold r:id="rId130"/>
      <p:italic r:id="rId131"/>
      <p:boldItalic r:id="rId132"/>
    </p:embeddedFont>
    <p:embeddedFont>
      <p:font typeface="Arial Black"/>
      <p:regular r:id="rId133"/>
    </p:embeddedFont>
    <p:embeddedFont>
      <p:font typeface="Source Sans Pro"/>
      <p:regular r:id="rId134"/>
      <p:bold r:id="rId135"/>
      <p:italic r:id="rId136"/>
      <p:boldItalic r:id="rId1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DA5E279-8D92-4279-8464-94C8F79DA700}">
  <a:tblStyle styleId="{3DA5E279-8D92-4279-8464-94C8F79DA700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HelveticaNeue-regular.fntdata"/><Relationship Id="rId128" Type="http://schemas.openxmlformats.org/officeDocument/2006/relationships/font" Target="fonts/Tahoma-bold.fntdata"/><Relationship Id="rId127" Type="http://schemas.openxmlformats.org/officeDocument/2006/relationships/font" Target="fonts/Tahoma-regular.fntdata"/><Relationship Id="rId126" Type="http://schemas.openxmlformats.org/officeDocument/2006/relationships/font" Target="fonts/Corsiva-bold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Corsiva-italic.fntdata"/><Relationship Id="rId29" Type="http://schemas.openxmlformats.org/officeDocument/2006/relationships/slide" Target="slides/slide23.xml"/><Relationship Id="rId124" Type="http://schemas.openxmlformats.org/officeDocument/2006/relationships/font" Target="fonts/Corsiva-bold.fntdata"/><Relationship Id="rId123" Type="http://schemas.openxmlformats.org/officeDocument/2006/relationships/font" Target="fonts/Corsiva-regular.fntdata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7" Type="http://schemas.openxmlformats.org/officeDocument/2006/relationships/font" Target="fonts/SourceSansPro-boldItalic.fntdata"/><Relationship Id="rId132" Type="http://schemas.openxmlformats.org/officeDocument/2006/relationships/font" Target="fonts/HelveticaNeue-boldItalic.fntdata"/><Relationship Id="rId131" Type="http://schemas.openxmlformats.org/officeDocument/2006/relationships/font" Target="fonts/HelveticaNeue-italic.fntdata"/><Relationship Id="rId130" Type="http://schemas.openxmlformats.org/officeDocument/2006/relationships/font" Target="fonts/HelveticaNeue-bold.fntdata"/><Relationship Id="rId136" Type="http://schemas.openxmlformats.org/officeDocument/2006/relationships/font" Target="fonts/SourceSansPro-italic.fntdata"/><Relationship Id="rId135" Type="http://schemas.openxmlformats.org/officeDocument/2006/relationships/font" Target="fonts/SourceSansPro-bold.fntdata"/><Relationship Id="rId134" Type="http://schemas.openxmlformats.org/officeDocument/2006/relationships/font" Target="fonts/SourceSansPro-regular.fntdata"/><Relationship Id="rId133" Type="http://schemas.openxmlformats.org/officeDocument/2006/relationships/font" Target="fonts/ArialBlack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7" name="Shape 26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5" name="Shape 26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Shape 2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3" name="Shape 26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Shape 2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0" name="Shape 27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Shape 2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8" name="Shape 27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Shape 2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6" name="Shape 27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Shape 2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6" name="Shape 27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4" name="Shape 27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Shape 2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1" name="Shape 27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Shape 2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9" name="Shape 27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Shape 2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7" name="Shape 2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Shape 2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4" name="Shape 27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Shape 2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2" name="Shape 27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Shape 2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9" name="Shape 27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Shape 27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6" name="Shape 27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Shape 2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3" name="Shape 27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Shape 2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2" name="Shape 28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90" name="Shape 8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99" name="Shape 8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35" name="Shape 10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6" name="Shape 10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up at bottom left if both play optimally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4" name="Shape 1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5" name="Shape 11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2" name="Shape 1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1" name="Shape 1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0" name="Shape 1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9" name="Shape 1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8" name="Shape 1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7" name="Shape 1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7" name="Shape 1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7" name="Shape 1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7" name="Shape 13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9" name="Shape 13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2" name="Shape 14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hape 145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59" name="Shape 1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0" name="Shape 14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hape 14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3" name="Shape 15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0" name="Shape 1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6" name="Shape 15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3" name="Shape 16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4850" lIns="89725" rIns="89725" tIns="4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0" name="Shape 16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Shape 16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3" name="Shape 16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Shape 17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9" name="Shape 17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Shape 17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3" name="Shape 1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Shape 17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9" name="Shape 17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5" name="Shape 18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Shape 18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1" name="Shape 18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Shape 19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7" name="Shape 19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hape 19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6" name="Shape 19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Shape 19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2" name="Shape 19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Shape 1990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1" name="Shape 19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2" name="Shape 19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Shape 199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9" name="Shape 19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0" name="Shape 20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Shape 200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07" name="Shape 20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8" name="Shape 20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Shape 2014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15" name="Shape 20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6" name="Shape 20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3" name="Shape 20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Shape 20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1" name="Shape 20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Shape 203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38" name="Shape 20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9" name="Shape 20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46" name="Shape 20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7" name="Shape 20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Quiescence search: Search active positions (evaluation more labile) than quiet positions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Singular extensions: Extend search one ply for moves that are relevant and look much better than alternatives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 205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54" name="Shape 20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5" name="Shape 20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Shape 20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2" name="Shape 20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4850" lIns="89725" rIns="89725" tIns="4485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Differentiate whether game itself is stochastic versus uncertainty due to other players.</a:t>
            </a: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Differentiate whether all information is available to players versus some hidden.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Shape 206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69" name="Shape 20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0" name="Shape 20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Shape 207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79" name="Shape 20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0" name="Shape 20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Shape 209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92" name="Shape 20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3" name="Shape 20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is a random choice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Shape 20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0" name="Shape 2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Shape 21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8" name="Shape 2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Shape 211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5" name="Shape 2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Shape 21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7" name="Shape 2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Shape 2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0" name="Shape 2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Shape 2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2" name="Shape 2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Shape 21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9" name="Shape 2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6" name="Shape 2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Shape 2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2" name="Shape 2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Shape 2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0" name="Shape 2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Shape 2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9" name="Shape 2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Shape 2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8" name="Shape 2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Shape 2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4" name="Shape 2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Shape 2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0" name="Shape 2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Shape 2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9" name="Shape 2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Shape 2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7" name="Shape 2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Shape 2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4" name="Shape 2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Shape 2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1" name="Shape 2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Shape 2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0" name="Shape 2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Shape 2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8" name="Shape 2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Shape 2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8" name="Shape 2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Shape 2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8" name="Shape 2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6" name="Shape 2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Shape 2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4" name="Shape 2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Shape 23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Shape 23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8" name="Shape 2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Shape 235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2" name="Shape 2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Shape 24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Shape 2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6" name="Shape 2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Shape 24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Shape 2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0" name="Shape 2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Shape 249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Shape 25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4" name="Shape 2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Shape 25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Shape 25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8" name="Shape 2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Shape 25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Shape 2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2" name="Shape 26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Shape 2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9" name="Shape 26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Shape 2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7" name="Shape 26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5" name="Shape 26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Shape 2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3" name="Shape 26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Shape 2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1" name="Shape 26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Shape 2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9" name="Shape 26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2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9850" lvl="1" marL="457200" marR="0" rtl="0" algn="l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0650" lvl="2" marL="1143000" marR="0" rtl="0" algn="l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3350" lvl="3" marL="16002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3350" lvl="4" marL="20574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3350" lvl="5" marL="25146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3350" lvl="6" marL="29718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3350" lvl="7" marL="34290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7200" y="407988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b="1" i="0" sz="2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101" name="Shape 101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69900" y="2286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9850" lvl="1" marL="457200" marR="0" rtl="0" algn="l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0650" lvl="2" marL="1143000" marR="0" rtl="0" algn="l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3350" lvl="3" marL="16002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3350" lvl="4" marL="20574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3350" lvl="5" marL="25146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3350" lvl="6" marL="29718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3350" lvl="7" marL="34290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57200" y="407988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b="1" i="0" sz="2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228600"/>
            <a:ext cx="8080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5105400"/>
            <a:ext cx="8080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447800"/>
            <a:ext cx="8080500" cy="47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7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228601"/>
            <a:ext cx="8080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199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199" y="1160205"/>
            <a:ext cx="3849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4572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688512" y="1160205"/>
            <a:ext cx="3849299" cy="5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4572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139086"/>
            <a:ext cx="3923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57200" y="1983868"/>
            <a:ext cx="39231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4614869" y="1139086"/>
            <a:ext cx="39230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4614869" y="1983868"/>
            <a:ext cx="3923099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575050" y="1209366"/>
            <a:ext cx="5111700" cy="5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457200" marR="0" rtl="0" algn="l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57200" y="1209366"/>
            <a:ext cx="3008400" cy="5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>
            <p:ph idx="2" type="pic"/>
          </p:nvPr>
        </p:nvSpPr>
        <p:spPr>
          <a:xfrm>
            <a:off x="-1" y="0"/>
            <a:ext cx="9000900" cy="484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 rot="5400000">
            <a:off x="2029342" y="-382295"/>
            <a:ext cx="4936500" cy="8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9850" lvl="1" marL="457200" marR="0" rtl="0" algn="l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0650" lvl="2" marL="1143000" marR="0" rtl="0" algn="l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3350" lvl="3" marL="16002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3350" lvl="4" marL="20574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3350" lvl="5" marL="25146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3350" lvl="6" marL="29718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3350" lvl="7" marL="34290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b="1" i="0" sz="2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195" name="Shape 195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9850" lvl="1" marL="457200" marR="0" rtl="0" algn="l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0650" lvl="2" marL="1143000" marR="0" rtl="0" algn="l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3350" lvl="3" marL="16002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3350" lvl="4" marL="20574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3350" lvl="5" marL="25146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3350" lvl="6" marL="29718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3350" lvl="7" marL="34290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b="1" i="0" sz="2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204" name="Shape 204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9850" lvl="1" marL="457200" marR="0" rtl="0" algn="l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0650" lvl="2" marL="1143000" marR="0" rtl="0" algn="l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33350" lvl="3" marL="16002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3350" lvl="4" marL="20574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3350" lvl="5" marL="25146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3350" lvl="6" marL="29718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3350" lvl="7" marL="342900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b="1" i="0" sz="2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208" name="Shape 208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 and 2 Content over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1981200"/>
            <a:ext cx="380999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48200" y="1981200"/>
            <a:ext cx="380999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85800" y="4114800"/>
            <a:ext cx="77724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7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4572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4572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457200" marR="0" rtl="0" algn="l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5" name="Shape 115"/>
          <p:cNvSpPr/>
          <p:nvPr/>
        </p:nvSpPr>
        <p:spPr>
          <a:xfrm>
            <a:off x="9001124" y="0"/>
            <a:ext cx="1428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9001124" y="1371600"/>
            <a:ext cx="142800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tejada@u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9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8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5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51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6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56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52.png"/><Relationship Id="rId4" Type="http://schemas.openxmlformats.org/officeDocument/2006/relationships/image" Target="../media/image58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Relationship Id="rId5" Type="http://schemas.openxmlformats.org/officeDocument/2006/relationships/image" Target="../media/image55.png"/><Relationship Id="rId6" Type="http://schemas.openxmlformats.org/officeDocument/2006/relationships/image" Target="../media/image5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6.jp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ocf.berkeley.edu/~yosenl/extras/alphabeta/alphabeta.html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0.xml"/><Relationship Id="rId3" Type="http://schemas.openxmlformats.org/officeDocument/2006/relationships/hyperlink" Target="mailto:stejada@usc.edu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6.gif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2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60479" y="207434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CSCI 561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Foundations of Artificial Intelligence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Lecture </a:t>
            </a:r>
            <a:r>
              <a:rPr lang="en-US" sz="3200">
                <a:solidFill>
                  <a:schemeClr val="accent1"/>
                </a:solidFill>
              </a:rPr>
              <a:t>5: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 Adversarial Search (Games)</a:t>
            </a:r>
            <a:br>
              <a:rPr b="0" i="0" lang="en-US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(Chapter 5)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0083" y="3909603"/>
            <a:ext cx="8428080" cy="2379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Summer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201</a:t>
            </a:r>
            <a:r>
              <a:rPr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INSTRUCTOR: 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PROF. SHEILA TEJADA (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3"/>
              </a:rPr>
              <a:t>STEJADA@USC.EDU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 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Generate Game Tree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4189412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3276600" y="311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Shape 318"/>
          <p:cNvGraphicFramePr/>
          <p:nvPr/>
        </p:nvGraphicFramePr>
        <p:xfrm>
          <a:off x="3200400" y="497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304800"/>
                <a:gridCol w="274650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Shape 319"/>
          <p:cNvGraphicFramePr/>
          <p:nvPr/>
        </p:nvGraphicFramePr>
        <p:xfrm>
          <a:off x="4189412" y="489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0" name="Shape 320"/>
          <p:cNvGraphicFramePr/>
          <p:nvPr/>
        </p:nvGraphicFramePr>
        <p:xfrm>
          <a:off x="5410200" y="489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304800"/>
                <a:gridCol w="2762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Shape 321"/>
          <p:cNvGraphicFramePr/>
          <p:nvPr/>
        </p:nvGraphicFramePr>
        <p:xfrm>
          <a:off x="2133600" y="489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307975"/>
                <a:gridCol w="330200"/>
                <a:gridCol w="287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22" name="Shape 322"/>
          <p:cNvCxnSpPr/>
          <p:nvPr/>
        </p:nvCxnSpPr>
        <p:spPr>
          <a:xfrm flipH="1">
            <a:off x="2743200" y="4210050"/>
            <a:ext cx="609599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3" name="Shape 323"/>
          <p:cNvCxnSpPr/>
          <p:nvPr/>
        </p:nvCxnSpPr>
        <p:spPr>
          <a:xfrm flipH="1">
            <a:off x="3962400" y="2762250"/>
            <a:ext cx="342899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4" name="Shape 324"/>
          <p:cNvCxnSpPr/>
          <p:nvPr/>
        </p:nvCxnSpPr>
        <p:spPr>
          <a:xfrm>
            <a:off x="3581400" y="4210050"/>
            <a:ext cx="0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5" name="Shape 325"/>
          <p:cNvCxnSpPr/>
          <p:nvPr/>
        </p:nvCxnSpPr>
        <p:spPr>
          <a:xfrm>
            <a:off x="3962400" y="4210050"/>
            <a:ext cx="609599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6" name="Shape 326"/>
          <p:cNvCxnSpPr/>
          <p:nvPr/>
        </p:nvCxnSpPr>
        <p:spPr>
          <a:xfrm>
            <a:off x="4114800" y="4210050"/>
            <a:ext cx="1524000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7" name="Shape 327"/>
          <p:cNvSpPr txBox="1"/>
          <p:nvPr/>
        </p:nvSpPr>
        <p:spPr>
          <a:xfrm>
            <a:off x="5851525" y="3335337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ply</a:t>
            </a:r>
          </a:p>
        </p:txBody>
      </p:sp>
      <p:sp>
        <p:nvSpPr>
          <p:cNvPr id="328" name="Shape 328"/>
          <p:cNvSpPr/>
          <p:nvPr/>
        </p:nvSpPr>
        <p:spPr>
          <a:xfrm>
            <a:off x="6705600" y="2762250"/>
            <a:ext cx="609599" cy="3429000"/>
          </a:xfrm>
          <a:prstGeom prst="rightBrace">
            <a:avLst>
              <a:gd fmla="val 4687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7543800" y="4267200"/>
            <a:ext cx="1184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move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71356" y="2736652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88079" y="4250832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Shape 2679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Forward checking</a:t>
            </a:r>
          </a:p>
        </p:txBody>
      </p:sp>
      <p:sp>
        <p:nvSpPr>
          <p:cNvPr id="2680" name="Shape 2680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remaining legal values for unassigned variables</a:t>
            </a:r>
          </a:p>
          <a:p>
            <a:pPr indent="-190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 search when any variable has no legal values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81" name="Shape 2681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forward-checking-progress4c" id="2682" name="Shape 2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3" y="3322973"/>
            <a:ext cx="5133900" cy="22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Forward Checking Limitations</a:t>
            </a:r>
          </a:p>
        </p:txBody>
      </p:sp>
      <p:sp>
        <p:nvSpPr>
          <p:cNvPr id="2688" name="Shape 2688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checking propagates information from assigned to unassigned variables, but doesn't provide early detection for all failures:</a:t>
            </a:r>
            <a:b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 and SA are next to each other and cannot both be blue!</a:t>
            </a:r>
            <a:b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204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Constraint propagation</a:t>
            </a: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repeatedly enforces constraints locally</a:t>
            </a:r>
            <a:b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89" name="Shape 2689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forward-checking-progress3c" id="2690" name="Shape 26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465860"/>
            <a:ext cx="5133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Node and Arc consistency</a:t>
            </a:r>
          </a:p>
        </p:txBody>
      </p:sp>
      <p:sp>
        <p:nvSpPr>
          <p:cNvPr id="2696" name="Shape 2696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variable is </a:t>
            </a:r>
            <a:r>
              <a:rPr b="1" i="0" lang="en-US" sz="222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node-consistent 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the values in its domain satisfy the variable’s unary constraints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is </a:t>
            </a:r>
            <a:r>
              <a:rPr b="1" i="0" lang="en-US" sz="222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arc-consistent 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every value in its domain satisfy the binary constraints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Xi arc-consistent with Xj if for every value in Di there exists a value in Dj that satisfies the binary constraints on arc (Xi, Xj)</a:t>
            </a:r>
          </a:p>
          <a:p>
            <a:pPr indent="0" lvl="0" marL="0" marR="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1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1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22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network is arc-consistent 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every variable is arc-consistent with every other variable.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Arc-consistency algorithms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reduce domains of some variables to achieve network arc-consistency.</a:t>
            </a:r>
          </a:p>
          <a:p>
            <a:pPr indent="0" lvl="0" marL="0" marR="0" rtl="0" algn="l">
              <a:lnSpc>
                <a:spcPct val="8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11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Shape 2697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Shape 2702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Arc consistency</a:t>
            </a:r>
          </a:p>
        </p:txBody>
      </p:sp>
      <p:sp>
        <p:nvSpPr>
          <p:cNvPr id="2703" name="Shape 2703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form of propagation makes each arc </a:t>
            </a:r>
            <a:r>
              <a:rPr b="1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consistent iff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100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704" name="Shape 2704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c-example1c" id="2705" name="Shape 27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3" y="4244285"/>
            <a:ext cx="5133900" cy="17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Shape 2710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Arc consistency</a:t>
            </a:r>
          </a:p>
        </p:txBody>
      </p:sp>
      <p:sp>
        <p:nvSpPr>
          <p:cNvPr id="2711" name="Shape 2711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form of propagation makes each arc </a:t>
            </a:r>
            <a:r>
              <a:rPr b="1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consistent iff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100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712" name="Shape 2712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c-example2c" id="2713" name="Shape 2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3" y="4231191"/>
            <a:ext cx="5133900" cy="17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Shape 2718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Arc consistency</a:t>
            </a:r>
          </a:p>
        </p:txBody>
      </p:sp>
      <p:sp>
        <p:nvSpPr>
          <p:cNvPr id="2719" name="Shape 2719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form of propagation makes each arc </a:t>
            </a:r>
            <a:r>
              <a:rPr b="1" i="0" lang="en-US" sz="222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</a:p>
          <a:p>
            <a:pPr indent="0" lvl="0" marL="0" marR="0" rtl="0" algn="l"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consistent iff</a:t>
            </a:r>
            <a:b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</a:t>
            </a: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allowed </a:t>
            </a: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b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loses a value, neighbors of </a:t>
            </a:r>
            <a:r>
              <a:rPr b="1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need to be rechecked</a:t>
            </a:r>
            <a:b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720" name="Shape 2720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21" name="Shape 2721"/>
          <p:cNvSpPr txBox="1"/>
          <p:nvPr>
            <p:ph idx="10" type="dt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Feb 2004</a:t>
            </a:r>
          </a:p>
        </p:txBody>
      </p:sp>
      <p:sp>
        <p:nvSpPr>
          <p:cNvPr id="2722" name="Shape 2722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3243 - Constraint Satisfaction</a:t>
            </a:r>
          </a:p>
        </p:txBody>
      </p:sp>
      <p:pic>
        <p:nvPicPr>
          <p:cNvPr descr="ac-example3c" id="2723" name="Shape 27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3" y="3374866"/>
            <a:ext cx="5133900" cy="17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Shape 2728"/>
          <p:cNvSpPr txBox="1"/>
          <p:nvPr>
            <p:ph type="title"/>
          </p:nvPr>
        </p:nvSpPr>
        <p:spPr>
          <a:xfrm>
            <a:off x="457200" y="152718"/>
            <a:ext cx="5791200" cy="76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Arc consistency</a:t>
            </a:r>
          </a:p>
        </p:txBody>
      </p:sp>
      <p:sp>
        <p:nvSpPr>
          <p:cNvPr id="2729" name="Shape 2729"/>
          <p:cNvSpPr txBox="1"/>
          <p:nvPr>
            <p:ph idx="1" type="body"/>
          </p:nvPr>
        </p:nvSpPr>
        <p:spPr>
          <a:xfrm>
            <a:off x="457200" y="1086804"/>
            <a:ext cx="7620000" cy="5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form of propagation makes each arc </a:t>
            </a:r>
            <a:r>
              <a:rPr b="1" i="0" lang="en-US" sz="222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consistent iff</a:t>
            </a:r>
          </a:p>
          <a:p>
            <a:pPr indent="0" lvl="0" marL="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18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1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</a:t>
            </a:r>
            <a:r>
              <a:rPr b="1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1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1" i="0" lang="en-US" sz="18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b="1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allowed </a:t>
            </a:r>
            <a:r>
              <a:rPr b="1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br>
              <a:rPr b="1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loses a value, neighbors of 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need to be rechecked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 consistency detects failure earlier than forward checking</a:t>
            </a:r>
          </a:p>
          <a:p>
            <a:pPr indent="0" lvl="0" marL="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running AC-3, either every arc is arc-consistent or some variable has empty domain, indicating the CSP cannot be solved.</a:t>
            </a:r>
          </a:p>
          <a:p>
            <a:pPr indent="0" lvl="0" marL="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1665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Can be run as a preprocessor or after each assignment</a:t>
            </a:r>
            <a:br>
              <a:rPr b="1" i="0" lang="en-US" sz="1665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0" name="Shape 2730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c-example4c" id="2731" name="Shape 27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60" y="2855442"/>
            <a:ext cx="5133900" cy="17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Shape 2736"/>
          <p:cNvSpPr txBox="1"/>
          <p:nvPr>
            <p:ph type="title"/>
          </p:nvPr>
        </p:nvSpPr>
        <p:spPr>
          <a:xfrm>
            <a:off x="435550" y="499393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Arc consistency algorithm AC-3</a:t>
            </a:r>
          </a:p>
        </p:txBody>
      </p:sp>
      <p:sp>
        <p:nvSpPr>
          <p:cNvPr id="2737" name="Shape 2737"/>
          <p:cNvSpPr txBox="1"/>
          <p:nvPr>
            <p:ph idx="1" type="body"/>
          </p:nvPr>
        </p:nvSpPr>
        <p:spPr>
          <a:xfrm>
            <a:off x="304800" y="1524000"/>
            <a:ext cx="8650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queue that contains all arcs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one arc (Xi, Xj) and make Xi arc-consistent with respect to Xj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Di was not changed, continue to next arc,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Di was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revised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(domain was reduced), so need to check all arcs connected to Xi again: add all connected arcs (Xk, Xi) to the queue. (this is because the reduction in Di may yield further reductions in Dk)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Di is revised to empty, then the CSP problem has no solution.</a:t>
            </a:r>
          </a:p>
        </p:txBody>
      </p:sp>
      <p:sp>
        <p:nvSpPr>
          <p:cNvPr id="2738" name="Shape 2738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Shape 2743"/>
          <p:cNvSpPr txBox="1"/>
          <p:nvPr>
            <p:ph type="title"/>
          </p:nvPr>
        </p:nvSpPr>
        <p:spPr>
          <a:xfrm>
            <a:off x="435550" y="45606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Arc consistency algorithm AC-3</a:t>
            </a:r>
          </a:p>
        </p:txBody>
      </p:sp>
      <p:sp>
        <p:nvSpPr>
          <p:cNvPr id="2744" name="Shape 2744"/>
          <p:cNvSpPr txBox="1"/>
          <p:nvPr>
            <p:ph idx="1" type="body"/>
          </p:nvPr>
        </p:nvSpPr>
        <p:spPr>
          <a:xfrm>
            <a:off x="220107" y="5845969"/>
            <a:ext cx="86502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complexity: </a:t>
            </a:r>
            <a:r>
              <a:rPr b="1" i="0" lang="en-US" sz="15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?   (n variables, d values)</a:t>
            </a:r>
            <a:b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745" name="Shape 2745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746" name="Shape 27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416" y="1524316"/>
            <a:ext cx="6638700" cy="4191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Shape 2751"/>
          <p:cNvSpPr txBox="1"/>
          <p:nvPr>
            <p:ph type="title"/>
          </p:nvPr>
        </p:nvSpPr>
        <p:spPr>
          <a:xfrm>
            <a:off x="399925" y="369393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Arc consistency algorithm AC-3</a:t>
            </a:r>
          </a:p>
        </p:txBody>
      </p:sp>
      <p:sp>
        <p:nvSpPr>
          <p:cNvPr id="2752" name="Shape 2752"/>
          <p:cNvSpPr txBox="1"/>
          <p:nvPr>
            <p:ph idx="1" type="body"/>
          </p:nvPr>
        </p:nvSpPr>
        <p:spPr>
          <a:xfrm>
            <a:off x="115065" y="5899894"/>
            <a:ext cx="8650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complexity: O(n</a:t>
            </a:r>
            <a:r>
              <a:rPr b="1" baseline="30000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30000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 (n variables, d values)</a:t>
            </a:r>
          </a:p>
          <a:p>
            <a:pPr indent="0" lvl="0" marL="0" marR="0" rtl="0" algn="l">
              <a:lnSpc>
                <a:spcPct val="70000"/>
              </a:lnSpc>
              <a:spcBef>
                <a:spcPts val="93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(each arc can be queued only d times, n</a:t>
            </a:r>
            <a:r>
              <a:rPr b="1" baseline="30000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arcs (at most), checking one arc is O(d</a:t>
            </a:r>
            <a:r>
              <a:rPr b="1" baseline="30000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br>
              <a:rPr b="1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753" name="Shape 2753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754" name="Shape 27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416" y="1524316"/>
            <a:ext cx="6638700" cy="4191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7" name="Shape 337"/>
          <p:cNvSpPr/>
          <p:nvPr/>
        </p:nvSpPr>
        <p:spPr>
          <a:xfrm>
            <a:off x="3581400" y="6324600"/>
            <a:ext cx="20574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 subtree</a:t>
            </a:r>
          </a:p>
        </p:txBody>
      </p:sp>
      <p:cxnSp>
        <p:nvCxnSpPr>
          <p:cNvPr id="339" name="Shape 339"/>
          <p:cNvCxnSpPr/>
          <p:nvPr/>
        </p:nvCxnSpPr>
        <p:spPr>
          <a:xfrm flipH="1">
            <a:off x="2466975" y="2700338"/>
            <a:ext cx="908049" cy="387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0" name="Shape 340"/>
          <p:cNvCxnSpPr/>
          <p:nvPr/>
        </p:nvCxnSpPr>
        <p:spPr>
          <a:xfrm>
            <a:off x="3502025" y="2700338"/>
            <a:ext cx="0" cy="368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1" name="Shape 341"/>
          <p:cNvCxnSpPr/>
          <p:nvPr/>
        </p:nvCxnSpPr>
        <p:spPr>
          <a:xfrm>
            <a:off x="3660775" y="2719388"/>
            <a:ext cx="711200" cy="3492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2" name="Shape 342"/>
          <p:cNvCxnSpPr/>
          <p:nvPr/>
        </p:nvCxnSpPr>
        <p:spPr>
          <a:xfrm flipH="1">
            <a:off x="1323975" y="4052887"/>
            <a:ext cx="908049" cy="196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3" name="Shape 343"/>
          <p:cNvCxnSpPr/>
          <p:nvPr/>
        </p:nvCxnSpPr>
        <p:spPr>
          <a:xfrm flipH="1">
            <a:off x="2162174" y="4071937"/>
            <a:ext cx="889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4" name="Shape 344"/>
          <p:cNvCxnSpPr/>
          <p:nvPr/>
        </p:nvCxnSpPr>
        <p:spPr>
          <a:xfrm flipH="1">
            <a:off x="3048000" y="3989387"/>
            <a:ext cx="304799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5" name="Shape 345"/>
          <p:cNvCxnSpPr/>
          <p:nvPr/>
        </p:nvCxnSpPr>
        <p:spPr>
          <a:xfrm>
            <a:off x="3581400" y="3989387"/>
            <a:ext cx="381000" cy="304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6" name="Shape 346"/>
          <p:cNvCxnSpPr/>
          <p:nvPr/>
        </p:nvCxnSpPr>
        <p:spPr>
          <a:xfrm>
            <a:off x="4419600" y="3989387"/>
            <a:ext cx="1524000" cy="304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7" name="Shape 347"/>
          <p:cNvCxnSpPr/>
          <p:nvPr/>
        </p:nvCxnSpPr>
        <p:spPr>
          <a:xfrm>
            <a:off x="4419600" y="3989387"/>
            <a:ext cx="533399" cy="304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8" name="Shape 348"/>
          <p:cNvCxnSpPr/>
          <p:nvPr/>
        </p:nvCxnSpPr>
        <p:spPr>
          <a:xfrm>
            <a:off x="1295400" y="5132387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9" name="Shape 349"/>
          <p:cNvCxnSpPr/>
          <p:nvPr/>
        </p:nvCxnSpPr>
        <p:spPr>
          <a:xfrm>
            <a:off x="3200400" y="5132387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0" name="Shape 350"/>
          <p:cNvCxnSpPr/>
          <p:nvPr/>
        </p:nvCxnSpPr>
        <p:spPr>
          <a:xfrm>
            <a:off x="5105400" y="5132387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1" name="Shape 351"/>
          <p:cNvCxnSpPr/>
          <p:nvPr/>
        </p:nvCxnSpPr>
        <p:spPr>
          <a:xfrm>
            <a:off x="6019800" y="5132387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2" name="Shape 352"/>
          <p:cNvSpPr/>
          <p:nvPr/>
        </p:nvSpPr>
        <p:spPr>
          <a:xfrm>
            <a:off x="6400800" y="2254250"/>
            <a:ext cx="304799" cy="304799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477000" y="2711450"/>
            <a:ext cx="228600" cy="304799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477000" y="3157538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6842125" y="2162175"/>
            <a:ext cx="5667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6842125" y="2646363"/>
            <a:ext cx="6508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765925" y="3092450"/>
            <a:ext cx="7350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</a:t>
            </a:r>
          </a:p>
        </p:txBody>
      </p:sp>
      <p:sp>
        <p:nvSpPr>
          <p:cNvPr id="358" name="Shape 358"/>
          <p:cNvSpPr/>
          <p:nvPr/>
        </p:nvSpPr>
        <p:spPr>
          <a:xfrm>
            <a:off x="5943600" y="6369050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124200" y="6292850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042987" y="6350000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3048000" y="1720850"/>
            <a:ext cx="844549" cy="936624"/>
            <a:chOff x="1920" y="960"/>
            <a:chExt cx="541" cy="627"/>
          </a:xfrm>
        </p:grpSpPr>
        <p:sp>
          <p:nvSpPr>
            <p:cNvPr id="362" name="Shape 362"/>
            <p:cNvSpPr/>
            <p:nvPr/>
          </p:nvSpPr>
          <p:spPr>
            <a:xfrm>
              <a:off x="2255" y="960"/>
              <a:ext cx="198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1920" y="960"/>
              <a:ext cx="198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364" name="Shape 364"/>
            <p:cNvGrpSpPr/>
            <p:nvPr/>
          </p:nvGrpSpPr>
          <p:grpSpPr>
            <a:xfrm>
              <a:off x="1958" y="971"/>
              <a:ext cx="503" cy="616"/>
              <a:chOff x="1958" y="971"/>
              <a:chExt cx="503" cy="616"/>
            </a:xfrm>
          </p:grpSpPr>
          <p:grpSp>
            <p:nvGrpSpPr>
              <p:cNvPr id="365" name="Shape 365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366" name="Shape 366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367" name="Shape 367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8" name="Shape 368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69" name="Shape 369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370" name="Shape 370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1" name="Shape 371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372" name="Shape 372"/>
              <p:cNvSpPr/>
              <p:nvPr/>
            </p:nvSpPr>
            <p:spPr>
              <a:xfrm>
                <a:off x="2112" y="1152"/>
                <a:ext cx="205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2255" y="1343"/>
                <a:ext cx="206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2063" y="971"/>
                <a:ext cx="205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2255" y="1152"/>
                <a:ext cx="200" cy="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grpSp>
        <p:nvGrpSpPr>
          <p:cNvPr id="376" name="Shape 376"/>
          <p:cNvGrpSpPr/>
          <p:nvPr/>
        </p:nvGrpSpPr>
        <p:grpSpPr>
          <a:xfrm>
            <a:off x="4114800" y="3092450"/>
            <a:ext cx="854074" cy="973137"/>
            <a:chOff x="1920" y="960"/>
            <a:chExt cx="537" cy="612"/>
          </a:xfrm>
        </p:grpSpPr>
        <p:sp>
          <p:nvSpPr>
            <p:cNvPr id="377" name="Shape 377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379" name="Shape 379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380" name="Shape 380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381" name="Shape 381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3" name="Shape 383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84" name="Shape 384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385" name="Shape 385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6" name="Shape 386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387" name="Shape 387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grpSp>
        <p:nvGrpSpPr>
          <p:cNvPr id="391" name="Shape 391"/>
          <p:cNvGrpSpPr/>
          <p:nvPr/>
        </p:nvGrpSpPr>
        <p:grpSpPr>
          <a:xfrm>
            <a:off x="1905000" y="3092450"/>
            <a:ext cx="854074" cy="973137"/>
            <a:chOff x="1200" y="1824"/>
            <a:chExt cx="537" cy="612"/>
          </a:xfrm>
        </p:grpSpPr>
        <p:grpSp>
          <p:nvGrpSpPr>
            <p:cNvPr id="392" name="Shape 392"/>
            <p:cNvGrpSpPr/>
            <p:nvPr/>
          </p:nvGrpSpPr>
          <p:grpSpPr>
            <a:xfrm>
              <a:off x="1200" y="1824"/>
              <a:ext cx="537" cy="612"/>
              <a:chOff x="1920" y="960"/>
              <a:chExt cx="537" cy="612"/>
            </a:xfrm>
          </p:grpSpPr>
          <p:sp>
            <p:nvSpPr>
              <p:cNvPr id="393" name="Shape 393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395" name="Shape 395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396" name="Shape 396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397" name="Shape 397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398" name="Shape 398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99" name="Shape 399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400" name="Shape 400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401" name="Shape 401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02" name="Shape 402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403" name="Shape 403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407" name="Shape 407"/>
            <p:cNvSpPr/>
            <p:nvPr/>
          </p:nvSpPr>
          <p:spPr>
            <a:xfrm>
              <a:off x="1200" y="2015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3009900" y="3092450"/>
            <a:ext cx="854074" cy="973137"/>
            <a:chOff x="1896" y="1824"/>
            <a:chExt cx="537" cy="612"/>
          </a:xfrm>
        </p:grpSpPr>
        <p:grpSp>
          <p:nvGrpSpPr>
            <p:cNvPr id="409" name="Shape 409"/>
            <p:cNvGrpSpPr/>
            <p:nvPr/>
          </p:nvGrpSpPr>
          <p:grpSpPr>
            <a:xfrm>
              <a:off x="1896" y="1824"/>
              <a:ext cx="537" cy="612"/>
              <a:chOff x="1920" y="960"/>
              <a:chExt cx="537" cy="612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412" name="Shape 412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413" name="Shape 413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414" name="Shape 414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415" name="Shape 415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16" name="Shape 416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417" name="Shape 417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418" name="Shape 418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19" name="Shape 419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420" name="Shape 420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22" name="Shape 422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424" name="Shape 424"/>
            <p:cNvSpPr/>
            <p:nvPr/>
          </p:nvSpPr>
          <p:spPr>
            <a:xfrm>
              <a:off x="1918" y="2207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425" name="Shape 425"/>
          <p:cNvSpPr/>
          <p:nvPr/>
        </p:nvSpPr>
        <p:spPr>
          <a:xfrm>
            <a:off x="4419600" y="3702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426" name="Shape 426"/>
          <p:cNvGrpSpPr/>
          <p:nvPr/>
        </p:nvGrpSpPr>
        <p:grpSpPr>
          <a:xfrm>
            <a:off x="1752600" y="4235450"/>
            <a:ext cx="854074" cy="973137"/>
            <a:chOff x="1200" y="1824"/>
            <a:chExt cx="537" cy="612"/>
          </a:xfrm>
        </p:grpSpPr>
        <p:grpSp>
          <p:nvGrpSpPr>
            <p:cNvPr id="427" name="Shape 427"/>
            <p:cNvGrpSpPr/>
            <p:nvPr/>
          </p:nvGrpSpPr>
          <p:grpSpPr>
            <a:xfrm>
              <a:off x="1200" y="1824"/>
              <a:ext cx="537" cy="612"/>
              <a:chOff x="1920" y="960"/>
              <a:chExt cx="537" cy="612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430" name="Shape 430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431" name="Shape 431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432" name="Shape 432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433" name="Shape 433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34" name="Shape 434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435" name="Shape 435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436" name="Shape 436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37" name="Shape 437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438" name="Shape 438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442" name="Shape 442"/>
            <p:cNvSpPr/>
            <p:nvPr/>
          </p:nvSpPr>
          <p:spPr>
            <a:xfrm>
              <a:off x="1200" y="2015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762000" y="4235450"/>
            <a:ext cx="854074" cy="973137"/>
            <a:chOff x="1200" y="1824"/>
            <a:chExt cx="537" cy="612"/>
          </a:xfrm>
        </p:grpSpPr>
        <p:grpSp>
          <p:nvGrpSpPr>
            <p:cNvPr id="444" name="Shape 444"/>
            <p:cNvGrpSpPr/>
            <p:nvPr/>
          </p:nvGrpSpPr>
          <p:grpSpPr>
            <a:xfrm>
              <a:off x="1200" y="1824"/>
              <a:ext cx="537" cy="612"/>
              <a:chOff x="1920" y="960"/>
              <a:chExt cx="537" cy="612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447" name="Shape 447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448" name="Shape 448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449" name="Shape 449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450" name="Shape 450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51" name="Shape 451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452" name="Shape 452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453" name="Shape 453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54" name="Shape 454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455" name="Shape 455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459" name="Shape 459"/>
            <p:cNvSpPr/>
            <p:nvPr/>
          </p:nvSpPr>
          <p:spPr>
            <a:xfrm>
              <a:off x="1200" y="2015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3581400" y="4235450"/>
            <a:ext cx="854074" cy="973137"/>
            <a:chOff x="1896" y="1824"/>
            <a:chExt cx="537" cy="612"/>
          </a:xfrm>
        </p:grpSpPr>
        <p:grpSp>
          <p:nvGrpSpPr>
            <p:cNvPr id="461" name="Shape 461"/>
            <p:cNvGrpSpPr/>
            <p:nvPr/>
          </p:nvGrpSpPr>
          <p:grpSpPr>
            <a:xfrm>
              <a:off x="1896" y="1824"/>
              <a:ext cx="537" cy="612"/>
              <a:chOff x="1920" y="960"/>
              <a:chExt cx="537" cy="612"/>
            </a:xfrm>
          </p:grpSpPr>
          <p:sp>
            <p:nvSpPr>
              <p:cNvPr id="462" name="Shape 462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464" name="Shape 464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465" name="Shape 465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466" name="Shape 466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467" name="Shape 467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68" name="Shape 468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469" name="Shape 469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470" name="Shape 470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71" name="Shape 471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472" name="Shape 472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476" name="Shape 476"/>
            <p:cNvSpPr/>
            <p:nvPr/>
          </p:nvSpPr>
          <p:spPr>
            <a:xfrm>
              <a:off x="1918" y="2207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2590800" y="4235450"/>
            <a:ext cx="854074" cy="973137"/>
            <a:chOff x="1896" y="1824"/>
            <a:chExt cx="537" cy="612"/>
          </a:xfrm>
        </p:grpSpPr>
        <p:grpSp>
          <p:nvGrpSpPr>
            <p:cNvPr id="478" name="Shape 478"/>
            <p:cNvGrpSpPr/>
            <p:nvPr/>
          </p:nvGrpSpPr>
          <p:grpSpPr>
            <a:xfrm>
              <a:off x="1896" y="1824"/>
              <a:ext cx="537" cy="612"/>
              <a:chOff x="1920" y="960"/>
              <a:chExt cx="537" cy="612"/>
            </a:xfrm>
          </p:grpSpPr>
          <p:sp>
            <p:nvSpPr>
              <p:cNvPr id="479" name="Shape 479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481" name="Shape 481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482" name="Shape 482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483" name="Shape 483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484" name="Shape 484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85" name="Shape 485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486" name="Shape 486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487" name="Shape 487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88" name="Shape 488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489" name="Shape 489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90" name="Shape 490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91" name="Shape 491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492" name="Shape 492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493" name="Shape 493"/>
            <p:cNvSpPr/>
            <p:nvPr/>
          </p:nvSpPr>
          <p:spPr>
            <a:xfrm>
              <a:off x="1918" y="2207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4556125" y="4176713"/>
            <a:ext cx="854074" cy="973136"/>
            <a:chOff x="1920" y="960"/>
            <a:chExt cx="537" cy="612"/>
          </a:xfrm>
        </p:grpSpPr>
        <p:sp>
          <p:nvSpPr>
            <p:cNvPr id="495" name="Shape 495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497" name="Shape 497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498" name="Shape 498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499" name="Shape 499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500" name="Shape 500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1" name="Shape 501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2" name="Shape 502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503" name="Shape 503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4" name="Shape 504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505" name="Shape 505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sp>
        <p:nvSpPr>
          <p:cNvPr id="509" name="Shape 509"/>
          <p:cNvSpPr/>
          <p:nvPr/>
        </p:nvSpPr>
        <p:spPr>
          <a:xfrm>
            <a:off x="4860925" y="4786312"/>
            <a:ext cx="3079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510" name="Shape 510"/>
          <p:cNvGrpSpPr/>
          <p:nvPr/>
        </p:nvGrpSpPr>
        <p:grpSpPr>
          <a:xfrm>
            <a:off x="5486400" y="4159250"/>
            <a:ext cx="854074" cy="973137"/>
            <a:chOff x="1920" y="960"/>
            <a:chExt cx="537" cy="612"/>
          </a:xfrm>
        </p:grpSpPr>
        <p:sp>
          <p:nvSpPr>
            <p:cNvPr id="511" name="Shape 511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513" name="Shape 513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514" name="Shape 514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515" name="Shape 515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516" name="Shape 516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17" name="Shape 517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18" name="Shape 518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519" name="Shape 519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20" name="Shape 520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521" name="Shape 521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22" name="Shape 522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23" name="Shape 523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24" name="Shape 524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sp>
        <p:nvSpPr>
          <p:cNvPr id="525" name="Shape 525"/>
          <p:cNvSpPr/>
          <p:nvPr/>
        </p:nvSpPr>
        <p:spPr>
          <a:xfrm>
            <a:off x="5791200" y="47688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26" name="Shape 526"/>
          <p:cNvSpPr/>
          <p:nvPr/>
        </p:nvSpPr>
        <p:spPr>
          <a:xfrm>
            <a:off x="4572000" y="4464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27" name="Shape 527"/>
          <p:cNvSpPr/>
          <p:nvPr/>
        </p:nvSpPr>
        <p:spPr>
          <a:xfrm>
            <a:off x="5486400" y="47688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28" name="Shape 528"/>
          <p:cNvSpPr/>
          <p:nvPr/>
        </p:nvSpPr>
        <p:spPr>
          <a:xfrm>
            <a:off x="762000" y="4845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29" name="Shape 529"/>
          <p:cNvSpPr/>
          <p:nvPr/>
        </p:nvSpPr>
        <p:spPr>
          <a:xfrm>
            <a:off x="2057400" y="4845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30" name="Shape 530"/>
          <p:cNvSpPr/>
          <p:nvPr/>
        </p:nvSpPr>
        <p:spPr>
          <a:xfrm>
            <a:off x="2590800" y="45402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31" name="Shape 531"/>
          <p:cNvSpPr/>
          <p:nvPr/>
        </p:nvSpPr>
        <p:spPr>
          <a:xfrm>
            <a:off x="3886200" y="4845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32" name="Shape 532"/>
          <p:cNvSpPr/>
          <p:nvPr/>
        </p:nvSpPr>
        <p:spPr>
          <a:xfrm>
            <a:off x="3886200" y="5149850"/>
            <a:ext cx="228600" cy="304799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1295400" y="53784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34" name="Shape 534"/>
          <p:cNvSpPr/>
          <p:nvPr/>
        </p:nvSpPr>
        <p:spPr>
          <a:xfrm>
            <a:off x="762000" y="53784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535" name="Shape 535"/>
          <p:cNvGrpSpPr/>
          <p:nvPr/>
        </p:nvGrpSpPr>
        <p:grpSpPr>
          <a:xfrm>
            <a:off x="822325" y="5395912"/>
            <a:ext cx="793749" cy="955674"/>
            <a:chOff x="1958" y="971"/>
            <a:chExt cx="499" cy="601"/>
          </a:xfrm>
        </p:grpSpPr>
        <p:grpSp>
          <p:nvGrpSpPr>
            <p:cNvPr id="536" name="Shape 536"/>
            <p:cNvGrpSpPr/>
            <p:nvPr/>
          </p:nvGrpSpPr>
          <p:grpSpPr>
            <a:xfrm>
              <a:off x="1958" y="1061"/>
              <a:ext cx="448" cy="448"/>
              <a:chOff x="2368" y="1264"/>
              <a:chExt cx="448" cy="448"/>
            </a:xfrm>
          </p:grpSpPr>
          <p:grpSp>
            <p:nvGrpSpPr>
              <p:cNvPr id="537" name="Shape 537"/>
              <p:cNvGrpSpPr/>
              <p:nvPr/>
            </p:nvGrpSpPr>
            <p:grpSpPr>
              <a:xfrm>
                <a:off x="2368" y="1380"/>
                <a:ext cx="448" cy="192"/>
                <a:chOff x="2368" y="1380"/>
                <a:chExt cx="448" cy="192"/>
              </a:xfrm>
            </p:grpSpPr>
            <p:cxnSp>
              <p:nvCxnSpPr>
                <p:cNvPr id="538" name="Shape 538"/>
                <p:cNvCxnSpPr/>
                <p:nvPr/>
              </p:nvCxnSpPr>
              <p:spPr>
                <a:xfrm>
                  <a:off x="2368" y="1380"/>
                  <a:ext cx="448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9" name="Shape 539"/>
                <p:cNvCxnSpPr/>
                <p:nvPr/>
              </p:nvCxnSpPr>
              <p:spPr>
                <a:xfrm>
                  <a:off x="2368" y="1572"/>
                  <a:ext cx="448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0" name="Shape 540"/>
              <p:cNvGrpSpPr/>
              <p:nvPr/>
            </p:nvGrpSpPr>
            <p:grpSpPr>
              <a:xfrm>
                <a:off x="2507" y="1264"/>
                <a:ext cx="192" cy="448"/>
                <a:chOff x="2507" y="1264"/>
                <a:chExt cx="192" cy="448"/>
              </a:xfrm>
            </p:grpSpPr>
            <p:cxnSp>
              <p:nvCxnSpPr>
                <p:cNvPr id="541" name="Shape 541"/>
                <p:cNvCxnSpPr/>
                <p:nvPr/>
              </p:nvCxnSpPr>
              <p:spPr>
                <a:xfrm>
                  <a:off x="2700" y="1264"/>
                  <a:ext cx="0" cy="44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2" name="Shape 542"/>
                <p:cNvCxnSpPr/>
                <p:nvPr/>
              </p:nvCxnSpPr>
              <p:spPr>
                <a:xfrm>
                  <a:off x="2507" y="1264"/>
                  <a:ext cx="0" cy="44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543" name="Shape 543"/>
            <p:cNvSpPr/>
            <p:nvPr/>
          </p:nvSpPr>
          <p:spPr>
            <a:xfrm>
              <a:off x="2112" y="1152"/>
              <a:ext cx="202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2255" y="1343"/>
              <a:ext cx="202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545" name="Shape 545"/>
            <p:cNvSpPr/>
            <p:nvPr/>
          </p:nvSpPr>
          <p:spPr>
            <a:xfrm>
              <a:off x="2063" y="971"/>
              <a:ext cx="202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546" name="Shape 546"/>
            <p:cNvSpPr/>
            <p:nvPr/>
          </p:nvSpPr>
          <p:spPr>
            <a:xfrm>
              <a:off x="2255" y="1152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547" name="Shape 547"/>
          <p:cNvSpPr/>
          <p:nvPr/>
        </p:nvSpPr>
        <p:spPr>
          <a:xfrm>
            <a:off x="762000" y="56832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48" name="Shape 548"/>
          <p:cNvSpPr/>
          <p:nvPr/>
        </p:nvSpPr>
        <p:spPr>
          <a:xfrm>
            <a:off x="762000" y="5988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49" name="Shape 549"/>
          <p:cNvSpPr/>
          <p:nvPr/>
        </p:nvSpPr>
        <p:spPr>
          <a:xfrm>
            <a:off x="1066800" y="5988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50" name="Shape 550"/>
          <p:cNvSpPr/>
          <p:nvPr/>
        </p:nvSpPr>
        <p:spPr>
          <a:xfrm>
            <a:off x="4572000" y="5988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51" name="Shape 551"/>
          <p:cNvSpPr/>
          <p:nvPr/>
        </p:nvSpPr>
        <p:spPr>
          <a:xfrm>
            <a:off x="3121025" y="5988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552" name="Shape 552"/>
          <p:cNvGrpSpPr/>
          <p:nvPr/>
        </p:nvGrpSpPr>
        <p:grpSpPr>
          <a:xfrm>
            <a:off x="2803525" y="5378450"/>
            <a:ext cx="854074" cy="973137"/>
            <a:chOff x="1896" y="1824"/>
            <a:chExt cx="537" cy="612"/>
          </a:xfrm>
        </p:grpSpPr>
        <p:grpSp>
          <p:nvGrpSpPr>
            <p:cNvPr id="553" name="Shape 553"/>
            <p:cNvGrpSpPr/>
            <p:nvPr/>
          </p:nvGrpSpPr>
          <p:grpSpPr>
            <a:xfrm>
              <a:off x="1896" y="1824"/>
              <a:ext cx="537" cy="612"/>
              <a:chOff x="1920" y="960"/>
              <a:chExt cx="537" cy="612"/>
            </a:xfrm>
          </p:grpSpPr>
          <p:sp>
            <p:nvSpPr>
              <p:cNvPr id="554" name="Shape 554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556" name="Shape 556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557" name="Shape 557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558" name="Shape 558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559" name="Shape 559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560" name="Shape 560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561" name="Shape 561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562" name="Shape 562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563" name="Shape 563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564" name="Shape 564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567" name="Shape 567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568" name="Shape 568"/>
            <p:cNvSpPr/>
            <p:nvPr/>
          </p:nvSpPr>
          <p:spPr>
            <a:xfrm>
              <a:off x="1918" y="2207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569" name="Shape 569"/>
          <p:cNvSpPr/>
          <p:nvPr/>
        </p:nvSpPr>
        <p:spPr>
          <a:xfrm>
            <a:off x="2803525" y="56832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grpSp>
        <p:nvGrpSpPr>
          <p:cNvPr id="570" name="Shape 570"/>
          <p:cNvGrpSpPr/>
          <p:nvPr/>
        </p:nvGrpSpPr>
        <p:grpSpPr>
          <a:xfrm>
            <a:off x="4572000" y="5378450"/>
            <a:ext cx="854074" cy="973137"/>
            <a:chOff x="1920" y="960"/>
            <a:chExt cx="537" cy="612"/>
          </a:xfrm>
        </p:grpSpPr>
        <p:sp>
          <p:nvSpPr>
            <p:cNvPr id="571" name="Shape 571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573" name="Shape 573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574" name="Shape 574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575" name="Shape 575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576" name="Shape 576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7" name="Shape 577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78" name="Shape 578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579" name="Shape 579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0" name="Shape 580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581" name="Shape 581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sp>
        <p:nvSpPr>
          <p:cNvPr id="585" name="Shape 585"/>
          <p:cNvSpPr/>
          <p:nvPr/>
        </p:nvSpPr>
        <p:spPr>
          <a:xfrm>
            <a:off x="4876800" y="5988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86" name="Shape 586"/>
          <p:cNvSpPr/>
          <p:nvPr/>
        </p:nvSpPr>
        <p:spPr>
          <a:xfrm>
            <a:off x="4587875" y="5665787"/>
            <a:ext cx="3206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87" name="Shape 587"/>
          <p:cNvSpPr/>
          <p:nvPr/>
        </p:nvSpPr>
        <p:spPr>
          <a:xfrm>
            <a:off x="5638800" y="5700712"/>
            <a:ext cx="3079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88" name="Shape 588"/>
          <p:cNvSpPr/>
          <p:nvPr/>
        </p:nvSpPr>
        <p:spPr>
          <a:xfrm>
            <a:off x="4876800" y="6292850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9" name="Shape 589"/>
          <p:cNvGrpSpPr/>
          <p:nvPr/>
        </p:nvGrpSpPr>
        <p:grpSpPr>
          <a:xfrm>
            <a:off x="5638800" y="5395912"/>
            <a:ext cx="854074" cy="973136"/>
            <a:chOff x="1920" y="960"/>
            <a:chExt cx="537" cy="612"/>
          </a:xfrm>
        </p:grpSpPr>
        <p:sp>
          <p:nvSpPr>
            <p:cNvPr id="590" name="Shape 590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591" name="Shape 591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592" name="Shape 592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593" name="Shape 593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594" name="Shape 594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595" name="Shape 595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6" name="Shape 596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97" name="Shape 597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598" name="Shape 598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9" name="Shape 599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600" name="Shape 600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sp>
        <p:nvSpPr>
          <p:cNvPr id="604" name="Shape 604"/>
          <p:cNvSpPr/>
          <p:nvPr/>
        </p:nvSpPr>
        <p:spPr>
          <a:xfrm>
            <a:off x="5943600" y="6005512"/>
            <a:ext cx="3079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05" name="Shape 605"/>
          <p:cNvSpPr/>
          <p:nvPr/>
        </p:nvSpPr>
        <p:spPr>
          <a:xfrm>
            <a:off x="5638800" y="6005512"/>
            <a:ext cx="3206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606" name="Shape 606"/>
          <p:cNvSpPr/>
          <p:nvPr/>
        </p:nvSpPr>
        <p:spPr>
          <a:xfrm>
            <a:off x="2133600" y="5257800"/>
            <a:ext cx="228600" cy="304799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471356" y="2396208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0" y="3740164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-332051" y="5128132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Shape 2759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Local search for CSPs</a:t>
            </a:r>
          </a:p>
        </p:txBody>
      </p:sp>
      <p:sp>
        <p:nvSpPr>
          <p:cNvPr id="2760" name="Shape 2760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Hill-climbing, simulated annealing typically work with "complete" states, i.e., all variables assigned</a:t>
            </a: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apply to CSPs:</a:t>
            </a:r>
          </a:p>
          <a:p>
            <a:pPr indent="-190500" lvl="1" marL="457200" marR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states with unsatisfied constraints</a:t>
            </a:r>
          </a:p>
          <a:p>
            <a:pPr indent="-190500" lvl="1" marL="4572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reassign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values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selection: randomly select any conflicted variable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selection by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min-conflicts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heuristic:</a:t>
            </a:r>
          </a:p>
          <a:p>
            <a:pPr indent="-190500" lvl="1" marL="457200" marR="0" rtl="0" algn="l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value that violates the fewest constraints</a:t>
            </a:r>
          </a:p>
          <a:p>
            <a:pPr indent="-190500" lvl="1" marL="457200" marR="0" rtl="0" algn="l">
              <a:lnSpc>
                <a:spcPct val="120000"/>
              </a:lnSpc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hill-climb with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h(n)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total number of violated constraints</a:t>
            </a:r>
          </a:p>
        </p:txBody>
      </p:sp>
      <p:sp>
        <p:nvSpPr>
          <p:cNvPr id="2761" name="Shape 2761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4-Queens</a:t>
            </a:r>
          </a:p>
        </p:txBody>
      </p:sp>
      <p:sp>
        <p:nvSpPr>
          <p:cNvPr id="2767" name="Shape 2767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4 queens in 4 columns (4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256 states)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move queen in column</a:t>
            </a: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Goal 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 attacks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h(n)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number of attacks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random initial state, can solve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-queens in almost constant time for arbitrary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high probability (e.g.,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10,000,000)</a:t>
            </a:r>
          </a:p>
        </p:txBody>
      </p:sp>
      <p:sp>
        <p:nvSpPr>
          <p:cNvPr id="2768" name="Shape 2768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4queens-iterative" id="2769" name="Shape 27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494" y="3507196"/>
            <a:ext cx="5791200" cy="17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Shape 2774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4-Queens</a:t>
            </a:r>
          </a:p>
        </p:txBody>
      </p:sp>
      <p:sp>
        <p:nvSpPr>
          <p:cNvPr id="2775" name="Shape 2775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776" name="Shape 27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33" y="1773284"/>
            <a:ext cx="8384700" cy="3223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Shape 2781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4-Queens</a:t>
            </a:r>
          </a:p>
        </p:txBody>
      </p:sp>
      <p:sp>
        <p:nvSpPr>
          <p:cNvPr id="2782" name="Shape 2782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783" name="Shape 27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45" y="1751967"/>
            <a:ext cx="8502900" cy="3885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 txBox="1"/>
          <p:nvPr>
            <p:ph type="title"/>
          </p:nvPr>
        </p:nvSpPr>
        <p:spPr>
          <a:xfrm>
            <a:off x="457200" y="152718"/>
            <a:ext cx="5791200" cy="805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Summary</a:t>
            </a:r>
          </a:p>
        </p:txBody>
      </p:sp>
      <p:sp>
        <p:nvSpPr>
          <p:cNvPr id="2789" name="Shape 2789"/>
          <p:cNvSpPr txBox="1"/>
          <p:nvPr>
            <p:ph idx="1" type="body"/>
          </p:nvPr>
        </p:nvSpPr>
        <p:spPr>
          <a:xfrm>
            <a:off x="457200" y="1258074"/>
            <a:ext cx="8178900" cy="4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CSPs are a special kind of problem: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defined by values of a fixed set of variables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test defined by constraints on variable values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Backtracking 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depth-first search with one variable assigned per node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ordering and value selection heuristics help significantly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checking prevents assignments that guarantee later failure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propagation (e.g., arc consistency) does additional work to constrain values and detect inconsistencies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min-conflicts is often surprisingly effective in practice</a:t>
            </a:r>
          </a:p>
        </p:txBody>
      </p:sp>
      <p:sp>
        <p:nvSpPr>
          <p:cNvPr id="2790" name="Shape 2790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4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Shape 2795"/>
          <p:cNvSpPr txBox="1"/>
          <p:nvPr>
            <p:ph idx="1" type="body"/>
          </p:nvPr>
        </p:nvSpPr>
        <p:spPr>
          <a:xfrm>
            <a:off x="45298" y="116793"/>
            <a:ext cx="8686800" cy="65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schedules of the customers are: </a:t>
            </a:r>
          </a:p>
          <a:p>
            <a:pPr indent="-5080" lvl="0" marL="6858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1: Webflix: 8:00-9:00am </a:t>
            </a:r>
          </a:p>
          <a:p>
            <a:pPr indent="-5080" lvl="0" marL="6858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2: Anazon: 8:30-9:30am </a:t>
            </a:r>
          </a:p>
          <a:p>
            <a:pPr indent="-5080" lvl="0" marL="6858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3: Pied Piper: 9:00-10:00am</a:t>
            </a:r>
          </a:p>
          <a:p>
            <a:pPr indent="-5080" lvl="0" marL="6858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4: Hooli: 9:00-10:00am </a:t>
            </a:r>
          </a:p>
          <a:p>
            <a:pPr indent="-5080" lvl="0" marL="6858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5: Gulu: 9:30-10:30am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Company as variable, formulate this problem as a CSP problem with variables, domains, and constraints. Constraints should be specified formally and precisely, but may be implicit rather than explicit. Draw the constraint graph associated with your CSP.</a:t>
            </a:r>
          </a:p>
        </p:txBody>
      </p:sp>
      <p:sp>
        <p:nvSpPr>
          <p:cNvPr id="2796" name="Shape 2796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97" name="Shape 2797"/>
          <p:cNvSpPr/>
          <p:nvPr/>
        </p:nvSpPr>
        <p:spPr>
          <a:xfrm>
            <a:off x="4621344" y="116793"/>
            <a:ext cx="4360500" cy="2554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profiles of your engineers are: </a:t>
            </a:r>
          </a:p>
          <a:p>
            <a:pPr indent="-462280" lvl="0" marL="52578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 Black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Albacore can maintain Pied Piper and Hooli. </a:t>
            </a:r>
          </a:p>
          <a:p>
            <a:pPr indent="-462280" lvl="0" marL="52578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 Black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Bosam can maintain all companies, but Webflix. </a:t>
            </a:r>
          </a:p>
          <a:p>
            <a:pPr indent="-462280" lvl="0" marL="52578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 Black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Coleslaw can maintain all companies.</a:t>
            </a:r>
          </a:p>
          <a:p>
            <a:pPr indent="-5080" lvl="0" marL="6858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798" name="Shape 2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04" y="4029683"/>
            <a:ext cx="3848100" cy="276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9" name="Shape 27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7232" y="4086942"/>
            <a:ext cx="3981900" cy="24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Shape 2804"/>
          <p:cNvSpPr txBox="1"/>
          <p:nvPr>
            <p:ph idx="1" type="body"/>
          </p:nvPr>
        </p:nvSpPr>
        <p:spPr>
          <a:xfrm>
            <a:off x="228600" y="116793"/>
            <a:ext cx="8686800" cy="65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" lvl="0" marL="6858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domains of the variables after running arc-consistency on this initial graph (after having already enforced any unary constraints). 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one solution to this CSP. </a:t>
            </a:r>
          </a:p>
        </p:txBody>
      </p:sp>
      <p:sp>
        <p:nvSpPr>
          <p:cNvPr id="2805" name="Shape 2805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Shape 2806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807" name="Shape 28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12" y="116802"/>
            <a:ext cx="3848100" cy="27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8" name="Shape 28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5117" y="123627"/>
            <a:ext cx="3981900" cy="2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9" name="Shape 28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7051" y="3914573"/>
            <a:ext cx="3433199" cy="23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0" name="Shape 2810"/>
          <p:cNvPicPr preferRelativeResize="0"/>
          <p:nvPr/>
        </p:nvPicPr>
        <p:blipFill rotWithShape="1">
          <a:blip r:embed="rId6">
            <a:alphaModFix/>
          </a:blip>
          <a:srcRect b="53701" l="0" r="35383" t="0"/>
          <a:stretch/>
        </p:blipFill>
        <p:spPr>
          <a:xfrm>
            <a:off x="401550" y="5028826"/>
            <a:ext cx="4194000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5" name="Shape 615"/>
          <p:cNvSpPr/>
          <p:nvPr/>
        </p:nvSpPr>
        <p:spPr>
          <a:xfrm>
            <a:off x="3581400" y="6324600"/>
            <a:ext cx="20574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What is a good move?</a:t>
            </a:r>
          </a:p>
        </p:txBody>
      </p:sp>
      <p:cxnSp>
        <p:nvCxnSpPr>
          <p:cNvPr id="617" name="Shape 617"/>
          <p:cNvCxnSpPr/>
          <p:nvPr/>
        </p:nvCxnSpPr>
        <p:spPr>
          <a:xfrm>
            <a:off x="3951287" y="2700338"/>
            <a:ext cx="476249" cy="349250"/>
          </a:xfrm>
          <a:prstGeom prst="straightConnector1">
            <a:avLst/>
          </a:prstGeom>
          <a:noFill/>
          <a:ln cap="flat" cmpd="sng" w="57150">
            <a:solidFill>
              <a:srgbClr val="0066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8" name="Shape 618"/>
          <p:cNvCxnSpPr/>
          <p:nvPr/>
        </p:nvCxnSpPr>
        <p:spPr>
          <a:xfrm>
            <a:off x="3502025" y="2700338"/>
            <a:ext cx="0" cy="368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9" name="Shape 619"/>
          <p:cNvCxnSpPr/>
          <p:nvPr/>
        </p:nvCxnSpPr>
        <p:spPr>
          <a:xfrm flipH="1">
            <a:off x="2555875" y="2617788"/>
            <a:ext cx="576262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0" name="Shape 620"/>
          <p:cNvCxnSpPr/>
          <p:nvPr/>
        </p:nvCxnSpPr>
        <p:spPr>
          <a:xfrm flipH="1">
            <a:off x="1323975" y="4052887"/>
            <a:ext cx="908049" cy="196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1" name="Shape 621"/>
          <p:cNvCxnSpPr/>
          <p:nvPr/>
        </p:nvCxnSpPr>
        <p:spPr>
          <a:xfrm flipH="1">
            <a:off x="2162174" y="4071937"/>
            <a:ext cx="889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2" name="Shape 622"/>
          <p:cNvCxnSpPr/>
          <p:nvPr/>
        </p:nvCxnSpPr>
        <p:spPr>
          <a:xfrm flipH="1">
            <a:off x="3048000" y="3989387"/>
            <a:ext cx="304799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3" name="Shape 623"/>
          <p:cNvCxnSpPr/>
          <p:nvPr/>
        </p:nvCxnSpPr>
        <p:spPr>
          <a:xfrm>
            <a:off x="3581400" y="3989387"/>
            <a:ext cx="381000" cy="304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4" name="Shape 624"/>
          <p:cNvCxnSpPr/>
          <p:nvPr/>
        </p:nvCxnSpPr>
        <p:spPr>
          <a:xfrm>
            <a:off x="4419600" y="3989387"/>
            <a:ext cx="1524000" cy="304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5" name="Shape 625"/>
          <p:cNvCxnSpPr/>
          <p:nvPr/>
        </p:nvCxnSpPr>
        <p:spPr>
          <a:xfrm>
            <a:off x="4419600" y="3989387"/>
            <a:ext cx="533399" cy="304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6" name="Shape 626"/>
          <p:cNvCxnSpPr/>
          <p:nvPr/>
        </p:nvCxnSpPr>
        <p:spPr>
          <a:xfrm>
            <a:off x="1295400" y="5132387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7" name="Shape 627"/>
          <p:cNvCxnSpPr/>
          <p:nvPr/>
        </p:nvCxnSpPr>
        <p:spPr>
          <a:xfrm>
            <a:off x="3200400" y="5132387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8" name="Shape 628"/>
          <p:cNvCxnSpPr/>
          <p:nvPr/>
        </p:nvCxnSpPr>
        <p:spPr>
          <a:xfrm>
            <a:off x="5105400" y="5132387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9" name="Shape 629"/>
          <p:cNvCxnSpPr/>
          <p:nvPr/>
        </p:nvCxnSpPr>
        <p:spPr>
          <a:xfrm>
            <a:off x="6019800" y="5132387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0" name="Shape 630"/>
          <p:cNvSpPr/>
          <p:nvPr/>
        </p:nvSpPr>
        <p:spPr>
          <a:xfrm>
            <a:off x="6400800" y="2254250"/>
            <a:ext cx="304799" cy="304799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6477000" y="2711450"/>
            <a:ext cx="228600" cy="304799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6477000" y="3157538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6842125" y="2162175"/>
            <a:ext cx="5667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842125" y="2646363"/>
            <a:ext cx="6508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6765925" y="3092450"/>
            <a:ext cx="7350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</a:t>
            </a:r>
          </a:p>
        </p:txBody>
      </p:sp>
      <p:sp>
        <p:nvSpPr>
          <p:cNvPr id="636" name="Shape 636"/>
          <p:cNvSpPr/>
          <p:nvPr/>
        </p:nvSpPr>
        <p:spPr>
          <a:xfrm>
            <a:off x="5943600" y="6369050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3124200" y="6292850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1103312" y="6350000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9" name="Shape 639"/>
          <p:cNvGrpSpPr/>
          <p:nvPr/>
        </p:nvGrpSpPr>
        <p:grpSpPr>
          <a:xfrm>
            <a:off x="3048000" y="1720850"/>
            <a:ext cx="844549" cy="936624"/>
            <a:chOff x="1920" y="960"/>
            <a:chExt cx="541" cy="627"/>
          </a:xfrm>
        </p:grpSpPr>
        <p:sp>
          <p:nvSpPr>
            <p:cNvPr id="640" name="Shape 640"/>
            <p:cNvSpPr/>
            <p:nvPr/>
          </p:nvSpPr>
          <p:spPr>
            <a:xfrm>
              <a:off x="2255" y="960"/>
              <a:ext cx="198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1920" y="960"/>
              <a:ext cx="198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642" name="Shape 642"/>
            <p:cNvGrpSpPr/>
            <p:nvPr/>
          </p:nvGrpSpPr>
          <p:grpSpPr>
            <a:xfrm>
              <a:off x="1958" y="971"/>
              <a:ext cx="503" cy="616"/>
              <a:chOff x="1958" y="971"/>
              <a:chExt cx="503" cy="616"/>
            </a:xfrm>
          </p:grpSpPr>
          <p:grpSp>
            <p:nvGrpSpPr>
              <p:cNvPr id="643" name="Shape 643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644" name="Shape 644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645" name="Shape 645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46" name="Shape 646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47" name="Shape 647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648" name="Shape 648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49" name="Shape 649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650" name="Shape 650"/>
              <p:cNvSpPr/>
              <p:nvPr/>
            </p:nvSpPr>
            <p:spPr>
              <a:xfrm>
                <a:off x="2112" y="1152"/>
                <a:ext cx="205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2255" y="1343"/>
                <a:ext cx="206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2063" y="971"/>
                <a:ext cx="205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2255" y="1152"/>
                <a:ext cx="200" cy="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grpSp>
        <p:nvGrpSpPr>
          <p:cNvPr id="654" name="Shape 654"/>
          <p:cNvGrpSpPr/>
          <p:nvPr/>
        </p:nvGrpSpPr>
        <p:grpSpPr>
          <a:xfrm>
            <a:off x="4114800" y="3092450"/>
            <a:ext cx="854074" cy="973137"/>
            <a:chOff x="1920" y="960"/>
            <a:chExt cx="537" cy="612"/>
          </a:xfrm>
        </p:grpSpPr>
        <p:sp>
          <p:nvSpPr>
            <p:cNvPr id="655" name="Shape 655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657" name="Shape 657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658" name="Shape 658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659" name="Shape 659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660" name="Shape 660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1" name="Shape 661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62" name="Shape 662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663" name="Shape 663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4" name="Shape 664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665" name="Shape 665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grpSp>
        <p:nvGrpSpPr>
          <p:cNvPr id="669" name="Shape 669"/>
          <p:cNvGrpSpPr/>
          <p:nvPr/>
        </p:nvGrpSpPr>
        <p:grpSpPr>
          <a:xfrm>
            <a:off x="1905000" y="3092450"/>
            <a:ext cx="854074" cy="973137"/>
            <a:chOff x="1200" y="1824"/>
            <a:chExt cx="537" cy="612"/>
          </a:xfrm>
        </p:grpSpPr>
        <p:grpSp>
          <p:nvGrpSpPr>
            <p:cNvPr id="670" name="Shape 670"/>
            <p:cNvGrpSpPr/>
            <p:nvPr/>
          </p:nvGrpSpPr>
          <p:grpSpPr>
            <a:xfrm>
              <a:off x="1200" y="1824"/>
              <a:ext cx="537" cy="612"/>
              <a:chOff x="1920" y="960"/>
              <a:chExt cx="537" cy="612"/>
            </a:xfrm>
          </p:grpSpPr>
          <p:sp>
            <p:nvSpPr>
              <p:cNvPr id="671" name="Shape 671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673" name="Shape 673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674" name="Shape 674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75" name="Shape 675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676" name="Shape 676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677" name="Shape 677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678" name="Shape 678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679" name="Shape 679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680" name="Shape 680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681" name="Shape 681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682" name="Shape 682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683" name="Shape 683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684" name="Shape 684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685" name="Shape 685"/>
            <p:cNvSpPr/>
            <p:nvPr/>
          </p:nvSpPr>
          <p:spPr>
            <a:xfrm>
              <a:off x="1200" y="2015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3009900" y="3092450"/>
            <a:ext cx="854074" cy="973137"/>
            <a:chOff x="1896" y="1824"/>
            <a:chExt cx="537" cy="612"/>
          </a:xfrm>
        </p:grpSpPr>
        <p:grpSp>
          <p:nvGrpSpPr>
            <p:cNvPr id="687" name="Shape 687"/>
            <p:cNvGrpSpPr/>
            <p:nvPr/>
          </p:nvGrpSpPr>
          <p:grpSpPr>
            <a:xfrm>
              <a:off x="1896" y="1824"/>
              <a:ext cx="537" cy="612"/>
              <a:chOff x="1920" y="960"/>
              <a:chExt cx="537" cy="612"/>
            </a:xfrm>
          </p:grpSpPr>
          <p:sp>
            <p:nvSpPr>
              <p:cNvPr id="688" name="Shape 688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690" name="Shape 690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691" name="Shape 691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92" name="Shape 692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693" name="Shape 693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694" name="Shape 694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695" name="Shape 695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696" name="Shape 696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697" name="Shape 697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698" name="Shape 698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699" name="Shape 699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00" name="Shape 700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01" name="Shape 701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702" name="Shape 702"/>
            <p:cNvSpPr/>
            <p:nvPr/>
          </p:nvSpPr>
          <p:spPr>
            <a:xfrm>
              <a:off x="1918" y="2207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703" name="Shape 703"/>
          <p:cNvSpPr/>
          <p:nvPr/>
        </p:nvSpPr>
        <p:spPr>
          <a:xfrm>
            <a:off x="4419600" y="3702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704" name="Shape 704"/>
          <p:cNvGrpSpPr/>
          <p:nvPr/>
        </p:nvGrpSpPr>
        <p:grpSpPr>
          <a:xfrm>
            <a:off x="1752600" y="4235450"/>
            <a:ext cx="854074" cy="973137"/>
            <a:chOff x="1200" y="1824"/>
            <a:chExt cx="537" cy="612"/>
          </a:xfrm>
        </p:grpSpPr>
        <p:grpSp>
          <p:nvGrpSpPr>
            <p:cNvPr id="705" name="Shape 705"/>
            <p:cNvGrpSpPr/>
            <p:nvPr/>
          </p:nvGrpSpPr>
          <p:grpSpPr>
            <a:xfrm>
              <a:off x="1200" y="1824"/>
              <a:ext cx="537" cy="612"/>
              <a:chOff x="1920" y="960"/>
              <a:chExt cx="537" cy="612"/>
            </a:xfrm>
          </p:grpSpPr>
          <p:sp>
            <p:nvSpPr>
              <p:cNvPr id="706" name="Shape 706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708" name="Shape 708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709" name="Shape 709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710" name="Shape 710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711" name="Shape 711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12" name="Shape 712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713" name="Shape 713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714" name="Shape 714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15" name="Shape 715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716" name="Shape 716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17" name="Shape 717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18" name="Shape 718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19" name="Shape 719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720" name="Shape 720"/>
            <p:cNvSpPr/>
            <p:nvPr/>
          </p:nvSpPr>
          <p:spPr>
            <a:xfrm>
              <a:off x="1200" y="2015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762000" y="4235450"/>
            <a:ext cx="854074" cy="973137"/>
            <a:chOff x="1200" y="1824"/>
            <a:chExt cx="537" cy="612"/>
          </a:xfrm>
        </p:grpSpPr>
        <p:grpSp>
          <p:nvGrpSpPr>
            <p:cNvPr id="722" name="Shape 722"/>
            <p:cNvGrpSpPr/>
            <p:nvPr/>
          </p:nvGrpSpPr>
          <p:grpSpPr>
            <a:xfrm>
              <a:off x="1200" y="1824"/>
              <a:ext cx="537" cy="612"/>
              <a:chOff x="1920" y="960"/>
              <a:chExt cx="537" cy="612"/>
            </a:xfrm>
          </p:grpSpPr>
          <p:sp>
            <p:nvSpPr>
              <p:cNvPr id="723" name="Shape 723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725" name="Shape 725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726" name="Shape 726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727" name="Shape 727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728" name="Shape 728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29" name="Shape 729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730" name="Shape 730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731" name="Shape 731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32" name="Shape 732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733" name="Shape 733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737" name="Shape 737"/>
            <p:cNvSpPr/>
            <p:nvPr/>
          </p:nvSpPr>
          <p:spPr>
            <a:xfrm>
              <a:off x="1200" y="2015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3581400" y="4235450"/>
            <a:ext cx="854074" cy="973137"/>
            <a:chOff x="1896" y="1824"/>
            <a:chExt cx="537" cy="612"/>
          </a:xfrm>
        </p:grpSpPr>
        <p:grpSp>
          <p:nvGrpSpPr>
            <p:cNvPr id="739" name="Shape 739"/>
            <p:cNvGrpSpPr/>
            <p:nvPr/>
          </p:nvGrpSpPr>
          <p:grpSpPr>
            <a:xfrm>
              <a:off x="1896" y="1824"/>
              <a:ext cx="537" cy="612"/>
              <a:chOff x="1920" y="960"/>
              <a:chExt cx="537" cy="612"/>
            </a:xfrm>
          </p:grpSpPr>
          <p:sp>
            <p:nvSpPr>
              <p:cNvPr id="740" name="Shape 740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742" name="Shape 742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743" name="Shape 743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744" name="Shape 744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745" name="Shape 745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46" name="Shape 746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747" name="Shape 747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748" name="Shape 748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49" name="Shape 749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750" name="Shape 750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52" name="Shape 752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53" name="Shape 753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754" name="Shape 754"/>
            <p:cNvSpPr/>
            <p:nvPr/>
          </p:nvSpPr>
          <p:spPr>
            <a:xfrm>
              <a:off x="1918" y="2207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2590800" y="4235450"/>
            <a:ext cx="854074" cy="973137"/>
            <a:chOff x="1896" y="1824"/>
            <a:chExt cx="537" cy="612"/>
          </a:xfrm>
        </p:grpSpPr>
        <p:grpSp>
          <p:nvGrpSpPr>
            <p:cNvPr id="756" name="Shape 756"/>
            <p:cNvGrpSpPr/>
            <p:nvPr/>
          </p:nvGrpSpPr>
          <p:grpSpPr>
            <a:xfrm>
              <a:off x="1896" y="1824"/>
              <a:ext cx="537" cy="612"/>
              <a:chOff x="1920" y="960"/>
              <a:chExt cx="537" cy="612"/>
            </a:xfrm>
          </p:grpSpPr>
          <p:sp>
            <p:nvSpPr>
              <p:cNvPr id="757" name="Shape 757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758" name="Shape 758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759" name="Shape 759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760" name="Shape 760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761" name="Shape 761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762" name="Shape 762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63" name="Shape 763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764" name="Shape 764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765" name="Shape 765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66" name="Shape 766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767" name="Shape 767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68" name="Shape 768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69" name="Shape 769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770" name="Shape 770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771" name="Shape 771"/>
            <p:cNvSpPr/>
            <p:nvPr/>
          </p:nvSpPr>
          <p:spPr>
            <a:xfrm>
              <a:off x="1918" y="2207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4556125" y="4176713"/>
            <a:ext cx="854074" cy="973136"/>
            <a:chOff x="1920" y="960"/>
            <a:chExt cx="537" cy="612"/>
          </a:xfrm>
        </p:grpSpPr>
        <p:sp>
          <p:nvSpPr>
            <p:cNvPr id="773" name="Shape 773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775" name="Shape 775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776" name="Shape 776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777" name="Shape 777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778" name="Shape 778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9" name="Shape 779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0" name="Shape 780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781" name="Shape 781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2" name="Shape 782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783" name="Shape 783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784" name="Shape 784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785" name="Shape 785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786" name="Shape 786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sp>
        <p:nvSpPr>
          <p:cNvPr id="787" name="Shape 787"/>
          <p:cNvSpPr/>
          <p:nvPr/>
        </p:nvSpPr>
        <p:spPr>
          <a:xfrm>
            <a:off x="4860925" y="4786312"/>
            <a:ext cx="3079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788" name="Shape 788"/>
          <p:cNvGrpSpPr/>
          <p:nvPr/>
        </p:nvGrpSpPr>
        <p:grpSpPr>
          <a:xfrm>
            <a:off x="5486400" y="4159250"/>
            <a:ext cx="854074" cy="973137"/>
            <a:chOff x="1920" y="960"/>
            <a:chExt cx="537" cy="612"/>
          </a:xfrm>
        </p:grpSpPr>
        <p:sp>
          <p:nvSpPr>
            <p:cNvPr id="789" name="Shape 789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790" name="Shape 790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791" name="Shape 791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792" name="Shape 792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793" name="Shape 793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794" name="Shape 794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5" name="Shape 795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6" name="Shape 796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797" name="Shape 797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8" name="Shape 798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799" name="Shape 799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00" name="Shape 800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01" name="Shape 801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02" name="Shape 802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sp>
        <p:nvSpPr>
          <p:cNvPr id="803" name="Shape 803"/>
          <p:cNvSpPr/>
          <p:nvPr/>
        </p:nvSpPr>
        <p:spPr>
          <a:xfrm>
            <a:off x="5791200" y="47688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04" name="Shape 804"/>
          <p:cNvSpPr/>
          <p:nvPr/>
        </p:nvSpPr>
        <p:spPr>
          <a:xfrm>
            <a:off x="4572000" y="4464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05" name="Shape 805"/>
          <p:cNvSpPr/>
          <p:nvPr/>
        </p:nvSpPr>
        <p:spPr>
          <a:xfrm>
            <a:off x="5486400" y="47688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06" name="Shape 806"/>
          <p:cNvSpPr/>
          <p:nvPr/>
        </p:nvSpPr>
        <p:spPr>
          <a:xfrm>
            <a:off x="762000" y="4845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07" name="Shape 807"/>
          <p:cNvSpPr/>
          <p:nvPr/>
        </p:nvSpPr>
        <p:spPr>
          <a:xfrm>
            <a:off x="2057400" y="4845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08" name="Shape 808"/>
          <p:cNvSpPr/>
          <p:nvPr/>
        </p:nvSpPr>
        <p:spPr>
          <a:xfrm>
            <a:off x="2590800" y="45402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09" name="Shape 809"/>
          <p:cNvSpPr/>
          <p:nvPr/>
        </p:nvSpPr>
        <p:spPr>
          <a:xfrm>
            <a:off x="3886200" y="4845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10" name="Shape 810"/>
          <p:cNvSpPr/>
          <p:nvPr/>
        </p:nvSpPr>
        <p:spPr>
          <a:xfrm>
            <a:off x="3851275" y="5149850"/>
            <a:ext cx="228600" cy="304799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1295400" y="53784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12" name="Shape 812"/>
          <p:cNvSpPr/>
          <p:nvPr/>
        </p:nvSpPr>
        <p:spPr>
          <a:xfrm>
            <a:off x="762000" y="53784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813" name="Shape 813"/>
          <p:cNvGrpSpPr/>
          <p:nvPr/>
        </p:nvGrpSpPr>
        <p:grpSpPr>
          <a:xfrm>
            <a:off x="822325" y="5395912"/>
            <a:ext cx="793749" cy="955674"/>
            <a:chOff x="1958" y="971"/>
            <a:chExt cx="499" cy="601"/>
          </a:xfrm>
        </p:grpSpPr>
        <p:grpSp>
          <p:nvGrpSpPr>
            <p:cNvPr id="814" name="Shape 814"/>
            <p:cNvGrpSpPr/>
            <p:nvPr/>
          </p:nvGrpSpPr>
          <p:grpSpPr>
            <a:xfrm>
              <a:off x="1958" y="1061"/>
              <a:ext cx="448" cy="448"/>
              <a:chOff x="2368" y="1264"/>
              <a:chExt cx="448" cy="448"/>
            </a:xfrm>
          </p:grpSpPr>
          <p:grpSp>
            <p:nvGrpSpPr>
              <p:cNvPr id="815" name="Shape 815"/>
              <p:cNvGrpSpPr/>
              <p:nvPr/>
            </p:nvGrpSpPr>
            <p:grpSpPr>
              <a:xfrm>
                <a:off x="2368" y="1380"/>
                <a:ext cx="448" cy="192"/>
                <a:chOff x="2368" y="1380"/>
                <a:chExt cx="448" cy="192"/>
              </a:xfrm>
            </p:grpSpPr>
            <p:cxnSp>
              <p:nvCxnSpPr>
                <p:cNvPr id="816" name="Shape 816"/>
                <p:cNvCxnSpPr/>
                <p:nvPr/>
              </p:nvCxnSpPr>
              <p:spPr>
                <a:xfrm>
                  <a:off x="2368" y="1380"/>
                  <a:ext cx="448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Shape 817"/>
                <p:cNvCxnSpPr/>
                <p:nvPr/>
              </p:nvCxnSpPr>
              <p:spPr>
                <a:xfrm>
                  <a:off x="2368" y="1572"/>
                  <a:ext cx="448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8" name="Shape 818"/>
              <p:cNvGrpSpPr/>
              <p:nvPr/>
            </p:nvGrpSpPr>
            <p:grpSpPr>
              <a:xfrm>
                <a:off x="2507" y="1264"/>
                <a:ext cx="192" cy="448"/>
                <a:chOff x="2507" y="1264"/>
                <a:chExt cx="192" cy="448"/>
              </a:xfrm>
            </p:grpSpPr>
            <p:cxnSp>
              <p:nvCxnSpPr>
                <p:cNvPr id="819" name="Shape 819"/>
                <p:cNvCxnSpPr/>
                <p:nvPr/>
              </p:nvCxnSpPr>
              <p:spPr>
                <a:xfrm>
                  <a:off x="2700" y="1264"/>
                  <a:ext cx="0" cy="44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0" name="Shape 820"/>
                <p:cNvCxnSpPr/>
                <p:nvPr/>
              </p:nvCxnSpPr>
              <p:spPr>
                <a:xfrm>
                  <a:off x="2507" y="1264"/>
                  <a:ext cx="0" cy="44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821" name="Shape 821"/>
            <p:cNvSpPr/>
            <p:nvPr/>
          </p:nvSpPr>
          <p:spPr>
            <a:xfrm>
              <a:off x="2112" y="1152"/>
              <a:ext cx="202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822" name="Shape 822"/>
            <p:cNvSpPr/>
            <p:nvPr/>
          </p:nvSpPr>
          <p:spPr>
            <a:xfrm>
              <a:off x="2255" y="1343"/>
              <a:ext cx="202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2063" y="971"/>
              <a:ext cx="202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2255" y="1152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825" name="Shape 825"/>
          <p:cNvSpPr/>
          <p:nvPr/>
        </p:nvSpPr>
        <p:spPr>
          <a:xfrm>
            <a:off x="762000" y="56832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26" name="Shape 826"/>
          <p:cNvSpPr/>
          <p:nvPr/>
        </p:nvSpPr>
        <p:spPr>
          <a:xfrm>
            <a:off x="762000" y="59880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27" name="Shape 827"/>
          <p:cNvSpPr/>
          <p:nvPr/>
        </p:nvSpPr>
        <p:spPr>
          <a:xfrm>
            <a:off x="1066800" y="5988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28" name="Shape 828"/>
          <p:cNvSpPr/>
          <p:nvPr/>
        </p:nvSpPr>
        <p:spPr>
          <a:xfrm>
            <a:off x="4572000" y="5988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29" name="Shape 829"/>
          <p:cNvSpPr/>
          <p:nvPr/>
        </p:nvSpPr>
        <p:spPr>
          <a:xfrm>
            <a:off x="3121025" y="5988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830" name="Shape 830"/>
          <p:cNvGrpSpPr/>
          <p:nvPr/>
        </p:nvGrpSpPr>
        <p:grpSpPr>
          <a:xfrm>
            <a:off x="2803525" y="5378450"/>
            <a:ext cx="854074" cy="973137"/>
            <a:chOff x="1896" y="1824"/>
            <a:chExt cx="537" cy="612"/>
          </a:xfrm>
        </p:grpSpPr>
        <p:grpSp>
          <p:nvGrpSpPr>
            <p:cNvPr id="831" name="Shape 831"/>
            <p:cNvGrpSpPr/>
            <p:nvPr/>
          </p:nvGrpSpPr>
          <p:grpSpPr>
            <a:xfrm>
              <a:off x="1896" y="1824"/>
              <a:ext cx="537" cy="612"/>
              <a:chOff x="1920" y="960"/>
              <a:chExt cx="537" cy="612"/>
            </a:xfrm>
          </p:grpSpPr>
          <p:sp>
            <p:nvSpPr>
              <p:cNvPr id="832" name="Shape 832"/>
              <p:cNvSpPr/>
              <p:nvPr/>
            </p:nvSpPr>
            <p:spPr>
              <a:xfrm>
                <a:off x="2255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sp>
            <p:nvSpPr>
              <p:cNvPr id="833" name="Shape 833"/>
              <p:cNvSpPr/>
              <p:nvPr/>
            </p:nvSpPr>
            <p:spPr>
              <a:xfrm>
                <a:off x="1920" y="960"/>
                <a:ext cx="194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  <p:grpSp>
            <p:nvGrpSpPr>
              <p:cNvPr id="834" name="Shape 834"/>
              <p:cNvGrpSpPr/>
              <p:nvPr/>
            </p:nvGrpSpPr>
            <p:grpSpPr>
              <a:xfrm>
                <a:off x="1958" y="971"/>
                <a:ext cx="499" cy="601"/>
                <a:chOff x="1958" y="971"/>
                <a:chExt cx="499" cy="601"/>
              </a:xfrm>
            </p:grpSpPr>
            <p:grpSp>
              <p:nvGrpSpPr>
                <p:cNvPr id="835" name="Shape 835"/>
                <p:cNvGrpSpPr/>
                <p:nvPr/>
              </p:nvGrpSpPr>
              <p:grpSpPr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836" name="Shape 836"/>
                  <p:cNvGrpSpPr/>
                  <p:nvPr/>
                </p:nvGrpSpPr>
                <p:grpSpPr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cxnSp>
                  <p:nvCxnSpPr>
                    <p:cNvPr id="837" name="Shape 837"/>
                    <p:cNvCxnSpPr/>
                    <p:nvPr/>
                  </p:nvCxnSpPr>
                  <p:spPr>
                    <a:xfrm>
                      <a:off x="2368" y="1380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838" name="Shape 838"/>
                    <p:cNvCxnSpPr/>
                    <p:nvPr/>
                  </p:nvCxnSpPr>
                  <p:spPr>
                    <a:xfrm>
                      <a:off x="2368" y="1572"/>
                      <a:ext cx="448" cy="0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grpSp>
                <p:nvGrpSpPr>
                  <p:cNvPr id="839" name="Shape 839"/>
                  <p:cNvGrpSpPr/>
                  <p:nvPr/>
                </p:nvGrpSpPr>
                <p:grpSpPr>
                  <a:xfrm>
                    <a:off x="2507" y="1264"/>
                    <a:ext cx="192" cy="448"/>
                    <a:chOff x="2507" y="1264"/>
                    <a:chExt cx="192" cy="448"/>
                  </a:xfrm>
                </p:grpSpPr>
                <p:cxnSp>
                  <p:nvCxnSpPr>
                    <p:cNvPr id="840" name="Shape 840"/>
                    <p:cNvCxnSpPr/>
                    <p:nvPr/>
                  </p:nvCxnSpPr>
                  <p:spPr>
                    <a:xfrm>
                      <a:off x="2700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841" name="Shape 841"/>
                    <p:cNvCxnSpPr/>
                    <p:nvPr/>
                  </p:nvCxnSpPr>
                  <p:spPr>
                    <a:xfrm>
                      <a:off x="2507" y="1264"/>
                      <a:ext cx="0" cy="448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842" name="Shape 842"/>
                <p:cNvSpPr/>
                <p:nvPr/>
              </p:nvSpPr>
              <p:spPr>
                <a:xfrm>
                  <a:off x="2112" y="1152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2255" y="1343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2063" y="971"/>
                  <a:ext cx="202" cy="2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rIns="90475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</a:t>
                  </a: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2255" y="1152"/>
                  <a:ext cx="196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</a:p>
              </p:txBody>
            </p:sp>
          </p:grpSp>
        </p:grpSp>
        <p:sp>
          <p:nvSpPr>
            <p:cNvPr id="846" name="Shape 846"/>
            <p:cNvSpPr/>
            <p:nvPr/>
          </p:nvSpPr>
          <p:spPr>
            <a:xfrm>
              <a:off x="1918" y="2207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847" name="Shape 847"/>
          <p:cNvSpPr/>
          <p:nvPr/>
        </p:nvSpPr>
        <p:spPr>
          <a:xfrm>
            <a:off x="2803525" y="5683250"/>
            <a:ext cx="320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grpSp>
        <p:nvGrpSpPr>
          <p:cNvPr id="848" name="Shape 848"/>
          <p:cNvGrpSpPr/>
          <p:nvPr/>
        </p:nvGrpSpPr>
        <p:grpSpPr>
          <a:xfrm>
            <a:off x="4572000" y="5378450"/>
            <a:ext cx="854074" cy="973137"/>
            <a:chOff x="1920" y="960"/>
            <a:chExt cx="537" cy="612"/>
          </a:xfrm>
        </p:grpSpPr>
        <p:sp>
          <p:nvSpPr>
            <p:cNvPr id="849" name="Shape 849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850" name="Shape 850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851" name="Shape 851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852" name="Shape 852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853" name="Shape 853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854" name="Shape 854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5" name="Shape 855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56" name="Shape 856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857" name="Shape 857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8" name="Shape 858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859" name="Shape 859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60" name="Shape 860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61" name="Shape 861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62" name="Shape 862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sp>
        <p:nvSpPr>
          <p:cNvPr id="863" name="Shape 863"/>
          <p:cNvSpPr/>
          <p:nvPr/>
        </p:nvSpPr>
        <p:spPr>
          <a:xfrm>
            <a:off x="4876800" y="5988050"/>
            <a:ext cx="307974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64" name="Shape 864"/>
          <p:cNvSpPr/>
          <p:nvPr/>
        </p:nvSpPr>
        <p:spPr>
          <a:xfrm>
            <a:off x="4587875" y="5665787"/>
            <a:ext cx="3206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65" name="Shape 865"/>
          <p:cNvSpPr/>
          <p:nvPr/>
        </p:nvSpPr>
        <p:spPr>
          <a:xfrm>
            <a:off x="5638800" y="5700712"/>
            <a:ext cx="3079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66" name="Shape 866"/>
          <p:cNvSpPr/>
          <p:nvPr/>
        </p:nvSpPr>
        <p:spPr>
          <a:xfrm>
            <a:off x="4876800" y="6292850"/>
            <a:ext cx="228600" cy="2286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93138" y="0"/>
                  <a:pt x="120000" y="26861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  <a:moveTo>
                  <a:pt x="96672" y="86072"/>
                </a:moveTo>
                <a:cubicBezTo>
                  <a:pt x="102088" y="78455"/>
                  <a:pt x="105000" y="69344"/>
                  <a:pt x="105000" y="60000"/>
                </a:cubicBezTo>
                <a:cubicBezTo>
                  <a:pt x="105000" y="35144"/>
                  <a:pt x="84850" y="15000"/>
                  <a:pt x="60000" y="15000"/>
                </a:cubicBezTo>
                <a:cubicBezTo>
                  <a:pt x="50650" y="14994"/>
                  <a:pt x="41538" y="17905"/>
                  <a:pt x="33922" y="23322"/>
                </a:cubicBezTo>
                <a:close/>
                <a:moveTo>
                  <a:pt x="23322" y="33922"/>
                </a:moveTo>
                <a:cubicBezTo>
                  <a:pt x="17905" y="41538"/>
                  <a:pt x="14994" y="50650"/>
                  <a:pt x="14994" y="59994"/>
                </a:cubicBezTo>
                <a:cubicBezTo>
                  <a:pt x="15000" y="84850"/>
                  <a:pt x="35144" y="105000"/>
                  <a:pt x="60000" y="105000"/>
                </a:cubicBezTo>
                <a:cubicBezTo>
                  <a:pt x="69344" y="105000"/>
                  <a:pt x="78455" y="102088"/>
                  <a:pt x="86072" y="96672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Shape 867"/>
          <p:cNvGrpSpPr/>
          <p:nvPr/>
        </p:nvGrpSpPr>
        <p:grpSpPr>
          <a:xfrm>
            <a:off x="5638800" y="5395912"/>
            <a:ext cx="854074" cy="973136"/>
            <a:chOff x="1920" y="960"/>
            <a:chExt cx="537" cy="612"/>
          </a:xfrm>
        </p:grpSpPr>
        <p:sp>
          <p:nvSpPr>
            <p:cNvPr id="868" name="Shape 868"/>
            <p:cNvSpPr/>
            <p:nvPr/>
          </p:nvSpPr>
          <p:spPr>
            <a:xfrm>
              <a:off x="2255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1920" y="960"/>
              <a:ext cx="19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grpSp>
          <p:nvGrpSpPr>
            <p:cNvPr id="870" name="Shape 870"/>
            <p:cNvGrpSpPr/>
            <p:nvPr/>
          </p:nvGrpSpPr>
          <p:grpSpPr>
            <a:xfrm>
              <a:off x="1958" y="971"/>
              <a:ext cx="499" cy="601"/>
              <a:chOff x="1958" y="971"/>
              <a:chExt cx="499" cy="601"/>
            </a:xfrm>
          </p:grpSpPr>
          <p:grpSp>
            <p:nvGrpSpPr>
              <p:cNvPr id="871" name="Shape 871"/>
              <p:cNvGrpSpPr/>
              <p:nvPr/>
            </p:nvGrpSpPr>
            <p:grpSpPr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872" name="Shape 872"/>
                <p:cNvGrpSpPr/>
                <p:nvPr/>
              </p:nvGrpSpPr>
              <p:grpSpPr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cxnSp>
                <p:nvCxnSpPr>
                  <p:cNvPr id="873" name="Shape 873"/>
                  <p:cNvCxnSpPr/>
                  <p:nvPr/>
                </p:nvCxnSpPr>
                <p:spPr>
                  <a:xfrm>
                    <a:off x="2368" y="1380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74" name="Shape 874"/>
                  <p:cNvCxnSpPr/>
                  <p:nvPr/>
                </p:nvCxnSpPr>
                <p:spPr>
                  <a:xfrm>
                    <a:off x="2368" y="1572"/>
                    <a:ext cx="448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75" name="Shape 875"/>
                <p:cNvGrpSpPr/>
                <p:nvPr/>
              </p:nvGrpSpPr>
              <p:grpSpPr>
                <a:xfrm>
                  <a:off x="2507" y="1264"/>
                  <a:ext cx="192" cy="448"/>
                  <a:chOff x="2507" y="1264"/>
                  <a:chExt cx="192" cy="448"/>
                </a:xfrm>
              </p:grpSpPr>
              <p:cxnSp>
                <p:nvCxnSpPr>
                  <p:cNvPr id="876" name="Shape 876"/>
                  <p:cNvCxnSpPr/>
                  <p:nvPr/>
                </p:nvCxnSpPr>
                <p:spPr>
                  <a:xfrm>
                    <a:off x="2700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77" name="Shape 877"/>
                  <p:cNvCxnSpPr/>
                  <p:nvPr/>
                </p:nvCxnSpPr>
                <p:spPr>
                  <a:xfrm>
                    <a:off x="2507" y="1264"/>
                    <a:ext cx="0" cy="44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878" name="Shape 878"/>
              <p:cNvSpPr/>
              <p:nvPr/>
            </p:nvSpPr>
            <p:spPr>
              <a:xfrm>
                <a:off x="2112" y="1152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2255" y="1343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2063" y="971"/>
                <a:ext cx="202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255" y="115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</p:grpSp>
      <p:sp>
        <p:nvSpPr>
          <p:cNvPr id="882" name="Shape 882"/>
          <p:cNvSpPr/>
          <p:nvPr/>
        </p:nvSpPr>
        <p:spPr>
          <a:xfrm>
            <a:off x="5943600" y="6005512"/>
            <a:ext cx="307974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83" name="Shape 883"/>
          <p:cNvSpPr/>
          <p:nvPr/>
        </p:nvSpPr>
        <p:spPr>
          <a:xfrm>
            <a:off x="5638800" y="6005512"/>
            <a:ext cx="320675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884" name="Shape 884"/>
          <p:cNvSpPr/>
          <p:nvPr/>
        </p:nvSpPr>
        <p:spPr>
          <a:xfrm>
            <a:off x="2111375" y="5192712"/>
            <a:ext cx="228600" cy="304799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Shape 885"/>
          <p:cNvSpPr txBox="1"/>
          <p:nvPr/>
        </p:nvSpPr>
        <p:spPr>
          <a:xfrm>
            <a:off x="471356" y="2396208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0" y="3740164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-332051" y="5128132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type="title"/>
          </p:nvPr>
        </p:nvSpPr>
        <p:spPr>
          <a:xfrm>
            <a:off x="685800" y="281700"/>
            <a:ext cx="8458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Partial Game Tree for Tic-Tac-Toe</a:t>
            </a:r>
          </a:p>
        </p:txBody>
      </p:sp>
      <p:sp>
        <p:nvSpPr>
          <p:cNvPr id="894" name="Shape 89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95" name="Shape 8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833437"/>
            <a:ext cx="6823074" cy="47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Shape 896"/>
          <p:cNvSpPr/>
          <p:nvPr/>
        </p:nvSpPr>
        <p:spPr>
          <a:xfrm>
            <a:off x="242308" y="5619000"/>
            <a:ext cx="8781582" cy="1125536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8098">
              <a:schemeClr val="lt2">
                <a:alpha val="74901"/>
              </a:scheme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ct val="25000"/>
              <a:buFont typeface="Noto Sans Symbols"/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 tries to maximize utility (from X’s perspective) of move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25000"/>
              <a:buFont typeface="Noto Sans Symbols"/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 tries to minimize utility (from X’s perspective) of move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type="title"/>
          </p:nvPr>
        </p:nvSpPr>
        <p:spPr>
          <a:xfrm>
            <a:off x="641350" y="2238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Optimal Strategies</a:t>
            </a:r>
          </a:p>
        </p:txBody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x="293687" y="1449387"/>
            <a:ext cx="8504977" cy="5159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contingent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MAX assuming infallible MIN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Both players play optimally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game tree, the optimal strategy can be determined by using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minimax value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each node: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MINIMAX-VALUE(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UTILITY(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			If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terminal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max</a:t>
            </a:r>
            <a:r>
              <a:rPr b="1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∈ successors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MINIMAX-VALUE(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	If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max node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min</a:t>
            </a:r>
            <a:r>
              <a:rPr b="1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∈ successors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MINIMAX-VALUE(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	If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min node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Implicitly defines a recursive search algorithm (Minimax)</a:t>
            </a:r>
          </a:p>
        </p:txBody>
      </p:sp>
      <p:sp>
        <p:nvSpPr>
          <p:cNvPr id="904" name="Shape 90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10" name="Shape 91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Minimax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2057400" y="3548062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x="3505200" y="3548062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2743200" y="3548075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4419600" y="3548062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4800600" y="3548062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5410200" y="3548075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6781800" y="3548062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6172200" y="3548062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3962400" y="3548062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920" name="Shape 920"/>
          <p:cNvCxnSpPr/>
          <p:nvPr/>
        </p:nvCxnSpPr>
        <p:spPr>
          <a:xfrm flipH="1">
            <a:off x="3505200" y="1871663"/>
            <a:ext cx="838199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Shape 921"/>
          <p:cNvCxnSpPr/>
          <p:nvPr/>
        </p:nvCxnSpPr>
        <p:spPr>
          <a:xfrm flipH="1">
            <a:off x="2362199" y="2786063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Shape 922"/>
          <p:cNvCxnSpPr/>
          <p:nvPr/>
        </p:nvCxnSpPr>
        <p:spPr>
          <a:xfrm flipH="1">
            <a:off x="3124199" y="2786063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Shape 923"/>
          <p:cNvCxnSpPr/>
          <p:nvPr/>
        </p:nvCxnSpPr>
        <p:spPr>
          <a:xfrm>
            <a:off x="3505200" y="2786063"/>
            <a:ext cx="152399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Shape 924"/>
          <p:cNvCxnSpPr/>
          <p:nvPr/>
        </p:nvCxnSpPr>
        <p:spPr>
          <a:xfrm>
            <a:off x="4572000" y="2709863"/>
            <a:ext cx="38100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Shape 925"/>
          <p:cNvCxnSpPr/>
          <p:nvPr/>
        </p:nvCxnSpPr>
        <p:spPr>
          <a:xfrm>
            <a:off x="6019800" y="2786063"/>
            <a:ext cx="838199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Shape 926"/>
          <p:cNvCxnSpPr/>
          <p:nvPr/>
        </p:nvCxnSpPr>
        <p:spPr>
          <a:xfrm flipH="1">
            <a:off x="4190999" y="2786063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Shape 927"/>
          <p:cNvCxnSpPr/>
          <p:nvPr/>
        </p:nvCxnSpPr>
        <p:spPr>
          <a:xfrm flipH="1">
            <a:off x="5638799" y="2786063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Shape 928"/>
          <p:cNvCxnSpPr/>
          <p:nvPr/>
        </p:nvCxnSpPr>
        <p:spPr>
          <a:xfrm>
            <a:off x="4572000" y="2862263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Shape 929"/>
          <p:cNvCxnSpPr/>
          <p:nvPr/>
        </p:nvCxnSpPr>
        <p:spPr>
          <a:xfrm>
            <a:off x="5943600" y="2786063"/>
            <a:ext cx="3810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Shape 930"/>
          <p:cNvCxnSpPr/>
          <p:nvPr/>
        </p:nvCxnSpPr>
        <p:spPr>
          <a:xfrm>
            <a:off x="4800600" y="1947863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Shape 931"/>
          <p:cNvCxnSpPr/>
          <p:nvPr/>
        </p:nvCxnSpPr>
        <p:spPr>
          <a:xfrm flipH="1">
            <a:off x="4571999" y="1947863"/>
            <a:ext cx="1587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Shape 932"/>
          <p:cNvSpPr txBox="1"/>
          <p:nvPr/>
        </p:nvSpPr>
        <p:spPr>
          <a:xfrm>
            <a:off x="1023937" y="4740275"/>
            <a:ext cx="5348286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Minimize opponent’s chance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Maximize your chance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38" name="Shape 938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Minimax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3200400" y="24733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4394200" y="24733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2057400" y="36925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5638800" y="24733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3505200" y="36925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944" name="Shape 944"/>
          <p:cNvSpPr txBox="1"/>
          <p:nvPr/>
        </p:nvSpPr>
        <p:spPr>
          <a:xfrm>
            <a:off x="2743200" y="3692525"/>
            <a:ext cx="73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4419600" y="36925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4800600" y="36925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5410200" y="3692525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6781800" y="36925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172200" y="36925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3962400" y="36925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951" name="Shape 951"/>
          <p:cNvCxnSpPr/>
          <p:nvPr/>
        </p:nvCxnSpPr>
        <p:spPr>
          <a:xfrm flipH="1">
            <a:off x="3505200" y="2016125"/>
            <a:ext cx="838199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Shape 952"/>
          <p:cNvCxnSpPr/>
          <p:nvPr/>
        </p:nvCxnSpPr>
        <p:spPr>
          <a:xfrm flipH="1">
            <a:off x="2362199" y="2930525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Shape 953"/>
          <p:cNvCxnSpPr/>
          <p:nvPr/>
        </p:nvCxnSpPr>
        <p:spPr>
          <a:xfrm flipH="1">
            <a:off x="3124199" y="2930525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Shape 954"/>
          <p:cNvCxnSpPr/>
          <p:nvPr/>
        </p:nvCxnSpPr>
        <p:spPr>
          <a:xfrm>
            <a:off x="3505200" y="2930525"/>
            <a:ext cx="152399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Shape 955"/>
          <p:cNvCxnSpPr/>
          <p:nvPr/>
        </p:nvCxnSpPr>
        <p:spPr>
          <a:xfrm>
            <a:off x="4572000" y="2854325"/>
            <a:ext cx="38100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Shape 956"/>
          <p:cNvCxnSpPr/>
          <p:nvPr/>
        </p:nvCxnSpPr>
        <p:spPr>
          <a:xfrm>
            <a:off x="6019800" y="2930525"/>
            <a:ext cx="838199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Shape 957"/>
          <p:cNvCxnSpPr/>
          <p:nvPr/>
        </p:nvCxnSpPr>
        <p:spPr>
          <a:xfrm flipH="1">
            <a:off x="4190999" y="2930525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Shape 958"/>
          <p:cNvCxnSpPr/>
          <p:nvPr/>
        </p:nvCxnSpPr>
        <p:spPr>
          <a:xfrm flipH="1">
            <a:off x="5638799" y="2930525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Shape 959"/>
          <p:cNvCxnSpPr/>
          <p:nvPr/>
        </p:nvCxnSpPr>
        <p:spPr>
          <a:xfrm>
            <a:off x="4572000" y="3006725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Shape 960"/>
          <p:cNvCxnSpPr/>
          <p:nvPr/>
        </p:nvCxnSpPr>
        <p:spPr>
          <a:xfrm>
            <a:off x="5943600" y="2930525"/>
            <a:ext cx="3810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Shape 961"/>
          <p:cNvCxnSpPr/>
          <p:nvPr/>
        </p:nvCxnSpPr>
        <p:spPr>
          <a:xfrm>
            <a:off x="4800600" y="2092325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Shape 962"/>
          <p:cNvCxnSpPr/>
          <p:nvPr/>
        </p:nvCxnSpPr>
        <p:spPr>
          <a:xfrm flipH="1">
            <a:off x="4571999" y="2092325"/>
            <a:ext cx="1587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Shape 963"/>
          <p:cNvSpPr txBox="1"/>
          <p:nvPr/>
        </p:nvSpPr>
        <p:spPr>
          <a:xfrm>
            <a:off x="914400" y="2930525"/>
            <a:ext cx="106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1023937" y="4787900"/>
            <a:ext cx="5348286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Minimize opponent’s chance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Maximize your chance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70" name="Shape 97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Minimax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3200400" y="28321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4394200" y="19939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4394200" y="28321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74" name="Shape 974"/>
          <p:cNvSpPr txBox="1"/>
          <p:nvPr/>
        </p:nvSpPr>
        <p:spPr>
          <a:xfrm>
            <a:off x="2057400" y="40513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975" name="Shape 975"/>
          <p:cNvSpPr txBox="1"/>
          <p:nvPr/>
        </p:nvSpPr>
        <p:spPr>
          <a:xfrm>
            <a:off x="5638800" y="28321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3505200" y="40513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2743200" y="40513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4419600" y="40513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4800600" y="40513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5410200" y="40513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6781800" y="40513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172200" y="40513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3962400" y="40513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984" name="Shape 984"/>
          <p:cNvCxnSpPr/>
          <p:nvPr/>
        </p:nvCxnSpPr>
        <p:spPr>
          <a:xfrm flipH="1">
            <a:off x="3505200" y="2374900"/>
            <a:ext cx="838199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Shape 985"/>
          <p:cNvCxnSpPr/>
          <p:nvPr/>
        </p:nvCxnSpPr>
        <p:spPr>
          <a:xfrm flipH="1">
            <a:off x="2362199" y="32893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Shape 986"/>
          <p:cNvCxnSpPr/>
          <p:nvPr/>
        </p:nvCxnSpPr>
        <p:spPr>
          <a:xfrm flipH="1">
            <a:off x="3124199" y="3289300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Shape 987"/>
          <p:cNvCxnSpPr/>
          <p:nvPr/>
        </p:nvCxnSpPr>
        <p:spPr>
          <a:xfrm>
            <a:off x="3505200" y="3289300"/>
            <a:ext cx="152399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Shape 988"/>
          <p:cNvCxnSpPr/>
          <p:nvPr/>
        </p:nvCxnSpPr>
        <p:spPr>
          <a:xfrm>
            <a:off x="4572000" y="3213100"/>
            <a:ext cx="38100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Shape 989"/>
          <p:cNvCxnSpPr/>
          <p:nvPr/>
        </p:nvCxnSpPr>
        <p:spPr>
          <a:xfrm>
            <a:off x="6019800" y="3289300"/>
            <a:ext cx="838199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Shape 990"/>
          <p:cNvCxnSpPr/>
          <p:nvPr/>
        </p:nvCxnSpPr>
        <p:spPr>
          <a:xfrm flipH="1">
            <a:off x="4190999" y="3289300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Shape 991"/>
          <p:cNvCxnSpPr/>
          <p:nvPr/>
        </p:nvCxnSpPr>
        <p:spPr>
          <a:xfrm flipH="1">
            <a:off x="5638799" y="3289300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Shape 992"/>
          <p:cNvCxnSpPr/>
          <p:nvPr/>
        </p:nvCxnSpPr>
        <p:spPr>
          <a:xfrm>
            <a:off x="4572000" y="33655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Shape 993"/>
          <p:cNvCxnSpPr/>
          <p:nvPr/>
        </p:nvCxnSpPr>
        <p:spPr>
          <a:xfrm>
            <a:off x="5943600" y="3289300"/>
            <a:ext cx="3810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Shape 994"/>
          <p:cNvCxnSpPr/>
          <p:nvPr/>
        </p:nvCxnSpPr>
        <p:spPr>
          <a:xfrm>
            <a:off x="4800600" y="24511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Shape 995"/>
          <p:cNvCxnSpPr/>
          <p:nvPr/>
        </p:nvCxnSpPr>
        <p:spPr>
          <a:xfrm flipH="1">
            <a:off x="4571999" y="2451100"/>
            <a:ext cx="1587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Shape 996"/>
          <p:cNvSpPr txBox="1"/>
          <p:nvPr/>
        </p:nvSpPr>
        <p:spPr>
          <a:xfrm>
            <a:off x="974725" y="2186000"/>
            <a:ext cx="126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997" name="Shape 997"/>
          <p:cNvSpPr txBox="1"/>
          <p:nvPr/>
        </p:nvSpPr>
        <p:spPr>
          <a:xfrm>
            <a:off x="914400" y="32893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1023937" y="4859337"/>
            <a:ext cx="5348286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Minimize opponent’s chance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Maximize your chance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04" name="Shape 1004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Minimax</a:t>
            </a:r>
          </a:p>
        </p:txBody>
      </p:sp>
      <p:sp>
        <p:nvSpPr>
          <p:cNvPr id="1005" name="Shape 1005"/>
          <p:cNvSpPr txBox="1"/>
          <p:nvPr/>
        </p:nvSpPr>
        <p:spPr>
          <a:xfrm>
            <a:off x="3200400" y="26892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x="4394200" y="18510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x="4394200" y="26892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08" name="Shape 1008"/>
          <p:cNvSpPr txBox="1"/>
          <p:nvPr/>
        </p:nvSpPr>
        <p:spPr>
          <a:xfrm>
            <a:off x="2057400" y="39084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009" name="Shape 1009"/>
          <p:cNvSpPr txBox="1"/>
          <p:nvPr/>
        </p:nvSpPr>
        <p:spPr>
          <a:xfrm>
            <a:off x="5638800" y="26892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10" name="Shape 1010"/>
          <p:cNvSpPr txBox="1"/>
          <p:nvPr/>
        </p:nvSpPr>
        <p:spPr>
          <a:xfrm>
            <a:off x="3505200" y="39084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2743200" y="3908425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4419600" y="39084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013" name="Shape 1013"/>
          <p:cNvSpPr txBox="1"/>
          <p:nvPr/>
        </p:nvSpPr>
        <p:spPr>
          <a:xfrm>
            <a:off x="4800600" y="39084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014" name="Shape 1014"/>
          <p:cNvSpPr txBox="1"/>
          <p:nvPr/>
        </p:nvSpPr>
        <p:spPr>
          <a:xfrm>
            <a:off x="5410200" y="3908425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1015" name="Shape 1015"/>
          <p:cNvSpPr txBox="1"/>
          <p:nvPr/>
        </p:nvSpPr>
        <p:spPr>
          <a:xfrm>
            <a:off x="6781800" y="39084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6172200" y="39084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3962400" y="390842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1018" name="Shape 1018"/>
          <p:cNvCxnSpPr/>
          <p:nvPr/>
        </p:nvCxnSpPr>
        <p:spPr>
          <a:xfrm flipH="1">
            <a:off x="3505200" y="2232025"/>
            <a:ext cx="838199" cy="457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Shape 1019"/>
          <p:cNvCxnSpPr/>
          <p:nvPr/>
        </p:nvCxnSpPr>
        <p:spPr>
          <a:xfrm flipH="1">
            <a:off x="2362199" y="3146425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Shape 1020"/>
          <p:cNvCxnSpPr/>
          <p:nvPr/>
        </p:nvCxnSpPr>
        <p:spPr>
          <a:xfrm flipH="1">
            <a:off x="3124199" y="3146425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Shape 1021"/>
          <p:cNvCxnSpPr/>
          <p:nvPr/>
        </p:nvCxnSpPr>
        <p:spPr>
          <a:xfrm>
            <a:off x="3505200" y="3146425"/>
            <a:ext cx="152399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Shape 1022"/>
          <p:cNvCxnSpPr/>
          <p:nvPr/>
        </p:nvCxnSpPr>
        <p:spPr>
          <a:xfrm>
            <a:off x="4572000" y="3070225"/>
            <a:ext cx="381000" cy="838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Shape 1023"/>
          <p:cNvCxnSpPr/>
          <p:nvPr/>
        </p:nvCxnSpPr>
        <p:spPr>
          <a:xfrm>
            <a:off x="6019800" y="3146425"/>
            <a:ext cx="838199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Shape 1024"/>
          <p:cNvCxnSpPr/>
          <p:nvPr/>
        </p:nvCxnSpPr>
        <p:spPr>
          <a:xfrm flipH="1">
            <a:off x="4190999" y="3146425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Shape 1025"/>
          <p:cNvCxnSpPr/>
          <p:nvPr/>
        </p:nvCxnSpPr>
        <p:spPr>
          <a:xfrm flipH="1">
            <a:off x="5638799" y="3146425"/>
            <a:ext cx="228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Shape 1026"/>
          <p:cNvCxnSpPr/>
          <p:nvPr/>
        </p:nvCxnSpPr>
        <p:spPr>
          <a:xfrm>
            <a:off x="4572000" y="3222625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Shape 1027"/>
          <p:cNvCxnSpPr/>
          <p:nvPr/>
        </p:nvCxnSpPr>
        <p:spPr>
          <a:xfrm>
            <a:off x="5943600" y="3146425"/>
            <a:ext cx="3810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Shape 1028"/>
          <p:cNvCxnSpPr/>
          <p:nvPr/>
        </p:nvCxnSpPr>
        <p:spPr>
          <a:xfrm>
            <a:off x="4800600" y="2308225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Shape 1029"/>
          <p:cNvCxnSpPr/>
          <p:nvPr/>
        </p:nvCxnSpPr>
        <p:spPr>
          <a:xfrm flipH="1">
            <a:off x="4571999" y="2308225"/>
            <a:ext cx="1587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Shape 1030"/>
          <p:cNvSpPr txBox="1"/>
          <p:nvPr/>
        </p:nvSpPr>
        <p:spPr>
          <a:xfrm>
            <a:off x="974725" y="2043125"/>
            <a:ext cx="108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914400" y="3146425"/>
            <a:ext cx="126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1023937" y="4787900"/>
            <a:ext cx="5348286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Minimize opponent’s chance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Maximize your chance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 txBox="1"/>
          <p:nvPr>
            <p:ph type="title"/>
          </p:nvPr>
        </p:nvSpPr>
        <p:spPr>
          <a:xfrm>
            <a:off x="744537" y="0"/>
            <a:ext cx="7772400" cy="864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Two-Ply Game Tree</a:t>
            </a:r>
          </a:p>
        </p:txBody>
      </p:sp>
      <p:sp>
        <p:nvSpPr>
          <p:cNvPr id="1039" name="Shape 103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040" name="Shape 10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1806575"/>
            <a:ext cx="8285161" cy="357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Shape 10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800" y="2311400"/>
            <a:ext cx="828675" cy="52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Shape 10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5662" y="2246313"/>
            <a:ext cx="852487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Shape 1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9262" y="3762375"/>
            <a:ext cx="828675" cy="528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4" name="Shape 1044"/>
          <p:cNvGrpSpPr/>
          <p:nvPr/>
        </p:nvGrpSpPr>
        <p:grpSpPr>
          <a:xfrm>
            <a:off x="6607174" y="3956050"/>
            <a:ext cx="434820" cy="465377"/>
            <a:chOff x="4161" y="2492"/>
            <a:chExt cx="273" cy="293"/>
          </a:xfrm>
        </p:grpSpPr>
        <p:pic>
          <p:nvPicPr>
            <p:cNvPr id="1045" name="Shape 10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61" y="2492"/>
              <a:ext cx="188" cy="1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6" name="Shape 10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3693138">
              <a:off x="4215" y="2595"/>
              <a:ext cx="226" cy="1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7" name="Shape 1047"/>
          <p:cNvGrpSpPr/>
          <p:nvPr/>
        </p:nvGrpSpPr>
        <p:grpSpPr>
          <a:xfrm>
            <a:off x="7096658" y="3948448"/>
            <a:ext cx="466557" cy="413514"/>
            <a:chOff x="4470" y="2487"/>
            <a:chExt cx="293" cy="260"/>
          </a:xfrm>
        </p:grpSpPr>
        <p:pic>
          <p:nvPicPr>
            <p:cNvPr id="1048" name="Shape 10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663564">
              <a:off x="4536" y="2573"/>
              <a:ext cx="207" cy="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9" name="Shape 10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947239">
              <a:off x="4491" y="2520"/>
              <a:ext cx="157" cy="1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0" name="Shape 1050"/>
          <p:cNvGrpSpPr/>
          <p:nvPr/>
        </p:nvGrpSpPr>
        <p:grpSpPr>
          <a:xfrm>
            <a:off x="4865687" y="4010025"/>
            <a:ext cx="473620" cy="451497"/>
            <a:chOff x="3064" y="2526"/>
            <a:chExt cx="298" cy="284"/>
          </a:xfrm>
        </p:grpSpPr>
        <p:pic>
          <p:nvPicPr>
            <p:cNvPr id="1051" name="Shape 10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819495">
              <a:off x="3131" y="2617"/>
              <a:ext cx="218" cy="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2" name="Shape 10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64" y="2526"/>
              <a:ext cx="115" cy="1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3" name="Shape 1053"/>
          <p:cNvGrpSpPr/>
          <p:nvPr/>
        </p:nvGrpSpPr>
        <p:grpSpPr>
          <a:xfrm>
            <a:off x="3778249" y="3949699"/>
            <a:ext cx="425450" cy="341313"/>
            <a:chOff x="2379" y="2487"/>
            <a:chExt cx="268" cy="215"/>
          </a:xfrm>
        </p:grpSpPr>
        <p:pic>
          <p:nvPicPr>
            <p:cNvPr id="1054" name="Shape 10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79" y="2570"/>
              <a:ext cx="268" cy="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5" name="Shape 10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8" y="2487"/>
              <a:ext cx="105" cy="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6" name="Shape 1056"/>
          <p:cNvGrpSpPr/>
          <p:nvPr/>
        </p:nvGrpSpPr>
        <p:grpSpPr>
          <a:xfrm>
            <a:off x="4325638" y="3996742"/>
            <a:ext cx="443210" cy="329778"/>
            <a:chOff x="2724" y="2517"/>
            <a:chExt cx="279" cy="207"/>
          </a:xfrm>
        </p:grpSpPr>
        <p:pic>
          <p:nvPicPr>
            <p:cNvPr id="1057" name="Shape 10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4" y="2557"/>
              <a:ext cx="199" cy="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8" name="Shape 10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3390222">
              <a:off x="2733" y="2563"/>
              <a:ext cx="172" cy="1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9" name="Shape 1059"/>
          <p:cNvGrpSpPr/>
          <p:nvPr/>
        </p:nvGrpSpPr>
        <p:grpSpPr>
          <a:xfrm>
            <a:off x="2603866" y="3936456"/>
            <a:ext cx="581880" cy="571000"/>
            <a:chOff x="1640" y="2479"/>
            <a:chExt cx="366" cy="359"/>
          </a:xfrm>
        </p:grpSpPr>
        <p:pic>
          <p:nvPicPr>
            <p:cNvPr id="1060" name="Shape 10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551205">
              <a:off x="1666" y="2559"/>
              <a:ext cx="313" cy="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1" name="Shape 10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9" y="2506"/>
              <a:ext cx="131" cy="1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2" name="Shape 1062"/>
          <p:cNvGrpSpPr/>
          <p:nvPr/>
        </p:nvGrpSpPr>
        <p:grpSpPr>
          <a:xfrm>
            <a:off x="1387474" y="3930650"/>
            <a:ext cx="346075" cy="393699"/>
            <a:chOff x="873" y="2476"/>
            <a:chExt cx="218" cy="247"/>
          </a:xfrm>
        </p:grpSpPr>
        <p:pic>
          <p:nvPicPr>
            <p:cNvPr id="1063" name="Shape 10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3" y="2498"/>
              <a:ext cx="218" cy="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4" name="Shape 10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3" y="2476"/>
              <a:ext cx="104" cy="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5" name="Shape 1065"/>
          <p:cNvGrpSpPr/>
          <p:nvPr/>
        </p:nvGrpSpPr>
        <p:grpSpPr>
          <a:xfrm>
            <a:off x="2108199" y="4008437"/>
            <a:ext cx="365124" cy="393700"/>
            <a:chOff x="1327" y="2525"/>
            <a:chExt cx="229" cy="248"/>
          </a:xfrm>
        </p:grpSpPr>
        <p:pic>
          <p:nvPicPr>
            <p:cNvPr id="1066" name="Shape 10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27" y="2585"/>
              <a:ext cx="229" cy="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7" name="Shape 10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52" y="2525"/>
              <a:ext cx="105" cy="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8" name="Shape 10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1463" y="3146425"/>
            <a:ext cx="414337" cy="4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Shape 10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9825" y="3030538"/>
            <a:ext cx="414337" cy="4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Shape 10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7375" y="3030538"/>
            <a:ext cx="414337" cy="4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Shape 10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650" y="1824038"/>
            <a:ext cx="414337" cy="473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2" name="Shape 1072"/>
          <p:cNvGrpSpPr/>
          <p:nvPr/>
        </p:nvGrpSpPr>
        <p:grpSpPr>
          <a:xfrm>
            <a:off x="4011613" y="2338273"/>
            <a:ext cx="749537" cy="733539"/>
            <a:chOff x="2527" y="1472"/>
            <a:chExt cx="472" cy="462"/>
          </a:xfrm>
        </p:grpSpPr>
        <p:pic>
          <p:nvPicPr>
            <p:cNvPr id="1073" name="Shape 10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572564">
              <a:off x="2749" y="1507"/>
              <a:ext cx="209" cy="2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4" name="Shape 10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27" y="1651"/>
              <a:ext cx="446" cy="2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5" name="Shape 1075"/>
          <p:cNvGrpSpPr/>
          <p:nvPr/>
        </p:nvGrpSpPr>
        <p:grpSpPr>
          <a:xfrm>
            <a:off x="1554162" y="4914900"/>
            <a:ext cx="346075" cy="393699"/>
            <a:chOff x="873" y="2476"/>
            <a:chExt cx="218" cy="247"/>
          </a:xfrm>
        </p:grpSpPr>
        <p:pic>
          <p:nvPicPr>
            <p:cNvPr id="1076" name="Shape 10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3" y="2498"/>
              <a:ext cx="218" cy="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7" name="Shape 10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3" y="2476"/>
              <a:ext cx="104" cy="8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8" name="Shape 10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613" y="4911725"/>
            <a:ext cx="458786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Shape 10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6750" y="4910137"/>
            <a:ext cx="458788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Shape 10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775" y="4911725"/>
            <a:ext cx="458788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Shape 10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6800" y="4910137"/>
            <a:ext cx="458788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Shape 10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812" y="4908550"/>
            <a:ext cx="458786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Shape 10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650" y="4908550"/>
            <a:ext cx="458788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Shape 10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8338" y="4913312"/>
            <a:ext cx="458786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Shape 10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7175" y="4916487"/>
            <a:ext cx="458788" cy="29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Shape 1086"/>
          <p:cNvGrpSpPr/>
          <p:nvPr/>
        </p:nvGrpSpPr>
        <p:grpSpPr>
          <a:xfrm>
            <a:off x="3933825" y="3387725"/>
            <a:ext cx="1000124" cy="1825624"/>
            <a:chOff x="2478" y="2217"/>
            <a:chExt cx="422" cy="1066"/>
          </a:xfrm>
        </p:grpSpPr>
        <p:sp>
          <p:nvSpPr>
            <p:cNvPr id="1087" name="Shape 1087"/>
            <p:cNvSpPr/>
            <p:nvPr/>
          </p:nvSpPr>
          <p:spPr>
            <a:xfrm>
              <a:off x="2478" y="3092"/>
              <a:ext cx="191" cy="191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8" name="Shape 1088"/>
            <p:cNvCxnSpPr/>
            <p:nvPr/>
          </p:nvCxnSpPr>
          <p:spPr>
            <a:xfrm flipH="1" rot="10800000">
              <a:off x="2493" y="2217"/>
              <a:ext cx="408" cy="911"/>
            </a:xfrm>
            <a:prstGeom prst="curvedConnector4">
              <a:avLst>
                <a:gd fmla="val -411227" name="adj1"/>
                <a:gd fmla="val 316959" name="adj2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89" name="Shape 1089"/>
          <p:cNvGrpSpPr/>
          <p:nvPr/>
        </p:nvGrpSpPr>
        <p:grpSpPr>
          <a:xfrm>
            <a:off x="7078663" y="3340099"/>
            <a:ext cx="1130299" cy="1865313"/>
            <a:chOff x="4491" y="2123"/>
            <a:chExt cx="679" cy="1156"/>
          </a:xfrm>
        </p:grpSpPr>
        <p:cxnSp>
          <p:nvCxnSpPr>
            <p:cNvPr id="1090" name="Shape 1090"/>
            <p:cNvCxnSpPr/>
            <p:nvPr/>
          </p:nvCxnSpPr>
          <p:spPr>
            <a:xfrm rot="10800000">
              <a:off x="4491" y="2123"/>
              <a:ext cx="623" cy="967"/>
            </a:xfrm>
            <a:prstGeom prst="curvedConnector4">
              <a:avLst>
                <a:gd fmla="val 781960" name="adj1"/>
                <a:gd fmla="val 313704" name="adj2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1" name="Shape 1091"/>
            <p:cNvSpPr/>
            <p:nvPr/>
          </p:nvSpPr>
          <p:spPr>
            <a:xfrm>
              <a:off x="4979" y="3087"/>
              <a:ext cx="191" cy="191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Shape 1092"/>
          <p:cNvGrpSpPr/>
          <p:nvPr/>
        </p:nvGrpSpPr>
        <p:grpSpPr>
          <a:xfrm>
            <a:off x="1463675" y="3446463"/>
            <a:ext cx="1352549" cy="1760536"/>
            <a:chOff x="922" y="2203"/>
            <a:chExt cx="598" cy="1076"/>
          </a:xfrm>
        </p:grpSpPr>
        <p:cxnSp>
          <p:nvCxnSpPr>
            <p:cNvPr id="1093" name="Shape 1093"/>
            <p:cNvCxnSpPr/>
            <p:nvPr/>
          </p:nvCxnSpPr>
          <p:spPr>
            <a:xfrm flipH="1" rot="10800000">
              <a:off x="944" y="2203"/>
              <a:ext cx="576" cy="911"/>
            </a:xfrm>
            <a:prstGeom prst="curvedConnector4">
              <a:avLst>
                <a:gd fmla="val -116469" name="adj1"/>
                <a:gd fmla="val 331019" name="adj2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4" name="Shape 1094"/>
            <p:cNvSpPr/>
            <p:nvPr/>
          </p:nvSpPr>
          <p:spPr>
            <a:xfrm>
              <a:off x="922" y="3087"/>
              <a:ext cx="191" cy="191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Shape 1095"/>
          <p:cNvGrpSpPr/>
          <p:nvPr/>
        </p:nvGrpSpPr>
        <p:grpSpPr>
          <a:xfrm>
            <a:off x="2714625" y="1962822"/>
            <a:ext cx="2224656" cy="1439190"/>
            <a:chOff x="1760" y="1138"/>
            <a:chExt cx="1092" cy="1069"/>
          </a:xfrm>
        </p:grpSpPr>
        <p:sp>
          <p:nvSpPr>
            <p:cNvPr id="1096" name="Shape 1096"/>
            <p:cNvSpPr/>
            <p:nvPr/>
          </p:nvSpPr>
          <p:spPr>
            <a:xfrm>
              <a:off x="1760" y="2015"/>
              <a:ext cx="191" cy="191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7" name="Shape 1097"/>
            <p:cNvCxnSpPr/>
            <p:nvPr/>
          </p:nvCxnSpPr>
          <p:spPr>
            <a:xfrm rot="-5400000">
              <a:off x="1856" y="1057"/>
              <a:ext cx="914" cy="1077"/>
            </a:xfrm>
            <a:prstGeom prst="curvedConnector3">
              <a:avLst>
                <a:gd fmla="val 259332" name="adj1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98" name="Shape 1098"/>
          <p:cNvSpPr txBox="1"/>
          <p:nvPr/>
        </p:nvSpPr>
        <p:spPr>
          <a:xfrm>
            <a:off x="641350" y="5665787"/>
            <a:ext cx="7907338" cy="8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Minimax does its best for MAX under the assumption that MIN will do its worst</a:t>
            </a:r>
          </a:p>
        </p:txBody>
      </p:sp>
      <p:cxnSp>
        <p:nvCxnSpPr>
          <p:cNvPr id="1099" name="Shape 1099"/>
          <p:cNvCxnSpPr/>
          <p:nvPr/>
        </p:nvCxnSpPr>
        <p:spPr>
          <a:xfrm flipH="1">
            <a:off x="2635250" y="2262188"/>
            <a:ext cx="2101849" cy="920749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0" name="Shape 1100"/>
          <p:cNvSpPr/>
          <p:nvPr/>
        </p:nvSpPr>
        <p:spPr>
          <a:xfrm>
            <a:off x="320675" y="985837"/>
            <a:ext cx="8123238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proceeds depth first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Backing up values as it completes search of successors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1583569" y="3603721"/>
            <a:ext cx="1014274" cy="902619"/>
          </a:xfrm>
          <a:prstGeom prst="straightConnector1">
            <a:avLst/>
          </a:prstGeom>
          <a:noFill/>
          <a:ln cap="flat" cmpd="sng" w="38100">
            <a:solidFill>
              <a:srgbClr val="C7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79450" y="128588"/>
            <a:ext cx="7772400" cy="896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Games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68274" y="1316550"/>
            <a:ext cx="8082025" cy="5304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 are a form of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multiagent environment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matters what other agents do and how this affects success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agents can add nondeterminism: 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know what they’ll do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Cooperative vs. competitive vs. mixed multiagent environments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Cooperative: identical goals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Competitive: opposing goals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Mixed: cooperative and competitive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multiagent environments give rise to adversarial search, a.k.a. </a:t>
            </a:r>
            <a:r>
              <a:rPr b="1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type="title"/>
          </p:nvPr>
        </p:nvSpPr>
        <p:spPr>
          <a:xfrm>
            <a:off x="646112" y="236537"/>
            <a:ext cx="7775575" cy="90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Minimax Algorithm</a:t>
            </a:r>
          </a:p>
        </p:txBody>
      </p:sp>
      <p:sp>
        <p:nvSpPr>
          <p:cNvPr id="1108" name="Shape 1108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09" name="Shape 1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62" y="1387967"/>
            <a:ext cx="7432740" cy="524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Evaluation of Minimax</a:t>
            </a:r>
          </a:p>
        </p:txBody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703262" y="177006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Completeness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(exhaustive)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Optimality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(exhaustive)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O(b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complexity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O(bm) or O(m)</a:t>
            </a:r>
          </a:p>
        </p:txBody>
      </p:sp>
      <p:sp>
        <p:nvSpPr>
          <p:cNvPr id="1117" name="Shape 1117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8" name="Shape 1118"/>
          <p:cNvSpPr txBox="1"/>
          <p:nvPr/>
        </p:nvSpPr>
        <p:spPr>
          <a:xfrm>
            <a:off x="968375" y="6053137"/>
            <a:ext cx="7116763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Time Complexity is the Big Problem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24" name="Shape 1124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125" name="Shape 1125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128" name="Shape 1128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Shape 1129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Shape 1130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Shape 1131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Shape 1132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Shape 1133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Shape 1134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Shape 1135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Shape 1136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Shape 1137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Shape 1147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53" name="Shape 1153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155" name="Shape 1155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157" name="Shape 1157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Shape 1158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Shape 1159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Shape 1160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Shape 1161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Shape 1162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Shape 1163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Shape 1164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Shape 1165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Shape 1166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Shape 1167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Shape 1168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Shape 1169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Shape 1170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Shape 1172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Shape 1175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Shape 1176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82" name="Shape 1182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183" name="Shape 1183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184" name="Shape 1184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186" name="Shape 1186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Shape 1187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Shape 1188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Shape 1189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Shape 1190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Shape 1191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Shape 1192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Shape 1193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Shape 1194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Shape 1195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Shape 1197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Shape 1204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Shape 1205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11" name="Shape 1211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214" name="Shape 1214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215" name="Shape 1215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Shape 1216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Shape 1217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Shape 1218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Shape 1219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Shape 1220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Shape 1221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Shape 1222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Shape 1223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Shape 1224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226" name="Shape 1226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Shape 1228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Shape 1229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Shape 1230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Shape 1233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Shape 1234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40" name="Shape 124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241" name="Shape 1241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242" name="Shape 1242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243" name="Shape 1243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244" name="Shape 1244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Shape 1245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Shape 1246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Shape 1247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Shape 1248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Shape 1249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Shape 1250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Shape 1251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Shape 1252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3" name="Shape 1253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255" name="Shape 1255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Shape 1259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Shape 1261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Shape 1262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Shape 1263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  <p:sp>
        <p:nvSpPr>
          <p:cNvPr id="1264" name="Shape 1264"/>
          <p:cNvSpPr txBox="1"/>
          <p:nvPr/>
        </p:nvSpPr>
        <p:spPr>
          <a:xfrm>
            <a:off x="1278466" y="1732881"/>
            <a:ext cx="2429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can get at least 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70" name="Shape 127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271" name="Shape 1271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272" name="Shape 1272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273" name="Shape 1273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274" name="Shape 1274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Shape 1275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Shape 1276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Shape 1277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Shape 1278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Shape 1279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Shape 1280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Shape 1281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Shape 1282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Shape 1283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285" name="Shape 1285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Shape 1286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Shape 1290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Shape 1293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  <p:sp>
        <p:nvSpPr>
          <p:cNvPr id="1294" name="Shape 1294"/>
          <p:cNvSpPr txBox="1"/>
          <p:nvPr/>
        </p:nvSpPr>
        <p:spPr>
          <a:xfrm>
            <a:off x="1278466" y="1732881"/>
            <a:ext cx="2429404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can get at least 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00" name="Shape 130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301" name="Shape 1301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302" name="Shape 1302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303" name="Shape 1303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304" name="Shape 1304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Shape 1305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Shape 1306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Shape 1307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Shape 1308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Shape 1309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Shape 1310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Shape 1311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Shape 1312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3" name="Shape 1313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Shape 1314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315" name="Shape 1315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Shape 1316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Shape 1318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Shape 1319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Shape 1320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Shape 1321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Shape 1322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Shape 1323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1278466" y="1732881"/>
            <a:ext cx="2429404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can get at least 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30" name="Shape 133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331" name="Shape 1331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332" name="Shape 1332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333" name="Shape 1333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334" name="Shape 1334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Shape 1335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Shape 1336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Shape 1337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Shape 1338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Shape 1339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Shape 1340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Shape 1341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Shape 1342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Shape 1343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Shape 1344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345" name="Shape 1345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Shape 1350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Shape 1351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Shape 1352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Shape 1353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  <p:sp>
        <p:nvSpPr>
          <p:cNvPr id="1354" name="Shape 1354"/>
          <p:cNvSpPr txBox="1"/>
          <p:nvPr/>
        </p:nvSpPr>
        <p:spPr>
          <a:xfrm>
            <a:off x="1278466" y="1732881"/>
            <a:ext cx="2429404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can get at least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95943" y="3677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Why Study Games?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808218" y="1748258"/>
            <a:ext cx="7900746" cy="47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3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3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define but difficult to play well</a:t>
            </a:r>
          </a:p>
          <a:p>
            <a:pPr indent="-342900" lvl="1" marL="80010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dk2"/>
              </a:buClr>
              <a:buSzPct val="100909"/>
              <a:buFont typeface="Arial"/>
              <a:buChar char="•"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Chess:	</a:t>
            </a:r>
            <a:r>
              <a:rPr b="0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35, m=100</a:t>
            </a: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⇒ </a:t>
            </a:r>
            <a:r>
              <a:rPr b="0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=</a:t>
            </a:r>
            <a:r>
              <a:rPr b="1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 </a:t>
            </a:r>
            <a:r>
              <a:rPr b="0" baseline="3000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br>
              <a:rPr b="0" baseline="3000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3000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each node takes about 1 ns to explore</a:t>
            </a:r>
            <a:b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then each move will take about </a:t>
            </a:r>
            <a:r>
              <a:rPr b="1" i="1" lang="en-US" sz="222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baseline="30000" i="1" lang="en-US" sz="222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1" i="0" lang="en-US" sz="222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millennia</a:t>
            </a:r>
            <a:r>
              <a:rPr b="0" i="0" lang="en-US" sz="222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22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2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calculate.</a:t>
            </a:r>
            <a:b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3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Chance to interact with people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3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significant component of the history/success of AI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1025"/>
              </a:spcBef>
              <a:spcAft>
                <a:spcPts val="0"/>
              </a:spcAft>
              <a:buClr>
                <a:schemeClr val="dk2"/>
              </a:buClr>
              <a:buSzPct val="101285"/>
              <a:buFont typeface="Arial"/>
              <a:buChar char="•"/>
            </a:pPr>
            <a:r>
              <a:rPr b="0" i="0" lang="en-US" sz="21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have had considerable success here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2"/>
              </a:buClr>
              <a:buSzPct val="102210"/>
              <a:buFont typeface="Arial"/>
              <a:buChar char="•"/>
            </a:pPr>
            <a:r>
              <a:rPr b="0" i="0" lang="en-US" sz="19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here is mostly on traditional board games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2"/>
              </a:buClr>
              <a:buSzPct val="102210"/>
              <a:buFont typeface="Arial"/>
              <a:buChar char="•"/>
            </a:pPr>
            <a:r>
              <a:rPr b="0" i="0" lang="en-US" sz="19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games require other things, such as </a:t>
            </a:r>
            <a:r>
              <a:rPr b="0" i="1" lang="en-US" sz="19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humans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31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aspect of multiagent systems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0" name="Shape 136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361" name="Shape 1361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362" name="Shape 1362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363" name="Shape 1363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364" name="Shape 1364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Shape 1365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Shape 1366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Shape 1367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Shape 1368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Shape 1369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Shape 1370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Shape 1371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Shape 1372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3" name="Shape 1373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375" name="Shape 1375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Shape 1376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Shape 1380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Shape 1381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Shape 1383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  <p:sp>
        <p:nvSpPr>
          <p:cNvPr id="1384" name="Shape 1384"/>
          <p:cNvSpPr txBox="1"/>
          <p:nvPr/>
        </p:nvSpPr>
        <p:spPr>
          <a:xfrm>
            <a:off x="1278466" y="1732881"/>
            <a:ext cx="2429404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can get at least 5</a:t>
            </a:r>
          </a:p>
        </p:txBody>
      </p:sp>
      <p:sp>
        <p:nvSpPr>
          <p:cNvPr id="1385" name="Shape 1385"/>
          <p:cNvSpPr txBox="1"/>
          <p:nvPr/>
        </p:nvSpPr>
        <p:spPr>
          <a:xfrm>
            <a:off x="3548592" y="5335423"/>
            <a:ext cx="2429404" cy="92332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will only give MAX 2 if this subtree chosen</a:t>
            </a:r>
          </a:p>
        </p:txBody>
      </p:sp>
      <p:cxnSp>
        <p:nvCxnSpPr>
          <p:cNvPr id="1386" name="Shape 1386"/>
          <p:cNvCxnSpPr/>
          <p:nvPr/>
        </p:nvCxnSpPr>
        <p:spPr>
          <a:xfrm flipH="1" rot="10800000">
            <a:off x="5977996" y="4898355"/>
            <a:ext cx="457200" cy="43706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92" name="Shape 1392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393" name="Shape 1393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394" name="Shape 1394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395" name="Shape 1395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396" name="Shape 1396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Shape 1397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Shape 1398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Shape 1399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Shape 1400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Shape 1401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Shape 1402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Shape 1403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Shape 1404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Shape 1405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Shape 1406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07" name="Shape 1407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Shape 1408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Shape 1411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Shape 1415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  <p:sp>
        <p:nvSpPr>
          <p:cNvPr id="1416" name="Shape 1416"/>
          <p:cNvSpPr txBox="1"/>
          <p:nvPr/>
        </p:nvSpPr>
        <p:spPr>
          <a:xfrm>
            <a:off x="1278466" y="1732881"/>
            <a:ext cx="2429404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can get at least 5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3548592" y="5335423"/>
            <a:ext cx="2429404" cy="92332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will only give MAX 2 if this subtree chosen</a:t>
            </a:r>
          </a:p>
        </p:txBody>
      </p:sp>
      <p:cxnSp>
        <p:nvCxnSpPr>
          <p:cNvPr id="1418" name="Shape 1418"/>
          <p:cNvCxnSpPr/>
          <p:nvPr/>
        </p:nvCxnSpPr>
        <p:spPr>
          <a:xfrm flipH="1" rot="10800000">
            <a:off x="5977996" y="4898355"/>
            <a:ext cx="457200" cy="43706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19" name="Shape 1419"/>
          <p:cNvSpPr/>
          <p:nvPr/>
        </p:nvSpPr>
        <p:spPr>
          <a:xfrm>
            <a:off x="5749396" y="2799681"/>
            <a:ext cx="3810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25" name="Shape 1425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426" name="Shape 1426"/>
          <p:cNvSpPr txBox="1"/>
          <p:nvPr/>
        </p:nvSpPr>
        <p:spPr>
          <a:xfrm>
            <a:off x="6587596" y="2666331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427" name="Shape 1427"/>
          <p:cNvSpPr txBox="1"/>
          <p:nvPr/>
        </p:nvSpPr>
        <p:spPr>
          <a:xfrm>
            <a:off x="3938057" y="1967161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428" name="Shape 1428"/>
          <p:cNvSpPr txBox="1"/>
          <p:nvPr/>
        </p:nvSpPr>
        <p:spPr>
          <a:xfrm>
            <a:off x="2929996" y="3347369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cxnSp>
        <p:nvCxnSpPr>
          <p:cNvPr id="1429" name="Shape 1429"/>
          <p:cNvCxnSpPr/>
          <p:nvPr/>
        </p:nvCxnSpPr>
        <p:spPr>
          <a:xfrm flipH="1">
            <a:off x="4911196" y="1732881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Shape 1430"/>
          <p:cNvCxnSpPr/>
          <p:nvPr/>
        </p:nvCxnSpPr>
        <p:spPr>
          <a:xfrm>
            <a:off x="5749396" y="1732881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Shape 1431"/>
          <p:cNvCxnSpPr/>
          <p:nvPr/>
        </p:nvCxnSpPr>
        <p:spPr>
          <a:xfrm>
            <a:off x="5749396" y="1732881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Shape 1432"/>
          <p:cNvCxnSpPr/>
          <p:nvPr/>
        </p:nvCxnSpPr>
        <p:spPr>
          <a:xfrm flipH="1">
            <a:off x="2929996" y="3028281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Shape 1433"/>
          <p:cNvCxnSpPr/>
          <p:nvPr/>
        </p:nvCxnSpPr>
        <p:spPr>
          <a:xfrm flipH="1">
            <a:off x="3996796" y="2952081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Shape 1434"/>
          <p:cNvCxnSpPr/>
          <p:nvPr/>
        </p:nvCxnSpPr>
        <p:spPr>
          <a:xfrm>
            <a:off x="4834996" y="2952081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Shape 1435"/>
          <p:cNvCxnSpPr/>
          <p:nvPr/>
        </p:nvCxnSpPr>
        <p:spPr>
          <a:xfrm>
            <a:off x="5977996" y="3028281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Shape 1436"/>
          <p:cNvCxnSpPr/>
          <p:nvPr/>
        </p:nvCxnSpPr>
        <p:spPr>
          <a:xfrm>
            <a:off x="5977996" y="3028281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Shape 1437"/>
          <p:cNvCxnSpPr/>
          <p:nvPr/>
        </p:nvCxnSpPr>
        <p:spPr>
          <a:xfrm>
            <a:off x="5977996" y="3028281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Shape 1438"/>
          <p:cNvSpPr/>
          <p:nvPr/>
        </p:nvSpPr>
        <p:spPr>
          <a:xfrm>
            <a:off x="5596996" y="1504280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Shape 1439"/>
          <p:cNvSpPr/>
          <p:nvPr/>
        </p:nvSpPr>
        <p:spPr>
          <a:xfrm>
            <a:off x="46825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40" name="Shape 1440"/>
          <p:cNvSpPr/>
          <p:nvPr/>
        </p:nvSpPr>
        <p:spPr>
          <a:xfrm>
            <a:off x="5749396" y="2799681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Shape 1441"/>
          <p:cNvSpPr/>
          <p:nvPr/>
        </p:nvSpPr>
        <p:spPr>
          <a:xfrm>
            <a:off x="7654396" y="2799681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Shape 1442"/>
          <p:cNvSpPr/>
          <p:nvPr/>
        </p:nvSpPr>
        <p:spPr>
          <a:xfrm>
            <a:off x="27013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Shape 1443"/>
          <p:cNvSpPr/>
          <p:nvPr/>
        </p:nvSpPr>
        <p:spPr>
          <a:xfrm>
            <a:off x="37681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Shape 1444"/>
          <p:cNvSpPr/>
          <p:nvPr/>
        </p:nvSpPr>
        <p:spPr>
          <a:xfrm>
            <a:off x="4834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Shape 1445"/>
          <p:cNvSpPr/>
          <p:nvPr/>
        </p:nvSpPr>
        <p:spPr>
          <a:xfrm>
            <a:off x="6435196" y="4399880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75019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Shape 1447"/>
          <p:cNvSpPr/>
          <p:nvPr/>
        </p:nvSpPr>
        <p:spPr>
          <a:xfrm>
            <a:off x="8568796" y="439988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Shape 1448"/>
          <p:cNvSpPr txBox="1"/>
          <p:nvPr/>
        </p:nvSpPr>
        <p:spPr>
          <a:xfrm>
            <a:off x="2609321" y="4898355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  <p:sp>
        <p:nvSpPr>
          <p:cNvPr id="1449" name="Shape 1449"/>
          <p:cNvSpPr txBox="1"/>
          <p:nvPr/>
        </p:nvSpPr>
        <p:spPr>
          <a:xfrm>
            <a:off x="1278466" y="1732881"/>
            <a:ext cx="2429404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can get at least 5</a:t>
            </a:r>
          </a:p>
        </p:txBody>
      </p:sp>
      <p:sp>
        <p:nvSpPr>
          <p:cNvPr id="1450" name="Shape 1450"/>
          <p:cNvSpPr txBox="1"/>
          <p:nvPr/>
        </p:nvSpPr>
        <p:spPr>
          <a:xfrm>
            <a:off x="3548592" y="5335423"/>
            <a:ext cx="2429404" cy="92332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will only give MAX 2 if this subtree chosen</a:t>
            </a:r>
          </a:p>
        </p:txBody>
      </p:sp>
      <p:cxnSp>
        <p:nvCxnSpPr>
          <p:cNvPr id="1451" name="Shape 1451"/>
          <p:cNvCxnSpPr/>
          <p:nvPr/>
        </p:nvCxnSpPr>
        <p:spPr>
          <a:xfrm flipH="1" rot="10800000">
            <a:off x="5977996" y="4898355"/>
            <a:ext cx="457200" cy="43706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52" name="Shape 1452"/>
          <p:cNvSpPr/>
          <p:nvPr/>
        </p:nvSpPr>
        <p:spPr>
          <a:xfrm>
            <a:off x="5749396" y="2799681"/>
            <a:ext cx="3810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7501996" y="4399880"/>
            <a:ext cx="3810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4" name="Shape 1454"/>
          <p:cNvSpPr/>
          <p:nvPr/>
        </p:nvSpPr>
        <p:spPr>
          <a:xfrm>
            <a:off x="8570509" y="4399880"/>
            <a:ext cx="3810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5" name="Shape 1455"/>
          <p:cNvSpPr txBox="1"/>
          <p:nvPr/>
        </p:nvSpPr>
        <p:spPr>
          <a:xfrm>
            <a:off x="6287294" y="5562353"/>
            <a:ext cx="2429404" cy="64633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need to consider these nodes</a:t>
            </a:r>
          </a:p>
        </p:txBody>
      </p:sp>
      <p:cxnSp>
        <p:nvCxnSpPr>
          <p:cNvPr id="1456" name="Shape 1456"/>
          <p:cNvCxnSpPr/>
          <p:nvPr/>
        </p:nvCxnSpPr>
        <p:spPr>
          <a:xfrm flipH="1" rot="10800000">
            <a:off x="7654396" y="5116889"/>
            <a:ext cx="457200" cy="43706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 txBox="1"/>
          <p:nvPr>
            <p:ph type="title"/>
          </p:nvPr>
        </p:nvSpPr>
        <p:spPr>
          <a:xfrm>
            <a:off x="646112" y="236537"/>
            <a:ext cx="7775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Minimax Algorithm</a:t>
            </a:r>
          </a:p>
        </p:txBody>
      </p:sp>
      <p:sp>
        <p:nvSpPr>
          <p:cNvPr id="1463" name="Shape 1463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464" name="Shape 1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62" y="1387967"/>
            <a:ext cx="7432800" cy="5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/>
          <p:nvPr/>
        </p:nvSpPr>
        <p:spPr>
          <a:xfrm>
            <a:off x="955807" y="3011627"/>
            <a:ext cx="3155474" cy="602324"/>
          </a:xfrm>
          <a:prstGeom prst="rect">
            <a:avLst/>
          </a:prstGeom>
          <a:solidFill>
            <a:srgbClr val="E6797D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Shape 1470"/>
          <p:cNvSpPr/>
          <p:nvPr/>
        </p:nvSpPr>
        <p:spPr>
          <a:xfrm>
            <a:off x="968900" y="5787562"/>
            <a:ext cx="3207846" cy="654700"/>
          </a:xfrm>
          <a:prstGeom prst="rect">
            <a:avLst/>
          </a:prstGeom>
          <a:solidFill>
            <a:srgbClr val="E6797D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Shape 147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72" name="Shape 1472"/>
          <p:cNvSpPr txBox="1"/>
          <p:nvPr>
            <p:ph type="title"/>
          </p:nvPr>
        </p:nvSpPr>
        <p:spPr>
          <a:xfrm>
            <a:off x="457200" y="228925"/>
            <a:ext cx="7830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algorithm: start from Minimax</a:t>
            </a:r>
          </a:p>
        </p:txBody>
      </p:sp>
      <p:pic>
        <p:nvPicPr>
          <p:cNvPr id="1473" name="Shape 1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97" y="1387037"/>
            <a:ext cx="6845184" cy="547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" name="Shape 1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58" y="1504773"/>
            <a:ext cx="4387537" cy="1447308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79" name="Shape 1479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561 discussion</a:t>
            </a:r>
          </a:p>
        </p:txBody>
      </p:sp>
      <p:sp>
        <p:nvSpPr>
          <p:cNvPr id="1480" name="Shape 1480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81" name="Shape 1481"/>
          <p:cNvSpPr txBox="1"/>
          <p:nvPr/>
        </p:nvSpPr>
        <p:spPr>
          <a:xfrm>
            <a:off x="658283" y="914400"/>
            <a:ext cx="17541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Max-Value:</a:t>
            </a:r>
          </a:p>
        </p:txBody>
      </p:sp>
      <p:sp>
        <p:nvSpPr>
          <p:cNvPr id="1482" name="Shape 1482"/>
          <p:cNvSpPr txBox="1"/>
          <p:nvPr/>
        </p:nvSpPr>
        <p:spPr>
          <a:xfrm>
            <a:off x="6575836" y="2466444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483" name="Shape 1483"/>
          <p:cNvSpPr txBox="1"/>
          <p:nvPr/>
        </p:nvSpPr>
        <p:spPr>
          <a:xfrm>
            <a:off x="0" y="150428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484" name="Shape 1484"/>
          <p:cNvSpPr txBox="1"/>
          <p:nvPr/>
        </p:nvSpPr>
        <p:spPr>
          <a:xfrm>
            <a:off x="87947" y="2788568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485" name="Shape 1485"/>
          <p:cNvSpPr txBox="1"/>
          <p:nvPr/>
        </p:nvSpPr>
        <p:spPr>
          <a:xfrm>
            <a:off x="119063" y="439988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486" name="Shape 1486"/>
          <p:cNvCxnSpPr/>
          <p:nvPr/>
        </p:nvCxnSpPr>
        <p:spPr>
          <a:xfrm flipH="1">
            <a:off x="4899437" y="1532995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Shape 1487"/>
          <p:cNvCxnSpPr/>
          <p:nvPr/>
        </p:nvCxnSpPr>
        <p:spPr>
          <a:xfrm>
            <a:off x="5737637" y="1532995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Shape 1488"/>
          <p:cNvCxnSpPr/>
          <p:nvPr/>
        </p:nvCxnSpPr>
        <p:spPr>
          <a:xfrm>
            <a:off x="5737637" y="1532995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Shape 1489"/>
          <p:cNvCxnSpPr/>
          <p:nvPr/>
        </p:nvCxnSpPr>
        <p:spPr>
          <a:xfrm flipH="1">
            <a:off x="2918237" y="2828394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Shape 1490"/>
          <p:cNvCxnSpPr/>
          <p:nvPr/>
        </p:nvCxnSpPr>
        <p:spPr>
          <a:xfrm flipH="1">
            <a:off x="3985037" y="2752194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Shape 1491"/>
          <p:cNvCxnSpPr/>
          <p:nvPr/>
        </p:nvCxnSpPr>
        <p:spPr>
          <a:xfrm>
            <a:off x="4823237" y="2752194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Shape 1492"/>
          <p:cNvCxnSpPr/>
          <p:nvPr/>
        </p:nvCxnSpPr>
        <p:spPr>
          <a:xfrm>
            <a:off x="5966237" y="2828394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Shape 1493"/>
          <p:cNvCxnSpPr/>
          <p:nvPr/>
        </p:nvCxnSpPr>
        <p:spPr>
          <a:xfrm>
            <a:off x="5966237" y="2828394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Shape 1494"/>
          <p:cNvCxnSpPr/>
          <p:nvPr/>
        </p:nvCxnSpPr>
        <p:spPr>
          <a:xfrm>
            <a:off x="5966237" y="2828394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Shape 1495"/>
          <p:cNvSpPr/>
          <p:nvPr/>
        </p:nvSpPr>
        <p:spPr>
          <a:xfrm>
            <a:off x="5585237" y="1304395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Shape 1496"/>
          <p:cNvSpPr/>
          <p:nvPr/>
        </p:nvSpPr>
        <p:spPr>
          <a:xfrm>
            <a:off x="4670837" y="25997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Shape 1497"/>
          <p:cNvSpPr/>
          <p:nvPr/>
        </p:nvSpPr>
        <p:spPr>
          <a:xfrm>
            <a:off x="5737637" y="25997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Shape 1498"/>
          <p:cNvSpPr/>
          <p:nvPr/>
        </p:nvSpPr>
        <p:spPr>
          <a:xfrm>
            <a:off x="7642636" y="25997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Shape 1499"/>
          <p:cNvSpPr/>
          <p:nvPr/>
        </p:nvSpPr>
        <p:spPr>
          <a:xfrm>
            <a:off x="2689636" y="41999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Shape 1500"/>
          <p:cNvSpPr/>
          <p:nvPr/>
        </p:nvSpPr>
        <p:spPr>
          <a:xfrm>
            <a:off x="3756437" y="41999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Shape 1501"/>
          <p:cNvSpPr/>
          <p:nvPr/>
        </p:nvSpPr>
        <p:spPr>
          <a:xfrm>
            <a:off x="4823237" y="41999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Shape 1502"/>
          <p:cNvSpPr/>
          <p:nvPr/>
        </p:nvSpPr>
        <p:spPr>
          <a:xfrm>
            <a:off x="6423437" y="41999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Shape 1503"/>
          <p:cNvSpPr/>
          <p:nvPr/>
        </p:nvSpPr>
        <p:spPr>
          <a:xfrm>
            <a:off x="7490236" y="41999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Shape 1504"/>
          <p:cNvSpPr/>
          <p:nvPr/>
        </p:nvSpPr>
        <p:spPr>
          <a:xfrm>
            <a:off x="8557036" y="41999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Shape 1505"/>
          <p:cNvSpPr txBox="1"/>
          <p:nvPr/>
        </p:nvSpPr>
        <p:spPr>
          <a:xfrm>
            <a:off x="4637655" y="714514"/>
            <a:ext cx="8667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sp>
        <p:nvSpPr>
          <p:cNvPr id="1506" name="Shape 1506"/>
          <p:cNvSpPr txBox="1"/>
          <p:nvPr/>
        </p:nvSpPr>
        <p:spPr>
          <a:xfrm>
            <a:off x="2597561" y="4698469"/>
            <a:ext cx="634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5                10                6                     2               8              7</a:t>
            </a:r>
          </a:p>
        </p:txBody>
      </p:sp>
      <p:sp>
        <p:nvSpPr>
          <p:cNvPr id="1507" name="Shape 1507"/>
          <p:cNvSpPr txBox="1"/>
          <p:nvPr/>
        </p:nvSpPr>
        <p:spPr>
          <a:xfrm>
            <a:off x="3420944" y="2689223"/>
            <a:ext cx="9609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sp>
        <p:nvSpPr>
          <p:cNvPr id="1508" name="Shape 1508"/>
          <p:cNvSpPr txBox="1"/>
          <p:nvPr/>
        </p:nvSpPr>
        <p:spPr>
          <a:xfrm>
            <a:off x="6795060" y="1233096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509" name="Shape 1509"/>
          <p:cNvSpPr/>
          <p:nvPr/>
        </p:nvSpPr>
        <p:spPr>
          <a:xfrm>
            <a:off x="4533253" y="2479144"/>
            <a:ext cx="3730625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0" name="Shape 1510"/>
          <p:cNvSpPr/>
          <p:nvPr/>
        </p:nvSpPr>
        <p:spPr>
          <a:xfrm rot="10800000">
            <a:off x="6079478" y="1532994"/>
            <a:ext cx="715580" cy="933450"/>
          </a:xfrm>
          <a:prstGeom prst="bentUpArrow">
            <a:avLst>
              <a:gd fmla="val 15097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16" name="Shape 1516"/>
          <p:cNvSpPr txBox="1"/>
          <p:nvPr/>
        </p:nvSpPr>
        <p:spPr>
          <a:xfrm>
            <a:off x="906692" y="1262380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sp>
        <p:nvSpPr>
          <p:cNvPr id="1517" name="Shape 1517"/>
          <p:cNvSpPr txBox="1"/>
          <p:nvPr>
            <p:ph type="title"/>
          </p:nvPr>
        </p:nvSpPr>
        <p:spPr>
          <a:xfrm>
            <a:off x="811529" y="446722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518" name="Shape 1518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519" name="Shape 1519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520" name="Shape 1520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521" name="Shape 1521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522" name="Shape 1522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Shape 1523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Shape 1524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Shape 1525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Shape 1526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Shape 1527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Shape 1528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Shape 1529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Shape 1530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Shape 1531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Shape 1534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Shape 1535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Shape 1536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Shape 1537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Shape 1538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Shape 1539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Shape 1540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Shape 1541"/>
          <p:cNvSpPr txBox="1"/>
          <p:nvPr/>
        </p:nvSpPr>
        <p:spPr>
          <a:xfrm>
            <a:off x="4484357" y="1110932"/>
            <a:ext cx="8667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sp>
        <p:nvSpPr>
          <p:cNvPr id="1542" name="Shape 1542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2                8             7</a:t>
            </a:r>
          </a:p>
        </p:txBody>
      </p:sp>
      <p:sp>
        <p:nvSpPr>
          <p:cNvPr id="1543" name="Shape 1543"/>
          <p:cNvSpPr txBox="1"/>
          <p:nvPr/>
        </p:nvSpPr>
        <p:spPr>
          <a:xfrm>
            <a:off x="76200" y="3598862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544" name="Shape 1544"/>
          <p:cNvSpPr/>
          <p:nvPr/>
        </p:nvSpPr>
        <p:spPr>
          <a:xfrm>
            <a:off x="2472266" y="399626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5" name="Shape 1545"/>
          <p:cNvSpPr/>
          <p:nvPr/>
        </p:nvSpPr>
        <p:spPr>
          <a:xfrm flipH="1" rot="10800000">
            <a:off x="2228551" y="3649133"/>
            <a:ext cx="763786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6" name="Shape 1546"/>
          <p:cNvSpPr/>
          <p:nvPr/>
        </p:nvSpPr>
        <p:spPr>
          <a:xfrm>
            <a:off x="2884158" y="3081866"/>
            <a:ext cx="946379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4"/>
                </a:moveTo>
                <a:lnTo>
                  <a:pt x="165362" y="44146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pic>
        <p:nvPicPr>
          <p:cNvPr id="1547" name="Shape 1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37" y="1682432"/>
            <a:ext cx="3837619" cy="128904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hape 1552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53" name="Shape 1553"/>
          <p:cNvSpPr txBox="1"/>
          <p:nvPr/>
        </p:nvSpPr>
        <p:spPr>
          <a:xfrm>
            <a:off x="906692" y="1262380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sp>
        <p:nvSpPr>
          <p:cNvPr id="1554" name="Shape 1554"/>
          <p:cNvSpPr txBox="1"/>
          <p:nvPr>
            <p:ph type="title"/>
          </p:nvPr>
        </p:nvSpPr>
        <p:spPr>
          <a:xfrm>
            <a:off x="811529" y="446722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555" name="Shape 1555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556" name="Shape 1556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557" name="Shape 1557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558" name="Shape 1558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559" name="Shape 1559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Shape 1560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Shape 1561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Shape 1562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Shape 1563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Shape 1564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Shape 1565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Shape 1566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Shape 1567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Shape 1568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Shape 1570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Shape 1571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rgbClr val="1FA1D6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Shape 1573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Shape 1574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Shape 1575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Shape 1576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Shape 1577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Shape 1578"/>
          <p:cNvSpPr txBox="1"/>
          <p:nvPr/>
        </p:nvSpPr>
        <p:spPr>
          <a:xfrm>
            <a:off x="4484357" y="1110932"/>
            <a:ext cx="8667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sp>
        <p:nvSpPr>
          <p:cNvPr id="1579" name="Shape 1579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10                6                   	    2                8             7</a:t>
            </a:r>
          </a:p>
        </p:txBody>
      </p:sp>
      <p:sp>
        <p:nvSpPr>
          <p:cNvPr id="1580" name="Shape 1580"/>
          <p:cNvSpPr txBox="1"/>
          <p:nvPr/>
        </p:nvSpPr>
        <p:spPr>
          <a:xfrm>
            <a:off x="76200" y="3598862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581" name="Shape 1581"/>
          <p:cNvSpPr/>
          <p:nvPr/>
        </p:nvSpPr>
        <p:spPr>
          <a:xfrm>
            <a:off x="2472266" y="399626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2" name="Shape 1582"/>
          <p:cNvSpPr/>
          <p:nvPr/>
        </p:nvSpPr>
        <p:spPr>
          <a:xfrm flipH="1" rot="10800000">
            <a:off x="2228551" y="3649133"/>
            <a:ext cx="763786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83" name="Shape 15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37" y="1682432"/>
            <a:ext cx="3837619" cy="128904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89" name="Shape 1589"/>
          <p:cNvSpPr txBox="1"/>
          <p:nvPr/>
        </p:nvSpPr>
        <p:spPr>
          <a:xfrm>
            <a:off x="906692" y="1262380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sp>
        <p:nvSpPr>
          <p:cNvPr id="1590" name="Shape 1590"/>
          <p:cNvSpPr txBox="1"/>
          <p:nvPr>
            <p:ph type="title"/>
          </p:nvPr>
        </p:nvSpPr>
        <p:spPr>
          <a:xfrm>
            <a:off x="811529" y="446722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591" name="Shape 1591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592" name="Shape 1592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593" name="Shape 1593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594" name="Shape 1594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595" name="Shape 1595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Shape 1596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Shape 1597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Shape 1598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Shape 1599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Shape 1600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Shape 1601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Shape 1602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Shape 1603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Shape 1604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Shape 1605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Shape 1606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Shape 1608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Shape 1609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Shape 1610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Shape 1611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Shape 1612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Shape 1613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Shape 1614"/>
          <p:cNvSpPr txBox="1"/>
          <p:nvPr/>
        </p:nvSpPr>
        <p:spPr>
          <a:xfrm>
            <a:off x="4484357" y="1110932"/>
            <a:ext cx="8667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2                8             7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76200" y="3598862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617" name="Shape 1617"/>
          <p:cNvSpPr/>
          <p:nvPr/>
        </p:nvSpPr>
        <p:spPr>
          <a:xfrm>
            <a:off x="2472266" y="399626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8" name="Shape 1618"/>
          <p:cNvSpPr/>
          <p:nvPr/>
        </p:nvSpPr>
        <p:spPr>
          <a:xfrm flipH="1" rot="10800000">
            <a:off x="2228551" y="3649133"/>
            <a:ext cx="763786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9" name="Shape 1619"/>
          <p:cNvSpPr/>
          <p:nvPr/>
        </p:nvSpPr>
        <p:spPr>
          <a:xfrm>
            <a:off x="2992338" y="3081866"/>
            <a:ext cx="838199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4"/>
                </a:moveTo>
                <a:lnTo>
                  <a:pt x="200514" y="76385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5</a:t>
            </a:r>
          </a:p>
        </p:txBody>
      </p:sp>
      <p:pic>
        <p:nvPicPr>
          <p:cNvPr id="1620" name="Shape 16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37" y="1682432"/>
            <a:ext cx="3837619" cy="128904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26" name="Shape 1626"/>
          <p:cNvSpPr txBox="1"/>
          <p:nvPr/>
        </p:nvSpPr>
        <p:spPr>
          <a:xfrm>
            <a:off x="906692" y="1262380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sp>
        <p:nvSpPr>
          <p:cNvPr id="1627" name="Shape 1627"/>
          <p:cNvSpPr txBox="1"/>
          <p:nvPr>
            <p:ph type="title"/>
          </p:nvPr>
        </p:nvSpPr>
        <p:spPr>
          <a:xfrm>
            <a:off x="811529" y="446722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628" name="Shape 1628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629" name="Shape 1629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630" name="Shape 1630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631" name="Shape 1631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632" name="Shape 1632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Shape 1633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Shape 1634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Shape 1635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Shape 1636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Shape 1637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Shape 1638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Shape 1639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Shape 1640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1" name="Shape 1641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Shape 1642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Shape 1643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Shape 1644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Shape 1645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Shape 1646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Shape 1647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Shape 1648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Shape 1649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Shape 1650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Shape 1651"/>
          <p:cNvSpPr txBox="1"/>
          <p:nvPr/>
        </p:nvSpPr>
        <p:spPr>
          <a:xfrm>
            <a:off x="4484357" y="1110932"/>
            <a:ext cx="8667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sp>
        <p:nvSpPr>
          <p:cNvPr id="1652" name="Shape 1652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2                8             7</a:t>
            </a:r>
          </a:p>
        </p:txBody>
      </p:sp>
      <p:sp>
        <p:nvSpPr>
          <p:cNvPr id="1653" name="Shape 1653"/>
          <p:cNvSpPr txBox="1"/>
          <p:nvPr/>
        </p:nvSpPr>
        <p:spPr>
          <a:xfrm>
            <a:off x="76200" y="3598862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654" name="Shape 1654"/>
          <p:cNvSpPr/>
          <p:nvPr/>
        </p:nvSpPr>
        <p:spPr>
          <a:xfrm>
            <a:off x="2472266" y="399626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5" name="Shape 1655"/>
          <p:cNvSpPr/>
          <p:nvPr/>
        </p:nvSpPr>
        <p:spPr>
          <a:xfrm flipH="1" rot="10800000">
            <a:off x="2228551" y="3649133"/>
            <a:ext cx="763786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6" name="Shape 1656"/>
          <p:cNvSpPr/>
          <p:nvPr/>
        </p:nvSpPr>
        <p:spPr>
          <a:xfrm>
            <a:off x="2992338" y="3081866"/>
            <a:ext cx="838199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4"/>
                </a:moveTo>
                <a:lnTo>
                  <a:pt x="272029" y="96087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-∞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5</a:t>
            </a:r>
          </a:p>
        </p:txBody>
      </p:sp>
      <p:pic>
        <p:nvPicPr>
          <p:cNvPr id="1657" name="Shape 16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37" y="1682432"/>
            <a:ext cx="3837619" cy="128904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588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Games and Search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03250" y="1042640"/>
            <a:ext cx="8048624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have seen so far is single-agent search</a:t>
            </a:r>
          </a:p>
          <a:p>
            <a:pPr indent="-190500" lvl="1" marL="457200" marR="0" rtl="0" algn="l"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is usually a single path to a goal state</a:t>
            </a:r>
          </a:p>
          <a:p>
            <a:pPr indent="-228600" lvl="2" marL="1143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is frequently on finding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solutions</a:t>
            </a:r>
          </a:p>
          <a:p>
            <a:pPr indent="-228600" lvl="2" marL="1143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an estimate of cost from start to goal through given node</a:t>
            </a:r>
          </a:p>
          <a:p>
            <a:pPr indent="-190500" lvl="1" marL="457200" marR="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path planning, scheduling, puzzles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 are two-or-more person adversarial search</a:t>
            </a:r>
          </a:p>
          <a:p>
            <a:pPr indent="-190500" lvl="1" marL="457200" marR="0" rtl="0" algn="l"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usually a branching (tree) contingency plan: </a:t>
            </a: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consider all your opponent might do</a:t>
            </a:r>
          </a:p>
          <a:p>
            <a:pPr indent="-190500" lvl="1" marL="457200" marR="0" rtl="0" algn="l">
              <a:spcBef>
                <a:spcPts val="42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chess, checkers/draughts, othello/reversi, backgammon, go, bridge, poker, monopoly, scrabble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6553200" y="6011626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40" name="Shape 240"/>
          <p:cNvGrpSpPr/>
          <p:nvPr/>
        </p:nvGrpSpPr>
        <p:grpSpPr>
          <a:xfrm>
            <a:off x="172600" y="5728257"/>
            <a:ext cx="8856514" cy="1023936"/>
            <a:chOff x="172600" y="5728257"/>
            <a:chExt cx="8856514" cy="1023936"/>
          </a:xfrm>
        </p:grpSpPr>
        <p:pic>
          <p:nvPicPr>
            <p:cNvPr descr="Picture 1" id="241" name="Shape 2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2600" y="5736455"/>
              <a:ext cx="1008063" cy="1007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Shape 2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1866" y="5742008"/>
              <a:ext cx="996950" cy="9964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2" id="243" name="Shape 2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55692" y="5738042"/>
              <a:ext cx="1555750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62646" y="5742803"/>
              <a:ext cx="995363" cy="9948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Shape 2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09212" y="5746769"/>
              <a:ext cx="987425" cy="986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3" id="246" name="Shape 2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63914" y="5743596"/>
              <a:ext cx="965199" cy="993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yle.jpg" id="247" name="Shape 24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80021" y="5728257"/>
              <a:ext cx="1024466" cy="1023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opoly.jpg" id="248" name="Shape 24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47842" y="5743771"/>
              <a:ext cx="964868" cy="9929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Shape 1662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63" name="Shape 1663"/>
          <p:cNvSpPr txBox="1"/>
          <p:nvPr>
            <p:ph type="title"/>
          </p:nvPr>
        </p:nvSpPr>
        <p:spPr>
          <a:xfrm>
            <a:off x="1409687" y="22824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664" name="Shape 1664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665" name="Shape 1665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666" name="Shape 1666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667" name="Shape 1667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668" name="Shape 1668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Shape 1669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Shape 1670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Shape 1671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Shape 1672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Shape 1673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Shape 1674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Shape 1675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6" name="Shape 1676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Shape 1677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Shape 1678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Shape 1679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Shape 1680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Shape 1681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Shape 1682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Shape 1683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Shape 1684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Shape 1685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Shape 1686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Shape 1687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2                8             7</a:t>
            </a:r>
          </a:p>
        </p:txBody>
      </p:sp>
      <p:sp>
        <p:nvSpPr>
          <p:cNvPr id="1688" name="Shape 1688"/>
          <p:cNvSpPr txBox="1"/>
          <p:nvPr/>
        </p:nvSpPr>
        <p:spPr>
          <a:xfrm>
            <a:off x="902945" y="511175"/>
            <a:ext cx="17541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Max-Value:</a:t>
            </a:r>
          </a:p>
        </p:txBody>
      </p:sp>
      <p:pic>
        <p:nvPicPr>
          <p:cNvPr id="1689" name="Shape 16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788" y="908050"/>
            <a:ext cx="4387537" cy="1447308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90" name="Shape 1690"/>
          <p:cNvSpPr/>
          <p:nvPr/>
        </p:nvSpPr>
        <p:spPr>
          <a:xfrm>
            <a:off x="2989363" y="2306848"/>
            <a:ext cx="882420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3"/>
                </a:moveTo>
                <a:lnTo>
                  <a:pt x="283720" y="19072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Shape 169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96" name="Shape 1696"/>
          <p:cNvSpPr txBox="1"/>
          <p:nvPr>
            <p:ph type="title"/>
          </p:nvPr>
        </p:nvSpPr>
        <p:spPr>
          <a:xfrm>
            <a:off x="1594840" y="23388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697" name="Shape 1697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698" name="Shape 1698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699" name="Shape 1699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700" name="Shape 1700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701" name="Shape 1701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2" name="Shape 1702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Shape 1703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Shape 1704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Shape 1705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Shape 1706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Shape 1707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Shape 1708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Shape 1709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0" name="Shape 1710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Shape 1711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Shape 1712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rgbClr val="96A7CF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Shape 1713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Shape 1714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Shape 1715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Shape 1716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Shape 1717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Shape 1718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Shape 1719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Shape 1720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2                8             7</a:t>
            </a:r>
          </a:p>
        </p:txBody>
      </p:sp>
      <p:sp>
        <p:nvSpPr>
          <p:cNvPr id="1721" name="Shape 1721"/>
          <p:cNvSpPr/>
          <p:nvPr/>
        </p:nvSpPr>
        <p:spPr>
          <a:xfrm>
            <a:off x="2992338" y="2306848"/>
            <a:ext cx="882420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3"/>
                </a:moveTo>
                <a:lnTo>
                  <a:pt x="386193" y="4744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sp>
        <p:nvSpPr>
          <p:cNvPr id="1722" name="Shape 1722"/>
          <p:cNvSpPr txBox="1"/>
          <p:nvPr/>
        </p:nvSpPr>
        <p:spPr>
          <a:xfrm>
            <a:off x="6963428" y="1377417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723" name="Shape 1723"/>
          <p:cNvSpPr/>
          <p:nvPr/>
        </p:nvSpPr>
        <p:spPr>
          <a:xfrm>
            <a:off x="4399821" y="2436281"/>
            <a:ext cx="3730625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4" name="Shape 1724"/>
          <p:cNvSpPr/>
          <p:nvPr/>
        </p:nvSpPr>
        <p:spPr>
          <a:xfrm rot="10800000">
            <a:off x="5935133" y="1804984"/>
            <a:ext cx="1028295" cy="598488"/>
          </a:xfrm>
          <a:prstGeom prst="bentUpArrow">
            <a:avLst>
              <a:gd fmla="val 15097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5" name="Shape 1725"/>
          <p:cNvSpPr txBox="1"/>
          <p:nvPr/>
        </p:nvSpPr>
        <p:spPr>
          <a:xfrm>
            <a:off x="902945" y="511175"/>
            <a:ext cx="17541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Max-Value:</a:t>
            </a:r>
          </a:p>
        </p:txBody>
      </p:sp>
      <p:pic>
        <p:nvPicPr>
          <p:cNvPr id="1726" name="Shape 17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788" y="908050"/>
            <a:ext cx="4387537" cy="1447308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Shape 173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32" name="Shape 1732"/>
          <p:cNvSpPr txBox="1"/>
          <p:nvPr>
            <p:ph type="title"/>
          </p:nvPr>
        </p:nvSpPr>
        <p:spPr>
          <a:xfrm>
            <a:off x="1594840" y="23388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733" name="Shape 1733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734" name="Shape 1734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735" name="Shape 1735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736" name="Shape 1736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737" name="Shape 1737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Shape 1738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Shape 1739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Shape 1740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Shape 1741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Shape 1742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Shape 1743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4" name="Shape 1744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Shape 1745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6" name="Shape 1746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Shape 1747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Shape 1748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rgbClr val="96A7CF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Shape 1749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Shape 1750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Shape 1751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Shape 1752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Shape 1753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Shape 1754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Shape 1755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Shape 1756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2                8             7</a:t>
            </a:r>
          </a:p>
        </p:txBody>
      </p:sp>
      <p:sp>
        <p:nvSpPr>
          <p:cNvPr id="1757" name="Shape 1757"/>
          <p:cNvSpPr/>
          <p:nvPr/>
        </p:nvSpPr>
        <p:spPr>
          <a:xfrm>
            <a:off x="2992338" y="2306848"/>
            <a:ext cx="882420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3"/>
                </a:moveTo>
                <a:lnTo>
                  <a:pt x="386193" y="4744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  <p:sp>
        <p:nvSpPr>
          <p:cNvPr id="1758" name="Shape 1758"/>
          <p:cNvSpPr txBox="1"/>
          <p:nvPr/>
        </p:nvSpPr>
        <p:spPr>
          <a:xfrm>
            <a:off x="761797" y="3320221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759" name="Shape 1759"/>
          <p:cNvSpPr/>
          <p:nvPr/>
        </p:nvSpPr>
        <p:spPr>
          <a:xfrm>
            <a:off x="6214332" y="402810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0" name="Shape 1760"/>
          <p:cNvSpPr/>
          <p:nvPr/>
        </p:nvSpPr>
        <p:spPr>
          <a:xfrm flipH="1" rot="10800000">
            <a:off x="2957146" y="3680973"/>
            <a:ext cx="3646851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5" name="Shape 17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392" y="1137815"/>
            <a:ext cx="4193336" cy="1408534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66" name="Shape 1766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67" name="Shape 1767"/>
          <p:cNvSpPr txBox="1"/>
          <p:nvPr>
            <p:ph type="title"/>
          </p:nvPr>
        </p:nvSpPr>
        <p:spPr>
          <a:xfrm>
            <a:off x="1594840" y="23388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768" name="Shape 1768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769" name="Shape 1769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770" name="Shape 1770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771" name="Shape 1771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772" name="Shape 1772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Shape 1773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Shape 1774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Shape 1775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Shape 1776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Shape 1777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Shape 1778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Shape 1779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Shape 1780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1" name="Shape 1781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Shape 1782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Shape 1783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rgbClr val="96A7CF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Shape 1784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Shape 1785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Shape 1786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Shape 1787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Shape 1788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Shape 1789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Shape 1790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Shape 1791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2                8             7</a:t>
            </a:r>
          </a:p>
        </p:txBody>
      </p:sp>
      <p:sp>
        <p:nvSpPr>
          <p:cNvPr id="1792" name="Shape 1792"/>
          <p:cNvSpPr txBox="1"/>
          <p:nvPr/>
        </p:nvSpPr>
        <p:spPr>
          <a:xfrm>
            <a:off x="761797" y="3320221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793" name="Shape 1793"/>
          <p:cNvSpPr/>
          <p:nvPr/>
        </p:nvSpPr>
        <p:spPr>
          <a:xfrm>
            <a:off x="6214332" y="402810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4" name="Shape 1794"/>
          <p:cNvSpPr/>
          <p:nvPr/>
        </p:nvSpPr>
        <p:spPr>
          <a:xfrm flipH="1" rot="10800000">
            <a:off x="2957146" y="3680973"/>
            <a:ext cx="3646851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5" name="Shape 1795"/>
          <p:cNvSpPr txBox="1"/>
          <p:nvPr/>
        </p:nvSpPr>
        <p:spPr>
          <a:xfrm>
            <a:off x="1154312" y="740941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sp>
        <p:nvSpPr>
          <p:cNvPr id="1796" name="Shape 1796"/>
          <p:cNvSpPr/>
          <p:nvPr/>
        </p:nvSpPr>
        <p:spPr>
          <a:xfrm>
            <a:off x="2992338" y="2306848"/>
            <a:ext cx="882420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3"/>
                </a:moveTo>
                <a:lnTo>
                  <a:pt x="386193" y="4744"/>
                </a:lnTo>
              </a:path>
            </a:pathLst>
          </a:custGeom>
          <a:solidFill>
            <a:srgbClr val="FFFFFF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Shape 180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02" name="Shape 1802"/>
          <p:cNvSpPr txBox="1"/>
          <p:nvPr>
            <p:ph type="title"/>
          </p:nvPr>
        </p:nvSpPr>
        <p:spPr>
          <a:xfrm>
            <a:off x="1594840" y="23388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803" name="Shape 1803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804" name="Shape 1804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805" name="Shape 1805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806" name="Shape 1806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807" name="Shape 1807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Shape 1808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Shape 1809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0" name="Shape 1810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1" name="Shape 1811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2" name="Shape 1812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3" name="Shape 1813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Shape 1814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5" name="Shape 1815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6" name="Shape 1816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Shape 1817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Shape 1818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rgbClr val="96A7CF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Shape 1819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Shape 1820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Shape 1821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Shape 1822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Shape 1823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Shape 1824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Shape 1825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Shape 1826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2                8             7</a:t>
            </a:r>
          </a:p>
        </p:txBody>
      </p:sp>
      <p:sp>
        <p:nvSpPr>
          <p:cNvPr id="1827" name="Shape 1827"/>
          <p:cNvSpPr txBox="1"/>
          <p:nvPr/>
        </p:nvSpPr>
        <p:spPr>
          <a:xfrm>
            <a:off x="761797" y="3320221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828" name="Shape 1828"/>
          <p:cNvSpPr/>
          <p:nvPr/>
        </p:nvSpPr>
        <p:spPr>
          <a:xfrm>
            <a:off x="6214332" y="402810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9" name="Shape 1829"/>
          <p:cNvSpPr/>
          <p:nvPr/>
        </p:nvSpPr>
        <p:spPr>
          <a:xfrm flipH="1" rot="10800000">
            <a:off x="2957146" y="3680973"/>
            <a:ext cx="3646851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0" name="Shape 1830"/>
          <p:cNvSpPr txBox="1"/>
          <p:nvPr/>
        </p:nvSpPr>
        <p:spPr>
          <a:xfrm>
            <a:off x="1154312" y="740941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pic>
        <p:nvPicPr>
          <p:cNvPr id="1831" name="Shape 1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392" y="1137815"/>
            <a:ext cx="4193336" cy="1408534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32" name="Shape 1832"/>
          <p:cNvSpPr/>
          <p:nvPr/>
        </p:nvSpPr>
        <p:spPr>
          <a:xfrm>
            <a:off x="2992338" y="2306848"/>
            <a:ext cx="882420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3"/>
                </a:moveTo>
                <a:lnTo>
                  <a:pt x="421886" y="210715"/>
                </a:lnTo>
              </a:path>
            </a:pathLst>
          </a:custGeom>
          <a:solidFill>
            <a:srgbClr val="FFFFFF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7" name="Shape 18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392" y="1137815"/>
            <a:ext cx="4193336" cy="1408534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38" name="Shape 1838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39" name="Shape 1839"/>
          <p:cNvSpPr txBox="1"/>
          <p:nvPr>
            <p:ph type="title"/>
          </p:nvPr>
        </p:nvSpPr>
        <p:spPr>
          <a:xfrm>
            <a:off x="1594840" y="23388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840" name="Shape 1840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841" name="Shape 1841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842" name="Shape 1842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843" name="Shape 1843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844" name="Shape 1844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5" name="Shape 1845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Shape 1846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Shape 1847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Shape 1848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Shape 1849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Shape 1850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Shape 1851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Shape 1852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3" name="Shape 1853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Shape 1854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Shape 1855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Shape 1856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Shape 1857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Shape 1858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Shape 1859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Shape 1860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Shape 1861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Shape 1862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Shape 1863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8             7</a:t>
            </a:r>
          </a:p>
        </p:txBody>
      </p:sp>
      <p:sp>
        <p:nvSpPr>
          <p:cNvPr id="1864" name="Shape 1864"/>
          <p:cNvSpPr txBox="1"/>
          <p:nvPr/>
        </p:nvSpPr>
        <p:spPr>
          <a:xfrm>
            <a:off x="761797" y="3320221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865" name="Shape 1865"/>
          <p:cNvSpPr/>
          <p:nvPr/>
        </p:nvSpPr>
        <p:spPr>
          <a:xfrm>
            <a:off x="6214332" y="402810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6" name="Shape 1866"/>
          <p:cNvSpPr/>
          <p:nvPr/>
        </p:nvSpPr>
        <p:spPr>
          <a:xfrm flipH="1" rot="10800000">
            <a:off x="2957146" y="3680973"/>
            <a:ext cx="3646851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7" name="Shape 1867"/>
          <p:cNvSpPr txBox="1"/>
          <p:nvPr/>
        </p:nvSpPr>
        <p:spPr>
          <a:xfrm>
            <a:off x="1154312" y="740941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sp>
        <p:nvSpPr>
          <p:cNvPr id="1868" name="Shape 1868"/>
          <p:cNvSpPr/>
          <p:nvPr/>
        </p:nvSpPr>
        <p:spPr>
          <a:xfrm>
            <a:off x="2992338" y="2306848"/>
            <a:ext cx="882420" cy="56726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3"/>
                </a:moveTo>
                <a:lnTo>
                  <a:pt x="421886" y="210715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 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Shape 187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74" name="Shape 1874"/>
          <p:cNvSpPr txBox="1"/>
          <p:nvPr>
            <p:ph type="title"/>
          </p:nvPr>
        </p:nvSpPr>
        <p:spPr>
          <a:xfrm>
            <a:off x="1594840" y="23388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875" name="Shape 1875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876" name="Shape 1876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877" name="Shape 1877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878" name="Shape 1878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879" name="Shape 1879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Shape 1880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Shape 1881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Shape 1882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Shape 1883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Shape 1884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Shape 1885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6" name="Shape 1886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Shape 1887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8" name="Shape 1888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Shape 1889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Shape 1890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Shape 1891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Shape 1892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Shape 1893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Shape 1895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Shape 1896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Shape 1897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Shape 1898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8             7</a:t>
            </a:r>
          </a:p>
        </p:txBody>
      </p:sp>
      <p:sp>
        <p:nvSpPr>
          <p:cNvPr id="1899" name="Shape 1899"/>
          <p:cNvSpPr txBox="1"/>
          <p:nvPr/>
        </p:nvSpPr>
        <p:spPr>
          <a:xfrm>
            <a:off x="761797" y="3320221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900" name="Shape 1900"/>
          <p:cNvSpPr/>
          <p:nvPr/>
        </p:nvSpPr>
        <p:spPr>
          <a:xfrm>
            <a:off x="6214332" y="402810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1" name="Shape 1901"/>
          <p:cNvSpPr/>
          <p:nvPr/>
        </p:nvSpPr>
        <p:spPr>
          <a:xfrm flipH="1" rot="10800000">
            <a:off x="2957146" y="3680973"/>
            <a:ext cx="3646851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2" name="Shape 1902"/>
          <p:cNvSpPr txBox="1"/>
          <p:nvPr/>
        </p:nvSpPr>
        <p:spPr>
          <a:xfrm>
            <a:off x="1154312" y="740941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sp>
        <p:nvSpPr>
          <p:cNvPr id="1903" name="Shape 1903"/>
          <p:cNvSpPr/>
          <p:nvPr/>
        </p:nvSpPr>
        <p:spPr>
          <a:xfrm>
            <a:off x="2992338" y="2306847"/>
            <a:ext cx="882420" cy="80888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4"/>
                </a:moveTo>
                <a:lnTo>
                  <a:pt x="433399" y="182566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34342"/>
              </a:buClr>
              <a:buSzPct val="100000"/>
              <a:buFont typeface="Noto Sans Symbols"/>
              <a:buChar char="α"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= 2</a:t>
            </a:r>
          </a:p>
        </p:txBody>
      </p:sp>
      <p:pic>
        <p:nvPicPr>
          <p:cNvPr id="1904" name="Shape 19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392" y="1137815"/>
            <a:ext cx="4193336" cy="1408534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Shape 190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10" name="Shape 1910"/>
          <p:cNvSpPr txBox="1"/>
          <p:nvPr>
            <p:ph type="title"/>
          </p:nvPr>
        </p:nvSpPr>
        <p:spPr>
          <a:xfrm>
            <a:off x="1594840" y="23388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911" name="Shape 1911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912" name="Shape 1912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913" name="Shape 1913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914" name="Shape 1914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915" name="Shape 1915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Shape 1916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Shape 1917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Shape 1918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Shape 1919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Shape 1920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Shape 1921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Shape 1922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Shape 1923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4" name="Shape 1924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Shape 1925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Shape 1926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Shape 1927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Shape 1928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Shape 1929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Shape 1930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Shape 1931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Shape 1932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Shape 1933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Shape 1934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8             7</a:t>
            </a:r>
          </a:p>
        </p:txBody>
      </p:sp>
      <p:sp>
        <p:nvSpPr>
          <p:cNvPr id="1935" name="Shape 1935"/>
          <p:cNvSpPr txBox="1"/>
          <p:nvPr/>
        </p:nvSpPr>
        <p:spPr>
          <a:xfrm>
            <a:off x="761797" y="3320221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936" name="Shape 1936"/>
          <p:cNvSpPr/>
          <p:nvPr/>
        </p:nvSpPr>
        <p:spPr>
          <a:xfrm>
            <a:off x="6214332" y="4028107"/>
            <a:ext cx="2878866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7" name="Shape 1937"/>
          <p:cNvSpPr/>
          <p:nvPr/>
        </p:nvSpPr>
        <p:spPr>
          <a:xfrm flipH="1" rot="10800000">
            <a:off x="2957146" y="3680973"/>
            <a:ext cx="3646851" cy="34713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8" name="Shape 1938"/>
          <p:cNvSpPr txBox="1"/>
          <p:nvPr/>
        </p:nvSpPr>
        <p:spPr>
          <a:xfrm>
            <a:off x="1154312" y="740941"/>
            <a:ext cx="16954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 Min-Value:</a:t>
            </a:r>
          </a:p>
        </p:txBody>
      </p:sp>
      <p:sp>
        <p:nvSpPr>
          <p:cNvPr id="1939" name="Shape 1939"/>
          <p:cNvSpPr txBox="1"/>
          <p:nvPr/>
        </p:nvSpPr>
        <p:spPr>
          <a:xfrm>
            <a:off x="6782199" y="4838037"/>
            <a:ext cx="1001337" cy="830996"/>
          </a:xfrm>
          <a:prstGeom prst="rect">
            <a:avLst/>
          </a:prstGeom>
          <a:noFill/>
          <a:ln cap="flat" cmpd="sng" w="9525">
            <a:solidFill>
              <a:srgbClr val="33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6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&lt;= α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En</a:t>
            </a:r>
            <a:r>
              <a:rPr lang="en-US" sz="1600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16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Return 2</a:t>
            </a:r>
          </a:p>
        </p:txBody>
      </p:sp>
      <p:sp>
        <p:nvSpPr>
          <p:cNvPr id="1940" name="Shape 1940"/>
          <p:cNvSpPr/>
          <p:nvPr/>
        </p:nvSpPr>
        <p:spPr>
          <a:xfrm>
            <a:off x="7459132" y="4197121"/>
            <a:ext cx="3810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1" name="Shape 1941"/>
          <p:cNvSpPr/>
          <p:nvPr/>
        </p:nvSpPr>
        <p:spPr>
          <a:xfrm>
            <a:off x="8522957" y="4197121"/>
            <a:ext cx="3810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42" name="Shape 19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392" y="1137815"/>
            <a:ext cx="4193336" cy="1408534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43" name="Shape 1943"/>
          <p:cNvSpPr/>
          <p:nvPr/>
        </p:nvSpPr>
        <p:spPr>
          <a:xfrm>
            <a:off x="2992338" y="2306847"/>
            <a:ext cx="882420" cy="80888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2824" y="35244"/>
                </a:moveTo>
                <a:lnTo>
                  <a:pt x="433399" y="182566"/>
                </a:lnTo>
              </a:path>
            </a:pathLst>
          </a:custGeom>
          <a:solidFill>
            <a:schemeClr val="lt1"/>
          </a:solidFill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34342"/>
              </a:buClr>
              <a:buSzPct val="100000"/>
              <a:buFont typeface="Noto Sans Symbols"/>
              <a:buChar char="α"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4343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= +∞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= 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Shape 1948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49" name="Shape 1949"/>
          <p:cNvSpPr txBox="1"/>
          <p:nvPr>
            <p:ph type="title"/>
          </p:nvPr>
        </p:nvSpPr>
        <p:spPr>
          <a:xfrm>
            <a:off x="1594840" y="23388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More on the </a:t>
            </a: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</a:t>
            </a:r>
          </a:p>
        </p:txBody>
      </p:sp>
      <p:sp>
        <p:nvSpPr>
          <p:cNvPr id="1950" name="Shape 1950"/>
          <p:cNvSpPr txBox="1"/>
          <p:nvPr/>
        </p:nvSpPr>
        <p:spPr>
          <a:xfrm>
            <a:off x="6541757" y="2457132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951" name="Shape 1951"/>
          <p:cNvSpPr txBox="1"/>
          <p:nvPr/>
        </p:nvSpPr>
        <p:spPr>
          <a:xfrm>
            <a:off x="76200" y="1250950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1952" name="Shape 1952"/>
          <p:cNvSpPr txBox="1"/>
          <p:nvPr/>
        </p:nvSpPr>
        <p:spPr>
          <a:xfrm>
            <a:off x="76200" y="2546350"/>
            <a:ext cx="77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953" name="Shape 1953"/>
          <p:cNvSpPr txBox="1"/>
          <p:nvPr/>
        </p:nvSpPr>
        <p:spPr>
          <a:xfrm>
            <a:off x="76200" y="42576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cxnSp>
        <p:nvCxnSpPr>
          <p:cNvPr id="1954" name="Shape 1954"/>
          <p:cNvCxnSpPr/>
          <p:nvPr/>
        </p:nvCxnSpPr>
        <p:spPr>
          <a:xfrm flipH="1">
            <a:off x="4865357" y="1523682"/>
            <a:ext cx="838199" cy="1219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Shape 1955"/>
          <p:cNvCxnSpPr/>
          <p:nvPr/>
        </p:nvCxnSpPr>
        <p:spPr>
          <a:xfrm>
            <a:off x="5703557" y="1523682"/>
            <a:ext cx="2286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Shape 1956"/>
          <p:cNvCxnSpPr/>
          <p:nvPr/>
        </p:nvCxnSpPr>
        <p:spPr>
          <a:xfrm>
            <a:off x="5703557" y="1523682"/>
            <a:ext cx="205740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7" name="Shape 1957"/>
          <p:cNvCxnSpPr/>
          <p:nvPr/>
        </p:nvCxnSpPr>
        <p:spPr>
          <a:xfrm flipH="1">
            <a:off x="2884157" y="2819082"/>
            <a:ext cx="1904999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8" name="Shape 1958"/>
          <p:cNvCxnSpPr/>
          <p:nvPr/>
        </p:nvCxnSpPr>
        <p:spPr>
          <a:xfrm flipH="1">
            <a:off x="3950957" y="2742882"/>
            <a:ext cx="8381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Shape 1959"/>
          <p:cNvCxnSpPr/>
          <p:nvPr/>
        </p:nvCxnSpPr>
        <p:spPr>
          <a:xfrm>
            <a:off x="4789157" y="2742882"/>
            <a:ext cx="228600" cy="167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0" name="Shape 1960"/>
          <p:cNvCxnSpPr/>
          <p:nvPr/>
        </p:nvCxnSpPr>
        <p:spPr>
          <a:xfrm>
            <a:off x="5932157" y="2819082"/>
            <a:ext cx="6095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1" name="Shape 1961"/>
          <p:cNvCxnSpPr/>
          <p:nvPr/>
        </p:nvCxnSpPr>
        <p:spPr>
          <a:xfrm>
            <a:off x="5932157" y="2819082"/>
            <a:ext cx="1676399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Shape 1962"/>
          <p:cNvCxnSpPr/>
          <p:nvPr/>
        </p:nvCxnSpPr>
        <p:spPr>
          <a:xfrm>
            <a:off x="5932157" y="2819082"/>
            <a:ext cx="2819400" cy="16001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3" name="Shape 1963"/>
          <p:cNvSpPr/>
          <p:nvPr/>
        </p:nvSpPr>
        <p:spPr>
          <a:xfrm>
            <a:off x="5551157" y="12950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46367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Shape 1965"/>
          <p:cNvSpPr/>
          <p:nvPr/>
        </p:nvSpPr>
        <p:spPr>
          <a:xfrm>
            <a:off x="5703557" y="2590482"/>
            <a:ext cx="381000" cy="381000"/>
          </a:xfrm>
          <a:prstGeom prst="ellipse">
            <a:avLst/>
          </a:prstGeom>
          <a:solidFill>
            <a:srgbClr val="797B7D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Shape 1966"/>
          <p:cNvSpPr/>
          <p:nvPr/>
        </p:nvSpPr>
        <p:spPr>
          <a:xfrm>
            <a:off x="7608557" y="25904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Shape 1967"/>
          <p:cNvSpPr/>
          <p:nvPr/>
        </p:nvSpPr>
        <p:spPr>
          <a:xfrm>
            <a:off x="2655558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Shape 1968"/>
          <p:cNvSpPr/>
          <p:nvPr/>
        </p:nvSpPr>
        <p:spPr>
          <a:xfrm>
            <a:off x="37223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Shape 1969"/>
          <p:cNvSpPr/>
          <p:nvPr/>
        </p:nvSpPr>
        <p:spPr>
          <a:xfrm>
            <a:off x="4789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Shape 1970"/>
          <p:cNvSpPr/>
          <p:nvPr/>
        </p:nvSpPr>
        <p:spPr>
          <a:xfrm>
            <a:off x="6389357" y="4190682"/>
            <a:ext cx="381000" cy="381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Shape 1971"/>
          <p:cNvSpPr/>
          <p:nvPr/>
        </p:nvSpPr>
        <p:spPr>
          <a:xfrm>
            <a:off x="74561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Shape 1972"/>
          <p:cNvSpPr/>
          <p:nvPr/>
        </p:nvSpPr>
        <p:spPr>
          <a:xfrm>
            <a:off x="8522957" y="4190682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Shape 1973"/>
          <p:cNvSpPr txBox="1"/>
          <p:nvPr/>
        </p:nvSpPr>
        <p:spPr>
          <a:xfrm>
            <a:off x="2563483" y="4689157"/>
            <a:ext cx="637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5              10                6                   	  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8             7</a:t>
            </a:r>
          </a:p>
        </p:txBody>
      </p:sp>
      <p:sp>
        <p:nvSpPr>
          <p:cNvPr id="1974" name="Shape 1974"/>
          <p:cNvSpPr txBox="1"/>
          <p:nvPr/>
        </p:nvSpPr>
        <p:spPr>
          <a:xfrm>
            <a:off x="6782199" y="4838037"/>
            <a:ext cx="1001337" cy="830996"/>
          </a:xfrm>
          <a:prstGeom prst="rect">
            <a:avLst/>
          </a:prstGeom>
          <a:noFill/>
          <a:ln cap="flat" cmpd="sng" w="9525">
            <a:solidFill>
              <a:srgbClr val="33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6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&lt;= α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En</a:t>
            </a:r>
            <a:r>
              <a:rPr lang="en-US" sz="1600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16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Return 5</a:t>
            </a:r>
          </a:p>
        </p:txBody>
      </p:sp>
      <p:sp>
        <p:nvSpPr>
          <p:cNvPr id="1975" name="Shape 1975"/>
          <p:cNvSpPr/>
          <p:nvPr/>
        </p:nvSpPr>
        <p:spPr>
          <a:xfrm>
            <a:off x="7459132" y="4197121"/>
            <a:ext cx="3810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6" name="Shape 1976"/>
          <p:cNvSpPr/>
          <p:nvPr/>
        </p:nvSpPr>
        <p:spPr>
          <a:xfrm>
            <a:off x="8522957" y="4197121"/>
            <a:ext cx="381000" cy="38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7" name="Shape 1977"/>
          <p:cNvSpPr txBox="1"/>
          <p:nvPr/>
        </p:nvSpPr>
        <p:spPr>
          <a:xfrm>
            <a:off x="6971895" y="1334041"/>
            <a:ext cx="2152352" cy="707886"/>
          </a:xfrm>
          <a:prstGeom prst="rect">
            <a:avLst/>
          </a:prstGeom>
          <a:noFill/>
          <a:ln cap="flat" cmpd="sng" w="38100">
            <a:solidFill>
              <a:srgbClr val="0066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Max-Value loops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these nodes</a:t>
            </a:r>
          </a:p>
        </p:txBody>
      </p:sp>
      <p:sp>
        <p:nvSpPr>
          <p:cNvPr id="1978" name="Shape 1978"/>
          <p:cNvSpPr/>
          <p:nvPr/>
        </p:nvSpPr>
        <p:spPr>
          <a:xfrm>
            <a:off x="4408287" y="2392905"/>
            <a:ext cx="3730625" cy="7186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9" name="Shape 1979"/>
          <p:cNvSpPr/>
          <p:nvPr/>
        </p:nvSpPr>
        <p:spPr>
          <a:xfrm rot="10800000">
            <a:off x="5943600" y="1761608"/>
            <a:ext cx="1028295" cy="598488"/>
          </a:xfrm>
          <a:prstGeom prst="bentUpArrow">
            <a:avLst>
              <a:gd fmla="val 15097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77777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Shape 1984"/>
          <p:cNvSpPr txBox="1"/>
          <p:nvPr>
            <p:ph type="title"/>
          </p:nvPr>
        </p:nvSpPr>
        <p:spPr>
          <a:xfrm>
            <a:off x="457200" y="152718"/>
            <a:ext cx="5791200" cy="619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1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α-β</a:t>
            </a: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algorithm DEMO</a:t>
            </a:r>
          </a:p>
        </p:txBody>
      </p:sp>
      <p:sp>
        <p:nvSpPr>
          <p:cNvPr id="1985" name="Shape 1985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Shape 1986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87" name="Shape 1987"/>
          <p:cNvSpPr txBox="1"/>
          <p:nvPr/>
        </p:nvSpPr>
        <p:spPr>
          <a:xfrm>
            <a:off x="1007679" y="5102853"/>
            <a:ext cx="7205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http://www.ocf.berkeley.edu/~yosenl/extras/alphabeta/alphabeta.html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8" name="Shape 19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396" y="1575498"/>
            <a:ext cx="6206067" cy="31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Searching for the next move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(e.g., time, memory) limit: optimal solution not feasible/possible, thus must approximate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381000" marR="0" rtl="0" algn="l">
              <a:spcBef>
                <a:spcPts val="108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Pruning: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makes the search more efficient by discarding portions of the search tree that cannot improve quality result.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381000" marR="0" rtl="0" algn="l">
              <a:spcBef>
                <a:spcPts val="108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Evaluation functions: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heuristics to evaluate utility of a state without exhaustive search.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Shape 1994"/>
          <p:cNvSpPr txBox="1"/>
          <p:nvPr>
            <p:ph type="title"/>
          </p:nvPr>
        </p:nvSpPr>
        <p:spPr>
          <a:xfrm>
            <a:off x="663575" y="3381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Comments on Alpha-Beta</a:t>
            </a:r>
          </a:p>
        </p:txBody>
      </p:sp>
      <p:sp>
        <p:nvSpPr>
          <p:cNvPr id="1995" name="Shape 1995"/>
          <p:cNvSpPr txBox="1"/>
          <p:nvPr>
            <p:ph idx="1" type="body"/>
          </p:nvPr>
        </p:nvSpPr>
        <p:spPr>
          <a:xfrm>
            <a:off x="610287" y="1506537"/>
            <a:ext cx="8172901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Pruning does not affect final results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 subtrees can be pruned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move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ordering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improves effectiveness of pruning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to look at best child first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“perfect ordering,” time complexity is O(b</a:t>
            </a:r>
            <a:r>
              <a:rPr b="1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m/2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is effectively only half as deep [b</a:t>
            </a:r>
            <a:r>
              <a:rPr b="0" baseline="3000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(m/2)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look twice as far as minimax in the same amount of time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other improvements are also possible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2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However, still not good enough to reach end of any significant games in real time!</a:t>
            </a:r>
          </a:p>
        </p:txBody>
      </p:sp>
      <p:sp>
        <p:nvSpPr>
          <p:cNvPr id="1996" name="Shape 1996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 txBox="1"/>
          <p:nvPr>
            <p:ph type="title"/>
          </p:nvPr>
        </p:nvSpPr>
        <p:spPr>
          <a:xfrm>
            <a:off x="539750" y="609600"/>
            <a:ext cx="81883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Making Game Search Tractable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2880" u="none" cap="none" strike="noStrike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</a:rPr>
              <a:t>Shifting to Heuristic/Imperfect Information</a:t>
            </a:r>
          </a:p>
        </p:txBody>
      </p:sp>
      <p:sp>
        <p:nvSpPr>
          <p:cNvPr id="2003" name="Shape 2003"/>
          <p:cNvSpPr txBox="1"/>
          <p:nvPr>
            <p:ph idx="1" type="body"/>
          </p:nvPr>
        </p:nvSpPr>
        <p:spPr>
          <a:xfrm>
            <a:off x="685800" y="203993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Minimax and alpha-beta pruning require too much search to reach leaf nodes of game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impractical within reasonable time bounds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recent approaches are doing huge searches offline and storing tables for use during games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 off search earlier (replace TERMINAL-TEST by CUTOFF-TEST)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heuristic evaluation function EVAL to replace the utility function of alpha-beta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2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with other consequences of cutting off search</a:t>
            </a:r>
          </a:p>
        </p:txBody>
      </p:sp>
      <p:sp>
        <p:nvSpPr>
          <p:cNvPr id="2004" name="Shape 200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Shape 201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Cutting Off Search</a:t>
            </a:r>
          </a:p>
        </p:txBody>
      </p:sp>
      <p:sp>
        <p:nvSpPr>
          <p:cNvPr id="2011" name="Shape 2011"/>
          <p:cNvSpPr txBox="1"/>
          <p:nvPr>
            <p:ph idx="1" type="body"/>
          </p:nvPr>
        </p:nvSpPr>
        <p:spPr>
          <a:xfrm>
            <a:off x="396875" y="1981200"/>
            <a:ext cx="8470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Change: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TERMINAL-TEST(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UTILITY(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into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CUTOFF-TEST(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state,depth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EVAL(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Introduces a fixed-depth limit 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usually set by time available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cuttoff occurs, the evaluation is performed</a:t>
            </a:r>
          </a:p>
        </p:txBody>
      </p:sp>
      <p:sp>
        <p:nvSpPr>
          <p:cNvPr id="2012" name="Shape 2012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Shape 2018"/>
          <p:cNvSpPr txBox="1"/>
          <p:nvPr>
            <p:ph type="title"/>
          </p:nvPr>
        </p:nvSpPr>
        <p:spPr>
          <a:xfrm>
            <a:off x="693737" y="463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Heuristic EVAL</a:t>
            </a:r>
          </a:p>
        </p:txBody>
      </p:sp>
      <p:sp>
        <p:nvSpPr>
          <p:cNvPr id="2019" name="Shape 2019"/>
          <p:cNvSpPr txBox="1"/>
          <p:nvPr>
            <p:ph idx="1" type="body"/>
          </p:nvPr>
        </p:nvSpPr>
        <p:spPr>
          <a:xfrm>
            <a:off x="444500" y="1865313"/>
            <a:ext cx="8459788" cy="4230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 idea: produce an estimate of the expected value of the game at a given position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depends critically on quality of EVAL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Desiderata:</a:t>
            </a:r>
          </a:p>
          <a:p>
            <a:pPr indent="-190500" lvl="1" marL="457200" marR="0" rtl="0" algn="l"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 should order terminal nodes in same way as UTILITY</a:t>
            </a:r>
          </a:p>
          <a:p>
            <a:pPr indent="-190500" lvl="1" marL="457200" marR="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EVAL should not take too long</a:t>
            </a:r>
          </a:p>
          <a:p>
            <a:pPr indent="-228600" lvl="2" marL="1143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time is spent in EVAL isn’t spent searching other nodes</a:t>
            </a:r>
          </a:p>
          <a:p>
            <a:pPr indent="-190500" lvl="1" marL="457200" marR="0" rtl="0" algn="l">
              <a:spcBef>
                <a:spcPts val="42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non-terminal states, EVAL should be strongly correlated with the actual chance of winning</a:t>
            </a:r>
          </a:p>
        </p:txBody>
      </p:sp>
      <p:sp>
        <p:nvSpPr>
          <p:cNvPr id="2020" name="Shape 2020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Shape 202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26" name="Shape 2026"/>
          <p:cNvSpPr txBox="1"/>
          <p:nvPr>
            <p:ph type="title"/>
          </p:nvPr>
        </p:nvSpPr>
        <p:spPr>
          <a:xfrm>
            <a:off x="497735" y="-347151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Evaluation functions</a:t>
            </a:r>
          </a:p>
        </p:txBody>
      </p:sp>
      <p:sp>
        <p:nvSpPr>
          <p:cNvPr id="2027" name="Shape 2027"/>
          <p:cNvSpPr txBox="1"/>
          <p:nvPr>
            <p:ph idx="1" type="body"/>
          </p:nvPr>
        </p:nvSpPr>
        <p:spPr>
          <a:xfrm>
            <a:off x="381000" y="4419600"/>
            <a:ext cx="853439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linear evaluation function: to combine </a:t>
            </a:r>
            <a:r>
              <a:rPr b="1" i="1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heuristics</a:t>
            </a:r>
            <a:b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b="1" i="0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= 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</a:t>
            </a:r>
            <a:r>
              <a:rPr b="1" baseline="-25000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b="1" baseline="-25000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+ 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</a:t>
            </a:r>
            <a:r>
              <a:rPr b="1" baseline="-25000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b="1" baseline="-25000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 + … + 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</a:t>
            </a:r>
            <a:r>
              <a:rPr b="1" baseline="-25000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b="1" baseline="-25000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E.g,	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</a:t>
            </a:r>
            <a:r>
              <a:rPr b="1" i="1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</a:t>
            </a:r>
            <a:r>
              <a:rPr b="1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be the values of pieces (1 for prawn, 3 for bishop etc.)</a:t>
            </a:r>
            <a:br>
              <a:rPr b="1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4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b="1" i="1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</a:t>
            </a:r>
            <a:r>
              <a:rPr b="1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be the number of type of pieces on the board</a:t>
            </a:r>
          </a:p>
        </p:txBody>
      </p:sp>
      <p:pic>
        <p:nvPicPr>
          <p:cNvPr id="2028" name="Shape 20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95400"/>
            <a:ext cx="6019799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Shape 203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34" name="Shape 2034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Note: exact values do not matter</a:t>
            </a:r>
          </a:p>
        </p:txBody>
      </p:sp>
      <p:pic>
        <p:nvPicPr>
          <p:cNvPr id="2035" name="Shape 20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25613"/>
            <a:ext cx="8407399" cy="401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Shape 2041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General EVAL Considerations</a:t>
            </a:r>
          </a:p>
        </p:txBody>
      </p:sp>
      <p:sp>
        <p:nvSpPr>
          <p:cNvPr id="2042" name="Shape 2042"/>
          <p:cNvSpPr txBox="1"/>
          <p:nvPr>
            <p:ph idx="1" type="body"/>
          </p:nvPr>
        </p:nvSpPr>
        <p:spPr>
          <a:xfrm>
            <a:off x="685800" y="1981200"/>
            <a:ext cx="79390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like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mobility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(options),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stability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(security) matter in many games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performing EVAL is critical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 off with searching more nodes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as much as possible into tables ahead of time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of parameters and patterns can be crucial for high performance</a:t>
            </a:r>
          </a:p>
        </p:txBody>
      </p:sp>
      <p:sp>
        <p:nvSpPr>
          <p:cNvPr id="2043" name="Shape 204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 txBox="1"/>
          <p:nvPr>
            <p:ph type="title"/>
          </p:nvPr>
        </p:nvSpPr>
        <p:spPr>
          <a:xfrm>
            <a:off x="685800" y="4413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Key Problem with Cutoff/EVAL</a:t>
            </a:r>
          </a:p>
        </p:txBody>
      </p:sp>
      <p:sp>
        <p:nvSpPr>
          <p:cNvPr id="2050" name="Shape 2050"/>
          <p:cNvSpPr txBox="1"/>
          <p:nvPr>
            <p:ph idx="1" type="body"/>
          </p:nvPr>
        </p:nvSpPr>
        <p:spPr>
          <a:xfrm>
            <a:off x="546100" y="1776413"/>
            <a:ext cx="8031163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see what happens beyond cutoff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overvalue a position where disaster will happen immediately after last ply actually searched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 chess, where queen is taken on next move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useless or counterproductive delaying moves to push disasters past cutoff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 effect</a:t>
            </a: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Searching deeper helps avoid both problems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also approaches for going deeper selectively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Quiescence search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singular extensions</a:t>
            </a:r>
          </a:p>
        </p:txBody>
      </p:sp>
      <p:sp>
        <p:nvSpPr>
          <p:cNvPr id="2051" name="Shape 205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Shape 2057"/>
          <p:cNvSpPr txBox="1"/>
          <p:nvPr>
            <p:ph type="title"/>
          </p:nvPr>
        </p:nvSpPr>
        <p:spPr>
          <a:xfrm>
            <a:off x="744537" y="62909"/>
            <a:ext cx="77724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Beyond α-β and EVAL</a:t>
            </a:r>
          </a:p>
        </p:txBody>
      </p:sp>
      <p:sp>
        <p:nvSpPr>
          <p:cNvPr id="2058" name="Shape 2058"/>
          <p:cNvSpPr txBox="1"/>
          <p:nvPr>
            <p:ph idx="1" type="body"/>
          </p:nvPr>
        </p:nvSpPr>
        <p:spPr>
          <a:xfrm>
            <a:off x="606425" y="985319"/>
            <a:ext cx="8054534" cy="5053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for reducing search further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algorithms or better orderings for α-β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management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 across moves (based on criticality/need)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Anytime algorithm – produces ok solution quickly then improves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deepening helps with both search and time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results from previous iterations to order later searches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time elapses, use result from last completed iteration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Opening books and endgame tables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about what to do in key positions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precomputed or gathered from experts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Blue went in for this big time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extreme, can </a:t>
            </a: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game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Checkers (~10</a:t>
            </a:r>
            <a:r>
              <a:rPr b="0" baseline="30000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positions) was solved in 2007 after 10</a:t>
            </a:r>
            <a:r>
              <a:rPr b="0" baseline="30000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0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calculations over 18 years</a:t>
            </a:r>
          </a:p>
          <a:p>
            <a:pPr indent="-228600" lvl="3" marL="1600200" marR="0" rtl="0" algn="l">
              <a:lnSpc>
                <a:spcPct val="80000"/>
              </a:lnSpc>
              <a:spcBef>
                <a:spcPts val="296"/>
              </a:spcBef>
              <a:buClr>
                <a:schemeClr val="dk2"/>
              </a:buClr>
              <a:buSzPct val="98666"/>
              <a:buFont typeface="Arial"/>
              <a:buChar char="•"/>
            </a:pPr>
            <a:r>
              <a:rPr b="0" i="0" lang="en-US" sz="1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draw if played perfectly by both sides</a:t>
            </a:r>
          </a:p>
        </p:txBody>
      </p:sp>
      <p:sp>
        <p:nvSpPr>
          <p:cNvPr id="2059" name="Shape 205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Shape 206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65" name="Shape 2065"/>
          <p:cNvSpPr txBox="1"/>
          <p:nvPr>
            <p:ph type="title"/>
          </p:nvPr>
        </p:nvSpPr>
        <p:spPr>
          <a:xfrm>
            <a:off x="646362" y="0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State-of-the-art for deterministic games</a:t>
            </a:r>
          </a:p>
        </p:txBody>
      </p:sp>
      <p:pic>
        <p:nvPicPr>
          <p:cNvPr id="2066" name="Shape 20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39150"/>
            <a:ext cx="7910513" cy="501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Types of Games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263" name="Shape 263"/>
          <p:cNvGraphicFramePr/>
          <p:nvPr/>
        </p:nvGraphicFramePr>
        <p:xfrm>
          <a:off x="2828925" y="23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86050"/>
                <a:gridCol w="2586025"/>
              </a:tblGrid>
              <a:tr h="153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chess, checkers, go, othello, …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backgammon, monopoly, …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53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Battleship, </a:t>
                      </a: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above with time/space limits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Bridge, poker, scrabble, …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4" name="Shape 264"/>
          <p:cNvSpPr txBox="1"/>
          <p:nvPr/>
        </p:nvSpPr>
        <p:spPr>
          <a:xfrm>
            <a:off x="601662" y="2628900"/>
            <a:ext cx="2217736" cy="1066799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8098">
              <a:srgbClr val="000000">
                <a:alpha val="74901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Perfect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01662" y="4189412"/>
            <a:ext cx="2217736" cy="1066799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8098">
              <a:srgbClr val="000000">
                <a:alpha val="74901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Imperfect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635625" y="1795463"/>
            <a:ext cx="2058987" cy="579436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8098">
              <a:srgbClr val="000000">
                <a:alpha val="74901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Stochastic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868613" y="1795463"/>
            <a:ext cx="2532061" cy="579436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8098">
              <a:srgbClr val="000000">
                <a:alpha val="74901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Deterministic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Shape 2072"/>
          <p:cNvSpPr txBox="1"/>
          <p:nvPr>
            <p:ph type="title"/>
          </p:nvPr>
        </p:nvSpPr>
        <p:spPr>
          <a:xfrm>
            <a:off x="612775" y="2587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Games Involving Chance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(Backgammon)</a:t>
            </a:r>
          </a:p>
        </p:txBody>
      </p:sp>
      <p:pic>
        <p:nvPicPr>
          <p:cNvPr id="2073" name="Shape 2073"/>
          <p:cNvPicPr preferRelativeResize="0"/>
          <p:nvPr>
            <p:ph idx="1" type="body"/>
          </p:nvPr>
        </p:nvPicPr>
        <p:blipFill/>
        <p:spPr>
          <a:xfrm>
            <a:off x="374650" y="1973263"/>
            <a:ext cx="3619500" cy="393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74" name="Shape 2074"/>
          <p:cNvSpPr txBox="1"/>
          <p:nvPr>
            <p:ph idx="3" type="body"/>
          </p:nvPr>
        </p:nvSpPr>
        <p:spPr>
          <a:xfrm>
            <a:off x="4327525" y="1908175"/>
            <a:ext cx="4619625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moves clockwise from top-left to bottom-left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moves counter-clockwise from bottom-left to top-left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 of dice determines legal moves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move disks to any point that doesn’t have multiple opponents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moves for White here: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(5-10,5-11), (5-11,19-24),(5-10,10-16) and (5-11,11-16)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win, move all pieces off board, once have all in home area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more complexity than this really</a:t>
            </a:r>
          </a:p>
        </p:txBody>
      </p:sp>
      <p:sp>
        <p:nvSpPr>
          <p:cNvPr id="2075" name="Shape 207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076" name="Shape 20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0" y="1973262"/>
            <a:ext cx="36195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Shape 208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Games Involving Chance</a:t>
            </a:r>
          </a:p>
        </p:txBody>
      </p:sp>
      <p:pic>
        <p:nvPicPr>
          <p:cNvPr id="2083" name="Shape 2083"/>
          <p:cNvPicPr preferRelativeResize="0"/>
          <p:nvPr>
            <p:ph idx="1" type="body"/>
          </p:nvPr>
        </p:nvPicPr>
        <p:blipFill/>
        <p:spPr>
          <a:xfrm>
            <a:off x="973137" y="1981200"/>
            <a:ext cx="2663824" cy="28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84" name="Shape 208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81200"/>
            <a:ext cx="3238499" cy="288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085" name="Shape 2085"/>
          <p:cNvSpPr txBox="1"/>
          <p:nvPr>
            <p:ph idx="3" type="body"/>
          </p:nvPr>
        </p:nvSpPr>
        <p:spPr>
          <a:xfrm>
            <a:off x="685799" y="5569121"/>
            <a:ext cx="8028857" cy="102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Dice rolls: [1,1], …, [6,6] occur 1/36, all others occur 1/18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not calculate definite minimax value, only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</a:t>
            </a:r>
          </a:p>
        </p:txBody>
      </p:sp>
      <p:sp>
        <p:nvSpPr>
          <p:cNvPr id="2086" name="Shape 2086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87" name="Shape 2087"/>
          <p:cNvSpPr/>
          <p:nvPr/>
        </p:nvSpPr>
        <p:spPr>
          <a:xfrm>
            <a:off x="4343400" y="2362200"/>
            <a:ext cx="3581399" cy="45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Shape 2088"/>
          <p:cNvSpPr txBox="1"/>
          <p:nvPr/>
        </p:nvSpPr>
        <p:spPr>
          <a:xfrm>
            <a:off x="6781800" y="1828800"/>
            <a:ext cx="1830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chance nodes</a:t>
            </a:r>
          </a:p>
        </p:txBody>
      </p:sp>
      <p:pic>
        <p:nvPicPr>
          <p:cNvPr id="2089" name="Shape 20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853" y="1973274"/>
            <a:ext cx="3162296" cy="34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Shape 2095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Expected Minimax</a:t>
            </a:r>
          </a:p>
        </p:txBody>
      </p:sp>
      <p:sp>
        <p:nvSpPr>
          <p:cNvPr id="2096" name="Shape 2096"/>
          <p:cNvSpPr txBox="1"/>
          <p:nvPr>
            <p:ph idx="1" type="body"/>
          </p:nvPr>
        </p:nvSpPr>
        <p:spPr>
          <a:xfrm>
            <a:off x="515937" y="1981200"/>
            <a:ext cx="8335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EXPECTIMINIMAX(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UTILITY(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			  If TERMINAL-TEST(s)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max</a:t>
            </a:r>
            <a:r>
              <a:rPr b="1" baseline="-25000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EXPECTIMINIMAX(RESULT(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	  If PLAYER(s)=MAX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min</a:t>
            </a:r>
            <a:r>
              <a:rPr b="1" baseline="-25000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EXPECTIMINIMAX(RESULT(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	  If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PLAYER(s)=MIN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∑</a:t>
            </a:r>
            <a:r>
              <a:rPr b="1" baseline="-25000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 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P(r)*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EXPECTIMINIMAX(RESULT(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0" lang="en-US" sz="16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      If PLAYER(s)=CHANCE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equations can be backed-up recursively to the root of the game tree, just as with regular minimax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is O(b</a:t>
            </a:r>
            <a:r>
              <a:rPr b="0" baseline="3000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where </a:t>
            </a: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number of distinct rolls</a:t>
            </a:r>
          </a:p>
          <a:p>
            <a:pPr indent="-190500" lvl="1" marL="457200" marR="0" rtl="0" algn="l">
              <a:lnSpc>
                <a:spcPct val="80000"/>
              </a:lnSpc>
              <a:spcBef>
                <a:spcPts val="370"/>
              </a:spcBef>
              <a:buClr>
                <a:schemeClr val="dk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Analogues of alpha-beta exist</a:t>
            </a:r>
          </a:p>
        </p:txBody>
      </p:sp>
      <p:sp>
        <p:nvSpPr>
          <p:cNvPr id="2097" name="Shape 2097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Shape 2102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03" name="Shape 2103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Algorithm for nondeterministic games</a:t>
            </a:r>
          </a:p>
        </p:txBody>
      </p:sp>
      <p:pic>
        <p:nvPicPr>
          <p:cNvPr id="2104" name="Shape 2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81200"/>
            <a:ext cx="8686800" cy="3424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105" name="Shape 2105"/>
          <p:cNvSpPr/>
          <p:nvPr/>
        </p:nvSpPr>
        <p:spPr>
          <a:xfrm>
            <a:off x="337911" y="4578796"/>
            <a:ext cx="5814407" cy="815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Shape 2110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11" name="Shape 2111"/>
          <p:cNvSpPr txBox="1"/>
          <p:nvPr>
            <p:ph type="title"/>
          </p:nvPr>
        </p:nvSpPr>
        <p:spPr>
          <a:xfrm>
            <a:off x="457200" y="152718"/>
            <a:ext cx="7055269" cy="7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Nondeterministic games</a:t>
            </a:r>
          </a:p>
        </p:txBody>
      </p:sp>
      <p:pic>
        <p:nvPicPr>
          <p:cNvPr id="2112" name="Shape 2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1304925"/>
            <a:ext cx="8067674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118" name="Shape 2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895600"/>
            <a:ext cx="54102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Shape 2119"/>
          <p:cNvSpPr txBox="1"/>
          <p:nvPr>
            <p:ph type="title"/>
          </p:nvPr>
        </p:nvSpPr>
        <p:spPr>
          <a:xfrm>
            <a:off x="457200" y="152725"/>
            <a:ext cx="8245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Nondeterministic games: the element of chance</a:t>
            </a:r>
          </a:p>
        </p:txBody>
      </p:sp>
      <p:pic>
        <p:nvPicPr>
          <p:cNvPr id="2120" name="Shape 21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9859" r="11267" t="0"/>
          <a:stretch/>
        </p:blipFill>
        <p:spPr>
          <a:xfrm>
            <a:off x="381000" y="2895600"/>
            <a:ext cx="4267199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1" name="Shape 2121"/>
          <p:cNvSpPr/>
          <p:nvPr/>
        </p:nvSpPr>
        <p:spPr>
          <a:xfrm>
            <a:off x="4495800" y="2133600"/>
            <a:ext cx="304799" cy="304799"/>
          </a:xfrm>
          <a:prstGeom prst="ellipse">
            <a:avLst/>
          </a:prstGeom>
          <a:solidFill>
            <a:srgbClr val="B2B2B2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2" name="Shape 2122"/>
          <p:cNvCxnSpPr/>
          <p:nvPr/>
        </p:nvCxnSpPr>
        <p:spPr>
          <a:xfrm flipH="1">
            <a:off x="2971800" y="2438400"/>
            <a:ext cx="1676399" cy="6095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Shape 2123"/>
          <p:cNvCxnSpPr/>
          <p:nvPr/>
        </p:nvCxnSpPr>
        <p:spPr>
          <a:xfrm>
            <a:off x="4648200" y="2438400"/>
            <a:ext cx="1676399" cy="6095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4" name="Shape 2124"/>
          <p:cNvSpPr txBox="1"/>
          <p:nvPr/>
        </p:nvSpPr>
        <p:spPr>
          <a:xfrm>
            <a:off x="3108325" y="3032125"/>
            <a:ext cx="296863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125" name="Shape 2125"/>
          <p:cNvSpPr txBox="1"/>
          <p:nvPr/>
        </p:nvSpPr>
        <p:spPr>
          <a:xfrm>
            <a:off x="6477000" y="2971800"/>
            <a:ext cx="307974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126" name="Shape 2126"/>
          <p:cNvSpPr txBox="1"/>
          <p:nvPr/>
        </p:nvSpPr>
        <p:spPr>
          <a:xfrm>
            <a:off x="5486400" y="2438400"/>
            <a:ext cx="466725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2127" name="Shape 2127"/>
          <p:cNvSpPr txBox="1"/>
          <p:nvPr/>
        </p:nvSpPr>
        <p:spPr>
          <a:xfrm>
            <a:off x="3343275" y="2438400"/>
            <a:ext cx="466725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2128" name="Shape 2128"/>
          <p:cNvSpPr txBox="1"/>
          <p:nvPr/>
        </p:nvSpPr>
        <p:spPr>
          <a:xfrm>
            <a:off x="5943600" y="5683250"/>
            <a:ext cx="296863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129" name="Shape 2129"/>
          <p:cNvSpPr txBox="1"/>
          <p:nvPr/>
        </p:nvSpPr>
        <p:spPr>
          <a:xfrm>
            <a:off x="5486400" y="5683250"/>
            <a:ext cx="409575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</a:p>
        </p:txBody>
      </p:sp>
      <p:sp>
        <p:nvSpPr>
          <p:cNvPr id="2130" name="Shape 2130"/>
          <p:cNvSpPr txBox="1"/>
          <p:nvPr/>
        </p:nvSpPr>
        <p:spPr>
          <a:xfrm>
            <a:off x="5410200" y="4876800"/>
            <a:ext cx="296863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131" name="Shape 2131"/>
          <p:cNvSpPr txBox="1"/>
          <p:nvPr/>
        </p:nvSpPr>
        <p:spPr>
          <a:xfrm>
            <a:off x="5029200" y="3930650"/>
            <a:ext cx="307974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132" name="Shape 2132"/>
          <p:cNvSpPr txBox="1"/>
          <p:nvPr/>
        </p:nvSpPr>
        <p:spPr>
          <a:xfrm>
            <a:off x="457200" y="2182813"/>
            <a:ext cx="842963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CHANCE</a:t>
            </a:r>
          </a:p>
        </p:txBody>
      </p:sp>
      <p:sp>
        <p:nvSpPr>
          <p:cNvPr id="2133" name="Shape 2133"/>
          <p:cNvSpPr txBox="1"/>
          <p:nvPr/>
        </p:nvSpPr>
        <p:spPr>
          <a:xfrm>
            <a:off x="4876800" y="2133600"/>
            <a:ext cx="307974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134" name="Shape 2134"/>
          <p:cNvSpPr txBox="1"/>
          <p:nvPr/>
        </p:nvSpPr>
        <p:spPr>
          <a:xfrm>
            <a:off x="228600" y="1371600"/>
            <a:ext cx="88391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expectimax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expectimin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expected values over all possible outcomes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Shape 213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140" name="Shape 2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895600"/>
            <a:ext cx="54102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1" name="Shape 2141"/>
          <p:cNvSpPr txBox="1"/>
          <p:nvPr>
            <p:ph type="title"/>
          </p:nvPr>
        </p:nvSpPr>
        <p:spPr>
          <a:xfrm>
            <a:off x="361162" y="403243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Nondeterministic games: the element of chance</a:t>
            </a:r>
          </a:p>
        </p:txBody>
      </p:sp>
      <p:pic>
        <p:nvPicPr>
          <p:cNvPr id="2142" name="Shape 21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9859" r="11267" t="0"/>
          <a:stretch/>
        </p:blipFill>
        <p:spPr>
          <a:xfrm>
            <a:off x="381000" y="2895600"/>
            <a:ext cx="4267199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Shape 2143"/>
          <p:cNvSpPr/>
          <p:nvPr/>
        </p:nvSpPr>
        <p:spPr>
          <a:xfrm>
            <a:off x="4495800" y="2133600"/>
            <a:ext cx="304799" cy="304799"/>
          </a:xfrm>
          <a:prstGeom prst="ellipse">
            <a:avLst/>
          </a:prstGeom>
          <a:solidFill>
            <a:srgbClr val="B2B2B2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4" name="Shape 2144"/>
          <p:cNvCxnSpPr/>
          <p:nvPr/>
        </p:nvCxnSpPr>
        <p:spPr>
          <a:xfrm flipH="1">
            <a:off x="2971800" y="2438400"/>
            <a:ext cx="1676399" cy="6095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Shape 2145"/>
          <p:cNvCxnSpPr/>
          <p:nvPr/>
        </p:nvCxnSpPr>
        <p:spPr>
          <a:xfrm>
            <a:off x="4648200" y="2438400"/>
            <a:ext cx="1676399" cy="6095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6" name="Shape 2146"/>
          <p:cNvSpPr txBox="1"/>
          <p:nvPr/>
        </p:nvSpPr>
        <p:spPr>
          <a:xfrm>
            <a:off x="3108325" y="3032125"/>
            <a:ext cx="296863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147" name="Shape 2147"/>
          <p:cNvSpPr txBox="1"/>
          <p:nvPr/>
        </p:nvSpPr>
        <p:spPr>
          <a:xfrm>
            <a:off x="6477000" y="2774950"/>
            <a:ext cx="4095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148" name="Shape 2148"/>
          <p:cNvSpPr txBox="1"/>
          <p:nvPr/>
        </p:nvSpPr>
        <p:spPr>
          <a:xfrm>
            <a:off x="5486400" y="2438400"/>
            <a:ext cx="466725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2149" name="Shape 2149"/>
          <p:cNvSpPr txBox="1"/>
          <p:nvPr/>
        </p:nvSpPr>
        <p:spPr>
          <a:xfrm>
            <a:off x="3343275" y="2438400"/>
            <a:ext cx="466725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2150" name="Shape 2150"/>
          <p:cNvSpPr txBox="1"/>
          <p:nvPr/>
        </p:nvSpPr>
        <p:spPr>
          <a:xfrm>
            <a:off x="5943600" y="5683250"/>
            <a:ext cx="296863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151" name="Shape 2151"/>
          <p:cNvSpPr txBox="1"/>
          <p:nvPr/>
        </p:nvSpPr>
        <p:spPr>
          <a:xfrm>
            <a:off x="5486400" y="5683250"/>
            <a:ext cx="409575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</a:p>
        </p:txBody>
      </p:sp>
      <p:sp>
        <p:nvSpPr>
          <p:cNvPr id="2152" name="Shape 2152"/>
          <p:cNvSpPr txBox="1"/>
          <p:nvPr/>
        </p:nvSpPr>
        <p:spPr>
          <a:xfrm>
            <a:off x="5410200" y="4876800"/>
            <a:ext cx="296863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153" name="Shape 2153"/>
          <p:cNvSpPr txBox="1"/>
          <p:nvPr/>
        </p:nvSpPr>
        <p:spPr>
          <a:xfrm>
            <a:off x="4953000" y="3687762"/>
            <a:ext cx="409575" cy="5794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2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154" name="Shape 2154"/>
          <p:cNvSpPr txBox="1"/>
          <p:nvPr/>
        </p:nvSpPr>
        <p:spPr>
          <a:xfrm>
            <a:off x="457200" y="2182813"/>
            <a:ext cx="842963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CHANCE</a:t>
            </a:r>
          </a:p>
        </p:txBody>
      </p:sp>
      <p:sp>
        <p:nvSpPr>
          <p:cNvPr id="2155" name="Shape 2155"/>
          <p:cNvSpPr txBox="1"/>
          <p:nvPr/>
        </p:nvSpPr>
        <p:spPr>
          <a:xfrm>
            <a:off x="4876800" y="1936750"/>
            <a:ext cx="20462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20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80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= 0.5*3 + 0.5*5</a:t>
            </a:r>
          </a:p>
        </p:txBody>
      </p:sp>
      <p:sp>
        <p:nvSpPr>
          <p:cNvPr id="2156" name="Shape 2156"/>
          <p:cNvSpPr txBox="1"/>
          <p:nvPr/>
        </p:nvSpPr>
        <p:spPr>
          <a:xfrm>
            <a:off x="381000" y="2182813"/>
            <a:ext cx="1203324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Expectimax</a:t>
            </a:r>
          </a:p>
        </p:txBody>
      </p:sp>
      <p:sp>
        <p:nvSpPr>
          <p:cNvPr id="2157" name="Shape 2157"/>
          <p:cNvSpPr txBox="1"/>
          <p:nvPr/>
        </p:nvSpPr>
        <p:spPr>
          <a:xfrm>
            <a:off x="381000" y="3935412"/>
            <a:ext cx="1155700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Expectimin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Shape 2162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63" name="Shape 2163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Evaluation functions: Exact values DO matter</a:t>
            </a:r>
          </a:p>
        </p:txBody>
      </p:sp>
      <p:sp>
        <p:nvSpPr>
          <p:cNvPr id="2164" name="Shape 2164"/>
          <p:cNvSpPr txBox="1"/>
          <p:nvPr/>
        </p:nvSpPr>
        <p:spPr>
          <a:xfrm>
            <a:off x="457200" y="1371600"/>
            <a:ext cx="80771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Order-preserving transformation do not necessarily behave the same!</a:t>
            </a:r>
          </a:p>
        </p:txBody>
      </p:sp>
      <p:grpSp>
        <p:nvGrpSpPr>
          <p:cNvPr id="2165" name="Shape 2165"/>
          <p:cNvGrpSpPr/>
          <p:nvPr/>
        </p:nvGrpSpPr>
        <p:grpSpPr>
          <a:xfrm>
            <a:off x="81566" y="2057399"/>
            <a:ext cx="8715784" cy="3558325"/>
            <a:chOff x="144" y="1296"/>
            <a:chExt cx="5376" cy="2232"/>
          </a:xfrm>
        </p:grpSpPr>
        <p:pic>
          <p:nvPicPr>
            <p:cNvPr descr="changeminimax" id="2166" name="Shape 21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" y="1296"/>
              <a:ext cx="5376" cy="2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7" name="Shape 2167"/>
            <p:cNvSpPr/>
            <p:nvPr/>
          </p:nvSpPr>
          <p:spPr>
            <a:xfrm>
              <a:off x="5136" y="1968"/>
              <a:ext cx="336" cy="336"/>
            </a:xfrm>
            <a:prstGeom prst="ellipse">
              <a:avLst/>
            </a:prstGeom>
            <a:noFill/>
            <a:ln cap="flat" cmpd="sng" w="28575">
              <a:solidFill>
                <a:srgbClr val="CC33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2592" y="1968"/>
              <a:ext cx="336" cy="336"/>
            </a:xfrm>
            <a:prstGeom prst="ellipse">
              <a:avLst/>
            </a:prstGeom>
            <a:noFill/>
            <a:ln cap="flat" cmpd="sng" w="28575">
              <a:solidFill>
                <a:srgbClr val="CC33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9" name="Shape 2169"/>
          <p:cNvSpPr txBox="1"/>
          <p:nvPr/>
        </p:nvSpPr>
        <p:spPr>
          <a:xfrm>
            <a:off x="8529350" y="5231246"/>
            <a:ext cx="47773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Shape 2174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75" name="Shape 2175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Isssues for nondeterministic games</a:t>
            </a:r>
          </a:p>
        </p:txBody>
      </p:sp>
      <p:pic>
        <p:nvPicPr>
          <p:cNvPr id="2176" name="Shape 2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93900"/>
            <a:ext cx="8391524" cy="28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Summary</a:t>
            </a:r>
          </a:p>
        </p:txBody>
      </p:sp>
      <p:sp>
        <p:nvSpPr>
          <p:cNvPr id="2182" name="Shape 2182"/>
          <p:cNvSpPr txBox="1"/>
          <p:nvPr>
            <p:ph idx="1" type="body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 are fun to work on!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Illustrate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about AI: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Perfection not possible =&gt; Must approximate!</a:t>
            </a: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to have multiple ways of doing something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To answer “what move to make?” can use: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function</a:t>
            </a: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operate in an uncertain world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next time: Chapter 6: Constraint Satisfaction Problems</a:t>
            </a:r>
          </a:p>
          <a:p>
            <a:pPr indent="-190500" lvl="1" marL="457200" marR="0" rtl="0" algn="l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Generate Game Tree</a:t>
            </a:r>
          </a:p>
        </p:txBody>
      </p:sp>
      <p:graphicFrame>
        <p:nvGraphicFramePr>
          <p:cNvPr id="274" name="Shape 274"/>
          <p:cNvGraphicFramePr/>
          <p:nvPr/>
        </p:nvGraphicFramePr>
        <p:xfrm>
          <a:off x="4189412" y="18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/>
          <p:nvPr>
            <p:ph type="ctrTitle"/>
          </p:nvPr>
        </p:nvSpPr>
        <p:spPr>
          <a:xfrm>
            <a:off x="68653" y="228600"/>
            <a:ext cx="902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CSCI 561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Foundations of Artificial Intelligence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 cap="none" strike="noStrike">
                <a:solidFill>
                  <a:srgbClr val="AFAFAF"/>
                </a:solidFill>
                <a:latin typeface="Arial Black"/>
                <a:ea typeface="Arial Black"/>
                <a:cs typeface="Arial Black"/>
                <a:sym typeface="Arial Black"/>
              </a:rPr>
              <a:t>Constraint Satisfaction Problems</a:t>
            </a:r>
            <a:br>
              <a:rPr b="0" i="0" lang="en-US" sz="3600" u="none" cap="none" strike="noStrike">
                <a:solidFill>
                  <a:srgbClr val="AFAFAF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 cap="none" strike="noStrike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(Chapter 6)</a:t>
            </a:r>
          </a:p>
        </p:txBody>
      </p:sp>
      <p:sp>
        <p:nvSpPr>
          <p:cNvPr id="2189" name="Shape 2189"/>
          <p:cNvSpPr txBox="1"/>
          <p:nvPr/>
        </p:nvSpPr>
        <p:spPr>
          <a:xfrm>
            <a:off x="261283" y="4321469"/>
            <a:ext cx="84282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Summer 2017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INSTRUCTOR: 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PROF. SHEILA TEJADA (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3"/>
              </a:rPr>
              <a:t>STEJADA@USC.EDU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 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Shape 2194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map coloring problem</a:t>
            </a:r>
          </a:p>
        </p:txBody>
      </p:sp>
      <p:sp>
        <p:nvSpPr>
          <p:cNvPr id="2195" name="Shape 2195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ustralia" id="2196" name="Shape 2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95400"/>
            <a:ext cx="3781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7" name="Shape 2197"/>
          <p:cNvSpPr txBox="1"/>
          <p:nvPr/>
        </p:nvSpPr>
        <p:spPr>
          <a:xfrm>
            <a:off x="232650" y="4292450"/>
            <a:ext cx="8650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Variables: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WA, NT, Q, NSW, V, SA, 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Domains: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{red, green, blue}      (one for each variable)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&lt;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tuple of variables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over the values of these variables</a:t>
            </a:r>
          </a:p>
          <a:p>
            <a:pPr indent="-342900" lvl="1" marL="8001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here, adjacent regions must have different colors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WA ≠ NT, or (WA,NT) in {(red,green), (red,blue), (green,red), (green,blue), (blue,red), (blue,green)}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Shape 2202"/>
          <p:cNvSpPr txBox="1"/>
          <p:nvPr>
            <p:ph type="title"/>
          </p:nvPr>
        </p:nvSpPr>
        <p:spPr>
          <a:xfrm>
            <a:off x="457400" y="607743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map coloring problem</a:t>
            </a:r>
          </a:p>
        </p:txBody>
      </p:sp>
      <p:sp>
        <p:nvSpPr>
          <p:cNvPr id="2203" name="Shape 2203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04" name="Shape 2204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561,  Session 8</a:t>
            </a:r>
          </a:p>
        </p:txBody>
      </p:sp>
      <p:pic>
        <p:nvPicPr>
          <p:cNvPr descr="australia" id="2205" name="Shape 2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95400"/>
            <a:ext cx="3781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Shape 2206"/>
          <p:cNvSpPr txBox="1"/>
          <p:nvPr/>
        </p:nvSpPr>
        <p:spPr>
          <a:xfrm>
            <a:off x="304800" y="4735512"/>
            <a:ext cx="8650200" cy="19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values are given to some or all variables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Consistent (legal) assignment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assigned values do not violate any constraint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Complete assignment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every variable is assigned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Solution to a CSP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consistent and complete assignment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Shape 2211"/>
          <p:cNvSpPr txBox="1"/>
          <p:nvPr>
            <p:ph type="title"/>
          </p:nvPr>
        </p:nvSpPr>
        <p:spPr>
          <a:xfrm>
            <a:off x="413850" y="651093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map coloring problem</a:t>
            </a:r>
          </a:p>
        </p:txBody>
      </p:sp>
      <p:sp>
        <p:nvSpPr>
          <p:cNvPr id="2212" name="Shape 2212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13" name="Shape 2213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561,  Session 8</a:t>
            </a:r>
          </a:p>
        </p:txBody>
      </p:sp>
      <p:pic>
        <p:nvPicPr>
          <p:cNvPr descr="australia-solution" id="2214" name="Shape 2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95400"/>
            <a:ext cx="3781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Shape 2215"/>
          <p:cNvSpPr txBox="1"/>
          <p:nvPr/>
        </p:nvSpPr>
        <p:spPr>
          <a:xfrm>
            <a:off x="304800" y="4549775"/>
            <a:ext cx="86502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Solutions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assignments,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WA = red, NT = green, Q = red, NSW = green, V = red, SA = blue, T = green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Shape 2220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So what?</a:t>
            </a:r>
          </a:p>
        </p:txBody>
      </p:sp>
      <p:sp>
        <p:nvSpPr>
          <p:cNvPr id="2221" name="Shape 2221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big deal about CSPs?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Shape 2226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Here’s what!</a:t>
            </a:r>
          </a:p>
        </p:txBody>
      </p:sp>
      <p:sp>
        <p:nvSpPr>
          <p:cNvPr id="2227" name="Shape 2227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problems are naturally formulated as CSPs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 easier to use an off-the-shelf CSP solver than build (and debug) your own representations and software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CSP solvers can be much faster than state-space searchers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choices quickly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Shape 2232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Here’s what!</a:t>
            </a:r>
          </a:p>
        </p:txBody>
      </p:sp>
      <p:sp>
        <p:nvSpPr>
          <p:cNvPr id="2233" name="Shape 2233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CSP solvers can be much faster than state-space searchers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choices quickly</a:t>
            </a: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SA =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 touching can be blue</a:t>
            </a: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space searchers would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3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choices</a:t>
            </a: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constraint propagation in CSP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consider 2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 87% reduction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stralia" id="2234" name="Shape 2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300" y="2652333"/>
            <a:ext cx="37815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5" name="Shape 2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771" y="3999560"/>
            <a:ext cx="1295400" cy="128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stralia-solution" id="2236" name="Shape 2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3300" y="2652333"/>
            <a:ext cx="3781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 txBox="1"/>
          <p:nvPr>
            <p:ph type="title"/>
          </p:nvPr>
        </p:nvSpPr>
        <p:spPr>
          <a:xfrm>
            <a:off x="457200" y="152718"/>
            <a:ext cx="5791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Constraint graph</a:t>
            </a:r>
          </a:p>
        </p:txBody>
      </p:sp>
      <p:sp>
        <p:nvSpPr>
          <p:cNvPr id="2242" name="Shape 2242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ustralia-csp" id="2243" name="Shape 2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907998"/>
            <a:ext cx="3676800" cy="31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4" name="Shape 2244"/>
          <p:cNvSpPr txBox="1"/>
          <p:nvPr/>
        </p:nvSpPr>
        <p:spPr>
          <a:xfrm>
            <a:off x="304800" y="1628751"/>
            <a:ext cx="8650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constraint: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constraint relates two variables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Constraint graph: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 are variables, arcs are constraints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Shape 2249"/>
          <p:cNvSpPr txBox="1"/>
          <p:nvPr>
            <p:ph type="title"/>
          </p:nvPr>
        </p:nvSpPr>
        <p:spPr>
          <a:xfrm>
            <a:off x="457200" y="152718"/>
            <a:ext cx="5791200" cy="76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Varieties of CSPs</a:t>
            </a:r>
          </a:p>
        </p:txBody>
      </p:sp>
      <p:sp>
        <p:nvSpPr>
          <p:cNvPr id="2250" name="Shape 2250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51" name="Shape 2251"/>
          <p:cNvSpPr txBox="1"/>
          <p:nvPr/>
        </p:nvSpPr>
        <p:spPr>
          <a:xfrm>
            <a:off x="304800" y="1007330"/>
            <a:ext cx="8650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Discrete variables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domains: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variables, domain size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→ O(d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assignments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Boolean CSPs, incl.~Boolean satisfiability (NP-complete)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infinite domains: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integers, strings, etc.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job scheduling, variables are start/end days for each job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 constraint language, e.g.,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StartJob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+ 5 ≤ StartJob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start/end times for Hubble Space Telescope observations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Shape 2256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Varieties of constraints</a:t>
            </a:r>
          </a:p>
        </p:txBody>
      </p:sp>
      <p:sp>
        <p:nvSpPr>
          <p:cNvPr id="2257" name="Shape 2257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58" name="Shape 2258"/>
          <p:cNvSpPr txBox="1"/>
          <p:nvPr/>
        </p:nvSpPr>
        <p:spPr>
          <a:xfrm>
            <a:off x="304800" y="1524000"/>
            <a:ext cx="8650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Unary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involve a single variable,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SA ≠ green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Binary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involve pairs of variables,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SA ≠ WA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Higher-order (sometimes called global)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involve 3 or more variables,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ALL_DIFFERENT(SA, WA, Q)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Generate Game Tree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4189412" y="19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Shape 282"/>
          <p:cNvGraphicFramePr/>
          <p:nvPr/>
        </p:nvGraphicFramePr>
        <p:xfrm>
          <a:off x="3276600" y="324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Shape 283"/>
          <p:cNvGraphicFramePr/>
          <p:nvPr/>
        </p:nvGraphicFramePr>
        <p:xfrm>
          <a:off x="5105400" y="32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Shape 284"/>
          <p:cNvGraphicFramePr/>
          <p:nvPr/>
        </p:nvGraphicFramePr>
        <p:xfrm>
          <a:off x="6400800" y="32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Shape 285"/>
          <p:cNvGraphicFramePr/>
          <p:nvPr/>
        </p:nvGraphicFramePr>
        <p:xfrm>
          <a:off x="1752600" y="324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86" name="Shape 286"/>
          <p:cNvCxnSpPr/>
          <p:nvPr/>
        </p:nvCxnSpPr>
        <p:spPr>
          <a:xfrm flipH="1">
            <a:off x="2514599" y="2663825"/>
            <a:ext cx="1447800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7" name="Shape 287"/>
          <p:cNvCxnSpPr/>
          <p:nvPr/>
        </p:nvCxnSpPr>
        <p:spPr>
          <a:xfrm flipH="1">
            <a:off x="3962400" y="2892425"/>
            <a:ext cx="342899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8" name="Shape 288"/>
          <p:cNvCxnSpPr/>
          <p:nvPr/>
        </p:nvCxnSpPr>
        <p:spPr>
          <a:xfrm>
            <a:off x="5105400" y="2816225"/>
            <a:ext cx="342899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9" name="Shape 289"/>
          <p:cNvCxnSpPr/>
          <p:nvPr/>
        </p:nvCxnSpPr>
        <p:spPr>
          <a:xfrm>
            <a:off x="5181600" y="2740025"/>
            <a:ext cx="1371599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471356" y="2736652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yptarithmetic" id="2263" name="Shape 2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295400"/>
            <a:ext cx="6096000" cy="22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4" name="Shape 2264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cryptarithmetic</a:t>
            </a:r>
          </a:p>
        </p:txBody>
      </p:sp>
      <p:sp>
        <p:nvSpPr>
          <p:cNvPr id="2265" name="Shape 2265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66" name="Shape 2266"/>
          <p:cNvSpPr txBox="1"/>
          <p:nvPr/>
        </p:nvSpPr>
        <p:spPr>
          <a:xfrm>
            <a:off x="304800" y="3076575"/>
            <a:ext cx="85710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T U W R O X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Domains: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0,1,2,3,4,5,6,7,8,9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Alldiff (F,T,U,W,R,O)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Char char="■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+ O = R + 10 · 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Char char="■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W + W = U + 10 · 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Char char="■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T + 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+ 10 · 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b="0" baseline="-2500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54999"/>
              <a:buFont typeface="Noto Sans Symbols"/>
              <a:buChar char="■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 0,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0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267" name="Shape 2267"/>
          <p:cNvSpPr txBox="1"/>
          <p:nvPr/>
        </p:nvSpPr>
        <p:spPr>
          <a:xfrm>
            <a:off x="4953000" y="3810000"/>
            <a:ext cx="400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Constraint hypergraph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Circles: nodes for variable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Squares: hypernodes for n-ary constraints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Shape 2272"/>
          <p:cNvSpPr txBox="1"/>
          <p:nvPr>
            <p:ph type="title"/>
          </p:nvPr>
        </p:nvSpPr>
        <p:spPr>
          <a:xfrm>
            <a:off x="457200" y="152718"/>
            <a:ext cx="5791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Real-world CSPs</a:t>
            </a:r>
          </a:p>
        </p:txBody>
      </p:sp>
      <p:sp>
        <p:nvSpPr>
          <p:cNvPr id="2273" name="Shape 2273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74" name="Shape 2274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561,  Session 8</a:t>
            </a:r>
          </a:p>
        </p:txBody>
      </p:sp>
      <p:sp>
        <p:nvSpPr>
          <p:cNvPr id="2275" name="Shape 2275"/>
          <p:cNvSpPr txBox="1"/>
          <p:nvPr/>
        </p:nvSpPr>
        <p:spPr>
          <a:xfrm>
            <a:off x="304800" y="1524000"/>
            <a:ext cx="86502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problems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who teaches what class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Timetabling problems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which class is offered when and where?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Transportation scheduling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 scheduling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9999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real-world problems involve real-valued variables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Shape 2280"/>
          <p:cNvSpPr txBox="1"/>
          <p:nvPr>
            <p:ph type="title"/>
          </p:nvPr>
        </p:nvSpPr>
        <p:spPr>
          <a:xfrm>
            <a:off x="457200" y="152718"/>
            <a:ext cx="5791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sudoku</a:t>
            </a:r>
          </a:p>
        </p:txBody>
      </p:sp>
      <p:sp>
        <p:nvSpPr>
          <p:cNvPr id="2281" name="Shape 2281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wildcatjan17p.gif" id="2282" name="Shape 2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25550"/>
            <a:ext cx="3645000" cy="36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3" name="Shape 2283"/>
          <p:cNvSpPr/>
          <p:nvPr/>
        </p:nvSpPr>
        <p:spPr>
          <a:xfrm>
            <a:off x="4191000" y="2524034"/>
            <a:ext cx="6858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4" name="Shape 2284"/>
          <p:cNvSpPr txBox="1"/>
          <p:nvPr/>
        </p:nvSpPr>
        <p:spPr>
          <a:xfrm>
            <a:off x="228601" y="5098307"/>
            <a:ext cx="8622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each square (81 variables)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Domains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[1 .. 9]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Constraints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each column, each row, and each of the nine 3×3 sub-grids that compose the grid contain all of the digits from 1 to 9</a:t>
            </a:r>
          </a:p>
        </p:txBody>
      </p:sp>
      <p:sp>
        <p:nvSpPr>
          <p:cNvPr id="2285" name="Shape 2285"/>
          <p:cNvSpPr txBox="1"/>
          <p:nvPr/>
        </p:nvSpPr>
        <p:spPr>
          <a:xfrm>
            <a:off x="6172200" y="2105025"/>
            <a:ext cx="69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 txBox="1"/>
          <p:nvPr>
            <p:ph type="title"/>
          </p:nvPr>
        </p:nvSpPr>
        <p:spPr>
          <a:xfrm>
            <a:off x="457200" y="152718"/>
            <a:ext cx="5791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Example: sudoku</a:t>
            </a:r>
          </a:p>
        </p:txBody>
      </p:sp>
      <p:sp>
        <p:nvSpPr>
          <p:cNvPr id="2291" name="Shape 2291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wildcatjan17p.gif" id="2292" name="Shape 2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25550"/>
            <a:ext cx="3645000" cy="36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3" name="Shape 2293"/>
          <p:cNvSpPr/>
          <p:nvPr/>
        </p:nvSpPr>
        <p:spPr>
          <a:xfrm>
            <a:off x="4191000" y="2524034"/>
            <a:ext cx="6858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4" name="Shape 2294"/>
          <p:cNvSpPr txBox="1"/>
          <p:nvPr/>
        </p:nvSpPr>
        <p:spPr>
          <a:xfrm>
            <a:off x="228601" y="5098307"/>
            <a:ext cx="8622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each square (81 variables)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Domains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[1 .. 9]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Constraints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each column, each row, and each of the nine 3×3 sub-grids that compose the grid contain all of the digits from 1 to 9</a:t>
            </a:r>
          </a:p>
        </p:txBody>
      </p:sp>
      <p:pic>
        <p:nvPicPr>
          <p:cNvPr descr="wildcatjan17.gif" id="2295" name="Shape 2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8978" y="1199362"/>
            <a:ext cx="3872100" cy="38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Shape 2300"/>
          <p:cNvSpPr txBox="1"/>
          <p:nvPr>
            <p:ph type="title"/>
          </p:nvPr>
        </p:nvSpPr>
        <p:spPr>
          <a:xfrm>
            <a:off x="457200" y="152718"/>
            <a:ext cx="7359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Formulation as a search problem</a:t>
            </a:r>
          </a:p>
        </p:txBody>
      </p:sp>
      <p:sp>
        <p:nvSpPr>
          <p:cNvPr id="2301" name="Shape 2301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02" name="Shape 2302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561,  Session 8</a:t>
            </a:r>
          </a:p>
        </p:txBody>
      </p:sp>
      <p:sp>
        <p:nvSpPr>
          <p:cNvPr id="2303" name="Shape 2303"/>
          <p:cNvSpPr txBox="1"/>
          <p:nvPr/>
        </p:nvSpPr>
        <p:spPr>
          <a:xfrm>
            <a:off x="304800" y="1227566"/>
            <a:ext cx="8650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381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Let's start with the straightforward approach, then fix it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are defined by the values assigned so far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Initial state: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empty assignment { }</a:t>
            </a: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Successor function: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a value to an unassigned variable that does not conflict with current assignment</a:t>
            </a:r>
          </a:p>
          <a:p>
            <a:pPr indent="-342900" lvl="1" marL="8001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fail if no legal assignments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Goal test: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current assignment is complete</a:t>
            </a: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same for all CSPs</a:t>
            </a: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solution appears at depth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use depth-first search</a:t>
            </a: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is irrelevant, so can be discarded</a:t>
            </a:r>
          </a:p>
          <a:p>
            <a:pPr indent="-381000" lvl="0" marL="381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(n 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)d at depth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hence n! · d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leaves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Shape 2308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Backtracking search</a:t>
            </a:r>
          </a:p>
        </p:txBody>
      </p:sp>
      <p:sp>
        <p:nvSpPr>
          <p:cNvPr id="2309" name="Shape 2309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10" name="Shape 2310"/>
          <p:cNvSpPr txBox="1"/>
          <p:nvPr>
            <p:ph idx="11" type="ftr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561,  Session 8</a:t>
            </a:r>
          </a:p>
        </p:txBody>
      </p:sp>
      <p:sp>
        <p:nvSpPr>
          <p:cNvPr id="2311" name="Shape 2311"/>
          <p:cNvSpPr txBox="1"/>
          <p:nvPr/>
        </p:nvSpPr>
        <p:spPr>
          <a:xfrm>
            <a:off x="304800" y="1524000"/>
            <a:ext cx="8650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assignments are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commutative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i.e.,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WA = red then NT = green ] same as [ NT = green then WA = red ]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need to consider assignments to a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single variable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node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b = d and there are d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leaves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Depth-first search for CSPs with single-variable assignments is called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backtracking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Backtracking search is the basic uninformed algorithm for CSPs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solve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-queens for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≈ 25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Shape 2317"/>
          <p:cNvSpPr txBox="1"/>
          <p:nvPr>
            <p:ph type="title"/>
          </p:nvPr>
        </p:nvSpPr>
        <p:spPr>
          <a:xfrm>
            <a:off x="457199" y="152718"/>
            <a:ext cx="802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Backtracking Search</a:t>
            </a:r>
          </a:p>
        </p:txBody>
      </p:sp>
      <p:grpSp>
        <p:nvGrpSpPr>
          <p:cNvPr id="2318" name="Shape 2318"/>
          <p:cNvGrpSpPr/>
          <p:nvPr/>
        </p:nvGrpSpPr>
        <p:grpSpPr>
          <a:xfrm>
            <a:off x="635000" y="990600"/>
            <a:ext cx="7867650" cy="3905250"/>
            <a:chOff x="432" y="1104"/>
            <a:chExt cx="4955" cy="2460"/>
          </a:xfrm>
        </p:grpSpPr>
        <p:grpSp>
          <p:nvGrpSpPr>
            <p:cNvPr id="2319" name="Shape 2319"/>
            <p:cNvGrpSpPr/>
            <p:nvPr/>
          </p:nvGrpSpPr>
          <p:grpSpPr>
            <a:xfrm>
              <a:off x="1392" y="1151"/>
              <a:ext cx="3995" cy="2412"/>
              <a:chOff x="720" y="1152"/>
              <a:chExt cx="3995" cy="2412"/>
            </a:xfrm>
          </p:grpSpPr>
          <p:grpSp>
            <p:nvGrpSpPr>
              <p:cNvPr id="2320" name="Shape 2320"/>
              <p:cNvGrpSpPr/>
              <p:nvPr/>
            </p:nvGrpSpPr>
            <p:grpSpPr>
              <a:xfrm>
                <a:off x="719" y="1151"/>
                <a:ext cx="3995" cy="2412"/>
                <a:chOff x="720" y="1152"/>
                <a:chExt cx="3995" cy="2412"/>
              </a:xfrm>
            </p:grpSpPr>
            <p:sp>
              <p:nvSpPr>
                <p:cNvPr id="2321" name="Shape 2321"/>
                <p:cNvSpPr/>
                <p:nvPr/>
              </p:nvSpPr>
              <p:spPr>
                <a:xfrm>
                  <a:off x="2592" y="1152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2" name="Shape 2322"/>
                <p:cNvSpPr/>
                <p:nvPr/>
              </p:nvSpPr>
              <p:spPr>
                <a:xfrm>
                  <a:off x="1536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3" name="Shape 2323"/>
                <p:cNvSpPr/>
                <p:nvPr/>
              </p:nvSpPr>
              <p:spPr>
                <a:xfrm>
                  <a:off x="3647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4" name="Shape 2324"/>
                <p:cNvSpPr/>
                <p:nvPr/>
              </p:nvSpPr>
              <p:spPr>
                <a:xfrm>
                  <a:off x="211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5" name="Shape 2325"/>
                <p:cNvSpPr/>
                <p:nvPr/>
              </p:nvSpPr>
              <p:spPr>
                <a:xfrm>
                  <a:off x="960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6" name="Shape 2326"/>
                <p:cNvSpPr/>
                <p:nvPr/>
              </p:nvSpPr>
              <p:spPr>
                <a:xfrm>
                  <a:off x="307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7" name="Shape 2327"/>
                <p:cNvSpPr/>
                <p:nvPr/>
              </p:nvSpPr>
              <p:spPr>
                <a:xfrm>
                  <a:off x="4224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8" name="Shape 2328"/>
                <p:cNvSpPr/>
                <p:nvPr/>
              </p:nvSpPr>
              <p:spPr>
                <a:xfrm>
                  <a:off x="192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9" name="Shape 2329"/>
                <p:cNvSpPr/>
                <p:nvPr/>
              </p:nvSpPr>
              <p:spPr>
                <a:xfrm>
                  <a:off x="115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0" name="Shape 2330"/>
                <p:cNvSpPr/>
                <p:nvPr/>
              </p:nvSpPr>
              <p:spPr>
                <a:xfrm>
                  <a:off x="719" y="3264"/>
                  <a:ext cx="299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1" name="Shape 2331"/>
                <p:cNvSpPr/>
                <p:nvPr/>
              </p:nvSpPr>
              <p:spPr>
                <a:xfrm>
                  <a:off x="288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2" name="Shape 2332"/>
                <p:cNvSpPr/>
                <p:nvPr/>
              </p:nvSpPr>
              <p:spPr>
                <a:xfrm>
                  <a:off x="326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3" name="Shape 2333"/>
                <p:cNvSpPr/>
                <p:nvPr/>
              </p:nvSpPr>
              <p:spPr>
                <a:xfrm>
                  <a:off x="403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4" name="Shape 2334"/>
                <p:cNvSpPr/>
                <p:nvPr/>
              </p:nvSpPr>
              <p:spPr>
                <a:xfrm>
                  <a:off x="4416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5" name="Shape 2335"/>
                <p:cNvSpPr/>
                <p:nvPr/>
              </p:nvSpPr>
              <p:spPr>
                <a:xfrm>
                  <a:off x="230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36" name="Shape 2336"/>
              <p:cNvCxnSpPr/>
              <p:nvPr/>
            </p:nvCxnSpPr>
            <p:spPr>
              <a:xfrm flipH="1">
                <a:off x="1488" y="1344"/>
                <a:ext cx="1200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37" name="Shape 2337"/>
              <p:cNvCxnSpPr/>
              <p:nvPr/>
            </p:nvCxnSpPr>
            <p:spPr>
              <a:xfrm>
                <a:off x="2687" y="1344"/>
                <a:ext cx="1199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38" name="Shape 2338"/>
              <p:cNvCxnSpPr/>
              <p:nvPr/>
            </p:nvCxnSpPr>
            <p:spPr>
              <a:xfrm flipH="1">
                <a:off x="10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39" name="Shape 2339"/>
              <p:cNvCxnSpPr/>
              <p:nvPr/>
            </p:nvCxnSpPr>
            <p:spPr>
              <a:xfrm>
                <a:off x="16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0" name="Shape 2340"/>
              <p:cNvCxnSpPr/>
              <p:nvPr/>
            </p:nvCxnSpPr>
            <p:spPr>
              <a:xfrm flipH="1">
                <a:off x="7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1" name="Shape 2341"/>
              <p:cNvCxnSpPr/>
              <p:nvPr/>
            </p:nvCxnSpPr>
            <p:spPr>
              <a:xfrm>
                <a:off x="10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2" name="Shape 2342"/>
              <p:cNvCxnSpPr/>
              <p:nvPr/>
            </p:nvCxnSpPr>
            <p:spPr>
              <a:xfrm flipH="1">
                <a:off x="19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3" name="Shape 2343"/>
              <p:cNvCxnSpPr/>
              <p:nvPr/>
            </p:nvCxnSpPr>
            <p:spPr>
              <a:xfrm>
                <a:off x="22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4" name="Shape 2344"/>
              <p:cNvCxnSpPr/>
              <p:nvPr/>
            </p:nvCxnSpPr>
            <p:spPr>
              <a:xfrm flipH="1">
                <a:off x="3143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5" name="Shape 2345"/>
              <p:cNvCxnSpPr/>
              <p:nvPr/>
            </p:nvCxnSpPr>
            <p:spPr>
              <a:xfrm>
                <a:off x="3744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6" name="Shape 2346"/>
              <p:cNvCxnSpPr/>
              <p:nvPr/>
            </p:nvCxnSpPr>
            <p:spPr>
              <a:xfrm flipH="1">
                <a:off x="28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7" name="Shape 2347"/>
              <p:cNvCxnSpPr/>
              <p:nvPr/>
            </p:nvCxnSpPr>
            <p:spPr>
              <a:xfrm>
                <a:off x="31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8" name="Shape 2348"/>
              <p:cNvCxnSpPr/>
              <p:nvPr/>
            </p:nvCxnSpPr>
            <p:spPr>
              <a:xfrm flipH="1">
                <a:off x="40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49" name="Shape 2349"/>
              <p:cNvCxnSpPr/>
              <p:nvPr/>
            </p:nvCxnSpPr>
            <p:spPr>
              <a:xfrm>
                <a:off x="43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350" name="Shape 2350"/>
            <p:cNvSpPr txBox="1"/>
            <p:nvPr/>
          </p:nvSpPr>
          <p:spPr>
            <a:xfrm>
              <a:off x="432" y="110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empty assignment</a:t>
              </a:r>
            </a:p>
          </p:txBody>
        </p:sp>
        <p:sp>
          <p:nvSpPr>
            <p:cNvPr id="2351" name="Shape 2351"/>
            <p:cNvSpPr txBox="1"/>
            <p:nvPr/>
          </p:nvSpPr>
          <p:spPr>
            <a:xfrm>
              <a:off x="432" y="16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352" name="Shape 2352"/>
            <p:cNvSpPr txBox="1"/>
            <p:nvPr/>
          </p:nvSpPr>
          <p:spPr>
            <a:xfrm>
              <a:off x="432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353" name="Shape 2353"/>
            <p:cNvSpPr txBox="1"/>
            <p:nvPr/>
          </p:nvSpPr>
          <p:spPr>
            <a:xfrm>
              <a:off x="432" y="32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</p:grpSp>
      <p:sp>
        <p:nvSpPr>
          <p:cNvPr id="2354" name="Shape 2354"/>
          <p:cNvSpPr/>
          <p:nvPr/>
        </p:nvSpPr>
        <p:spPr>
          <a:xfrm>
            <a:off x="5130800" y="10668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Shape 2355"/>
          <p:cNvSpPr txBox="1"/>
          <p:nvPr/>
        </p:nvSpPr>
        <p:spPr>
          <a:xfrm>
            <a:off x="863600" y="5157787"/>
            <a:ext cx="243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Assignment = {}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Shape 2361"/>
          <p:cNvGrpSpPr/>
          <p:nvPr/>
        </p:nvGrpSpPr>
        <p:grpSpPr>
          <a:xfrm>
            <a:off x="596900" y="1041400"/>
            <a:ext cx="7867650" cy="3905250"/>
            <a:chOff x="432" y="1104"/>
            <a:chExt cx="4955" cy="2460"/>
          </a:xfrm>
        </p:grpSpPr>
        <p:grpSp>
          <p:nvGrpSpPr>
            <p:cNvPr id="2362" name="Shape 2362"/>
            <p:cNvGrpSpPr/>
            <p:nvPr/>
          </p:nvGrpSpPr>
          <p:grpSpPr>
            <a:xfrm>
              <a:off x="1392" y="1151"/>
              <a:ext cx="3995" cy="2412"/>
              <a:chOff x="720" y="1152"/>
              <a:chExt cx="3995" cy="2412"/>
            </a:xfrm>
          </p:grpSpPr>
          <p:grpSp>
            <p:nvGrpSpPr>
              <p:cNvPr id="2363" name="Shape 2363"/>
              <p:cNvGrpSpPr/>
              <p:nvPr/>
            </p:nvGrpSpPr>
            <p:grpSpPr>
              <a:xfrm>
                <a:off x="719" y="1151"/>
                <a:ext cx="3995" cy="2412"/>
                <a:chOff x="720" y="1152"/>
                <a:chExt cx="3995" cy="2412"/>
              </a:xfrm>
            </p:grpSpPr>
            <p:sp>
              <p:nvSpPr>
                <p:cNvPr id="2364" name="Shape 2364"/>
                <p:cNvSpPr/>
                <p:nvPr/>
              </p:nvSpPr>
              <p:spPr>
                <a:xfrm>
                  <a:off x="2592" y="1152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5" name="Shape 2365"/>
                <p:cNvSpPr/>
                <p:nvPr/>
              </p:nvSpPr>
              <p:spPr>
                <a:xfrm>
                  <a:off x="1536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6" name="Shape 2366"/>
                <p:cNvSpPr/>
                <p:nvPr/>
              </p:nvSpPr>
              <p:spPr>
                <a:xfrm>
                  <a:off x="3647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7" name="Shape 2367"/>
                <p:cNvSpPr/>
                <p:nvPr/>
              </p:nvSpPr>
              <p:spPr>
                <a:xfrm>
                  <a:off x="211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Shape 2368"/>
                <p:cNvSpPr/>
                <p:nvPr/>
              </p:nvSpPr>
              <p:spPr>
                <a:xfrm>
                  <a:off x="960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9" name="Shape 2369"/>
                <p:cNvSpPr/>
                <p:nvPr/>
              </p:nvSpPr>
              <p:spPr>
                <a:xfrm>
                  <a:off x="307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0" name="Shape 2370"/>
                <p:cNvSpPr/>
                <p:nvPr/>
              </p:nvSpPr>
              <p:spPr>
                <a:xfrm>
                  <a:off x="4224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1" name="Shape 2371"/>
                <p:cNvSpPr/>
                <p:nvPr/>
              </p:nvSpPr>
              <p:spPr>
                <a:xfrm>
                  <a:off x="192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2" name="Shape 2372"/>
                <p:cNvSpPr/>
                <p:nvPr/>
              </p:nvSpPr>
              <p:spPr>
                <a:xfrm>
                  <a:off x="115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3" name="Shape 2373"/>
                <p:cNvSpPr/>
                <p:nvPr/>
              </p:nvSpPr>
              <p:spPr>
                <a:xfrm>
                  <a:off x="719" y="3264"/>
                  <a:ext cx="299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4" name="Shape 2374"/>
                <p:cNvSpPr/>
                <p:nvPr/>
              </p:nvSpPr>
              <p:spPr>
                <a:xfrm>
                  <a:off x="288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5" name="Shape 2375"/>
                <p:cNvSpPr/>
                <p:nvPr/>
              </p:nvSpPr>
              <p:spPr>
                <a:xfrm>
                  <a:off x="326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6" name="Shape 2376"/>
                <p:cNvSpPr/>
                <p:nvPr/>
              </p:nvSpPr>
              <p:spPr>
                <a:xfrm>
                  <a:off x="403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7" name="Shape 2377"/>
                <p:cNvSpPr/>
                <p:nvPr/>
              </p:nvSpPr>
              <p:spPr>
                <a:xfrm>
                  <a:off x="4416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8" name="Shape 2378"/>
                <p:cNvSpPr/>
                <p:nvPr/>
              </p:nvSpPr>
              <p:spPr>
                <a:xfrm>
                  <a:off x="230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79" name="Shape 2379"/>
              <p:cNvCxnSpPr/>
              <p:nvPr/>
            </p:nvCxnSpPr>
            <p:spPr>
              <a:xfrm flipH="1">
                <a:off x="1488" y="1344"/>
                <a:ext cx="1200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0" name="Shape 2380"/>
              <p:cNvCxnSpPr/>
              <p:nvPr/>
            </p:nvCxnSpPr>
            <p:spPr>
              <a:xfrm>
                <a:off x="2687" y="1344"/>
                <a:ext cx="1199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1" name="Shape 2381"/>
              <p:cNvCxnSpPr/>
              <p:nvPr/>
            </p:nvCxnSpPr>
            <p:spPr>
              <a:xfrm flipH="1">
                <a:off x="10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2" name="Shape 2382"/>
              <p:cNvCxnSpPr/>
              <p:nvPr/>
            </p:nvCxnSpPr>
            <p:spPr>
              <a:xfrm>
                <a:off x="16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3" name="Shape 2383"/>
              <p:cNvCxnSpPr/>
              <p:nvPr/>
            </p:nvCxnSpPr>
            <p:spPr>
              <a:xfrm flipH="1">
                <a:off x="7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4" name="Shape 2384"/>
              <p:cNvCxnSpPr/>
              <p:nvPr/>
            </p:nvCxnSpPr>
            <p:spPr>
              <a:xfrm>
                <a:off x="10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5" name="Shape 2385"/>
              <p:cNvCxnSpPr/>
              <p:nvPr/>
            </p:nvCxnSpPr>
            <p:spPr>
              <a:xfrm flipH="1">
                <a:off x="19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6" name="Shape 2386"/>
              <p:cNvCxnSpPr/>
              <p:nvPr/>
            </p:nvCxnSpPr>
            <p:spPr>
              <a:xfrm>
                <a:off x="22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7" name="Shape 2387"/>
              <p:cNvCxnSpPr/>
              <p:nvPr/>
            </p:nvCxnSpPr>
            <p:spPr>
              <a:xfrm flipH="1">
                <a:off x="3143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8" name="Shape 2388"/>
              <p:cNvCxnSpPr/>
              <p:nvPr/>
            </p:nvCxnSpPr>
            <p:spPr>
              <a:xfrm>
                <a:off x="3744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89" name="Shape 2389"/>
              <p:cNvCxnSpPr/>
              <p:nvPr/>
            </p:nvCxnSpPr>
            <p:spPr>
              <a:xfrm flipH="1">
                <a:off x="28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90" name="Shape 2390"/>
              <p:cNvCxnSpPr/>
              <p:nvPr/>
            </p:nvCxnSpPr>
            <p:spPr>
              <a:xfrm>
                <a:off x="31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91" name="Shape 2391"/>
              <p:cNvCxnSpPr/>
              <p:nvPr/>
            </p:nvCxnSpPr>
            <p:spPr>
              <a:xfrm flipH="1">
                <a:off x="40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392" name="Shape 2392"/>
              <p:cNvCxnSpPr/>
              <p:nvPr/>
            </p:nvCxnSpPr>
            <p:spPr>
              <a:xfrm>
                <a:off x="43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393" name="Shape 2393"/>
            <p:cNvSpPr txBox="1"/>
            <p:nvPr/>
          </p:nvSpPr>
          <p:spPr>
            <a:xfrm>
              <a:off x="432" y="110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empty assignment</a:t>
              </a:r>
            </a:p>
          </p:txBody>
        </p:sp>
        <p:sp>
          <p:nvSpPr>
            <p:cNvPr id="2394" name="Shape 2394"/>
            <p:cNvSpPr txBox="1"/>
            <p:nvPr/>
          </p:nvSpPr>
          <p:spPr>
            <a:xfrm>
              <a:off x="432" y="16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395" name="Shape 2395"/>
            <p:cNvSpPr txBox="1"/>
            <p:nvPr/>
          </p:nvSpPr>
          <p:spPr>
            <a:xfrm>
              <a:off x="432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396" name="Shape 2396"/>
            <p:cNvSpPr txBox="1"/>
            <p:nvPr/>
          </p:nvSpPr>
          <p:spPr>
            <a:xfrm>
              <a:off x="432" y="32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</p:grpSp>
      <p:sp>
        <p:nvSpPr>
          <p:cNvPr id="2397" name="Shape 2397"/>
          <p:cNvSpPr/>
          <p:nvPr/>
        </p:nvSpPr>
        <p:spPr>
          <a:xfrm>
            <a:off x="3416300" y="20320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Shape 2398"/>
          <p:cNvSpPr txBox="1"/>
          <p:nvPr/>
        </p:nvSpPr>
        <p:spPr>
          <a:xfrm>
            <a:off x="825500" y="5208587"/>
            <a:ext cx="39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Assignment = {(var1=v11)}</a:t>
            </a:r>
          </a:p>
        </p:txBody>
      </p:sp>
      <p:sp>
        <p:nvSpPr>
          <p:cNvPr id="2399" name="Shape 2399"/>
          <p:cNvSpPr txBox="1"/>
          <p:nvPr/>
        </p:nvSpPr>
        <p:spPr>
          <a:xfrm>
            <a:off x="457199" y="152718"/>
            <a:ext cx="802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1" i="0" lang="en-US" sz="36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3600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Backtracking Search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5" name="Shape 2405"/>
          <p:cNvGrpSpPr/>
          <p:nvPr/>
        </p:nvGrpSpPr>
        <p:grpSpPr>
          <a:xfrm>
            <a:off x="618066" y="1041400"/>
            <a:ext cx="7867650" cy="3905250"/>
            <a:chOff x="432" y="1104"/>
            <a:chExt cx="4955" cy="2460"/>
          </a:xfrm>
        </p:grpSpPr>
        <p:grpSp>
          <p:nvGrpSpPr>
            <p:cNvPr id="2406" name="Shape 2406"/>
            <p:cNvGrpSpPr/>
            <p:nvPr/>
          </p:nvGrpSpPr>
          <p:grpSpPr>
            <a:xfrm>
              <a:off x="1392" y="1151"/>
              <a:ext cx="3995" cy="2412"/>
              <a:chOff x="720" y="1152"/>
              <a:chExt cx="3995" cy="2412"/>
            </a:xfrm>
          </p:grpSpPr>
          <p:grpSp>
            <p:nvGrpSpPr>
              <p:cNvPr id="2407" name="Shape 2407"/>
              <p:cNvGrpSpPr/>
              <p:nvPr/>
            </p:nvGrpSpPr>
            <p:grpSpPr>
              <a:xfrm>
                <a:off x="719" y="1151"/>
                <a:ext cx="3995" cy="2412"/>
                <a:chOff x="720" y="1152"/>
                <a:chExt cx="3995" cy="2412"/>
              </a:xfrm>
            </p:grpSpPr>
            <p:sp>
              <p:nvSpPr>
                <p:cNvPr id="2408" name="Shape 2408"/>
                <p:cNvSpPr/>
                <p:nvPr/>
              </p:nvSpPr>
              <p:spPr>
                <a:xfrm>
                  <a:off x="2592" y="1152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9" name="Shape 2409"/>
                <p:cNvSpPr/>
                <p:nvPr/>
              </p:nvSpPr>
              <p:spPr>
                <a:xfrm>
                  <a:off x="1536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0" name="Shape 2410"/>
                <p:cNvSpPr/>
                <p:nvPr/>
              </p:nvSpPr>
              <p:spPr>
                <a:xfrm>
                  <a:off x="3647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1" name="Shape 2411"/>
                <p:cNvSpPr/>
                <p:nvPr/>
              </p:nvSpPr>
              <p:spPr>
                <a:xfrm>
                  <a:off x="211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2" name="Shape 2412"/>
                <p:cNvSpPr/>
                <p:nvPr/>
              </p:nvSpPr>
              <p:spPr>
                <a:xfrm>
                  <a:off x="960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3" name="Shape 2413"/>
                <p:cNvSpPr/>
                <p:nvPr/>
              </p:nvSpPr>
              <p:spPr>
                <a:xfrm>
                  <a:off x="307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4" name="Shape 2414"/>
                <p:cNvSpPr/>
                <p:nvPr/>
              </p:nvSpPr>
              <p:spPr>
                <a:xfrm>
                  <a:off x="4224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5" name="Shape 2415"/>
                <p:cNvSpPr/>
                <p:nvPr/>
              </p:nvSpPr>
              <p:spPr>
                <a:xfrm>
                  <a:off x="192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6" name="Shape 2416"/>
                <p:cNvSpPr/>
                <p:nvPr/>
              </p:nvSpPr>
              <p:spPr>
                <a:xfrm>
                  <a:off x="115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7" name="Shape 2417"/>
                <p:cNvSpPr/>
                <p:nvPr/>
              </p:nvSpPr>
              <p:spPr>
                <a:xfrm>
                  <a:off x="719" y="3264"/>
                  <a:ext cx="299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8" name="Shape 2418"/>
                <p:cNvSpPr/>
                <p:nvPr/>
              </p:nvSpPr>
              <p:spPr>
                <a:xfrm>
                  <a:off x="288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9" name="Shape 2419"/>
                <p:cNvSpPr/>
                <p:nvPr/>
              </p:nvSpPr>
              <p:spPr>
                <a:xfrm>
                  <a:off x="326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0" name="Shape 2420"/>
                <p:cNvSpPr/>
                <p:nvPr/>
              </p:nvSpPr>
              <p:spPr>
                <a:xfrm>
                  <a:off x="403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1" name="Shape 2421"/>
                <p:cNvSpPr/>
                <p:nvPr/>
              </p:nvSpPr>
              <p:spPr>
                <a:xfrm>
                  <a:off x="4416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2" name="Shape 2422"/>
                <p:cNvSpPr/>
                <p:nvPr/>
              </p:nvSpPr>
              <p:spPr>
                <a:xfrm>
                  <a:off x="230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23" name="Shape 2423"/>
              <p:cNvCxnSpPr/>
              <p:nvPr/>
            </p:nvCxnSpPr>
            <p:spPr>
              <a:xfrm flipH="1">
                <a:off x="1488" y="1344"/>
                <a:ext cx="1200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24" name="Shape 2424"/>
              <p:cNvCxnSpPr/>
              <p:nvPr/>
            </p:nvCxnSpPr>
            <p:spPr>
              <a:xfrm>
                <a:off x="2687" y="1344"/>
                <a:ext cx="1199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25" name="Shape 2425"/>
              <p:cNvCxnSpPr/>
              <p:nvPr/>
            </p:nvCxnSpPr>
            <p:spPr>
              <a:xfrm flipH="1">
                <a:off x="10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26" name="Shape 2426"/>
              <p:cNvCxnSpPr/>
              <p:nvPr/>
            </p:nvCxnSpPr>
            <p:spPr>
              <a:xfrm>
                <a:off x="16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27" name="Shape 2427"/>
              <p:cNvCxnSpPr/>
              <p:nvPr/>
            </p:nvCxnSpPr>
            <p:spPr>
              <a:xfrm flipH="1">
                <a:off x="7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28" name="Shape 2428"/>
              <p:cNvCxnSpPr/>
              <p:nvPr/>
            </p:nvCxnSpPr>
            <p:spPr>
              <a:xfrm>
                <a:off x="10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29" name="Shape 2429"/>
              <p:cNvCxnSpPr/>
              <p:nvPr/>
            </p:nvCxnSpPr>
            <p:spPr>
              <a:xfrm flipH="1">
                <a:off x="19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30" name="Shape 2430"/>
              <p:cNvCxnSpPr/>
              <p:nvPr/>
            </p:nvCxnSpPr>
            <p:spPr>
              <a:xfrm>
                <a:off x="22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31" name="Shape 2431"/>
              <p:cNvCxnSpPr/>
              <p:nvPr/>
            </p:nvCxnSpPr>
            <p:spPr>
              <a:xfrm flipH="1">
                <a:off x="3143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32" name="Shape 2432"/>
              <p:cNvCxnSpPr/>
              <p:nvPr/>
            </p:nvCxnSpPr>
            <p:spPr>
              <a:xfrm>
                <a:off x="3744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33" name="Shape 2433"/>
              <p:cNvCxnSpPr/>
              <p:nvPr/>
            </p:nvCxnSpPr>
            <p:spPr>
              <a:xfrm flipH="1">
                <a:off x="28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34" name="Shape 2434"/>
              <p:cNvCxnSpPr/>
              <p:nvPr/>
            </p:nvCxnSpPr>
            <p:spPr>
              <a:xfrm>
                <a:off x="31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35" name="Shape 2435"/>
              <p:cNvCxnSpPr/>
              <p:nvPr/>
            </p:nvCxnSpPr>
            <p:spPr>
              <a:xfrm flipH="1">
                <a:off x="40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36" name="Shape 2436"/>
              <p:cNvCxnSpPr/>
              <p:nvPr/>
            </p:nvCxnSpPr>
            <p:spPr>
              <a:xfrm>
                <a:off x="43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437" name="Shape 2437"/>
            <p:cNvSpPr txBox="1"/>
            <p:nvPr/>
          </p:nvSpPr>
          <p:spPr>
            <a:xfrm>
              <a:off x="432" y="110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empty assignment</a:t>
              </a:r>
            </a:p>
          </p:txBody>
        </p:sp>
        <p:sp>
          <p:nvSpPr>
            <p:cNvPr id="2438" name="Shape 2438"/>
            <p:cNvSpPr txBox="1"/>
            <p:nvPr/>
          </p:nvSpPr>
          <p:spPr>
            <a:xfrm>
              <a:off x="432" y="16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432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440" name="Shape 2440"/>
            <p:cNvSpPr txBox="1"/>
            <p:nvPr/>
          </p:nvSpPr>
          <p:spPr>
            <a:xfrm>
              <a:off x="432" y="32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</p:grpSp>
      <p:sp>
        <p:nvSpPr>
          <p:cNvPr id="2441" name="Shape 2441"/>
          <p:cNvSpPr/>
          <p:nvPr/>
        </p:nvSpPr>
        <p:spPr>
          <a:xfrm>
            <a:off x="2523066" y="32512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Shape 2442"/>
          <p:cNvSpPr txBox="1"/>
          <p:nvPr/>
        </p:nvSpPr>
        <p:spPr>
          <a:xfrm>
            <a:off x="846666" y="5208587"/>
            <a:ext cx="559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Assignment = {(var1=v11),(var2=v21)}</a:t>
            </a:r>
          </a:p>
        </p:txBody>
      </p:sp>
      <p:sp>
        <p:nvSpPr>
          <p:cNvPr id="2443" name="Shape 2443"/>
          <p:cNvSpPr txBox="1"/>
          <p:nvPr>
            <p:ph type="title"/>
          </p:nvPr>
        </p:nvSpPr>
        <p:spPr>
          <a:xfrm>
            <a:off x="457199" y="152718"/>
            <a:ext cx="802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Backtracking Search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9" name="Shape 2449"/>
          <p:cNvGrpSpPr/>
          <p:nvPr/>
        </p:nvGrpSpPr>
        <p:grpSpPr>
          <a:xfrm>
            <a:off x="685800" y="990600"/>
            <a:ext cx="7867650" cy="3905250"/>
            <a:chOff x="432" y="1104"/>
            <a:chExt cx="4955" cy="2460"/>
          </a:xfrm>
        </p:grpSpPr>
        <p:grpSp>
          <p:nvGrpSpPr>
            <p:cNvPr id="2450" name="Shape 2450"/>
            <p:cNvGrpSpPr/>
            <p:nvPr/>
          </p:nvGrpSpPr>
          <p:grpSpPr>
            <a:xfrm>
              <a:off x="1392" y="1151"/>
              <a:ext cx="3995" cy="2412"/>
              <a:chOff x="720" y="1152"/>
              <a:chExt cx="3995" cy="2412"/>
            </a:xfrm>
          </p:grpSpPr>
          <p:grpSp>
            <p:nvGrpSpPr>
              <p:cNvPr id="2451" name="Shape 2451"/>
              <p:cNvGrpSpPr/>
              <p:nvPr/>
            </p:nvGrpSpPr>
            <p:grpSpPr>
              <a:xfrm>
                <a:off x="719" y="1151"/>
                <a:ext cx="3995" cy="2412"/>
                <a:chOff x="720" y="1152"/>
                <a:chExt cx="3995" cy="2412"/>
              </a:xfrm>
            </p:grpSpPr>
            <p:sp>
              <p:nvSpPr>
                <p:cNvPr id="2452" name="Shape 2452"/>
                <p:cNvSpPr/>
                <p:nvPr/>
              </p:nvSpPr>
              <p:spPr>
                <a:xfrm>
                  <a:off x="2592" y="1152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3" name="Shape 2453"/>
                <p:cNvSpPr/>
                <p:nvPr/>
              </p:nvSpPr>
              <p:spPr>
                <a:xfrm>
                  <a:off x="1536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4" name="Shape 2454"/>
                <p:cNvSpPr/>
                <p:nvPr/>
              </p:nvSpPr>
              <p:spPr>
                <a:xfrm>
                  <a:off x="3647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5" name="Shape 2455"/>
                <p:cNvSpPr/>
                <p:nvPr/>
              </p:nvSpPr>
              <p:spPr>
                <a:xfrm>
                  <a:off x="211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6" name="Shape 2456"/>
                <p:cNvSpPr/>
                <p:nvPr/>
              </p:nvSpPr>
              <p:spPr>
                <a:xfrm>
                  <a:off x="960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7" name="Shape 2457"/>
                <p:cNvSpPr/>
                <p:nvPr/>
              </p:nvSpPr>
              <p:spPr>
                <a:xfrm>
                  <a:off x="307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8" name="Shape 2458"/>
                <p:cNvSpPr/>
                <p:nvPr/>
              </p:nvSpPr>
              <p:spPr>
                <a:xfrm>
                  <a:off x="4224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9" name="Shape 2459"/>
                <p:cNvSpPr/>
                <p:nvPr/>
              </p:nvSpPr>
              <p:spPr>
                <a:xfrm>
                  <a:off x="192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0" name="Shape 2460"/>
                <p:cNvSpPr/>
                <p:nvPr/>
              </p:nvSpPr>
              <p:spPr>
                <a:xfrm>
                  <a:off x="115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1" name="Shape 2461"/>
                <p:cNvSpPr/>
                <p:nvPr/>
              </p:nvSpPr>
              <p:spPr>
                <a:xfrm>
                  <a:off x="719" y="3264"/>
                  <a:ext cx="299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2" name="Shape 2462"/>
                <p:cNvSpPr/>
                <p:nvPr/>
              </p:nvSpPr>
              <p:spPr>
                <a:xfrm>
                  <a:off x="288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3" name="Shape 2463"/>
                <p:cNvSpPr/>
                <p:nvPr/>
              </p:nvSpPr>
              <p:spPr>
                <a:xfrm>
                  <a:off x="326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4" name="Shape 2464"/>
                <p:cNvSpPr/>
                <p:nvPr/>
              </p:nvSpPr>
              <p:spPr>
                <a:xfrm>
                  <a:off x="403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5" name="Shape 2465"/>
                <p:cNvSpPr/>
                <p:nvPr/>
              </p:nvSpPr>
              <p:spPr>
                <a:xfrm>
                  <a:off x="4416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6" name="Shape 2466"/>
                <p:cNvSpPr/>
                <p:nvPr/>
              </p:nvSpPr>
              <p:spPr>
                <a:xfrm>
                  <a:off x="230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67" name="Shape 2467"/>
              <p:cNvCxnSpPr/>
              <p:nvPr/>
            </p:nvCxnSpPr>
            <p:spPr>
              <a:xfrm flipH="1">
                <a:off x="1488" y="1344"/>
                <a:ext cx="1200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68" name="Shape 2468"/>
              <p:cNvCxnSpPr/>
              <p:nvPr/>
            </p:nvCxnSpPr>
            <p:spPr>
              <a:xfrm>
                <a:off x="2687" y="1344"/>
                <a:ext cx="1199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69" name="Shape 2469"/>
              <p:cNvCxnSpPr/>
              <p:nvPr/>
            </p:nvCxnSpPr>
            <p:spPr>
              <a:xfrm flipH="1">
                <a:off x="10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0" name="Shape 2470"/>
              <p:cNvCxnSpPr/>
              <p:nvPr/>
            </p:nvCxnSpPr>
            <p:spPr>
              <a:xfrm>
                <a:off x="16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1" name="Shape 2471"/>
              <p:cNvCxnSpPr/>
              <p:nvPr/>
            </p:nvCxnSpPr>
            <p:spPr>
              <a:xfrm flipH="1">
                <a:off x="7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2" name="Shape 2472"/>
              <p:cNvCxnSpPr/>
              <p:nvPr/>
            </p:nvCxnSpPr>
            <p:spPr>
              <a:xfrm>
                <a:off x="10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3" name="Shape 2473"/>
              <p:cNvCxnSpPr/>
              <p:nvPr/>
            </p:nvCxnSpPr>
            <p:spPr>
              <a:xfrm flipH="1">
                <a:off x="19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4" name="Shape 2474"/>
              <p:cNvCxnSpPr/>
              <p:nvPr/>
            </p:nvCxnSpPr>
            <p:spPr>
              <a:xfrm>
                <a:off x="22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5" name="Shape 2475"/>
              <p:cNvCxnSpPr/>
              <p:nvPr/>
            </p:nvCxnSpPr>
            <p:spPr>
              <a:xfrm flipH="1">
                <a:off x="3143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6" name="Shape 2476"/>
              <p:cNvCxnSpPr/>
              <p:nvPr/>
            </p:nvCxnSpPr>
            <p:spPr>
              <a:xfrm>
                <a:off x="3744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7" name="Shape 2477"/>
              <p:cNvCxnSpPr/>
              <p:nvPr/>
            </p:nvCxnSpPr>
            <p:spPr>
              <a:xfrm flipH="1">
                <a:off x="28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8" name="Shape 2478"/>
              <p:cNvCxnSpPr/>
              <p:nvPr/>
            </p:nvCxnSpPr>
            <p:spPr>
              <a:xfrm>
                <a:off x="31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79" name="Shape 2479"/>
              <p:cNvCxnSpPr/>
              <p:nvPr/>
            </p:nvCxnSpPr>
            <p:spPr>
              <a:xfrm flipH="1">
                <a:off x="40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480" name="Shape 2480"/>
              <p:cNvCxnSpPr/>
              <p:nvPr/>
            </p:nvCxnSpPr>
            <p:spPr>
              <a:xfrm>
                <a:off x="43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481" name="Shape 2481"/>
            <p:cNvSpPr txBox="1"/>
            <p:nvPr/>
          </p:nvSpPr>
          <p:spPr>
            <a:xfrm>
              <a:off x="432" y="110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empty assignment</a:t>
              </a:r>
            </a:p>
          </p:txBody>
        </p:sp>
        <p:sp>
          <p:nvSpPr>
            <p:cNvPr id="2482" name="Shape 2482"/>
            <p:cNvSpPr txBox="1"/>
            <p:nvPr/>
          </p:nvSpPr>
          <p:spPr>
            <a:xfrm>
              <a:off x="432" y="16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483" name="Shape 2483"/>
            <p:cNvSpPr txBox="1"/>
            <p:nvPr/>
          </p:nvSpPr>
          <p:spPr>
            <a:xfrm>
              <a:off x="432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432" y="32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</p:grpSp>
      <p:sp>
        <p:nvSpPr>
          <p:cNvPr id="2485" name="Shape 2485"/>
          <p:cNvSpPr/>
          <p:nvPr/>
        </p:nvSpPr>
        <p:spPr>
          <a:xfrm>
            <a:off x="2209800" y="4432694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Shape 2486"/>
          <p:cNvSpPr txBox="1"/>
          <p:nvPr/>
        </p:nvSpPr>
        <p:spPr>
          <a:xfrm>
            <a:off x="914400" y="5157787"/>
            <a:ext cx="72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Assignment = {(var1=v11),(var2=v21),(var3=v31)}</a:t>
            </a:r>
          </a:p>
        </p:txBody>
      </p:sp>
      <p:sp>
        <p:nvSpPr>
          <p:cNvPr id="2487" name="Shape 2487"/>
          <p:cNvSpPr txBox="1"/>
          <p:nvPr/>
        </p:nvSpPr>
        <p:spPr>
          <a:xfrm>
            <a:off x="457199" y="152718"/>
            <a:ext cx="802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1" i="0" lang="en-US" sz="36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3600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Backtracking 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Generate Game Tree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4189412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Shape 298"/>
          <p:cNvGraphicFramePr/>
          <p:nvPr/>
        </p:nvGraphicFramePr>
        <p:xfrm>
          <a:off x="3276600" y="311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9" name="Shape 299"/>
          <p:cNvGraphicFramePr/>
          <p:nvPr/>
        </p:nvGraphicFramePr>
        <p:xfrm>
          <a:off x="3200400" y="497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304800"/>
                <a:gridCol w="274650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0" name="Shape 300"/>
          <p:cNvGraphicFramePr/>
          <p:nvPr/>
        </p:nvGraphicFramePr>
        <p:xfrm>
          <a:off x="4189412" y="489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254000"/>
                <a:gridCol w="3270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5410200" y="489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304800"/>
                <a:gridCol w="276225"/>
                <a:gridCol w="208275"/>
              </a:tblGrid>
              <a:tr h="1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2124075" y="4868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{3DA5E279-8D92-4279-8464-94C8F79DA700}</a:tableStyleId>
              </a:tblPr>
              <a:tblGrid>
                <a:gridCol w="311150"/>
                <a:gridCol w="360375"/>
                <a:gridCol w="374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flipH="1">
            <a:off x="2743200" y="4210050"/>
            <a:ext cx="609599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4" name="Shape 304"/>
          <p:cNvCxnSpPr/>
          <p:nvPr/>
        </p:nvCxnSpPr>
        <p:spPr>
          <a:xfrm flipH="1">
            <a:off x="3962400" y="2762250"/>
            <a:ext cx="342899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5" name="Shape 305"/>
          <p:cNvCxnSpPr/>
          <p:nvPr/>
        </p:nvCxnSpPr>
        <p:spPr>
          <a:xfrm>
            <a:off x="3581400" y="4210050"/>
            <a:ext cx="0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6" name="Shape 306"/>
          <p:cNvCxnSpPr/>
          <p:nvPr/>
        </p:nvCxnSpPr>
        <p:spPr>
          <a:xfrm>
            <a:off x="3962400" y="4210050"/>
            <a:ext cx="609599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7" name="Shape 307"/>
          <p:cNvCxnSpPr/>
          <p:nvPr/>
        </p:nvCxnSpPr>
        <p:spPr>
          <a:xfrm>
            <a:off x="4114800" y="4210050"/>
            <a:ext cx="1524000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08" name="Shape 308"/>
          <p:cNvSpPr txBox="1"/>
          <p:nvPr/>
        </p:nvSpPr>
        <p:spPr>
          <a:xfrm>
            <a:off x="471356" y="2736652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88079" y="4250832"/>
            <a:ext cx="1571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3" name="Shape 2493"/>
          <p:cNvGrpSpPr/>
          <p:nvPr/>
        </p:nvGrpSpPr>
        <p:grpSpPr>
          <a:xfrm>
            <a:off x="647700" y="1041400"/>
            <a:ext cx="7867650" cy="3905250"/>
            <a:chOff x="432" y="1104"/>
            <a:chExt cx="4955" cy="2460"/>
          </a:xfrm>
        </p:grpSpPr>
        <p:grpSp>
          <p:nvGrpSpPr>
            <p:cNvPr id="2494" name="Shape 2494"/>
            <p:cNvGrpSpPr/>
            <p:nvPr/>
          </p:nvGrpSpPr>
          <p:grpSpPr>
            <a:xfrm>
              <a:off x="1392" y="1151"/>
              <a:ext cx="3995" cy="2412"/>
              <a:chOff x="720" y="1152"/>
              <a:chExt cx="3995" cy="2412"/>
            </a:xfrm>
          </p:grpSpPr>
          <p:grpSp>
            <p:nvGrpSpPr>
              <p:cNvPr id="2495" name="Shape 2495"/>
              <p:cNvGrpSpPr/>
              <p:nvPr/>
            </p:nvGrpSpPr>
            <p:grpSpPr>
              <a:xfrm>
                <a:off x="719" y="1151"/>
                <a:ext cx="3995" cy="2412"/>
                <a:chOff x="720" y="1152"/>
                <a:chExt cx="3995" cy="2412"/>
              </a:xfrm>
            </p:grpSpPr>
            <p:sp>
              <p:nvSpPr>
                <p:cNvPr id="2496" name="Shape 2496"/>
                <p:cNvSpPr/>
                <p:nvPr/>
              </p:nvSpPr>
              <p:spPr>
                <a:xfrm>
                  <a:off x="2592" y="1152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7" name="Shape 2497"/>
                <p:cNvSpPr/>
                <p:nvPr/>
              </p:nvSpPr>
              <p:spPr>
                <a:xfrm>
                  <a:off x="1536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8" name="Shape 2498"/>
                <p:cNvSpPr/>
                <p:nvPr/>
              </p:nvSpPr>
              <p:spPr>
                <a:xfrm>
                  <a:off x="3647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9" name="Shape 2499"/>
                <p:cNvSpPr/>
                <p:nvPr/>
              </p:nvSpPr>
              <p:spPr>
                <a:xfrm>
                  <a:off x="211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0" name="Shape 2500"/>
                <p:cNvSpPr/>
                <p:nvPr/>
              </p:nvSpPr>
              <p:spPr>
                <a:xfrm>
                  <a:off x="960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1" name="Shape 2501"/>
                <p:cNvSpPr/>
                <p:nvPr/>
              </p:nvSpPr>
              <p:spPr>
                <a:xfrm>
                  <a:off x="307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2" name="Shape 2502"/>
                <p:cNvSpPr/>
                <p:nvPr/>
              </p:nvSpPr>
              <p:spPr>
                <a:xfrm>
                  <a:off x="4224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3" name="Shape 2503"/>
                <p:cNvSpPr/>
                <p:nvPr/>
              </p:nvSpPr>
              <p:spPr>
                <a:xfrm>
                  <a:off x="192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4" name="Shape 2504"/>
                <p:cNvSpPr/>
                <p:nvPr/>
              </p:nvSpPr>
              <p:spPr>
                <a:xfrm>
                  <a:off x="115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5" name="Shape 2505"/>
                <p:cNvSpPr/>
                <p:nvPr/>
              </p:nvSpPr>
              <p:spPr>
                <a:xfrm>
                  <a:off x="719" y="3264"/>
                  <a:ext cx="299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6" name="Shape 2506"/>
                <p:cNvSpPr/>
                <p:nvPr/>
              </p:nvSpPr>
              <p:spPr>
                <a:xfrm>
                  <a:off x="288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7" name="Shape 2507"/>
                <p:cNvSpPr/>
                <p:nvPr/>
              </p:nvSpPr>
              <p:spPr>
                <a:xfrm>
                  <a:off x="326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8" name="Shape 2508"/>
                <p:cNvSpPr/>
                <p:nvPr/>
              </p:nvSpPr>
              <p:spPr>
                <a:xfrm>
                  <a:off x="403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9" name="Shape 2509"/>
                <p:cNvSpPr/>
                <p:nvPr/>
              </p:nvSpPr>
              <p:spPr>
                <a:xfrm>
                  <a:off x="4416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0" name="Shape 2510"/>
                <p:cNvSpPr/>
                <p:nvPr/>
              </p:nvSpPr>
              <p:spPr>
                <a:xfrm>
                  <a:off x="230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11" name="Shape 2511"/>
              <p:cNvCxnSpPr/>
              <p:nvPr/>
            </p:nvCxnSpPr>
            <p:spPr>
              <a:xfrm flipH="1">
                <a:off x="1488" y="1344"/>
                <a:ext cx="1200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12" name="Shape 2512"/>
              <p:cNvCxnSpPr/>
              <p:nvPr/>
            </p:nvCxnSpPr>
            <p:spPr>
              <a:xfrm>
                <a:off x="2687" y="1344"/>
                <a:ext cx="1199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13" name="Shape 2513"/>
              <p:cNvCxnSpPr/>
              <p:nvPr/>
            </p:nvCxnSpPr>
            <p:spPr>
              <a:xfrm flipH="1">
                <a:off x="10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14" name="Shape 2514"/>
              <p:cNvCxnSpPr/>
              <p:nvPr/>
            </p:nvCxnSpPr>
            <p:spPr>
              <a:xfrm>
                <a:off x="16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15" name="Shape 2515"/>
              <p:cNvCxnSpPr/>
              <p:nvPr/>
            </p:nvCxnSpPr>
            <p:spPr>
              <a:xfrm flipH="1">
                <a:off x="7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16" name="Shape 2516"/>
              <p:cNvCxnSpPr/>
              <p:nvPr/>
            </p:nvCxnSpPr>
            <p:spPr>
              <a:xfrm>
                <a:off x="10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17" name="Shape 2517"/>
              <p:cNvCxnSpPr/>
              <p:nvPr/>
            </p:nvCxnSpPr>
            <p:spPr>
              <a:xfrm flipH="1">
                <a:off x="19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18" name="Shape 2518"/>
              <p:cNvCxnSpPr/>
              <p:nvPr/>
            </p:nvCxnSpPr>
            <p:spPr>
              <a:xfrm>
                <a:off x="22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19" name="Shape 2519"/>
              <p:cNvCxnSpPr/>
              <p:nvPr/>
            </p:nvCxnSpPr>
            <p:spPr>
              <a:xfrm flipH="1">
                <a:off x="3143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20" name="Shape 2520"/>
              <p:cNvCxnSpPr/>
              <p:nvPr/>
            </p:nvCxnSpPr>
            <p:spPr>
              <a:xfrm>
                <a:off x="3744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21" name="Shape 2521"/>
              <p:cNvCxnSpPr/>
              <p:nvPr/>
            </p:nvCxnSpPr>
            <p:spPr>
              <a:xfrm flipH="1">
                <a:off x="28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22" name="Shape 2522"/>
              <p:cNvCxnSpPr/>
              <p:nvPr/>
            </p:nvCxnSpPr>
            <p:spPr>
              <a:xfrm>
                <a:off x="31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23" name="Shape 2523"/>
              <p:cNvCxnSpPr/>
              <p:nvPr/>
            </p:nvCxnSpPr>
            <p:spPr>
              <a:xfrm flipH="1">
                <a:off x="40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24" name="Shape 2524"/>
              <p:cNvCxnSpPr/>
              <p:nvPr/>
            </p:nvCxnSpPr>
            <p:spPr>
              <a:xfrm>
                <a:off x="43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525" name="Shape 2525"/>
            <p:cNvSpPr txBox="1"/>
            <p:nvPr/>
          </p:nvSpPr>
          <p:spPr>
            <a:xfrm>
              <a:off x="432" y="110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empty assignment</a:t>
              </a:r>
            </a:p>
          </p:txBody>
        </p:sp>
        <p:sp>
          <p:nvSpPr>
            <p:cNvPr id="2526" name="Shape 2526"/>
            <p:cNvSpPr txBox="1"/>
            <p:nvPr/>
          </p:nvSpPr>
          <p:spPr>
            <a:xfrm>
              <a:off x="432" y="16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527" name="Shape 2527"/>
            <p:cNvSpPr txBox="1"/>
            <p:nvPr/>
          </p:nvSpPr>
          <p:spPr>
            <a:xfrm>
              <a:off x="432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528" name="Shape 2528"/>
            <p:cNvSpPr txBox="1"/>
            <p:nvPr/>
          </p:nvSpPr>
          <p:spPr>
            <a:xfrm>
              <a:off x="432" y="32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</p:grpSp>
      <p:sp>
        <p:nvSpPr>
          <p:cNvPr id="2529" name="Shape 2529"/>
          <p:cNvSpPr/>
          <p:nvPr/>
        </p:nvSpPr>
        <p:spPr>
          <a:xfrm>
            <a:off x="2857500" y="4470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Shape 2530"/>
          <p:cNvSpPr txBox="1"/>
          <p:nvPr/>
        </p:nvSpPr>
        <p:spPr>
          <a:xfrm>
            <a:off x="876300" y="5208587"/>
            <a:ext cx="72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Assignment = {(var1=v11),(var2=v21),(var3=v32)}</a:t>
            </a:r>
          </a:p>
        </p:txBody>
      </p:sp>
      <p:sp>
        <p:nvSpPr>
          <p:cNvPr id="2531" name="Shape 2531"/>
          <p:cNvSpPr txBox="1"/>
          <p:nvPr/>
        </p:nvSpPr>
        <p:spPr>
          <a:xfrm>
            <a:off x="457199" y="152718"/>
            <a:ext cx="802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-US" sz="36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Backtracking Search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7" name="Shape 2537"/>
          <p:cNvGrpSpPr/>
          <p:nvPr/>
        </p:nvGrpSpPr>
        <p:grpSpPr>
          <a:xfrm>
            <a:off x="685800" y="1041400"/>
            <a:ext cx="7867650" cy="3905250"/>
            <a:chOff x="432" y="1104"/>
            <a:chExt cx="4955" cy="2460"/>
          </a:xfrm>
        </p:grpSpPr>
        <p:grpSp>
          <p:nvGrpSpPr>
            <p:cNvPr id="2538" name="Shape 2538"/>
            <p:cNvGrpSpPr/>
            <p:nvPr/>
          </p:nvGrpSpPr>
          <p:grpSpPr>
            <a:xfrm>
              <a:off x="1392" y="1151"/>
              <a:ext cx="3995" cy="2412"/>
              <a:chOff x="720" y="1152"/>
              <a:chExt cx="3995" cy="2412"/>
            </a:xfrm>
          </p:grpSpPr>
          <p:grpSp>
            <p:nvGrpSpPr>
              <p:cNvPr id="2539" name="Shape 2539"/>
              <p:cNvGrpSpPr/>
              <p:nvPr/>
            </p:nvGrpSpPr>
            <p:grpSpPr>
              <a:xfrm>
                <a:off x="719" y="1151"/>
                <a:ext cx="3995" cy="2412"/>
                <a:chOff x="720" y="1152"/>
                <a:chExt cx="3995" cy="2412"/>
              </a:xfrm>
            </p:grpSpPr>
            <p:sp>
              <p:nvSpPr>
                <p:cNvPr id="2540" name="Shape 2540"/>
                <p:cNvSpPr/>
                <p:nvPr/>
              </p:nvSpPr>
              <p:spPr>
                <a:xfrm>
                  <a:off x="2592" y="1152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1" name="Shape 2541"/>
                <p:cNvSpPr/>
                <p:nvPr/>
              </p:nvSpPr>
              <p:spPr>
                <a:xfrm>
                  <a:off x="1536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2" name="Shape 2542"/>
                <p:cNvSpPr/>
                <p:nvPr/>
              </p:nvSpPr>
              <p:spPr>
                <a:xfrm>
                  <a:off x="3647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3" name="Shape 2543"/>
                <p:cNvSpPr/>
                <p:nvPr/>
              </p:nvSpPr>
              <p:spPr>
                <a:xfrm>
                  <a:off x="211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4" name="Shape 2544"/>
                <p:cNvSpPr/>
                <p:nvPr/>
              </p:nvSpPr>
              <p:spPr>
                <a:xfrm>
                  <a:off x="960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5" name="Shape 2545"/>
                <p:cNvSpPr/>
                <p:nvPr/>
              </p:nvSpPr>
              <p:spPr>
                <a:xfrm>
                  <a:off x="307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6" name="Shape 2546"/>
                <p:cNvSpPr/>
                <p:nvPr/>
              </p:nvSpPr>
              <p:spPr>
                <a:xfrm>
                  <a:off x="4224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7" name="Shape 2547"/>
                <p:cNvSpPr/>
                <p:nvPr/>
              </p:nvSpPr>
              <p:spPr>
                <a:xfrm>
                  <a:off x="192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8" name="Shape 2548"/>
                <p:cNvSpPr/>
                <p:nvPr/>
              </p:nvSpPr>
              <p:spPr>
                <a:xfrm>
                  <a:off x="115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9" name="Shape 2549"/>
                <p:cNvSpPr/>
                <p:nvPr/>
              </p:nvSpPr>
              <p:spPr>
                <a:xfrm>
                  <a:off x="719" y="3264"/>
                  <a:ext cx="299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0" name="Shape 2550"/>
                <p:cNvSpPr/>
                <p:nvPr/>
              </p:nvSpPr>
              <p:spPr>
                <a:xfrm>
                  <a:off x="288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1" name="Shape 2551"/>
                <p:cNvSpPr/>
                <p:nvPr/>
              </p:nvSpPr>
              <p:spPr>
                <a:xfrm>
                  <a:off x="326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2" name="Shape 2552"/>
                <p:cNvSpPr/>
                <p:nvPr/>
              </p:nvSpPr>
              <p:spPr>
                <a:xfrm>
                  <a:off x="403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3" name="Shape 2553"/>
                <p:cNvSpPr/>
                <p:nvPr/>
              </p:nvSpPr>
              <p:spPr>
                <a:xfrm>
                  <a:off x="4416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4" name="Shape 2554"/>
                <p:cNvSpPr/>
                <p:nvPr/>
              </p:nvSpPr>
              <p:spPr>
                <a:xfrm>
                  <a:off x="230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55" name="Shape 2555"/>
              <p:cNvCxnSpPr/>
              <p:nvPr/>
            </p:nvCxnSpPr>
            <p:spPr>
              <a:xfrm flipH="1">
                <a:off x="1488" y="1344"/>
                <a:ext cx="1200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56" name="Shape 2556"/>
              <p:cNvCxnSpPr/>
              <p:nvPr/>
            </p:nvCxnSpPr>
            <p:spPr>
              <a:xfrm>
                <a:off x="2687" y="1344"/>
                <a:ext cx="1199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57" name="Shape 2557"/>
              <p:cNvCxnSpPr/>
              <p:nvPr/>
            </p:nvCxnSpPr>
            <p:spPr>
              <a:xfrm flipH="1">
                <a:off x="10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58" name="Shape 2558"/>
              <p:cNvCxnSpPr/>
              <p:nvPr/>
            </p:nvCxnSpPr>
            <p:spPr>
              <a:xfrm>
                <a:off x="16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59" name="Shape 2559"/>
              <p:cNvCxnSpPr/>
              <p:nvPr/>
            </p:nvCxnSpPr>
            <p:spPr>
              <a:xfrm flipH="1">
                <a:off x="7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0" name="Shape 2560"/>
              <p:cNvCxnSpPr/>
              <p:nvPr/>
            </p:nvCxnSpPr>
            <p:spPr>
              <a:xfrm>
                <a:off x="10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1" name="Shape 2561"/>
              <p:cNvCxnSpPr/>
              <p:nvPr/>
            </p:nvCxnSpPr>
            <p:spPr>
              <a:xfrm flipH="1">
                <a:off x="19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2" name="Shape 2562"/>
              <p:cNvCxnSpPr/>
              <p:nvPr/>
            </p:nvCxnSpPr>
            <p:spPr>
              <a:xfrm>
                <a:off x="22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3" name="Shape 2563"/>
              <p:cNvCxnSpPr/>
              <p:nvPr/>
            </p:nvCxnSpPr>
            <p:spPr>
              <a:xfrm flipH="1">
                <a:off x="3143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4" name="Shape 2564"/>
              <p:cNvCxnSpPr/>
              <p:nvPr/>
            </p:nvCxnSpPr>
            <p:spPr>
              <a:xfrm>
                <a:off x="3744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5" name="Shape 2565"/>
              <p:cNvCxnSpPr/>
              <p:nvPr/>
            </p:nvCxnSpPr>
            <p:spPr>
              <a:xfrm flipH="1">
                <a:off x="28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6" name="Shape 2566"/>
              <p:cNvCxnSpPr/>
              <p:nvPr/>
            </p:nvCxnSpPr>
            <p:spPr>
              <a:xfrm>
                <a:off x="31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7" name="Shape 2567"/>
              <p:cNvCxnSpPr/>
              <p:nvPr/>
            </p:nvCxnSpPr>
            <p:spPr>
              <a:xfrm flipH="1">
                <a:off x="40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568" name="Shape 2568"/>
              <p:cNvCxnSpPr/>
              <p:nvPr/>
            </p:nvCxnSpPr>
            <p:spPr>
              <a:xfrm>
                <a:off x="43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569" name="Shape 2569"/>
            <p:cNvSpPr txBox="1"/>
            <p:nvPr/>
          </p:nvSpPr>
          <p:spPr>
            <a:xfrm>
              <a:off x="432" y="110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empty assignment</a:t>
              </a:r>
            </a:p>
          </p:txBody>
        </p:sp>
        <p:sp>
          <p:nvSpPr>
            <p:cNvPr id="2570" name="Shape 2570"/>
            <p:cNvSpPr txBox="1"/>
            <p:nvPr/>
          </p:nvSpPr>
          <p:spPr>
            <a:xfrm>
              <a:off x="432" y="16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571" name="Shape 2571"/>
            <p:cNvSpPr txBox="1"/>
            <p:nvPr/>
          </p:nvSpPr>
          <p:spPr>
            <a:xfrm>
              <a:off x="432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572" name="Shape 2572"/>
            <p:cNvSpPr txBox="1"/>
            <p:nvPr/>
          </p:nvSpPr>
          <p:spPr>
            <a:xfrm>
              <a:off x="432" y="32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</p:grpSp>
      <p:sp>
        <p:nvSpPr>
          <p:cNvPr id="2573" name="Shape 2573"/>
          <p:cNvSpPr/>
          <p:nvPr/>
        </p:nvSpPr>
        <p:spPr>
          <a:xfrm>
            <a:off x="4419600" y="32512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Shape 2574"/>
          <p:cNvSpPr txBox="1"/>
          <p:nvPr/>
        </p:nvSpPr>
        <p:spPr>
          <a:xfrm>
            <a:off x="914400" y="5208587"/>
            <a:ext cx="559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Assignment = {(var1=v11),(var2=v22)}</a:t>
            </a:r>
          </a:p>
        </p:txBody>
      </p:sp>
      <p:sp>
        <p:nvSpPr>
          <p:cNvPr id="2575" name="Shape 2575"/>
          <p:cNvSpPr txBox="1"/>
          <p:nvPr>
            <p:ph type="title"/>
          </p:nvPr>
        </p:nvSpPr>
        <p:spPr>
          <a:xfrm>
            <a:off x="457199" y="152718"/>
            <a:ext cx="802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Backtracking Search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1" name="Shape 2581"/>
          <p:cNvGrpSpPr/>
          <p:nvPr/>
        </p:nvGrpSpPr>
        <p:grpSpPr>
          <a:xfrm>
            <a:off x="647700" y="1041400"/>
            <a:ext cx="7867650" cy="3905250"/>
            <a:chOff x="432" y="1104"/>
            <a:chExt cx="4955" cy="2460"/>
          </a:xfrm>
        </p:grpSpPr>
        <p:grpSp>
          <p:nvGrpSpPr>
            <p:cNvPr id="2582" name="Shape 2582"/>
            <p:cNvGrpSpPr/>
            <p:nvPr/>
          </p:nvGrpSpPr>
          <p:grpSpPr>
            <a:xfrm>
              <a:off x="1392" y="1151"/>
              <a:ext cx="3995" cy="2412"/>
              <a:chOff x="720" y="1152"/>
              <a:chExt cx="3995" cy="2412"/>
            </a:xfrm>
          </p:grpSpPr>
          <p:grpSp>
            <p:nvGrpSpPr>
              <p:cNvPr id="2583" name="Shape 2583"/>
              <p:cNvGrpSpPr/>
              <p:nvPr/>
            </p:nvGrpSpPr>
            <p:grpSpPr>
              <a:xfrm>
                <a:off x="719" y="1151"/>
                <a:ext cx="3995" cy="2412"/>
                <a:chOff x="720" y="1152"/>
                <a:chExt cx="3995" cy="2412"/>
              </a:xfrm>
            </p:grpSpPr>
            <p:sp>
              <p:nvSpPr>
                <p:cNvPr id="2584" name="Shape 2584"/>
                <p:cNvSpPr/>
                <p:nvPr/>
              </p:nvSpPr>
              <p:spPr>
                <a:xfrm>
                  <a:off x="2592" y="1152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5" name="Shape 2585"/>
                <p:cNvSpPr/>
                <p:nvPr/>
              </p:nvSpPr>
              <p:spPr>
                <a:xfrm>
                  <a:off x="1536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6" name="Shape 2586"/>
                <p:cNvSpPr/>
                <p:nvPr/>
              </p:nvSpPr>
              <p:spPr>
                <a:xfrm>
                  <a:off x="3647" y="1728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7" name="Shape 2587"/>
                <p:cNvSpPr/>
                <p:nvPr/>
              </p:nvSpPr>
              <p:spPr>
                <a:xfrm>
                  <a:off x="211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8" name="Shape 2588"/>
                <p:cNvSpPr/>
                <p:nvPr/>
              </p:nvSpPr>
              <p:spPr>
                <a:xfrm>
                  <a:off x="960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9" name="Shape 2589"/>
                <p:cNvSpPr/>
                <p:nvPr/>
              </p:nvSpPr>
              <p:spPr>
                <a:xfrm>
                  <a:off x="3072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0" name="Shape 2590"/>
                <p:cNvSpPr/>
                <p:nvPr/>
              </p:nvSpPr>
              <p:spPr>
                <a:xfrm>
                  <a:off x="4224" y="2496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1" name="Shape 2591"/>
                <p:cNvSpPr/>
                <p:nvPr/>
              </p:nvSpPr>
              <p:spPr>
                <a:xfrm>
                  <a:off x="192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2" name="Shape 2592"/>
                <p:cNvSpPr/>
                <p:nvPr/>
              </p:nvSpPr>
              <p:spPr>
                <a:xfrm>
                  <a:off x="115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3" name="Shape 2593"/>
                <p:cNvSpPr/>
                <p:nvPr/>
              </p:nvSpPr>
              <p:spPr>
                <a:xfrm>
                  <a:off x="719" y="3264"/>
                  <a:ext cx="299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4" name="Shape 2594"/>
                <p:cNvSpPr/>
                <p:nvPr/>
              </p:nvSpPr>
              <p:spPr>
                <a:xfrm>
                  <a:off x="2880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5" name="Shape 2595"/>
                <p:cNvSpPr/>
                <p:nvPr/>
              </p:nvSpPr>
              <p:spPr>
                <a:xfrm>
                  <a:off x="326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6" name="Shape 2596"/>
                <p:cNvSpPr/>
                <p:nvPr/>
              </p:nvSpPr>
              <p:spPr>
                <a:xfrm>
                  <a:off x="4032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7" name="Shape 2597"/>
                <p:cNvSpPr/>
                <p:nvPr/>
              </p:nvSpPr>
              <p:spPr>
                <a:xfrm>
                  <a:off x="4416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8" name="Shape 2598"/>
                <p:cNvSpPr/>
                <p:nvPr/>
              </p:nvSpPr>
              <p:spPr>
                <a:xfrm>
                  <a:off x="2304" y="3264"/>
                  <a:ext cx="300" cy="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99" name="Shape 2599"/>
              <p:cNvCxnSpPr/>
              <p:nvPr/>
            </p:nvCxnSpPr>
            <p:spPr>
              <a:xfrm flipH="1">
                <a:off x="1488" y="1344"/>
                <a:ext cx="1200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0" name="Shape 2600"/>
              <p:cNvCxnSpPr/>
              <p:nvPr/>
            </p:nvCxnSpPr>
            <p:spPr>
              <a:xfrm>
                <a:off x="2687" y="1344"/>
                <a:ext cx="1199" cy="2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1" name="Shape 2601"/>
              <p:cNvCxnSpPr/>
              <p:nvPr/>
            </p:nvCxnSpPr>
            <p:spPr>
              <a:xfrm flipH="1">
                <a:off x="10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2" name="Shape 2602"/>
              <p:cNvCxnSpPr/>
              <p:nvPr/>
            </p:nvCxnSpPr>
            <p:spPr>
              <a:xfrm>
                <a:off x="1632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3" name="Shape 2603"/>
              <p:cNvCxnSpPr/>
              <p:nvPr/>
            </p:nvCxnSpPr>
            <p:spPr>
              <a:xfrm flipH="1">
                <a:off x="7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4" name="Shape 2604"/>
              <p:cNvCxnSpPr/>
              <p:nvPr/>
            </p:nvCxnSpPr>
            <p:spPr>
              <a:xfrm>
                <a:off x="1056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5" name="Shape 2605"/>
              <p:cNvCxnSpPr/>
              <p:nvPr/>
            </p:nvCxnSpPr>
            <p:spPr>
              <a:xfrm flipH="1">
                <a:off x="19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6" name="Shape 2606"/>
              <p:cNvCxnSpPr/>
              <p:nvPr/>
            </p:nvCxnSpPr>
            <p:spPr>
              <a:xfrm>
                <a:off x="220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7" name="Shape 2607"/>
              <p:cNvCxnSpPr/>
              <p:nvPr/>
            </p:nvCxnSpPr>
            <p:spPr>
              <a:xfrm flipH="1">
                <a:off x="3143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8" name="Shape 2608"/>
              <p:cNvCxnSpPr/>
              <p:nvPr/>
            </p:nvCxnSpPr>
            <p:spPr>
              <a:xfrm>
                <a:off x="3744" y="1920"/>
                <a:ext cx="6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09" name="Shape 2609"/>
              <p:cNvCxnSpPr/>
              <p:nvPr/>
            </p:nvCxnSpPr>
            <p:spPr>
              <a:xfrm flipH="1">
                <a:off x="28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10" name="Shape 2610"/>
              <p:cNvCxnSpPr/>
              <p:nvPr/>
            </p:nvCxnSpPr>
            <p:spPr>
              <a:xfrm>
                <a:off x="3168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11" name="Shape 2611"/>
              <p:cNvCxnSpPr/>
              <p:nvPr/>
            </p:nvCxnSpPr>
            <p:spPr>
              <a:xfrm flipH="1">
                <a:off x="40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612" name="Shape 2612"/>
              <p:cNvCxnSpPr/>
              <p:nvPr/>
            </p:nvCxnSpPr>
            <p:spPr>
              <a:xfrm>
                <a:off x="4320" y="2688"/>
                <a:ext cx="300" cy="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613" name="Shape 2613"/>
            <p:cNvSpPr txBox="1"/>
            <p:nvPr/>
          </p:nvSpPr>
          <p:spPr>
            <a:xfrm>
              <a:off x="432" y="110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empty assignment</a:t>
              </a:r>
            </a:p>
          </p:txBody>
        </p:sp>
        <p:sp>
          <p:nvSpPr>
            <p:cNvPr id="2614" name="Shape 2614"/>
            <p:cNvSpPr txBox="1"/>
            <p:nvPr/>
          </p:nvSpPr>
          <p:spPr>
            <a:xfrm>
              <a:off x="432" y="16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615" name="Shape 2615"/>
            <p:cNvSpPr txBox="1"/>
            <p:nvPr/>
          </p:nvSpPr>
          <p:spPr>
            <a:xfrm>
              <a:off x="432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  <p:sp>
          <p:nvSpPr>
            <p:cNvPr id="2616" name="Shape 2616"/>
            <p:cNvSpPr txBox="1"/>
            <p:nvPr/>
          </p:nvSpPr>
          <p:spPr>
            <a:xfrm>
              <a:off x="432" y="32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</p:grpSp>
      <p:sp>
        <p:nvSpPr>
          <p:cNvPr id="2617" name="Shape 2617"/>
          <p:cNvSpPr/>
          <p:nvPr/>
        </p:nvSpPr>
        <p:spPr>
          <a:xfrm>
            <a:off x="4076700" y="4470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8" name="Shape 2618"/>
          <p:cNvSpPr txBox="1"/>
          <p:nvPr/>
        </p:nvSpPr>
        <p:spPr>
          <a:xfrm>
            <a:off x="876300" y="5208587"/>
            <a:ext cx="72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Assignment = {(var1=v11),(var2=v22),(var3=v31)}</a:t>
            </a:r>
          </a:p>
        </p:txBody>
      </p:sp>
      <p:sp>
        <p:nvSpPr>
          <p:cNvPr id="2619" name="Shape 2619"/>
          <p:cNvSpPr txBox="1"/>
          <p:nvPr>
            <p:ph type="title"/>
          </p:nvPr>
        </p:nvSpPr>
        <p:spPr>
          <a:xfrm>
            <a:off x="457199" y="152718"/>
            <a:ext cx="802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Backtracking Search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Shape 2624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Improving backtracking efficiency</a:t>
            </a:r>
          </a:p>
        </p:txBody>
      </p:sp>
      <p:sp>
        <p:nvSpPr>
          <p:cNvPr id="2625" name="Shape 2625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General-purpose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methods can give huge gains in speed (like using heuristics in informed search):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variable should be assigned next?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what order should its values be tried?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detect inevitable failure early?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26" name="Shape 2626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Most constrained variable</a:t>
            </a:r>
          </a:p>
        </p:txBody>
      </p:sp>
      <p:sp>
        <p:nvSpPr>
          <p:cNvPr id="2632" name="Shape 2632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constrained variable: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variable with the fewest legal values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a.k.a.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minimum remaining values (MRV)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heuristic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33" name="Shape 2633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ustralia-most-constrained-variable" id="2634" name="Shape 26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353925"/>
            <a:ext cx="6105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Shape 2639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Most constraining variable</a:t>
            </a:r>
          </a:p>
        </p:txBody>
      </p:sp>
      <p:sp>
        <p:nvSpPr>
          <p:cNvPr id="2640" name="Shape 2640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Tie-breaker among most constrained variables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constraining variable: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variable with the most constraints on remaining variables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41" name="Shape 2641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ustralia-most-constraining-variable" id="2642" name="Shape 2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648867"/>
            <a:ext cx="7620000" cy="12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Shape 2647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Least constraining </a:t>
            </a:r>
            <a:r>
              <a:rPr b="0" i="1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value</a:t>
            </a:r>
          </a:p>
        </p:txBody>
      </p:sp>
      <p:sp>
        <p:nvSpPr>
          <p:cNvPr id="2648" name="Shape 2648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variable, choose the least constraining value: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one that rules out the fewest values in the remaining variables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these heuristics makes 1000 queens feasible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49" name="Shape 2649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ustralia-least-constraining-value" id="2650" name="Shape 26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440" y="2549334"/>
            <a:ext cx="7086600" cy="16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Shape 2655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Forward checking</a:t>
            </a:r>
          </a:p>
        </p:txBody>
      </p:sp>
      <p:sp>
        <p:nvSpPr>
          <p:cNvPr id="2656" name="Shape 2656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remaining legal values for unassigned variables (inference step)</a:t>
            </a:r>
          </a:p>
          <a:p>
            <a:pPr indent="-190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 search when any variable has no legal values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57" name="Shape 2657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forward-checking-progress1c" id="2658" name="Shape 2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3" y="3617203"/>
            <a:ext cx="5133900" cy="14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Shape 2663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Forward checking</a:t>
            </a:r>
          </a:p>
        </p:txBody>
      </p:sp>
      <p:sp>
        <p:nvSpPr>
          <p:cNvPr id="2664" name="Shape 2664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remaining legal values for unassigned variables (inference step)</a:t>
            </a:r>
          </a:p>
          <a:p>
            <a:pPr indent="-190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 search when any variable has no legal values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65" name="Shape 2665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forward-checking-progress2c" id="2666" name="Shape 2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3" y="3623091"/>
            <a:ext cx="5133900" cy="16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Shape 2671"/>
          <p:cNvSpPr txBox="1"/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Forward checking</a:t>
            </a:r>
          </a:p>
        </p:txBody>
      </p:sp>
      <p:sp>
        <p:nvSpPr>
          <p:cNvPr id="2672" name="Shape 2672"/>
          <p:cNvSpPr txBox="1"/>
          <p:nvPr>
            <p:ph idx="1" type="body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1905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remaining legal values for unassigned variables</a:t>
            </a:r>
          </a:p>
          <a:p>
            <a:pPr indent="-190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 search when any variable has no legal values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673" name="Shape 2673"/>
          <p:cNvSpPr txBox="1"/>
          <p:nvPr>
            <p:ph idx="12" type="sldNum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forward-checking-progress3c" id="2674" name="Shape 26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3" y="3309880"/>
            <a:ext cx="5133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