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73"/>
  </p:normalViewPr>
  <p:slideViewPr>
    <p:cSldViewPr snapToGrid="0" snapToObjects="1">
      <p:cViewPr>
        <p:scale>
          <a:sx n="132" d="100"/>
          <a:sy n="132" d="100"/>
        </p:scale>
        <p:origin x="12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Accuracy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Neural Network</c:v>
                </c:pt>
                <c:pt idx="1">
                  <c:v>Random Forest</c:v>
                </c:pt>
                <c:pt idx="2">
                  <c:v>Nearst Neighbors</c:v>
                </c:pt>
              </c:strCache>
            </c:strRef>
          </c:cat>
          <c:val>
            <c:numRef>
              <c:f>工作表1!$B$2:$B$4</c:f>
              <c:numCache>
                <c:formatCode>0.00%</c:formatCode>
                <c:ptCount val="3"/>
                <c:pt idx="0">
                  <c:v>0.6254</c:v>
                </c:pt>
                <c:pt idx="1">
                  <c:v>0.6707</c:v>
                </c:pt>
                <c:pt idx="2">
                  <c:v>0.553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7079312"/>
        <c:axId val="714900496"/>
      </c:barChart>
      <c:catAx>
        <c:axId val="71707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4900496"/>
        <c:crosses val="autoZero"/>
        <c:auto val="1"/>
        <c:lblAlgn val="ctr"/>
        <c:lblOffset val="100"/>
        <c:noMultiLvlLbl val="0"/>
      </c:catAx>
      <c:valAx>
        <c:axId val="71490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707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B5DCC-332A-A54B-ACDA-E8510A5BFAEE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6B67A-B78B-924F-96AA-2BDCE82BFA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53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22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52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7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0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59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72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16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0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66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3ABC-4CE3-FA45-8C22-CF45846EE310}" type="datetimeFigureOut">
              <a:rPr kumimoji="1" lang="zh-CN" altLang="en-US" smtClean="0"/>
              <a:t>2017/7/16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A098-6509-1743-B08E-6B9B6A9A1A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2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png"/><Relationship Id="rId1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7599" y="234006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Dataset and problem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67501" y="387894"/>
            <a:ext cx="552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606060"/>
                </a:solidFill>
                <a:effectLst/>
                <a:latin typeface="Source Sans Pro" charset="0"/>
              </a:rPr>
              <a:t>The dataset contains the tornadoes in the U.S., 1950-2015</a:t>
            </a:r>
            <a:endParaRPr lang="en-US" altLang="zh-CN" b="0" i="0" dirty="0">
              <a:solidFill>
                <a:srgbClr val="606060"/>
              </a:solidFill>
              <a:effectLst/>
              <a:latin typeface="Source Sans Pro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99" y="911114"/>
            <a:ext cx="4572000" cy="28321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19599" y="911114"/>
            <a:ext cx="545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We have 51, 192 records measured in Fujita Scale and 10, 025 records in Enhanced Fujita Scale. We only consider the data in Fujita scale.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88" y="1967158"/>
            <a:ext cx="5334000" cy="2870200"/>
          </a:xfrm>
          <a:prstGeom prst="rect">
            <a:avLst/>
          </a:prstGeom>
        </p:spPr>
      </p:pic>
      <p:cxnSp>
        <p:nvCxnSpPr>
          <p:cNvPr id="21" name="直线箭头连接符 20"/>
          <p:cNvCxnSpPr/>
          <p:nvPr/>
        </p:nvCxnSpPr>
        <p:spPr>
          <a:xfrm>
            <a:off x="5238427" y="2836190"/>
            <a:ext cx="852407" cy="43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00434" y="4911841"/>
            <a:ext cx="4494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Tornadoes are strongly related to location. We change the Location labels into geo positions.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488" y="5818544"/>
            <a:ext cx="4902200" cy="698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64" y="3989206"/>
            <a:ext cx="4572000" cy="2768600"/>
          </a:xfrm>
          <a:prstGeom prst="rect">
            <a:avLst/>
          </a:prstGeom>
        </p:spPr>
      </p:pic>
      <p:cxnSp>
        <p:nvCxnSpPr>
          <p:cNvPr id="25" name="直线箭头连接符 24"/>
          <p:cNvCxnSpPr/>
          <p:nvPr/>
        </p:nvCxnSpPr>
        <p:spPr>
          <a:xfrm flipH="1">
            <a:off x="5395981" y="3743214"/>
            <a:ext cx="694854" cy="5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79542" y="4007551"/>
            <a:ext cx="2482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March, April, and May are more likely to have tornadoes.</a:t>
            </a:r>
          </a:p>
          <a:p>
            <a:r>
              <a:rPr kumimoji="1" lang="en-US" altLang="zh-CN" dirty="0" smtClean="0"/>
              <a:t>I extract year, month and day from date. 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44892" y="618612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C00000"/>
                </a:solidFill>
              </a:rPr>
              <a:t>Zhangliang</a:t>
            </a:r>
            <a:r>
              <a:rPr kumimoji="1" lang="zh-CN" altLang="en-US" sz="11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1100" dirty="0" smtClean="0">
                <a:solidFill>
                  <a:srgbClr val="C00000"/>
                </a:solidFill>
              </a:rPr>
              <a:t>Dong</a:t>
            </a:r>
            <a:endParaRPr kumimoji="1" lang="zh-CN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" name="矩形 3"/>
          <p:cNvSpPr/>
          <p:nvPr/>
        </p:nvSpPr>
        <p:spPr>
          <a:xfrm>
            <a:off x="547599" y="234006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b="1" dirty="0">
                <a:solidFill>
                  <a:srgbClr val="C00000"/>
                </a:solidFill>
              </a:rPr>
              <a:t>Classify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658762" y="1969052"/>
            <a:ext cx="1749197" cy="1203843"/>
            <a:chOff x="893699" y="5176701"/>
            <a:chExt cx="1749197" cy="120384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1177" y="5176701"/>
              <a:ext cx="974242" cy="72638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93699" y="6011212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N</a:t>
              </a:r>
              <a:r>
                <a:rPr kumimoji="1" lang="en-US" altLang="zh-CN" dirty="0" smtClean="0"/>
                <a:t>eural Network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015318" y="1969053"/>
            <a:ext cx="1691489" cy="1207793"/>
            <a:chOff x="5250255" y="5176702"/>
            <a:chExt cx="1691489" cy="120779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5079" y="5176702"/>
              <a:ext cx="1221842" cy="7263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250255" y="6015163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Random Forest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9314166" y="1969052"/>
            <a:ext cx="2052165" cy="1203843"/>
            <a:chOff x="9549103" y="5176701"/>
            <a:chExt cx="2052165" cy="120384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9936581" y="5176701"/>
              <a:ext cx="979778" cy="72638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549103" y="6011212"/>
              <a:ext cx="205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Nearest Neighbors</a:t>
              </a:r>
              <a:endParaRPr kumimoji="1"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100056" y="366607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630.5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27758" y="366607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643.0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758229" y="366028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652.7</a:t>
            </a:r>
            <a:r>
              <a:rPr lang="en-US" altLang="zh-CN" dirty="0" smtClean="0"/>
              <a:t>9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22834" y="329095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Training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time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4033" y="4467538"/>
            <a:ext cx="3109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Neural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capturing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particular patterns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approximate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handle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435328" y="4467538"/>
            <a:ext cx="3321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A random forest is simply a collection of decision </a:t>
            </a:r>
            <a:r>
              <a:rPr kumimoji="1" lang="en-US" altLang="zh-CN" dirty="0" smtClean="0"/>
              <a:t>trees.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decision.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people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magnitude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tornadoes</a:t>
            </a:r>
          </a:p>
        </p:txBody>
      </p:sp>
      <p:sp>
        <p:nvSpPr>
          <p:cNvPr id="22" name="矩形 21"/>
          <p:cNvSpPr/>
          <p:nvPr/>
        </p:nvSpPr>
        <p:spPr>
          <a:xfrm>
            <a:off x="8602997" y="4467538"/>
            <a:ext cx="27633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Nearest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Neighbor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divides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cells.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 method may be a good match with the fact that tornadoes are strongly related to month and location.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06190" y="404576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Advantages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006" y="797593"/>
            <a:ext cx="4341011" cy="9955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391" y="3136817"/>
            <a:ext cx="2668837" cy="2141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552" y="3136817"/>
            <a:ext cx="2545917" cy="18024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3863" y="3146311"/>
            <a:ext cx="2795340" cy="19176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57572" y="111071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4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7599" y="234006"/>
            <a:ext cx="3648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Result &amp; Comparison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341385" y="757226"/>
            <a:ext cx="4486671" cy="3610366"/>
            <a:chOff x="547599" y="925975"/>
            <a:chExt cx="4486671" cy="36103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599" y="925975"/>
              <a:ext cx="4486671" cy="279528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29986" y="3890010"/>
              <a:ext cx="4069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The random forest model performs the best in term of precision in each class.</a:t>
              </a:r>
              <a:endParaRPr kumimoji="1" lang="zh-CN" altLang="en-US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5034270" y="436206"/>
            <a:ext cx="7033903" cy="4097636"/>
            <a:chOff x="5158096" y="234006"/>
            <a:chExt cx="7033903" cy="4097636"/>
          </a:xfrm>
        </p:grpSpPr>
        <p:grpSp>
          <p:nvGrpSpPr>
            <p:cNvPr id="19" name="组 18"/>
            <p:cNvGrpSpPr/>
            <p:nvPr/>
          </p:nvGrpSpPr>
          <p:grpSpPr>
            <a:xfrm>
              <a:off x="5158096" y="234006"/>
              <a:ext cx="5302964" cy="4097636"/>
              <a:chOff x="5324354" y="234006"/>
              <a:chExt cx="5302964" cy="409763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4354" y="234006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7568" y="234006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0782" y="234006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4354" y="2292153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7568" y="2292153"/>
                <a:ext cx="1736536" cy="1731712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0782" y="2292153"/>
                <a:ext cx="1736536" cy="1731712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6053559" y="1965718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 smtClean="0"/>
                  <a:t>F0</a:t>
                </a:r>
                <a:endParaRPr kumimoji="1"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793735" y="1967157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 smtClean="0"/>
                  <a:t>F1</a:t>
                </a:r>
                <a:endParaRPr kumimoji="1" lang="zh-CN" altLang="en-US" sz="1400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571140" y="1965717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 smtClean="0"/>
                  <a:t>F2</a:t>
                </a:r>
                <a:endParaRPr kumimoji="1" lang="zh-CN" altLang="en-US" sz="14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010521" y="4023865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 smtClean="0"/>
                  <a:t>F3</a:t>
                </a:r>
                <a:endParaRPr kumimoji="1" lang="zh-CN" altLang="en-US" sz="1400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793735" y="4023864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 smtClean="0"/>
                  <a:t>F4</a:t>
                </a:r>
                <a:endParaRPr kumimoji="1" lang="zh-CN" altLang="en-US" sz="1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9571140" y="402386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 smtClean="0"/>
                  <a:t>F5</a:t>
                </a:r>
                <a:endParaRPr kumimoji="1" lang="zh-CN" altLang="en-US" sz="1400" dirty="0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0666642" y="1746317"/>
              <a:ext cx="15253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In these ROC curves </a:t>
              </a:r>
              <a:r>
                <a:rPr kumimoji="1" lang="en-US" altLang="zh-CN" dirty="0" smtClean="0"/>
                <a:t>on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the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right, </a:t>
              </a:r>
              <a:r>
                <a:rPr kumimoji="1" lang="en-US" altLang="zh-CN" dirty="0" smtClean="0"/>
                <a:t>the random forest also shows the best performance.</a:t>
              </a:r>
              <a:endParaRPr kumimoji="1"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66643" y="234006"/>
              <a:ext cx="1137080" cy="1068166"/>
            </a:xfrm>
            <a:prstGeom prst="rect">
              <a:avLst/>
            </a:prstGeom>
          </p:spPr>
        </p:pic>
      </p:grp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147116390"/>
              </p:ext>
            </p:extLst>
          </p:nvPr>
        </p:nvGraphicFramePr>
        <p:xfrm>
          <a:off x="455537" y="4533842"/>
          <a:ext cx="4600294" cy="205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51890"/>
              </p:ext>
            </p:extLst>
          </p:nvPr>
        </p:nvGraphicFramePr>
        <p:xfrm>
          <a:off x="5377411" y="5104150"/>
          <a:ext cx="332675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375"/>
                <a:gridCol w="1663375"/>
              </a:tblGrid>
              <a:tr h="28388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Neural Network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62.54%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88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Random Forest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67.07%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88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Nearest</a:t>
                      </a:r>
                      <a:r>
                        <a:rPr lang="en-US" altLang="zh-CN" sz="1400" baseline="0" dirty="0" smtClean="0"/>
                        <a:t> Neighbors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55.30%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9025741" y="5095220"/>
            <a:ext cx="261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Again,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beats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5734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259</Words>
  <Application>Microsoft Macintosh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Source Sans Pro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Zhangliang Dong</dc:creator>
  <cp:lastModifiedBy>Zhangliang Dong</cp:lastModifiedBy>
  <cp:revision>40</cp:revision>
  <dcterms:created xsi:type="dcterms:W3CDTF">2017-07-16T17:30:19Z</dcterms:created>
  <dcterms:modified xsi:type="dcterms:W3CDTF">2017-07-16T22:34:29Z</dcterms:modified>
</cp:coreProperties>
</file>