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</p:sldMasterIdLst>
  <p:notesMasterIdLst>
    <p:notesMasterId r:id="rId74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3" r:id="rId26"/>
    <p:sldId id="296" r:id="rId27"/>
    <p:sldId id="284" r:id="rId28"/>
    <p:sldId id="285" r:id="rId29"/>
    <p:sldId id="299" r:id="rId30"/>
    <p:sldId id="297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39" r:id="rId40"/>
    <p:sldId id="340" r:id="rId41"/>
    <p:sldId id="294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8" r:id="rId60"/>
    <p:sldId id="319" r:id="rId61"/>
    <p:sldId id="320" r:id="rId62"/>
    <p:sldId id="323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29" r:id="rId72"/>
    <p:sldId id="330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56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-318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9FDA4-A46D-E84D-9F68-047CDFD31F1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4FC11-5EF7-3644-94FC-8E6F52BBD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500FD-9343-E244-8589-5EF62D1FD4BB}" type="slidenum">
              <a:rPr lang="en-US"/>
              <a:pPr/>
              <a:t>1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smtClean="0"/>
              <a:t>Earlier dealt with uncertainty to a limited extent via such things as defaults and </a:t>
            </a:r>
            <a:r>
              <a:rPr lang="en-US" dirty="0" err="1" smtClean="0"/>
              <a:t>nonmonotonicity</a:t>
            </a:r>
            <a:r>
              <a:rPr lang="en-US" baseline="0" dirty="0" smtClean="0"/>
              <a:t> in logic</a:t>
            </a:r>
          </a:p>
          <a:p>
            <a:r>
              <a:rPr lang="en-US" baseline="0" dirty="0" smtClean="0"/>
              <a:t>Here take a dramatically different approach that has reshaped much of the field in </a:t>
            </a:r>
            <a:r>
              <a:rPr lang="en-US" baseline="0" smtClean="0"/>
              <a:t>the past few </a:t>
            </a:r>
            <a:r>
              <a:rPr lang="en-US" baseline="0" dirty="0" smtClean="0"/>
              <a:t>decades</a:t>
            </a:r>
          </a:p>
          <a:p>
            <a:r>
              <a:rPr lang="en-US" baseline="0" dirty="0" smtClean="0"/>
              <a:t>As when started with logic, will be introducing a bunch of new terminology today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DC2A2-F447-DB47-82C1-7BD648272749}" type="slidenum">
              <a:rPr lang="en-US"/>
              <a:pPr/>
              <a:t>10</a:t>
            </a:fld>
            <a:endParaRPr lang="en-US"/>
          </a:p>
        </p:txBody>
      </p:sp>
      <p:sp>
        <p:nvSpPr>
          <p:cNvPr id="150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271DE-3536-C04F-9C66-BB388263F887}" type="slidenum">
              <a:rPr lang="en-US"/>
              <a:pPr/>
              <a:t>11</a:t>
            </a:fld>
            <a:endParaRPr lang="en-US"/>
          </a:p>
        </p:txBody>
      </p:sp>
      <p:sp>
        <p:nvSpPr>
          <p:cNvPr id="150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67845-F49A-2C42-A37E-94DCBAD38478}" type="slidenum">
              <a:rPr lang="en-US"/>
              <a:pPr/>
              <a:t>12</a:t>
            </a:fld>
            <a:endParaRPr lang="en-US"/>
          </a:p>
        </p:txBody>
      </p:sp>
      <p:sp>
        <p:nvSpPr>
          <p:cNvPr id="148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6294D-A296-314E-88A1-E5C82B3290A0}" type="slidenum">
              <a:rPr lang="en-US"/>
              <a:pPr/>
              <a:t>13</a:t>
            </a:fld>
            <a:endParaRPr lang="en-US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69650-7134-8C4D-A3FE-9F84769FEAC7}" type="slidenum">
              <a:rPr lang="en-US"/>
              <a:pPr/>
              <a:t>14</a:t>
            </a:fld>
            <a:endParaRPr lang="en-US"/>
          </a:p>
        </p:txBody>
      </p:sp>
      <p:sp>
        <p:nvSpPr>
          <p:cNvPr id="151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80002-3060-BF47-88E6-A8A1055BCED3}" type="slidenum">
              <a:rPr lang="en-US"/>
              <a:pPr/>
              <a:t>15</a:t>
            </a:fld>
            <a:endParaRPr lang="en-US"/>
          </a:p>
        </p:txBody>
      </p:sp>
      <p:sp>
        <p:nvSpPr>
          <p:cNvPr id="149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D767A-E795-2B45-A279-9AEBDA6F1EB5}" type="slidenum">
              <a:rPr lang="en-US"/>
              <a:pPr/>
              <a:t>16</a:t>
            </a:fld>
            <a:endParaRPr lang="en-US"/>
          </a:p>
        </p:txBody>
      </p:sp>
      <p:sp>
        <p:nvSpPr>
          <p:cNvPr id="149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4CF67-7D03-084C-B57D-07928314C306}" type="slidenum">
              <a:rPr lang="en-US"/>
              <a:pPr/>
              <a:t>17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13290-BD01-604E-9D58-EC1DFC586344}" type="slidenum">
              <a:rPr lang="en-US"/>
              <a:pPr/>
              <a:t>18</a:t>
            </a:fld>
            <a:endParaRPr lang="en-US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2453A-D5CA-EE4C-8EC7-6D085669A729}" type="slidenum">
              <a:rPr lang="en-US"/>
              <a:pPr/>
              <a:t>19</a:t>
            </a:fld>
            <a:endParaRPr lang="en-US"/>
          </a:p>
        </p:txBody>
      </p:sp>
      <p:sp>
        <p:nvSpPr>
          <p:cNvPr id="151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CCD4A-CC96-E14E-8727-0115F87F67DD}" type="slidenum">
              <a:rPr lang="en-US"/>
              <a:pPr/>
              <a:t>2</a:t>
            </a:fld>
            <a:endParaRPr lang="en-US"/>
          </a:p>
        </p:txBody>
      </p:sp>
      <p:sp>
        <p:nvSpPr>
          <p:cNvPr id="147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FCA8E-B88C-FF40-92E9-B5DA8F949DFE}" type="slidenum">
              <a:rPr lang="en-US"/>
              <a:pPr/>
              <a:t>20</a:t>
            </a:fld>
            <a:endParaRPr lang="en-US"/>
          </a:p>
        </p:txBody>
      </p:sp>
      <p:sp>
        <p:nvSpPr>
          <p:cNvPr id="154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7D0F3-70A1-9D44-A3CF-6B3BCE7A9649}" type="slidenum">
              <a:rPr lang="en-US"/>
              <a:pPr/>
              <a:t>21</a:t>
            </a:fld>
            <a:endParaRPr lang="en-US"/>
          </a:p>
        </p:txBody>
      </p:sp>
      <p:sp>
        <p:nvSpPr>
          <p:cNvPr id="151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8A9DB-DACB-5D4B-B992-89192AF7F58F}" type="slidenum">
              <a:rPr lang="en-US"/>
              <a:pPr/>
              <a:t>22</a:t>
            </a:fld>
            <a:endParaRPr lang="en-US"/>
          </a:p>
        </p:txBody>
      </p:sp>
      <p:sp>
        <p:nvSpPr>
          <p:cNvPr id="148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C3D7-2B2E-BD4B-9C82-6A9D6B27C168}" type="slidenum">
              <a:rPr lang="en-US"/>
              <a:pPr/>
              <a:t>23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059E2-7191-5842-B594-9E33BE3E5CB7}" type="slidenum">
              <a:rPr lang="en-US"/>
              <a:pPr/>
              <a:t>24</a:t>
            </a:fld>
            <a:endParaRPr lang="en-US"/>
          </a:p>
        </p:txBody>
      </p:sp>
      <p:sp>
        <p:nvSpPr>
          <p:cNvPr id="149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059E2-7191-5842-B594-9E33BE3E5CB7}" type="slidenum">
              <a:rPr lang="en-US"/>
              <a:pPr/>
              <a:t>25</a:t>
            </a:fld>
            <a:endParaRPr lang="en-US"/>
          </a:p>
        </p:txBody>
      </p:sp>
      <p:sp>
        <p:nvSpPr>
          <p:cNvPr id="149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18093-9136-3043-909B-F56AA749C4EC}" type="slidenum">
              <a:rPr lang="en-US"/>
              <a:pPr/>
              <a:t>26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93CBE-BEA5-EF49-AF8D-D04F4D03FE95}" type="slidenum">
              <a:rPr lang="en-US"/>
              <a:pPr/>
              <a:t>27</a:t>
            </a:fld>
            <a:endParaRPr lang="en-US"/>
          </a:p>
        </p:txBody>
      </p:sp>
      <p:sp>
        <p:nvSpPr>
          <p:cNvPr id="149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93CBE-BEA5-EF49-AF8D-D04F4D03FE95}" type="slidenum">
              <a:rPr lang="en-US"/>
              <a:pPr/>
              <a:t>28</a:t>
            </a:fld>
            <a:endParaRPr lang="en-US"/>
          </a:p>
        </p:txBody>
      </p:sp>
      <p:sp>
        <p:nvSpPr>
          <p:cNvPr id="149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93CBE-BEA5-EF49-AF8D-D04F4D03FE95}" type="slidenum">
              <a:rPr lang="en-US"/>
              <a:pPr/>
              <a:t>29</a:t>
            </a:fld>
            <a:endParaRPr lang="en-US"/>
          </a:p>
        </p:txBody>
      </p:sp>
      <p:sp>
        <p:nvSpPr>
          <p:cNvPr id="149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C74CA-1B17-374E-9BEB-7AEEBF331426}" type="slidenum">
              <a:rPr lang="en-US"/>
              <a:pPr/>
              <a:t>3</a:t>
            </a:fld>
            <a:endParaRPr lang="en-US"/>
          </a:p>
        </p:txBody>
      </p:sp>
      <p:sp>
        <p:nvSpPr>
          <p:cNvPr id="147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ABF00-12C6-BB4A-A34D-1003B30CDB46}" type="slidenum">
              <a:rPr lang="en-US"/>
              <a:pPr/>
              <a:t>30</a:t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55E0C-5BEF-0E4F-BA93-A1EB51FE1216}" type="slidenum">
              <a:rPr lang="en-US"/>
              <a:pPr/>
              <a:t>31</a:t>
            </a:fld>
            <a:endParaRPr lang="en-US"/>
          </a:p>
        </p:txBody>
      </p:sp>
      <p:sp>
        <p:nvSpPr>
          <p:cNvPr id="148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ADB10-71E9-1A4A-8403-7C393946C518}" type="slidenum">
              <a:rPr lang="en-US"/>
              <a:pPr/>
              <a:t>32</a:t>
            </a:fld>
            <a:endParaRPr lang="en-US"/>
          </a:p>
        </p:txBody>
      </p:sp>
      <p:sp>
        <p:nvSpPr>
          <p:cNvPr id="152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WU: Weighted Utility</a:t>
            </a:r>
          </a:p>
          <a:p>
            <a:r>
              <a:rPr lang="en-US"/>
              <a:t>EU: Expected Utility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79C83-1543-034E-B035-AF86DAA01EF3}" type="slidenum">
              <a:rPr lang="en-US"/>
              <a:pPr/>
              <a:t>33</a:t>
            </a:fld>
            <a:endParaRPr lang="en-US"/>
          </a:p>
        </p:txBody>
      </p:sp>
      <p:sp>
        <p:nvSpPr>
          <p:cNvPr id="152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684FE-8624-0A4D-B9A5-10CC1A2E107A}" type="slidenum">
              <a:rPr lang="en-US"/>
              <a:pPr/>
              <a:t>34</a:t>
            </a:fld>
            <a:endParaRPr lang="en-US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57B7E-35C9-E04C-B3CD-8BDAF81E3528}" type="slidenum">
              <a:rPr lang="en-US"/>
              <a:pPr/>
              <a:t>35</a:t>
            </a:fld>
            <a:endParaRPr lang="en-US"/>
          </a:p>
        </p:txBody>
      </p:sp>
      <p:sp>
        <p:nvSpPr>
          <p:cNvPr id="152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ED24E-1C8C-7F45-9A64-74790B1F6CA3}" type="slidenum">
              <a:rPr lang="en-US"/>
              <a:pPr/>
              <a:t>36</a:t>
            </a:fld>
            <a:endParaRPr lang="en-US"/>
          </a:p>
        </p:txBody>
      </p:sp>
      <p:sp>
        <p:nvSpPr>
          <p:cNvPr id="153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definition of conditional probability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E5292-A15A-8142-B3AC-8D2DBCFEC02F}" type="slidenum">
              <a:rPr lang="en-US"/>
              <a:pPr/>
              <a:t>37</a:t>
            </a:fld>
            <a:endParaRPr lang="en-US"/>
          </a:p>
        </p:txBody>
      </p:sp>
      <p:sp>
        <p:nvSpPr>
          <p:cNvPr id="153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Fringe is only p22 and p31.  Doesn’t include p13, as is query variable rather than fringe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p13</a:t>
            </a:r>
            <a:r>
              <a:rPr lang="en-US" baseline="0" dirty="0" smtClean="0"/>
              <a:t> then three possible forms of fringe that are consistent.</a:t>
            </a:r>
          </a:p>
          <a:p>
            <a:r>
              <a:rPr lang="en-US" baseline="0" dirty="0" smtClean="0"/>
              <a:t>If not p13 then only two forms of fringe that </a:t>
            </a:r>
            <a:r>
              <a:rPr lang="en-US" baseline="0" smtClean="0"/>
              <a:t>are consistent</a:t>
            </a: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4A3F6-5F97-054C-B77A-C42FA116F409}" type="slidenum">
              <a:rPr lang="en-US"/>
              <a:pPr/>
              <a:t>40</a:t>
            </a:fld>
            <a:endParaRPr lang="en-US"/>
          </a:p>
        </p:txBody>
      </p:sp>
      <p:sp>
        <p:nvSpPr>
          <p:cNvPr id="155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diagnosis</a:t>
            </a:r>
          </a:p>
          <a:p>
            <a:r>
              <a:rPr lang="en-US" dirty="0" smtClean="0"/>
              <a:t>Think of the</a:t>
            </a:r>
            <a:r>
              <a:rPr lang="en-US" baseline="0" dirty="0" smtClean="0"/>
              <a:t> causal relationships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3595B-0C55-1A4E-BDC7-72B5DFD1A045}" type="slidenum">
              <a:rPr lang="en-US"/>
              <a:pPr/>
              <a:t>41</a:t>
            </a:fld>
            <a:endParaRPr lang="en-US"/>
          </a:p>
        </p:txBody>
      </p:sp>
      <p:sp>
        <p:nvSpPr>
          <p:cNvPr id="156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71FDB-E351-D743-B512-003A19B99C0A}" type="slidenum">
              <a:rPr lang="en-US"/>
              <a:pPr/>
              <a:t>4</a:t>
            </a:fld>
            <a:endParaRPr lang="en-US"/>
          </a:p>
        </p:txBody>
      </p:sp>
      <p:sp>
        <p:nvSpPr>
          <p:cNvPr id="147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7DE45F-BA72-B544-A9E8-3F6CC6B863B2}" type="slidenum">
              <a:rPr lang="en-US"/>
              <a:pPr/>
              <a:t>42</a:t>
            </a:fld>
            <a:endParaRPr lang="en-US"/>
          </a:p>
        </p:txBody>
      </p:sp>
      <p:sp>
        <p:nvSpPr>
          <p:cNvPr id="155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72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29326-F9D3-884C-9667-F134F784B14C}" type="slidenum">
              <a:rPr lang="en-US"/>
              <a:pPr/>
              <a:t>43</a:t>
            </a:fld>
            <a:endParaRPr lang="en-US"/>
          </a:p>
        </p:txBody>
      </p:sp>
      <p:sp>
        <p:nvSpPr>
          <p:cNvPr id="155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79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5013B-5619-684A-8AA3-DB244534ADA8}" type="slidenum">
              <a:rPr lang="en-US"/>
              <a:pPr/>
              <a:t>44</a:t>
            </a:fld>
            <a:endParaRPr lang="en-US"/>
          </a:p>
        </p:txBody>
      </p:sp>
      <p:sp>
        <p:nvSpPr>
          <p:cNvPr id="155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Qualification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1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4D429-7FDB-D04D-A3D7-AA28BEB428A5}" type="slidenum">
              <a:rPr lang="en-US"/>
              <a:pPr/>
              <a:t>45</a:t>
            </a:fld>
            <a:endParaRPr lang="en-US"/>
          </a:p>
        </p:txBody>
      </p:sp>
      <p:sp>
        <p:nvSpPr>
          <p:cNvPr id="155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2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6F18E-CA83-9B42-8C02-CBC6CBC502EC}" type="slidenum">
              <a:rPr lang="en-US"/>
              <a:pPr/>
              <a:t>46</a:t>
            </a:fld>
            <a:endParaRPr lang="en-US"/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3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6F18E-CA83-9B42-8C02-CBC6CBC502EC}" type="slidenum">
              <a:rPr lang="en-US"/>
              <a:pPr/>
              <a:t>47</a:t>
            </a:fld>
            <a:endParaRPr lang="en-US"/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54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302B5-DEA4-A042-9270-F649920BD277}" type="slidenum">
              <a:rPr lang="en-US"/>
              <a:pPr/>
              <a:t>48</a:t>
            </a:fld>
            <a:endParaRPr lang="en-US"/>
          </a:p>
        </p:txBody>
      </p:sp>
      <p:sp>
        <p:nvSpPr>
          <p:cNvPr id="157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how to assure that the network does yield the full joint probability table</a:t>
            </a:r>
          </a:p>
        </p:txBody>
      </p:sp>
    </p:spTree>
    <p:extLst>
      <p:ext uri="{BB962C8B-B14F-4D97-AF65-F5344CB8AC3E}">
        <p14:creationId xmlns:p14="http://schemas.microsoft.com/office/powerpoint/2010/main" val="30487054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95AE3-96A2-334C-BC6A-27BC725AAF93}" type="slidenum">
              <a:rPr lang="en-US"/>
              <a:pPr/>
              <a:t>49</a:t>
            </a:fld>
            <a:endParaRPr lang="en-US"/>
          </a:p>
        </p:txBody>
      </p:sp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44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E27A9-C83B-BB47-BE96-355D34BCD897}" type="slidenum">
              <a:rPr lang="en-US"/>
              <a:pPr/>
              <a:t>50</a:t>
            </a:fld>
            <a:endParaRPr lang="en-US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 does not depend on B</a:t>
            </a:r>
          </a:p>
          <a:p>
            <a:r>
              <a:rPr lang="en-US" dirty="0" smtClean="0"/>
              <a:t>A </a:t>
            </a:r>
            <a:r>
              <a:rPr lang="en-US" baseline="0" dirty="0" smtClean="0"/>
              <a:t>depends on both B and E</a:t>
            </a:r>
          </a:p>
          <a:p>
            <a:r>
              <a:rPr lang="en-US" baseline="0" dirty="0" smtClean="0"/>
              <a:t>J depends on A but not on B and E given A</a:t>
            </a:r>
          </a:p>
          <a:p>
            <a:r>
              <a:rPr lang="en-US" baseline="0" dirty="0" smtClean="0"/>
              <a:t>M depends on A, but not on any of the others given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53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E27A9-C83B-BB47-BE96-355D34BCD897}" type="slidenum">
              <a:rPr lang="en-US"/>
              <a:pPr/>
              <a:t>51</a:t>
            </a:fld>
            <a:endParaRPr lang="en-US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5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A1FB7-1788-C446-80EA-1414E774980B}" type="slidenum">
              <a:rPr lang="en-US"/>
              <a:pPr/>
              <a:t>5</a:t>
            </a:fld>
            <a:endParaRPr lang="en-US"/>
          </a:p>
        </p:txBody>
      </p:sp>
      <p:sp>
        <p:nvSpPr>
          <p:cNvPr id="148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E27A9-C83B-BB47-BE96-355D34BCD897}" type="slidenum">
              <a:rPr lang="en-US"/>
              <a:pPr/>
              <a:t>52</a:t>
            </a:fld>
            <a:endParaRPr lang="en-US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8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42764-288E-BF44-BD66-3E6541CA766F}" type="slidenum">
              <a:rPr lang="en-US"/>
              <a:pPr/>
              <a:t>53</a:t>
            </a:fld>
            <a:endParaRPr lang="en-US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46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5880E-B6D7-1940-B308-9FD7D9E423AC}" type="slidenum">
              <a:rPr lang="en-US"/>
              <a:pPr/>
              <a:t>54</a:t>
            </a:fld>
            <a:endParaRPr lang="en-US"/>
          </a:p>
        </p:txBody>
      </p:sp>
      <p:sp>
        <p:nvSpPr>
          <p:cNvPr id="156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18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8D395-8A78-A547-AEE6-D1C2CBDD0AEE}" type="slidenum">
              <a:rPr lang="en-US"/>
              <a:pPr/>
              <a:t>55</a:t>
            </a:fld>
            <a:endParaRPr lang="en-US"/>
          </a:p>
        </p:txBody>
      </p:sp>
      <p:sp>
        <p:nvSpPr>
          <p:cNvPr id="156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36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EBFF4-088B-3942-A3F2-C3721F14A31C}" type="slidenum">
              <a:rPr lang="en-US"/>
              <a:pPr/>
              <a:t>56</a:t>
            </a:fld>
            <a:endParaRPr lang="en-US"/>
          </a:p>
        </p:txBody>
      </p:sp>
      <p:sp>
        <p:nvSpPr>
          <p:cNvPr id="156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is an</a:t>
            </a:r>
            <a:r>
              <a:rPr lang="en-US" baseline="0" dirty="0" smtClean="0"/>
              <a:t> alarm, more likely for an earthquake than not</a:t>
            </a:r>
          </a:p>
          <a:p>
            <a:r>
              <a:rPr lang="en-US" baseline="0" dirty="0" smtClean="0"/>
              <a:t>If an alarm, less likely earthquake if there is a burglary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90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3B035-7E29-5F48-AAF4-F76D788DCC0B}" type="slidenum">
              <a:rPr lang="en-US"/>
              <a:pPr/>
              <a:t>57</a:t>
            </a:fld>
            <a:endParaRPr lang="en-US"/>
          </a:p>
        </p:txBody>
      </p:sp>
      <p:sp>
        <p:nvSpPr>
          <p:cNvPr id="156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034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A7B72-ED5A-E141-B4F1-6294A36152F1}" type="slidenum">
              <a:rPr lang="en-US"/>
              <a:pPr/>
              <a:t>58</a:t>
            </a:fld>
            <a:endParaRPr lang="en-US"/>
          </a:p>
        </p:txBody>
      </p:sp>
      <p:sp>
        <p:nvSpPr>
          <p:cNvPr id="159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59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8EDDA-848A-0144-B80F-F210F54C2EEB}" type="slidenum">
              <a:rPr lang="en-US"/>
              <a:pPr/>
              <a:t>59</a:t>
            </a:fld>
            <a:endParaRPr lang="en-US"/>
          </a:p>
        </p:txBody>
      </p:sp>
      <p:sp>
        <p:nvSpPr>
          <p:cNvPr id="160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Computing just the positive value</a:t>
            </a:r>
          </a:p>
          <a:p>
            <a:r>
              <a:rPr lang="en-US" dirty="0" smtClean="0"/>
              <a:t>Each link is a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82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8EDDA-848A-0144-B80F-F210F54C2EEB}" type="slidenum">
              <a:rPr lang="en-US"/>
              <a:pPr/>
              <a:t>60</a:t>
            </a:fld>
            <a:endParaRPr lang="en-US"/>
          </a:p>
        </p:txBody>
      </p:sp>
      <p:sp>
        <p:nvSpPr>
          <p:cNvPr id="160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Computing just the positive value</a:t>
            </a:r>
          </a:p>
          <a:p>
            <a:r>
              <a:rPr lang="en-US" dirty="0" smtClean="0"/>
              <a:t>Each link is a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82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6BB6D-6ECD-1C4B-B6B0-8F7111B18C3D}" type="slidenum">
              <a:rPr lang="en-US"/>
              <a:pPr/>
              <a:t>61</a:t>
            </a:fld>
            <a:endParaRPr lang="en-US"/>
          </a:p>
        </p:txBody>
      </p:sp>
      <p:sp>
        <p:nvSpPr>
          <p:cNvPr id="157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613FA-A565-914D-923A-96D7AA46441A}" type="slidenum">
              <a:rPr lang="en-US"/>
              <a:pPr/>
              <a:t>6</a:t>
            </a:fld>
            <a:endParaRPr lang="en-US"/>
          </a:p>
        </p:txBody>
      </p:sp>
      <p:sp>
        <p:nvSpPr>
          <p:cNvPr id="148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1CBD9-6162-5742-A5AF-B7E3DE906A00}" type="slidenum">
              <a:rPr lang="en-US"/>
              <a:pPr/>
              <a:t>7</a:t>
            </a:fld>
            <a:endParaRPr lang="en-US"/>
          </a:p>
        </p:txBody>
      </p:sp>
      <p:sp>
        <p:nvSpPr>
          <p:cNvPr id="150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have had a previous introduction to probability?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656AE-A59D-7444-AFE5-87D97384A54C}" type="slidenum">
              <a:rPr lang="en-US"/>
              <a:pPr/>
              <a:t>8</a:t>
            </a:fld>
            <a:endParaRPr lang="en-US"/>
          </a:p>
        </p:txBody>
      </p:sp>
      <p:sp>
        <p:nvSpPr>
          <p:cNvPr id="150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98F99-49C0-8F49-BD27-80A39F864D44}" type="slidenum">
              <a:rPr lang="en-US"/>
              <a:pPr/>
              <a:t>9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8DB83E-30C0-2C41-B6EE-192620078E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A391362-5FB5-9C41-905E-0E116628DCD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2273300"/>
            <a:ext cx="8397875" cy="1143000"/>
          </a:xfrm>
        </p:spPr>
        <p:txBody>
          <a:bodyPr/>
          <a:lstStyle/>
          <a:p>
            <a:r>
              <a:rPr lang="en-US" sz="3600" dirty="0"/>
              <a:t>Artificial Intelligence</a:t>
            </a:r>
            <a:br>
              <a:rPr lang="en-US" sz="3600" dirty="0"/>
            </a:br>
            <a:r>
              <a:rPr lang="en-US" sz="3200" dirty="0" smtClean="0">
                <a:solidFill>
                  <a:schemeClr val="accent1"/>
                </a:solidFill>
              </a:rPr>
              <a:t>Lecture </a:t>
            </a:r>
            <a:r>
              <a:rPr lang="en-US" sz="3200" dirty="0" smtClean="0">
                <a:solidFill>
                  <a:schemeClr val="accent1"/>
                </a:solidFill>
              </a:rPr>
              <a:t>11: </a:t>
            </a:r>
            <a:r>
              <a:rPr lang="en-US" sz="3200" dirty="0" smtClean="0">
                <a:solidFill>
                  <a:schemeClr val="accent1"/>
                </a:solidFill>
              </a:rPr>
              <a:t>Quantifying Uncertainty</a:t>
            </a:r>
            <a:r>
              <a:rPr lang="en-US" sz="3200" dirty="0">
                <a:solidFill>
                  <a:schemeClr val="accent1"/>
                </a:solidFill>
              </a:rPr>
              <a:t/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(Uncertain </a:t>
            </a:r>
            <a:r>
              <a:rPr lang="en-US" sz="2400" dirty="0">
                <a:solidFill>
                  <a:schemeClr val="accent2"/>
                </a:solidFill>
              </a:rPr>
              <a:t>Knowledge and Reasoning, Chapter </a:t>
            </a:r>
            <a:r>
              <a:rPr lang="en-US" sz="2400" dirty="0" smtClean="0">
                <a:solidFill>
                  <a:schemeClr val="accent2"/>
                </a:solidFill>
              </a:rPr>
              <a:t>13&amp;14)</a:t>
            </a:r>
            <a:endParaRPr lang="en-US" sz="36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Summer </a:t>
            </a:r>
            <a:r>
              <a:rPr lang="en-US" dirty="0" smtClean="0"/>
              <a:t>2017</a:t>
            </a:r>
            <a:endParaRPr lang="en-US" dirty="0" smtClean="0"/>
          </a:p>
          <a:p>
            <a:r>
              <a:rPr lang="en-US" dirty="0"/>
              <a:t>Instructor: </a:t>
            </a:r>
            <a:r>
              <a:rPr lang="en-US" dirty="0" smtClean="0"/>
              <a:t>Prof </a:t>
            </a:r>
            <a:r>
              <a:rPr lang="en-US" dirty="0" err="1" smtClean="0"/>
              <a:t>sheila</a:t>
            </a:r>
            <a:r>
              <a:rPr lang="en-US" dirty="0" smtClean="0"/>
              <a:t> Tejada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53EF-6159-FE47-94B0-166D81DAD0CD}" type="slidenum">
              <a:rPr lang="en-US"/>
              <a:pPr/>
              <a:t>10</a:t>
            </a:fld>
            <a:endParaRPr lang="en-US"/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6700"/>
            <a:ext cx="8048625" cy="1143000"/>
          </a:xfrm>
        </p:spPr>
        <p:txBody>
          <a:bodyPr/>
          <a:lstStyle/>
          <a:p>
            <a:r>
              <a:rPr lang="en-US"/>
              <a:t>Domains of Random Variables</a:t>
            </a:r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665288"/>
            <a:ext cx="8901112" cy="470693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i="1" dirty="0"/>
              <a:t>Boolean</a:t>
            </a:r>
            <a:r>
              <a:rPr lang="en-US" sz="2800" dirty="0"/>
              <a:t> random variables have domain &lt;</a:t>
            </a:r>
            <a:r>
              <a:rPr lang="en-US" sz="2800" i="1" dirty="0"/>
              <a:t>true</a:t>
            </a:r>
            <a:r>
              <a:rPr lang="en-US" sz="2800" dirty="0"/>
              <a:t>, </a:t>
            </a:r>
            <a:r>
              <a:rPr lang="en-US" sz="2800" i="1" dirty="0"/>
              <a:t>false</a:t>
            </a:r>
            <a:r>
              <a:rPr lang="en-US" sz="2800" dirty="0"/>
              <a:t>&gt;</a:t>
            </a:r>
          </a:p>
          <a:p>
            <a:pPr lvl="1">
              <a:lnSpc>
                <a:spcPct val="80000"/>
              </a:lnSpc>
            </a:pPr>
            <a:r>
              <a:rPr lang="en-US" sz="2400" i="1" dirty="0"/>
              <a:t>e.g., </a:t>
            </a:r>
            <a:r>
              <a:rPr lang="en-US" sz="2400" i="1" dirty="0" err="1"/>
              <a:t>AinCourse</a:t>
            </a:r>
            <a:r>
              <a:rPr lang="en-US" sz="2400" i="1" dirty="0"/>
              <a:t> </a:t>
            </a:r>
            <a:r>
              <a:rPr lang="en-US" sz="2400" dirty="0"/>
              <a:t>or</a:t>
            </a:r>
            <a:r>
              <a:rPr lang="en-US" sz="2400" i="1" dirty="0"/>
              <a:t> </a:t>
            </a:r>
            <a:r>
              <a:rPr lang="en-US" sz="2400" i="1" dirty="0" err="1"/>
              <a:t>CoinIsHeads</a:t>
            </a:r>
            <a:endParaRPr lang="en-US" sz="2400" i="1" dirty="0"/>
          </a:p>
          <a:p>
            <a:pPr>
              <a:lnSpc>
                <a:spcPct val="80000"/>
              </a:lnSpc>
            </a:pPr>
            <a:r>
              <a:rPr lang="en-US" sz="2800" i="1" dirty="0"/>
              <a:t>Discrete</a:t>
            </a:r>
            <a:r>
              <a:rPr lang="en-US" sz="2800" dirty="0"/>
              <a:t> random variables have </a:t>
            </a:r>
            <a:r>
              <a:rPr lang="en-US" sz="2800" i="1" dirty="0"/>
              <a:t>countable</a:t>
            </a:r>
            <a:r>
              <a:rPr lang="en-US" sz="2800" dirty="0"/>
              <a:t> domains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Weather has domain &lt;</a:t>
            </a:r>
            <a:r>
              <a:rPr lang="en-US" sz="2400" i="1" dirty="0" err="1"/>
              <a:t>sunny,rainy,cloudy,snow</a:t>
            </a:r>
            <a:r>
              <a:rPr lang="en-US" sz="2400" dirty="0"/>
              <a:t>&gt;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CourseGrade</a:t>
            </a:r>
            <a:r>
              <a:rPr lang="en-US" sz="2400" dirty="0"/>
              <a:t> has domain &lt;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,</a:t>
            </a:r>
            <a:r>
              <a:rPr lang="en-US" sz="2400" i="1" dirty="0"/>
              <a:t>C</a:t>
            </a:r>
            <a:r>
              <a:rPr lang="en-US" sz="2400" dirty="0"/>
              <a:t>,</a:t>
            </a:r>
            <a:r>
              <a:rPr lang="en-US" sz="2400" i="1" dirty="0"/>
              <a:t>D,F</a:t>
            </a:r>
            <a:r>
              <a:rPr lang="en-US" sz="2400" dirty="0"/>
              <a:t>&gt;</a:t>
            </a:r>
          </a:p>
          <a:p>
            <a:pPr lvl="1">
              <a:lnSpc>
                <a:spcPct val="80000"/>
              </a:lnSpc>
            </a:pPr>
            <a:r>
              <a:rPr lang="en-US" sz="2400" i="1" dirty="0"/>
              <a:t>Boolean random variables are a special case</a:t>
            </a:r>
          </a:p>
          <a:p>
            <a:pPr>
              <a:lnSpc>
                <a:spcPct val="80000"/>
              </a:lnSpc>
            </a:pPr>
            <a:r>
              <a:rPr lang="en-US" sz="2800" i="1" dirty="0"/>
              <a:t>Continuous</a:t>
            </a:r>
            <a:r>
              <a:rPr lang="en-US" sz="2800" dirty="0"/>
              <a:t> random variables have </a:t>
            </a:r>
            <a:r>
              <a:rPr lang="en-US" sz="2800" i="1" dirty="0"/>
              <a:t>real</a:t>
            </a:r>
            <a:r>
              <a:rPr lang="en-US" sz="2800" dirty="0"/>
              <a:t> domains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Temperature (K) is in [</a:t>
            </a:r>
            <a:r>
              <a:rPr lang="en-US" sz="2400" i="1" dirty="0"/>
              <a:t>0</a:t>
            </a:r>
            <a:r>
              <a:rPr lang="en-US" sz="2400" dirty="0" smtClean="0"/>
              <a:t>,</a:t>
            </a:r>
            <a:r>
              <a:rPr lang="en-US" i="1" dirty="0" smtClean="0"/>
              <a:t>∞</a:t>
            </a:r>
            <a:r>
              <a:rPr lang="en-US" sz="2400" dirty="0" smtClean="0"/>
              <a:t>]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Domain values must provide a </a:t>
            </a:r>
            <a:r>
              <a:rPr lang="en-US" sz="2800" i="1" dirty="0"/>
              <a:t>partition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The values must be</a:t>
            </a:r>
            <a:r>
              <a:rPr lang="en-US" sz="2400" i="1" dirty="0"/>
              <a:t> exhaustive </a:t>
            </a:r>
            <a:r>
              <a:rPr lang="en-US" sz="2400" dirty="0"/>
              <a:t>and</a:t>
            </a:r>
            <a:r>
              <a:rPr lang="en-US" sz="2400" i="1" dirty="0"/>
              <a:t> mutually exclusive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sum of </a:t>
            </a:r>
            <a:r>
              <a:rPr lang="en-US" sz="2400" i="1" dirty="0" err="1"/>
              <a:t>p</a:t>
            </a:r>
            <a:r>
              <a:rPr lang="en-US" sz="2400" dirty="0"/>
              <a:t> over the domain must yield 1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739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83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E5C-2ED0-874D-816F-BD4D55661F4B}" type="slidenum">
              <a:rPr lang="en-US"/>
              <a:pPr/>
              <a:t>11</a:t>
            </a:fld>
            <a:endParaRPr lang="en-US"/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96863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/>
              <a:t>Constructing Propositions</a:t>
            </a:r>
            <a:br>
              <a:rPr lang="en-US" sz="4000"/>
            </a:br>
            <a:r>
              <a:rPr lang="en-US" sz="4000"/>
              <a:t>from Random Variables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9863"/>
            <a:ext cx="7772400" cy="528605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i="1" dirty="0"/>
              <a:t>Elementary propositions</a:t>
            </a:r>
            <a:r>
              <a:rPr lang="en-US" dirty="0"/>
              <a:t> are constructed as a test of a value of a random variable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E.g., </a:t>
            </a:r>
            <a:r>
              <a:rPr lang="en-US" i="1" dirty="0" err="1"/>
              <a:t>AinCourse</a:t>
            </a:r>
            <a:r>
              <a:rPr lang="en-US" i="1" dirty="0"/>
              <a:t>=true, Weather=sunny, Temperature≥200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abbreviate when unambiguous</a:t>
            </a:r>
          </a:p>
          <a:p>
            <a:pPr lvl="2">
              <a:lnSpc>
                <a:spcPct val="110000"/>
              </a:lnSpc>
            </a:pPr>
            <a:r>
              <a:rPr lang="en-US" sz="2000" i="1" dirty="0"/>
              <a:t>Boolean</a:t>
            </a:r>
            <a:endParaRPr lang="en-US" sz="2000" dirty="0"/>
          </a:p>
          <a:p>
            <a:pPr lvl="3">
              <a:lnSpc>
                <a:spcPct val="110000"/>
              </a:lnSpc>
            </a:pPr>
            <a:r>
              <a:rPr lang="en-US" dirty="0"/>
              <a:t>Instead of </a:t>
            </a:r>
            <a:r>
              <a:rPr lang="en-US" i="1" dirty="0" err="1"/>
              <a:t>AinCourse</a:t>
            </a:r>
            <a:r>
              <a:rPr lang="en-US" i="1" dirty="0"/>
              <a:t>=true</a:t>
            </a:r>
            <a:r>
              <a:rPr lang="en-US" dirty="0"/>
              <a:t>, just use </a:t>
            </a:r>
            <a:r>
              <a:rPr lang="en-US" i="1" dirty="0" err="1"/>
              <a:t>aincourse</a:t>
            </a:r>
            <a:endParaRPr lang="en-US" i="1" dirty="0"/>
          </a:p>
          <a:p>
            <a:pPr lvl="3">
              <a:lnSpc>
                <a:spcPct val="110000"/>
              </a:lnSpc>
            </a:pPr>
            <a:r>
              <a:rPr lang="en-US" dirty="0"/>
              <a:t>Instead of </a:t>
            </a:r>
            <a:r>
              <a:rPr lang="en-US" i="1" dirty="0" err="1"/>
              <a:t>AinCourse</a:t>
            </a:r>
            <a:r>
              <a:rPr lang="en-US" i="1" dirty="0"/>
              <a:t>=false</a:t>
            </a:r>
            <a:r>
              <a:rPr lang="en-US" dirty="0"/>
              <a:t>, just use </a:t>
            </a:r>
            <a:r>
              <a:rPr lang="en-US" i="1" dirty="0">
                <a:sym typeface="Symbol" charset="2"/>
              </a:rPr>
              <a:t></a:t>
            </a:r>
            <a:r>
              <a:rPr lang="en-US" i="1" dirty="0" err="1">
                <a:sym typeface="Symbol" charset="2"/>
              </a:rPr>
              <a:t>aincourse</a:t>
            </a:r>
            <a:endParaRPr lang="en-US" dirty="0">
              <a:sym typeface="Symbol" charset="2"/>
            </a:endParaRPr>
          </a:p>
          <a:p>
            <a:pPr lvl="2">
              <a:lnSpc>
                <a:spcPct val="110000"/>
              </a:lnSpc>
            </a:pPr>
            <a:r>
              <a:rPr lang="en-US" sz="2000" i="1" dirty="0"/>
              <a:t>Discrete</a:t>
            </a:r>
            <a:endParaRPr lang="en-US" sz="2000" dirty="0"/>
          </a:p>
          <a:p>
            <a:pPr lvl="3">
              <a:lnSpc>
                <a:spcPct val="110000"/>
              </a:lnSpc>
            </a:pPr>
            <a:r>
              <a:rPr lang="en-US" dirty="0"/>
              <a:t>Instead of </a:t>
            </a:r>
            <a:r>
              <a:rPr lang="en-US" i="1" dirty="0"/>
              <a:t>Weather=sunny</a:t>
            </a:r>
            <a:r>
              <a:rPr lang="en-US" dirty="0"/>
              <a:t>, just use </a:t>
            </a:r>
            <a:r>
              <a:rPr lang="en-US" i="1" dirty="0"/>
              <a:t>sunny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Complex propositions are formed from elementary propositions and standard logical connectives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</a:t>
            </a:r>
            <a:r>
              <a:rPr lang="en-US" i="1" dirty="0"/>
              <a:t>Weather=sunny </a:t>
            </a:r>
            <a:r>
              <a:rPr lang="en-US" dirty="0">
                <a:sym typeface="Symbol" charset="2"/>
              </a:rPr>
              <a:t> </a:t>
            </a:r>
            <a:r>
              <a:rPr lang="en-US" i="1" dirty="0"/>
              <a:t>Cavity</a:t>
            </a:r>
            <a:r>
              <a:rPr lang="en-US" dirty="0"/>
              <a:t>=</a:t>
            </a:r>
            <a:r>
              <a:rPr lang="en-US" i="1" dirty="0"/>
              <a:t>false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750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413E-82D5-AC40-9CA2-56447AAFFD45}" type="slidenum">
              <a:rPr lang="en-US"/>
              <a:pPr/>
              <a:t>12</a:t>
            </a:fld>
            <a:endParaRPr lang="en-US"/>
          </a:p>
        </p:txBody>
      </p:sp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-111654"/>
            <a:ext cx="7772400" cy="1143000"/>
          </a:xfrm>
        </p:spPr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051983"/>
            <a:ext cx="8388350" cy="5477933"/>
          </a:xfrm>
        </p:spPr>
        <p:txBody>
          <a:bodyPr>
            <a:normAutofit/>
          </a:bodyPr>
          <a:lstStyle/>
          <a:p>
            <a:pPr marL="398463" indent="-398463">
              <a:lnSpc>
                <a:spcPct val="80000"/>
              </a:lnSpc>
            </a:pPr>
            <a:r>
              <a:rPr lang="en-US" sz="2800" dirty="0"/>
              <a:t>An</a:t>
            </a:r>
            <a:r>
              <a:rPr lang="en-US" sz="2800" i="1" dirty="0"/>
              <a:t> atomic event</a:t>
            </a:r>
            <a:r>
              <a:rPr lang="en-US" sz="2800" dirty="0"/>
              <a:t> is a </a:t>
            </a:r>
            <a:r>
              <a:rPr lang="en-US" sz="2800" i="1" dirty="0"/>
              <a:t>complete</a:t>
            </a:r>
            <a:r>
              <a:rPr lang="en-US" sz="2800" dirty="0"/>
              <a:t> specification of state of the world about which agent is uncertain</a:t>
            </a:r>
          </a:p>
          <a:p>
            <a:pPr marL="1025525" lvl="1" indent="-398463">
              <a:lnSpc>
                <a:spcPct val="80000"/>
              </a:lnSpc>
            </a:pPr>
            <a:r>
              <a:rPr lang="en-US" sz="2400" dirty="0"/>
              <a:t>E.g., if the world consists of only two Boolean random variables,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</a:t>
            </a:r>
            <a:r>
              <a:rPr lang="en-US" sz="2400" dirty="0" smtClean="0"/>
              <a:t>:</a:t>
            </a:r>
          </a:p>
          <a:p>
            <a:pPr marL="1489075" lvl="2" indent="-290513">
              <a:lnSpc>
                <a:spcPct val="80000"/>
              </a:lnSpc>
              <a:buFont typeface="Arial" charset="0"/>
              <a:buAutoNum type="arabicPeriod"/>
            </a:pPr>
            <a:r>
              <a:rPr lang="en-US" sz="2000" i="1" dirty="0"/>
              <a:t>Cavity=false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 err="1"/>
              <a:t>Toothache</a:t>
            </a:r>
            <a:r>
              <a:rPr lang="en-US" sz="2000" i="1" dirty="0"/>
              <a:t>=false</a:t>
            </a:r>
          </a:p>
          <a:p>
            <a:pPr marL="1489075" lvl="2" indent="-290513">
              <a:lnSpc>
                <a:spcPct val="80000"/>
              </a:lnSpc>
              <a:buFont typeface="Arial" charset="0"/>
              <a:buAutoNum type="arabicPeriod"/>
            </a:pPr>
            <a:r>
              <a:rPr lang="en-US" sz="2000" i="1" dirty="0"/>
              <a:t>Cavity=false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/>
              <a:t> Toothache=true</a:t>
            </a:r>
          </a:p>
          <a:p>
            <a:pPr marL="1489075" lvl="2" indent="-290513">
              <a:lnSpc>
                <a:spcPct val="80000"/>
              </a:lnSpc>
              <a:buFont typeface="Arial" charset="0"/>
              <a:buAutoNum type="arabicPeriod"/>
            </a:pPr>
            <a:r>
              <a:rPr lang="en-US" sz="2000" i="1" dirty="0"/>
              <a:t>Cavity=true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/>
              <a:t> Toothache=false</a:t>
            </a:r>
          </a:p>
          <a:p>
            <a:pPr marL="1489075" lvl="2" indent="-290513">
              <a:lnSpc>
                <a:spcPct val="80000"/>
              </a:lnSpc>
              <a:buFont typeface="Arial" charset="0"/>
              <a:buAutoNum type="arabicPeriod"/>
            </a:pPr>
            <a:r>
              <a:rPr lang="en-US" sz="2000" i="1" dirty="0"/>
              <a:t>Cavity=true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/>
              <a:t> Toothache=true</a:t>
            </a:r>
          </a:p>
          <a:p>
            <a:pPr marL="1025525" lvl="1" indent="-398463">
              <a:lnSpc>
                <a:spcPct val="80000"/>
              </a:lnSpc>
            </a:pPr>
            <a:r>
              <a:rPr lang="en-US" sz="2400" i="1" dirty="0"/>
              <a:t>Atomic events are analogous to models in logic</a:t>
            </a:r>
          </a:p>
          <a:p>
            <a:pPr marL="398463" indent="-398463">
              <a:lnSpc>
                <a:spcPct val="80000"/>
              </a:lnSpc>
            </a:pPr>
            <a:r>
              <a:rPr lang="en-US" sz="2800" dirty="0"/>
              <a:t>Each atomic event entails the truth of every proposition with respect to that world</a:t>
            </a:r>
          </a:p>
          <a:p>
            <a:pPr marL="1025525" lvl="1" indent="-398463">
              <a:lnSpc>
                <a:spcPct val="80000"/>
              </a:lnSpc>
            </a:pPr>
            <a:r>
              <a:rPr lang="en-US" sz="2400" dirty="0"/>
              <a:t>E.g., in AE4, </a:t>
            </a:r>
            <a:r>
              <a:rPr lang="en-US" sz="2400" i="1" dirty="0" err="1"/>
              <a:t>cavity</a:t>
            </a:r>
            <a:r>
              <a:rPr lang="en-US" sz="2400" i="1" dirty="0" err="1">
                <a:sym typeface="Symbol" charset="2"/>
              </a:rPr>
              <a:t>toothache</a:t>
            </a:r>
            <a:r>
              <a:rPr lang="en-US" sz="2400" dirty="0">
                <a:sym typeface="Symbol" charset="2"/>
              </a:rPr>
              <a:t> is </a:t>
            </a:r>
            <a:r>
              <a:rPr lang="en-US" sz="2400" i="1" dirty="0">
                <a:sym typeface="Symbol" charset="2"/>
              </a:rPr>
              <a:t>true</a:t>
            </a:r>
            <a:endParaRPr lang="en-US" sz="2400" dirty="0"/>
          </a:p>
          <a:p>
            <a:pPr marL="398463" indent="-398463">
              <a:lnSpc>
                <a:spcPct val="80000"/>
              </a:lnSpc>
            </a:pPr>
            <a:r>
              <a:rPr lang="en-US" sz="2800" dirty="0"/>
              <a:t>The set of possible atomic events is a </a:t>
            </a:r>
            <a:r>
              <a:rPr lang="en-US" sz="2800" i="1" dirty="0"/>
              <a:t>partition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32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08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208-8F4D-814A-ADEA-B8E141A8B653}" type="slidenum">
              <a:rPr lang="en-US"/>
              <a:pPr/>
              <a:t>13</a:t>
            </a:fld>
            <a:endParaRPr lang="en-US"/>
          </a:p>
        </p:txBody>
      </p:sp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7338"/>
            <a:ext cx="7772400" cy="995362"/>
          </a:xfrm>
        </p:spPr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87475"/>
            <a:ext cx="8253413" cy="3976688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i="1" dirty="0"/>
              <a:t>probability distribution</a:t>
            </a:r>
            <a:r>
              <a:rPr lang="en-US" sz="2800" dirty="0"/>
              <a:t> for a random variable specifies probabilities for all values in its domain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Defines a normalized (sums to 1) vector of values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Given the domain of </a:t>
            </a:r>
            <a:r>
              <a:rPr lang="en-US" sz="2000" i="1" dirty="0"/>
              <a:t>Weather</a:t>
            </a:r>
            <a:r>
              <a:rPr lang="en-US" sz="2000" dirty="0"/>
              <a:t> as &lt;</a:t>
            </a:r>
            <a:r>
              <a:rPr lang="en-US" sz="2000" i="1" dirty="0" err="1"/>
              <a:t>sunny</a:t>
            </a:r>
            <a:r>
              <a:rPr lang="en-US" sz="2000" dirty="0" err="1"/>
              <a:t>,</a:t>
            </a:r>
            <a:r>
              <a:rPr lang="en-US" sz="2000" i="1" dirty="0" err="1"/>
              <a:t>rain</a:t>
            </a:r>
            <a:r>
              <a:rPr lang="en-US" sz="2000" dirty="0" err="1"/>
              <a:t>,</a:t>
            </a:r>
            <a:r>
              <a:rPr lang="en-US" sz="2000" i="1" dirty="0" err="1"/>
              <a:t>cloudy</a:t>
            </a:r>
            <a:r>
              <a:rPr lang="en-US" sz="2000" dirty="0" err="1"/>
              <a:t>,</a:t>
            </a:r>
            <a:r>
              <a:rPr lang="en-US" sz="2000" i="1" dirty="0" err="1"/>
              <a:t>snow</a:t>
            </a:r>
            <a:r>
              <a:rPr lang="en-US" sz="2000" dirty="0"/>
              <a:t>&gt;, could specify probabilities for domain elements </a:t>
            </a:r>
            <a:r>
              <a:rPr lang="en-US" sz="2000" dirty="0" smtClean="0"/>
              <a:t>as: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/>
              <a:t>	    </a:t>
            </a:r>
            <a:r>
              <a:rPr lang="en-US" sz="2000" dirty="0" err="1" smtClean="0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Weather</a:t>
            </a:r>
            <a:r>
              <a:rPr lang="en-US" sz="2000" i="1" dirty="0"/>
              <a:t>=sunny</a:t>
            </a:r>
            <a:r>
              <a:rPr lang="en-US" sz="2000" dirty="0"/>
              <a:t>)=.72, </a:t>
            </a:r>
            <a:r>
              <a:rPr lang="en-US" sz="2000" dirty="0" err="1"/>
              <a:t>P(</a:t>
            </a:r>
            <a:r>
              <a:rPr lang="en-US" sz="2000" i="1" dirty="0" err="1"/>
              <a:t>Weather</a:t>
            </a:r>
            <a:r>
              <a:rPr lang="en-US" sz="2000" i="1" dirty="0"/>
              <a:t>=rain</a:t>
            </a:r>
            <a:r>
              <a:rPr lang="en-US" sz="2000" dirty="0"/>
              <a:t>)=.1</a:t>
            </a:r>
            <a:r>
              <a:rPr lang="en-US" sz="2000" dirty="0" smtClean="0"/>
              <a:t>,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/>
              <a:t>	    </a:t>
            </a:r>
            <a:r>
              <a:rPr lang="en-US" sz="2000" dirty="0" err="1" smtClean="0"/>
              <a:t>P(</a:t>
            </a:r>
            <a:r>
              <a:rPr lang="en-US" sz="2000" i="1" dirty="0" err="1" smtClean="0"/>
              <a:t>Weather</a:t>
            </a:r>
            <a:r>
              <a:rPr lang="en-US" sz="2000" i="1" dirty="0" smtClean="0"/>
              <a:t>=cloudy</a:t>
            </a:r>
            <a:r>
              <a:rPr lang="en-US" sz="2000" dirty="0" smtClean="0"/>
              <a:t>)=.08, </a:t>
            </a:r>
            <a:r>
              <a:rPr lang="en-US" sz="2000" dirty="0" err="1" smtClean="0"/>
              <a:t>P(</a:t>
            </a:r>
            <a:r>
              <a:rPr lang="en-US" sz="2000" i="1" dirty="0" err="1" smtClean="0"/>
              <a:t>Weather</a:t>
            </a:r>
            <a:r>
              <a:rPr lang="en-US" sz="2000" i="1" dirty="0" smtClean="0"/>
              <a:t>=snow</a:t>
            </a:r>
            <a:r>
              <a:rPr lang="en-US" sz="2000" dirty="0" smtClean="0"/>
              <a:t>)=.1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Or, as a vector of values: 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Weather</a:t>
            </a:r>
            <a:r>
              <a:rPr lang="en-US" sz="2000" dirty="0"/>
              <a:t>) = &lt;.72,.1,.08,.1&gt;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For continuous domains, get a </a:t>
            </a:r>
            <a:r>
              <a:rPr lang="en-US" sz="2800" i="1" dirty="0"/>
              <a:t>probability density function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Every precise value has essentially a zero probability, but density function shows how </a:t>
            </a:r>
            <a:r>
              <a:rPr lang="en-US" sz="2400" i="1" dirty="0"/>
              <a:t>mass</a:t>
            </a:r>
            <a:r>
              <a:rPr lang="en-US" sz="2400" dirty="0"/>
              <a:t> is distributed</a:t>
            </a:r>
          </a:p>
        </p:txBody>
      </p:sp>
      <p:grpSp>
        <p:nvGrpSpPr>
          <p:cNvPr id="1456141" name="Group 13"/>
          <p:cNvGrpSpPr>
            <a:grpSpLocks/>
          </p:cNvGrpSpPr>
          <p:nvPr/>
        </p:nvGrpSpPr>
        <p:grpSpPr bwMode="auto">
          <a:xfrm>
            <a:off x="1971675" y="5359400"/>
            <a:ext cx="2827338" cy="1052513"/>
            <a:chOff x="1242" y="3376"/>
            <a:chExt cx="1781" cy="663"/>
          </a:xfrm>
        </p:grpSpPr>
        <p:sp>
          <p:nvSpPr>
            <p:cNvPr id="1456136" name="Line 8"/>
            <p:cNvSpPr>
              <a:spLocks noChangeShapeType="1"/>
            </p:cNvSpPr>
            <p:nvPr/>
          </p:nvSpPr>
          <p:spPr bwMode="auto">
            <a:xfrm>
              <a:off x="1242" y="4035"/>
              <a:ext cx="17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137" name="Line 9"/>
            <p:cNvSpPr>
              <a:spLocks noChangeShapeType="1"/>
            </p:cNvSpPr>
            <p:nvPr/>
          </p:nvSpPr>
          <p:spPr bwMode="auto">
            <a:xfrm flipH="1">
              <a:off x="1251" y="3376"/>
              <a:ext cx="6" cy="6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138" name="Rectangle 10"/>
            <p:cNvSpPr>
              <a:spLocks noChangeArrowheads="1"/>
            </p:cNvSpPr>
            <p:nvPr/>
          </p:nvSpPr>
          <p:spPr bwMode="auto">
            <a:xfrm>
              <a:off x="1536" y="3656"/>
              <a:ext cx="1017" cy="3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56140" name="Text Box 12"/>
          <p:cNvSpPr txBox="1">
            <a:spLocks noChangeArrowheads="1"/>
          </p:cNvSpPr>
          <p:nvPr/>
        </p:nvSpPr>
        <p:spPr bwMode="auto">
          <a:xfrm>
            <a:off x="5151438" y="5476875"/>
            <a:ext cx="37131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Will not focus on continuous case here</a:t>
            </a:r>
          </a:p>
        </p:txBody>
      </p:sp>
    </p:spTree>
    <p:extLst>
      <p:ext uri="{BB962C8B-B14F-4D97-AF65-F5344CB8AC3E}">
        <p14:creationId xmlns:p14="http://schemas.microsoft.com/office/powerpoint/2010/main" val="104716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1" grpId="0" build="p" autoUpdateAnimBg="0"/>
      <p:bldP spid="145614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081A-3EF6-0E49-88CC-EBE1D1592582}" type="slidenum">
              <a:rPr lang="en-US"/>
              <a:pPr/>
              <a:t>14</a:t>
            </a:fld>
            <a:endParaRPr lang="en-US"/>
          </a:p>
        </p:txBody>
      </p:sp>
      <p:sp>
        <p:nvSpPr>
          <p:cNvPr id="151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450850"/>
            <a:ext cx="7772400" cy="1143000"/>
          </a:xfrm>
        </p:spPr>
        <p:txBody>
          <a:bodyPr/>
          <a:lstStyle/>
          <a:p>
            <a:r>
              <a:rPr lang="en-US"/>
              <a:t>Joint Probability Distribution</a:t>
            </a: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860550"/>
            <a:ext cx="8439150" cy="4729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</a:t>
            </a:r>
            <a:r>
              <a:rPr lang="en-US" sz="2400" i="1" dirty="0"/>
              <a:t> joint probability distribution</a:t>
            </a:r>
            <a:r>
              <a:rPr lang="en-US" sz="2400" dirty="0"/>
              <a:t> for a set of random variables gives the probability of every atomic event on those random </a:t>
            </a:r>
            <a:r>
              <a:rPr lang="en-US" sz="2400" dirty="0" smtClean="0"/>
              <a:t>variables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400" b="1" dirty="0" err="1"/>
              <a:t>P</a:t>
            </a:r>
            <a:r>
              <a:rPr lang="en-US" sz="2400" dirty="0" err="1"/>
              <a:t>(</a:t>
            </a:r>
            <a:r>
              <a:rPr lang="en-US" sz="2400" i="1" dirty="0" err="1"/>
              <a:t>Weather,AinClass</a:t>
            </a:r>
            <a:r>
              <a:rPr lang="en-US" sz="2400" dirty="0"/>
              <a:t>) = a 4 </a:t>
            </a:r>
            <a:r>
              <a:rPr lang="en-US" sz="2400" dirty="0">
                <a:ea typeface="Arial" charset="0"/>
                <a:cs typeface="Arial" charset="0"/>
              </a:rPr>
              <a:t>× </a:t>
            </a:r>
            <a:r>
              <a:rPr lang="en-US" sz="2400" dirty="0"/>
              <a:t>2 matrix of values</a:t>
            </a:r>
            <a:r>
              <a:rPr lang="en-US" sz="2400" dirty="0" smtClean="0"/>
              <a:t>:</a:t>
            </a:r>
          </a:p>
          <a:p>
            <a:pPr lvl="4">
              <a:lnSpc>
                <a:spcPct val="30000"/>
              </a:lnSpc>
              <a:buFont typeface="Wingdings" charset="2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dirty="0"/>
              <a:t>	</a:t>
            </a:r>
            <a:r>
              <a:rPr lang="en-US" sz="2400" i="1" dirty="0" smtClean="0"/>
              <a:t>Weather</a:t>
            </a:r>
            <a:r>
              <a:rPr lang="en-US" sz="2400" dirty="0" smtClean="0"/>
              <a:t> </a:t>
            </a:r>
            <a:r>
              <a:rPr lang="en-US" sz="2400" dirty="0"/>
              <a:t>=	</a:t>
            </a:r>
            <a:r>
              <a:rPr lang="en-US" sz="2400" dirty="0" smtClean="0"/>
              <a:t>	</a:t>
            </a:r>
            <a:r>
              <a:rPr lang="en-US" sz="2400" i="1" dirty="0" smtClean="0"/>
              <a:t>sunny</a:t>
            </a:r>
            <a:r>
              <a:rPr lang="en-US" sz="2400" i="1" dirty="0"/>
              <a:t>	</a:t>
            </a:r>
            <a:r>
              <a:rPr lang="en-US" sz="2400" i="1" dirty="0" smtClean="0"/>
              <a:t>rainy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sz="2400" i="1" dirty="0" smtClean="0"/>
              <a:t>cloudy</a:t>
            </a:r>
            <a:r>
              <a:rPr lang="en-US" sz="2400" i="1" dirty="0"/>
              <a:t>	snow</a:t>
            </a:r>
            <a:r>
              <a:rPr lang="en-US" sz="2400" dirty="0"/>
              <a:t>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400" dirty="0"/>
              <a:t>	</a:t>
            </a:r>
            <a:r>
              <a:rPr lang="en-US" sz="2400" i="1" dirty="0" err="1"/>
              <a:t>AinClass</a:t>
            </a:r>
            <a:r>
              <a:rPr lang="en-US" sz="2400" dirty="0"/>
              <a:t> = </a:t>
            </a:r>
            <a:r>
              <a:rPr lang="en-US" sz="2400" i="1" dirty="0"/>
              <a:t>true</a:t>
            </a:r>
            <a:r>
              <a:rPr lang="en-US" sz="2400" dirty="0"/>
              <a:t> 	</a:t>
            </a:r>
            <a:r>
              <a:rPr lang="en-US" sz="2400" dirty="0" smtClean="0"/>
              <a:t>0.144</a:t>
            </a:r>
            <a:r>
              <a:rPr lang="en-US" sz="2400" dirty="0"/>
              <a:t>	0.02 	0.016 	0.02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400" dirty="0"/>
              <a:t>	</a:t>
            </a:r>
            <a:r>
              <a:rPr lang="en-US" sz="2400" i="1" dirty="0" err="1"/>
              <a:t>AinClass</a:t>
            </a:r>
            <a:r>
              <a:rPr lang="en-US" sz="2400" dirty="0"/>
              <a:t> = </a:t>
            </a:r>
            <a:r>
              <a:rPr lang="en-US" sz="2400" i="1" dirty="0"/>
              <a:t>false</a:t>
            </a:r>
            <a:r>
              <a:rPr lang="en-US" sz="2400" dirty="0"/>
              <a:t>	</a:t>
            </a:r>
            <a:r>
              <a:rPr lang="en-US" sz="2400" dirty="0" smtClean="0"/>
              <a:t>0.576</a:t>
            </a:r>
            <a:r>
              <a:rPr lang="en-US" sz="2400" dirty="0"/>
              <a:t>	0.08 	0.064 	0.08</a:t>
            </a:r>
            <a:r>
              <a:rPr lang="en-US" sz="2400" dirty="0" smtClean="0"/>
              <a:t>
</a:t>
            </a: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i="1" dirty="0"/>
              <a:t>full joint probability distribution</a:t>
            </a:r>
            <a:r>
              <a:rPr lang="en-US" sz="2400" dirty="0"/>
              <a:t> covers all of the random variables used to describe the world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Weather</a:t>
            </a:r>
            <a:r>
              <a:rPr lang="en-US" sz="2000" dirty="0"/>
              <a:t>, </a:t>
            </a:r>
            <a:r>
              <a:rPr lang="en-US" sz="2000" i="1" dirty="0"/>
              <a:t>Temperature</a:t>
            </a:r>
            <a:r>
              <a:rPr lang="en-US" sz="2000" dirty="0"/>
              <a:t>, </a:t>
            </a:r>
            <a:r>
              <a:rPr lang="en-US" sz="2000" i="1" dirty="0"/>
              <a:t>Cavity</a:t>
            </a:r>
            <a:r>
              <a:rPr lang="en-US" sz="2000" dirty="0"/>
              <a:t>, </a:t>
            </a:r>
            <a:r>
              <a:rPr lang="en-US" sz="2000" i="1" dirty="0"/>
              <a:t>Toothache</a:t>
            </a:r>
            <a:r>
              <a:rPr lang="en-US" sz="2000" dirty="0"/>
              <a:t>, </a:t>
            </a:r>
            <a:r>
              <a:rPr lang="en-US" sz="2000" i="1" dirty="0" err="1"/>
              <a:t>AinClass</a:t>
            </a:r>
            <a:r>
              <a:rPr lang="en-US" sz="2000" dirty="0"/>
              <a:t>, etc.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Every question about world is answerable by full joint distribution
</a:t>
            </a:r>
            <a:endParaRPr lang="en-US" sz="2400" dirty="0"/>
          </a:p>
        </p:txBody>
      </p:sp>
      <p:sp>
        <p:nvSpPr>
          <p:cNvPr id="1511429" name="Line 5"/>
          <p:cNvSpPr>
            <a:spLocks noChangeShapeType="1"/>
          </p:cNvSpPr>
          <p:nvPr/>
        </p:nvSpPr>
        <p:spPr bwMode="auto">
          <a:xfrm>
            <a:off x="1262591" y="3865977"/>
            <a:ext cx="693367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1430" name="Line 6"/>
          <p:cNvSpPr>
            <a:spLocks noChangeShapeType="1"/>
          </p:cNvSpPr>
          <p:nvPr/>
        </p:nvSpPr>
        <p:spPr bwMode="auto">
          <a:xfrm>
            <a:off x="3954991" y="3594514"/>
            <a:ext cx="9525" cy="912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4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42CD-578D-5642-A74A-25A4DFAD8C33}" type="slidenum">
              <a:rPr lang="en-US"/>
              <a:pPr/>
              <a:t>15</a:t>
            </a:fld>
            <a:endParaRPr lang="en-US"/>
          </a:p>
        </p:txBody>
      </p:sp>
      <p:sp>
        <p:nvSpPr>
          <p:cNvPr id="146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28575"/>
            <a:ext cx="8602662" cy="1143000"/>
          </a:xfrm>
        </p:spPr>
        <p:txBody>
          <a:bodyPr>
            <a:normAutofit fontScale="90000"/>
          </a:bodyPr>
          <a:lstStyle/>
          <a:p>
            <a:r>
              <a:rPr lang="en-US" sz="3600"/>
              <a:t>Probabilistic Inference by Enumeration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076325"/>
            <a:ext cx="8369300" cy="54673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Can perform probabilistic inference by enumerating over (full) joint probability distribution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Analogous to model checking in propositional logic, but here we are summing probabilities over all action events rather than checking for </a:t>
            </a:r>
            <a:r>
              <a:rPr lang="en-US" sz="2000" i="1" dirty="0" err="1"/>
              <a:t>satisfiability</a:t>
            </a:r>
            <a:r>
              <a:rPr lang="en-US" sz="2000" i="1" dirty="0"/>
              <a:t> in one or all of the models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Start with the joint probability distribution </a:t>
            </a:r>
            <a:r>
              <a:rPr lang="en-US" sz="2400" b="1" dirty="0" err="1"/>
              <a:t>P</a:t>
            </a:r>
            <a:r>
              <a:rPr lang="en-US" sz="2400" dirty="0" err="1"/>
              <a:t>(</a:t>
            </a:r>
            <a:r>
              <a:rPr lang="en-US" sz="2400" i="1" dirty="0" err="1"/>
              <a:t>Cavity</a:t>
            </a:r>
            <a:r>
              <a:rPr lang="en-US" sz="2400" dirty="0" err="1"/>
              <a:t>,</a:t>
            </a:r>
            <a:r>
              <a:rPr lang="en-US" sz="2400" i="1" dirty="0" err="1"/>
              <a:t>Toothache,Catch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any proposition </a:t>
            </a:r>
            <a:r>
              <a:rPr lang="el-GR" sz="2400" dirty="0">
                <a:ea typeface="Arial" charset="0"/>
                <a:cs typeface="Arial" charset="0"/>
              </a:rPr>
              <a:t>φ</a:t>
            </a:r>
            <a:r>
              <a:rPr lang="en-US" sz="2400" dirty="0"/>
              <a:t>, sum </a:t>
            </a:r>
            <a:r>
              <a:rPr lang="en-US" sz="2400" i="1" dirty="0" err="1"/>
              <a:t>p</a:t>
            </a:r>
            <a:r>
              <a:rPr lang="en-US" sz="2400" dirty="0"/>
              <a:t> for atomic events where true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P(</a:t>
            </a:r>
            <a:r>
              <a:rPr lang="el-GR" sz="2000" dirty="0">
                <a:ea typeface="Arial" charset="0"/>
                <a:cs typeface="Arial" charset="0"/>
              </a:rPr>
              <a:t>φ</a:t>
            </a:r>
            <a:r>
              <a:rPr lang="en-US" sz="2000" dirty="0"/>
              <a:t>) = </a:t>
            </a:r>
            <a:r>
              <a:rPr lang="el-GR" sz="2000" dirty="0">
                <a:ea typeface="Arial" charset="0"/>
                <a:cs typeface="Arial" charset="0"/>
              </a:rPr>
              <a:t>Σ</a:t>
            </a:r>
            <a:r>
              <a:rPr lang="el-GR" sz="2000" baseline="-25000" dirty="0">
                <a:ea typeface="Arial" charset="0"/>
                <a:cs typeface="Arial" charset="0"/>
              </a:rPr>
              <a:t>ω</a:t>
            </a:r>
            <a:r>
              <a:rPr lang="en-US" sz="2000" baseline="-25000" dirty="0"/>
              <a:t>:</a:t>
            </a:r>
            <a:r>
              <a:rPr lang="el-GR" sz="2000" baseline="-25000" dirty="0">
                <a:ea typeface="Arial" charset="0"/>
                <a:cs typeface="Arial" charset="0"/>
              </a:rPr>
              <a:t>ω╞φ</a:t>
            </a:r>
            <a:r>
              <a:rPr lang="en-US" sz="2000" dirty="0"/>
              <a:t> P(</a:t>
            </a:r>
            <a:r>
              <a:rPr lang="el-GR" sz="2000" dirty="0">
                <a:ea typeface="Arial" charset="0"/>
                <a:cs typeface="Arial" charset="0"/>
              </a:rPr>
              <a:t>ω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hlink"/>
                </a:solidFill>
              </a:rPr>
              <a:t>P(</a:t>
            </a:r>
            <a:r>
              <a:rPr lang="en-US" sz="2000" i="1" dirty="0" err="1">
                <a:solidFill>
                  <a:schemeClr val="hlink"/>
                </a:solidFill>
              </a:rPr>
              <a:t>toothache</a:t>
            </a:r>
            <a:r>
              <a:rPr lang="en-US" sz="2000" dirty="0">
                <a:solidFill>
                  <a:schemeClr val="hlink"/>
                </a:solidFill>
              </a:rPr>
              <a:t>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= .108 + .012 + .016 + .064 = .</a:t>
            </a:r>
            <a:r>
              <a:rPr lang="en-US" sz="1800" dirty="0" smtClean="0">
                <a:solidFill>
                  <a:schemeClr val="hlink"/>
                </a:solidFill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008000"/>
                </a:solidFill>
              </a:rPr>
              <a:t>P(cavity</a:t>
            </a:r>
            <a:r>
              <a:rPr lang="en-US" sz="2000" dirty="0">
                <a:solidFill>
                  <a:srgbClr val="008000"/>
                </a:solidFill>
              </a:rPr>
              <a:t>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008000"/>
                </a:solidFill>
              </a:rPr>
              <a:t>= .108 + .012 + .72 +.08 = .2</a:t>
            </a:r>
            <a:endParaRPr lang="en-US" sz="1400" dirty="0">
              <a:solidFill>
                <a:srgbClr val="008000"/>
              </a:solidFill>
            </a:endParaRPr>
          </a:p>
        </p:txBody>
      </p:sp>
      <p:pic>
        <p:nvPicPr>
          <p:cNvPr id="1460229" name="Picture 5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1172" y="2832894"/>
            <a:ext cx="3694112" cy="1487488"/>
          </a:xfrm>
          <a:prstGeom prst="rect">
            <a:avLst/>
          </a:prstGeom>
          <a:noFill/>
        </p:spPr>
      </p:pic>
      <p:sp>
        <p:nvSpPr>
          <p:cNvPr id="1460230" name="Rectangle 6"/>
          <p:cNvSpPr>
            <a:spLocks noChangeArrowheads="1"/>
          </p:cNvSpPr>
          <p:nvPr/>
        </p:nvSpPr>
        <p:spPr bwMode="auto">
          <a:xfrm>
            <a:off x="5553076" y="3579813"/>
            <a:ext cx="1395412" cy="703263"/>
          </a:xfrm>
          <a:prstGeom prst="rect">
            <a:avLst/>
          </a:prstGeom>
          <a:noFill/>
          <a:ln w="762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231" name="Rectangle 7"/>
          <p:cNvSpPr>
            <a:spLocks noChangeArrowheads="1"/>
          </p:cNvSpPr>
          <p:nvPr/>
        </p:nvSpPr>
        <p:spPr bwMode="auto">
          <a:xfrm>
            <a:off x="5553076" y="3576638"/>
            <a:ext cx="2790825" cy="354012"/>
          </a:xfrm>
          <a:prstGeom prst="rect">
            <a:avLst/>
          </a:prstGeom>
          <a:noFill/>
          <a:ln w="762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233" name="Text Box 9"/>
          <p:cNvSpPr txBox="1">
            <a:spLocks noChangeArrowheads="1"/>
          </p:cNvSpPr>
          <p:nvPr/>
        </p:nvSpPr>
        <p:spPr bwMode="auto">
          <a:xfrm>
            <a:off x="4638675" y="5410200"/>
            <a:ext cx="40640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overall process is called </a:t>
            </a: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marginalization</a:t>
            </a: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or </a:t>
            </a: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summing out: </a:t>
            </a:r>
            <a:r>
              <a:rPr kumimoji="1"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kumimoji="1"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kumimoji="1"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kumimoji="1"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</a:t>
            </a:r>
            <a:r>
              <a:rPr kumimoji="1" lang="el-G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" charset="0"/>
                <a:cs typeface="Arial" charset="0"/>
              </a:rPr>
              <a:t>Σ</a:t>
            </a:r>
            <a:r>
              <a:rPr kumimoji="1" lang="el-GR" sz="28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" charset="0"/>
                <a:cs typeface="Arial" charset="0"/>
              </a:rPr>
              <a:t>z</a:t>
            </a:r>
            <a:r>
              <a:rPr kumimoji="1"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kumimoji="1"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kumimoji="1" lang="en-US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kumimoji="1"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kumimoji="1"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)]</a:t>
            </a:r>
          </a:p>
        </p:txBody>
      </p:sp>
      <p:sp>
        <p:nvSpPr>
          <p:cNvPr id="1460236" name="Text Box 12"/>
          <p:cNvSpPr txBox="1">
            <a:spLocks noChangeArrowheads="1"/>
          </p:cNvSpPr>
          <p:nvPr/>
        </p:nvSpPr>
        <p:spPr bwMode="auto">
          <a:xfrm>
            <a:off x="3297237" y="4819650"/>
            <a:ext cx="553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Called </a:t>
            </a:r>
            <a:r>
              <a:rPr lang="en-US" sz="24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marginal probability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of toothache</a:t>
            </a:r>
            <a:endParaRPr lang="en-US" dirty="0"/>
          </a:p>
        </p:txBody>
      </p:sp>
      <p:sp>
        <p:nvSpPr>
          <p:cNvPr id="1460239" name="Text Box 15"/>
          <p:cNvSpPr txBox="1">
            <a:spLocks noChangeArrowheads="1"/>
          </p:cNvSpPr>
          <p:nvPr/>
        </p:nvSpPr>
        <p:spPr bwMode="auto">
          <a:xfrm>
            <a:off x="757238" y="3576638"/>
            <a:ext cx="4070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Catch refers to Dentist’s</a:t>
            </a:r>
          </a:p>
          <a:p>
            <a:r>
              <a:rPr lang="en-US" sz="2400" i="1">
                <a:solidFill>
                  <a:schemeClr val="accent2"/>
                </a:solidFill>
              </a:rPr>
              <a:t>instrument catching on tooth</a:t>
            </a:r>
          </a:p>
        </p:txBody>
      </p:sp>
    </p:spTree>
    <p:extLst>
      <p:ext uri="{BB962C8B-B14F-4D97-AF65-F5344CB8AC3E}">
        <p14:creationId xmlns:p14="http://schemas.microsoft.com/office/powerpoint/2010/main" val="16266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27" grpId="0" build="p" autoUpdateAnimBg="0"/>
      <p:bldP spid="1460230" grpId="0" animBg="1"/>
      <p:bldP spid="1460231" grpId="0" animBg="1"/>
      <p:bldP spid="1460233" grpId="0" build="p" autoUpdateAnimBg="0"/>
      <p:bldP spid="1460236" grpId="0" build="p" autoUpdateAnimBg="0"/>
      <p:bldP spid="146023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6A0-A0FB-2240-9FD4-4B32F80A9EBB}" type="slidenum">
              <a:rPr lang="en-US"/>
              <a:pPr/>
              <a:t>16</a:t>
            </a:fld>
            <a:endParaRPr lang="en-US"/>
          </a:p>
        </p:txBody>
      </p:sp>
      <p:pic>
        <p:nvPicPr>
          <p:cNvPr id="1461258" name="Picture 10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3225" y="2332038"/>
            <a:ext cx="3992563" cy="1608137"/>
          </a:xfrm>
          <a:prstGeom prst="rect">
            <a:avLst/>
          </a:prstGeom>
          <a:noFill/>
        </p:spPr>
      </p:pic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294" y="42863"/>
            <a:ext cx="8937310" cy="101282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Inference of </a:t>
            </a:r>
            <a:r>
              <a:rPr lang="en-US" sz="4000" dirty="0" smtClean="0"/>
              <a:t>Complex Propositions</a:t>
            </a:r>
            <a:endParaRPr lang="en-US" sz="4000" dirty="0"/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044575"/>
            <a:ext cx="8218488" cy="56813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 also infer values of complex propositions in the same manner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Sum over all action events in which proposition is true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800" dirty="0" smtClean="0"/>
          </a:p>
          <a:p>
            <a:pPr lvl="2">
              <a:lnSpc>
                <a:spcPct val="90000"/>
              </a:lnSpc>
            </a:pPr>
            <a:r>
              <a:rPr lang="en-US" sz="2200" dirty="0" err="1">
                <a:solidFill>
                  <a:srgbClr val="008000"/>
                </a:solidFill>
              </a:rPr>
              <a:t>P(</a:t>
            </a:r>
            <a:r>
              <a:rPr lang="en-US" sz="2200" i="1" dirty="0" err="1">
                <a:solidFill>
                  <a:srgbClr val="008000"/>
                </a:solidFill>
              </a:rPr>
              <a:t>toothache</a:t>
            </a:r>
            <a:r>
              <a:rPr lang="en-US" sz="2200" i="1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  <a:sym typeface="Symbol" charset="2"/>
              </a:rPr>
              <a:t></a:t>
            </a:r>
            <a:r>
              <a:rPr lang="en-US" sz="2200" i="1" dirty="0">
                <a:solidFill>
                  <a:srgbClr val="008000"/>
                </a:solidFill>
                <a:sym typeface="Symbol" charset="2"/>
              </a:rPr>
              <a:t> cavity</a:t>
            </a:r>
            <a:r>
              <a:rPr lang="en-US" sz="2200" dirty="0">
                <a:solidFill>
                  <a:srgbClr val="008000"/>
                </a:solidFill>
              </a:rPr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900" dirty="0">
                <a:solidFill>
                  <a:srgbClr val="008000"/>
                </a:solidFill>
              </a:rPr>
              <a:t>= .108 + .012 + .016 + .064 + .072 + .008 = .28</a:t>
            </a:r>
          </a:p>
          <a:p>
            <a:pPr lvl="2">
              <a:lnSpc>
                <a:spcPct val="90000"/>
              </a:lnSpc>
            </a:pPr>
            <a:r>
              <a:rPr lang="en-US" sz="2200" dirty="0" err="1">
                <a:solidFill>
                  <a:srgbClr val="660066"/>
                </a:solidFill>
              </a:rPr>
              <a:t>P(</a:t>
            </a:r>
            <a:r>
              <a:rPr lang="en-US" sz="2200" i="1" dirty="0" err="1">
                <a:solidFill>
                  <a:srgbClr val="660066"/>
                </a:solidFill>
              </a:rPr>
              <a:t>toothache</a:t>
            </a:r>
            <a:r>
              <a:rPr lang="en-US" sz="2200" i="1" dirty="0">
                <a:solidFill>
                  <a:srgbClr val="660066"/>
                </a:solidFill>
              </a:rPr>
              <a:t> </a:t>
            </a:r>
            <a:r>
              <a:rPr lang="en-US" sz="2200" dirty="0" err="1">
                <a:solidFill>
                  <a:srgbClr val="660066"/>
                </a:solidFill>
                <a:sym typeface="Symbol" charset="2"/>
              </a:rPr>
              <a:t></a:t>
            </a:r>
            <a:r>
              <a:rPr lang="en-US" sz="2200" i="1" dirty="0">
                <a:solidFill>
                  <a:srgbClr val="660066"/>
                </a:solidFill>
                <a:sym typeface="Symbol" charset="2"/>
              </a:rPr>
              <a:t> cavity</a:t>
            </a:r>
            <a:r>
              <a:rPr lang="en-US" sz="2200" dirty="0">
                <a:solidFill>
                  <a:srgbClr val="660066"/>
                </a:solidFill>
              </a:rPr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900" dirty="0">
                <a:solidFill>
                  <a:srgbClr val="660066"/>
                </a:solidFill>
              </a:rPr>
              <a:t>= .108 + .012 = .12</a:t>
            </a:r>
          </a:p>
          <a:p>
            <a:pPr lvl="2">
              <a:lnSpc>
                <a:spcPct val="90000"/>
              </a:lnSpc>
            </a:pPr>
            <a:r>
              <a:rPr lang="en-US" sz="2200" dirty="0" err="1">
                <a:solidFill>
                  <a:srgbClr val="FF0000"/>
                </a:solidFill>
              </a:rPr>
              <a:t>P(</a:t>
            </a:r>
            <a:r>
              <a:rPr lang="en-US" sz="2200" i="1" dirty="0" err="1">
                <a:solidFill>
                  <a:srgbClr val="FF0000"/>
                </a:solidFill>
              </a:rPr>
              <a:t>toothache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  <a:sym typeface="Symbol" charset="2"/>
              </a:rPr>
              <a:t></a:t>
            </a:r>
            <a:r>
              <a:rPr lang="en-US" sz="2200" i="1" dirty="0">
                <a:solidFill>
                  <a:srgbClr val="FF0000"/>
                </a:solidFill>
                <a:sym typeface="Symbol" charset="2"/>
              </a:rPr>
              <a:t> cavity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900" dirty="0">
                <a:solidFill>
                  <a:srgbClr val="FF0000"/>
                </a:solidFill>
              </a:rPr>
              <a:t>= .108 +.012 +.072 + .008 + .144 + .576 = .92</a:t>
            </a:r>
          </a:p>
          <a:p>
            <a:pPr lvl="2">
              <a:lnSpc>
                <a:spcPct val="90000"/>
              </a:lnSpc>
            </a:pPr>
            <a:r>
              <a:rPr lang="en-US" sz="2200" dirty="0" err="1">
                <a:solidFill>
                  <a:schemeClr val="accent2"/>
                </a:solidFill>
              </a:rPr>
              <a:t>P(</a:t>
            </a:r>
            <a:r>
              <a:rPr lang="en-US" sz="2200" i="1" dirty="0" err="1">
                <a:solidFill>
                  <a:schemeClr val="accent2"/>
                </a:solidFill>
              </a:rPr>
              <a:t>cavity</a:t>
            </a:r>
            <a:r>
              <a:rPr lang="en-US" sz="2200" i="1" dirty="0">
                <a:solidFill>
                  <a:schemeClr val="accent2"/>
                </a:solidFill>
              </a:rPr>
              <a:t> </a:t>
            </a:r>
            <a:r>
              <a:rPr lang="en-US" sz="2200" dirty="0" err="1">
                <a:solidFill>
                  <a:schemeClr val="accent2"/>
                </a:solidFill>
                <a:sym typeface="Symbol" charset="2"/>
              </a:rPr>
              <a:t></a:t>
            </a:r>
            <a:r>
              <a:rPr lang="en-US" sz="2200" i="1" dirty="0">
                <a:solidFill>
                  <a:schemeClr val="accent2"/>
                </a:solidFill>
                <a:sym typeface="Symbol" charset="2"/>
              </a:rPr>
              <a:t> toothache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900" dirty="0">
                <a:solidFill>
                  <a:schemeClr val="accent2"/>
                </a:solidFill>
              </a:rPr>
              <a:t>= .108 +.012 +.016 + .064 + .144 + .576 = .92</a:t>
            </a:r>
          </a:p>
        </p:txBody>
      </p:sp>
      <p:sp>
        <p:nvSpPr>
          <p:cNvPr id="1461259" name="Freeform 11"/>
          <p:cNvSpPr>
            <a:spLocks/>
          </p:cNvSpPr>
          <p:nvPr/>
        </p:nvSpPr>
        <p:spPr bwMode="auto">
          <a:xfrm flipV="1">
            <a:off x="2582863" y="3109913"/>
            <a:ext cx="3040062" cy="76041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963" y="0"/>
              </a:cxn>
              <a:cxn ang="0">
                <a:pos x="963" y="240"/>
              </a:cxn>
              <a:cxn ang="0">
                <a:pos x="1915" y="240"/>
              </a:cxn>
              <a:cxn ang="0">
                <a:pos x="1915" y="479"/>
              </a:cxn>
              <a:cxn ang="0">
                <a:pos x="0" y="473"/>
              </a:cxn>
              <a:cxn ang="0">
                <a:pos x="6" y="0"/>
              </a:cxn>
            </a:cxnLst>
            <a:rect l="0" t="0" r="r" b="b"/>
            <a:pathLst>
              <a:path w="1915" h="479">
                <a:moveTo>
                  <a:pt x="6" y="0"/>
                </a:moveTo>
                <a:lnTo>
                  <a:pt x="963" y="0"/>
                </a:lnTo>
                <a:lnTo>
                  <a:pt x="963" y="240"/>
                </a:lnTo>
                <a:lnTo>
                  <a:pt x="1915" y="240"/>
                </a:lnTo>
                <a:lnTo>
                  <a:pt x="1915" y="479"/>
                </a:lnTo>
                <a:lnTo>
                  <a:pt x="0" y="473"/>
                </a:lnTo>
                <a:lnTo>
                  <a:pt x="6" y="0"/>
                </a:lnTo>
                <a:close/>
              </a:path>
            </a:pathLst>
          </a:custGeom>
          <a:noFill/>
          <a:ln w="762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261" name="Rectangle 13"/>
          <p:cNvSpPr>
            <a:spLocks noChangeArrowheads="1"/>
          </p:cNvSpPr>
          <p:nvPr/>
        </p:nvSpPr>
        <p:spPr bwMode="auto">
          <a:xfrm>
            <a:off x="2586038" y="3124200"/>
            <a:ext cx="1530350" cy="379413"/>
          </a:xfrm>
          <a:prstGeom prst="rect">
            <a:avLst/>
          </a:prstGeom>
          <a:noFill/>
          <a:ln w="76200" cmpd="sng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257" name="Freeform 9"/>
          <p:cNvSpPr>
            <a:spLocks/>
          </p:cNvSpPr>
          <p:nvPr/>
        </p:nvSpPr>
        <p:spPr bwMode="auto">
          <a:xfrm flipH="1" flipV="1">
            <a:off x="2587625" y="3124200"/>
            <a:ext cx="3040063" cy="7604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963" y="0"/>
              </a:cxn>
              <a:cxn ang="0">
                <a:pos x="963" y="240"/>
              </a:cxn>
              <a:cxn ang="0">
                <a:pos x="1915" y="240"/>
              </a:cxn>
              <a:cxn ang="0">
                <a:pos x="1915" y="479"/>
              </a:cxn>
              <a:cxn ang="0">
                <a:pos x="0" y="473"/>
              </a:cxn>
              <a:cxn ang="0">
                <a:pos x="6" y="0"/>
              </a:cxn>
            </a:cxnLst>
            <a:rect l="0" t="0" r="r" b="b"/>
            <a:pathLst>
              <a:path w="1915" h="479">
                <a:moveTo>
                  <a:pt x="6" y="0"/>
                </a:moveTo>
                <a:lnTo>
                  <a:pt x="963" y="0"/>
                </a:lnTo>
                <a:lnTo>
                  <a:pt x="963" y="240"/>
                </a:lnTo>
                <a:lnTo>
                  <a:pt x="1915" y="240"/>
                </a:lnTo>
                <a:lnTo>
                  <a:pt x="1915" y="479"/>
                </a:lnTo>
                <a:lnTo>
                  <a:pt x="0" y="473"/>
                </a:lnTo>
                <a:lnTo>
                  <a:pt x="6" y="0"/>
                </a:lnTo>
                <a:close/>
              </a:path>
            </a:pathLst>
          </a:custGeom>
          <a:noFill/>
          <a:ln w="76200" cmpd="sng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260" name="Freeform 12"/>
          <p:cNvSpPr>
            <a:spLocks/>
          </p:cNvSpPr>
          <p:nvPr/>
        </p:nvSpPr>
        <p:spPr bwMode="auto">
          <a:xfrm>
            <a:off x="2582862" y="3124200"/>
            <a:ext cx="3040063" cy="7604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963" y="0"/>
              </a:cxn>
              <a:cxn ang="0">
                <a:pos x="963" y="240"/>
              </a:cxn>
              <a:cxn ang="0">
                <a:pos x="1915" y="240"/>
              </a:cxn>
              <a:cxn ang="0">
                <a:pos x="1915" y="479"/>
              </a:cxn>
              <a:cxn ang="0">
                <a:pos x="0" y="473"/>
              </a:cxn>
              <a:cxn ang="0">
                <a:pos x="6" y="0"/>
              </a:cxn>
            </a:cxnLst>
            <a:rect l="0" t="0" r="r" b="b"/>
            <a:pathLst>
              <a:path w="1915" h="479">
                <a:moveTo>
                  <a:pt x="6" y="0"/>
                </a:moveTo>
                <a:lnTo>
                  <a:pt x="963" y="0"/>
                </a:lnTo>
                <a:lnTo>
                  <a:pt x="963" y="240"/>
                </a:lnTo>
                <a:lnTo>
                  <a:pt x="1915" y="240"/>
                </a:lnTo>
                <a:lnTo>
                  <a:pt x="1915" y="479"/>
                </a:lnTo>
                <a:lnTo>
                  <a:pt x="0" y="473"/>
                </a:lnTo>
                <a:lnTo>
                  <a:pt x="6" y="0"/>
                </a:lnTo>
                <a:close/>
              </a:path>
            </a:pathLst>
          </a:custGeom>
          <a:noFill/>
          <a:ln w="76200" cmpd="sng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1251" grpId="0" build="p" autoUpdateAnimBg="0"/>
      <p:bldP spid="1461259" grpId="0" animBg="1"/>
      <p:bldP spid="1461259" grpId="1" animBg="1"/>
      <p:bldP spid="1461261" grpId="0" animBg="1"/>
      <p:bldP spid="1461261" grpId="1" animBg="1"/>
      <p:bldP spid="1461257" grpId="0" animBg="1"/>
      <p:bldP spid="1461257" grpId="1" animBg="1"/>
      <p:bldP spid="14612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930A-9A3D-1441-A031-8773E9ADAD30}" type="slidenum">
              <a:rPr lang="en-US"/>
              <a:pPr/>
              <a:t>17</a:t>
            </a:fld>
            <a:endParaRPr lang="en-US"/>
          </a:p>
        </p:txBody>
      </p:sp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7427230" cy="1371600"/>
          </a:xfrm>
        </p:spPr>
        <p:txBody>
          <a:bodyPr/>
          <a:lstStyle/>
          <a:p>
            <a:r>
              <a:rPr lang="en-US" dirty="0"/>
              <a:t>Probabilities </a:t>
            </a:r>
            <a:r>
              <a:rPr lang="en-US" dirty="0" smtClean="0"/>
              <a:t>and Evidence</a:t>
            </a:r>
            <a:endParaRPr lang="en-US" dirty="0"/>
          </a:p>
        </p:txBody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68488"/>
            <a:ext cx="7939088" cy="422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Degrees of belief (subjective probabilities) are centrally affected by </a:t>
            </a:r>
            <a:r>
              <a:rPr lang="en-US" sz="2800" i="1" dirty="0"/>
              <a:t>evidence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Prior</a:t>
            </a:r>
            <a:r>
              <a:rPr lang="en-US" sz="2400" dirty="0"/>
              <a:t> </a:t>
            </a:r>
            <a:r>
              <a:rPr lang="en-US" sz="2400" i="1" dirty="0"/>
              <a:t>probability</a:t>
            </a:r>
            <a:r>
              <a:rPr lang="en-US" sz="2400" dirty="0"/>
              <a:t> refers to degree of belief before see any evidence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P(</a:t>
            </a:r>
            <a:r>
              <a:rPr lang="en-US" sz="2000" i="1" dirty="0"/>
              <a:t>sunny</a:t>
            </a:r>
            <a:r>
              <a:rPr lang="en-US" sz="2000" dirty="0"/>
              <a:t>)=.5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P(</a:t>
            </a:r>
            <a:r>
              <a:rPr lang="en-US" sz="2000" i="1" dirty="0" err="1"/>
              <a:t>aincourse</a:t>
            </a:r>
            <a:r>
              <a:rPr lang="en-US" sz="2000" dirty="0"/>
              <a:t>)=.45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Conditional</a:t>
            </a:r>
            <a:r>
              <a:rPr lang="en-US" sz="2400" dirty="0"/>
              <a:t> </a:t>
            </a:r>
            <a:r>
              <a:rPr lang="en-US" sz="2400" i="1" dirty="0"/>
              <a:t>probability</a:t>
            </a:r>
            <a:r>
              <a:rPr lang="en-US" sz="2400" dirty="0"/>
              <a:t> refers to degree of belief conditioned on seeing (only) particular evidence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P(</a:t>
            </a:r>
            <a:r>
              <a:rPr lang="en-US" sz="2000" i="1" dirty="0"/>
              <a:t>sunny </a:t>
            </a:r>
            <a:r>
              <a:rPr lang="en-US" sz="2000" dirty="0"/>
              <a:t>| </a:t>
            </a:r>
            <a:r>
              <a:rPr lang="en-US" sz="2000" i="1" dirty="0" err="1"/>
              <a:t>losangeles</a:t>
            </a:r>
            <a:r>
              <a:rPr lang="en-US" sz="2000" dirty="0" err="1"/>
              <a:t>,</a:t>
            </a:r>
            <a:r>
              <a:rPr lang="en-US" sz="2000" i="1" dirty="0" err="1"/>
              <a:t>july</a:t>
            </a:r>
            <a:r>
              <a:rPr lang="en-US" sz="2000" dirty="0"/>
              <a:t>)=.9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P(</a:t>
            </a:r>
            <a:r>
              <a:rPr lang="en-US" sz="2000" i="1" dirty="0"/>
              <a:t>sunny </a:t>
            </a:r>
            <a:r>
              <a:rPr lang="en-US" sz="2000" dirty="0"/>
              <a:t>| </a:t>
            </a:r>
            <a:r>
              <a:rPr lang="en-US" sz="2000" i="1" dirty="0" err="1"/>
              <a:t>pittsburgh</a:t>
            </a:r>
            <a:r>
              <a:rPr lang="en-US" sz="2000" dirty="0"/>
              <a:t>)=.1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P(</a:t>
            </a:r>
            <a:r>
              <a:rPr lang="en-US" sz="2000" i="1" dirty="0" err="1"/>
              <a:t>aincourse</a:t>
            </a:r>
            <a:r>
              <a:rPr lang="en-US" sz="2000" i="1" dirty="0"/>
              <a:t> </a:t>
            </a:r>
            <a:r>
              <a:rPr lang="en-US" sz="2000" dirty="0"/>
              <a:t>| </a:t>
            </a:r>
            <a:r>
              <a:rPr lang="en-US" sz="2000" i="1" dirty="0" err="1" smtClean="0"/>
              <a:t>aonmidterm</a:t>
            </a:r>
            <a:r>
              <a:rPr lang="en-US" sz="2000" dirty="0" smtClean="0"/>
              <a:t>)</a:t>
            </a:r>
            <a:r>
              <a:rPr lang="en-US" sz="2000" dirty="0"/>
              <a:t>=.6</a:t>
            </a:r>
          </a:p>
        </p:txBody>
      </p:sp>
    </p:spTree>
    <p:extLst>
      <p:ext uri="{BB962C8B-B14F-4D97-AF65-F5344CB8AC3E}">
        <p14:creationId xmlns:p14="http://schemas.microsoft.com/office/powerpoint/2010/main" val="2542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4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D1CF-6B30-C84A-8785-BFF1187FA00B}" type="slidenum">
              <a:rPr lang="en-US"/>
              <a:pPr/>
              <a:t>18</a:t>
            </a:fld>
            <a:endParaRPr lang="en-US"/>
          </a:p>
        </p:txBody>
      </p:sp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0108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Conditional </a:t>
            </a:r>
            <a:r>
              <a:rPr lang="en-US" sz="4000" dirty="0" smtClean="0"/>
              <a:t>Probability (Cont.)</a:t>
            </a:r>
            <a:endParaRPr lang="en-US" sz="4000" dirty="0"/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89993"/>
            <a:ext cx="8820150" cy="54552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Definition of conditional probability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P(</a:t>
            </a:r>
            <a:r>
              <a:rPr lang="en-US" sz="2400" i="1" dirty="0" err="1"/>
              <a:t>a</a:t>
            </a:r>
            <a:r>
              <a:rPr lang="en-US" sz="2400" dirty="0"/>
              <a:t> | </a:t>
            </a:r>
            <a:r>
              <a:rPr lang="en-US" sz="2400" i="1" dirty="0" err="1"/>
              <a:t>b</a:t>
            </a:r>
            <a:r>
              <a:rPr lang="en-US" sz="2400" dirty="0"/>
              <a:t>) = </a:t>
            </a:r>
            <a:r>
              <a:rPr lang="en-US" sz="2400" dirty="0" err="1"/>
              <a:t>P(</a:t>
            </a:r>
            <a:r>
              <a:rPr lang="en-US" sz="2400" i="1" dirty="0" err="1"/>
              <a:t>a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 err="1"/>
              <a:t>b</a:t>
            </a:r>
            <a:r>
              <a:rPr lang="en-US" sz="2400" dirty="0"/>
              <a:t>) / </a:t>
            </a:r>
            <a:r>
              <a:rPr lang="en-US" sz="2400" dirty="0" err="1"/>
              <a:t>P(</a:t>
            </a:r>
            <a:r>
              <a:rPr lang="en-US" sz="2400" i="1" dirty="0" err="1"/>
              <a:t>b</a:t>
            </a:r>
            <a:r>
              <a:rPr lang="en-US" sz="2400" dirty="0"/>
              <a:t>) if  </a:t>
            </a:r>
            <a:r>
              <a:rPr lang="en-US" sz="2400" dirty="0" err="1"/>
              <a:t>P(</a:t>
            </a:r>
            <a:r>
              <a:rPr lang="en-US" sz="2400" i="1" dirty="0" err="1"/>
              <a:t>b</a:t>
            </a:r>
            <a:r>
              <a:rPr lang="en-US" sz="2400" dirty="0"/>
              <a:t>) &gt; 0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 </a:t>
            </a:r>
            <a:r>
              <a:rPr lang="en-US" sz="2000" dirty="0" err="1"/>
              <a:t>P(</a:t>
            </a:r>
            <a:r>
              <a:rPr lang="en-US" sz="2000" i="1" dirty="0" err="1"/>
              <a:t>cavity</a:t>
            </a:r>
            <a:r>
              <a:rPr lang="en-US" sz="2000" dirty="0"/>
              <a:t> | </a:t>
            </a:r>
            <a:r>
              <a:rPr lang="en-US" sz="2000" i="1" dirty="0"/>
              <a:t>toothache</a:t>
            </a:r>
            <a:r>
              <a:rPr lang="en-US" sz="2000" dirty="0"/>
              <a:t>) = </a:t>
            </a:r>
            <a:r>
              <a:rPr lang="en-US" sz="2000" dirty="0" err="1"/>
              <a:t>P(</a:t>
            </a:r>
            <a:r>
              <a:rPr lang="en-US" sz="2000" i="1" dirty="0" err="1"/>
              <a:t>cavity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toothache</a:t>
            </a:r>
            <a:r>
              <a:rPr lang="en-US" sz="2000" dirty="0">
                <a:sym typeface="Symbol" charset="2"/>
              </a:rPr>
              <a:t>)/</a:t>
            </a:r>
            <a:r>
              <a:rPr lang="en-US" sz="2000" dirty="0" err="1">
                <a:sym typeface="Symbol" charset="2"/>
              </a:rPr>
              <a:t>P(</a:t>
            </a:r>
            <a:r>
              <a:rPr lang="en-US" sz="2000" i="1" dirty="0" err="1">
                <a:sym typeface="Symbol" charset="2"/>
              </a:rPr>
              <a:t>toothache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ym typeface="Symbol" charset="2"/>
              </a:rPr>
              <a:t>What percentage of cases with toothache have a cavity?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800" i="1" dirty="0"/>
              <a:t>Product rule</a:t>
            </a:r>
            <a:r>
              <a:rPr lang="en-US" sz="2800" dirty="0"/>
              <a:t> gives an alternative formulation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P(</a:t>
            </a:r>
            <a:r>
              <a:rPr lang="en-US" sz="2400" i="1" dirty="0" err="1"/>
              <a:t>a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 err="1"/>
              <a:t>b</a:t>
            </a:r>
            <a:r>
              <a:rPr lang="en-US" sz="2400" dirty="0"/>
              <a:t>) = </a:t>
            </a:r>
            <a:r>
              <a:rPr lang="en-US" sz="2400" dirty="0" err="1"/>
              <a:t>P(</a:t>
            </a:r>
            <a:r>
              <a:rPr lang="en-US" sz="2400" i="1" dirty="0" err="1"/>
              <a:t>a</a:t>
            </a:r>
            <a:r>
              <a:rPr lang="en-US" sz="2400" dirty="0"/>
              <a:t> | </a:t>
            </a:r>
            <a:r>
              <a:rPr lang="en-US" sz="2400" i="1" dirty="0" err="1"/>
              <a:t>b</a:t>
            </a:r>
            <a:r>
              <a:rPr lang="en-US" sz="2400" dirty="0"/>
              <a:t>) </a:t>
            </a:r>
            <a:r>
              <a:rPr lang="en-US" sz="2400" dirty="0" err="1"/>
              <a:t>P(</a:t>
            </a:r>
            <a:r>
              <a:rPr lang="en-US" sz="2400" i="1" dirty="0" err="1"/>
              <a:t>b</a:t>
            </a:r>
            <a:r>
              <a:rPr lang="en-US" sz="2400" dirty="0"/>
              <a:t>) = </a:t>
            </a:r>
            <a:r>
              <a:rPr lang="en-US" sz="2400" dirty="0" err="1"/>
              <a:t>P(</a:t>
            </a:r>
            <a:r>
              <a:rPr lang="en-US" sz="2400" i="1" dirty="0" err="1"/>
              <a:t>b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sz="2400" dirty="0"/>
              <a:t>) </a:t>
            </a:r>
            <a:r>
              <a:rPr lang="en-US" sz="2400" dirty="0" err="1"/>
              <a:t>P(</a:t>
            </a:r>
            <a:r>
              <a:rPr lang="en-US" sz="2400" i="1" dirty="0" err="1"/>
              <a:t>a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general version holds for distributions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X,Y</a:t>
            </a:r>
            <a:r>
              <a:rPr lang="en-US" sz="2400" dirty="0"/>
              <a:t>) =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 | Y</a:t>
            </a:r>
            <a:r>
              <a:rPr lang="en-US" sz="2400" dirty="0"/>
              <a:t>)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E.g., 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Weather,Cavity</a:t>
            </a:r>
            <a:r>
              <a:rPr lang="en-US" sz="2000" dirty="0"/>
              <a:t>) = 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Weather</a:t>
            </a:r>
            <a:r>
              <a:rPr lang="en-US" sz="2000" i="1" dirty="0"/>
              <a:t> | Cavity</a:t>
            </a:r>
            <a:r>
              <a:rPr lang="en-US" sz="2000" dirty="0"/>
              <a:t>) 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Cavity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Equivalent to a 4 </a:t>
            </a:r>
            <a:r>
              <a:rPr lang="en-US" sz="2000" dirty="0">
                <a:ea typeface="Arial" charset="0"/>
                <a:cs typeface="Arial" charset="0"/>
              </a:rPr>
              <a:t>× </a:t>
            </a:r>
            <a:r>
              <a:rPr lang="en-US" sz="2000" dirty="0"/>
              <a:t>2 set of equations, </a:t>
            </a:r>
            <a:r>
              <a:rPr lang="en-US" sz="2000" b="1" i="1" dirty="0"/>
              <a:t>not</a:t>
            </a:r>
            <a:r>
              <a:rPr lang="en-US" sz="2000" dirty="0"/>
              <a:t> matrix multiplication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800" dirty="0" err="1"/>
              <a:t>P(</a:t>
            </a:r>
            <a:r>
              <a:rPr lang="en-US" sz="1800" i="1" dirty="0" err="1"/>
              <a:t>sunny</a:t>
            </a:r>
            <a:r>
              <a:rPr lang="en-US" sz="1800" dirty="0" err="1"/>
              <a:t>,</a:t>
            </a:r>
            <a:r>
              <a:rPr lang="en-US" sz="1800" i="1" dirty="0" err="1"/>
              <a:t>cavity</a:t>
            </a:r>
            <a:r>
              <a:rPr lang="en-US" sz="1800" dirty="0"/>
              <a:t>) = </a:t>
            </a:r>
            <a:r>
              <a:rPr lang="en-US" sz="1800" dirty="0" err="1"/>
              <a:t>P(</a:t>
            </a:r>
            <a:r>
              <a:rPr lang="en-US" sz="1800" i="1" dirty="0" err="1"/>
              <a:t>sunny</a:t>
            </a:r>
            <a:r>
              <a:rPr lang="en-US" sz="1800" dirty="0"/>
              <a:t> | </a:t>
            </a:r>
            <a:r>
              <a:rPr lang="en-US" sz="1800" i="1" dirty="0"/>
              <a:t>cavity</a:t>
            </a:r>
            <a:r>
              <a:rPr lang="en-US" sz="1800" dirty="0"/>
              <a:t>) </a:t>
            </a:r>
            <a:r>
              <a:rPr lang="en-US" sz="1800" dirty="0" err="1"/>
              <a:t>P(</a:t>
            </a:r>
            <a:r>
              <a:rPr lang="en-US" sz="1800" i="1" dirty="0" err="1"/>
              <a:t>cavity</a:t>
            </a:r>
            <a:r>
              <a:rPr lang="en-US" sz="1800" dirty="0"/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800" dirty="0" err="1"/>
              <a:t>P(</a:t>
            </a:r>
            <a:r>
              <a:rPr lang="en-US" sz="1800" i="1" dirty="0" err="1"/>
              <a:t>sunny</a:t>
            </a:r>
            <a:r>
              <a:rPr lang="en-US" sz="1800" dirty="0" err="1"/>
              <a:t>,</a:t>
            </a:r>
            <a:r>
              <a:rPr lang="en-US" sz="1800" i="1" dirty="0" err="1">
                <a:sym typeface="Symbol" charset="2"/>
              </a:rPr>
              <a:t>cavity</a:t>
            </a:r>
            <a:r>
              <a:rPr lang="en-US" sz="1800" dirty="0">
                <a:sym typeface="Symbol" charset="2"/>
              </a:rPr>
              <a:t>) = </a:t>
            </a:r>
            <a:r>
              <a:rPr lang="en-US" sz="1800" dirty="0" err="1">
                <a:sym typeface="Symbol" charset="2"/>
              </a:rPr>
              <a:t>P(</a:t>
            </a:r>
            <a:r>
              <a:rPr lang="en-US" sz="1800" i="1" dirty="0" err="1">
                <a:sym typeface="Symbol" charset="2"/>
              </a:rPr>
              <a:t>sunny</a:t>
            </a:r>
            <a:r>
              <a:rPr lang="en-US" sz="1800" dirty="0">
                <a:sym typeface="Symbol" charset="2"/>
              </a:rPr>
              <a:t> | </a:t>
            </a:r>
            <a:r>
              <a:rPr lang="en-US" sz="1800" i="1" dirty="0" err="1">
                <a:sym typeface="Symbol" charset="2"/>
              </a:rPr>
              <a:t>cavity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P(</a:t>
            </a:r>
            <a:r>
              <a:rPr lang="en-US" sz="1800" i="1" dirty="0" err="1">
                <a:sym typeface="Symbol" charset="2"/>
              </a:rPr>
              <a:t>cavity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800" dirty="0" err="1">
                <a:sym typeface="Symbol" charset="2"/>
              </a:rPr>
              <a:t>P(</a:t>
            </a:r>
            <a:r>
              <a:rPr lang="en-US" sz="1800" i="1" dirty="0" err="1">
                <a:sym typeface="Symbol" charset="2"/>
              </a:rPr>
              <a:t>rainy</a:t>
            </a:r>
            <a:r>
              <a:rPr lang="en-US" sz="1800" dirty="0" err="1">
                <a:sym typeface="Symbol" charset="2"/>
              </a:rPr>
              <a:t>,</a:t>
            </a:r>
            <a:r>
              <a:rPr lang="en-US" sz="1800" i="1" dirty="0" err="1">
                <a:sym typeface="Symbol" charset="2"/>
              </a:rPr>
              <a:t>cavity</a:t>
            </a:r>
            <a:r>
              <a:rPr lang="en-US" sz="1800" dirty="0">
                <a:sym typeface="Symbol" charset="2"/>
              </a:rPr>
              <a:t>) = </a:t>
            </a:r>
            <a:r>
              <a:rPr lang="en-US" sz="1800" dirty="0" err="1">
                <a:sym typeface="Symbol" charset="2"/>
              </a:rPr>
              <a:t>P(</a:t>
            </a:r>
            <a:r>
              <a:rPr lang="en-US" sz="1800" i="1" dirty="0" err="1">
                <a:sym typeface="Symbol" charset="2"/>
              </a:rPr>
              <a:t>rainy</a:t>
            </a:r>
            <a:r>
              <a:rPr lang="en-US" sz="1800" dirty="0">
                <a:sym typeface="Symbol" charset="2"/>
              </a:rPr>
              <a:t> | </a:t>
            </a:r>
            <a:r>
              <a:rPr lang="en-US" sz="1800" i="1" dirty="0">
                <a:sym typeface="Symbol" charset="2"/>
              </a:rPr>
              <a:t>cavity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P(</a:t>
            </a:r>
            <a:r>
              <a:rPr lang="en-US" sz="1800" i="1" dirty="0" err="1">
                <a:sym typeface="Symbol" charset="2"/>
              </a:rPr>
              <a:t>cavity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3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ym typeface="Symbol" charset="2"/>
              </a:rPr>
              <a:t>…</a:t>
            </a:r>
            <a:endParaRPr lang="en-US" sz="1800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CP may also be </a:t>
            </a:r>
            <a:r>
              <a:rPr lang="en-US" sz="2800" dirty="0"/>
              <a:t>referred to as </a:t>
            </a:r>
            <a:r>
              <a:rPr lang="en-US" sz="2800" i="1" dirty="0"/>
              <a:t>posterior </a:t>
            </a:r>
            <a:r>
              <a:rPr lang="en-US" sz="2800" i="1" dirty="0" smtClean="0"/>
              <a:t>probability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 after have seen evidence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54380" y="3741105"/>
            <a:ext cx="4171172" cy="40011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Comma (,) equivalent to AND (</a:t>
            </a:r>
            <a:r>
              <a:rPr lang="en-US" sz="2000" dirty="0">
                <a:solidFill>
                  <a:srgbClr val="3366FF"/>
                </a:solidFill>
                <a:sym typeface="Symbol" charset="2"/>
              </a:rPr>
              <a:t></a:t>
            </a:r>
            <a:r>
              <a:rPr lang="en-US" sz="2000" b="1" dirty="0" smtClean="0">
                <a:solidFill>
                  <a:srgbClr val="3366FF"/>
                </a:solidFill>
              </a:rPr>
              <a:t>)</a:t>
            </a:r>
            <a:endParaRPr lang="en-US" sz="2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79" grpId="0" build="p" autoUpdateAnimBg="0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5931-3B35-9141-8A7F-60E023E1A578}" type="slidenum">
              <a:rPr lang="en-US"/>
              <a:pPr/>
              <a:t>19</a:t>
            </a:fld>
            <a:endParaRPr lang="en-US"/>
          </a:p>
        </p:txBody>
      </p:sp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73038"/>
            <a:ext cx="8259763" cy="7371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Inference w/ Conditional Probabilities</a:t>
            </a:r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263650"/>
            <a:ext cx="8067675" cy="3835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Can compute conditional probabilities by enumerating over joint distribution via: </a:t>
            </a:r>
          </a:p>
          <a:p>
            <a:pPr>
              <a:buFont typeface="Wingdings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P(</a:t>
            </a:r>
            <a:r>
              <a:rPr lang="en-US" sz="2800" i="1" dirty="0" err="1"/>
              <a:t>a</a:t>
            </a:r>
            <a:r>
              <a:rPr lang="en-US" sz="2800" dirty="0"/>
              <a:t> | </a:t>
            </a:r>
            <a:r>
              <a:rPr lang="en-US" sz="2800" i="1" dirty="0" err="1"/>
              <a:t>b</a:t>
            </a:r>
            <a:r>
              <a:rPr lang="en-US" sz="2800" dirty="0"/>
              <a:t>) = </a:t>
            </a:r>
            <a:r>
              <a:rPr lang="en-US" sz="2800" dirty="0" err="1"/>
              <a:t>P(</a:t>
            </a:r>
            <a:r>
              <a:rPr lang="en-US" sz="2800" i="1" dirty="0" err="1"/>
              <a:t>a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</a:t>
            </a:r>
            <a:r>
              <a:rPr lang="en-US" sz="2800" dirty="0"/>
              <a:t> </a:t>
            </a:r>
            <a:r>
              <a:rPr lang="en-US" sz="2800" i="1" dirty="0" err="1"/>
              <a:t>b</a:t>
            </a:r>
            <a:r>
              <a:rPr lang="en-US" sz="2800" dirty="0"/>
              <a:t>) / </a:t>
            </a:r>
            <a:r>
              <a:rPr lang="en-US" sz="2800" dirty="0" err="1"/>
              <a:t>P(</a:t>
            </a:r>
            <a:r>
              <a:rPr lang="en-US" sz="2800" i="1" dirty="0" err="1"/>
              <a:t>b</a:t>
            </a:r>
            <a:r>
              <a:rPr lang="en-US" sz="2800" dirty="0"/>
              <a:t>)</a:t>
            </a:r>
          </a:p>
          <a:p>
            <a:pPr lvl="1"/>
            <a:r>
              <a:rPr lang="en-US" sz="2400" dirty="0" err="1"/>
              <a:t>P(cavity</a:t>
            </a:r>
            <a:r>
              <a:rPr lang="en-US" sz="2400" dirty="0"/>
              <a:t> | toothache)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= </a:t>
            </a:r>
            <a:r>
              <a:rPr lang="en-US" sz="2000" dirty="0" err="1">
                <a:solidFill>
                  <a:schemeClr val="accent1"/>
                </a:solidFill>
              </a:rPr>
              <a:t>P(cavity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  <a:sym typeface="Symbol" charset="2"/>
              </a:rPr>
              <a:t></a:t>
            </a:r>
            <a:r>
              <a:rPr lang="en-US" sz="2000" dirty="0">
                <a:solidFill>
                  <a:schemeClr val="accent1"/>
                </a:solidFill>
                <a:sym typeface="Symbol" charset="2"/>
              </a:rPr>
              <a:t> toothache)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 err="1">
                <a:solidFill>
                  <a:schemeClr val="hlink"/>
                </a:solidFill>
                <a:sym typeface="Symbol" charset="2"/>
              </a:rPr>
              <a:t>P(toothache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  <a:p>
            <a:pPr lvl="2">
              <a:buFont typeface="Wingdings" charset="2"/>
              <a:buNone/>
            </a:pPr>
            <a:r>
              <a:rPr lang="en-US" sz="2000" dirty="0">
                <a:sym typeface="Symbol" charset="2"/>
              </a:rPr>
              <a:t>= </a:t>
            </a:r>
            <a:r>
              <a:rPr lang="en-US" sz="2000" dirty="0">
                <a:solidFill>
                  <a:schemeClr val="accent1"/>
                </a:solidFill>
                <a:sym typeface="Symbol" charset="2"/>
              </a:rPr>
              <a:t>(.108 + .012)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(.108 + .012 + .016 + .064)</a:t>
            </a:r>
            <a:r>
              <a:rPr lang="en-US" sz="2000" dirty="0">
                <a:sym typeface="Symbol" charset="2"/>
              </a:rPr>
              <a:t> = </a:t>
            </a:r>
            <a:r>
              <a:rPr lang="en-US" sz="2000" dirty="0">
                <a:solidFill>
                  <a:schemeClr val="accent1"/>
                </a:solidFill>
                <a:sym typeface="Symbol" charset="2"/>
              </a:rPr>
              <a:t>.12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.2</a:t>
            </a:r>
            <a:r>
              <a:rPr lang="en-US" sz="2000" dirty="0">
                <a:sym typeface="Symbol" charset="2"/>
              </a:rPr>
              <a:t> = .6</a:t>
            </a:r>
          </a:p>
          <a:p>
            <a:pPr lvl="1"/>
            <a:r>
              <a:rPr lang="en-US" sz="2400" dirty="0" err="1">
                <a:sym typeface="Symbol" charset="2"/>
              </a:rPr>
              <a:t>P(cavity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/>
              <a:t>| toothache)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= </a:t>
            </a:r>
            <a:r>
              <a:rPr lang="en-US" sz="2000" dirty="0" err="1">
                <a:solidFill>
                  <a:srgbClr val="008000"/>
                </a:solidFill>
              </a:rPr>
              <a:t>P(</a:t>
            </a:r>
            <a:r>
              <a:rPr lang="en-US" sz="2000" dirty="0" err="1">
                <a:solidFill>
                  <a:srgbClr val="008000"/>
                </a:solidFill>
                <a:sym typeface="Symbol" charset="2"/>
              </a:rPr>
              <a:t></a:t>
            </a:r>
            <a:r>
              <a:rPr lang="en-US" sz="2000" dirty="0" err="1">
                <a:solidFill>
                  <a:srgbClr val="008000"/>
                </a:solidFill>
              </a:rPr>
              <a:t>cavity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  <a:sym typeface="Symbol" charset="2"/>
              </a:rPr>
              <a:t></a:t>
            </a:r>
            <a:r>
              <a:rPr lang="en-US" sz="2000" dirty="0">
                <a:solidFill>
                  <a:srgbClr val="008000"/>
                </a:solidFill>
                <a:sym typeface="Symbol" charset="2"/>
              </a:rPr>
              <a:t> toothache)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 err="1">
                <a:solidFill>
                  <a:schemeClr val="hlink"/>
                </a:solidFill>
                <a:sym typeface="Symbol" charset="2"/>
              </a:rPr>
              <a:t>P(toothache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  <a:p>
            <a:pPr lvl="2">
              <a:buFont typeface="Wingdings" charset="2"/>
              <a:buNone/>
            </a:pPr>
            <a:r>
              <a:rPr lang="en-US" sz="2000" dirty="0">
                <a:sym typeface="Symbol" charset="2"/>
              </a:rPr>
              <a:t>= </a:t>
            </a:r>
            <a:r>
              <a:rPr lang="en-US" sz="2000" dirty="0">
                <a:solidFill>
                  <a:srgbClr val="008000"/>
                </a:solidFill>
                <a:sym typeface="Symbol" charset="2"/>
              </a:rPr>
              <a:t>(.016 + .064)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(.108 + .012 + .016 + .064)</a:t>
            </a:r>
            <a:r>
              <a:rPr lang="en-US" sz="2000" dirty="0">
                <a:sym typeface="Symbol" charset="2"/>
              </a:rPr>
              <a:t> = </a:t>
            </a:r>
            <a:r>
              <a:rPr lang="en-US" sz="2000" dirty="0">
                <a:solidFill>
                  <a:srgbClr val="008000"/>
                </a:solidFill>
                <a:sym typeface="Symbol" charset="2"/>
              </a:rPr>
              <a:t>.08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.2</a:t>
            </a:r>
            <a:r>
              <a:rPr lang="en-US" sz="2000" dirty="0">
                <a:sym typeface="Symbol" charset="2"/>
              </a:rPr>
              <a:t> = .4</a:t>
            </a:r>
          </a:p>
        </p:txBody>
      </p:sp>
      <p:pic>
        <p:nvPicPr>
          <p:cNvPr id="1516548" name="Picture 4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" y="5165725"/>
            <a:ext cx="3694113" cy="1487488"/>
          </a:xfrm>
          <a:prstGeom prst="rect">
            <a:avLst/>
          </a:prstGeom>
          <a:noFill/>
        </p:spPr>
      </p:pic>
      <p:sp>
        <p:nvSpPr>
          <p:cNvPr id="1516550" name="Rectangle 6"/>
          <p:cNvSpPr>
            <a:spLocks noChangeArrowheads="1"/>
          </p:cNvSpPr>
          <p:nvPr/>
        </p:nvSpPr>
        <p:spPr bwMode="auto">
          <a:xfrm>
            <a:off x="1042988" y="5902325"/>
            <a:ext cx="1400175" cy="36036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552" name="Rectangle 8"/>
          <p:cNvSpPr>
            <a:spLocks noChangeArrowheads="1"/>
          </p:cNvSpPr>
          <p:nvPr/>
        </p:nvSpPr>
        <p:spPr bwMode="auto">
          <a:xfrm>
            <a:off x="1042988" y="6240463"/>
            <a:ext cx="1400175" cy="360362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551" name="Rectangle 7"/>
          <p:cNvSpPr>
            <a:spLocks noChangeArrowheads="1"/>
          </p:cNvSpPr>
          <p:nvPr/>
        </p:nvSpPr>
        <p:spPr bwMode="auto">
          <a:xfrm>
            <a:off x="1047750" y="5895975"/>
            <a:ext cx="1395413" cy="7032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6553" name="Text Box 9"/>
          <p:cNvSpPr txBox="1">
            <a:spLocks noChangeArrowheads="1"/>
          </p:cNvSpPr>
          <p:nvPr/>
        </p:nvSpPr>
        <p:spPr bwMode="auto">
          <a:xfrm>
            <a:off x="4056063" y="5091113"/>
            <a:ext cx="49339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hlink"/>
                </a:solidFill>
              </a:rPr>
              <a:t>1/P(</a:t>
            </a:r>
            <a:r>
              <a:rPr lang="en-US" sz="2400" i="1" dirty="0">
                <a:solidFill>
                  <a:schemeClr val="hlink"/>
                </a:solidFill>
              </a:rPr>
              <a:t>toothache</a:t>
            </a:r>
            <a:r>
              <a:rPr lang="en-US" sz="2400" dirty="0">
                <a:solidFill>
                  <a:schemeClr val="hlink"/>
                </a:solidFill>
              </a:rPr>
              <a:t>) is the </a:t>
            </a:r>
            <a:r>
              <a:rPr lang="en-US" sz="2400" i="1" dirty="0">
                <a:solidFill>
                  <a:schemeClr val="hlink"/>
                </a:solidFill>
              </a:rPr>
              <a:t>normalization constant</a:t>
            </a:r>
            <a:r>
              <a:rPr lang="en-US" sz="2400" dirty="0">
                <a:solidFill>
                  <a:schemeClr val="hlink"/>
                </a:solidFill>
              </a:rPr>
              <a:t> (</a:t>
            </a:r>
            <a:r>
              <a:rPr lang="en-US" sz="2400" i="1" dirty="0" err="1">
                <a:solidFill>
                  <a:schemeClr val="hlink"/>
                </a:solidFill>
                <a:sym typeface="Symbol" charset="2"/>
              </a:rPr>
              <a:t></a:t>
            </a:r>
            <a:r>
              <a:rPr lang="en-US" sz="2400" dirty="0">
                <a:solidFill>
                  <a:schemeClr val="hlink"/>
                </a:solidFill>
              </a:rPr>
              <a:t>) for the </a:t>
            </a:r>
            <a:r>
              <a:rPr lang="en-US" sz="2400" dirty="0" smtClean="0">
                <a:solidFill>
                  <a:schemeClr val="hlink"/>
                </a:solidFill>
              </a:rPr>
              <a:t>distribution</a:t>
            </a:r>
          </a:p>
          <a:p>
            <a:r>
              <a:rPr lang="en-US" sz="2400" b="1" dirty="0" err="1" smtClean="0">
                <a:solidFill>
                  <a:schemeClr val="hlink"/>
                </a:solidFill>
              </a:rPr>
              <a:t>P</a:t>
            </a:r>
            <a:r>
              <a:rPr lang="en-US" sz="2400" dirty="0" err="1">
                <a:solidFill>
                  <a:schemeClr val="hlink"/>
                </a:solidFill>
              </a:rPr>
              <a:t>(</a:t>
            </a:r>
            <a:r>
              <a:rPr lang="en-US" sz="2400" i="1" dirty="0" err="1">
                <a:solidFill>
                  <a:schemeClr val="hlink"/>
                </a:solidFill>
              </a:rPr>
              <a:t>Cavity</a:t>
            </a:r>
            <a:r>
              <a:rPr lang="en-US" sz="2400" dirty="0">
                <a:solidFill>
                  <a:schemeClr val="hlink"/>
                </a:solidFill>
              </a:rPr>
              <a:t> | </a:t>
            </a:r>
            <a:r>
              <a:rPr lang="en-US" sz="2400" i="1" dirty="0">
                <a:solidFill>
                  <a:schemeClr val="hlink"/>
                </a:solidFill>
              </a:rPr>
              <a:t>toothache</a:t>
            </a:r>
            <a:r>
              <a:rPr lang="en-US" sz="2400" dirty="0">
                <a:solidFill>
                  <a:schemeClr val="hlink"/>
                </a:solidFill>
              </a:rPr>
              <a:t>)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 Ensures it sums to 1</a:t>
            </a:r>
          </a:p>
        </p:txBody>
      </p:sp>
    </p:spTree>
    <p:extLst>
      <p:ext uri="{BB962C8B-B14F-4D97-AF65-F5344CB8AC3E}">
        <p14:creationId xmlns:p14="http://schemas.microsoft.com/office/powerpoint/2010/main" val="31652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7" grpId="0" build="p" autoUpdateAnimBg="0"/>
      <p:bldP spid="1516550" grpId="0" animBg="1"/>
      <p:bldP spid="1516550" grpId="1" animBg="1"/>
      <p:bldP spid="1516552" grpId="0" animBg="1"/>
      <p:bldP spid="1516551" grpId="0" animBg="1"/>
      <p:bldP spid="1516551" grpId="1" animBg="1"/>
      <p:bldP spid="1516551" grpId="2" animBg="1"/>
      <p:bldP spid="151655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A525-7698-EC47-94C6-59109193931B}" type="slidenum">
              <a:rPr lang="en-US"/>
              <a:pPr/>
              <a:t>2</a:t>
            </a:fld>
            <a:endParaRPr lang="en-US"/>
          </a:p>
        </p:txBody>
      </p:sp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7550" y="17462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Uncertainty</a:t>
            </a:r>
            <a:br>
              <a:rPr lang="en-US"/>
            </a:br>
            <a:r>
              <a:rPr lang="en-US" sz="3600">
                <a:solidFill>
                  <a:schemeClr val="accent2"/>
                </a:solidFill>
              </a:rPr>
              <a:t>Coping with What You Don’t Grasp</a:t>
            </a:r>
            <a:endParaRPr lang="en-US"/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690688"/>
            <a:ext cx="8702675" cy="45942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Outside scope of awareness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Beyond range of sensors (</a:t>
            </a:r>
            <a:r>
              <a:rPr lang="en-US" sz="2400" i="1" dirty="0"/>
              <a:t>partial </a:t>
            </a:r>
            <a:r>
              <a:rPr lang="en-US" sz="2400" i="1" dirty="0" err="1"/>
              <a:t>observability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the future and incompletely predictable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the past but prehistoric (no relevant memory)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Too complex to reason about in complete detail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Reasoning may need to be incomplete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Reasoning may need to be abstracted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Too expensive or risky to ensure certainty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medical diagnostic procedures or military questions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Problem/information has inherent </a:t>
            </a:r>
            <a:r>
              <a:rPr lang="en-US" sz="2800" dirty="0" smtClean="0"/>
              <a:t>randomness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16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01F6-B984-6B46-9299-B4D6A9AC5504}" type="slidenum">
              <a:rPr lang="en-US"/>
              <a:pPr/>
              <a:t>20</a:t>
            </a:fld>
            <a:endParaRPr lang="en-US"/>
          </a:p>
        </p:txBody>
      </p:sp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73038"/>
            <a:ext cx="8259763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Inference w/ Conditional Probabilities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227106"/>
            <a:ext cx="8067675" cy="3835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Can compute conditional probabilities by enumerating over joint distribution via: </a:t>
            </a:r>
          </a:p>
          <a:p>
            <a:pPr>
              <a:buFont typeface="Wingdings" charset="2"/>
              <a:buNone/>
            </a:pPr>
            <a:r>
              <a:rPr lang="en-US" sz="2800" dirty="0" smtClean="0"/>
              <a:t>	P(</a:t>
            </a:r>
            <a:r>
              <a:rPr lang="en-US" sz="2800" i="1" dirty="0" smtClean="0"/>
              <a:t>a</a:t>
            </a:r>
            <a:r>
              <a:rPr lang="en-US" sz="2800" dirty="0" smtClean="0"/>
              <a:t> | </a:t>
            </a:r>
            <a:r>
              <a:rPr lang="en-US" sz="2800" i="1" dirty="0" smtClean="0"/>
              <a:t>b</a:t>
            </a:r>
            <a:r>
              <a:rPr lang="en-US" sz="2800" dirty="0" smtClean="0"/>
              <a:t>) = P(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charset="2"/>
              </a:rPr>
              <a:t>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) / P(</a:t>
            </a:r>
            <a:r>
              <a:rPr lang="en-US" sz="2800" i="1" dirty="0" smtClean="0"/>
              <a:t>b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P(cavity | toothache)</a:t>
            </a:r>
          </a:p>
          <a:p>
            <a:pPr lvl="2">
              <a:buFont typeface="Wingdings" charset="2"/>
              <a:buNone/>
            </a:pPr>
            <a:r>
              <a:rPr lang="en-US" sz="2000" dirty="0" smtClean="0"/>
              <a:t>= </a:t>
            </a:r>
            <a:r>
              <a:rPr lang="en-US" sz="2000" dirty="0">
                <a:solidFill>
                  <a:schemeClr val="accent1"/>
                </a:solidFill>
              </a:rPr>
              <a:t>P(cavity </a:t>
            </a:r>
            <a:r>
              <a:rPr lang="en-US" sz="2000" dirty="0">
                <a:solidFill>
                  <a:schemeClr val="accent1"/>
                </a:solidFill>
                <a:sym typeface="Symbol" charset="2"/>
              </a:rPr>
              <a:t> toothache)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P(toothache)</a:t>
            </a:r>
            <a:endParaRPr lang="en-US" sz="2000" dirty="0">
              <a:sym typeface="Symbol" charset="2"/>
            </a:endParaRPr>
          </a:p>
          <a:p>
            <a:pPr lvl="2">
              <a:buFont typeface="Wingdings" charset="2"/>
              <a:buNone/>
            </a:pPr>
            <a:r>
              <a:rPr lang="en-US" sz="2000" dirty="0">
                <a:sym typeface="Symbol" charset="2"/>
              </a:rPr>
              <a:t>= </a:t>
            </a:r>
            <a:r>
              <a:rPr lang="en-US" sz="2000" dirty="0">
                <a:solidFill>
                  <a:schemeClr val="accent1"/>
                </a:solidFill>
                <a:sym typeface="Symbol" charset="2"/>
              </a:rPr>
              <a:t>(.108 + .012)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(.108 + .012 + .016 + .064)</a:t>
            </a:r>
            <a:r>
              <a:rPr lang="en-US" sz="2000" dirty="0">
                <a:sym typeface="Symbol" charset="2"/>
              </a:rPr>
              <a:t> = </a:t>
            </a:r>
            <a:r>
              <a:rPr lang="en-US" sz="2000" dirty="0">
                <a:solidFill>
                  <a:schemeClr val="accent1"/>
                </a:solidFill>
                <a:sym typeface="Symbol" charset="2"/>
              </a:rPr>
              <a:t>.12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.2</a:t>
            </a:r>
            <a:r>
              <a:rPr lang="en-US" sz="2000" dirty="0">
                <a:sym typeface="Symbol" charset="2"/>
              </a:rPr>
              <a:t> = .6</a:t>
            </a:r>
          </a:p>
          <a:p>
            <a:pPr lvl="1"/>
            <a:r>
              <a:rPr lang="en-US" sz="2400" dirty="0">
                <a:sym typeface="Symbol" charset="2"/>
              </a:rPr>
              <a:t>P(cavity </a:t>
            </a:r>
            <a:r>
              <a:rPr lang="en-US" sz="2400" dirty="0"/>
              <a:t>| toothache)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= </a:t>
            </a:r>
            <a:r>
              <a:rPr lang="en-US" sz="2000" dirty="0">
                <a:solidFill>
                  <a:schemeClr val="folHlink"/>
                </a:solidFill>
              </a:rPr>
              <a:t>P(</a:t>
            </a:r>
            <a:r>
              <a:rPr lang="en-US" sz="2000" dirty="0">
                <a:solidFill>
                  <a:schemeClr val="folHlink"/>
                </a:solidFill>
                <a:sym typeface="Symbol" charset="2"/>
              </a:rPr>
              <a:t></a:t>
            </a:r>
            <a:r>
              <a:rPr lang="en-US" sz="2000" dirty="0">
                <a:solidFill>
                  <a:schemeClr val="folHlink"/>
                </a:solidFill>
              </a:rPr>
              <a:t>cavity </a:t>
            </a:r>
            <a:r>
              <a:rPr lang="en-US" sz="2000" dirty="0">
                <a:solidFill>
                  <a:schemeClr val="folHlink"/>
                </a:solidFill>
                <a:sym typeface="Symbol" charset="2"/>
              </a:rPr>
              <a:t> toothache)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P(toothache)</a:t>
            </a:r>
            <a:endParaRPr lang="en-US" sz="2000" dirty="0">
              <a:sym typeface="Symbol" charset="2"/>
            </a:endParaRPr>
          </a:p>
          <a:p>
            <a:pPr lvl="2">
              <a:buFont typeface="Wingdings" charset="2"/>
              <a:buNone/>
            </a:pPr>
            <a:r>
              <a:rPr lang="en-US" sz="2000" dirty="0">
                <a:sym typeface="Symbol" charset="2"/>
              </a:rPr>
              <a:t>= </a:t>
            </a:r>
            <a:r>
              <a:rPr lang="en-US" sz="2000" dirty="0">
                <a:solidFill>
                  <a:schemeClr val="folHlink"/>
                </a:solidFill>
                <a:sym typeface="Symbol" charset="2"/>
              </a:rPr>
              <a:t>(.016 + .064)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(.108 + .012 + .016 + .064)</a:t>
            </a:r>
            <a:r>
              <a:rPr lang="en-US" sz="2000" dirty="0">
                <a:sym typeface="Symbol" charset="2"/>
              </a:rPr>
              <a:t> = </a:t>
            </a:r>
            <a:r>
              <a:rPr lang="en-US" sz="2000" dirty="0">
                <a:solidFill>
                  <a:schemeClr val="folHlink"/>
                </a:solidFill>
                <a:sym typeface="Symbol" charset="2"/>
              </a:rPr>
              <a:t>.08</a:t>
            </a:r>
            <a:r>
              <a:rPr lang="en-US" sz="2000" dirty="0">
                <a:sym typeface="Symbol" charset="2"/>
              </a:rPr>
              <a:t>/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.2</a:t>
            </a:r>
            <a:r>
              <a:rPr lang="en-US" sz="2000" dirty="0">
                <a:sym typeface="Symbol" charset="2"/>
              </a:rPr>
              <a:t> = .4</a:t>
            </a:r>
          </a:p>
        </p:txBody>
      </p:sp>
      <p:pic>
        <p:nvPicPr>
          <p:cNvPr id="1543172" name="Picture 4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" y="5165725"/>
            <a:ext cx="3694113" cy="1487488"/>
          </a:xfrm>
          <a:prstGeom prst="rect">
            <a:avLst/>
          </a:prstGeom>
          <a:noFill/>
        </p:spPr>
      </p:pic>
      <p:sp>
        <p:nvSpPr>
          <p:cNvPr id="1543173" name="Rectangle 5"/>
          <p:cNvSpPr>
            <a:spLocks noChangeArrowheads="1"/>
          </p:cNvSpPr>
          <p:nvPr/>
        </p:nvSpPr>
        <p:spPr bwMode="auto">
          <a:xfrm>
            <a:off x="1042988" y="5902325"/>
            <a:ext cx="1400175" cy="36036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3174" name="Rectangle 6"/>
          <p:cNvSpPr>
            <a:spLocks noChangeArrowheads="1"/>
          </p:cNvSpPr>
          <p:nvPr/>
        </p:nvSpPr>
        <p:spPr bwMode="auto">
          <a:xfrm>
            <a:off x="1042988" y="6240463"/>
            <a:ext cx="1400175" cy="36036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3175" name="Rectangle 7"/>
          <p:cNvSpPr>
            <a:spLocks noChangeArrowheads="1"/>
          </p:cNvSpPr>
          <p:nvPr/>
        </p:nvSpPr>
        <p:spPr bwMode="auto">
          <a:xfrm>
            <a:off x="1047750" y="5895975"/>
            <a:ext cx="1395413" cy="7032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4056063" y="5072841"/>
            <a:ext cx="4933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hlink"/>
                </a:solidFill>
              </a:rPr>
              <a:t>1/P(</a:t>
            </a:r>
            <a:r>
              <a:rPr lang="en-US" sz="2400" i="1" dirty="0">
                <a:solidFill>
                  <a:schemeClr val="hlink"/>
                </a:solidFill>
              </a:rPr>
              <a:t>toothache</a:t>
            </a:r>
            <a:r>
              <a:rPr lang="en-US" sz="2400" dirty="0">
                <a:solidFill>
                  <a:schemeClr val="hlink"/>
                </a:solidFill>
              </a:rPr>
              <a:t>) is the </a:t>
            </a:r>
            <a:r>
              <a:rPr lang="en-US" sz="2400" i="1" dirty="0">
                <a:solidFill>
                  <a:schemeClr val="hlink"/>
                </a:solidFill>
              </a:rPr>
              <a:t>normalization constant</a:t>
            </a:r>
            <a:r>
              <a:rPr lang="en-US" sz="2400" dirty="0">
                <a:solidFill>
                  <a:schemeClr val="hlink"/>
                </a:solidFill>
              </a:rPr>
              <a:t> (</a:t>
            </a:r>
            <a:r>
              <a:rPr lang="en-US" sz="2400" i="1" dirty="0">
                <a:solidFill>
                  <a:schemeClr val="hlink"/>
                </a:solidFill>
                <a:sym typeface="Symbol" charset="2"/>
              </a:rPr>
              <a:t></a:t>
            </a:r>
            <a:r>
              <a:rPr lang="en-US" sz="2400" dirty="0">
                <a:solidFill>
                  <a:schemeClr val="hlink"/>
                </a:solidFill>
              </a:rPr>
              <a:t>) for the distribution </a:t>
            </a:r>
            <a:r>
              <a:rPr lang="en-US" sz="2400" b="1" dirty="0">
                <a:solidFill>
                  <a:schemeClr val="hlink"/>
                </a:solidFill>
              </a:rPr>
              <a:t>P</a:t>
            </a:r>
            <a:r>
              <a:rPr lang="en-US" sz="2400" dirty="0">
                <a:solidFill>
                  <a:schemeClr val="hlink"/>
                </a:solidFill>
              </a:rPr>
              <a:t>(</a:t>
            </a:r>
            <a:r>
              <a:rPr lang="en-US" sz="2400" i="1" dirty="0">
                <a:solidFill>
                  <a:schemeClr val="hlink"/>
                </a:solidFill>
              </a:rPr>
              <a:t>Cavity</a:t>
            </a:r>
            <a:r>
              <a:rPr lang="en-US" sz="2400" dirty="0">
                <a:solidFill>
                  <a:schemeClr val="hlink"/>
                </a:solidFill>
              </a:rPr>
              <a:t> | </a:t>
            </a:r>
            <a:r>
              <a:rPr lang="en-US" sz="2400" i="1" dirty="0">
                <a:solidFill>
                  <a:schemeClr val="hlink"/>
                </a:solidFill>
              </a:rPr>
              <a:t>toothache</a:t>
            </a:r>
            <a:r>
              <a:rPr lang="en-US" sz="2400" dirty="0">
                <a:solidFill>
                  <a:schemeClr val="hlink"/>
                </a:solidFill>
              </a:rPr>
              <a:t>)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 Ensures it sums to 1</a:t>
            </a:r>
          </a:p>
        </p:txBody>
      </p:sp>
    </p:spTree>
    <p:extLst>
      <p:ext uri="{BB962C8B-B14F-4D97-AF65-F5344CB8AC3E}">
        <p14:creationId xmlns:p14="http://schemas.microsoft.com/office/powerpoint/2010/main" val="3779475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5C4B-B700-7E4E-AD35-626F3C5F4F46}" type="slidenum">
              <a:rPr lang="en-US"/>
              <a:pPr/>
              <a:t>21</a:t>
            </a:fld>
            <a:endParaRPr lang="en-US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191500" cy="6985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Normalized Inference Procedure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51" y="819719"/>
            <a:ext cx="9028549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General inference procedure for cond. distributions: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ym typeface="Symbol" charset="2"/>
              </a:rPr>
              <a:t>P</a:t>
            </a:r>
            <a:r>
              <a:rPr lang="en-US" sz="2400" dirty="0">
                <a:sym typeface="Symbol" charset="2"/>
              </a:rPr>
              <a:t>(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| </a:t>
            </a:r>
            <a:r>
              <a:rPr lang="en-US" sz="2400" b="1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) = </a:t>
            </a:r>
            <a:r>
              <a:rPr lang="en-US" sz="2400" b="1" dirty="0" err="1">
                <a:sym typeface="Symbol" charset="2"/>
              </a:rPr>
              <a:t>P</a:t>
            </a:r>
            <a:r>
              <a:rPr lang="en-US" sz="2400" dirty="0" err="1">
                <a:sym typeface="Symbol" charset="2"/>
              </a:rPr>
              <a:t>(</a:t>
            </a:r>
            <a:r>
              <a:rPr lang="en-US" sz="2400" i="1" dirty="0" err="1">
                <a:sym typeface="Symbol" charset="2"/>
              </a:rPr>
              <a:t>X</a:t>
            </a:r>
            <a:r>
              <a:rPr lang="en-US" sz="2400" dirty="0" err="1">
                <a:sym typeface="Symbol" charset="2"/>
              </a:rPr>
              <a:t>,</a:t>
            </a:r>
            <a:r>
              <a:rPr lang="en-US" sz="2400" b="1" dirty="0" err="1">
                <a:sym typeface="Symbol" charset="2"/>
              </a:rPr>
              <a:t>e</a:t>
            </a:r>
            <a:r>
              <a:rPr lang="en-US" sz="2400" dirty="0" err="1">
                <a:sym typeface="Symbol" charset="2"/>
              </a:rPr>
              <a:t>)/P(</a:t>
            </a:r>
            <a:r>
              <a:rPr lang="en-US" sz="2400" b="1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) = </a:t>
            </a:r>
            <a:r>
              <a:rPr lang="en-US" sz="2400" i="1" dirty="0" err="1">
                <a:sym typeface="Symbol" charset="2"/>
              </a:rPr>
              <a:t></a:t>
            </a:r>
            <a:r>
              <a:rPr lang="en-US" sz="2400" b="1" dirty="0" err="1">
                <a:sym typeface="Symbol" charset="2"/>
              </a:rPr>
              <a:t>P</a:t>
            </a:r>
            <a:r>
              <a:rPr lang="en-US" sz="2400" dirty="0" err="1">
                <a:sym typeface="Symbol" charset="2"/>
              </a:rPr>
              <a:t>(</a:t>
            </a:r>
            <a:r>
              <a:rPr lang="en-US" sz="2400" i="1" dirty="0" err="1">
                <a:sym typeface="Symbol" charset="2"/>
              </a:rPr>
              <a:t>X</a:t>
            </a:r>
            <a:r>
              <a:rPr lang="en-US" sz="2400" dirty="0" err="1">
                <a:sym typeface="Symbol" charset="2"/>
              </a:rPr>
              <a:t>,</a:t>
            </a:r>
            <a:r>
              <a:rPr lang="en-US" sz="2400" b="1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) = </a:t>
            </a:r>
            <a:r>
              <a:rPr lang="en-US" sz="2400" i="1" dirty="0" err="1">
                <a:sym typeface="Symbol" charset="2"/>
              </a:rPr>
              <a:t></a:t>
            </a:r>
            <a:r>
              <a:rPr lang="el-GR" sz="2400" dirty="0">
                <a:ea typeface="Arial" charset="0"/>
                <a:cs typeface="Arial" charset="0"/>
              </a:rPr>
              <a:t>Σ</a:t>
            </a:r>
            <a:r>
              <a:rPr lang="el-GR" sz="2400" baseline="-25000" dirty="0">
                <a:ea typeface="Arial" charset="0"/>
                <a:cs typeface="Arial" charset="0"/>
              </a:rPr>
              <a:t>y</a:t>
            </a:r>
            <a:r>
              <a:rPr lang="el-GR" sz="2400" b="1" dirty="0">
                <a:ea typeface="Arial" charset="0"/>
                <a:cs typeface="Arial" charset="0"/>
              </a:rPr>
              <a:t>P</a:t>
            </a:r>
            <a:r>
              <a:rPr lang="el-GR" sz="2400" dirty="0">
                <a:ea typeface="Arial" charset="0"/>
                <a:cs typeface="Arial" charset="0"/>
              </a:rPr>
              <a:t>(</a:t>
            </a:r>
            <a:r>
              <a:rPr lang="el-GR" sz="2400" i="1" dirty="0">
                <a:ea typeface="Arial" charset="0"/>
                <a:cs typeface="Arial" charset="0"/>
              </a:rPr>
              <a:t>X</a:t>
            </a:r>
            <a:r>
              <a:rPr lang="el-GR" sz="2400" dirty="0">
                <a:ea typeface="Arial" charset="0"/>
                <a:cs typeface="Arial" charset="0"/>
              </a:rPr>
              <a:t>,</a:t>
            </a:r>
            <a:r>
              <a:rPr lang="el-GR" sz="2400" b="1" dirty="0">
                <a:ea typeface="Arial" charset="0"/>
                <a:cs typeface="Arial" charset="0"/>
              </a:rPr>
              <a:t>e</a:t>
            </a:r>
            <a:r>
              <a:rPr lang="el-GR" sz="2400" dirty="0">
                <a:ea typeface="Arial" charset="0"/>
                <a:cs typeface="Arial" charset="0"/>
              </a:rPr>
              <a:t>,</a:t>
            </a:r>
            <a:r>
              <a:rPr lang="el-GR" sz="2400" b="1" dirty="0">
                <a:ea typeface="Arial" charset="0"/>
                <a:cs typeface="Arial" charset="0"/>
              </a:rPr>
              <a:t>y</a:t>
            </a:r>
            <a:r>
              <a:rPr lang="el-GR" sz="2400" dirty="0">
                <a:ea typeface="Arial" charset="0"/>
                <a:cs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l-GR" sz="2000" dirty="0">
                <a:ea typeface="Arial" charset="0"/>
                <a:cs typeface="Arial" charset="0"/>
              </a:rPr>
              <a:t>X is a single query variable</a:t>
            </a:r>
          </a:p>
          <a:p>
            <a:pPr lvl="2">
              <a:lnSpc>
                <a:spcPct val="90000"/>
              </a:lnSpc>
            </a:pPr>
            <a:r>
              <a:rPr lang="el-GR" sz="2000" b="1" dirty="0">
                <a:ea typeface="Arial" charset="0"/>
                <a:cs typeface="Arial" charset="0"/>
              </a:rPr>
              <a:t>e</a:t>
            </a:r>
            <a:r>
              <a:rPr lang="el-GR" sz="2000" dirty="0">
                <a:ea typeface="Arial" charset="0"/>
                <a:cs typeface="Arial" charset="0"/>
              </a:rPr>
              <a:t> is a vector of values of the evidence variables </a:t>
            </a:r>
            <a:r>
              <a:rPr lang="el-GR" sz="2000" b="1" dirty="0">
                <a:ea typeface="Arial" charset="0"/>
                <a:cs typeface="Arial" charset="0"/>
              </a:rPr>
              <a:t>E</a:t>
            </a:r>
            <a:endParaRPr lang="el-GR" sz="2000" dirty="0"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</a:pPr>
            <a:r>
              <a:rPr lang="el-GR" sz="2000" b="1" dirty="0">
                <a:ea typeface="Arial" charset="0"/>
                <a:cs typeface="Arial" charset="0"/>
              </a:rPr>
              <a:t>y</a:t>
            </a:r>
            <a:r>
              <a:rPr lang="el-GR" sz="2000" dirty="0">
                <a:ea typeface="Arial" charset="0"/>
                <a:cs typeface="Arial" charset="0"/>
              </a:rPr>
              <a:t> is a vector of values for the remaining unobserved variables </a:t>
            </a:r>
            <a:r>
              <a:rPr lang="el-GR" sz="2000" b="1" dirty="0">
                <a:ea typeface="Arial" charset="0"/>
                <a:cs typeface="Arial" charset="0"/>
              </a:rPr>
              <a:t>Y</a:t>
            </a:r>
          </a:p>
          <a:p>
            <a:pPr lvl="2">
              <a:lnSpc>
                <a:spcPct val="90000"/>
              </a:lnSpc>
            </a:pPr>
            <a:r>
              <a:rPr lang="en-US" sz="1800" b="1" dirty="0" err="1">
                <a:ea typeface="Arial" charset="0"/>
                <a:cs typeface="Arial" charset="0"/>
              </a:rPr>
              <a:t>P</a:t>
            </a:r>
            <a:r>
              <a:rPr lang="en-US" sz="1800" dirty="0" err="1">
                <a:ea typeface="Arial" charset="0"/>
                <a:cs typeface="Arial" charset="0"/>
              </a:rPr>
              <a:t>(</a:t>
            </a:r>
            <a:r>
              <a:rPr lang="en-US" sz="1800" i="1" dirty="0" err="1">
                <a:ea typeface="Arial" charset="0"/>
                <a:cs typeface="Arial" charset="0"/>
              </a:rPr>
              <a:t>X</a:t>
            </a:r>
            <a:r>
              <a:rPr lang="en-US" sz="1800" dirty="0" err="1">
                <a:ea typeface="Arial" charset="0"/>
                <a:cs typeface="Arial" charset="0"/>
              </a:rPr>
              <a:t>,</a:t>
            </a:r>
            <a:r>
              <a:rPr lang="en-US" sz="1800" b="1" dirty="0" err="1">
                <a:ea typeface="Arial" charset="0"/>
                <a:cs typeface="Arial" charset="0"/>
              </a:rPr>
              <a:t>e</a:t>
            </a:r>
            <a:r>
              <a:rPr lang="en-US" sz="1800" dirty="0" err="1">
                <a:ea typeface="Arial" charset="0"/>
                <a:cs typeface="Arial" charset="0"/>
              </a:rPr>
              <a:t>,</a:t>
            </a:r>
            <a:r>
              <a:rPr lang="en-US" sz="1800" b="1" dirty="0" err="1">
                <a:ea typeface="Arial" charset="0"/>
                <a:cs typeface="Arial" charset="0"/>
              </a:rPr>
              <a:t>y</a:t>
            </a:r>
            <a:r>
              <a:rPr lang="en-US" sz="1800" dirty="0">
                <a:ea typeface="Arial" charset="0"/>
                <a:cs typeface="Arial" charset="0"/>
              </a:rPr>
              <a:t>) is a subset of values from the joint probability distribution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Dentistry example</a:t>
            </a:r>
            <a:endParaRPr lang="en-US" sz="2800" i="1" dirty="0" smtClean="0">
              <a:sym typeface="Symbol" charset="2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400" b="1" dirty="0" smtClean="0">
                <a:sym typeface="Symbol" charset="2"/>
              </a:rPr>
              <a:t>  </a:t>
            </a:r>
            <a:r>
              <a:rPr lang="en-US" sz="2400" b="1" dirty="0" err="1" smtClean="0">
                <a:sym typeface="Symbol" charset="2"/>
              </a:rPr>
              <a:t>P</a:t>
            </a:r>
            <a:r>
              <a:rPr lang="en-US" sz="2400" dirty="0" err="1">
                <a:sym typeface="Symbol" charset="2"/>
              </a:rPr>
              <a:t>(</a:t>
            </a:r>
            <a:r>
              <a:rPr lang="en-US" sz="2400" i="1" dirty="0" err="1">
                <a:sym typeface="Symbol" charset="2"/>
              </a:rPr>
              <a:t>Cavity</a:t>
            </a:r>
            <a:r>
              <a:rPr lang="en-US" sz="2400" i="1" dirty="0">
                <a:sym typeface="Symbol" charset="2"/>
              </a:rPr>
              <a:t> | </a:t>
            </a:r>
            <a:r>
              <a:rPr lang="en-US" sz="2400" b="1" dirty="0">
                <a:sym typeface="Symbol" charset="2"/>
              </a:rPr>
              <a:t>toothache</a:t>
            </a:r>
            <a:r>
              <a:rPr lang="en-US" sz="2400" dirty="0">
                <a:sym typeface="Symbol" charset="2"/>
              </a:rPr>
              <a:t>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400" i="1" dirty="0">
                <a:sym typeface="Symbol" charset="2"/>
              </a:rPr>
              <a:t>	</a:t>
            </a:r>
            <a:r>
              <a:rPr lang="en-US" sz="2400" dirty="0">
                <a:sym typeface="Symbol" charset="2"/>
              </a:rPr>
              <a:t>= </a:t>
            </a:r>
            <a:r>
              <a:rPr lang="en-US" sz="2400" b="1" dirty="0" err="1">
                <a:sym typeface="Symbol" charset="2"/>
              </a:rPr>
              <a:t>P</a:t>
            </a:r>
            <a:r>
              <a:rPr lang="en-US" sz="2400" dirty="0" err="1">
                <a:sym typeface="Symbol" charset="2"/>
              </a:rPr>
              <a:t>(</a:t>
            </a:r>
            <a:r>
              <a:rPr lang="en-US" sz="2400" i="1" dirty="0" err="1">
                <a:sym typeface="Symbol" charset="2"/>
              </a:rPr>
              <a:t>Cavity</a:t>
            </a:r>
            <a:r>
              <a:rPr lang="en-US" sz="2400" dirty="0" err="1">
                <a:sym typeface="Symbol" charset="2"/>
              </a:rPr>
              <a:t>,</a:t>
            </a:r>
            <a:r>
              <a:rPr lang="en-US" sz="2400" b="1" dirty="0" err="1">
                <a:sym typeface="Symbol" charset="2"/>
              </a:rPr>
              <a:t>toothache</a:t>
            </a:r>
            <a:r>
              <a:rPr lang="en-US" sz="2400" dirty="0" err="1">
                <a:sym typeface="Symbol" charset="2"/>
              </a:rPr>
              <a:t>)/P(</a:t>
            </a:r>
            <a:r>
              <a:rPr lang="en-US" sz="2400" b="1" dirty="0" err="1">
                <a:sym typeface="Symbol" charset="2"/>
              </a:rPr>
              <a:t>toothache</a:t>
            </a:r>
            <a:r>
              <a:rPr lang="en-US" sz="2400" dirty="0">
                <a:sym typeface="Symbol" charset="2"/>
              </a:rPr>
              <a:t>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400" dirty="0">
                <a:sym typeface="Symbol" charset="2"/>
              </a:rPr>
              <a:t>	= </a:t>
            </a:r>
            <a:r>
              <a:rPr lang="en-US" sz="2400" i="1" dirty="0" err="1">
                <a:sym typeface="Symbol" charset="2"/>
              </a:rPr>
              <a:t></a:t>
            </a:r>
            <a:r>
              <a:rPr lang="en-US" sz="2400" b="1" dirty="0" err="1">
                <a:sym typeface="Symbol" charset="2"/>
              </a:rPr>
              <a:t>P</a:t>
            </a:r>
            <a:r>
              <a:rPr lang="en-US" sz="2400" dirty="0" err="1">
                <a:sym typeface="Symbol" charset="2"/>
              </a:rPr>
              <a:t>(</a:t>
            </a:r>
            <a:r>
              <a:rPr lang="en-US" sz="2400" i="1" dirty="0" err="1">
                <a:sym typeface="Symbol" charset="2"/>
              </a:rPr>
              <a:t>Cavity</a:t>
            </a:r>
            <a:r>
              <a:rPr lang="en-US" sz="2400" dirty="0" err="1">
                <a:sym typeface="Symbol" charset="2"/>
              </a:rPr>
              <a:t>,</a:t>
            </a:r>
            <a:r>
              <a:rPr lang="en-US" sz="2400" b="1" dirty="0" err="1">
                <a:sym typeface="Symbol" charset="2"/>
              </a:rPr>
              <a:t>toothache</a:t>
            </a:r>
            <a:r>
              <a:rPr lang="en-US" sz="2400" dirty="0">
                <a:sym typeface="Symbol" charset="2"/>
              </a:rPr>
              <a:t>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400" dirty="0">
                <a:sym typeface="Symbol" charset="2"/>
              </a:rPr>
              <a:t>	= </a:t>
            </a:r>
            <a:r>
              <a:rPr lang="en-US" sz="2400" i="1" dirty="0" err="1">
                <a:sym typeface="Symbol" charset="2"/>
              </a:rPr>
              <a:t></a:t>
            </a:r>
            <a:r>
              <a:rPr lang="en-US" sz="2400" dirty="0" err="1">
                <a:sym typeface="Symbol" charset="2"/>
              </a:rPr>
              <a:t>[</a:t>
            </a:r>
            <a:r>
              <a:rPr lang="en-US" sz="2400" b="1" dirty="0" err="1">
                <a:sym typeface="Symbol" charset="2"/>
              </a:rPr>
              <a:t>P</a:t>
            </a:r>
            <a:r>
              <a:rPr lang="en-US" sz="2400" dirty="0" err="1">
                <a:sym typeface="Symbol" charset="2"/>
              </a:rPr>
              <a:t>(</a:t>
            </a:r>
            <a:r>
              <a:rPr lang="en-US" sz="2400" i="1" dirty="0" err="1">
                <a:sym typeface="Symbol" charset="2"/>
              </a:rPr>
              <a:t>Cavity</a:t>
            </a:r>
            <a:r>
              <a:rPr lang="en-US" sz="2400" dirty="0" err="1">
                <a:sym typeface="Symbol" charset="2"/>
              </a:rPr>
              <a:t>,</a:t>
            </a:r>
            <a:r>
              <a:rPr lang="en-US" sz="2400" b="1" dirty="0" err="1">
                <a:sym typeface="Symbol" charset="2"/>
              </a:rPr>
              <a:t>toothache</a:t>
            </a:r>
            <a:r>
              <a:rPr lang="en-US" sz="2400" i="1" dirty="0" err="1">
                <a:sym typeface="Symbol" charset="2"/>
              </a:rPr>
              <a:t>,</a:t>
            </a:r>
            <a:r>
              <a:rPr lang="en-US" sz="2400" b="1" dirty="0" err="1">
                <a:sym typeface="Symbol" charset="2"/>
              </a:rPr>
              <a:t>catch</a:t>
            </a:r>
            <a:r>
              <a:rPr lang="en-US" sz="2400" dirty="0" err="1">
                <a:sym typeface="Symbol" charset="2"/>
              </a:rPr>
              <a:t>)</a:t>
            </a:r>
            <a:r>
              <a:rPr lang="en-US" sz="2400" dirty="0" err="1">
                <a:solidFill>
                  <a:srgbClr val="FF0000"/>
                </a:solidFill>
                <a:sym typeface="Symbol" charset="2"/>
              </a:rPr>
              <a:t>+</a:t>
            </a:r>
            <a:r>
              <a:rPr lang="en-US" sz="2400" b="1" dirty="0" err="1">
                <a:sym typeface="Symbol" charset="2"/>
              </a:rPr>
              <a:t>P</a:t>
            </a:r>
            <a:r>
              <a:rPr lang="en-US" sz="2400" dirty="0" err="1">
                <a:sym typeface="Symbol" charset="2"/>
              </a:rPr>
              <a:t>(</a:t>
            </a:r>
            <a:r>
              <a:rPr lang="en-US" sz="2400" i="1" dirty="0" err="1">
                <a:sym typeface="Symbol" charset="2"/>
              </a:rPr>
              <a:t>Cavity</a:t>
            </a:r>
            <a:r>
              <a:rPr lang="en-US" sz="2400" dirty="0" err="1">
                <a:sym typeface="Symbol" charset="2"/>
              </a:rPr>
              <a:t>,</a:t>
            </a:r>
            <a:r>
              <a:rPr lang="en-US" sz="2400" b="1" dirty="0" err="1">
                <a:sym typeface="Symbol" charset="2"/>
              </a:rPr>
              <a:t>toothache</a:t>
            </a:r>
            <a:r>
              <a:rPr lang="en-US" sz="2400" i="1" dirty="0" err="1">
                <a:sym typeface="Symbol" charset="2"/>
              </a:rPr>
              <a:t>,</a:t>
            </a:r>
            <a:r>
              <a:rPr lang="en-US" sz="2400" b="1" dirty="0" err="1">
                <a:sym typeface="Symbol" charset="2"/>
              </a:rPr>
              <a:t>catch</a:t>
            </a:r>
            <a:r>
              <a:rPr lang="en-US" sz="2400" dirty="0">
                <a:sym typeface="Symbol" charset="2"/>
              </a:rPr>
              <a:t>)]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400" dirty="0">
                <a:sym typeface="Symbol" charset="2"/>
              </a:rPr>
              <a:t>	= (1/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.2</a:t>
            </a:r>
            <a:r>
              <a:rPr lang="en-US" sz="2400" dirty="0">
                <a:sym typeface="Symbol" charset="2"/>
              </a:rPr>
              <a:t>)[</a:t>
            </a:r>
            <a:r>
              <a:rPr lang="en-US" sz="2400" dirty="0">
                <a:solidFill>
                  <a:srgbClr val="008000"/>
                </a:solidFill>
                <a:sym typeface="Symbol" charset="2"/>
              </a:rPr>
              <a:t>.108</a:t>
            </a:r>
            <a:r>
              <a:rPr lang="en-US" sz="2400" dirty="0">
                <a:sym typeface="Symbol" charset="2"/>
              </a:rPr>
              <a:t>,</a:t>
            </a:r>
            <a:r>
              <a:rPr lang="en-US" sz="2400" dirty="0">
                <a:solidFill>
                  <a:srgbClr val="0000FF"/>
                </a:solidFill>
                <a:sym typeface="Symbol" charset="2"/>
              </a:rPr>
              <a:t>0.016</a:t>
            </a:r>
            <a:r>
              <a:rPr lang="en-US" sz="2400" dirty="0">
                <a:sym typeface="Symbol" charset="2"/>
              </a:rPr>
              <a:t> 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+</a:t>
            </a:r>
            <a:r>
              <a:rPr lang="en-US" sz="2400" dirty="0">
                <a:sym typeface="Symbol" charset="2"/>
              </a:rPr>
              <a:t> </a:t>
            </a:r>
            <a:r>
              <a:rPr lang="en-US" sz="2400" dirty="0">
                <a:solidFill>
                  <a:srgbClr val="008000"/>
                </a:solidFill>
                <a:sym typeface="Symbol" charset="2"/>
              </a:rPr>
              <a:t>.012</a:t>
            </a:r>
            <a:r>
              <a:rPr lang="en-US" sz="2400" dirty="0">
                <a:sym typeface="Symbol" charset="2"/>
              </a:rPr>
              <a:t>,</a:t>
            </a:r>
            <a:r>
              <a:rPr lang="en-US" sz="2400" dirty="0">
                <a:solidFill>
                  <a:srgbClr val="0000FF"/>
                </a:solidFill>
                <a:sym typeface="Symbol" charset="2"/>
              </a:rPr>
              <a:t>.064</a:t>
            </a:r>
            <a:r>
              <a:rPr lang="en-US" sz="2400" dirty="0">
                <a:sym typeface="Symbol" charset="2"/>
              </a:rPr>
              <a:t>]	= </a:t>
            </a:r>
            <a:r>
              <a:rPr lang="en-US" sz="2400" dirty="0">
                <a:solidFill>
                  <a:srgbClr val="800000"/>
                </a:solidFill>
                <a:sym typeface="Symbol" charset="2"/>
              </a:rPr>
              <a:t>5</a:t>
            </a:r>
            <a:r>
              <a:rPr lang="en-US" sz="2400" dirty="0">
                <a:sym typeface="Symbol" charset="2"/>
              </a:rPr>
              <a:t></a:t>
            </a:r>
            <a:r>
              <a:rPr lang="en-US" sz="2400" dirty="0">
                <a:solidFill>
                  <a:srgbClr val="008000"/>
                </a:solidFill>
                <a:sym typeface="Symbol" charset="2"/>
              </a:rPr>
              <a:t>.12</a:t>
            </a:r>
            <a:r>
              <a:rPr lang="en-US" sz="2400" dirty="0">
                <a:sym typeface="Symbol" charset="2"/>
              </a:rPr>
              <a:t>,</a:t>
            </a:r>
            <a:r>
              <a:rPr lang="en-US" sz="2400" dirty="0">
                <a:solidFill>
                  <a:srgbClr val="0000FF"/>
                </a:solidFill>
                <a:sym typeface="Symbol" charset="2"/>
              </a:rPr>
              <a:t>.08</a:t>
            </a:r>
            <a:r>
              <a:rPr lang="en-US" sz="2400" dirty="0">
                <a:sym typeface="Symbol" charset="2"/>
              </a:rPr>
              <a:t> = </a:t>
            </a:r>
            <a:r>
              <a:rPr lang="en-US" sz="2400" dirty="0">
                <a:solidFill>
                  <a:srgbClr val="008000"/>
                </a:solidFill>
                <a:sym typeface="Symbol" charset="2"/>
              </a:rPr>
              <a:t>.6</a:t>
            </a:r>
            <a:r>
              <a:rPr lang="en-US" sz="2400" dirty="0">
                <a:sym typeface="Symbol" charset="2"/>
              </a:rPr>
              <a:t>,</a:t>
            </a:r>
            <a:r>
              <a:rPr lang="en-US" sz="2400" dirty="0">
                <a:solidFill>
                  <a:srgbClr val="0000FF"/>
                </a:solidFill>
                <a:sym typeface="Symbol" charset="2"/>
              </a:rPr>
              <a:t>.4</a:t>
            </a:r>
            <a:r>
              <a:rPr lang="en-US" sz="2400" dirty="0">
                <a:sym typeface="Symbol" charset="2"/>
              </a:rPr>
              <a:t>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Only problem, but a big one, is that this does not scale well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Arial" charset="0"/>
                <a:cs typeface="Arial" charset="0"/>
              </a:rPr>
              <a:t>If there are </a:t>
            </a:r>
            <a:r>
              <a:rPr lang="en-US" sz="2000" i="1" dirty="0" err="1">
                <a:ea typeface="Arial" charset="0"/>
                <a:cs typeface="Arial" charset="0"/>
              </a:rPr>
              <a:t>n</a:t>
            </a:r>
            <a:r>
              <a:rPr lang="en-US" sz="2000" dirty="0">
                <a:ea typeface="Arial" charset="0"/>
                <a:cs typeface="Arial" charset="0"/>
              </a:rPr>
              <a:t> Boolean variables, space and time are O(</a:t>
            </a:r>
            <a:r>
              <a:rPr lang="en-US" sz="2000" i="1" dirty="0">
                <a:ea typeface="Arial" charset="0"/>
                <a:cs typeface="Arial" charset="0"/>
              </a:rPr>
              <a:t>2</a:t>
            </a:r>
            <a:r>
              <a:rPr lang="en-US" sz="2000" i="1" baseline="30000" dirty="0">
                <a:ea typeface="Arial" charset="0"/>
                <a:cs typeface="Arial" charset="0"/>
              </a:rPr>
              <a:t>n</a:t>
            </a:r>
            <a:r>
              <a:rPr lang="en-US" sz="2000" dirty="0"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ea typeface="Arial" charset="0"/>
                <a:cs typeface="Arial" charset="0"/>
              </a:rPr>
              <a:t>Will look shortly at independence as a means of dealing with this</a:t>
            </a:r>
          </a:p>
        </p:txBody>
      </p:sp>
      <p:pic>
        <p:nvPicPr>
          <p:cNvPr id="5" name="Picture 4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0451" y="2874433"/>
            <a:ext cx="3341707" cy="134558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6230856" y="3488267"/>
            <a:ext cx="1355279" cy="760530"/>
          </a:xfrm>
          <a:prstGeom prst="rect">
            <a:avLst/>
          </a:prstGeom>
          <a:noFill/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84736" y="3513783"/>
            <a:ext cx="1243326" cy="338892"/>
          </a:xfrm>
          <a:prstGeom prst="rect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86161" y="3877243"/>
            <a:ext cx="1243326" cy="338892"/>
          </a:xfrm>
          <a:prstGeom prst="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16200000" flipH="1">
            <a:off x="6454841" y="3872713"/>
            <a:ext cx="660022" cy="14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2700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595" grpId="0" build="p" autoUpdateAnimBg="0"/>
      <p:bldP spid="6" grpId="0" uiExpand="1" animBg="1"/>
      <p:bldP spid="7" grpId="0" uiExpand="1" animBg="1"/>
      <p:bldP spid="8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D331-BF24-F041-9398-7A596DA465CD}" type="slidenum">
              <a:rPr lang="en-US"/>
              <a:pPr/>
              <a:t>22</a:t>
            </a:fld>
            <a:endParaRPr lang="en-US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75" y="32226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Multiple Sources of Evidence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580737"/>
            <a:ext cx="8682037" cy="479307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As more sources of evidence accumulate, the conditional probability of </a:t>
            </a:r>
            <a:r>
              <a:rPr lang="en-US" sz="2400" i="1" dirty="0"/>
              <a:t>cavity </a:t>
            </a:r>
            <a:r>
              <a:rPr lang="en-US" sz="2400" dirty="0"/>
              <a:t>will adjust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if </a:t>
            </a:r>
            <a:r>
              <a:rPr lang="en-US" sz="2000" i="1" dirty="0"/>
              <a:t>catch</a:t>
            </a:r>
            <a:r>
              <a:rPr lang="en-US" sz="2000" dirty="0"/>
              <a:t> is also given, then have: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P(</a:t>
            </a:r>
            <a:r>
              <a:rPr lang="en-US" sz="2000" i="1" dirty="0" err="1"/>
              <a:t>cavity</a:t>
            </a:r>
            <a:r>
              <a:rPr lang="en-US" sz="2000" i="1" dirty="0"/>
              <a:t> | </a:t>
            </a:r>
            <a:r>
              <a:rPr lang="en-US" sz="2000" i="1" dirty="0" err="1"/>
              <a:t>toothache,catch</a:t>
            </a:r>
            <a:r>
              <a:rPr lang="en-US" sz="2000" dirty="0"/>
              <a:t>)</a:t>
            </a:r>
          </a:p>
          <a:p>
            <a:pPr lvl="2">
              <a:lnSpc>
                <a:spcPct val="80000"/>
              </a:lnSpc>
              <a:buFont typeface="Wingdings" charset="2"/>
              <a:buNone/>
            </a:pPr>
            <a:r>
              <a:rPr lang="en-US" sz="1800" dirty="0"/>
              <a:t>= </a:t>
            </a:r>
            <a:r>
              <a:rPr lang="en-US" sz="1800" dirty="0" err="1"/>
              <a:t>P(</a:t>
            </a:r>
            <a:r>
              <a:rPr lang="en-US" sz="1800" i="1" dirty="0" err="1"/>
              <a:t>cavity</a:t>
            </a:r>
            <a:r>
              <a:rPr lang="en-US" sz="1800" dirty="0"/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toothache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catch</a:t>
            </a:r>
            <a:r>
              <a:rPr lang="en-US" sz="1800" dirty="0">
                <a:sym typeface="Symbol" charset="2"/>
              </a:rPr>
              <a:t>)/</a:t>
            </a:r>
            <a:r>
              <a:rPr lang="en-US" sz="1800" dirty="0" err="1">
                <a:sym typeface="Symbol" charset="2"/>
              </a:rPr>
              <a:t>P(</a:t>
            </a:r>
            <a:r>
              <a:rPr lang="en-US" sz="1800" i="1" dirty="0" err="1">
                <a:sym typeface="Symbol" charset="2"/>
              </a:rPr>
              <a:t>toothache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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catch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/>
              <a:t>= .87 (up from .6)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In general, as evidence accumulates over time, such as data from an x-ray, the conditional probability of </a:t>
            </a:r>
            <a:r>
              <a:rPr lang="en-US" sz="2400" i="1" dirty="0"/>
              <a:t>cavity</a:t>
            </a:r>
            <a:r>
              <a:rPr lang="en-US" sz="2400" dirty="0"/>
              <a:t> would continue to evolve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Probabilistic reasoning is inherently non-monotonic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However, if evidence is irrelevant, may simply </a:t>
            </a:r>
            <a:r>
              <a:rPr lang="en-US" sz="2400" dirty="0" smtClean="0"/>
              <a:t>ignore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P(</a:t>
            </a:r>
            <a:r>
              <a:rPr lang="en-US" sz="2000" i="1" dirty="0" err="1"/>
              <a:t>cavity</a:t>
            </a:r>
            <a:r>
              <a:rPr lang="en-US" sz="2000" i="1" dirty="0"/>
              <a:t> | </a:t>
            </a:r>
            <a:r>
              <a:rPr lang="en-US" sz="2000" i="1" dirty="0" err="1"/>
              <a:t>toothache,sunny</a:t>
            </a:r>
            <a:r>
              <a:rPr lang="en-US" sz="2000" dirty="0"/>
              <a:t>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000" dirty="0"/>
              <a:t>	= </a:t>
            </a:r>
            <a:r>
              <a:rPr lang="en-US" sz="2000" dirty="0" err="1"/>
              <a:t>P(</a:t>
            </a:r>
            <a:r>
              <a:rPr lang="en-US" sz="2000" i="1" dirty="0" err="1"/>
              <a:t>cavity</a:t>
            </a:r>
            <a:r>
              <a:rPr lang="en-US" sz="2000" i="1" dirty="0"/>
              <a:t> </a:t>
            </a:r>
            <a:r>
              <a:rPr lang="en-US" sz="2000" dirty="0"/>
              <a:t>| </a:t>
            </a:r>
            <a:r>
              <a:rPr lang="en-US" sz="2000" i="1" dirty="0"/>
              <a:t>toothache</a:t>
            </a:r>
            <a:r>
              <a:rPr lang="en-US" sz="2000" dirty="0"/>
              <a:t>) = 0.6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Such reasoning about </a:t>
            </a:r>
            <a:r>
              <a:rPr lang="en-US" sz="2000" i="1" dirty="0"/>
              <a:t>independence</a:t>
            </a:r>
            <a:r>
              <a:rPr lang="en-US" sz="2000" dirty="0"/>
              <a:t> can be essential in making probabilistic reasoning tractable</a:t>
            </a:r>
          </a:p>
        </p:txBody>
      </p:sp>
    </p:spTree>
    <p:extLst>
      <p:ext uri="{BB962C8B-B14F-4D97-AF65-F5344CB8AC3E}">
        <p14:creationId xmlns:p14="http://schemas.microsoft.com/office/powerpoint/2010/main" val="1225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5584-5795-0E44-9A48-6CC584982736}" type="slidenum">
              <a:rPr lang="en-US"/>
              <a:pPr/>
              <a:t>23</a:t>
            </a:fld>
            <a:endParaRPr lang="en-US"/>
          </a:p>
        </p:txBody>
      </p:sp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93675"/>
            <a:ext cx="7772400" cy="809625"/>
          </a:xfrm>
        </p:spPr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117601"/>
            <a:ext cx="8440737" cy="53609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are independent </a:t>
            </a:r>
            <a:r>
              <a:rPr lang="en-US" sz="2400" dirty="0" err="1"/>
              <a:t>iff</a:t>
            </a:r>
            <a:endParaRPr lang="en-US" sz="2400" dirty="0"/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en-US" sz="2400" b="1" dirty="0"/>
              <a:t>	P</a:t>
            </a:r>
            <a:r>
              <a:rPr lang="en-US" sz="2400" dirty="0"/>
              <a:t>(</a:t>
            </a:r>
            <a:r>
              <a:rPr lang="en-US" sz="2400" i="1" dirty="0"/>
              <a:t>A|B</a:t>
            </a:r>
            <a:r>
              <a:rPr lang="en-US" sz="2400" dirty="0"/>
              <a:t>) =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</a:t>
            </a:r>
            <a:r>
              <a:rPr lang="en-US" sz="2400" u="sng" dirty="0"/>
              <a:t>or</a:t>
            </a:r>
            <a:r>
              <a:rPr lang="en-US" sz="2400" dirty="0"/>
              <a:t>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B|A</a:t>
            </a:r>
            <a:r>
              <a:rPr lang="en-US" sz="2400" dirty="0"/>
              <a:t>) =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 </a:t>
            </a:r>
            <a:r>
              <a:rPr lang="en-US" sz="2400" u="sng" dirty="0"/>
              <a:t>or</a:t>
            </a:r>
            <a:r>
              <a:rPr lang="en-US" sz="2400" dirty="0"/>
              <a:t> </a:t>
            </a:r>
            <a:r>
              <a:rPr lang="en-US" sz="2400" b="1" dirty="0"/>
              <a:t>P</a:t>
            </a:r>
            <a:r>
              <a:rPr lang="en-US" sz="2400" dirty="0"/>
              <a:t>(A, B) =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dirty="0"/>
              <a:t>	</a:t>
            </a:r>
            <a:r>
              <a:rPr lang="en-US" sz="2300" dirty="0"/>
              <a:t>E.g., </a:t>
            </a:r>
            <a:r>
              <a:rPr lang="en-US" sz="2300" b="1" dirty="0" err="1"/>
              <a:t>P</a:t>
            </a:r>
            <a:r>
              <a:rPr lang="en-US" sz="2300" dirty="0" err="1"/>
              <a:t>(</a:t>
            </a:r>
            <a:r>
              <a:rPr lang="en-US" sz="2300" i="1" dirty="0" err="1"/>
              <a:t>Toothache</a:t>
            </a:r>
            <a:r>
              <a:rPr lang="en-US" sz="2300" i="1" dirty="0"/>
              <a:t>, Catch, Cavity, Weather</a:t>
            </a:r>
            <a:r>
              <a:rPr lang="en-US" sz="2300" dirty="0"/>
              <a:t>)</a:t>
            </a:r>
          </a:p>
          <a:p>
            <a:pPr lvl="2">
              <a:lnSpc>
                <a:spcPct val="120000"/>
              </a:lnSpc>
              <a:buFont typeface="Wingdings" charset="2"/>
              <a:buNone/>
            </a:pPr>
            <a:r>
              <a:rPr lang="en-US" sz="2300" dirty="0"/>
              <a:t>	= </a:t>
            </a:r>
            <a:r>
              <a:rPr lang="en-US" sz="2300" b="1" dirty="0" err="1"/>
              <a:t>P</a:t>
            </a:r>
            <a:r>
              <a:rPr lang="en-US" sz="2300" dirty="0" err="1"/>
              <a:t>(</a:t>
            </a:r>
            <a:r>
              <a:rPr lang="en-US" sz="2300" i="1" dirty="0" err="1"/>
              <a:t>Toothache</a:t>
            </a:r>
            <a:r>
              <a:rPr lang="en-US" sz="2300" i="1" dirty="0"/>
              <a:t>, Catch, Cavity</a:t>
            </a:r>
            <a:r>
              <a:rPr lang="en-US" sz="2300" dirty="0"/>
              <a:t>) </a:t>
            </a:r>
            <a:r>
              <a:rPr lang="en-US" sz="2300" b="1" dirty="0" err="1"/>
              <a:t>P</a:t>
            </a:r>
            <a:r>
              <a:rPr lang="en-US" sz="2300" dirty="0" err="1"/>
              <a:t>(</a:t>
            </a:r>
            <a:r>
              <a:rPr lang="en-US" sz="2300" i="1" dirty="0" err="1"/>
              <a:t>Weather</a:t>
            </a:r>
            <a:r>
              <a:rPr lang="en-US" sz="2300" dirty="0"/>
              <a:t>)</a:t>
            </a:r>
          </a:p>
          <a:p>
            <a:pPr lvl="4">
              <a:lnSpc>
                <a:spcPct val="120000"/>
              </a:lnSpc>
              <a:buFont typeface="Wingdings" charset="2"/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Reduces 2x2x2x4=32 entries to 2x2x2+4=12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For </a:t>
            </a:r>
            <a:r>
              <a:rPr lang="en-US" sz="2300" i="1" dirty="0" err="1"/>
              <a:t>n</a:t>
            </a:r>
            <a:r>
              <a:rPr lang="en-US" sz="2300" dirty="0"/>
              <a:t> independent coin tosses, </a:t>
            </a:r>
            <a:r>
              <a:rPr lang="en-US" sz="2300" i="1" dirty="0"/>
              <a:t>O(2</a:t>
            </a:r>
            <a:r>
              <a:rPr lang="en-US" sz="2300" i="1" baseline="30000" dirty="0"/>
              <a:t>n</a:t>
            </a:r>
            <a:r>
              <a:rPr lang="en-US" sz="2300" i="1" dirty="0"/>
              <a:t>)</a:t>
            </a:r>
            <a:r>
              <a:rPr lang="en-US" sz="2300" dirty="0">
                <a:ea typeface="Arial" charset="0"/>
                <a:cs typeface="Arial" charset="0"/>
              </a:rPr>
              <a:t>→</a:t>
            </a:r>
            <a:r>
              <a:rPr lang="en-US" sz="2300" i="1" dirty="0"/>
              <a:t>O(n</a:t>
            </a:r>
            <a:r>
              <a:rPr lang="en-US" sz="2300" i="1" dirty="0" smtClean="0"/>
              <a:t>)</a:t>
            </a:r>
            <a:endParaRPr lang="en-US" sz="2300" dirty="0" smtClean="0"/>
          </a:p>
          <a:p>
            <a:pPr lvl="1">
              <a:lnSpc>
                <a:spcPct val="120000"/>
              </a:lnSpc>
            </a:pPr>
            <a:r>
              <a:rPr lang="en-US" sz="2300" i="1" dirty="0"/>
              <a:t>Analogous to goal decomposition in planning</a:t>
            </a:r>
          </a:p>
          <a:p>
            <a:pPr>
              <a:lnSpc>
                <a:spcPct val="120000"/>
              </a:lnSpc>
            </a:pPr>
            <a:r>
              <a:rPr lang="en-US" sz="2400" i="1" dirty="0"/>
              <a:t>Absolute</a:t>
            </a:r>
            <a:r>
              <a:rPr lang="en-US" sz="2400" dirty="0"/>
              <a:t> (or </a:t>
            </a:r>
            <a:r>
              <a:rPr lang="en-US" sz="2400" i="1" dirty="0"/>
              <a:t>marginal</a:t>
            </a:r>
            <a:r>
              <a:rPr lang="en-US" sz="2400" dirty="0"/>
              <a:t>) independence is powerful but </a:t>
            </a:r>
            <a:r>
              <a:rPr lang="en-US" sz="2400" dirty="0" smtClean="0"/>
              <a:t>rare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E.g., dentistry is a large field with hundreds of variables, none of which are absolutely </a:t>
            </a:r>
            <a:r>
              <a:rPr lang="en-US" sz="2300" dirty="0" smtClean="0"/>
              <a:t>independent</a:t>
            </a:r>
          </a:p>
          <a:p>
            <a:pPr lvl="1">
              <a:lnSpc>
                <a:spcPct val="120000"/>
              </a:lnSpc>
            </a:pPr>
            <a:r>
              <a:rPr lang="en-US" sz="2300" dirty="0" smtClean="0"/>
              <a:t>What </a:t>
            </a:r>
            <a:r>
              <a:rPr lang="en-US" sz="2300" dirty="0"/>
              <a:t>to do</a:t>
            </a:r>
            <a:r>
              <a:rPr lang="en-US" sz="2300" dirty="0" smtClean="0"/>
              <a:t>?</a:t>
            </a:r>
            <a:endParaRPr lang="en-US" sz="2300" dirty="0"/>
          </a:p>
        </p:txBody>
      </p:sp>
      <p:pic>
        <p:nvPicPr>
          <p:cNvPr id="1465348" name="Picture 4" descr="weather-independ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75" y="2824163"/>
            <a:ext cx="4787900" cy="119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746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4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3E45-3990-264E-B4A3-8356426058EB}" type="slidenum">
              <a:rPr lang="en-US"/>
              <a:pPr/>
              <a:t>24</a:t>
            </a:fld>
            <a:endParaRPr lang="en-US"/>
          </a:p>
        </p:txBody>
      </p:sp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0"/>
            <a:ext cx="7772400" cy="1143000"/>
          </a:xfrm>
        </p:spPr>
        <p:txBody>
          <a:bodyPr/>
          <a:lstStyle/>
          <a:p>
            <a:r>
              <a:rPr lang="en-US"/>
              <a:t>Conditional Independence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147763"/>
            <a:ext cx="8516032" cy="4327525"/>
          </a:xfrm>
        </p:spPr>
        <p:txBody>
          <a:bodyPr>
            <a:normAutofit/>
          </a:bodyPr>
          <a:lstStyle/>
          <a:p>
            <a:r>
              <a:rPr lang="en-US" sz="2400" dirty="0"/>
              <a:t>Two </a:t>
            </a:r>
            <a:r>
              <a:rPr lang="en-US" sz="2400" i="1" dirty="0"/>
              <a:t>dependent</a:t>
            </a:r>
            <a:r>
              <a:rPr lang="en-US" sz="2400" dirty="0"/>
              <a:t> variables may become </a:t>
            </a:r>
            <a:r>
              <a:rPr lang="en-US" sz="2400" i="1" dirty="0"/>
              <a:t>conditionally independent</a:t>
            </a:r>
            <a:r>
              <a:rPr lang="en-US" sz="2400" dirty="0"/>
              <a:t> when </a:t>
            </a:r>
            <a:r>
              <a:rPr lang="en-US" sz="2400" i="1" dirty="0"/>
              <a:t>conditioned</a:t>
            </a:r>
            <a:r>
              <a:rPr lang="en-US" sz="2400" dirty="0"/>
              <a:t> on a third variable</a:t>
            </a:r>
          </a:p>
          <a:p>
            <a:r>
              <a:rPr lang="en-US" sz="2400" dirty="0"/>
              <a:t>Consider </a:t>
            </a:r>
            <a:r>
              <a:rPr lang="en-US" sz="2400" i="1" dirty="0"/>
              <a:t>Catch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endParaRPr lang="en-US" sz="2400" dirty="0"/>
          </a:p>
          <a:p>
            <a:pPr lvl="1"/>
            <a:r>
              <a:rPr lang="en-US" sz="2000" dirty="0" err="1"/>
              <a:t>P(</a:t>
            </a:r>
            <a:r>
              <a:rPr lang="en-US" sz="2000" i="1" dirty="0" err="1"/>
              <a:t>catch</a:t>
            </a:r>
            <a:r>
              <a:rPr lang="en-US" sz="2000" dirty="0"/>
              <a:t>)=.34 while </a:t>
            </a:r>
            <a:r>
              <a:rPr lang="en-US" sz="2000" dirty="0" err="1"/>
              <a:t>P(</a:t>
            </a:r>
            <a:r>
              <a:rPr lang="en-US" sz="2000" i="1" dirty="0" err="1"/>
              <a:t>catch</a:t>
            </a:r>
            <a:r>
              <a:rPr lang="en-US" sz="2000" dirty="0"/>
              <a:t> | </a:t>
            </a:r>
            <a:r>
              <a:rPr lang="en-US" sz="2000" i="1" dirty="0"/>
              <a:t>toothache</a:t>
            </a:r>
            <a:r>
              <a:rPr lang="en-US" sz="2000" dirty="0"/>
              <a:t>)=.62, so </a:t>
            </a:r>
            <a:r>
              <a:rPr lang="en-US" sz="2000" i="1" dirty="0"/>
              <a:t>dependent</a:t>
            </a:r>
            <a:endParaRPr lang="en-US" sz="2000" dirty="0"/>
          </a:p>
          <a:p>
            <a:pPr lvl="1"/>
            <a:r>
              <a:rPr lang="en-US" sz="2000" dirty="0"/>
              <a:t>The problem is that while neither causes the other, they </a:t>
            </a:r>
            <a:r>
              <a:rPr lang="en-US" sz="2000" i="1" dirty="0"/>
              <a:t>correlate</a:t>
            </a:r>
            <a:r>
              <a:rPr lang="en-US" sz="2000" dirty="0"/>
              <a:t> because both caused by single underlying hidden variable (</a:t>
            </a:r>
            <a:r>
              <a:rPr lang="en-US" sz="2000" i="1" dirty="0"/>
              <a:t>cavity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466372" name="Picture 4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9975" y="4368800"/>
            <a:ext cx="3092450" cy="124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09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3E45-3990-264E-B4A3-8356426058EB}" type="slidenum">
              <a:rPr lang="en-US"/>
              <a:pPr/>
              <a:t>25</a:t>
            </a:fld>
            <a:endParaRPr lang="en-US"/>
          </a:p>
        </p:txBody>
      </p:sp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0"/>
            <a:ext cx="7772400" cy="838200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868363"/>
            <a:ext cx="8516032" cy="4745037"/>
          </a:xfrm>
        </p:spPr>
        <p:txBody>
          <a:bodyPr>
            <a:normAutofit/>
          </a:bodyPr>
          <a:lstStyle/>
          <a:p>
            <a:r>
              <a:rPr lang="en-US" sz="2400" dirty="0"/>
              <a:t>Two </a:t>
            </a:r>
            <a:r>
              <a:rPr lang="en-US" sz="2400" i="1" dirty="0"/>
              <a:t>dependent</a:t>
            </a:r>
            <a:r>
              <a:rPr lang="en-US" sz="2400" dirty="0"/>
              <a:t> variables may become </a:t>
            </a:r>
            <a:r>
              <a:rPr lang="en-US" sz="2400" i="1" dirty="0"/>
              <a:t>conditionally independent</a:t>
            </a:r>
            <a:r>
              <a:rPr lang="en-US" sz="2400" dirty="0"/>
              <a:t> when </a:t>
            </a:r>
            <a:r>
              <a:rPr lang="en-US" sz="2400" i="1" dirty="0"/>
              <a:t>conditioned</a:t>
            </a:r>
            <a:r>
              <a:rPr lang="en-US" sz="2400" dirty="0"/>
              <a:t> on a third variable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i="1" dirty="0"/>
              <a:t>condition</a:t>
            </a:r>
            <a:r>
              <a:rPr lang="en-US" sz="2000" dirty="0"/>
              <a:t> both </a:t>
            </a:r>
            <a:r>
              <a:rPr lang="en-US" sz="2000" i="1" dirty="0"/>
              <a:t>Catch</a:t>
            </a:r>
            <a:r>
              <a:rPr lang="en-US" sz="2000" dirty="0"/>
              <a:t> and </a:t>
            </a:r>
            <a:r>
              <a:rPr lang="en-US" sz="2000" i="1" dirty="0"/>
              <a:t>Toothache</a:t>
            </a:r>
            <a:r>
              <a:rPr lang="en-US" sz="2000" dirty="0"/>
              <a:t> on </a:t>
            </a:r>
            <a:r>
              <a:rPr lang="en-US" sz="2000" i="1" dirty="0"/>
              <a:t>Cavity</a:t>
            </a:r>
            <a:r>
              <a:rPr lang="en-US" sz="2000" dirty="0"/>
              <a:t>, conditional probabilities become </a:t>
            </a:r>
            <a:r>
              <a:rPr lang="en-US" sz="2000" dirty="0" smtClean="0"/>
              <a:t>independent</a:t>
            </a:r>
          </a:p>
          <a:p>
            <a:pPr lvl="1">
              <a:buNone/>
            </a:pPr>
            <a:r>
              <a:rPr lang="en-US" sz="1800" dirty="0" err="1" smtClean="0"/>
              <a:t>P(</a:t>
            </a:r>
            <a:r>
              <a:rPr lang="en-US" sz="1800" i="1" dirty="0" err="1" smtClean="0"/>
              <a:t>toothache</a:t>
            </a:r>
            <a:r>
              <a:rPr lang="en-US" sz="1800" i="1" dirty="0" smtClean="0"/>
              <a:t>, catch | cavity</a:t>
            </a:r>
            <a:r>
              <a:rPr lang="en-US" sz="1800" dirty="0" smtClean="0"/>
              <a:t>) = </a:t>
            </a:r>
            <a:r>
              <a:rPr lang="en-US" sz="1800" dirty="0" err="1" smtClean="0"/>
              <a:t>P(</a:t>
            </a:r>
            <a:r>
              <a:rPr lang="en-US" sz="1800" i="1" dirty="0" err="1" smtClean="0"/>
              <a:t>toothache</a:t>
            </a:r>
            <a:r>
              <a:rPr lang="en-US" sz="1800" i="1" dirty="0" smtClean="0"/>
              <a:t> | cavity</a:t>
            </a:r>
            <a:r>
              <a:rPr lang="en-US" sz="1800" dirty="0" smtClean="0"/>
              <a:t>) </a:t>
            </a:r>
            <a:r>
              <a:rPr lang="en-US" sz="1800" dirty="0" err="1" smtClean="0"/>
              <a:t>P(</a:t>
            </a:r>
            <a:r>
              <a:rPr lang="en-US" sz="1800" i="1" dirty="0" err="1" smtClean="0"/>
              <a:t>catch</a:t>
            </a:r>
            <a:r>
              <a:rPr lang="en-US" sz="1800" i="1" dirty="0" smtClean="0"/>
              <a:t> | cavity</a:t>
            </a:r>
            <a:r>
              <a:rPr lang="en-US" sz="1800" dirty="0" smtClean="0"/>
              <a:t>) = .54</a:t>
            </a:r>
            <a:endParaRPr lang="en-US" sz="2000" dirty="0" smtClean="0"/>
          </a:p>
          <a:p>
            <a:pPr lvl="1">
              <a:buNone/>
            </a:pPr>
            <a:r>
              <a:rPr lang="en-US" sz="1800" dirty="0" err="1" smtClean="0"/>
              <a:t>P(</a:t>
            </a:r>
            <a:r>
              <a:rPr lang="en-US" sz="1800" i="1" dirty="0" err="1" smtClean="0"/>
              <a:t>toothache</a:t>
            </a:r>
            <a:r>
              <a:rPr lang="en-US" sz="1800" i="1" dirty="0" smtClean="0"/>
              <a:t>, catch | </a:t>
            </a:r>
            <a:r>
              <a:rPr lang="en-US" sz="1800" dirty="0" err="1" smtClean="0">
                <a:sym typeface="Symbol" charset="2"/>
              </a:rPr>
              <a:t></a:t>
            </a:r>
            <a:r>
              <a:rPr lang="en-US" sz="1800" i="1" dirty="0" err="1" smtClean="0"/>
              <a:t>cavity</a:t>
            </a:r>
            <a:r>
              <a:rPr lang="en-US" sz="1800" dirty="0" smtClean="0"/>
              <a:t>) = </a:t>
            </a:r>
            <a:r>
              <a:rPr lang="en-US" sz="1800" dirty="0" err="1" smtClean="0"/>
              <a:t>P(</a:t>
            </a:r>
            <a:r>
              <a:rPr lang="en-US" sz="1800" i="1" dirty="0" err="1" smtClean="0"/>
              <a:t>toothache</a:t>
            </a:r>
            <a:r>
              <a:rPr lang="en-US" sz="1800" i="1" dirty="0" smtClean="0"/>
              <a:t> | </a:t>
            </a:r>
            <a:r>
              <a:rPr lang="en-US" sz="1800" dirty="0" err="1" smtClean="0">
                <a:sym typeface="Symbol" charset="2"/>
              </a:rPr>
              <a:t></a:t>
            </a:r>
            <a:r>
              <a:rPr lang="en-US" sz="1800" i="1" dirty="0" err="1" smtClean="0"/>
              <a:t>cavity</a:t>
            </a:r>
            <a:r>
              <a:rPr lang="en-US" sz="1800" dirty="0" smtClean="0"/>
              <a:t>) </a:t>
            </a:r>
            <a:r>
              <a:rPr lang="en-US" sz="1800" dirty="0" err="1" smtClean="0"/>
              <a:t>P(</a:t>
            </a:r>
            <a:r>
              <a:rPr lang="en-US" sz="1800" i="1" dirty="0" err="1" smtClean="0"/>
              <a:t>catch</a:t>
            </a:r>
            <a:r>
              <a:rPr lang="en-US" sz="1800" i="1" dirty="0" smtClean="0"/>
              <a:t> | </a:t>
            </a:r>
            <a:r>
              <a:rPr lang="en-US" sz="1800" dirty="0" err="1" smtClean="0">
                <a:sym typeface="Symbol" charset="2"/>
              </a:rPr>
              <a:t></a:t>
            </a:r>
            <a:r>
              <a:rPr lang="en-US" sz="1800" i="1" dirty="0" err="1" smtClean="0"/>
              <a:t>cavity</a:t>
            </a:r>
            <a:r>
              <a:rPr lang="en-US" sz="1800" dirty="0" smtClean="0"/>
              <a:t>) = .02</a:t>
            </a:r>
            <a:endParaRPr lang="en-US" sz="2000" dirty="0" smtClean="0"/>
          </a:p>
          <a:p>
            <a:pPr lvl="1"/>
            <a:r>
              <a:rPr lang="en-US" sz="2000" i="1" dirty="0" smtClean="0"/>
              <a:t>Catch </a:t>
            </a:r>
            <a:r>
              <a:rPr lang="en-US" sz="2000" dirty="0"/>
              <a:t>is </a:t>
            </a:r>
            <a:r>
              <a:rPr lang="en-US" sz="2000" i="1" dirty="0"/>
              <a:t>conditionally independent</a:t>
            </a:r>
            <a:r>
              <a:rPr lang="en-US" sz="2000" dirty="0"/>
              <a:t> of </a:t>
            </a:r>
            <a:r>
              <a:rPr lang="en-US" sz="2000" i="1" dirty="0"/>
              <a:t>Toothache </a:t>
            </a:r>
            <a:r>
              <a:rPr lang="en-US" sz="2000" dirty="0"/>
              <a:t>given </a:t>
            </a:r>
            <a:r>
              <a:rPr lang="en-US" sz="2000" i="1" dirty="0"/>
              <a:t>Cavity</a:t>
            </a:r>
            <a:r>
              <a:rPr lang="en-US" sz="2000" dirty="0" smtClean="0"/>
              <a:t>:</a:t>
            </a:r>
          </a:p>
          <a:p>
            <a:pPr lvl="2">
              <a:buNone/>
            </a:pPr>
            <a:r>
              <a:rPr lang="en-US" sz="1800" b="1" dirty="0" err="1" smtClean="0"/>
              <a:t>P</a:t>
            </a:r>
            <a:r>
              <a:rPr lang="en-US" sz="1800" dirty="0" err="1" smtClean="0"/>
              <a:t>(</a:t>
            </a:r>
            <a:r>
              <a:rPr lang="en-US" sz="1800" i="1" dirty="0" err="1" smtClean="0"/>
              <a:t>Toothache</a:t>
            </a:r>
            <a:r>
              <a:rPr lang="en-US" sz="1800" i="1" dirty="0" smtClean="0"/>
              <a:t>, Catch | Cavity</a:t>
            </a:r>
            <a:r>
              <a:rPr lang="en-US" sz="1800" dirty="0" smtClean="0"/>
              <a:t>) = </a:t>
            </a:r>
            <a:r>
              <a:rPr lang="en-US" sz="1800" b="1" dirty="0" err="1" smtClean="0"/>
              <a:t>P</a:t>
            </a:r>
            <a:r>
              <a:rPr lang="en-US" sz="1800" dirty="0" err="1" smtClean="0"/>
              <a:t>(</a:t>
            </a:r>
            <a:r>
              <a:rPr lang="en-US" sz="1800" i="1" dirty="0" err="1" smtClean="0"/>
              <a:t>Toothache</a:t>
            </a:r>
            <a:r>
              <a:rPr lang="en-US" sz="1800" i="1" dirty="0" smtClean="0"/>
              <a:t> | Cavity</a:t>
            </a:r>
            <a:r>
              <a:rPr lang="en-US" sz="1800" dirty="0" smtClean="0"/>
              <a:t>) </a:t>
            </a:r>
            <a:r>
              <a:rPr lang="en-US" sz="1800" b="1" dirty="0" err="1" smtClean="0"/>
              <a:t>P</a:t>
            </a:r>
            <a:r>
              <a:rPr lang="en-US" sz="1800" dirty="0" err="1" smtClean="0"/>
              <a:t>(</a:t>
            </a:r>
            <a:r>
              <a:rPr lang="en-US" sz="1800" i="1" dirty="0" err="1" smtClean="0"/>
              <a:t>Catch</a:t>
            </a:r>
            <a:r>
              <a:rPr lang="en-US" sz="1800" i="1" dirty="0" smtClean="0"/>
              <a:t> | Cavity</a:t>
            </a:r>
            <a:r>
              <a:rPr lang="en-US" sz="1800" dirty="0" smtClean="0"/>
              <a:t>)</a:t>
            </a:r>
            <a:endParaRPr lang="en-US" sz="2000" dirty="0" smtClean="0"/>
          </a:p>
          <a:p>
            <a:pPr lvl="1"/>
            <a:r>
              <a:rPr lang="en-US" sz="2000" dirty="0" smtClean="0"/>
              <a:t>Additional </a:t>
            </a:r>
            <a:r>
              <a:rPr lang="en-US" sz="2000" dirty="0"/>
              <a:t>equivalent statements:</a:t>
            </a:r>
            <a:endParaRPr lang="en-US" sz="2000" dirty="0" smtClean="0"/>
          </a:p>
          <a:p>
            <a:pPr lvl="2">
              <a:buNone/>
            </a:pPr>
            <a:r>
              <a:rPr lang="en-US" sz="1800" b="1" dirty="0" err="1" smtClean="0"/>
              <a:t>P</a:t>
            </a:r>
            <a:r>
              <a:rPr lang="en-US" sz="1800" dirty="0" err="1" smtClean="0"/>
              <a:t>(</a:t>
            </a:r>
            <a:r>
              <a:rPr lang="en-US" sz="1800" i="1" dirty="0" err="1" smtClean="0"/>
              <a:t>Catch</a:t>
            </a:r>
            <a:r>
              <a:rPr lang="en-US" sz="1800" i="1" dirty="0" smtClean="0"/>
              <a:t> | </a:t>
            </a:r>
            <a:r>
              <a:rPr lang="en-US" sz="1800" i="1" dirty="0" err="1" smtClean="0"/>
              <a:t>Toothache,Cavity</a:t>
            </a:r>
            <a:r>
              <a:rPr lang="en-US" sz="1800" dirty="0" smtClean="0"/>
              <a:t>) = </a:t>
            </a:r>
            <a:r>
              <a:rPr lang="en-US" sz="1800" b="1" dirty="0" err="1" smtClean="0"/>
              <a:t>P</a:t>
            </a:r>
            <a:r>
              <a:rPr lang="en-US" sz="1800" dirty="0" err="1" smtClean="0"/>
              <a:t>(</a:t>
            </a:r>
            <a:r>
              <a:rPr lang="en-US" sz="1800" i="1" dirty="0" err="1" smtClean="0"/>
              <a:t>Catch</a:t>
            </a:r>
            <a:r>
              <a:rPr lang="en-US" sz="1800" i="1" dirty="0" smtClean="0"/>
              <a:t> | Cavity</a:t>
            </a:r>
            <a:r>
              <a:rPr lang="en-US" sz="1800" dirty="0" smtClean="0"/>
              <a:t>)</a:t>
            </a:r>
          </a:p>
          <a:p>
            <a:pPr lvl="2">
              <a:buFont typeface="Wingdings" charset="2"/>
              <a:buNone/>
            </a:pPr>
            <a:r>
              <a:rPr lang="en-US" sz="1800" b="1" dirty="0" err="1" smtClean="0"/>
              <a:t>P</a:t>
            </a:r>
            <a:r>
              <a:rPr lang="en-US" sz="1800" dirty="0" err="1"/>
              <a:t>(</a:t>
            </a:r>
            <a:r>
              <a:rPr lang="en-US" sz="1800" i="1" dirty="0" err="1"/>
              <a:t>Toothache</a:t>
            </a:r>
            <a:r>
              <a:rPr lang="en-US" sz="1800" i="1" dirty="0"/>
              <a:t> | Catch, Cavity</a:t>
            </a:r>
            <a:r>
              <a:rPr lang="en-US" sz="1800" dirty="0"/>
              <a:t>) = </a:t>
            </a:r>
            <a:r>
              <a:rPr lang="en-US" sz="1800" b="1" dirty="0" err="1"/>
              <a:t>P</a:t>
            </a:r>
            <a:r>
              <a:rPr lang="en-US" sz="1800" dirty="0" err="1"/>
              <a:t>(</a:t>
            </a:r>
            <a:r>
              <a:rPr lang="en-US" sz="1800" i="1" dirty="0" err="1"/>
              <a:t>Toothache</a:t>
            </a:r>
            <a:r>
              <a:rPr lang="en-US" sz="1800" i="1" dirty="0"/>
              <a:t> | Cavity</a:t>
            </a:r>
            <a:r>
              <a:rPr lang="en-US" sz="1800" dirty="0" smtClean="0"/>
              <a:t>)</a:t>
            </a:r>
          </a:p>
        </p:txBody>
      </p:sp>
      <p:pic>
        <p:nvPicPr>
          <p:cNvPr id="1466372" name="Picture 4" descr="dentist-j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0175" y="5410199"/>
            <a:ext cx="3092450" cy="124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78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092-75E8-3247-93EB-1031164CFF3B}" type="slidenum">
              <a:rPr lang="en-US"/>
              <a:pPr/>
              <a:t>26</a:t>
            </a:fld>
            <a:endParaRPr lang="en-US"/>
          </a:p>
        </p:txBody>
      </p:sp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77813"/>
            <a:ext cx="7994650" cy="712787"/>
          </a:xfrm>
        </p:spPr>
        <p:txBody>
          <a:bodyPr>
            <a:normAutofit/>
          </a:bodyPr>
          <a:lstStyle/>
          <a:p>
            <a:r>
              <a:rPr lang="en-US" sz="4000" dirty="0"/>
              <a:t>Conditional </a:t>
            </a:r>
            <a:r>
              <a:rPr lang="en-US" sz="4000" dirty="0" smtClean="0"/>
              <a:t>Independence…</a:t>
            </a:r>
            <a:endParaRPr lang="en-US" sz="4000" dirty="0"/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592" y="1117600"/>
            <a:ext cx="8624908" cy="560832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General rule is </a:t>
            </a:r>
            <a:r>
              <a:rPr lang="en-US" sz="2000" b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,</a:t>
            </a:r>
            <a:r>
              <a:rPr lang="en-US" sz="2000" i="1" dirty="0"/>
              <a:t>Y</a:t>
            </a:r>
            <a:r>
              <a:rPr lang="en-US" sz="2000" dirty="0"/>
              <a:t> | </a:t>
            </a:r>
            <a:r>
              <a:rPr lang="en-US" sz="2000" i="1" dirty="0"/>
              <a:t>Z</a:t>
            </a:r>
            <a:r>
              <a:rPr lang="en-US" sz="2000" dirty="0"/>
              <a:t>) = </a:t>
            </a:r>
            <a:r>
              <a:rPr lang="en-US" sz="2000" b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 | </a:t>
            </a:r>
            <a:r>
              <a:rPr lang="en-US" sz="2000" i="1" dirty="0"/>
              <a:t>Z</a:t>
            </a:r>
            <a:r>
              <a:rPr lang="en-US" sz="2000" dirty="0"/>
              <a:t>) </a:t>
            </a:r>
            <a:r>
              <a:rPr lang="en-US" sz="2000" b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Y</a:t>
            </a:r>
            <a:r>
              <a:rPr lang="en-US" sz="2000" dirty="0"/>
              <a:t> | </a:t>
            </a:r>
            <a:r>
              <a:rPr lang="en-US" sz="2000" i="1" dirty="0"/>
              <a:t>Z</a:t>
            </a:r>
            <a:r>
              <a:rPr lang="en-US" sz="2000" dirty="0"/>
              <a:t>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800" u="sng" dirty="0"/>
              <a:t>Or</a:t>
            </a:r>
            <a:r>
              <a:rPr lang="en-US" sz="1800" dirty="0"/>
              <a:t> </a:t>
            </a:r>
            <a:r>
              <a:rPr lang="en-US" sz="1800" b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 | </a:t>
            </a:r>
            <a:r>
              <a:rPr lang="en-US" sz="1800" i="1" dirty="0"/>
              <a:t>Y</a:t>
            </a:r>
            <a:r>
              <a:rPr lang="en-US" sz="1800" dirty="0"/>
              <a:t>,</a:t>
            </a:r>
            <a:r>
              <a:rPr lang="en-US" sz="1800" i="1" dirty="0"/>
              <a:t>Z</a:t>
            </a:r>
            <a:r>
              <a:rPr lang="en-US" sz="1800" dirty="0"/>
              <a:t>) = </a:t>
            </a:r>
            <a:r>
              <a:rPr lang="en-US" sz="1800" b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 | </a:t>
            </a:r>
            <a:r>
              <a:rPr lang="en-US" sz="1800" i="1" dirty="0"/>
              <a:t>Z</a:t>
            </a:r>
            <a:r>
              <a:rPr lang="en-US" sz="1800" dirty="0"/>
              <a:t>) </a:t>
            </a:r>
            <a:r>
              <a:rPr lang="en-US" sz="1800" u="sng" dirty="0"/>
              <a:t>or</a:t>
            </a:r>
            <a:r>
              <a:rPr lang="en-US" sz="1800" dirty="0"/>
              <a:t> </a:t>
            </a:r>
            <a:r>
              <a:rPr lang="en-US" sz="1800" b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Y</a:t>
            </a:r>
            <a:r>
              <a:rPr lang="en-US" sz="1800" dirty="0"/>
              <a:t> | </a:t>
            </a:r>
            <a:r>
              <a:rPr lang="en-US" sz="1800" i="1" dirty="0"/>
              <a:t>X</a:t>
            </a:r>
            <a:r>
              <a:rPr lang="en-US" sz="1800" dirty="0"/>
              <a:t>,</a:t>
            </a:r>
            <a:r>
              <a:rPr lang="en-US" sz="1800" i="1" dirty="0"/>
              <a:t>Z</a:t>
            </a:r>
            <a:r>
              <a:rPr lang="en-US" sz="1800" dirty="0"/>
              <a:t>) = </a:t>
            </a:r>
            <a:r>
              <a:rPr lang="en-US" sz="1800" b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Y</a:t>
            </a:r>
            <a:r>
              <a:rPr lang="en-US" sz="1800" dirty="0"/>
              <a:t> | </a:t>
            </a:r>
            <a:r>
              <a:rPr lang="en-US" sz="1800" i="1" dirty="0"/>
              <a:t>Z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With conditional independence can decompose individual large tables into sets of smaller ones, e.g.:
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Toothache</a:t>
            </a:r>
            <a:r>
              <a:rPr lang="en-US" sz="2000" i="1" dirty="0"/>
              <a:t>, Catch, Cavity</a:t>
            </a:r>
            <a:r>
              <a:rPr lang="en-US" sz="2000" dirty="0"/>
              <a:t>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800" dirty="0"/>
              <a:t>	= </a:t>
            </a:r>
            <a:r>
              <a:rPr lang="en-US" sz="1800" b="1" dirty="0" err="1"/>
              <a:t>P</a:t>
            </a:r>
            <a:r>
              <a:rPr lang="en-US" sz="1800" dirty="0" err="1"/>
              <a:t>(</a:t>
            </a:r>
            <a:r>
              <a:rPr lang="en-US" sz="1800" i="1" dirty="0" err="1"/>
              <a:t>Toothache</a:t>
            </a:r>
            <a:r>
              <a:rPr lang="en-US" sz="1800" i="1" dirty="0"/>
              <a:t>, Catch | Cavity</a:t>
            </a:r>
            <a:r>
              <a:rPr lang="en-US" sz="1800" dirty="0"/>
              <a:t>) </a:t>
            </a:r>
            <a:r>
              <a:rPr lang="en-US" sz="1800" b="1" dirty="0" err="1"/>
              <a:t>P</a:t>
            </a:r>
            <a:r>
              <a:rPr lang="en-US" sz="1800" dirty="0" err="1"/>
              <a:t>(C</a:t>
            </a:r>
            <a:r>
              <a:rPr lang="en-US" sz="1800" i="1" dirty="0" err="1"/>
              <a:t>avity</a:t>
            </a:r>
            <a:r>
              <a:rPr lang="en-US" sz="1800" dirty="0"/>
              <a:t>)	</a:t>
            </a:r>
            <a:r>
              <a:rPr lang="en-US" sz="1800" dirty="0">
                <a:solidFill>
                  <a:schemeClr val="accent2"/>
                </a:solidFill>
              </a:rPr>
              <a:t>[</a:t>
            </a:r>
            <a:r>
              <a:rPr lang="en-US" sz="1800" i="1" dirty="0">
                <a:solidFill>
                  <a:schemeClr val="accent2"/>
                </a:solidFill>
              </a:rPr>
              <a:t>product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i="1" dirty="0">
                <a:solidFill>
                  <a:schemeClr val="accent2"/>
                </a:solidFill>
              </a:rPr>
              <a:t>rule</a:t>
            </a:r>
            <a:r>
              <a:rPr lang="en-US" sz="1800" dirty="0">
                <a:solidFill>
                  <a:schemeClr val="accent2"/>
                </a:solidFill>
              </a:rPr>
              <a:t>]</a:t>
            </a:r>
            <a:endParaRPr lang="en-US" sz="1800" dirty="0"/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800" dirty="0"/>
              <a:t>	= </a:t>
            </a:r>
            <a:r>
              <a:rPr lang="en-US" sz="1800" b="1" dirty="0" err="1"/>
              <a:t>P</a:t>
            </a:r>
            <a:r>
              <a:rPr lang="en-US" sz="1800" dirty="0" err="1"/>
              <a:t>(</a:t>
            </a:r>
            <a:r>
              <a:rPr lang="en-US" sz="1800" i="1" dirty="0" err="1"/>
              <a:t>Toothache</a:t>
            </a:r>
            <a:r>
              <a:rPr lang="en-US" sz="1800" i="1" dirty="0"/>
              <a:t> | Cavity</a:t>
            </a:r>
            <a:r>
              <a:rPr lang="en-US" sz="1800" dirty="0"/>
              <a:t>) </a:t>
            </a:r>
            <a:r>
              <a:rPr lang="en-US" sz="1800" b="1" dirty="0" err="1"/>
              <a:t>P</a:t>
            </a:r>
            <a:r>
              <a:rPr lang="en-US" sz="1800" dirty="0" err="1"/>
              <a:t>(</a:t>
            </a:r>
            <a:r>
              <a:rPr lang="en-US" sz="1800" i="1" dirty="0" err="1"/>
              <a:t>Catch</a:t>
            </a:r>
            <a:r>
              <a:rPr lang="en-US" sz="1800" i="1" dirty="0"/>
              <a:t> | Cavity</a:t>
            </a:r>
            <a:r>
              <a:rPr lang="en-US" sz="1800" dirty="0"/>
              <a:t>) </a:t>
            </a:r>
            <a:r>
              <a:rPr lang="en-US" sz="1800" b="1" dirty="0" err="1"/>
              <a:t>P</a:t>
            </a:r>
            <a:r>
              <a:rPr lang="en-US" sz="1800" dirty="0" err="1"/>
              <a:t>(</a:t>
            </a:r>
            <a:r>
              <a:rPr lang="en-US" sz="1800" i="1" dirty="0" err="1"/>
              <a:t>Cavity</a:t>
            </a:r>
            <a:r>
              <a:rPr lang="en-US" sz="1800" dirty="0" smtClean="0"/>
              <a:t>)      </a:t>
            </a:r>
            <a:r>
              <a:rPr lang="en-US" sz="1800" dirty="0" smtClean="0">
                <a:solidFill>
                  <a:schemeClr val="accent2"/>
                </a:solidFill>
              </a:rPr>
              <a:t>[</a:t>
            </a:r>
            <a:r>
              <a:rPr lang="en-US" sz="1800" i="1" dirty="0">
                <a:solidFill>
                  <a:schemeClr val="accent2"/>
                </a:solidFill>
              </a:rPr>
              <a:t>cond. independence</a:t>
            </a:r>
            <a:r>
              <a:rPr lang="en-US" sz="1800" dirty="0">
                <a:solidFill>
                  <a:schemeClr val="accent2"/>
                </a:solidFill>
              </a:rPr>
              <a:t>]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 use of conditional independence can reduce the size of the representation of the joint distribution from </a:t>
            </a:r>
            <a:r>
              <a:rPr lang="en-US" sz="2000" i="1" dirty="0"/>
              <a:t>exponential</a:t>
            </a:r>
            <a:r>
              <a:rPr lang="en-US" sz="2000" dirty="0"/>
              <a:t> in </a:t>
            </a:r>
            <a:r>
              <a:rPr lang="en-US" sz="2000" i="1" dirty="0" err="1"/>
              <a:t>n</a:t>
            </a:r>
            <a:r>
              <a:rPr lang="en-US" sz="2000" i="1" dirty="0"/>
              <a:t> </a:t>
            </a:r>
            <a:r>
              <a:rPr lang="en-US" sz="2000" dirty="0"/>
              <a:t>to </a:t>
            </a:r>
            <a:r>
              <a:rPr lang="en-US" sz="2000" i="1" dirty="0"/>
              <a:t>linear</a:t>
            </a:r>
            <a:r>
              <a:rPr lang="en-US" sz="2000" dirty="0"/>
              <a:t> in </a:t>
            </a:r>
            <a:r>
              <a:rPr lang="en-US" sz="2000" i="1" dirty="0" err="1"/>
              <a:t>n</a:t>
            </a:r>
            <a:endParaRPr lang="en-US" sz="2000" i="1" dirty="0"/>
          </a:p>
          <a:p>
            <a:pPr lvl="1">
              <a:lnSpc>
                <a:spcPct val="80000"/>
              </a:lnSpc>
            </a:pPr>
            <a:r>
              <a:rPr lang="en-US" sz="1800" dirty="0"/>
              <a:t>For example, if there are many symptoms all caused by cavities</a:t>
            </a:r>
          </a:p>
          <a:p>
            <a:pPr lvl="1">
              <a:lnSpc>
                <a:spcPct val="80000"/>
              </a:lnSpc>
            </a:pPr>
            <a:r>
              <a:rPr lang="en-US" sz="1800" i="1" dirty="0"/>
              <a:t>One of the most significant recent advances in AI, as has made probabilistic reasoning tractable where previously understood not to be so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Conditional independence is our most basic and robust form of knowledge about uncertain environments</a:t>
            </a:r>
          </a:p>
        </p:txBody>
      </p:sp>
    </p:spTree>
    <p:extLst>
      <p:ext uri="{BB962C8B-B14F-4D97-AF65-F5344CB8AC3E}">
        <p14:creationId xmlns:p14="http://schemas.microsoft.com/office/powerpoint/2010/main" val="10470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14A2-3B4F-F24F-AE92-64DC72A728EA}" type="slidenum">
              <a:rPr lang="en-US"/>
              <a:pPr/>
              <a:t>27</a:t>
            </a:fld>
            <a:endParaRPr lang="en-US"/>
          </a:p>
        </p:txBody>
      </p:sp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192088"/>
            <a:ext cx="7772400" cy="684212"/>
          </a:xfrm>
        </p:spPr>
        <p:txBody>
          <a:bodyPr/>
          <a:lstStyle/>
          <a:p>
            <a:r>
              <a:rPr lang="en-US" dirty="0"/>
              <a:t>Bayes' Rule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358900"/>
            <a:ext cx="8291512" cy="4826000"/>
          </a:xfrm>
        </p:spPr>
        <p:txBody>
          <a:bodyPr>
            <a:normAutofit/>
          </a:bodyPr>
          <a:lstStyle/>
          <a:p>
            <a:r>
              <a:rPr lang="en-US" dirty="0" smtClean="0"/>
              <a:t>Product </a:t>
            </a:r>
            <a:r>
              <a:rPr lang="en-US" dirty="0"/>
              <a:t>rule: P(</a:t>
            </a:r>
            <a:r>
              <a:rPr lang="en-US" i="1" dirty="0"/>
              <a:t>a </a:t>
            </a:r>
            <a:r>
              <a:rPr lang="en-US" dirty="0">
                <a:sym typeface="Symbol" charset="2"/>
              </a:rPr>
              <a:t> </a:t>
            </a:r>
            <a:r>
              <a:rPr lang="en-US" i="1" dirty="0"/>
              <a:t>b</a:t>
            </a:r>
            <a:r>
              <a:rPr lang="en-US" dirty="0"/>
              <a:t>) = P(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) P(</a:t>
            </a:r>
            <a:r>
              <a:rPr lang="en-US" i="1" dirty="0"/>
              <a:t>b</a:t>
            </a:r>
            <a:r>
              <a:rPr lang="en-US" dirty="0"/>
              <a:t>) </a:t>
            </a:r>
          </a:p>
          <a:p>
            <a:r>
              <a:rPr lang="en-US" dirty="0"/>
              <a:t>                        P(</a:t>
            </a:r>
            <a:r>
              <a:rPr lang="en-US" i="1" dirty="0" smtClean="0"/>
              <a:t>a </a:t>
            </a:r>
            <a:r>
              <a:rPr lang="en-US" dirty="0" smtClean="0">
                <a:sym typeface="Symbol" charset="2"/>
              </a:rPr>
              <a:t> </a:t>
            </a:r>
            <a:r>
              <a:rPr lang="en-US" i="1" dirty="0" smtClean="0">
                <a:sym typeface="Symbol" charset="2"/>
              </a:rPr>
              <a:t>b</a:t>
            </a:r>
            <a:r>
              <a:rPr lang="en-US" dirty="0" smtClean="0">
                <a:sym typeface="Symbol" charset="2"/>
              </a:rPr>
              <a:t>)</a:t>
            </a:r>
            <a:r>
              <a:rPr lang="en-US" i="1" dirty="0" smtClean="0"/>
              <a:t> </a:t>
            </a:r>
            <a:r>
              <a:rPr lang="en-US" sz="2400" dirty="0" smtClean="0"/>
              <a:t>= P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sz="2400" dirty="0"/>
              <a:t>) P(</a:t>
            </a:r>
            <a:r>
              <a:rPr lang="en-US" sz="2400" i="1" dirty="0"/>
              <a:t>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		   </a:t>
            </a:r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) P(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dirty="0"/>
              <a:t>P(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) P(</a:t>
            </a:r>
            <a:r>
              <a:rPr lang="en-US" i="1" dirty="0"/>
              <a:t>a</a:t>
            </a:r>
            <a:r>
              <a:rPr lang="en-US" dirty="0" smtClean="0"/>
              <a:t>)</a:t>
            </a:r>
          </a:p>
          <a:p>
            <a:endParaRPr lang="en-US" sz="2400" dirty="0" smtClean="0"/>
          </a:p>
          <a:p>
            <a:pPr>
              <a:buFont typeface="Wingdings" charset="2"/>
              <a:buNone/>
            </a:pP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     </a:t>
            </a:r>
            <a:r>
              <a:rPr lang="en-US" sz="2400" dirty="0" smtClean="0">
                <a:sym typeface="Symbol" charset="2"/>
              </a:rPr>
              <a:t> </a:t>
            </a:r>
            <a:r>
              <a:rPr lang="en-US" sz="2400" dirty="0"/>
              <a:t>Bayes' rule: P(</a:t>
            </a:r>
            <a:r>
              <a:rPr lang="en-US" sz="2400" i="1" dirty="0"/>
              <a:t>a</a:t>
            </a:r>
            <a:r>
              <a:rPr lang="en-US" sz="2400" dirty="0"/>
              <a:t> | </a:t>
            </a:r>
            <a:r>
              <a:rPr lang="en-US" sz="2400" i="1" dirty="0"/>
              <a:t>b</a:t>
            </a:r>
            <a:r>
              <a:rPr lang="en-US" sz="2400" dirty="0"/>
              <a:t>) = P(</a:t>
            </a:r>
            <a:r>
              <a:rPr lang="en-US" sz="2400" i="1" dirty="0"/>
              <a:t>b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sz="2400" dirty="0"/>
              <a:t>) P(</a:t>
            </a:r>
            <a:r>
              <a:rPr lang="en-US" sz="2400" i="1" dirty="0"/>
              <a:t>a</a:t>
            </a:r>
            <a:r>
              <a:rPr lang="en-US" sz="2400" dirty="0"/>
              <a:t>) / P(</a:t>
            </a:r>
            <a:r>
              <a:rPr lang="en-US" sz="2400" i="1" dirty="0"/>
              <a:t>b</a:t>
            </a:r>
            <a:r>
              <a:rPr lang="en-US" sz="2400" dirty="0" smtClean="0"/>
              <a:t>)</a:t>
            </a:r>
          </a:p>
          <a:p>
            <a:pPr>
              <a:buFont typeface="Wingdings" charset="2"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4096568"/>
            <a:ext cx="2578100" cy="2761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9100" y="4470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Rev. Thomas Bayes</a:t>
            </a:r>
          </a:p>
          <a:p>
            <a:r>
              <a:rPr lang="en-US" b="1" dirty="0" smtClean="0"/>
              <a:t>c. 1701 - 1761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65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 autoUpdateAnimBg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14A2-3B4F-F24F-AE92-64DC72A728EA}" type="slidenum">
              <a:rPr lang="en-US"/>
              <a:pPr/>
              <a:t>28</a:t>
            </a:fld>
            <a:endParaRPr lang="en-US"/>
          </a:p>
        </p:txBody>
      </p:sp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192088"/>
            <a:ext cx="7772400" cy="684212"/>
          </a:xfrm>
        </p:spPr>
        <p:txBody>
          <a:bodyPr/>
          <a:lstStyle/>
          <a:p>
            <a:r>
              <a:rPr lang="en-US" dirty="0"/>
              <a:t>Bayes' Rule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054100"/>
            <a:ext cx="8291512" cy="55245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ym typeface="Symbol" charset="2"/>
              </a:rPr>
              <a:t> </a:t>
            </a:r>
            <a:r>
              <a:rPr lang="en-US" sz="2400" dirty="0"/>
              <a:t>Bayes' rule: P(</a:t>
            </a:r>
            <a:r>
              <a:rPr lang="en-US" sz="2400" i="1" dirty="0"/>
              <a:t>a</a:t>
            </a:r>
            <a:r>
              <a:rPr lang="en-US" sz="2400" dirty="0"/>
              <a:t> | </a:t>
            </a:r>
            <a:r>
              <a:rPr lang="en-US" sz="2400" i="1" dirty="0"/>
              <a:t>b</a:t>
            </a:r>
            <a:r>
              <a:rPr lang="en-US" sz="2400" dirty="0"/>
              <a:t>) = P(</a:t>
            </a:r>
            <a:r>
              <a:rPr lang="en-US" sz="2400" i="1" dirty="0"/>
              <a:t>b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sz="2400" dirty="0"/>
              <a:t>) P(</a:t>
            </a:r>
            <a:r>
              <a:rPr lang="en-US" sz="2400" i="1" dirty="0"/>
              <a:t>a</a:t>
            </a:r>
            <a:r>
              <a:rPr lang="en-US" sz="2400" dirty="0"/>
              <a:t>) / P(</a:t>
            </a:r>
            <a:r>
              <a:rPr lang="en-US" sz="2400" i="1" dirty="0"/>
              <a:t>b</a:t>
            </a:r>
            <a:r>
              <a:rPr lang="en-US" sz="2400" dirty="0" smtClean="0"/>
              <a:t>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400" dirty="0" smtClean="0"/>
              <a:t>Or </a:t>
            </a:r>
            <a:r>
              <a:rPr lang="en-US" sz="2400" dirty="0"/>
              <a:t>in distribution form </a:t>
            </a:r>
            <a:r>
              <a:rPr lang="en-US" sz="2400" dirty="0" smtClean="0"/>
              <a:t>(with </a:t>
            </a:r>
            <a:r>
              <a:rPr lang="en-US" sz="2400" dirty="0"/>
              <a:t>normalization factor)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P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 | 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) /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en-US" sz="2400" i="1" dirty="0"/>
              <a:t>α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)</a:t>
            </a:r>
          </a:p>
          <a:p>
            <a:pPr lvl="4">
              <a:lnSpc>
                <a:spcPct val="80000"/>
              </a:lnSpc>
              <a:buFont typeface="Wingdings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Useful for deriving </a:t>
            </a:r>
            <a:r>
              <a:rPr lang="en-US" sz="2400" i="1" dirty="0"/>
              <a:t>diagnostic</a:t>
            </a:r>
            <a:r>
              <a:rPr lang="en-US" sz="2400" dirty="0"/>
              <a:t> probabilities from </a:t>
            </a:r>
            <a:r>
              <a:rPr lang="en-US" sz="2400" i="1" dirty="0"/>
              <a:t>causal</a:t>
            </a:r>
            <a:r>
              <a:rPr lang="en-US" sz="2400" dirty="0"/>
              <a:t> probabilities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200" dirty="0" err="1"/>
              <a:t>P(Cause</a:t>
            </a:r>
            <a:r>
              <a:rPr lang="en-US" sz="2200" dirty="0"/>
              <a:t> | Effect) = </a:t>
            </a:r>
            <a:r>
              <a:rPr lang="en-US" sz="2200" dirty="0" err="1"/>
              <a:t>P(Effect</a:t>
            </a:r>
            <a:r>
              <a:rPr lang="en-US" sz="2200" dirty="0"/>
              <a:t> | Cause) </a:t>
            </a:r>
            <a:r>
              <a:rPr lang="en-US" sz="2200" dirty="0" err="1"/>
              <a:t>P(Cause</a:t>
            </a:r>
            <a:r>
              <a:rPr lang="en-US" sz="2200" dirty="0"/>
              <a:t>) / </a:t>
            </a:r>
            <a:r>
              <a:rPr lang="en-US" sz="2200" dirty="0" err="1"/>
              <a:t>P(Effect</a:t>
            </a:r>
            <a:r>
              <a:rPr lang="en-US" sz="2200" dirty="0" smtClean="0"/>
              <a:t>)</a:t>
            </a:r>
          </a:p>
          <a:p>
            <a:pPr lvl="2"/>
            <a:r>
              <a:rPr lang="en-US" sz="2000" dirty="0"/>
              <a:t>E.g., let </a:t>
            </a:r>
            <a:r>
              <a:rPr lang="en-US" sz="2000" i="1" dirty="0"/>
              <a:t>M</a:t>
            </a:r>
            <a:r>
              <a:rPr lang="en-US" sz="2000" dirty="0"/>
              <a:t> be meningitis and </a:t>
            </a:r>
            <a:r>
              <a:rPr lang="en-US" sz="2000" i="1" dirty="0"/>
              <a:t>S</a:t>
            </a:r>
            <a:r>
              <a:rPr lang="en-US" sz="2000" dirty="0"/>
              <a:t> be stiff neck</a:t>
            </a:r>
            <a:r>
              <a:rPr lang="en-US" sz="2000" dirty="0" smtClean="0"/>
              <a:t>:</a:t>
            </a:r>
          </a:p>
          <a:p>
            <a:pPr lvl="3">
              <a:buFont typeface="Wingdings" charset="2"/>
              <a:buNone/>
            </a:pPr>
            <a:r>
              <a:rPr lang="en-US" dirty="0" err="1"/>
              <a:t>P(m</a:t>
            </a:r>
            <a:r>
              <a:rPr lang="en-US" dirty="0"/>
              <a:t> | </a:t>
            </a:r>
            <a:r>
              <a:rPr lang="en-US" dirty="0" err="1"/>
              <a:t>s</a:t>
            </a:r>
            <a:r>
              <a:rPr lang="en-US" dirty="0"/>
              <a:t>) = </a:t>
            </a:r>
            <a:r>
              <a:rPr lang="en-US" dirty="0" err="1"/>
              <a:t>P(s</a:t>
            </a:r>
            <a:r>
              <a:rPr lang="en-US" dirty="0"/>
              <a:t> | </a:t>
            </a:r>
            <a:r>
              <a:rPr lang="en-US" dirty="0" err="1"/>
              <a:t>m</a:t>
            </a:r>
            <a:r>
              <a:rPr lang="en-US" dirty="0"/>
              <a:t>) </a:t>
            </a:r>
            <a:r>
              <a:rPr lang="en-US" dirty="0" err="1"/>
              <a:t>P(m</a:t>
            </a:r>
            <a:r>
              <a:rPr lang="en-US" dirty="0"/>
              <a:t>) / </a:t>
            </a:r>
            <a:r>
              <a:rPr lang="en-US" dirty="0" err="1"/>
              <a:t>P(s</a:t>
            </a:r>
            <a:r>
              <a:rPr lang="en-US" dirty="0"/>
              <a:t>) = 0.8 </a:t>
            </a:r>
            <a:r>
              <a:rPr lang="en-US" dirty="0">
                <a:ea typeface="Arial" charset="0"/>
                <a:cs typeface="Arial" charset="0"/>
              </a:rPr>
              <a:t>× </a:t>
            </a:r>
            <a:r>
              <a:rPr lang="en-US" dirty="0"/>
              <a:t>0.0001 / 0.1 = </a:t>
            </a:r>
            <a:r>
              <a:rPr lang="en-US" dirty="0" smtClean="0"/>
              <a:t>0.0008</a:t>
            </a:r>
          </a:p>
          <a:p>
            <a:pPr lvl="2"/>
            <a:r>
              <a:rPr lang="en-US" sz="2000" i="1" dirty="0"/>
              <a:t>Although the probability of having a stiff neck is very high if have meningitis (.8), posterior probability of meningitis given a stiff neck is still very small (.0008)</a:t>
            </a:r>
            <a:r>
              <a:rPr lang="en-US" sz="2000" i="1" dirty="0" smtClean="0"/>
              <a:t>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3383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14A2-3B4F-F24F-AE92-64DC72A728EA}" type="slidenum">
              <a:rPr lang="en-US"/>
              <a:pPr/>
              <a:t>29</a:t>
            </a:fld>
            <a:endParaRPr lang="en-US"/>
          </a:p>
        </p:txBody>
      </p:sp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192088"/>
            <a:ext cx="7772400" cy="684212"/>
          </a:xfrm>
        </p:spPr>
        <p:txBody>
          <a:bodyPr/>
          <a:lstStyle/>
          <a:p>
            <a:r>
              <a:rPr lang="en-US" dirty="0"/>
              <a:t>Bayes' Rule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054100"/>
            <a:ext cx="8291512" cy="55245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ym typeface="Symbol" charset="2"/>
              </a:rPr>
              <a:t> </a:t>
            </a:r>
            <a:r>
              <a:rPr lang="en-US" sz="2400" dirty="0"/>
              <a:t>Bayes' rule: P(</a:t>
            </a:r>
            <a:r>
              <a:rPr lang="en-US" sz="2400" i="1" dirty="0"/>
              <a:t>a</a:t>
            </a:r>
            <a:r>
              <a:rPr lang="en-US" sz="2400" dirty="0"/>
              <a:t> | </a:t>
            </a:r>
            <a:r>
              <a:rPr lang="en-US" sz="2400" i="1" dirty="0"/>
              <a:t>b</a:t>
            </a:r>
            <a:r>
              <a:rPr lang="en-US" sz="2400" dirty="0"/>
              <a:t>) = P(</a:t>
            </a:r>
            <a:r>
              <a:rPr lang="en-US" sz="2400" i="1" dirty="0"/>
              <a:t>b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sz="2400" dirty="0"/>
              <a:t>) P(</a:t>
            </a:r>
            <a:r>
              <a:rPr lang="en-US" sz="2400" i="1" dirty="0"/>
              <a:t>a</a:t>
            </a:r>
            <a:r>
              <a:rPr lang="en-US" sz="2400" dirty="0"/>
              <a:t>) / P(</a:t>
            </a:r>
            <a:r>
              <a:rPr lang="en-US" sz="2400" i="1" dirty="0"/>
              <a:t>b</a:t>
            </a:r>
            <a:r>
              <a:rPr lang="en-US" sz="2400" dirty="0" smtClean="0"/>
              <a:t>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400" dirty="0" smtClean="0"/>
              <a:t>Or </a:t>
            </a:r>
            <a:r>
              <a:rPr lang="en-US" sz="2400" dirty="0"/>
              <a:t>in distribution form </a:t>
            </a:r>
            <a:r>
              <a:rPr lang="en-US" sz="2400" dirty="0" smtClean="0"/>
              <a:t>(with </a:t>
            </a:r>
            <a:r>
              <a:rPr lang="en-US" sz="2400" dirty="0"/>
              <a:t>normalization factor)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P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 | 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) /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en-US" sz="2400" i="1" dirty="0"/>
              <a:t>α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)</a:t>
            </a:r>
          </a:p>
          <a:p>
            <a:pPr lvl="4">
              <a:lnSpc>
                <a:spcPct val="80000"/>
              </a:lnSpc>
              <a:buFont typeface="Wingdings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Useful for deriving </a:t>
            </a:r>
            <a:r>
              <a:rPr lang="en-US" sz="2400" i="1" dirty="0"/>
              <a:t>diagnostic</a:t>
            </a:r>
            <a:r>
              <a:rPr lang="en-US" sz="2400" dirty="0"/>
              <a:t> probabilities from </a:t>
            </a:r>
            <a:r>
              <a:rPr lang="en-US" sz="2400" i="1" dirty="0"/>
              <a:t>causal</a:t>
            </a:r>
            <a:r>
              <a:rPr lang="en-US" sz="2400" dirty="0"/>
              <a:t> probabilities</a:t>
            </a:r>
            <a:r>
              <a:rPr lang="en-US" sz="24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Causal </a:t>
            </a:r>
            <a:r>
              <a:rPr lang="en-US" sz="2000" dirty="0"/>
              <a:t>(and prior) probabilities often easier to obtain than diagnostic ones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Also may be more robust under shifts in baselines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E.g., in an epidemic P</a:t>
            </a:r>
            <a:r>
              <a:rPr lang="en-US" sz="1800" dirty="0" smtClean="0"/>
              <a:t>(m) </a:t>
            </a:r>
            <a:r>
              <a:rPr lang="en-US" sz="1800" dirty="0"/>
              <a:t>may skyrocket, </a:t>
            </a:r>
            <a:r>
              <a:rPr lang="en-US" sz="1800" dirty="0" smtClean="0"/>
              <a:t>and estimates of P(m | </a:t>
            </a:r>
            <a:r>
              <a:rPr lang="en-US" dirty="0" smtClean="0"/>
              <a:t>s) based on pre-epidemic observation will be wrong.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But: </a:t>
            </a:r>
            <a:r>
              <a:rPr lang="en-US" sz="1800" dirty="0" smtClean="0"/>
              <a:t> </a:t>
            </a:r>
            <a:r>
              <a:rPr lang="en-US" sz="1800" dirty="0"/>
              <a:t>P(s | m) remains fixed (causally determined)</a:t>
            </a:r>
          </a:p>
        </p:txBody>
      </p:sp>
    </p:spTree>
    <p:extLst>
      <p:ext uri="{BB962C8B-B14F-4D97-AF65-F5344CB8AC3E}">
        <p14:creationId xmlns:p14="http://schemas.microsoft.com/office/powerpoint/2010/main" val="38851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6D53-6D34-1848-B6E9-5BA949456F4E}" type="slidenum">
              <a:rPr lang="en-US"/>
              <a:pPr/>
              <a:t>3</a:t>
            </a:fld>
            <a:endParaRPr lang="en-US"/>
          </a:p>
        </p:txBody>
      </p:sp>
      <p:sp>
        <p:nvSpPr>
          <p:cNvPr id="147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637648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>
                <a:solidFill>
                  <a:schemeClr val="accent2"/>
                </a:solidFill>
              </a:rPr>
              <a:t>When to Leave for Airport?</a:t>
            </a:r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912" y="2135250"/>
            <a:ext cx="8048625" cy="4349750"/>
          </a:xfrm>
        </p:spPr>
        <p:txBody>
          <a:bodyPr>
            <a:normAutofit fontScale="92500" lnSpcReduction="10000"/>
          </a:bodyPr>
          <a:lstStyle/>
          <a:p>
            <a:pPr marL="341313" indent="-341313">
              <a:lnSpc>
                <a:spcPct val="90000"/>
              </a:lnSpc>
            </a:pPr>
            <a:r>
              <a:rPr lang="en-US" sz="2400" dirty="0"/>
              <a:t>Requires understanding how long it is </a:t>
            </a:r>
            <a:r>
              <a:rPr lang="en-US" sz="2400" i="1" dirty="0"/>
              <a:t>likely</a:t>
            </a:r>
            <a:r>
              <a:rPr lang="en-US" sz="2400" dirty="0"/>
              <a:t> to take to get there (</a:t>
            </a:r>
            <a:r>
              <a:rPr lang="en-US" sz="2400" i="1" dirty="0"/>
              <a:t>mean</a:t>
            </a:r>
            <a:r>
              <a:rPr lang="en-US" sz="2400" dirty="0"/>
              <a:t>), and how </a:t>
            </a:r>
            <a:r>
              <a:rPr lang="en-US" sz="2400" i="1" dirty="0"/>
              <a:t>likely</a:t>
            </a:r>
            <a:r>
              <a:rPr lang="en-US" sz="2400" dirty="0" smtClean="0"/>
              <a:t> there is to be a </a:t>
            </a:r>
            <a:r>
              <a:rPr lang="en-US" sz="2400" dirty="0"/>
              <a:t>significant deviation from this expectation (</a:t>
            </a:r>
            <a:r>
              <a:rPr lang="en-US" sz="2400" i="1" dirty="0"/>
              <a:t>variance</a:t>
            </a:r>
            <a:r>
              <a:rPr lang="en-US" sz="2400" dirty="0"/>
              <a:t>)</a:t>
            </a:r>
          </a:p>
          <a:p>
            <a:pPr marL="341313" indent="-341313">
              <a:lnSpc>
                <a:spcPct val="90000"/>
              </a:lnSpc>
            </a:pPr>
            <a:r>
              <a:rPr lang="en-US" sz="2400" dirty="0"/>
              <a:t>Leads to decision making under significant uncertainty</a:t>
            </a:r>
          </a:p>
          <a:p>
            <a:pPr marL="341313" indent="-341313">
              <a:lnSpc>
                <a:spcPct val="90000"/>
              </a:lnSpc>
            </a:pPr>
            <a:r>
              <a:rPr lang="en-US" sz="2400" dirty="0"/>
              <a:t>A range of possible causes for this uncertainty</a:t>
            </a:r>
          </a:p>
          <a:p>
            <a:pPr marL="1025525" lvl="1" indent="-341313">
              <a:lnSpc>
                <a:spcPct val="90000"/>
              </a:lnSpc>
            </a:pPr>
            <a:r>
              <a:rPr lang="en-US" sz="2000" dirty="0"/>
              <a:t>Partial </a:t>
            </a:r>
            <a:r>
              <a:rPr lang="en-US" sz="2000" dirty="0" err="1"/>
              <a:t>observability</a:t>
            </a:r>
            <a:endParaRPr lang="en-US" sz="2000" dirty="0"/>
          </a:p>
          <a:p>
            <a:pPr marL="1603375" lvl="2" indent="-271463">
              <a:lnSpc>
                <a:spcPct val="90000"/>
              </a:lnSpc>
            </a:pPr>
            <a:r>
              <a:rPr lang="en-US" sz="1800" dirty="0"/>
              <a:t>State of roads, other drivers’ plans, etc.</a:t>
            </a:r>
          </a:p>
          <a:p>
            <a:pPr marL="1025525" lvl="1" indent="-341313">
              <a:lnSpc>
                <a:spcPct val="90000"/>
              </a:lnSpc>
            </a:pPr>
            <a:r>
              <a:rPr lang="en-US" sz="2000" dirty="0"/>
              <a:t>Noisy sensors (introducing errors, not just lack of info)</a:t>
            </a:r>
          </a:p>
          <a:p>
            <a:pPr marL="1603375" lvl="2" indent="-271463">
              <a:lnSpc>
                <a:spcPct val="90000"/>
              </a:lnSpc>
            </a:pPr>
            <a:r>
              <a:rPr lang="en-US" sz="1800" dirty="0"/>
              <a:t>Traffic reports, etc.</a:t>
            </a:r>
          </a:p>
          <a:p>
            <a:pPr marL="1025525" lvl="1" indent="-341313">
              <a:lnSpc>
                <a:spcPct val="90000"/>
              </a:lnSpc>
            </a:pPr>
            <a:r>
              <a:rPr lang="en-US" sz="2000" dirty="0"/>
              <a:t>Uncertainty in action outcomes</a:t>
            </a:r>
          </a:p>
          <a:p>
            <a:pPr marL="1603375" lvl="2" indent="-271463">
              <a:lnSpc>
                <a:spcPct val="90000"/>
              </a:lnSpc>
            </a:pPr>
            <a:r>
              <a:rPr lang="en-US" sz="1800" dirty="0"/>
              <a:t>Flat tire, accident, etc.</a:t>
            </a:r>
          </a:p>
          <a:p>
            <a:pPr marL="1025525" lvl="1" indent="-341313">
              <a:lnSpc>
                <a:spcPct val="90000"/>
              </a:lnSpc>
            </a:pPr>
            <a:r>
              <a:rPr lang="en-US" sz="2000" dirty="0"/>
              <a:t>Uncertainty about how traffic will evolve over time</a:t>
            </a:r>
          </a:p>
          <a:p>
            <a:pPr marL="1603375" lvl="2" indent="-271463">
              <a:lnSpc>
                <a:spcPct val="90000"/>
              </a:lnSpc>
            </a:pPr>
            <a:r>
              <a:rPr lang="en-US" sz="1800" dirty="0"/>
              <a:t>Complexity of modeling and predicting traffic</a:t>
            </a:r>
          </a:p>
        </p:txBody>
      </p:sp>
      <p:pic>
        <p:nvPicPr>
          <p:cNvPr id="5" name="Picture 4" descr="LAX Theme Building 8x12 300 dp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60" y="0"/>
            <a:ext cx="2945740" cy="1962599"/>
          </a:xfrm>
          <a:prstGeom prst="rect">
            <a:avLst/>
          </a:prstGeom>
        </p:spPr>
      </p:pic>
      <p:pic>
        <p:nvPicPr>
          <p:cNvPr id="6" name="Picture 5" descr="6a00d8341c9c1053ef010536b8eda9970b-320w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867" y="5246894"/>
            <a:ext cx="1331443" cy="1486779"/>
          </a:xfrm>
          <a:prstGeom prst="rect">
            <a:avLst/>
          </a:prstGeom>
        </p:spPr>
      </p:pic>
      <p:pic>
        <p:nvPicPr>
          <p:cNvPr id="7" name="Picture 6" descr="FlatTi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57" y="3653249"/>
            <a:ext cx="1258556" cy="15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4C819-DC49-7D42-95CD-E83E3C111B0F}" type="slidenum">
              <a:rPr lang="en-US"/>
              <a:pPr/>
              <a:t>30</a:t>
            </a:fld>
            <a:endParaRPr lang="en-US"/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493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Combining Evidence (for Diagnosis) via </a:t>
            </a:r>
            <a:r>
              <a:rPr lang="en-US" sz="2800" dirty="0" err="1"/>
              <a:t>Bayes</a:t>
            </a:r>
            <a:r>
              <a:rPr lang="en-US" sz="2800" dirty="0"/>
              <a:t>' Rule and Conditional Independence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749301"/>
            <a:ext cx="8278813" cy="58943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1" dirty="0" err="1"/>
              <a:t>P</a:t>
            </a:r>
            <a:r>
              <a:rPr lang="en-US" sz="2400" dirty="0" err="1"/>
              <a:t>(</a:t>
            </a:r>
            <a:r>
              <a:rPr lang="en-US" sz="2400" i="1" dirty="0" err="1"/>
              <a:t>Cavity</a:t>
            </a:r>
            <a:r>
              <a:rPr lang="en-US" sz="2400" i="1" dirty="0"/>
              <a:t> | </a:t>
            </a:r>
            <a:r>
              <a:rPr lang="en-US" sz="2400" i="1" dirty="0" err="1"/>
              <a:t>toothache,catch</a:t>
            </a:r>
            <a:r>
              <a:rPr lang="en-US" sz="2400" dirty="0"/>
              <a:t>)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= </a:t>
            </a:r>
            <a:r>
              <a:rPr lang="en-US" sz="2000" i="1" dirty="0" err="1"/>
              <a:t>α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toothache</a:t>
            </a:r>
            <a:r>
              <a:rPr lang="en-US" sz="2000" i="1" dirty="0"/>
              <a:t>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/>
              <a:t> catch | Cavity</a:t>
            </a:r>
            <a:r>
              <a:rPr lang="en-US" sz="2000" dirty="0"/>
              <a:t>) 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Cavity</a:t>
            </a:r>
            <a:r>
              <a:rPr lang="en-US" sz="2000" dirty="0"/>
              <a:t>)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0090"/>
                </a:solidFill>
              </a:rPr>
              <a:t>[</a:t>
            </a:r>
            <a:r>
              <a:rPr lang="en-US" sz="2000" dirty="0" err="1" smtClean="0">
                <a:solidFill>
                  <a:srgbClr val="000090"/>
                </a:solidFill>
              </a:rPr>
              <a:t>Bayes</a:t>
            </a:r>
            <a:r>
              <a:rPr lang="en-US" sz="2000" dirty="0" smtClean="0">
                <a:solidFill>
                  <a:srgbClr val="000090"/>
                </a:solidFill>
              </a:rPr>
              <a:t>’ Rule]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= </a:t>
            </a:r>
            <a:r>
              <a:rPr lang="en-US" sz="2000" i="1" dirty="0" err="1"/>
              <a:t>α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toothache</a:t>
            </a:r>
            <a:r>
              <a:rPr lang="en-US" sz="2000" i="1" dirty="0"/>
              <a:t> | Cavity</a:t>
            </a:r>
            <a:r>
              <a:rPr lang="en-US" sz="2000" dirty="0"/>
              <a:t>) 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catch</a:t>
            </a:r>
            <a:r>
              <a:rPr lang="en-US" sz="2000" i="1" dirty="0"/>
              <a:t> | Cavity</a:t>
            </a:r>
            <a:r>
              <a:rPr lang="en-US" sz="2000" dirty="0"/>
              <a:t>) 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Cavity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 [Cond. Ind.]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an example of a </a:t>
            </a:r>
            <a:r>
              <a:rPr lang="en-US" sz="2400" i="1" dirty="0"/>
              <a:t>naïve </a:t>
            </a:r>
            <a:r>
              <a:rPr lang="en-US" sz="2400" i="1" dirty="0" err="1"/>
              <a:t>Bayes</a:t>
            </a:r>
            <a:r>
              <a:rPr lang="en-US" sz="2400" dirty="0"/>
              <a:t> model</a:t>
            </a:r>
            <a:r>
              <a:rPr lang="en-US" sz="2400" dirty="0" smtClean="0"/>
              <a:t>:</a:t>
            </a:r>
          </a:p>
          <a:p>
            <a:pPr lvl="1">
              <a:lnSpc>
                <a:spcPct val="60000"/>
              </a:lnSpc>
              <a:buFont typeface="Wingdings" charset="2"/>
              <a:buNone/>
            </a:pPr>
            <a:r>
              <a:rPr lang="en-US" sz="2000" b="1" dirty="0"/>
              <a:t>P</a:t>
            </a:r>
            <a:r>
              <a:rPr lang="en-US" sz="2000" dirty="0"/>
              <a:t>(Cause,Effect</a:t>
            </a:r>
            <a:r>
              <a:rPr lang="en-US" sz="2000" baseline="-25000" dirty="0"/>
              <a:t>1</a:t>
            </a:r>
            <a:r>
              <a:rPr lang="en-US" sz="2000" dirty="0"/>
              <a:t>, … ,</a:t>
            </a:r>
            <a:r>
              <a:rPr lang="en-US" sz="2000" dirty="0" err="1"/>
              <a:t>Effect</a:t>
            </a:r>
            <a:r>
              <a:rPr lang="en-US" sz="2000" baseline="-25000" dirty="0" err="1"/>
              <a:t>n</a:t>
            </a:r>
            <a:r>
              <a:rPr lang="en-US" sz="2000" dirty="0"/>
              <a:t>) = </a:t>
            </a:r>
            <a:r>
              <a:rPr lang="en-US" sz="2000" b="1" dirty="0" err="1"/>
              <a:t>P</a:t>
            </a:r>
            <a:r>
              <a:rPr lang="en-US" sz="2000" dirty="0" err="1"/>
              <a:t>(Cause</a:t>
            </a:r>
            <a:r>
              <a:rPr lang="en-US" sz="2000" dirty="0"/>
              <a:t>) </a:t>
            </a:r>
            <a:r>
              <a:rPr lang="el-GR" sz="3200" dirty="0">
                <a:ea typeface="Arial" charset="0"/>
                <a:cs typeface="Arial" charset="0"/>
              </a:rPr>
              <a:t>π</a:t>
            </a:r>
            <a:r>
              <a:rPr lang="en-US" sz="2000" baseline="-25000" dirty="0" err="1"/>
              <a:t>i</a:t>
            </a:r>
            <a:r>
              <a:rPr lang="en-US" sz="2000" b="1" dirty="0" err="1"/>
              <a:t>P</a:t>
            </a:r>
            <a:r>
              <a:rPr lang="en-US" sz="2000" dirty="0" err="1"/>
              <a:t>(Effect</a:t>
            </a:r>
            <a:r>
              <a:rPr lang="en-US" sz="2000" baseline="-25000" dirty="0" err="1"/>
              <a:t>i</a:t>
            </a:r>
            <a:r>
              <a:rPr lang="en-US" sz="2000" dirty="0" err="1"/>
              <a:t>|Cause</a:t>
            </a:r>
            <a:r>
              <a:rPr lang="en-US" sz="2000" dirty="0"/>
              <a:t>)
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 lvl="1">
              <a:lnSpc>
                <a:spcPct val="70000"/>
              </a:lnSpc>
              <a:spcBef>
                <a:spcPts val="600"/>
              </a:spcBef>
            </a:pPr>
            <a:r>
              <a:rPr lang="en-US" sz="2000" i="1" dirty="0"/>
              <a:t>Cost of diagnostic reasoning now grows linearly rather than exponentially in number of conditionally independent effects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Called naïve, because often used when the effects are not completely conditionally independent given the cause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Such Bayesian classifiers can work surprisingly well even in the absence of complete conditional independence</a:t>
            </a:r>
          </a:p>
          <a:p>
            <a:pPr lvl="2">
              <a:lnSpc>
                <a:spcPct val="90000"/>
              </a:lnSpc>
            </a:pPr>
            <a:r>
              <a:rPr lang="en-US" sz="1800" i="1" dirty="0"/>
              <a:t>Often focus of learning efforts</a:t>
            </a:r>
          </a:p>
        </p:txBody>
      </p:sp>
      <p:pic>
        <p:nvPicPr>
          <p:cNvPr id="1469444" name="Picture 4" descr="naive-bay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2888" y="2601135"/>
            <a:ext cx="5527675" cy="1368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2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D250-7095-E746-A8A5-C8A4FDC10BCA}" type="slidenum">
              <a:rPr lang="en-US"/>
              <a:pPr/>
              <a:t>31</a:t>
            </a:fld>
            <a:endParaRPr lang="en-US"/>
          </a:p>
        </p:txBody>
      </p:sp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36538"/>
            <a:ext cx="8310563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Decision Making under Uncertainty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1490663"/>
            <a:ext cx="8402637" cy="48466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Suppose I believe the following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P(A</a:t>
            </a:r>
            <a:r>
              <a:rPr lang="en-US" sz="2000" baseline="-25000" dirty="0"/>
              <a:t>25</a:t>
            </a:r>
            <a:r>
              <a:rPr lang="en-US" sz="2000" dirty="0"/>
              <a:t> gets me there on time | …) 	= 0.04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P(A</a:t>
            </a:r>
            <a:r>
              <a:rPr lang="en-US" sz="2000" baseline="-25000" dirty="0"/>
              <a:t>90</a:t>
            </a:r>
            <a:r>
              <a:rPr lang="en-US" sz="2000" dirty="0"/>
              <a:t> gets me there on time | …) 	= 0.70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P(A</a:t>
            </a:r>
            <a:r>
              <a:rPr lang="en-US" sz="2000" baseline="-25000" dirty="0"/>
              <a:t>120 </a:t>
            </a:r>
            <a:r>
              <a:rPr lang="en-US" sz="2000" dirty="0"/>
              <a:t>gets me there on time | …) 	= 0.95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P(A</a:t>
            </a:r>
            <a:r>
              <a:rPr lang="en-US" sz="2000" baseline="-25000" dirty="0"/>
              <a:t>1440</a:t>
            </a:r>
            <a:r>
              <a:rPr lang="en-US" sz="2000" dirty="0"/>
              <a:t> gets me there on time | …) 	= 0.9999 </a:t>
            </a:r>
          </a:p>
          <a:p>
            <a:pPr lvl="2">
              <a:lnSpc>
                <a:spcPct val="120000"/>
              </a:lnSpc>
              <a:buFont typeface="Wingdings" charset="2"/>
              <a:buNone/>
            </a:pPr>
            <a:r>
              <a:rPr lang="en-US" sz="1800" i="1" dirty="0">
                <a:solidFill>
                  <a:schemeClr val="accent2"/>
                </a:solidFill>
              </a:rPr>
              <a:t>Where A</a:t>
            </a:r>
            <a:r>
              <a:rPr lang="en-US" sz="1800" i="1" baseline="-25000" dirty="0">
                <a:solidFill>
                  <a:schemeClr val="accent2"/>
                </a:solidFill>
              </a:rPr>
              <a:t>n</a:t>
            </a:r>
            <a:r>
              <a:rPr lang="en-US" sz="1800" i="1" dirty="0">
                <a:solidFill>
                  <a:schemeClr val="accent2"/>
                </a:solidFill>
              </a:rPr>
              <a:t> means leave for airport </a:t>
            </a:r>
            <a:r>
              <a:rPr lang="en-US" sz="1800" i="1" dirty="0" err="1">
                <a:solidFill>
                  <a:schemeClr val="accent2"/>
                </a:solidFill>
              </a:rPr>
              <a:t>n</a:t>
            </a:r>
            <a:r>
              <a:rPr lang="en-US" sz="1800" i="1" dirty="0">
                <a:solidFill>
                  <a:schemeClr val="accent2"/>
                </a:solidFill>
              </a:rPr>
              <a:t> minutes before flight</a:t>
            </a:r>
            <a:r>
              <a:rPr lang="en-US" sz="1800" i="1" dirty="0" smtClean="0">
                <a:solidFill>
                  <a:schemeClr val="accent2"/>
                </a:solidFill>
              </a:rPr>
              <a:t>
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/>
              <a:t>Which action should I choose</a:t>
            </a:r>
            <a:r>
              <a:rPr lang="en-US" sz="2400" dirty="0" smtClean="0"/>
              <a:t>?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/>
              <a:t>Depends </a:t>
            </a:r>
            <a:r>
              <a:rPr lang="en-US" sz="2400" dirty="0"/>
              <a:t>on </a:t>
            </a:r>
            <a:r>
              <a:rPr lang="en-US" sz="2400" i="1" dirty="0"/>
              <a:t>preferences</a:t>
            </a:r>
            <a:r>
              <a:rPr lang="en-US" sz="2400" dirty="0"/>
              <a:t> for missed flight vs. waiting time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Utility theory</a:t>
            </a:r>
            <a:r>
              <a:rPr lang="en-US" sz="2200" dirty="0"/>
              <a:t> is generally used to represent and infer preferences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Numeric desirability values are assigned to outcomes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Although other approaches are possible</a:t>
            </a:r>
          </a:p>
          <a:p>
            <a:pPr lvl="3">
              <a:lnSpc>
                <a:spcPct val="90000"/>
              </a:lnSpc>
            </a:pPr>
            <a:r>
              <a:rPr lang="en-US" sz="1700" dirty="0"/>
              <a:t>E.g. “prefer A to B”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Decision theory</a:t>
            </a:r>
            <a:r>
              <a:rPr lang="en-US" sz="2200" dirty="0"/>
              <a:t> = probability theory + utility theory</a:t>
            </a:r>
            <a:r>
              <a:rPr lang="en-US" sz="2000" dirty="0"/>
              <a:t>
</a:t>
            </a:r>
          </a:p>
        </p:txBody>
      </p:sp>
      <p:pic>
        <p:nvPicPr>
          <p:cNvPr id="5" name="Picture 4" descr="LAX Theme Building 8x12 300 dp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31" y="1332081"/>
            <a:ext cx="2358990" cy="157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03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0AB9-8169-DE49-9E07-53BE525AE6A8}" type="slidenum">
              <a:rPr lang="en-US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02675" y="6076950"/>
            <a:ext cx="301625" cy="64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5113"/>
            <a:ext cx="7772400" cy="1143000"/>
          </a:xfrm>
        </p:spPr>
        <p:txBody>
          <a:bodyPr/>
          <a:lstStyle/>
          <a:p>
            <a:r>
              <a:rPr lang="en-US"/>
              <a:t>Core of Decision Theory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379538"/>
            <a:ext cx="8078788" cy="2241550"/>
          </a:xfrm>
        </p:spPr>
        <p:txBody>
          <a:bodyPr>
            <a:normAutofit/>
          </a:bodyPr>
          <a:lstStyle/>
          <a:p>
            <a:r>
              <a:rPr lang="en-US" sz="2800" dirty="0"/>
              <a:t>Choose action/option </a:t>
            </a:r>
            <a:r>
              <a:rPr lang="en-US" sz="2800" dirty="0" err="1"/>
              <a:t>w</a:t>
            </a:r>
            <a:r>
              <a:rPr lang="en-US" sz="2800" dirty="0"/>
              <a:t>/ highest </a:t>
            </a:r>
            <a:r>
              <a:rPr lang="en-US" sz="2800" i="1" dirty="0"/>
              <a:t>expected utility</a:t>
            </a:r>
          </a:p>
          <a:p>
            <a:pPr lvl="1"/>
            <a:r>
              <a:rPr lang="en-US" sz="2400" dirty="0"/>
              <a:t>For each action/option, sum across all possible outcomes reachable via it; weighting the utility of each outcome by the probability of reaching </a:t>
            </a:r>
            <a:r>
              <a:rPr lang="en-US" sz="2400" dirty="0" smtClean="0"/>
              <a:t>it</a:t>
            </a:r>
            <a:endParaRPr lang="en-US" sz="2400" dirty="0"/>
          </a:p>
        </p:txBody>
      </p:sp>
      <p:grpSp>
        <p:nvGrpSpPr>
          <p:cNvPr id="1520696" name="Group 56"/>
          <p:cNvGrpSpPr>
            <a:grpSpLocks/>
          </p:cNvGrpSpPr>
          <p:nvPr/>
        </p:nvGrpSpPr>
        <p:grpSpPr bwMode="auto">
          <a:xfrm>
            <a:off x="2770188" y="3679825"/>
            <a:ext cx="3641725" cy="925513"/>
            <a:chOff x="1745" y="2318"/>
            <a:chExt cx="2294" cy="583"/>
          </a:xfrm>
        </p:grpSpPr>
        <p:cxnSp>
          <p:nvCxnSpPr>
            <p:cNvPr id="1520660" name="AutoShape 20"/>
            <p:cNvCxnSpPr>
              <a:cxnSpLocks noChangeShapeType="1"/>
              <a:stCxn id="1520654" idx="3"/>
              <a:endCxn id="1520656" idx="0"/>
            </p:cNvCxnSpPr>
            <p:nvPr/>
          </p:nvCxnSpPr>
          <p:spPr bwMode="auto">
            <a:xfrm>
              <a:off x="2884" y="2464"/>
              <a:ext cx="8" cy="244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1520654" name="AutoShape 14"/>
            <p:cNvSpPr>
              <a:spLocks noChangeArrowheads="1"/>
            </p:cNvSpPr>
            <p:nvPr/>
          </p:nvSpPr>
          <p:spPr bwMode="auto">
            <a:xfrm>
              <a:off x="2808" y="2318"/>
              <a:ext cx="152" cy="146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655" name="Rectangle 15"/>
            <p:cNvSpPr>
              <a:spLocks noChangeArrowheads="1"/>
            </p:cNvSpPr>
            <p:nvPr/>
          </p:nvSpPr>
          <p:spPr bwMode="auto">
            <a:xfrm>
              <a:off x="1745" y="2708"/>
              <a:ext cx="292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1520656" name="Rectangle 16"/>
            <p:cNvSpPr>
              <a:spLocks noChangeArrowheads="1"/>
            </p:cNvSpPr>
            <p:nvPr/>
          </p:nvSpPr>
          <p:spPr bwMode="auto">
            <a:xfrm>
              <a:off x="2746" y="2708"/>
              <a:ext cx="292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1520657" name="Rectangle 17"/>
            <p:cNvSpPr>
              <a:spLocks noChangeArrowheads="1"/>
            </p:cNvSpPr>
            <p:nvPr/>
          </p:nvSpPr>
          <p:spPr bwMode="auto">
            <a:xfrm>
              <a:off x="3747" y="2708"/>
              <a:ext cx="292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C</a:t>
              </a:r>
            </a:p>
          </p:txBody>
        </p:sp>
        <p:cxnSp>
          <p:nvCxnSpPr>
            <p:cNvPr id="1520658" name="AutoShape 18"/>
            <p:cNvCxnSpPr>
              <a:cxnSpLocks noChangeShapeType="1"/>
              <a:stCxn id="1520654" idx="3"/>
              <a:endCxn id="1520655" idx="0"/>
            </p:cNvCxnSpPr>
            <p:nvPr/>
          </p:nvCxnSpPr>
          <p:spPr bwMode="auto">
            <a:xfrm flipH="1">
              <a:off x="1891" y="2464"/>
              <a:ext cx="993" cy="244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520661" name="AutoShape 21"/>
            <p:cNvCxnSpPr>
              <a:cxnSpLocks noChangeShapeType="1"/>
              <a:stCxn id="1520654" idx="3"/>
              <a:endCxn id="1520657" idx="0"/>
            </p:cNvCxnSpPr>
            <p:nvPr/>
          </p:nvCxnSpPr>
          <p:spPr bwMode="auto">
            <a:xfrm>
              <a:off x="2884" y="2464"/>
              <a:ext cx="1009" cy="244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20694" name="Group 54"/>
          <p:cNvGrpSpPr>
            <a:grpSpLocks/>
          </p:cNvGrpSpPr>
          <p:nvPr/>
        </p:nvGrpSpPr>
        <p:grpSpPr bwMode="auto">
          <a:xfrm>
            <a:off x="1074738" y="4605338"/>
            <a:ext cx="7726362" cy="1412875"/>
            <a:chOff x="677" y="2901"/>
            <a:chExt cx="4867" cy="890"/>
          </a:xfrm>
        </p:grpSpPr>
        <p:sp>
          <p:nvSpPr>
            <p:cNvPr id="1520644" name="AutoShape 4"/>
            <p:cNvSpPr>
              <a:spLocks noChangeArrowheads="1"/>
            </p:cNvSpPr>
            <p:nvPr/>
          </p:nvSpPr>
          <p:spPr bwMode="auto">
            <a:xfrm>
              <a:off x="677" y="3587"/>
              <a:ext cx="467" cy="204"/>
            </a:xfrm>
            <a:prstGeom prst="roundRect">
              <a:avLst>
                <a:gd name="adj" fmla="val 16667"/>
              </a:avLst>
            </a:prstGeom>
            <a:solidFill>
              <a:srgbClr val="C2C2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520645" name="AutoShape 5"/>
            <p:cNvSpPr>
              <a:spLocks noChangeArrowheads="1"/>
            </p:cNvSpPr>
            <p:nvPr/>
          </p:nvSpPr>
          <p:spPr bwMode="auto">
            <a:xfrm>
              <a:off x="1305" y="3587"/>
              <a:ext cx="467" cy="204"/>
            </a:xfrm>
            <a:prstGeom prst="roundRect">
              <a:avLst>
                <a:gd name="adj" fmla="val 16667"/>
              </a:avLst>
            </a:prstGeom>
            <a:solidFill>
              <a:srgbClr val="C2C2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1520646" name="AutoShape 6"/>
            <p:cNvSpPr>
              <a:spLocks noChangeArrowheads="1"/>
            </p:cNvSpPr>
            <p:nvPr/>
          </p:nvSpPr>
          <p:spPr bwMode="auto">
            <a:xfrm>
              <a:off x="1934" y="3587"/>
              <a:ext cx="467" cy="204"/>
            </a:xfrm>
            <a:prstGeom prst="roundRect">
              <a:avLst>
                <a:gd name="adj" fmla="val 16667"/>
              </a:avLst>
            </a:prstGeom>
            <a:solidFill>
              <a:srgbClr val="C2C2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 smtClean="0"/>
                <a:t>F</a:t>
              </a:r>
              <a:endParaRPr lang="en-US" sz="2400" dirty="0"/>
            </a:p>
          </p:txBody>
        </p:sp>
        <p:sp>
          <p:nvSpPr>
            <p:cNvPr id="1520648" name="AutoShape 8"/>
            <p:cNvSpPr>
              <a:spLocks noChangeArrowheads="1"/>
            </p:cNvSpPr>
            <p:nvPr/>
          </p:nvSpPr>
          <p:spPr bwMode="auto">
            <a:xfrm>
              <a:off x="2562" y="3587"/>
              <a:ext cx="467" cy="204"/>
            </a:xfrm>
            <a:prstGeom prst="roundRect">
              <a:avLst>
                <a:gd name="adj" fmla="val 16667"/>
              </a:avLst>
            </a:prstGeom>
            <a:solidFill>
              <a:srgbClr val="C2C2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 smtClean="0"/>
                <a:t>G</a:t>
              </a:r>
              <a:endParaRPr lang="en-US" sz="2400" dirty="0"/>
            </a:p>
          </p:txBody>
        </p:sp>
        <p:sp>
          <p:nvSpPr>
            <p:cNvPr id="1520649" name="AutoShape 9"/>
            <p:cNvSpPr>
              <a:spLocks noChangeArrowheads="1"/>
            </p:cNvSpPr>
            <p:nvPr/>
          </p:nvSpPr>
          <p:spPr bwMode="auto">
            <a:xfrm>
              <a:off x="3191" y="3587"/>
              <a:ext cx="467" cy="204"/>
            </a:xfrm>
            <a:prstGeom prst="roundRect">
              <a:avLst>
                <a:gd name="adj" fmla="val 16667"/>
              </a:avLst>
            </a:prstGeom>
            <a:solidFill>
              <a:srgbClr val="C2C2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1520650" name="AutoShape 10"/>
            <p:cNvSpPr>
              <a:spLocks noChangeArrowheads="1"/>
            </p:cNvSpPr>
            <p:nvPr/>
          </p:nvSpPr>
          <p:spPr bwMode="auto">
            <a:xfrm>
              <a:off x="3819" y="3587"/>
              <a:ext cx="467" cy="204"/>
            </a:xfrm>
            <a:prstGeom prst="roundRect">
              <a:avLst>
                <a:gd name="adj" fmla="val 16667"/>
              </a:avLst>
            </a:prstGeom>
            <a:solidFill>
              <a:srgbClr val="C2C2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/>
                <a:t>I</a:t>
              </a:r>
            </a:p>
          </p:txBody>
        </p:sp>
        <p:sp>
          <p:nvSpPr>
            <p:cNvPr id="1520651" name="AutoShape 11"/>
            <p:cNvSpPr>
              <a:spLocks noChangeArrowheads="1"/>
            </p:cNvSpPr>
            <p:nvPr/>
          </p:nvSpPr>
          <p:spPr bwMode="auto">
            <a:xfrm>
              <a:off x="4448" y="3587"/>
              <a:ext cx="467" cy="204"/>
            </a:xfrm>
            <a:prstGeom prst="roundRect">
              <a:avLst>
                <a:gd name="adj" fmla="val 16667"/>
              </a:avLst>
            </a:prstGeom>
            <a:solidFill>
              <a:srgbClr val="C2C2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/>
                <a:t>J</a:t>
              </a:r>
            </a:p>
          </p:txBody>
        </p:sp>
        <p:sp>
          <p:nvSpPr>
            <p:cNvPr id="1520652" name="AutoShape 12"/>
            <p:cNvSpPr>
              <a:spLocks noChangeArrowheads="1"/>
            </p:cNvSpPr>
            <p:nvPr/>
          </p:nvSpPr>
          <p:spPr bwMode="auto">
            <a:xfrm>
              <a:off x="5077" y="3587"/>
              <a:ext cx="467" cy="204"/>
            </a:xfrm>
            <a:prstGeom prst="roundRect">
              <a:avLst>
                <a:gd name="adj" fmla="val 16667"/>
              </a:avLst>
            </a:prstGeom>
            <a:solidFill>
              <a:srgbClr val="C2C2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/>
                <a:t>K</a:t>
              </a:r>
            </a:p>
          </p:txBody>
        </p:sp>
        <p:cxnSp>
          <p:nvCxnSpPr>
            <p:cNvPr id="1520662" name="AutoShape 22"/>
            <p:cNvCxnSpPr>
              <a:cxnSpLocks noChangeShapeType="1"/>
              <a:stCxn id="1520655" idx="2"/>
              <a:endCxn id="1520644" idx="0"/>
            </p:cNvCxnSpPr>
            <p:nvPr/>
          </p:nvCxnSpPr>
          <p:spPr bwMode="auto">
            <a:xfrm flipH="1">
              <a:off x="911" y="2901"/>
              <a:ext cx="986" cy="686"/>
            </a:xfrm>
            <a:prstGeom prst="straightConnector1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</p:spPr>
        </p:cxnSp>
        <p:cxnSp>
          <p:nvCxnSpPr>
            <p:cNvPr id="1520663" name="AutoShape 23"/>
            <p:cNvCxnSpPr>
              <a:cxnSpLocks noChangeShapeType="1"/>
              <a:stCxn id="1520655" idx="2"/>
              <a:endCxn id="1520645" idx="0"/>
            </p:cNvCxnSpPr>
            <p:nvPr/>
          </p:nvCxnSpPr>
          <p:spPr bwMode="auto">
            <a:xfrm flipH="1">
              <a:off x="1539" y="2901"/>
              <a:ext cx="358" cy="686"/>
            </a:xfrm>
            <a:prstGeom prst="straightConnector1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</p:spPr>
        </p:cxnSp>
        <p:cxnSp>
          <p:nvCxnSpPr>
            <p:cNvPr id="1520664" name="AutoShape 24"/>
            <p:cNvCxnSpPr>
              <a:cxnSpLocks noChangeShapeType="1"/>
              <a:stCxn id="1520655" idx="2"/>
              <a:endCxn id="1520646" idx="0"/>
            </p:cNvCxnSpPr>
            <p:nvPr/>
          </p:nvCxnSpPr>
          <p:spPr bwMode="auto">
            <a:xfrm>
              <a:off x="1897" y="2901"/>
              <a:ext cx="271" cy="686"/>
            </a:xfrm>
            <a:prstGeom prst="straightConnector1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</p:spPr>
        </p:cxnSp>
        <p:cxnSp>
          <p:nvCxnSpPr>
            <p:cNvPr id="1520665" name="AutoShape 25"/>
            <p:cNvCxnSpPr>
              <a:cxnSpLocks noChangeShapeType="1"/>
              <a:stCxn id="1520656" idx="2"/>
              <a:endCxn id="1520648" idx="0"/>
            </p:cNvCxnSpPr>
            <p:nvPr/>
          </p:nvCxnSpPr>
          <p:spPr bwMode="auto">
            <a:xfrm flipH="1">
              <a:off x="2796" y="2901"/>
              <a:ext cx="102" cy="686"/>
            </a:xfrm>
            <a:prstGeom prst="straightConnector1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</p:spPr>
        </p:cxnSp>
        <p:cxnSp>
          <p:nvCxnSpPr>
            <p:cNvPr id="1520666" name="AutoShape 26"/>
            <p:cNvCxnSpPr>
              <a:cxnSpLocks noChangeShapeType="1"/>
              <a:stCxn id="1520656" idx="2"/>
              <a:endCxn id="1520649" idx="0"/>
            </p:cNvCxnSpPr>
            <p:nvPr/>
          </p:nvCxnSpPr>
          <p:spPr bwMode="auto">
            <a:xfrm>
              <a:off x="2898" y="2901"/>
              <a:ext cx="527" cy="686"/>
            </a:xfrm>
            <a:prstGeom prst="straightConnector1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</p:spPr>
        </p:cxnSp>
        <p:cxnSp>
          <p:nvCxnSpPr>
            <p:cNvPr id="1520667" name="AutoShape 27"/>
            <p:cNvCxnSpPr>
              <a:cxnSpLocks noChangeShapeType="1"/>
              <a:stCxn id="1520657" idx="2"/>
              <a:endCxn id="1520650" idx="0"/>
            </p:cNvCxnSpPr>
            <p:nvPr/>
          </p:nvCxnSpPr>
          <p:spPr bwMode="auto">
            <a:xfrm>
              <a:off x="3899" y="2901"/>
              <a:ext cx="154" cy="686"/>
            </a:xfrm>
            <a:prstGeom prst="straightConnector1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</p:spPr>
        </p:cxnSp>
        <p:cxnSp>
          <p:nvCxnSpPr>
            <p:cNvPr id="1520668" name="AutoShape 28"/>
            <p:cNvCxnSpPr>
              <a:cxnSpLocks noChangeShapeType="1"/>
              <a:stCxn id="1520657" idx="2"/>
              <a:endCxn id="1520651" idx="0"/>
            </p:cNvCxnSpPr>
            <p:nvPr/>
          </p:nvCxnSpPr>
          <p:spPr bwMode="auto">
            <a:xfrm>
              <a:off x="3899" y="2901"/>
              <a:ext cx="783" cy="686"/>
            </a:xfrm>
            <a:prstGeom prst="straightConnector1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</p:spPr>
        </p:cxnSp>
        <p:cxnSp>
          <p:nvCxnSpPr>
            <p:cNvPr id="1520669" name="AutoShape 29"/>
            <p:cNvCxnSpPr>
              <a:cxnSpLocks noChangeShapeType="1"/>
              <a:stCxn id="1520657" idx="2"/>
              <a:endCxn id="1520652" idx="0"/>
            </p:cNvCxnSpPr>
            <p:nvPr/>
          </p:nvCxnSpPr>
          <p:spPr bwMode="auto">
            <a:xfrm>
              <a:off x="3899" y="2901"/>
              <a:ext cx="1412" cy="686"/>
            </a:xfrm>
            <a:prstGeom prst="straightConnector1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</p:spPr>
        </p:cxnSp>
        <p:sp>
          <p:nvSpPr>
            <p:cNvPr id="1520670" name="Text Box 30"/>
            <p:cNvSpPr txBox="1">
              <a:spLocks noChangeArrowheads="1"/>
            </p:cNvSpPr>
            <p:nvPr/>
          </p:nvSpPr>
          <p:spPr bwMode="auto">
            <a:xfrm>
              <a:off x="1512" y="3153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.4</a:t>
              </a:r>
            </a:p>
          </p:txBody>
        </p:sp>
        <p:sp>
          <p:nvSpPr>
            <p:cNvPr id="1520671" name="Text Box 31"/>
            <p:cNvSpPr txBox="1">
              <a:spLocks noChangeArrowheads="1"/>
            </p:cNvSpPr>
            <p:nvPr/>
          </p:nvSpPr>
          <p:spPr bwMode="auto">
            <a:xfrm>
              <a:off x="1236" y="3056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.2</a:t>
              </a:r>
            </a:p>
          </p:txBody>
        </p:sp>
        <p:sp>
          <p:nvSpPr>
            <p:cNvPr id="1520672" name="Text Box 32"/>
            <p:cNvSpPr txBox="1">
              <a:spLocks noChangeArrowheads="1"/>
            </p:cNvSpPr>
            <p:nvPr/>
          </p:nvSpPr>
          <p:spPr bwMode="auto">
            <a:xfrm>
              <a:off x="2989" y="3216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.7</a:t>
              </a:r>
            </a:p>
          </p:txBody>
        </p:sp>
        <p:sp>
          <p:nvSpPr>
            <p:cNvPr id="1520673" name="Text Box 33"/>
            <p:cNvSpPr txBox="1">
              <a:spLocks noChangeArrowheads="1"/>
            </p:cNvSpPr>
            <p:nvPr/>
          </p:nvSpPr>
          <p:spPr bwMode="auto">
            <a:xfrm>
              <a:off x="2635" y="3167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.3</a:t>
              </a:r>
            </a:p>
          </p:txBody>
        </p:sp>
        <p:sp>
          <p:nvSpPr>
            <p:cNvPr id="1520674" name="Text Box 34"/>
            <p:cNvSpPr txBox="1">
              <a:spLocks noChangeArrowheads="1"/>
            </p:cNvSpPr>
            <p:nvPr/>
          </p:nvSpPr>
          <p:spPr bwMode="auto">
            <a:xfrm>
              <a:off x="1838" y="3157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.4</a:t>
              </a:r>
            </a:p>
          </p:txBody>
        </p:sp>
        <p:sp>
          <p:nvSpPr>
            <p:cNvPr id="1520675" name="Text Box 35"/>
            <p:cNvSpPr txBox="1">
              <a:spLocks noChangeArrowheads="1"/>
            </p:cNvSpPr>
            <p:nvPr/>
          </p:nvSpPr>
          <p:spPr bwMode="auto">
            <a:xfrm>
              <a:off x="3791" y="3200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.1</a:t>
              </a:r>
            </a:p>
          </p:txBody>
        </p:sp>
        <p:sp>
          <p:nvSpPr>
            <p:cNvPr id="1520676" name="Text Box 36"/>
            <p:cNvSpPr txBox="1">
              <a:spLocks noChangeArrowheads="1"/>
            </p:cNvSpPr>
            <p:nvPr/>
          </p:nvSpPr>
          <p:spPr bwMode="auto">
            <a:xfrm>
              <a:off x="4529" y="3244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.6</a:t>
              </a:r>
            </a:p>
          </p:txBody>
        </p:sp>
        <p:sp>
          <p:nvSpPr>
            <p:cNvPr id="1520677" name="Text Box 37"/>
            <p:cNvSpPr txBox="1">
              <a:spLocks noChangeArrowheads="1"/>
            </p:cNvSpPr>
            <p:nvPr/>
          </p:nvSpPr>
          <p:spPr bwMode="auto">
            <a:xfrm>
              <a:off x="4146" y="3228"/>
              <a:ext cx="2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hlink"/>
                  </a:solidFill>
                </a:rPr>
                <a:t>.3</a:t>
              </a:r>
            </a:p>
          </p:txBody>
        </p:sp>
      </p:grpSp>
      <p:grpSp>
        <p:nvGrpSpPr>
          <p:cNvPr id="1520693" name="Group 53"/>
          <p:cNvGrpSpPr>
            <a:grpSpLocks/>
          </p:cNvGrpSpPr>
          <p:nvPr/>
        </p:nvGrpSpPr>
        <p:grpSpPr bwMode="auto">
          <a:xfrm>
            <a:off x="-18257" y="6356033"/>
            <a:ext cx="8913813" cy="369888"/>
            <a:chOff x="-88" y="3818"/>
            <a:chExt cx="5615" cy="233"/>
          </a:xfrm>
        </p:grpSpPr>
        <p:sp>
          <p:nvSpPr>
            <p:cNvPr id="1520678" name="Text Box 38"/>
            <p:cNvSpPr txBox="1">
              <a:spLocks noChangeArrowheads="1"/>
            </p:cNvSpPr>
            <p:nvPr/>
          </p:nvSpPr>
          <p:spPr bwMode="auto">
            <a:xfrm>
              <a:off x="794" y="382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520679" name="Text Box 39"/>
            <p:cNvSpPr txBox="1">
              <a:spLocks noChangeArrowheads="1"/>
            </p:cNvSpPr>
            <p:nvPr/>
          </p:nvSpPr>
          <p:spPr bwMode="auto">
            <a:xfrm>
              <a:off x="1984" y="382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520680" name="Text Box 40"/>
            <p:cNvSpPr txBox="1">
              <a:spLocks noChangeArrowheads="1"/>
            </p:cNvSpPr>
            <p:nvPr/>
          </p:nvSpPr>
          <p:spPr bwMode="auto">
            <a:xfrm>
              <a:off x="1371" y="3820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.8</a:t>
              </a:r>
            </a:p>
          </p:txBody>
        </p:sp>
        <p:sp>
          <p:nvSpPr>
            <p:cNvPr id="1520681" name="Text Box 41"/>
            <p:cNvSpPr txBox="1">
              <a:spLocks noChangeArrowheads="1"/>
            </p:cNvSpPr>
            <p:nvPr/>
          </p:nvSpPr>
          <p:spPr bwMode="auto">
            <a:xfrm>
              <a:off x="2561" y="3820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-15</a:t>
              </a:r>
            </a:p>
          </p:txBody>
        </p:sp>
        <p:sp>
          <p:nvSpPr>
            <p:cNvPr id="1520682" name="Text Box 42"/>
            <p:cNvSpPr txBox="1">
              <a:spLocks noChangeArrowheads="1"/>
            </p:cNvSpPr>
            <p:nvPr/>
          </p:nvSpPr>
          <p:spPr bwMode="auto">
            <a:xfrm>
              <a:off x="3253" y="382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520683" name="Text Box 43"/>
            <p:cNvSpPr txBox="1">
              <a:spLocks noChangeArrowheads="1"/>
            </p:cNvSpPr>
            <p:nvPr/>
          </p:nvSpPr>
          <p:spPr bwMode="auto">
            <a:xfrm>
              <a:off x="3901" y="382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520684" name="Text Box 44"/>
            <p:cNvSpPr txBox="1">
              <a:spLocks noChangeArrowheads="1"/>
            </p:cNvSpPr>
            <p:nvPr/>
          </p:nvSpPr>
          <p:spPr bwMode="auto">
            <a:xfrm>
              <a:off x="4478" y="382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1.2</a:t>
              </a:r>
            </a:p>
          </p:txBody>
        </p:sp>
        <p:sp>
          <p:nvSpPr>
            <p:cNvPr id="1520685" name="Text Box 45"/>
            <p:cNvSpPr txBox="1">
              <a:spLocks noChangeArrowheads="1"/>
            </p:cNvSpPr>
            <p:nvPr/>
          </p:nvSpPr>
          <p:spPr bwMode="auto">
            <a:xfrm>
              <a:off x="5163" y="3820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-3.6</a:t>
              </a:r>
            </a:p>
          </p:txBody>
        </p:sp>
        <p:sp>
          <p:nvSpPr>
            <p:cNvPr id="1520686" name="Text Box 46"/>
            <p:cNvSpPr txBox="1">
              <a:spLocks noChangeArrowheads="1"/>
            </p:cNvSpPr>
            <p:nvPr/>
          </p:nvSpPr>
          <p:spPr bwMode="auto">
            <a:xfrm>
              <a:off x="-88" y="3818"/>
              <a:ext cx="9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u="sng" dirty="0" smtClean="0">
                  <a:solidFill>
                    <a:schemeClr val="accent2"/>
                  </a:solidFill>
                </a:rPr>
                <a:t>Weighted U</a:t>
              </a:r>
              <a:r>
                <a:rPr lang="en-US" sz="1800" b="1" u="sng" dirty="0">
                  <a:solidFill>
                    <a:schemeClr val="accent2"/>
                  </a:solidFill>
                </a:rPr>
                <a:t>:</a:t>
              </a:r>
            </a:p>
          </p:txBody>
        </p:sp>
      </p:grpSp>
      <p:grpSp>
        <p:nvGrpSpPr>
          <p:cNvPr id="1520692" name="Group 52"/>
          <p:cNvGrpSpPr>
            <a:grpSpLocks/>
          </p:cNvGrpSpPr>
          <p:nvPr/>
        </p:nvGrpSpPr>
        <p:grpSpPr bwMode="auto">
          <a:xfrm>
            <a:off x="415925" y="4268794"/>
            <a:ext cx="5476875" cy="369888"/>
            <a:chOff x="262" y="2689"/>
            <a:chExt cx="3450" cy="233"/>
          </a:xfrm>
        </p:grpSpPr>
        <p:sp>
          <p:nvSpPr>
            <p:cNvPr id="1520687" name="Text Box 47"/>
            <p:cNvSpPr txBox="1">
              <a:spLocks noChangeArrowheads="1"/>
            </p:cNvSpPr>
            <p:nvPr/>
          </p:nvSpPr>
          <p:spPr bwMode="auto">
            <a:xfrm>
              <a:off x="262" y="2689"/>
              <a:ext cx="9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u="sng" dirty="0" smtClean="0">
                  <a:solidFill>
                    <a:srgbClr val="800000"/>
                  </a:solidFill>
                </a:rPr>
                <a:t>Expected U</a:t>
              </a:r>
              <a:r>
                <a:rPr lang="en-US" sz="1800" b="1" u="sng" dirty="0">
                  <a:solidFill>
                    <a:srgbClr val="800000"/>
                  </a:solidFill>
                </a:rPr>
                <a:t>:</a:t>
              </a:r>
            </a:p>
          </p:txBody>
        </p:sp>
        <p:sp>
          <p:nvSpPr>
            <p:cNvPr id="1520688" name="Text Box 48"/>
            <p:cNvSpPr txBox="1">
              <a:spLocks noChangeArrowheads="1"/>
            </p:cNvSpPr>
            <p:nvPr/>
          </p:nvSpPr>
          <p:spPr bwMode="auto">
            <a:xfrm>
              <a:off x="3348" y="2690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-2.4</a:t>
              </a:r>
            </a:p>
          </p:txBody>
        </p:sp>
        <p:sp>
          <p:nvSpPr>
            <p:cNvPr id="1520689" name="Text Box 49"/>
            <p:cNvSpPr txBox="1">
              <a:spLocks noChangeArrowheads="1"/>
            </p:cNvSpPr>
            <p:nvPr/>
          </p:nvSpPr>
          <p:spPr bwMode="auto">
            <a:xfrm>
              <a:off x="2452" y="269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-1</a:t>
              </a:r>
            </a:p>
          </p:txBody>
        </p:sp>
        <p:sp>
          <p:nvSpPr>
            <p:cNvPr id="1520690" name="Text Box 50"/>
            <p:cNvSpPr txBox="1">
              <a:spLocks noChangeArrowheads="1"/>
            </p:cNvSpPr>
            <p:nvPr/>
          </p:nvSpPr>
          <p:spPr bwMode="auto">
            <a:xfrm>
              <a:off x="1368" y="269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5.8</a:t>
              </a:r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2767012" y="4298950"/>
            <a:ext cx="461807" cy="310819"/>
          </a:xfrm>
          <a:prstGeom prst="rect">
            <a:avLst/>
          </a:prstGeom>
          <a:solidFill>
            <a:schemeClr val="accent1">
              <a:alpha val="63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" y="6018213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Utilities:       5              2             10          -50            20             0              4            -6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900" y="375920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Agent chooses</a:t>
            </a:r>
            <a:endParaRPr lang="en-US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43718" y="484294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Chance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16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" grpId="0"/>
      <p:bldP spid="5" grpId="0"/>
      <p:bldP spid="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33128"/>
            <a:ext cx="7772400" cy="1143000"/>
          </a:xfrm>
        </p:spPr>
        <p:txBody>
          <a:bodyPr/>
          <a:lstStyle/>
          <a:p>
            <a:r>
              <a:rPr lang="en-US"/>
              <a:t>Return to Wumpus World</a:t>
            </a:r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3649453"/>
            <a:ext cx="8285163" cy="28686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Any of [1,3], [2,2] or [3,1] may have a pit, but are any riskier/safer than others to </a:t>
            </a:r>
            <a:r>
              <a:rPr lang="en-US" sz="2400" dirty="0" smtClean="0"/>
              <a:t>try if pits are relatively rare?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Either </a:t>
            </a:r>
            <a:r>
              <a:rPr lang="en-US" sz="2000" dirty="0"/>
              <a:t>[1,3] or [3,1] should be less risky than [2,2] because most probable pattern given the evidence is one pit at [2,2]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Need a probabilistic rather than a logical model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i="1" dirty="0" err="1"/>
              <a:t>P</a:t>
            </a:r>
            <a:r>
              <a:rPr lang="en-US" sz="2000" i="1" baseline="-25000" dirty="0" err="1"/>
              <a:t>ij</a:t>
            </a:r>
            <a:r>
              <a:rPr lang="en-US" sz="2000" dirty="0"/>
              <a:t> = </a:t>
            </a:r>
            <a:r>
              <a:rPr lang="en-US" sz="2000" i="1" dirty="0"/>
              <a:t>true</a:t>
            </a:r>
            <a:r>
              <a:rPr lang="en-US" sz="2000" dirty="0"/>
              <a:t> </a:t>
            </a:r>
            <a:r>
              <a:rPr lang="en-US" sz="2000" dirty="0" err="1"/>
              <a:t>iff</a:t>
            </a:r>
            <a:r>
              <a:rPr lang="en-US" sz="2000" dirty="0"/>
              <a:t> [</a:t>
            </a:r>
            <a:r>
              <a:rPr lang="en-US" sz="2000" dirty="0" err="1"/>
              <a:t>i,j</a:t>
            </a:r>
            <a:r>
              <a:rPr lang="en-US" sz="2000" dirty="0"/>
              <a:t>] contains a pit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i="1" dirty="0" err="1"/>
              <a:t>B</a:t>
            </a:r>
            <a:r>
              <a:rPr lang="en-US" sz="2000" i="1" baseline="-25000" dirty="0" err="1"/>
              <a:t>ij</a:t>
            </a:r>
            <a:r>
              <a:rPr lang="en-US" sz="2000" dirty="0"/>
              <a:t> = </a:t>
            </a:r>
            <a:r>
              <a:rPr lang="en-US" sz="2000" i="1" dirty="0"/>
              <a:t>true</a:t>
            </a:r>
            <a:r>
              <a:rPr lang="en-US" sz="2000" dirty="0"/>
              <a:t> </a:t>
            </a:r>
            <a:r>
              <a:rPr lang="en-US" sz="2000" dirty="0" err="1"/>
              <a:t>iff</a:t>
            </a:r>
            <a:r>
              <a:rPr lang="en-US" sz="2000" dirty="0"/>
              <a:t> [</a:t>
            </a:r>
            <a:r>
              <a:rPr lang="en-US" sz="2000" dirty="0" err="1"/>
              <a:t>i,j</a:t>
            </a:r>
            <a:r>
              <a:rPr lang="en-US" sz="2000" dirty="0"/>
              <a:t>] is breezy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/>
              <a:t>For simplicity, will include only </a:t>
            </a:r>
            <a:r>
              <a:rPr lang="en-US" sz="2000" i="1" dirty="0"/>
              <a:t>B</a:t>
            </a:r>
            <a:r>
              <a:rPr lang="en-US" sz="2000" i="1" baseline="-25000" dirty="0"/>
              <a:t>12</a:t>
            </a:r>
            <a:r>
              <a:rPr lang="en-US" sz="2000" dirty="0"/>
              <a:t>,</a:t>
            </a:r>
            <a:r>
              <a:rPr lang="en-US" sz="2000" i="1" dirty="0"/>
              <a:t>B</a:t>
            </a:r>
            <a:r>
              <a:rPr lang="en-US" sz="2000" i="1" baseline="-25000" dirty="0"/>
              <a:t>21</a:t>
            </a:r>
            <a:r>
              <a:rPr lang="en-US" sz="2000" dirty="0"/>
              <a:t>,</a:t>
            </a:r>
            <a:r>
              <a:rPr lang="en-US" sz="2000" i="1" dirty="0"/>
              <a:t>P</a:t>
            </a:r>
            <a:r>
              <a:rPr lang="en-US" sz="2000" i="1" baseline="-25000" dirty="0"/>
              <a:t>11</a:t>
            </a:r>
            <a:r>
              <a:rPr lang="en-US" sz="2000" dirty="0"/>
              <a:t>,…</a:t>
            </a:r>
            <a:r>
              <a:rPr lang="en-US" sz="2000" i="1" dirty="0"/>
              <a:t>P</a:t>
            </a:r>
            <a:r>
              <a:rPr lang="en-US" sz="2000" i="1" baseline="-25000" dirty="0"/>
              <a:t>44</a:t>
            </a:r>
            <a:r>
              <a:rPr lang="en-US" sz="2000" dirty="0"/>
              <a:t> in probability model</a:t>
            </a:r>
          </a:p>
        </p:txBody>
      </p:sp>
      <p:pic>
        <p:nvPicPr>
          <p:cNvPr id="1522692" name="Picture 4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3267075" y="1042778"/>
            <a:ext cx="2449513" cy="2476500"/>
          </a:xfrm>
          <a:prstGeom prst="rect">
            <a:avLst/>
          </a:prstGeom>
          <a:noFill/>
        </p:spPr>
      </p:pic>
      <p:grpSp>
        <p:nvGrpSpPr>
          <p:cNvPr id="1522695" name="Group 7"/>
          <p:cNvGrpSpPr>
            <a:grpSpLocks/>
          </p:cNvGrpSpPr>
          <p:nvPr/>
        </p:nvGrpSpPr>
        <p:grpSpPr bwMode="auto">
          <a:xfrm>
            <a:off x="4548533" y="5514703"/>
            <a:ext cx="3379788" cy="514350"/>
            <a:chOff x="2882" y="3692"/>
            <a:chExt cx="2129" cy="324"/>
          </a:xfrm>
        </p:grpSpPr>
        <p:sp>
          <p:nvSpPr>
            <p:cNvPr id="1522693" name="AutoShape 5"/>
            <p:cNvSpPr>
              <a:spLocks/>
            </p:cNvSpPr>
            <p:nvPr/>
          </p:nvSpPr>
          <p:spPr bwMode="auto">
            <a:xfrm>
              <a:off x="2882" y="3692"/>
              <a:ext cx="108" cy="32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694" name="Text Box 6"/>
            <p:cNvSpPr txBox="1">
              <a:spLocks noChangeArrowheads="1"/>
            </p:cNvSpPr>
            <p:nvPr/>
          </p:nvSpPr>
          <p:spPr bwMode="auto">
            <a:xfrm>
              <a:off x="3036" y="3729"/>
              <a:ext cx="19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>
                  <a:solidFill>
                    <a:schemeClr val="accent2"/>
                  </a:solidFill>
                </a:rPr>
                <a:t>Boolean random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43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269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510-0B02-614C-8500-81A0C3C7665B}" type="slidenum">
              <a:rPr lang="en-US"/>
              <a:pPr/>
              <a:t>34</a:t>
            </a:fld>
            <a:endParaRPr lang="en-US"/>
          </a:p>
        </p:txBody>
      </p:sp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Model</a:t>
            </a:r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916113"/>
            <a:ext cx="8362950" cy="41798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Full joint probability distribution: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i="1" baseline="-25000" dirty="0"/>
              <a:t>12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i="1" baseline="-25000" dirty="0"/>
              <a:t>21</a:t>
            </a:r>
            <a:r>
              <a:rPr lang="en-US" sz="2400" dirty="0"/>
              <a:t>,</a:t>
            </a:r>
            <a:r>
              <a:rPr lang="en-US" sz="2400" i="1" dirty="0"/>
              <a:t>P</a:t>
            </a:r>
            <a:r>
              <a:rPr lang="en-US" sz="2400" i="1" baseline="-25000" dirty="0"/>
              <a:t>11</a:t>
            </a:r>
            <a:r>
              <a:rPr lang="en-US" sz="2400" dirty="0"/>
              <a:t>,…,</a:t>
            </a:r>
            <a:r>
              <a:rPr lang="en-US" sz="2400" i="1" dirty="0"/>
              <a:t>P</a:t>
            </a:r>
            <a:r>
              <a:rPr lang="en-US" sz="2400" i="1" baseline="-25000" dirty="0"/>
              <a:t>44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Using product rule get: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i="1" baseline="-25000" dirty="0"/>
              <a:t>12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i="1" baseline="-25000" dirty="0"/>
              <a:t>21</a:t>
            </a:r>
            <a:r>
              <a:rPr lang="en-US" sz="2400" dirty="0"/>
              <a:t> | </a:t>
            </a:r>
            <a:r>
              <a:rPr lang="en-US" sz="2400" i="1" dirty="0"/>
              <a:t>P</a:t>
            </a:r>
            <a:r>
              <a:rPr lang="en-US" sz="2400" i="1" baseline="-25000" dirty="0"/>
              <a:t>11</a:t>
            </a:r>
            <a:r>
              <a:rPr lang="en-US" sz="2400" dirty="0"/>
              <a:t>,…,</a:t>
            </a:r>
            <a:r>
              <a:rPr lang="en-US" sz="2400" i="1" dirty="0"/>
              <a:t>P</a:t>
            </a:r>
            <a:r>
              <a:rPr lang="en-US" sz="2400" i="1" baseline="-25000" dirty="0"/>
              <a:t>44</a:t>
            </a:r>
            <a:r>
              <a:rPr lang="en-US" sz="2400" dirty="0"/>
              <a:t>) </a:t>
            </a:r>
            <a:r>
              <a:rPr lang="en-US" sz="2400" b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i="1" baseline="-25000" dirty="0"/>
              <a:t>11</a:t>
            </a:r>
            <a:r>
              <a:rPr lang="en-US" sz="2400" dirty="0"/>
              <a:t>,…,</a:t>
            </a:r>
            <a:r>
              <a:rPr lang="en-US" sz="2400" i="1" dirty="0"/>
              <a:t>P</a:t>
            </a:r>
            <a:r>
              <a:rPr lang="en-US" sz="2400" i="1" baseline="-25000" dirty="0"/>
              <a:t>44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term is 1 whenever there is a pit adjacent to each breeze and 0 otherwise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term is uniform under assumption that pits are placed randomly</a:t>
            </a:r>
            <a:r>
              <a:rPr lang="en-US" sz="2400" dirty="0" smtClean="0"/>
              <a:t> (with </a:t>
            </a:r>
            <a:r>
              <a:rPr lang="en-US" sz="2400" dirty="0" err="1"/>
              <a:t>P(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ij</a:t>
            </a:r>
            <a:r>
              <a:rPr lang="en-US" sz="2400" dirty="0"/>
              <a:t>)=.2 for all </a:t>
            </a:r>
            <a:r>
              <a:rPr lang="en-US" sz="2400" i="1" dirty="0" err="1"/>
              <a:t>i,</a:t>
            </a:r>
            <a:r>
              <a:rPr lang="en-US" sz="2400" i="1" dirty="0" err="1" smtClean="0"/>
              <a:t>j</a:t>
            </a:r>
            <a:r>
              <a:rPr lang="en-US" sz="2400" dirty="0" smtClean="0"/>
              <a:t>):</a:t>
            </a:r>
            <a:endParaRPr lang="en-US" sz="2400" dirty="0"/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sz="2400" b="1" dirty="0"/>
              <a:t>	P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i="1" baseline="-25000" dirty="0"/>
              <a:t>11</a:t>
            </a:r>
            <a:r>
              <a:rPr lang="en-US" sz="2400" dirty="0"/>
              <a:t>,…,</a:t>
            </a:r>
            <a:r>
              <a:rPr lang="en-US" sz="2400" i="1" dirty="0"/>
              <a:t>P</a:t>
            </a:r>
            <a:r>
              <a:rPr lang="en-US" sz="2400" i="1" baseline="-25000" dirty="0"/>
              <a:t>44</a:t>
            </a:r>
            <a:r>
              <a:rPr lang="en-US" sz="2400" dirty="0"/>
              <a:t>) = </a:t>
            </a:r>
            <a:r>
              <a:rPr lang="el-GR" sz="3600" dirty="0">
                <a:ea typeface="Arial" charset="0"/>
                <a:cs typeface="Arial" charset="0"/>
              </a:rPr>
              <a:t>π</a:t>
            </a:r>
            <a:r>
              <a:rPr lang="en-US" sz="2400" baseline="-25000" dirty="0" err="1"/>
              <a:t>i,j</a:t>
            </a:r>
            <a:r>
              <a:rPr lang="en-US" sz="2400" baseline="-25000" dirty="0"/>
              <a:t> </a:t>
            </a:r>
            <a:r>
              <a:rPr lang="en-US" sz="2400" b="1" dirty="0" err="1"/>
              <a:t>P</a:t>
            </a:r>
            <a:r>
              <a:rPr lang="en-US" sz="2400" dirty="0" err="1"/>
              <a:t>(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ij</a:t>
            </a:r>
            <a:r>
              <a:rPr lang="en-US" sz="2400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000" i="1" dirty="0"/>
              <a:t>Probability of a pit in one cell is independent of others</a:t>
            </a:r>
          </a:p>
        </p:txBody>
      </p:sp>
    </p:spTree>
    <p:extLst>
      <p:ext uri="{BB962C8B-B14F-4D97-AF65-F5344CB8AC3E}">
        <p14:creationId xmlns:p14="http://schemas.microsoft.com/office/powerpoint/2010/main" val="102007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473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3540-DA31-5141-8CF6-CD97695A7B92}" type="slidenum">
              <a:rPr lang="en-US"/>
              <a:pPr/>
              <a:t>35</a:t>
            </a:fld>
            <a:endParaRPr lang="en-US"/>
          </a:p>
        </p:txBody>
      </p:sp>
      <p:sp>
        <p:nvSpPr>
          <p:cNvPr id="152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0375"/>
            <a:ext cx="7772400" cy="1143000"/>
          </a:xfrm>
        </p:spPr>
        <p:txBody>
          <a:bodyPr/>
          <a:lstStyle/>
          <a:p>
            <a:r>
              <a:rPr lang="en-US"/>
              <a:t>Observations and Query</a:t>
            </a:r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89" y="1806575"/>
            <a:ext cx="8859811" cy="446881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Have observed these facts:</a:t>
            </a:r>
          </a:p>
          <a:p>
            <a:pPr lvl="1">
              <a:buFont typeface="Wingdings" charset="2"/>
              <a:buNone/>
            </a:pPr>
            <a:r>
              <a:rPr lang="en-US" sz="2400" i="1" dirty="0" err="1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i="1" baseline="-25000" dirty="0"/>
              <a:t>12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b</a:t>
            </a:r>
            <a:r>
              <a:rPr lang="en-US" sz="2400" i="1" baseline="-25000" dirty="0">
                <a:sym typeface="Symbol" charset="2"/>
              </a:rPr>
              <a:t>21</a:t>
            </a:r>
            <a:endParaRPr lang="en-US" sz="2400" dirty="0">
              <a:sym typeface="Symbol" charset="2"/>
            </a:endParaRPr>
          </a:p>
          <a:p>
            <a:pPr lvl="1">
              <a:buFont typeface="Wingdings" charset="2"/>
              <a:buNone/>
            </a:pPr>
            <a:r>
              <a:rPr lang="en-US" sz="2400" i="1" dirty="0">
                <a:sym typeface="Symbol" charset="2"/>
              </a:rPr>
              <a:t>known</a:t>
            </a:r>
            <a:r>
              <a:rPr lang="en-US" sz="2400" dirty="0">
                <a:sym typeface="Symbol" charset="2"/>
              </a:rPr>
              <a:t> = </a:t>
            </a:r>
            <a:r>
              <a:rPr lang="en-US" sz="2400" i="1" dirty="0">
                <a:sym typeface="Symbol" charset="2"/>
              </a:rPr>
              <a:t>p</a:t>
            </a:r>
            <a:r>
              <a:rPr lang="en-US" sz="2400" i="1" baseline="-25000" dirty="0">
                <a:sym typeface="Symbol" charset="2"/>
              </a:rPr>
              <a:t>11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</a:t>
            </a:r>
            <a:r>
              <a:rPr lang="en-US" sz="2400" i="1" dirty="0">
                <a:sym typeface="Symbol" charset="2"/>
              </a:rPr>
              <a:t>p</a:t>
            </a:r>
            <a:r>
              <a:rPr lang="en-US" sz="2400" i="1" baseline="-25000" dirty="0">
                <a:sym typeface="Symbol" charset="2"/>
              </a:rPr>
              <a:t>12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dirty="0">
                <a:sym typeface="Symbol" charset="2"/>
              </a:rPr>
              <a:t> </a:t>
            </a:r>
            <a:r>
              <a:rPr lang="en-US" sz="2400" i="1" dirty="0">
                <a:sym typeface="Symbol" charset="2"/>
              </a:rPr>
              <a:t>p</a:t>
            </a:r>
            <a:r>
              <a:rPr lang="en-US" sz="2400" i="1" baseline="-25000" dirty="0">
                <a:sym typeface="Symbol" charset="2"/>
              </a:rPr>
              <a:t>21</a:t>
            </a:r>
          </a:p>
          <a:p>
            <a:r>
              <a:rPr lang="en-US" sz="2800" dirty="0">
                <a:sym typeface="Symbol" charset="2"/>
              </a:rPr>
              <a:t>Query is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(</a:t>
            </a:r>
            <a:r>
              <a:rPr lang="en-US" sz="2800" i="1" dirty="0">
                <a:sym typeface="Symbol" charset="2"/>
              </a:rPr>
              <a:t>P</a:t>
            </a:r>
            <a:r>
              <a:rPr lang="en-US" sz="2800" i="1" baseline="-25000" dirty="0">
                <a:sym typeface="Symbol" charset="2"/>
              </a:rPr>
              <a:t>13</a:t>
            </a:r>
            <a:r>
              <a:rPr lang="en-US" sz="2800" dirty="0">
                <a:sym typeface="Symbol" charset="2"/>
              </a:rPr>
              <a:t> | </a:t>
            </a:r>
            <a:r>
              <a:rPr lang="en-US" sz="2800" i="1" dirty="0" err="1">
                <a:sym typeface="Symbol" charset="2"/>
              </a:rPr>
              <a:t>known</a:t>
            </a:r>
            <a:r>
              <a:rPr lang="en-US" sz="2800" dirty="0" err="1">
                <a:sym typeface="Symbol" charset="2"/>
              </a:rPr>
              <a:t>,</a:t>
            </a:r>
            <a:r>
              <a:rPr lang="en-US" sz="2800" i="1" dirty="0" err="1">
                <a:sym typeface="Symbol" charset="2"/>
              </a:rPr>
              <a:t>b</a:t>
            </a:r>
            <a:r>
              <a:rPr lang="en-US" sz="2800" dirty="0">
                <a:sym typeface="Symbol" charset="2"/>
              </a:rPr>
              <a:t>)</a:t>
            </a:r>
          </a:p>
          <a:p>
            <a:pPr lvl="1"/>
            <a:r>
              <a:rPr lang="en-US" sz="2400" dirty="0">
                <a:sym typeface="Symbol" charset="2"/>
              </a:rPr>
              <a:t>Would also want to query </a:t>
            </a:r>
            <a:r>
              <a:rPr lang="en-US" sz="2400" i="1" dirty="0">
                <a:sym typeface="Symbol" charset="2"/>
              </a:rPr>
              <a:t>P</a:t>
            </a:r>
            <a:r>
              <a:rPr lang="en-US" sz="2400" i="1" baseline="-25000" dirty="0">
                <a:sym typeface="Symbol" charset="2"/>
              </a:rPr>
              <a:t>22</a:t>
            </a:r>
            <a:r>
              <a:rPr lang="en-US" sz="2400" dirty="0">
                <a:sym typeface="Symbol" charset="2"/>
              </a:rPr>
              <a:t> and </a:t>
            </a:r>
            <a:r>
              <a:rPr lang="en-US" sz="2400" i="1" dirty="0">
                <a:sym typeface="Symbol" charset="2"/>
              </a:rPr>
              <a:t>P</a:t>
            </a:r>
            <a:r>
              <a:rPr lang="en-US" sz="2400" i="1" baseline="-25000" dirty="0">
                <a:sym typeface="Symbol" charset="2"/>
              </a:rPr>
              <a:t>31</a:t>
            </a:r>
            <a:endParaRPr lang="en-US" sz="2400" dirty="0">
              <a:sym typeface="Symbol" charset="2"/>
            </a:endParaRPr>
          </a:p>
          <a:p>
            <a:r>
              <a:rPr lang="en-US" sz="2800" dirty="0">
                <a:sym typeface="Symbol" charset="2"/>
              </a:rPr>
              <a:t>Define </a:t>
            </a:r>
            <a:r>
              <a:rPr lang="en-US" sz="2800" i="1" dirty="0">
                <a:sym typeface="Symbol" charset="2"/>
              </a:rPr>
              <a:t>unknown</a:t>
            </a:r>
            <a:r>
              <a:rPr lang="en-US" sz="2800" dirty="0">
                <a:sym typeface="Symbol" charset="2"/>
              </a:rPr>
              <a:t> =</a:t>
            </a:r>
            <a:r>
              <a:rPr lang="en-US" sz="2800" dirty="0" smtClean="0">
                <a:sym typeface="Symbol" charset="2"/>
              </a:rPr>
              <a:t> set of </a:t>
            </a:r>
            <a:r>
              <a:rPr lang="en-US" sz="2800" i="1" dirty="0" err="1" smtClean="0">
                <a:sym typeface="Symbol" charset="2"/>
              </a:rPr>
              <a:t>P</a:t>
            </a:r>
            <a:r>
              <a:rPr lang="en-US" sz="2800" i="1" baseline="-25000" dirty="0" err="1" smtClean="0">
                <a:sym typeface="Symbol" charset="2"/>
              </a:rPr>
              <a:t>ij</a:t>
            </a:r>
            <a:r>
              <a:rPr lang="en-US" sz="2800" dirty="0" err="1" smtClean="0">
                <a:sym typeface="Symbol" charset="2"/>
              </a:rPr>
              <a:t>s</a:t>
            </a:r>
            <a:r>
              <a:rPr lang="en-US" sz="2800" dirty="0" smtClean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other than </a:t>
            </a:r>
            <a:r>
              <a:rPr lang="en-US" sz="2800" i="1" dirty="0">
                <a:sym typeface="Symbol" charset="2"/>
              </a:rPr>
              <a:t>P</a:t>
            </a:r>
            <a:r>
              <a:rPr lang="en-US" sz="2800" i="1" baseline="-25000" dirty="0">
                <a:sym typeface="Symbol" charset="2"/>
              </a:rPr>
              <a:t>13</a:t>
            </a:r>
            <a:r>
              <a:rPr lang="en-US" sz="2800" dirty="0" smtClean="0">
                <a:sym typeface="Symbol" charset="2"/>
              </a:rPr>
              <a:t> &amp; </a:t>
            </a:r>
            <a:r>
              <a:rPr lang="en-US" sz="2800" i="1" dirty="0" smtClean="0">
                <a:sym typeface="Symbol" charset="2"/>
              </a:rPr>
              <a:t>known</a:t>
            </a:r>
            <a:endParaRPr lang="en-US" sz="2800" i="1" dirty="0">
              <a:sym typeface="Symbol" charset="2"/>
            </a:endParaRPr>
          </a:p>
          <a:p>
            <a:r>
              <a:rPr lang="en-US" sz="2800" dirty="0">
                <a:sym typeface="Symbol" charset="2"/>
              </a:rPr>
              <a:t>For inference by enumeration, we have</a:t>
            </a:r>
          </a:p>
          <a:p>
            <a:pPr lvl="1">
              <a:buFont typeface="Wingdings" charset="2"/>
              <a:buNone/>
            </a:pPr>
            <a:r>
              <a:rPr lang="en-US" sz="2400" b="1" dirty="0">
                <a:sym typeface="Symbol" charset="2"/>
              </a:rPr>
              <a:t>P</a:t>
            </a:r>
            <a:r>
              <a:rPr lang="en-US" sz="2400" dirty="0">
                <a:sym typeface="Symbol" charset="2"/>
              </a:rPr>
              <a:t>(</a:t>
            </a:r>
            <a:r>
              <a:rPr lang="en-US" sz="2400" i="1" dirty="0">
                <a:sym typeface="Symbol" charset="2"/>
              </a:rPr>
              <a:t>P</a:t>
            </a:r>
            <a:r>
              <a:rPr lang="en-US" sz="2400" i="1" baseline="-25000" dirty="0">
                <a:sym typeface="Symbol" charset="2"/>
              </a:rPr>
              <a:t>13</a:t>
            </a:r>
            <a:r>
              <a:rPr lang="en-US" sz="2400" dirty="0">
                <a:sym typeface="Symbol" charset="2"/>
              </a:rPr>
              <a:t> | </a:t>
            </a:r>
            <a:r>
              <a:rPr lang="en-US" sz="2400" i="1" dirty="0" err="1">
                <a:sym typeface="Symbol" charset="2"/>
              </a:rPr>
              <a:t>known</a:t>
            </a:r>
            <a:r>
              <a:rPr lang="en-US" sz="2400" dirty="0" err="1">
                <a:sym typeface="Symbol" charset="2"/>
              </a:rPr>
              <a:t>,</a:t>
            </a:r>
            <a:r>
              <a:rPr lang="en-US" sz="2400" i="1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) = </a:t>
            </a:r>
            <a:r>
              <a:rPr lang="en-US" sz="2400" i="1" dirty="0" err="1">
                <a:sym typeface="Symbol" charset="2"/>
              </a:rPr>
              <a:t></a:t>
            </a:r>
            <a:r>
              <a:rPr lang="el-GR" sz="2400" dirty="0">
                <a:ea typeface="Arial" charset="0"/>
                <a:cs typeface="Arial" charset="0"/>
              </a:rPr>
              <a:t>Σ</a:t>
            </a:r>
            <a:r>
              <a:rPr lang="el-GR" sz="2400" i="1" baseline="-25000" dirty="0">
                <a:ea typeface="Arial" charset="0"/>
                <a:cs typeface="Arial" charset="0"/>
              </a:rPr>
              <a:t>unknown</a:t>
            </a:r>
            <a:r>
              <a:rPr lang="el-GR" sz="2400" b="1" dirty="0">
                <a:ea typeface="Arial" charset="0"/>
                <a:cs typeface="Arial" charset="0"/>
              </a:rPr>
              <a:t>P</a:t>
            </a:r>
            <a:r>
              <a:rPr lang="el-GR" sz="2400" dirty="0">
                <a:ea typeface="Arial" charset="0"/>
                <a:cs typeface="Arial" charset="0"/>
              </a:rPr>
              <a:t>(</a:t>
            </a:r>
            <a:r>
              <a:rPr lang="el-GR" sz="2400" i="1" dirty="0">
                <a:ea typeface="Arial" charset="0"/>
                <a:cs typeface="Arial" charset="0"/>
              </a:rPr>
              <a:t>P</a:t>
            </a:r>
            <a:r>
              <a:rPr lang="el-GR" sz="2400" i="1" baseline="-25000" dirty="0">
                <a:ea typeface="Arial" charset="0"/>
                <a:cs typeface="Arial" charset="0"/>
              </a:rPr>
              <a:t>13</a:t>
            </a:r>
            <a:r>
              <a:rPr lang="el-GR" sz="2400" dirty="0">
                <a:ea typeface="Arial" charset="0"/>
                <a:cs typeface="Arial" charset="0"/>
              </a:rPr>
              <a:t>,</a:t>
            </a:r>
            <a:r>
              <a:rPr lang="el-GR" sz="2400" i="1" dirty="0">
                <a:ea typeface="Arial" charset="0"/>
                <a:cs typeface="Arial" charset="0"/>
              </a:rPr>
              <a:t>unknown</a:t>
            </a:r>
            <a:r>
              <a:rPr lang="el-GR" sz="2400" dirty="0">
                <a:ea typeface="Arial" charset="0"/>
                <a:cs typeface="Arial" charset="0"/>
              </a:rPr>
              <a:t>,</a:t>
            </a:r>
            <a:r>
              <a:rPr lang="el-GR" sz="2400" i="1" dirty="0">
                <a:ea typeface="Arial" charset="0"/>
                <a:cs typeface="Arial" charset="0"/>
              </a:rPr>
              <a:t>known</a:t>
            </a:r>
            <a:r>
              <a:rPr lang="el-GR" sz="2400" dirty="0">
                <a:ea typeface="Arial" charset="0"/>
                <a:cs typeface="Arial" charset="0"/>
              </a:rPr>
              <a:t>,</a:t>
            </a:r>
            <a:r>
              <a:rPr lang="el-GR" sz="2400" i="1" dirty="0">
                <a:ea typeface="Arial" charset="0"/>
                <a:cs typeface="Arial" charset="0"/>
              </a:rPr>
              <a:t>b</a:t>
            </a:r>
            <a:r>
              <a:rPr lang="el-GR" sz="2400" dirty="0">
                <a:ea typeface="Arial" charset="0"/>
                <a:cs typeface="Arial" charset="0"/>
              </a:rPr>
              <a:t>)</a:t>
            </a:r>
          </a:p>
          <a:p>
            <a:pPr lvl="1">
              <a:buFont typeface="Wingdings" charset="2"/>
              <a:buNone/>
            </a:pPr>
            <a:r>
              <a:rPr lang="en-US" sz="2400" i="1" dirty="0">
                <a:solidFill>
                  <a:schemeClr val="accent2"/>
                </a:solidFill>
                <a:ea typeface="Arial" charset="0"/>
                <a:cs typeface="Arial" charset="0"/>
              </a:rPr>
              <a:t>Grows exponentially with number of squares</a:t>
            </a:r>
          </a:p>
        </p:txBody>
      </p:sp>
      <p:pic>
        <p:nvPicPr>
          <p:cNvPr id="1525764" name="Picture 4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6507163" y="1466850"/>
            <a:ext cx="2449512" cy="2476500"/>
          </a:xfrm>
          <a:prstGeom prst="rect">
            <a:avLst/>
          </a:prstGeom>
          <a:noFill/>
        </p:spPr>
      </p:pic>
      <p:sp>
        <p:nvSpPr>
          <p:cNvPr id="1525765" name="Freeform 5"/>
          <p:cNvSpPr>
            <a:spLocks/>
          </p:cNvSpPr>
          <p:nvPr/>
        </p:nvSpPr>
        <p:spPr bwMode="auto">
          <a:xfrm>
            <a:off x="6554788" y="1490663"/>
            <a:ext cx="2390775" cy="2398712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5" y="383"/>
              </a:cxn>
              <a:cxn ang="0">
                <a:pos x="373" y="383"/>
              </a:cxn>
              <a:cxn ang="0">
                <a:pos x="373" y="1133"/>
              </a:cxn>
              <a:cxn ang="0">
                <a:pos x="750" y="1133"/>
              </a:cxn>
              <a:cxn ang="0">
                <a:pos x="750" y="1506"/>
              </a:cxn>
              <a:cxn ang="0">
                <a:pos x="1506" y="1511"/>
              </a:cxn>
              <a:cxn ang="0">
                <a:pos x="1501" y="0"/>
              </a:cxn>
              <a:cxn ang="0">
                <a:pos x="0" y="5"/>
              </a:cxn>
            </a:cxnLst>
            <a:rect l="0" t="0" r="r" b="b"/>
            <a:pathLst>
              <a:path w="1506" h="1511">
                <a:moveTo>
                  <a:pt x="0" y="5"/>
                </a:moveTo>
                <a:lnTo>
                  <a:pt x="5" y="383"/>
                </a:lnTo>
                <a:lnTo>
                  <a:pt x="373" y="383"/>
                </a:lnTo>
                <a:lnTo>
                  <a:pt x="373" y="1133"/>
                </a:lnTo>
                <a:lnTo>
                  <a:pt x="750" y="1133"/>
                </a:lnTo>
                <a:lnTo>
                  <a:pt x="750" y="1506"/>
                </a:lnTo>
                <a:lnTo>
                  <a:pt x="1506" y="1511"/>
                </a:lnTo>
                <a:lnTo>
                  <a:pt x="1501" y="0"/>
                </a:lnTo>
                <a:lnTo>
                  <a:pt x="0" y="5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63" grpId="0" build="p" autoUpdateAnimBg="0"/>
      <p:bldP spid="15257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1E5E-DC7E-7B4B-A0E8-9B67890FB191}" type="slidenum">
              <a:rPr lang="en-US"/>
              <a:pPr/>
              <a:t>36</a:t>
            </a:fld>
            <a:endParaRPr lang="en-US"/>
          </a:p>
        </p:txBody>
      </p:sp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8" y="155575"/>
            <a:ext cx="6600825" cy="11430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/>
              <a:t>Conditional Independence to the Rescue!</a:t>
            </a:r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50963"/>
            <a:ext cx="5732463" cy="5376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Basic Insight:</a:t>
            </a:r>
            <a:r>
              <a:rPr lang="en-US" sz="2400"/>
              <a:t> if partition </a:t>
            </a:r>
            <a:r>
              <a:rPr lang="en-US" sz="2400" i="1"/>
              <a:t>unknown</a:t>
            </a:r>
            <a:r>
              <a:rPr lang="en-US" sz="2400"/>
              <a:t> variables into </a:t>
            </a:r>
            <a:r>
              <a:rPr lang="en-US" sz="2400" i="1"/>
              <a:t>fringe</a:t>
            </a:r>
            <a:r>
              <a:rPr lang="en-US" sz="2400"/>
              <a:t> and </a:t>
            </a:r>
            <a:r>
              <a:rPr lang="en-US" sz="2400" i="1"/>
              <a:t>other</a:t>
            </a:r>
            <a:r>
              <a:rPr lang="en-US" sz="2400"/>
              <a:t>, then observed breezes are conditionally independent of </a:t>
            </a:r>
            <a:r>
              <a:rPr lang="en-US" sz="2400" i="1"/>
              <a:t>other</a:t>
            </a:r>
            <a:r>
              <a:rPr lang="en-US" sz="2400"/>
              <a:t> variables, given </a:t>
            </a:r>
            <a:r>
              <a:rPr lang="en-US" sz="2400" i="1"/>
              <a:t>known</a:t>
            </a:r>
            <a:r>
              <a:rPr lang="en-US" sz="2400"/>
              <a:t>, </a:t>
            </a:r>
            <a:r>
              <a:rPr lang="en-US" sz="2400" i="1"/>
              <a:t>query</a:t>
            </a:r>
            <a:r>
              <a:rPr lang="en-US" sz="2400"/>
              <a:t> and </a:t>
            </a:r>
            <a:r>
              <a:rPr lang="en-US" sz="2400" i="1"/>
              <a:t>fringe</a:t>
            </a:r>
            <a:r>
              <a:rPr lang="en-US" sz="2400"/>
              <a:t> variables</a:t>
            </a:r>
          </a:p>
          <a:p>
            <a:pPr>
              <a:lnSpc>
                <a:spcPct val="90000"/>
              </a:lnSpc>
            </a:pPr>
            <a:r>
              <a:rPr lang="en-US" sz="2400"/>
              <a:t>Reformulate query into usable form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</a:t>
            </a:r>
            <a:r>
              <a:rPr lang="en-US" sz="2000" i="1"/>
              <a:t>Unknown</a:t>
            </a:r>
            <a:r>
              <a:rPr lang="en-US" sz="2000"/>
              <a:t> = </a:t>
            </a:r>
            <a:r>
              <a:rPr lang="en-US" sz="2000" i="1"/>
              <a:t>Fringe</a:t>
            </a:r>
            <a:r>
              <a:rPr lang="en-US" sz="2000"/>
              <a:t> </a:t>
            </a:r>
            <a:r>
              <a:rPr lang="en-US" sz="2000">
                <a:sym typeface="Symbol" charset="2"/>
              </a:rPr>
              <a:t> </a:t>
            </a:r>
            <a:r>
              <a:rPr lang="en-US" sz="2000" i="1">
                <a:sym typeface="Symbol" charset="2"/>
              </a:rPr>
              <a:t>Other </a:t>
            </a:r>
            <a:r>
              <a:rPr lang="en-US" sz="2000">
                <a:sym typeface="Symbol" charset="2"/>
              </a:rPr>
              <a:t>then</a:t>
            </a:r>
            <a:endParaRPr lang="en-US" sz="2000" i="1">
              <a:sym typeface="Symbol" charset="2"/>
            </a:endParaRP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2000" b="1">
                <a:sym typeface="Symbol" charset="2"/>
              </a:rPr>
              <a:t>P</a:t>
            </a:r>
            <a:r>
              <a:rPr lang="en-US" sz="2000" i="1">
                <a:sym typeface="Symbol" charset="2"/>
              </a:rPr>
              <a:t>(b | P</a:t>
            </a:r>
            <a:r>
              <a:rPr lang="en-US" sz="2000" i="1" baseline="-25000">
                <a:sym typeface="Symbol" charset="2"/>
              </a:rPr>
              <a:t>13</a:t>
            </a:r>
            <a:r>
              <a:rPr lang="en-US" sz="2000" i="1">
                <a:sym typeface="Symbol" charset="2"/>
              </a:rPr>
              <a:t>,Known,Unknown) =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sz="2000" b="1">
                <a:sym typeface="Symbol" charset="2"/>
              </a:rPr>
              <a:t>	P</a:t>
            </a:r>
            <a:r>
              <a:rPr lang="en-US" sz="2000" i="1">
                <a:sym typeface="Symbol" charset="2"/>
              </a:rPr>
              <a:t>(b | P</a:t>
            </a:r>
            <a:r>
              <a:rPr lang="en-US" sz="2000" i="1" baseline="-25000">
                <a:sym typeface="Symbol" charset="2"/>
              </a:rPr>
              <a:t>13</a:t>
            </a:r>
            <a:r>
              <a:rPr lang="en-US" sz="2000" i="1">
                <a:sym typeface="Symbol" charset="2"/>
              </a:rPr>
              <a:t>,Known,Fringe)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 to convert: </a:t>
            </a:r>
            <a:r>
              <a:rPr lang="en-US" sz="1800" b="1">
                <a:sym typeface="Symbol" charset="2"/>
              </a:rPr>
              <a:t>P</a:t>
            </a:r>
            <a:r>
              <a:rPr lang="en-US" sz="1800">
                <a:sym typeface="Symbol" charset="2"/>
              </a:rPr>
              <a:t>(</a:t>
            </a:r>
            <a:r>
              <a:rPr lang="en-US" sz="1800" i="1">
                <a:sym typeface="Symbol" charset="2"/>
              </a:rPr>
              <a:t>P</a:t>
            </a:r>
            <a:r>
              <a:rPr lang="en-US" sz="1800" i="1" baseline="-25000">
                <a:sym typeface="Symbol" charset="2"/>
              </a:rPr>
              <a:t>13</a:t>
            </a:r>
            <a:r>
              <a:rPr lang="en-US" sz="1800">
                <a:sym typeface="Symbol" charset="2"/>
              </a:rPr>
              <a:t> | </a:t>
            </a:r>
            <a:r>
              <a:rPr lang="en-US" sz="1800" i="1">
                <a:sym typeface="Symbol" charset="2"/>
              </a:rPr>
              <a:t>known</a:t>
            </a:r>
            <a:r>
              <a:rPr lang="en-US" sz="1800">
                <a:sym typeface="Symbol" charset="2"/>
              </a:rPr>
              <a:t>,</a:t>
            </a:r>
            <a:r>
              <a:rPr lang="en-US" sz="1800" i="1">
                <a:sym typeface="Symbol" charset="2"/>
              </a:rPr>
              <a:t>b</a:t>
            </a:r>
            <a:r>
              <a:rPr lang="en-US" sz="1800">
                <a:sym typeface="Symbol" charset="2"/>
              </a:rPr>
              <a:t>) </a:t>
            </a: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1800">
                <a:sym typeface="Symbol" charset="2"/>
              </a:rPr>
              <a:t> 			= </a:t>
            </a:r>
            <a:r>
              <a:rPr lang="en-US" sz="1800" i="1">
                <a:sym typeface="Symbol" charset="2"/>
              </a:rPr>
              <a:t></a:t>
            </a:r>
            <a:r>
              <a:rPr lang="el-GR" sz="1800">
                <a:ea typeface="Arial" charset="0"/>
                <a:cs typeface="Arial" charset="0"/>
              </a:rPr>
              <a:t>Σ</a:t>
            </a:r>
            <a:r>
              <a:rPr lang="el-GR" sz="1800" i="1" baseline="-25000">
                <a:ea typeface="Arial" charset="0"/>
                <a:cs typeface="Arial" charset="0"/>
              </a:rPr>
              <a:t>unknown</a:t>
            </a:r>
            <a:r>
              <a:rPr lang="el-GR" sz="1800" b="1">
                <a:ea typeface="Arial" charset="0"/>
                <a:cs typeface="Arial" charset="0"/>
              </a:rPr>
              <a:t>P</a:t>
            </a:r>
            <a:r>
              <a:rPr lang="el-GR" sz="1800">
                <a:ea typeface="Arial" charset="0"/>
                <a:cs typeface="Arial" charset="0"/>
              </a:rPr>
              <a:t>(</a:t>
            </a:r>
            <a:r>
              <a:rPr lang="el-GR" sz="1800" i="1">
                <a:ea typeface="Arial" charset="0"/>
                <a:cs typeface="Arial" charset="0"/>
              </a:rPr>
              <a:t>P</a:t>
            </a:r>
            <a:r>
              <a:rPr lang="el-GR" sz="1800" i="1" baseline="-25000">
                <a:ea typeface="Arial" charset="0"/>
                <a:cs typeface="Arial" charset="0"/>
              </a:rPr>
              <a:t>13</a:t>
            </a:r>
            <a:r>
              <a:rPr lang="el-GR" sz="1800">
                <a:ea typeface="Arial" charset="0"/>
                <a:cs typeface="Arial" charset="0"/>
              </a:rPr>
              <a:t>,</a:t>
            </a:r>
            <a:r>
              <a:rPr lang="el-GR" sz="1800" i="1">
                <a:ea typeface="Arial" charset="0"/>
                <a:cs typeface="Arial" charset="0"/>
              </a:rPr>
              <a:t>unknown</a:t>
            </a:r>
            <a:r>
              <a:rPr lang="el-GR" sz="1800">
                <a:ea typeface="Arial" charset="0"/>
                <a:cs typeface="Arial" charset="0"/>
              </a:rPr>
              <a:t>,</a:t>
            </a:r>
            <a:r>
              <a:rPr lang="el-GR" sz="1800" i="1">
                <a:ea typeface="Arial" charset="0"/>
                <a:cs typeface="Arial" charset="0"/>
              </a:rPr>
              <a:t>known</a:t>
            </a:r>
            <a:r>
              <a:rPr lang="el-GR" sz="1800">
                <a:ea typeface="Arial" charset="0"/>
                <a:cs typeface="Arial" charset="0"/>
              </a:rPr>
              <a:t>,</a:t>
            </a:r>
            <a:r>
              <a:rPr lang="el-GR" sz="1800" i="1">
                <a:ea typeface="Arial" charset="0"/>
                <a:cs typeface="Arial" charset="0"/>
              </a:rPr>
              <a:t>b</a:t>
            </a:r>
            <a:r>
              <a:rPr lang="el-GR" sz="1800"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1800" i="1">
                <a:sym typeface="Symbol" charset="2"/>
              </a:rPr>
              <a:t>Into (via sequence of transformations)</a:t>
            </a:r>
            <a:endParaRPr lang="en-US" sz="1800">
              <a:sym typeface="Symbol" charset="2"/>
            </a:endParaRPr>
          </a:p>
          <a:p>
            <a:pPr lvl="1">
              <a:lnSpc>
                <a:spcPct val="110000"/>
              </a:lnSpc>
              <a:buFont typeface="Wingdings" charset="2"/>
              <a:buNone/>
            </a:pPr>
            <a:r>
              <a:rPr lang="en-US" sz="1800" i="1">
                <a:sym typeface="Symbol" charset="2"/>
              </a:rPr>
              <a:t> = ’</a:t>
            </a:r>
            <a:r>
              <a:rPr lang="el-GR" sz="1800">
                <a:ea typeface="Arial" charset="0"/>
                <a:cs typeface="Arial" charset="0"/>
              </a:rPr>
              <a:t> </a:t>
            </a:r>
            <a:r>
              <a:rPr lang="el-GR" sz="1800" b="1">
                <a:ea typeface="Arial" charset="0"/>
                <a:cs typeface="Arial" charset="0"/>
              </a:rPr>
              <a:t>P</a:t>
            </a:r>
            <a:r>
              <a:rPr lang="el-GR" sz="1800">
                <a:ea typeface="Arial" charset="0"/>
                <a:cs typeface="Arial" charset="0"/>
              </a:rPr>
              <a:t>(</a:t>
            </a:r>
            <a:r>
              <a:rPr lang="el-GR" sz="1800" i="1">
                <a:ea typeface="Arial" charset="0"/>
                <a:cs typeface="Arial" charset="0"/>
              </a:rPr>
              <a:t>P</a:t>
            </a:r>
            <a:r>
              <a:rPr lang="el-GR" sz="1800" i="1" baseline="-25000">
                <a:ea typeface="Arial" charset="0"/>
                <a:cs typeface="Arial" charset="0"/>
              </a:rPr>
              <a:t>13</a:t>
            </a:r>
            <a:r>
              <a:rPr lang="el-GR" sz="1800">
                <a:ea typeface="Arial" charset="0"/>
                <a:cs typeface="Arial" charset="0"/>
              </a:rPr>
              <a:t>) Σ</a:t>
            </a:r>
            <a:r>
              <a:rPr lang="el-GR" sz="1800" i="1" baseline="-25000">
                <a:ea typeface="Arial" charset="0"/>
                <a:cs typeface="Arial" charset="0"/>
              </a:rPr>
              <a:t>fringe</a:t>
            </a:r>
            <a:r>
              <a:rPr lang="el-GR" sz="1800" b="1">
                <a:ea typeface="Arial" charset="0"/>
                <a:cs typeface="Arial" charset="0"/>
              </a:rPr>
              <a:t>P</a:t>
            </a:r>
            <a:r>
              <a:rPr lang="el-GR" sz="1800">
                <a:ea typeface="Arial" charset="0"/>
                <a:cs typeface="Arial" charset="0"/>
              </a:rPr>
              <a:t>(</a:t>
            </a:r>
            <a:r>
              <a:rPr lang="el-GR" sz="1800" i="1">
                <a:ea typeface="Arial" charset="0"/>
                <a:cs typeface="Arial" charset="0"/>
              </a:rPr>
              <a:t>b</a:t>
            </a:r>
            <a:r>
              <a:rPr lang="el-GR" sz="1800">
                <a:ea typeface="Arial" charset="0"/>
                <a:cs typeface="Arial" charset="0"/>
              </a:rPr>
              <a:t> | </a:t>
            </a:r>
            <a:r>
              <a:rPr lang="el-GR" sz="1800" i="1">
                <a:ea typeface="Arial" charset="0"/>
                <a:cs typeface="Arial" charset="0"/>
              </a:rPr>
              <a:t>known</a:t>
            </a:r>
            <a:r>
              <a:rPr lang="el-GR" sz="1800">
                <a:ea typeface="Arial" charset="0"/>
                <a:cs typeface="Arial" charset="0"/>
              </a:rPr>
              <a:t>,</a:t>
            </a:r>
            <a:r>
              <a:rPr lang="el-GR" sz="1800" i="1">
                <a:ea typeface="Arial" charset="0"/>
                <a:cs typeface="Arial" charset="0"/>
              </a:rPr>
              <a:t>P</a:t>
            </a:r>
            <a:r>
              <a:rPr lang="el-GR" sz="1800" i="1" baseline="-25000">
                <a:ea typeface="Arial" charset="0"/>
                <a:cs typeface="Arial" charset="0"/>
              </a:rPr>
              <a:t>13</a:t>
            </a:r>
            <a:r>
              <a:rPr lang="el-GR" sz="1800">
                <a:ea typeface="Arial" charset="0"/>
                <a:cs typeface="Arial" charset="0"/>
              </a:rPr>
              <a:t>,</a:t>
            </a:r>
            <a:r>
              <a:rPr lang="el-GR" sz="1800" i="1">
                <a:ea typeface="Arial" charset="0"/>
                <a:cs typeface="Arial" charset="0"/>
              </a:rPr>
              <a:t>fringe</a:t>
            </a:r>
            <a:r>
              <a:rPr lang="el-GR" sz="1800">
                <a:ea typeface="Arial" charset="0"/>
                <a:cs typeface="Arial" charset="0"/>
              </a:rPr>
              <a:t>) </a:t>
            </a:r>
            <a:r>
              <a:rPr lang="el-GR" sz="1800" b="1">
                <a:ea typeface="Arial" charset="0"/>
                <a:cs typeface="Arial" charset="0"/>
              </a:rPr>
              <a:t>P</a:t>
            </a:r>
            <a:r>
              <a:rPr lang="el-GR" sz="1800">
                <a:ea typeface="Arial" charset="0"/>
                <a:cs typeface="Arial" charset="0"/>
              </a:rPr>
              <a:t>(</a:t>
            </a:r>
            <a:r>
              <a:rPr lang="el-GR" sz="1800" i="1">
                <a:ea typeface="Arial" charset="0"/>
                <a:cs typeface="Arial" charset="0"/>
              </a:rPr>
              <a:t>fringe</a:t>
            </a:r>
            <a:r>
              <a:rPr lang="el-GR" sz="1800">
                <a:ea typeface="Arial" charset="0"/>
                <a:cs typeface="Arial" charset="0"/>
              </a:rPr>
              <a:t>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1600">
                <a:sym typeface="Symbol" charset="2"/>
              </a:rPr>
              <a:t>[where </a:t>
            </a:r>
            <a:r>
              <a:rPr lang="en-US" sz="1600" i="1">
                <a:sym typeface="Symbol" charset="2"/>
              </a:rPr>
              <a:t>’ = </a:t>
            </a:r>
            <a:r>
              <a:rPr lang="en-US" sz="1600">
                <a:sym typeface="Symbol" charset="2"/>
              </a:rPr>
              <a:t>P(</a:t>
            </a:r>
            <a:r>
              <a:rPr lang="en-US" sz="1600" i="1">
                <a:sym typeface="Symbol" charset="2"/>
              </a:rPr>
              <a:t>known</a:t>
            </a:r>
            <a:r>
              <a:rPr lang="en-US" sz="1600">
                <a:sym typeface="Symbol" charset="2"/>
              </a:rPr>
              <a:t>)]</a:t>
            </a:r>
            <a:endParaRPr lang="el-GR" sz="1600"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sz="1800" i="1">
                <a:ea typeface="Arial" charset="0"/>
                <a:cs typeface="Arial" charset="0"/>
              </a:rPr>
              <a:t>Greatly reduces computation</a:t>
            </a:r>
          </a:p>
        </p:txBody>
      </p:sp>
      <p:pic>
        <p:nvPicPr>
          <p:cNvPr id="1528836" name="Picture 4" descr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5753100" y="1776413"/>
            <a:ext cx="3294063" cy="330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8FAA-CFAF-5D43-BE32-607CB220B8AF}" type="slidenum">
              <a:rPr lang="en-US"/>
              <a:pPr/>
              <a:t>37</a:t>
            </a:fld>
            <a:endParaRPr lang="en-US"/>
          </a:p>
        </p:txBody>
      </p:sp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136525"/>
            <a:ext cx="7772400" cy="114300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52550"/>
            <a:ext cx="8647113" cy="2271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i="1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P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P</a:t>
            </a:r>
            <a:r>
              <a:rPr lang="en-US" sz="2000" i="1" baseline="-25000" dirty="0">
                <a:sym typeface="Symbol" charset="2"/>
              </a:rPr>
              <a:t>13</a:t>
            </a:r>
            <a:r>
              <a:rPr lang="en-US" sz="2000" dirty="0">
                <a:sym typeface="Symbol" charset="2"/>
              </a:rPr>
              <a:t> | </a:t>
            </a:r>
            <a:r>
              <a:rPr lang="en-US" sz="2000" i="1" dirty="0" err="1">
                <a:sym typeface="Symbol" charset="2"/>
              </a:rPr>
              <a:t>known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b</a:t>
            </a:r>
            <a:r>
              <a:rPr lang="en-US" sz="2000" dirty="0">
                <a:sym typeface="Symbol" charset="2"/>
              </a:rPr>
              <a:t>)</a:t>
            </a:r>
            <a:r>
              <a:rPr lang="en-US" sz="2000" i="1" dirty="0">
                <a:sym typeface="Symbol" charset="2"/>
              </a:rPr>
              <a:t> = </a:t>
            </a:r>
            <a:r>
              <a:rPr lang="en-US" sz="2000" i="1" dirty="0" err="1">
                <a:sym typeface="Symbol" charset="2"/>
              </a:rPr>
              <a:t></a:t>
            </a:r>
            <a:r>
              <a:rPr lang="en-US" sz="2000" i="1" dirty="0">
                <a:sym typeface="Symbol" charset="2"/>
              </a:rPr>
              <a:t>’</a:t>
            </a:r>
            <a:r>
              <a:rPr lang="el-GR" sz="2000" dirty="0">
                <a:ea typeface="Arial" charset="0"/>
                <a:cs typeface="Arial" charset="0"/>
              </a:rPr>
              <a:t> </a:t>
            </a:r>
            <a:r>
              <a:rPr lang="el-GR" sz="2000" b="1" dirty="0">
                <a:ea typeface="Arial" charset="0"/>
                <a:cs typeface="Arial" charset="0"/>
              </a:rPr>
              <a:t>P</a:t>
            </a:r>
            <a:r>
              <a:rPr lang="el-GR" sz="2000" dirty="0">
                <a:ea typeface="Arial" charset="0"/>
                <a:cs typeface="Arial" charset="0"/>
              </a:rPr>
              <a:t>(</a:t>
            </a:r>
            <a:r>
              <a:rPr lang="el-GR" sz="2000" i="1" dirty="0">
                <a:ea typeface="Arial" charset="0"/>
                <a:cs typeface="Arial" charset="0"/>
              </a:rPr>
              <a:t>P</a:t>
            </a:r>
            <a:r>
              <a:rPr lang="el-GR" sz="2000" i="1" baseline="-25000" dirty="0">
                <a:ea typeface="Arial" charset="0"/>
                <a:cs typeface="Arial" charset="0"/>
              </a:rPr>
              <a:t>13</a:t>
            </a:r>
            <a:r>
              <a:rPr lang="el-GR" sz="2000" dirty="0">
                <a:ea typeface="Arial" charset="0"/>
                <a:cs typeface="Arial" charset="0"/>
              </a:rPr>
              <a:t>) Σ</a:t>
            </a:r>
            <a:r>
              <a:rPr lang="el-GR" sz="2000" i="1" baseline="-25000" dirty="0">
                <a:ea typeface="Arial" charset="0"/>
                <a:cs typeface="Arial" charset="0"/>
              </a:rPr>
              <a:t>fringe</a:t>
            </a:r>
            <a:r>
              <a:rPr lang="el-GR" sz="2000" b="1" dirty="0">
                <a:ea typeface="Arial" charset="0"/>
                <a:cs typeface="Arial" charset="0"/>
              </a:rPr>
              <a:t>P</a:t>
            </a:r>
            <a:r>
              <a:rPr lang="el-GR" sz="2000" dirty="0">
                <a:ea typeface="Arial" charset="0"/>
                <a:cs typeface="Arial" charset="0"/>
              </a:rPr>
              <a:t>(</a:t>
            </a:r>
            <a:r>
              <a:rPr lang="el-GR" sz="2000" i="1" dirty="0">
                <a:ea typeface="Arial" charset="0"/>
                <a:cs typeface="Arial" charset="0"/>
              </a:rPr>
              <a:t>b</a:t>
            </a:r>
            <a:r>
              <a:rPr lang="el-GR" sz="2000" dirty="0">
                <a:ea typeface="Arial" charset="0"/>
                <a:cs typeface="Arial" charset="0"/>
              </a:rPr>
              <a:t> | </a:t>
            </a:r>
            <a:r>
              <a:rPr lang="el-GR" sz="2000" i="1" dirty="0">
                <a:ea typeface="Arial" charset="0"/>
                <a:cs typeface="Arial" charset="0"/>
              </a:rPr>
              <a:t>known</a:t>
            </a:r>
            <a:r>
              <a:rPr lang="el-GR" sz="2000" dirty="0">
                <a:ea typeface="Arial" charset="0"/>
                <a:cs typeface="Arial" charset="0"/>
              </a:rPr>
              <a:t>,</a:t>
            </a:r>
            <a:r>
              <a:rPr lang="el-GR" sz="2000" i="1" dirty="0">
                <a:ea typeface="Arial" charset="0"/>
                <a:cs typeface="Arial" charset="0"/>
              </a:rPr>
              <a:t>P</a:t>
            </a:r>
            <a:r>
              <a:rPr lang="el-GR" sz="2000" i="1" baseline="-25000" dirty="0">
                <a:ea typeface="Arial" charset="0"/>
                <a:cs typeface="Arial" charset="0"/>
              </a:rPr>
              <a:t>13</a:t>
            </a:r>
            <a:r>
              <a:rPr lang="el-GR" sz="2000" dirty="0">
                <a:ea typeface="Arial" charset="0"/>
                <a:cs typeface="Arial" charset="0"/>
              </a:rPr>
              <a:t>,</a:t>
            </a:r>
            <a:r>
              <a:rPr lang="el-GR" sz="2000" i="1" dirty="0">
                <a:ea typeface="Arial" charset="0"/>
                <a:cs typeface="Arial" charset="0"/>
              </a:rPr>
              <a:t>fringe</a:t>
            </a:r>
            <a:r>
              <a:rPr lang="el-GR" sz="2000" dirty="0">
                <a:ea typeface="Arial" charset="0"/>
                <a:cs typeface="Arial" charset="0"/>
              </a:rPr>
              <a:t>) </a:t>
            </a:r>
            <a:r>
              <a:rPr lang="el-GR" sz="2000" b="1" dirty="0">
                <a:ea typeface="Arial" charset="0"/>
                <a:cs typeface="Arial" charset="0"/>
              </a:rPr>
              <a:t>P</a:t>
            </a:r>
            <a:r>
              <a:rPr lang="el-GR" sz="2000" dirty="0">
                <a:ea typeface="Arial" charset="0"/>
                <a:cs typeface="Arial" charset="0"/>
              </a:rPr>
              <a:t>(</a:t>
            </a:r>
            <a:r>
              <a:rPr lang="el-GR" sz="2000" i="1" dirty="0">
                <a:ea typeface="Arial" charset="0"/>
                <a:cs typeface="Arial" charset="0"/>
              </a:rPr>
              <a:t>fringe</a:t>
            </a:r>
            <a:r>
              <a:rPr lang="el-GR" sz="2000" dirty="0"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l-GR" sz="1800" b="1" dirty="0">
                <a:ea typeface="Arial" charset="0"/>
                <a:cs typeface="Arial" charset="0"/>
              </a:rPr>
              <a:t>P</a:t>
            </a:r>
            <a:r>
              <a:rPr lang="el-GR" sz="1800" dirty="0">
                <a:ea typeface="Arial" charset="0"/>
                <a:cs typeface="Arial" charset="0"/>
              </a:rPr>
              <a:t>(</a:t>
            </a:r>
            <a:r>
              <a:rPr lang="el-GR" sz="1800" i="1" dirty="0">
                <a:ea typeface="Arial" charset="0"/>
                <a:cs typeface="Arial" charset="0"/>
              </a:rPr>
              <a:t>b</a:t>
            </a:r>
            <a:r>
              <a:rPr lang="el-GR" sz="1800" dirty="0">
                <a:ea typeface="Arial" charset="0"/>
                <a:cs typeface="Arial" charset="0"/>
              </a:rPr>
              <a:t> | </a:t>
            </a:r>
            <a:r>
              <a:rPr lang="el-GR" sz="1800" i="1" dirty="0">
                <a:ea typeface="Arial" charset="0"/>
                <a:cs typeface="Arial" charset="0"/>
              </a:rPr>
              <a:t>known</a:t>
            </a:r>
            <a:r>
              <a:rPr lang="el-GR" sz="1800" dirty="0">
                <a:ea typeface="Arial" charset="0"/>
                <a:cs typeface="Arial" charset="0"/>
              </a:rPr>
              <a:t>,</a:t>
            </a:r>
            <a:r>
              <a:rPr lang="el-GR" sz="1800" i="1" dirty="0">
                <a:ea typeface="Arial" charset="0"/>
                <a:cs typeface="Arial" charset="0"/>
              </a:rPr>
              <a:t>P</a:t>
            </a:r>
            <a:r>
              <a:rPr lang="el-GR" sz="1800" i="1" baseline="-25000" dirty="0">
                <a:ea typeface="Arial" charset="0"/>
                <a:cs typeface="Arial" charset="0"/>
              </a:rPr>
              <a:t>13</a:t>
            </a:r>
            <a:r>
              <a:rPr lang="el-GR" sz="1800" dirty="0">
                <a:ea typeface="Arial" charset="0"/>
                <a:cs typeface="Arial" charset="0"/>
              </a:rPr>
              <a:t>,</a:t>
            </a:r>
            <a:r>
              <a:rPr lang="el-GR" sz="1800" i="1" dirty="0">
                <a:ea typeface="Arial" charset="0"/>
                <a:cs typeface="Arial" charset="0"/>
              </a:rPr>
              <a:t>fringe</a:t>
            </a:r>
            <a:r>
              <a:rPr lang="el-GR" sz="1800" dirty="0">
                <a:ea typeface="Arial" charset="0"/>
                <a:cs typeface="Arial" charset="0"/>
              </a:rPr>
              <a:t>) is 0 or 1 depending on if fringe is consistent with b</a:t>
            </a:r>
          </a:p>
          <a:p>
            <a:pPr lvl="1">
              <a:lnSpc>
                <a:spcPct val="90000"/>
              </a:lnSpc>
            </a:pPr>
            <a:r>
              <a:rPr lang="el-GR" sz="1800" dirty="0">
                <a:ea typeface="Arial" charset="0"/>
                <a:cs typeface="Arial" charset="0"/>
              </a:rPr>
              <a:t>P(</a:t>
            </a:r>
            <a:r>
              <a:rPr lang="el-GR" sz="1800" i="1" dirty="0">
                <a:ea typeface="Arial" charset="0"/>
                <a:cs typeface="Arial" charset="0"/>
              </a:rPr>
              <a:t>fringe</a:t>
            </a:r>
            <a:r>
              <a:rPr lang="el-GR" sz="1800" dirty="0">
                <a:ea typeface="Arial" charset="0"/>
                <a:cs typeface="Arial" charset="0"/>
              </a:rPr>
              <a:t>) is shown in figure for situations in which fringe is consistent with b</a:t>
            </a:r>
          </a:p>
          <a:p>
            <a:pPr lvl="1">
              <a:lnSpc>
                <a:spcPct val="90000"/>
              </a:lnSpc>
            </a:pPr>
            <a:r>
              <a:rPr lang="el-GR" sz="1800" dirty="0">
                <a:ea typeface="Arial" charset="0"/>
                <a:cs typeface="Arial" charset="0"/>
              </a:rPr>
              <a:t>Now need to partition action events according to whether </a:t>
            </a:r>
            <a:r>
              <a:rPr lang="el-GR" sz="1800" i="1" dirty="0">
                <a:ea typeface="Arial" charset="0"/>
                <a:cs typeface="Arial" charset="0"/>
              </a:rPr>
              <a:t>P</a:t>
            </a:r>
            <a:r>
              <a:rPr lang="el-GR" sz="1800" i="1" baseline="-25000" dirty="0">
                <a:ea typeface="Arial" charset="0"/>
                <a:cs typeface="Arial" charset="0"/>
              </a:rPr>
              <a:t>13</a:t>
            </a:r>
            <a:r>
              <a:rPr lang="el-GR" sz="1800" dirty="0">
                <a:ea typeface="Arial" charset="0"/>
                <a:cs typeface="Arial" charset="0"/>
              </a:rPr>
              <a:t> is </a:t>
            </a:r>
            <a:r>
              <a:rPr lang="el-GR" sz="1800" i="1" dirty="0">
                <a:ea typeface="Arial" charset="0"/>
                <a:cs typeface="Arial" charset="0"/>
              </a:rPr>
              <a:t>true</a:t>
            </a:r>
            <a:r>
              <a:rPr lang="el-GR" sz="1800" dirty="0">
                <a:ea typeface="Arial" charset="0"/>
                <a:cs typeface="Arial" charset="0"/>
              </a:rPr>
              <a:t> or </a:t>
            </a:r>
            <a:r>
              <a:rPr lang="el-GR" sz="1800" i="1" dirty="0">
                <a:ea typeface="Arial" charset="0"/>
                <a:cs typeface="Arial" charset="0"/>
              </a:rPr>
              <a:t>false</a:t>
            </a:r>
            <a:endParaRPr lang="el-GR" sz="1800" dirty="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ea typeface="Arial" charset="0"/>
                <a:cs typeface="Arial" charset="0"/>
              </a:rPr>
              <a:t>			   = </a:t>
            </a:r>
            <a:r>
              <a:rPr lang="en-US" sz="2000" i="1" dirty="0">
                <a:sym typeface="Symbol" charset="2"/>
              </a:rPr>
              <a:t>’</a:t>
            </a:r>
            <a:r>
              <a:rPr lang="en-US" sz="2000" dirty="0">
                <a:sym typeface="Symbol" charset="2"/>
              </a:rPr>
              <a:t>.2(.04 + .16 + .16), 0.8(.04 + .16)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sym typeface="Symbol" charset="2"/>
              </a:rPr>
              <a:t>			   </a:t>
            </a:r>
            <a:r>
              <a:rPr lang="en-US" sz="2000" dirty="0" err="1">
                <a:sym typeface="Symbol" charset="2"/>
              </a:rPr>
              <a:t></a:t>
            </a:r>
            <a:r>
              <a:rPr lang="en-US" sz="2000" dirty="0">
                <a:sym typeface="Symbol" charset="2"/>
              </a:rPr>
              <a:t> .31, .69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i="1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P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P</a:t>
            </a:r>
            <a:r>
              <a:rPr lang="en-US" sz="2000" i="1" baseline="-25000" dirty="0">
                <a:sym typeface="Symbol" charset="2"/>
              </a:rPr>
              <a:t>22</a:t>
            </a:r>
            <a:r>
              <a:rPr lang="en-US" sz="2000" dirty="0">
                <a:sym typeface="Symbol" charset="2"/>
              </a:rPr>
              <a:t> | </a:t>
            </a:r>
            <a:r>
              <a:rPr lang="en-US" sz="2000" i="1" dirty="0" err="1">
                <a:sym typeface="Symbol" charset="2"/>
              </a:rPr>
              <a:t>known</a:t>
            </a:r>
            <a:r>
              <a:rPr lang="en-US" sz="2000" dirty="0" err="1">
                <a:sym typeface="Symbol" charset="2"/>
              </a:rPr>
              <a:t>,</a:t>
            </a:r>
            <a:r>
              <a:rPr lang="en-US" sz="2000" i="1" dirty="0" err="1">
                <a:sym typeface="Symbol" charset="2"/>
              </a:rPr>
              <a:t>b</a:t>
            </a:r>
            <a:r>
              <a:rPr lang="en-US" sz="2000" dirty="0">
                <a:sym typeface="Symbol" charset="2"/>
              </a:rPr>
              <a:t>)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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.86, .14</a:t>
            </a:r>
          </a:p>
        </p:txBody>
      </p:sp>
      <p:pic>
        <p:nvPicPr>
          <p:cNvPr id="1532932" name="Picture 4" descr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249238" y="3871913"/>
            <a:ext cx="8655050" cy="1846262"/>
          </a:xfrm>
          <a:prstGeom prst="rect">
            <a:avLst/>
          </a:prstGeom>
          <a:noFill/>
        </p:spPr>
      </p:pic>
      <p:grpSp>
        <p:nvGrpSpPr>
          <p:cNvPr id="1532941" name="Group 13"/>
          <p:cNvGrpSpPr>
            <a:grpSpLocks/>
          </p:cNvGrpSpPr>
          <p:nvPr/>
        </p:nvGrpSpPr>
        <p:grpSpPr bwMode="auto">
          <a:xfrm>
            <a:off x="250825" y="3871913"/>
            <a:ext cx="8661400" cy="2336800"/>
            <a:chOff x="158" y="2444"/>
            <a:chExt cx="5456" cy="1472"/>
          </a:xfrm>
        </p:grpSpPr>
        <p:grpSp>
          <p:nvGrpSpPr>
            <p:cNvPr id="1532939" name="Group 11"/>
            <p:cNvGrpSpPr>
              <a:grpSpLocks/>
            </p:cNvGrpSpPr>
            <p:nvPr/>
          </p:nvGrpSpPr>
          <p:grpSpPr bwMode="auto">
            <a:xfrm>
              <a:off x="158" y="2444"/>
              <a:ext cx="3223" cy="1472"/>
              <a:chOff x="158" y="2444"/>
              <a:chExt cx="3223" cy="1472"/>
            </a:xfrm>
          </p:grpSpPr>
          <p:sp>
            <p:nvSpPr>
              <p:cNvPr id="1532933" name="Text Box 5"/>
              <p:cNvSpPr txBox="1">
                <a:spLocks noChangeArrowheads="1"/>
              </p:cNvSpPr>
              <p:nvPr/>
            </p:nvSpPr>
            <p:spPr bwMode="auto">
              <a:xfrm>
                <a:off x="1175" y="3628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sz="2400" i="1">
                    <a:solidFill>
                      <a:schemeClr val="hlink"/>
                    </a:solidFill>
                    <a:sym typeface="Symbol" charset="2"/>
                  </a:rPr>
                  <a:t>P</a:t>
                </a:r>
                <a:r>
                  <a:rPr kumimoji="1" lang="en-US" sz="2400" i="1" baseline="-25000">
                    <a:solidFill>
                      <a:schemeClr val="hlink"/>
                    </a:solidFill>
                    <a:sym typeface="Symbol" charset="2"/>
                  </a:rPr>
                  <a:t>13</a:t>
                </a:r>
                <a:r>
                  <a:rPr kumimoji="1" lang="en-US" sz="2400" i="1">
                    <a:solidFill>
                      <a:schemeClr val="hlink"/>
                    </a:solidFill>
                    <a:sym typeface="Symbol" charset="2"/>
                  </a:rPr>
                  <a:t> = true</a:t>
                </a:r>
                <a:endParaRPr kumimoji="1" lang="en-US" sz="2400" i="1" baseline="-25000">
                  <a:solidFill>
                    <a:schemeClr val="hlink"/>
                  </a:solidFill>
                  <a:sym typeface="Symbol" charset="2"/>
                </a:endParaRPr>
              </a:p>
            </p:txBody>
          </p:sp>
          <p:sp>
            <p:nvSpPr>
              <p:cNvPr id="1532935" name="Rectangle 7"/>
              <p:cNvSpPr>
                <a:spLocks noChangeArrowheads="1"/>
              </p:cNvSpPr>
              <p:nvPr/>
            </p:nvSpPr>
            <p:spPr bwMode="auto">
              <a:xfrm>
                <a:off x="158" y="2444"/>
                <a:ext cx="3223" cy="1162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32940" name="Group 12"/>
            <p:cNvGrpSpPr>
              <a:grpSpLocks/>
            </p:cNvGrpSpPr>
            <p:nvPr/>
          </p:nvGrpSpPr>
          <p:grpSpPr bwMode="auto">
            <a:xfrm>
              <a:off x="3396" y="2445"/>
              <a:ext cx="2218" cy="1471"/>
              <a:chOff x="3396" y="2445"/>
              <a:chExt cx="2218" cy="1471"/>
            </a:xfrm>
          </p:grpSpPr>
          <p:sp>
            <p:nvSpPr>
              <p:cNvPr id="1532934" name="Text Box 6"/>
              <p:cNvSpPr txBox="1">
                <a:spLocks noChangeArrowheads="1"/>
              </p:cNvSpPr>
              <p:nvPr/>
            </p:nvSpPr>
            <p:spPr bwMode="auto">
              <a:xfrm>
                <a:off x="4139" y="3628"/>
                <a:ext cx="10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sz="2400" i="1">
                    <a:solidFill>
                      <a:schemeClr val="accent1"/>
                    </a:solidFill>
                    <a:sym typeface="Symbol" charset="2"/>
                  </a:rPr>
                  <a:t>P</a:t>
                </a:r>
                <a:r>
                  <a:rPr kumimoji="1" lang="en-US" sz="2400" i="1" baseline="-25000">
                    <a:solidFill>
                      <a:schemeClr val="accent1"/>
                    </a:solidFill>
                    <a:sym typeface="Symbol" charset="2"/>
                  </a:rPr>
                  <a:t>13</a:t>
                </a:r>
                <a:r>
                  <a:rPr kumimoji="1" lang="en-US" sz="2400" i="1">
                    <a:solidFill>
                      <a:schemeClr val="accent1"/>
                    </a:solidFill>
                    <a:sym typeface="Symbol" charset="2"/>
                  </a:rPr>
                  <a:t> = false</a:t>
                </a:r>
                <a:endParaRPr kumimoji="1" lang="en-US" sz="2400" i="1" baseline="-25000">
                  <a:solidFill>
                    <a:schemeClr val="accent1"/>
                  </a:solidFill>
                  <a:sym typeface="Symbol" charset="2"/>
                </a:endParaRPr>
              </a:p>
            </p:txBody>
          </p:sp>
          <p:sp>
            <p:nvSpPr>
              <p:cNvPr id="1532936" name="Rectangle 8"/>
              <p:cNvSpPr>
                <a:spLocks noChangeArrowheads="1"/>
              </p:cNvSpPr>
              <p:nvPr/>
            </p:nvSpPr>
            <p:spPr bwMode="auto">
              <a:xfrm>
                <a:off x="3396" y="2445"/>
                <a:ext cx="2218" cy="116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08522" y="4025748"/>
            <a:ext cx="7421252" cy="463219"/>
            <a:chOff x="408522" y="4025748"/>
            <a:chExt cx="7421252" cy="46321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08522" y="4040647"/>
              <a:ext cx="470687" cy="444028"/>
            </a:xfrm>
            <a:prstGeom prst="rect">
              <a:avLst/>
            </a:prstGeom>
            <a:solidFill>
              <a:schemeClr val="tx2">
                <a:lumMod val="50000"/>
                <a:lumOff val="50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044033" y="4042078"/>
              <a:ext cx="470687" cy="444028"/>
            </a:xfrm>
            <a:prstGeom prst="rect">
              <a:avLst/>
            </a:prstGeom>
            <a:solidFill>
              <a:schemeClr val="tx2">
                <a:lumMod val="50000"/>
                <a:lumOff val="50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679543" y="4025748"/>
              <a:ext cx="470687" cy="444028"/>
            </a:xfrm>
            <a:prstGeom prst="rect">
              <a:avLst/>
            </a:prstGeom>
            <a:solidFill>
              <a:schemeClr val="tx2">
                <a:lumMod val="50000"/>
                <a:lumOff val="50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723576" y="4044939"/>
              <a:ext cx="470687" cy="444028"/>
            </a:xfrm>
            <a:prstGeom prst="rect">
              <a:avLst/>
            </a:prstGeom>
            <a:solidFill>
              <a:schemeClr val="tx2">
                <a:lumMod val="50000"/>
                <a:lumOff val="50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359087" y="4037490"/>
              <a:ext cx="470687" cy="444028"/>
            </a:xfrm>
            <a:prstGeom prst="rect">
              <a:avLst/>
            </a:prstGeom>
            <a:solidFill>
              <a:schemeClr val="tx2">
                <a:lumMod val="50000"/>
                <a:lumOff val="50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00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13" y="96400"/>
            <a:ext cx="7772400" cy="818000"/>
          </a:xfrm>
        </p:spPr>
        <p:txBody>
          <a:bodyPr/>
          <a:lstStyle/>
          <a:p>
            <a:r>
              <a:rPr lang="en-US" dirty="0" smtClean="0"/>
              <a:t>Exercise 13.3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3" y="914400"/>
            <a:ext cx="8656580" cy="5101145"/>
          </a:xfrm>
        </p:spPr>
        <p:txBody>
          <a:bodyPr>
            <a:normAutofit fontScale="32500" lnSpcReduction="20000"/>
          </a:bodyPr>
          <a:lstStyle/>
          <a:p>
            <a:pPr marL="0" indent="0"/>
            <a:r>
              <a:rPr lang="en-US" sz="5000" dirty="0"/>
              <a:t>For each of the following statements, either prove it is true or give a counterexample. </a:t>
            </a:r>
          </a:p>
          <a:p>
            <a:pPr>
              <a:buFont typeface="+mj-lt"/>
              <a:buAutoNum type="alphaLcPeriod"/>
            </a:pPr>
            <a:r>
              <a:rPr lang="en-US" sz="5000" dirty="0"/>
              <a:t>If P(</a:t>
            </a:r>
            <a:r>
              <a:rPr lang="en-US" sz="5000" dirty="0" err="1"/>
              <a:t>a|b,c</a:t>
            </a:r>
            <a:r>
              <a:rPr lang="en-US" sz="5000" dirty="0"/>
              <a:t>) = P(</a:t>
            </a:r>
            <a:r>
              <a:rPr lang="en-US" sz="5000" dirty="0" err="1"/>
              <a:t>b|a,c</a:t>
            </a:r>
            <a:r>
              <a:rPr lang="en-US" sz="5000" dirty="0"/>
              <a:t>), then P(</a:t>
            </a:r>
            <a:r>
              <a:rPr lang="en-US" sz="5000" dirty="0" err="1"/>
              <a:t>a|c</a:t>
            </a:r>
            <a:r>
              <a:rPr lang="en-US" sz="5000" dirty="0"/>
              <a:t>) = P(</a:t>
            </a:r>
            <a:r>
              <a:rPr lang="en-US" sz="5000" dirty="0" err="1"/>
              <a:t>b|c</a:t>
            </a:r>
            <a:r>
              <a:rPr lang="en-US" sz="5000" dirty="0"/>
              <a:t>) </a:t>
            </a:r>
            <a:endParaRPr lang="en-US" sz="5000" dirty="0" smtClean="0"/>
          </a:p>
          <a:p>
            <a:pPr marL="68580" indent="0">
              <a:buNone/>
            </a:pPr>
            <a:endParaRPr lang="en-US" sz="5000" dirty="0" smtClean="0">
              <a:solidFill>
                <a:srgbClr val="FCDE70"/>
              </a:solidFill>
            </a:endParaRPr>
          </a:p>
          <a:p>
            <a:pPr marL="0" indent="0">
              <a:buNone/>
            </a:pPr>
            <a:r>
              <a:rPr lang="en-US" sz="5000" b="1" dirty="0">
                <a:solidFill>
                  <a:srgbClr val="0000FF"/>
                </a:solidFill>
              </a:rPr>
              <a:t>True. By the product rule we know P (b, c)P (</a:t>
            </a:r>
            <a:r>
              <a:rPr lang="en-US" sz="5000" b="1" dirty="0" err="1">
                <a:solidFill>
                  <a:srgbClr val="0000FF"/>
                </a:solidFill>
              </a:rPr>
              <a:t>a|b</a:t>
            </a:r>
            <a:r>
              <a:rPr lang="en-US" sz="5000" b="1" dirty="0">
                <a:solidFill>
                  <a:srgbClr val="0000FF"/>
                </a:solidFill>
              </a:rPr>
              <a:t>, c) = P (a, c)P (</a:t>
            </a:r>
            <a:r>
              <a:rPr lang="en-US" sz="5000" b="1" dirty="0" err="1">
                <a:solidFill>
                  <a:srgbClr val="0000FF"/>
                </a:solidFill>
              </a:rPr>
              <a:t>b|a</a:t>
            </a:r>
            <a:r>
              <a:rPr lang="en-US" sz="5000" b="1" dirty="0">
                <a:solidFill>
                  <a:srgbClr val="0000FF"/>
                </a:solidFill>
              </a:rPr>
              <a:t>, c), which by assumption reduces to P (b, c) = P (a, c). Dividing through by P (c) gives the result. </a:t>
            </a:r>
          </a:p>
          <a:p>
            <a:pPr marL="0" indent="0"/>
            <a:endParaRPr lang="en-US" sz="5000" b="1" dirty="0" smtClean="0"/>
          </a:p>
          <a:p>
            <a:pPr marL="0" indent="0"/>
            <a:r>
              <a:rPr lang="en-US" sz="5000" dirty="0" smtClean="0"/>
              <a:t>b.  If </a:t>
            </a:r>
            <a:r>
              <a:rPr lang="en-US" sz="5000" dirty="0"/>
              <a:t>P(</a:t>
            </a:r>
            <a:r>
              <a:rPr lang="en-US" sz="5000" dirty="0" err="1"/>
              <a:t>a|b,c</a:t>
            </a:r>
            <a:r>
              <a:rPr lang="en-US" sz="5000" dirty="0"/>
              <a:t>) = P(a), then P(</a:t>
            </a:r>
            <a:r>
              <a:rPr lang="en-US" sz="5000" dirty="0" err="1"/>
              <a:t>b|c</a:t>
            </a:r>
            <a:r>
              <a:rPr lang="en-US" sz="5000" dirty="0"/>
              <a:t>) = P(b</a:t>
            </a:r>
            <a:r>
              <a:rPr lang="en-US" sz="5000" dirty="0" smtClean="0"/>
              <a:t>)</a:t>
            </a:r>
          </a:p>
          <a:p>
            <a:pPr marL="914400" indent="-914400">
              <a:buAutoNum type="alphaLcPeriod" startAt="2"/>
            </a:pPr>
            <a:endParaRPr lang="en-US" sz="5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5000" b="1" dirty="0" smtClean="0">
                <a:solidFill>
                  <a:srgbClr val="0000FF"/>
                </a:solidFill>
              </a:rPr>
              <a:t>False</a:t>
            </a:r>
            <a:r>
              <a:rPr lang="en-US" sz="5000" b="1" dirty="0">
                <a:solidFill>
                  <a:srgbClr val="0000FF"/>
                </a:solidFill>
              </a:rPr>
              <a:t>. The statement P (</a:t>
            </a:r>
            <a:r>
              <a:rPr lang="en-US" sz="5000" b="1" dirty="0" err="1">
                <a:solidFill>
                  <a:srgbClr val="0000FF"/>
                </a:solidFill>
              </a:rPr>
              <a:t>a|b</a:t>
            </a:r>
            <a:r>
              <a:rPr lang="en-US" sz="5000" b="1" dirty="0">
                <a:solidFill>
                  <a:srgbClr val="0000FF"/>
                </a:solidFill>
              </a:rPr>
              <a:t>, c) = P (a) merely states that a is independent of b and c, </a:t>
            </a:r>
            <a:r>
              <a:rPr lang="en-US" sz="5000" b="1" dirty="0" smtClean="0">
                <a:solidFill>
                  <a:srgbClr val="0000FF"/>
                </a:solidFill>
              </a:rPr>
              <a:t>it </a:t>
            </a:r>
            <a:r>
              <a:rPr lang="en-US" sz="5000" b="1" dirty="0">
                <a:solidFill>
                  <a:srgbClr val="0000FF"/>
                </a:solidFill>
              </a:rPr>
              <a:t>makes no claim regarding the dependence of b and c. A counter-example: a and b </a:t>
            </a:r>
            <a:r>
              <a:rPr lang="en-US" sz="5000" b="1" dirty="0" smtClean="0">
                <a:solidFill>
                  <a:srgbClr val="0000FF"/>
                </a:solidFill>
              </a:rPr>
              <a:t>record </a:t>
            </a:r>
            <a:r>
              <a:rPr lang="en-US" sz="5000" b="1" dirty="0">
                <a:solidFill>
                  <a:srgbClr val="0000FF"/>
                </a:solidFill>
              </a:rPr>
              <a:t>the results of two independent coin flips, and c = b. </a:t>
            </a:r>
          </a:p>
          <a:p>
            <a:pPr marL="0" indent="0"/>
            <a:endParaRPr lang="en-US" sz="5000" dirty="0" smtClean="0"/>
          </a:p>
          <a:p>
            <a:pPr marL="0" indent="0"/>
            <a:r>
              <a:rPr lang="en-US" sz="5000" dirty="0" smtClean="0"/>
              <a:t>c. If </a:t>
            </a:r>
            <a:r>
              <a:rPr lang="en-US" sz="5000" dirty="0"/>
              <a:t>P(</a:t>
            </a:r>
            <a:r>
              <a:rPr lang="en-US" sz="5000" dirty="0" err="1"/>
              <a:t>a|b</a:t>
            </a:r>
            <a:r>
              <a:rPr lang="en-US" sz="5000" dirty="0"/>
              <a:t>) = P(a), then P(</a:t>
            </a:r>
            <a:r>
              <a:rPr lang="en-US" sz="5000" dirty="0" err="1"/>
              <a:t>a|b,c</a:t>
            </a:r>
            <a:r>
              <a:rPr lang="en-US" sz="5000" dirty="0"/>
              <a:t>) = P(</a:t>
            </a:r>
            <a:r>
              <a:rPr lang="en-US" sz="5000" dirty="0" err="1"/>
              <a:t>a|c</a:t>
            </a:r>
            <a:r>
              <a:rPr lang="en-US" sz="5000" dirty="0"/>
              <a:t>) </a:t>
            </a:r>
            <a:endParaRPr lang="en-US" sz="5000" dirty="0" smtClean="0"/>
          </a:p>
          <a:p>
            <a:pPr marL="0" indent="0"/>
            <a:endParaRPr lang="en-US" sz="5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5000" b="1" dirty="0">
                <a:solidFill>
                  <a:srgbClr val="0000FF"/>
                </a:solidFill>
              </a:rPr>
              <a:t>False. While the statement P (</a:t>
            </a:r>
            <a:r>
              <a:rPr lang="en-US" sz="5000" b="1" dirty="0" err="1">
                <a:solidFill>
                  <a:srgbClr val="0000FF"/>
                </a:solidFill>
              </a:rPr>
              <a:t>a|b</a:t>
            </a:r>
            <a:r>
              <a:rPr lang="en-US" sz="5000" b="1" dirty="0">
                <a:solidFill>
                  <a:srgbClr val="0000FF"/>
                </a:solidFill>
              </a:rPr>
              <a:t>) = P (a) implies that a is independent of b, it does </a:t>
            </a:r>
            <a:r>
              <a:rPr lang="en-US" sz="5000" b="1" dirty="0" smtClean="0">
                <a:solidFill>
                  <a:srgbClr val="0000FF"/>
                </a:solidFill>
              </a:rPr>
              <a:t>not </a:t>
            </a:r>
            <a:r>
              <a:rPr lang="en-US" sz="5000" b="1" dirty="0">
                <a:solidFill>
                  <a:srgbClr val="0000FF"/>
                </a:solidFill>
              </a:rPr>
              <a:t>imply that a is conditionally independent of b given c. A counter-example: a and b record the results of two independent coin flips, and c equals the </a:t>
            </a:r>
            <a:r>
              <a:rPr lang="en-US" sz="5000" b="1" dirty="0" err="1">
                <a:solidFill>
                  <a:srgbClr val="0000FF"/>
                </a:solidFill>
              </a:rPr>
              <a:t>xor</a:t>
            </a:r>
            <a:r>
              <a:rPr lang="en-US" sz="5000" b="1" dirty="0">
                <a:solidFill>
                  <a:srgbClr val="0000FF"/>
                </a:solidFill>
              </a:rPr>
              <a:t> of a and b. </a:t>
            </a:r>
          </a:p>
          <a:p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452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47910"/>
          </a:xfrm>
        </p:spPr>
        <p:txBody>
          <a:bodyPr/>
          <a:lstStyle/>
          <a:p>
            <a:r>
              <a:rPr lang="en-US" dirty="0" smtClean="0"/>
              <a:t>Exercise 13.12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244" y="1100628"/>
            <a:ext cx="8647715" cy="454663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Show that the three forms of independence in Equation (13.11) are equivalent.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a|b</a:t>
            </a:r>
            <a:r>
              <a:rPr lang="en-US" dirty="0"/>
              <a:t>)=P(a) or P(</a:t>
            </a:r>
            <a:r>
              <a:rPr lang="en-US" dirty="0" err="1"/>
              <a:t>b|a</a:t>
            </a:r>
            <a:r>
              <a:rPr lang="en-US" dirty="0"/>
              <a:t>)=P(b) or P(</a:t>
            </a:r>
            <a:r>
              <a:rPr lang="en-US" dirty="0" err="1"/>
              <a:t>a∧b</a:t>
            </a:r>
            <a:r>
              <a:rPr lang="en-US" dirty="0"/>
              <a:t>)=P(a)P(b). (13.11) </a:t>
            </a:r>
            <a:endParaRPr lang="en-US" dirty="0" smtClean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Independence is </a:t>
            </a:r>
            <a:r>
              <a:rPr lang="en-US" dirty="0" smtClean="0">
                <a:solidFill>
                  <a:srgbClr val="0000FF"/>
                </a:solidFill>
              </a:rPr>
              <a:t>symmetric: that </a:t>
            </a:r>
            <a:r>
              <a:rPr lang="en-US" dirty="0">
                <a:solidFill>
                  <a:srgbClr val="0000FF"/>
                </a:solidFill>
              </a:rPr>
              <a:t>is, a and b are independent </a:t>
            </a:r>
            <a:r>
              <a:rPr lang="en-US" dirty="0" err="1">
                <a:solidFill>
                  <a:srgbClr val="0000FF"/>
                </a:solidFill>
              </a:rPr>
              <a:t>iff</a:t>
            </a:r>
            <a:r>
              <a:rPr lang="en-US" dirty="0">
                <a:solidFill>
                  <a:srgbClr val="0000FF"/>
                </a:solidFill>
              </a:rPr>
              <a:t> b and a are </a:t>
            </a:r>
            <a:r>
              <a:rPr lang="en-US" dirty="0" smtClean="0">
                <a:solidFill>
                  <a:srgbClr val="0000FF"/>
                </a:solidFill>
              </a:rPr>
              <a:t>independent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o </a:t>
            </a:r>
            <a:r>
              <a:rPr lang="en-US" dirty="0">
                <a:solidFill>
                  <a:srgbClr val="0000FF"/>
                </a:solidFill>
              </a:rPr>
              <a:t>P(</a:t>
            </a:r>
            <a:r>
              <a:rPr lang="en-US" dirty="0" err="1">
                <a:solidFill>
                  <a:srgbClr val="0000FF"/>
                </a:solidFill>
              </a:rPr>
              <a:t>a|b</a:t>
            </a:r>
            <a:r>
              <a:rPr lang="en-US" dirty="0">
                <a:solidFill>
                  <a:srgbClr val="0000FF"/>
                </a:solidFill>
              </a:rPr>
              <a:t>) = P(a) is the same as P(</a:t>
            </a:r>
            <a:r>
              <a:rPr lang="en-US" dirty="0" err="1">
                <a:solidFill>
                  <a:srgbClr val="0000FF"/>
                </a:solidFill>
              </a:rPr>
              <a:t>b|a</a:t>
            </a:r>
            <a:r>
              <a:rPr lang="en-US" dirty="0">
                <a:solidFill>
                  <a:srgbClr val="0000FF"/>
                </a:solidFill>
              </a:rPr>
              <a:t>) = P(b). 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So </a:t>
            </a:r>
            <a:r>
              <a:rPr lang="en-US" dirty="0">
                <a:solidFill>
                  <a:srgbClr val="0000FF"/>
                </a:solidFill>
              </a:rPr>
              <a:t>we need only prove that P(</a:t>
            </a:r>
            <a:r>
              <a:rPr lang="en-US" dirty="0" err="1">
                <a:solidFill>
                  <a:srgbClr val="0000FF"/>
                </a:solidFill>
              </a:rPr>
              <a:t>a|b</a:t>
            </a:r>
            <a:r>
              <a:rPr lang="en-US" dirty="0">
                <a:solidFill>
                  <a:srgbClr val="0000FF"/>
                </a:solidFill>
              </a:rPr>
              <a:t>) = P(a) is equivalent to P(a ∧ b) = P(a)P(b). 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product rule, P(a ∧ b) = P(</a:t>
            </a:r>
            <a:r>
              <a:rPr lang="en-US" dirty="0" err="1">
                <a:solidFill>
                  <a:srgbClr val="0000FF"/>
                </a:solidFill>
              </a:rPr>
              <a:t>a|b</a:t>
            </a:r>
            <a:r>
              <a:rPr lang="en-US" dirty="0">
                <a:solidFill>
                  <a:srgbClr val="0000FF"/>
                </a:solidFill>
              </a:rPr>
              <a:t>)P(b), can be used to </a:t>
            </a:r>
            <a:r>
              <a:rPr lang="en-US" dirty="0" smtClean="0">
                <a:solidFill>
                  <a:srgbClr val="0000FF"/>
                </a:solidFill>
              </a:rPr>
              <a:t>rewrite                       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P (a ∧ b) = P (a)P (b) as P (</a:t>
            </a:r>
            <a:r>
              <a:rPr lang="en-US" dirty="0" err="1">
                <a:solidFill>
                  <a:srgbClr val="0000FF"/>
                </a:solidFill>
              </a:rPr>
              <a:t>a|b</a:t>
            </a:r>
            <a:r>
              <a:rPr lang="en-US" dirty="0">
                <a:solidFill>
                  <a:srgbClr val="0000FF"/>
                </a:solidFill>
              </a:rPr>
              <a:t>)P (b) = P (a)P (b), 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which </a:t>
            </a:r>
            <a:r>
              <a:rPr lang="en-US" dirty="0">
                <a:solidFill>
                  <a:srgbClr val="0000FF"/>
                </a:solidFill>
              </a:rPr>
              <a:t>simplifies to P (</a:t>
            </a:r>
            <a:r>
              <a:rPr lang="en-US" dirty="0" err="1">
                <a:solidFill>
                  <a:srgbClr val="0000FF"/>
                </a:solidFill>
              </a:rPr>
              <a:t>a|b</a:t>
            </a:r>
            <a:r>
              <a:rPr lang="en-US" dirty="0">
                <a:solidFill>
                  <a:srgbClr val="0000FF"/>
                </a:solidFill>
              </a:rPr>
              <a:t>) = P (a).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58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BCF6-40D3-6D4C-807F-000DAA52B97C}" type="slidenum">
              <a:rPr lang="en-US"/>
              <a:pPr/>
              <a:t>4</a:t>
            </a:fld>
            <a:endParaRPr lang="en-US"/>
          </a:p>
        </p:txBody>
      </p:sp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3688"/>
            <a:ext cx="7772400" cy="1143000"/>
          </a:xfrm>
        </p:spPr>
        <p:txBody>
          <a:bodyPr/>
          <a:lstStyle/>
          <a:p>
            <a:r>
              <a:rPr lang="en-US"/>
              <a:t>Logic and Uncertainty</a:t>
            </a:r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587500"/>
            <a:ext cx="8734425" cy="4891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Logic generally talks in terms of </a:t>
            </a:r>
            <a:r>
              <a:rPr lang="en-US" sz="2800" i="1"/>
              <a:t>certainty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A fact is either </a:t>
            </a:r>
            <a:r>
              <a:rPr lang="en-US" sz="2400" i="1"/>
              <a:t>true</a:t>
            </a:r>
            <a:r>
              <a:rPr lang="en-US" sz="2400"/>
              <a:t> or </a:t>
            </a:r>
            <a:r>
              <a:rPr lang="en-US" sz="2400" i="1"/>
              <a:t>false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A</a:t>
            </a:r>
            <a:r>
              <a:rPr lang="en-US" sz="2000"/>
              <a:t>lthough may be </a:t>
            </a:r>
            <a:r>
              <a:rPr lang="en-US" sz="2000" i="1"/>
              <a:t>unknown </a:t>
            </a:r>
            <a:r>
              <a:rPr lang="en-US" sz="2000"/>
              <a:t>as a very generic form of uncertainty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rule applies to all cases or not</a:t>
            </a:r>
          </a:p>
          <a:p>
            <a:pPr>
              <a:lnSpc>
                <a:spcPct val="90000"/>
              </a:lnSpc>
            </a:pPr>
            <a:r>
              <a:rPr lang="en-US" sz="2800"/>
              <a:t>Need at times to be able to talk instead about how (un)certain you are about something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Default Logics enable one form of this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Can talk about something as being </a:t>
            </a:r>
            <a:r>
              <a:rPr lang="en-US" sz="2000" i="1"/>
              <a:t>consistent</a:t>
            </a:r>
            <a:r>
              <a:rPr lang="en-US" sz="2000"/>
              <a:t>, as a weaker statement than that something is true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 often need more shades of meaning than this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Risk either stating things as true that are false or leaving as unknown something about which key information is known</a:t>
            </a:r>
          </a:p>
        </p:txBody>
      </p:sp>
    </p:spTree>
    <p:extLst>
      <p:ext uri="{BB962C8B-B14F-4D97-AF65-F5344CB8AC3E}">
        <p14:creationId xmlns:p14="http://schemas.microsoft.com/office/powerpoint/2010/main" val="310883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251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7DD2-7A38-9E48-AFE2-3E4AEB206015}" type="slidenum">
              <a:rPr lang="en-US"/>
              <a:pPr/>
              <a:t>40</a:t>
            </a:fld>
            <a:endParaRPr lang="en-US"/>
          </a:p>
        </p:txBody>
      </p:sp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65" y="78606"/>
            <a:ext cx="7772400" cy="962794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</a:t>
            </a:r>
            <a:r>
              <a:rPr lang="en-US" dirty="0" smtClean="0"/>
              <a:t>Network (Chap. 14)</a:t>
            </a:r>
            <a:br>
              <a:rPr lang="en-US" dirty="0" smtClean="0"/>
            </a:br>
            <a:r>
              <a:rPr lang="en-US" smtClean="0"/>
              <a:t>(14.5 &amp; 14.6 </a:t>
            </a:r>
            <a:r>
              <a:rPr lang="en-US" dirty="0" smtClean="0"/>
              <a:t>optional)</a:t>
            </a:r>
            <a:endParaRPr lang="en-US" dirty="0"/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8343" y="1164866"/>
            <a:ext cx="8451850" cy="51895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Graphical notation for (conditional) independence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Compact specification of full joint probability distribution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Also called </a:t>
            </a:r>
            <a:r>
              <a:rPr lang="en-US" sz="2400" i="1" dirty="0"/>
              <a:t>belief networks</a:t>
            </a:r>
            <a:r>
              <a:rPr lang="en-US" sz="2400" dirty="0"/>
              <a:t>, </a:t>
            </a:r>
            <a:r>
              <a:rPr lang="en-US" sz="2400" i="1" dirty="0"/>
              <a:t>probabilistic networks</a:t>
            </a:r>
            <a:r>
              <a:rPr lang="en-US" sz="2400" dirty="0" smtClean="0"/>
              <a:t>, </a:t>
            </a:r>
            <a:r>
              <a:rPr lang="en-US" sz="2400" i="1" dirty="0" smtClean="0"/>
              <a:t>directed graphical models</a:t>
            </a:r>
            <a:r>
              <a:rPr lang="en-US" sz="2400" dirty="0" smtClean="0"/>
              <a:t>, </a:t>
            </a:r>
            <a:r>
              <a:rPr lang="en-US" sz="2400" i="1" dirty="0"/>
              <a:t>causal networks</a:t>
            </a:r>
            <a:r>
              <a:rPr lang="en-US" sz="2400" dirty="0"/>
              <a:t> (especially when used without probabilities) and </a:t>
            </a:r>
            <a:r>
              <a:rPr lang="en-US" sz="2400" i="1" dirty="0"/>
              <a:t>knowledge maps</a:t>
            </a:r>
            <a:endParaRPr lang="en-US" sz="2400" dirty="0"/>
          </a:p>
        </p:txBody>
      </p:sp>
      <p:pic>
        <p:nvPicPr>
          <p:cNvPr id="1536041" name="Picture 41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1206500" y="3403111"/>
            <a:ext cx="6464300" cy="3307283"/>
          </a:xfrm>
          <a:prstGeom prst="rect">
            <a:avLst/>
          </a:prstGeom>
          <a:noFill/>
        </p:spPr>
      </p:pic>
      <p:pic>
        <p:nvPicPr>
          <p:cNvPr id="6" name="Picture 5" descr="opel_insignia_concept_car,_200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432" y="3403111"/>
            <a:ext cx="1620761" cy="12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F69F-573D-0041-BC60-09DC2EE3DE20}" type="slidenum">
              <a:rPr lang="en-US"/>
              <a:pPr/>
              <a:t>41</a:t>
            </a:fld>
            <a:endParaRPr lang="en-US"/>
          </a:p>
        </p:txBody>
      </p:sp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3566" y="180749"/>
            <a:ext cx="7772400" cy="11430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332" y="1311729"/>
            <a:ext cx="8702675" cy="3006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 set of nodes, one per </a:t>
            </a:r>
            <a:r>
              <a:rPr lang="en-US" sz="2400" dirty="0" smtClean="0"/>
              <a:t>variable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Links between nodes encoding </a:t>
            </a:r>
            <a:r>
              <a:rPr lang="en-US" sz="2400" i="1" dirty="0"/>
              <a:t>direct influences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Yielding a directed, acyclic graph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conditional distribution for each node given its parents: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000" b="1" dirty="0"/>
              <a:t>P 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baseline="-25000" dirty="0"/>
              <a:t> </a:t>
            </a:r>
            <a:r>
              <a:rPr lang="en-US" sz="2000" dirty="0"/>
              <a:t>| </a:t>
            </a:r>
            <a:r>
              <a:rPr lang="en-US" sz="2000" dirty="0" err="1"/>
              <a:t>Parents(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i</a:t>
            </a:r>
            <a:r>
              <a:rPr lang="en-US" sz="20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simplest case, represented as a </a:t>
            </a:r>
            <a:r>
              <a:rPr lang="en-US" sz="2000" i="1" dirty="0"/>
              <a:t>conditional probability table</a:t>
            </a:r>
            <a:r>
              <a:rPr lang="en-US" sz="2000" dirty="0"/>
              <a:t> (CPT)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 Provides distribution over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r>
              <a:rPr lang="en-US" sz="1800" dirty="0"/>
              <a:t> for each combination of parent values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Reduces to </a:t>
            </a:r>
            <a:r>
              <a:rPr lang="en-US" sz="2000" i="1" dirty="0"/>
              <a:t>prior probabilities</a:t>
            </a:r>
            <a:r>
              <a:rPr lang="en-US" sz="2000" dirty="0"/>
              <a:t> for nodes with no parents</a:t>
            </a:r>
          </a:p>
        </p:txBody>
      </p:sp>
      <p:grpSp>
        <p:nvGrpSpPr>
          <p:cNvPr id="1565700" name="Group 4"/>
          <p:cNvGrpSpPr>
            <a:grpSpLocks/>
          </p:cNvGrpSpPr>
          <p:nvPr/>
        </p:nvGrpSpPr>
        <p:grpSpPr bwMode="auto">
          <a:xfrm>
            <a:off x="806450" y="4867275"/>
            <a:ext cx="2611438" cy="1166813"/>
            <a:chOff x="3727" y="1198"/>
            <a:chExt cx="1645" cy="735"/>
          </a:xfrm>
        </p:grpSpPr>
        <p:sp>
          <p:nvSpPr>
            <p:cNvPr id="1565701" name="AutoShape 5"/>
            <p:cNvSpPr>
              <a:spLocks noChangeArrowheads="1"/>
            </p:cNvSpPr>
            <p:nvPr/>
          </p:nvSpPr>
          <p:spPr bwMode="auto">
            <a:xfrm>
              <a:off x="4651" y="1198"/>
              <a:ext cx="721" cy="2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Month</a:t>
              </a:r>
            </a:p>
          </p:txBody>
        </p:sp>
        <p:sp>
          <p:nvSpPr>
            <p:cNvPr id="1565702" name="AutoShape 6"/>
            <p:cNvSpPr>
              <a:spLocks noChangeArrowheads="1"/>
            </p:cNvSpPr>
            <p:nvPr/>
          </p:nvSpPr>
          <p:spPr bwMode="auto">
            <a:xfrm>
              <a:off x="4197" y="1653"/>
              <a:ext cx="721" cy="2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Weather</a:t>
              </a:r>
            </a:p>
          </p:txBody>
        </p:sp>
        <p:sp>
          <p:nvSpPr>
            <p:cNvPr id="1565703" name="AutoShape 7"/>
            <p:cNvSpPr>
              <a:spLocks noChangeArrowheads="1"/>
            </p:cNvSpPr>
            <p:nvPr/>
          </p:nvSpPr>
          <p:spPr bwMode="auto">
            <a:xfrm>
              <a:off x="3727" y="1198"/>
              <a:ext cx="721" cy="2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City</a:t>
              </a:r>
            </a:p>
          </p:txBody>
        </p:sp>
      </p:grpSp>
      <p:cxnSp>
        <p:nvCxnSpPr>
          <p:cNvPr id="1565704" name="AutoShape 8"/>
          <p:cNvCxnSpPr>
            <a:cxnSpLocks noChangeShapeType="1"/>
            <a:stCxn id="1565703" idx="2"/>
            <a:endCxn id="1565702" idx="0"/>
          </p:cNvCxnSpPr>
          <p:nvPr/>
        </p:nvCxnSpPr>
        <p:spPr bwMode="auto">
          <a:xfrm>
            <a:off x="1379538" y="5311775"/>
            <a:ext cx="746125" cy="277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65705" name="AutoShape 9"/>
          <p:cNvCxnSpPr>
            <a:cxnSpLocks noChangeShapeType="1"/>
            <a:stCxn id="1565701" idx="2"/>
            <a:endCxn id="1565702" idx="0"/>
          </p:cNvCxnSpPr>
          <p:nvPr/>
        </p:nvCxnSpPr>
        <p:spPr bwMode="auto">
          <a:xfrm flipH="1">
            <a:off x="2125663" y="5311775"/>
            <a:ext cx="720725" cy="2778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1565743" name="Group 47"/>
          <p:cNvGraphicFramePr>
            <a:graphicFrameLocks noGrp="1"/>
          </p:cNvGraphicFramePr>
          <p:nvPr/>
        </p:nvGraphicFramePr>
        <p:xfrm>
          <a:off x="3773488" y="4138613"/>
          <a:ext cx="4540250" cy="2185988"/>
        </p:xfrm>
        <a:graphic>
          <a:graphicData uri="http://schemas.openxmlformats.org/drawingml/2006/table">
            <a:tbl>
              <a:tblPr/>
              <a:tblGrid>
                <a:gridCol w="1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Month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sunny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rainy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Pittsburgh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January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Pittsburgh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February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Los Angeles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January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00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5724" name="Text Box 28"/>
          <p:cNvSpPr txBox="1">
            <a:spLocks noChangeArrowheads="1"/>
          </p:cNvSpPr>
          <p:nvPr/>
        </p:nvSpPr>
        <p:spPr bwMode="auto">
          <a:xfrm>
            <a:off x="8361363" y="48736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65725" name="Text Box 29"/>
          <p:cNvSpPr txBox="1">
            <a:spLocks noChangeArrowheads="1"/>
          </p:cNvSpPr>
          <p:nvPr/>
        </p:nvSpPr>
        <p:spPr bwMode="auto">
          <a:xfrm>
            <a:off x="6099175" y="6267450"/>
            <a:ext cx="273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30000"/>
              </a:lnSpc>
            </a:pPr>
            <a:r>
              <a:rPr lang="en-US"/>
              <a:t>.</a:t>
            </a:r>
          </a:p>
          <a:p>
            <a:pPr>
              <a:lnSpc>
                <a:spcPct val="30000"/>
              </a:lnSpc>
            </a:pPr>
            <a:r>
              <a:rPr lang="en-US"/>
              <a:t>.</a:t>
            </a:r>
          </a:p>
          <a:p>
            <a:pPr>
              <a:lnSpc>
                <a:spcPct val="30000"/>
              </a:lnSpc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2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699" grpId="0" build="p" autoUpdateAnimBg="0"/>
      <p:bldP spid="1565724" grpId="0" autoUpdateAnimBg="0"/>
      <p:bldP spid="156572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8065-A531-0543-B1E4-E35093CAB774}" type="slidenum">
              <a:rPr lang="en-US"/>
              <a:pPr/>
              <a:t>42</a:t>
            </a:fld>
            <a:endParaRPr lang="en-US"/>
          </a:p>
        </p:txBody>
      </p:sp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110" y="221343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Independence in Bayesian Networks</a:t>
            </a:r>
          </a:p>
        </p:txBody>
      </p:sp>
      <p:pic>
        <p:nvPicPr>
          <p:cNvPr id="1537029" name="Picture 5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2180175" y="2157544"/>
            <a:ext cx="5514975" cy="2843213"/>
          </a:xfrm>
          <a:prstGeom prst="rect">
            <a:avLst/>
          </a:prstGeom>
          <a:noFill/>
        </p:spPr>
      </p:pic>
      <p:sp>
        <p:nvSpPr>
          <p:cNvPr id="2" name="Line Callout 1 1"/>
          <p:cNvSpPr/>
          <p:nvPr/>
        </p:nvSpPr>
        <p:spPr>
          <a:xfrm>
            <a:off x="3836737" y="5410199"/>
            <a:ext cx="3208421" cy="525380"/>
          </a:xfrm>
          <a:prstGeom prst="borderCallout1">
            <a:avLst>
              <a:gd name="adj1" fmla="val -4151"/>
              <a:gd name="adj2" fmla="val 85536"/>
              <a:gd name="adj3" fmla="val -164853"/>
              <a:gd name="adj4" fmla="val 68198"/>
            </a:avLst>
          </a:prstGeom>
          <a:solidFill>
            <a:schemeClr val="tx2">
              <a:lumMod val="40000"/>
              <a:lumOff val="60000"/>
            </a:schemeClr>
          </a:solidFill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2099964" y="5038555"/>
            <a:ext cx="1536246" cy="399717"/>
          </a:xfrm>
          <a:prstGeom prst="borderCallout1">
            <a:avLst>
              <a:gd name="adj1" fmla="val -4151"/>
              <a:gd name="adj2" fmla="val 48117"/>
              <a:gd name="adj3" fmla="val -372210"/>
              <a:gd name="adj4" fmla="val 96915"/>
            </a:avLst>
          </a:prstGeom>
          <a:solidFill>
            <a:schemeClr val="tx2">
              <a:lumMod val="40000"/>
              <a:lumOff val="60000"/>
            </a:schemeClr>
          </a:solidFill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223" y="1310871"/>
            <a:ext cx="8061325" cy="4778375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Topology of network encodes (conditional) independence assertions</a:t>
            </a:r>
            <a:r>
              <a:rPr lang="en-US" sz="2800" dirty="0" smtClean="0"/>
              <a:t>:</a:t>
            </a:r>
          </a:p>
          <a:p>
            <a:pPr>
              <a:lnSpc>
                <a:spcPct val="120000"/>
              </a:lnSpc>
            </a:pPr>
            <a:endParaRPr lang="en-US" sz="2800" dirty="0" smtClean="0"/>
          </a:p>
          <a:p>
            <a:pPr>
              <a:lnSpc>
                <a:spcPct val="120000"/>
              </a:lnSpc>
              <a:buFont typeface="Wingdings" charset="2"/>
              <a:buNone/>
            </a:pPr>
            <a:endParaRPr lang="en-US" sz="2400" dirty="0"/>
          </a:p>
          <a:p>
            <a:pPr>
              <a:lnSpc>
                <a:spcPct val="120000"/>
              </a:lnSpc>
              <a:buFont typeface="Wingdings" charset="2"/>
              <a:buNone/>
            </a:pPr>
            <a:endParaRPr lang="en-US" sz="2400" dirty="0"/>
          </a:p>
          <a:p>
            <a:pPr>
              <a:lnSpc>
                <a:spcPct val="120000"/>
              </a:lnSpc>
              <a:buFont typeface="Wingdings" charset="2"/>
              <a:buNone/>
            </a:pPr>
            <a:endParaRPr lang="en-US" sz="2800" dirty="0"/>
          </a:p>
          <a:p>
            <a:pPr>
              <a:lnSpc>
                <a:spcPct val="120000"/>
              </a:lnSpc>
              <a:buFont typeface="Wingdings" charset="2"/>
              <a:buNone/>
            </a:pPr>
            <a:endParaRPr lang="en-US" sz="2800" dirty="0"/>
          </a:p>
          <a:p>
            <a:pPr>
              <a:lnSpc>
                <a:spcPct val="120000"/>
              </a:lnSpc>
              <a:buFont typeface="Wingdings" charset="2"/>
              <a:buNone/>
            </a:pPr>
            <a:endParaRPr lang="en-US" sz="2800" dirty="0"/>
          </a:p>
          <a:p>
            <a:pPr>
              <a:lnSpc>
                <a:spcPct val="120000"/>
              </a:lnSpc>
              <a:buFont typeface="Wingdings" charset="2"/>
              <a:buNone/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i="1" dirty="0"/>
              <a:t>Weather</a:t>
            </a:r>
            <a:r>
              <a:rPr lang="en-US" sz="2800" dirty="0"/>
              <a:t> is independent of the other variables</a:t>
            </a:r>
          </a:p>
          <a:p>
            <a:pPr>
              <a:lnSpc>
                <a:spcPct val="120000"/>
              </a:lnSpc>
            </a:pPr>
            <a:r>
              <a:rPr lang="en-US" sz="2800" i="1" dirty="0"/>
              <a:t>Toothache</a:t>
            </a:r>
            <a:r>
              <a:rPr lang="en-US" sz="2800" dirty="0"/>
              <a:t> and </a:t>
            </a:r>
            <a:r>
              <a:rPr lang="en-US" sz="2800" i="1" dirty="0"/>
              <a:t>Catch</a:t>
            </a:r>
            <a:r>
              <a:rPr lang="en-US" sz="2800" dirty="0"/>
              <a:t> are conditionally independent given </a:t>
            </a:r>
            <a:r>
              <a:rPr lang="en-US" sz="2800" i="1" dirty="0"/>
              <a:t>Cavity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725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3702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47A1-B4EA-5642-A390-74D39684868D}" type="slidenum">
              <a:rPr lang="en-US"/>
              <a:pPr/>
              <a:t>43</a:t>
            </a:fld>
            <a:endParaRPr lang="en-US"/>
          </a:p>
        </p:txBody>
      </p:sp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123825"/>
            <a:ext cx="7772400" cy="1012491"/>
          </a:xfrm>
        </p:spPr>
        <p:txBody>
          <a:bodyPr/>
          <a:lstStyle/>
          <a:p>
            <a:r>
              <a:rPr lang="en-US" dirty="0" smtClean="0"/>
              <a:t>Alarm </a:t>
            </a:r>
            <a:r>
              <a:rPr lang="en-US" dirty="0"/>
              <a:t>Example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680" y="1264606"/>
            <a:ext cx="8442325" cy="53260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My burglar alarm is fairly reliable, but is sometimes set off by a minor earthquake.  Neighbors John and Mary promise to call if they hear the alarm, but sometimes make errors (John may call when he hears </a:t>
            </a:r>
            <a:r>
              <a:rPr lang="en-US" sz="2400" dirty="0" smtClean="0"/>
              <a:t>the phone </a:t>
            </a:r>
            <a:r>
              <a:rPr lang="en-US" sz="2400" dirty="0"/>
              <a:t>ringing and Mary may miss the alarm when listening to music).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John has just called, but Mary hasn’t.  </a:t>
            </a:r>
            <a:r>
              <a:rPr lang="en-US" sz="2000" i="1" dirty="0"/>
              <a:t>Is there a burglar?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The evidence is subject to errors of both </a:t>
            </a:r>
            <a:r>
              <a:rPr lang="en-US" sz="2000" i="1" dirty="0"/>
              <a:t>omission</a:t>
            </a:r>
            <a:r>
              <a:rPr lang="en-US" sz="2000" dirty="0"/>
              <a:t> and </a:t>
            </a:r>
            <a:r>
              <a:rPr lang="en-US" sz="2000" i="1" dirty="0"/>
              <a:t>commission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Variables</a:t>
            </a:r>
          </a:p>
          <a:p>
            <a:pPr lvl="1">
              <a:lnSpc>
                <a:spcPct val="110000"/>
              </a:lnSpc>
            </a:pPr>
            <a:r>
              <a:rPr lang="en-US" sz="2000" i="1" dirty="0"/>
              <a:t>Burglary</a:t>
            </a:r>
            <a:r>
              <a:rPr lang="en-US" sz="2000" dirty="0"/>
              <a:t>, </a:t>
            </a:r>
            <a:r>
              <a:rPr lang="en-US" sz="2000" i="1" dirty="0"/>
              <a:t>Earthquake</a:t>
            </a:r>
            <a:r>
              <a:rPr lang="en-US" sz="2000" dirty="0"/>
              <a:t>, </a:t>
            </a:r>
            <a:r>
              <a:rPr lang="en-US" sz="2000" i="1" dirty="0"/>
              <a:t>Alarm</a:t>
            </a:r>
            <a:r>
              <a:rPr lang="en-US" sz="2000" dirty="0"/>
              <a:t>, </a:t>
            </a:r>
            <a:r>
              <a:rPr lang="en-US" sz="2000" i="1" dirty="0" err="1"/>
              <a:t>JohnCalls</a:t>
            </a:r>
            <a:r>
              <a:rPr lang="en-US" sz="2000" dirty="0"/>
              <a:t>, </a:t>
            </a:r>
            <a:r>
              <a:rPr lang="en-US" sz="2000" i="1" dirty="0" err="1" smtClean="0"/>
              <a:t>MaryCalls</a:t>
            </a:r>
            <a:endParaRPr lang="en-US" sz="2000" i="1" dirty="0" smtClean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Could also have </a:t>
            </a:r>
            <a:r>
              <a:rPr lang="en-US" sz="2000" i="1" dirty="0" err="1" smtClean="0"/>
              <a:t>PhoneRang</a:t>
            </a:r>
            <a:r>
              <a:rPr lang="en-US" sz="2000" i="1" dirty="0" smtClean="0"/>
              <a:t> 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ListeningToMusic</a:t>
            </a:r>
            <a:r>
              <a:rPr lang="en-US" sz="2000" dirty="0" smtClean="0"/>
              <a:t>, etc.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Network topology reflects "causal" knowledge: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 burglar can set off the alarm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An earthquake can set off the alarm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alarm can cause Mary to call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alarm can cause John to call</a:t>
            </a:r>
          </a:p>
        </p:txBody>
      </p:sp>
    </p:spTree>
    <p:extLst>
      <p:ext uri="{BB962C8B-B14F-4D97-AF65-F5344CB8AC3E}">
        <p14:creationId xmlns:p14="http://schemas.microsoft.com/office/powerpoint/2010/main" val="64840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000-154F-4D47-8C9E-9845F19829A7}" type="slidenum">
              <a:rPr lang="en-US"/>
              <a:pPr/>
              <a:t>44</a:t>
            </a:fld>
            <a:endParaRPr lang="en-US"/>
          </a:p>
        </p:txBody>
      </p:sp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53975"/>
            <a:ext cx="7772400" cy="858838"/>
          </a:xfrm>
        </p:spPr>
        <p:txBody>
          <a:bodyPr/>
          <a:lstStyle/>
          <a:p>
            <a:r>
              <a:rPr lang="en-US" sz="4000"/>
              <a:t>Alarm Example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12813"/>
            <a:ext cx="6315967" cy="4236010"/>
          </a:xfrm>
          <a:prstGeom prst="rect">
            <a:avLst/>
          </a:prstGeom>
        </p:spPr>
      </p:pic>
      <p:grpSp>
        <p:nvGrpSpPr>
          <p:cNvPr id="1539081" name="Group 9"/>
          <p:cNvGrpSpPr>
            <a:grpSpLocks/>
          </p:cNvGrpSpPr>
          <p:nvPr/>
        </p:nvGrpSpPr>
        <p:grpSpPr bwMode="auto">
          <a:xfrm>
            <a:off x="661988" y="854075"/>
            <a:ext cx="7834312" cy="4294188"/>
            <a:chOff x="455" y="1095"/>
            <a:chExt cx="4935" cy="2705"/>
          </a:xfrm>
        </p:grpSpPr>
        <p:sp>
          <p:nvSpPr>
            <p:cNvPr id="1539076" name="Rectangle 4"/>
            <p:cNvSpPr>
              <a:spLocks noChangeArrowheads="1"/>
            </p:cNvSpPr>
            <p:nvPr/>
          </p:nvSpPr>
          <p:spPr bwMode="auto">
            <a:xfrm>
              <a:off x="2147" y="3012"/>
              <a:ext cx="948" cy="7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077" name="Rectangle 5"/>
            <p:cNvSpPr>
              <a:spLocks noChangeArrowheads="1"/>
            </p:cNvSpPr>
            <p:nvPr/>
          </p:nvSpPr>
          <p:spPr bwMode="auto">
            <a:xfrm>
              <a:off x="455" y="1804"/>
              <a:ext cx="1442" cy="10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078" name="Rectangle 6"/>
            <p:cNvSpPr>
              <a:spLocks noChangeArrowheads="1"/>
            </p:cNvSpPr>
            <p:nvPr/>
          </p:nvSpPr>
          <p:spPr bwMode="auto">
            <a:xfrm>
              <a:off x="2142" y="1095"/>
              <a:ext cx="818" cy="5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079" name="Rectangle 7"/>
            <p:cNvSpPr>
              <a:spLocks noChangeArrowheads="1"/>
            </p:cNvSpPr>
            <p:nvPr/>
          </p:nvSpPr>
          <p:spPr bwMode="auto">
            <a:xfrm>
              <a:off x="4245" y="1100"/>
              <a:ext cx="1145" cy="11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080" name="Rectangle 8"/>
            <p:cNvSpPr>
              <a:spLocks noChangeArrowheads="1"/>
            </p:cNvSpPr>
            <p:nvPr/>
          </p:nvSpPr>
          <p:spPr bwMode="auto">
            <a:xfrm>
              <a:off x="4197" y="3012"/>
              <a:ext cx="938" cy="7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3908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60388" y="5133975"/>
            <a:ext cx="8418512" cy="16764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kumimoji="0" lang="en-US" sz="2400" dirty="0"/>
              <a:t>Only one value needed for </a:t>
            </a:r>
            <a:r>
              <a:rPr kumimoji="0" lang="en-US" sz="2400" i="1" dirty="0"/>
              <a:t>X</a:t>
            </a:r>
            <a:r>
              <a:rPr kumimoji="0" lang="en-US" sz="2400" i="1" baseline="-25000" dirty="0"/>
              <a:t>i</a:t>
            </a:r>
            <a:r>
              <a:rPr kumimoji="0" lang="en-US" sz="2400" dirty="0"/>
              <a:t> in each row because, for </a:t>
            </a:r>
            <a:r>
              <a:rPr kumimoji="0" lang="en-US" sz="2400" dirty="0" err="1"/>
              <a:t>boolean</a:t>
            </a:r>
            <a:r>
              <a:rPr kumimoji="0" lang="en-US" sz="2400" dirty="0"/>
              <a:t> variables, P(</a:t>
            </a:r>
            <a:r>
              <a:rPr kumimoji="0" lang="en-US" sz="2400" i="1" dirty="0"/>
              <a:t>false</a:t>
            </a:r>
            <a:r>
              <a:rPr kumimoji="0" lang="en-US" sz="2400" dirty="0"/>
              <a:t>)=1-P(</a:t>
            </a:r>
            <a:r>
              <a:rPr kumimoji="0" lang="en-US" sz="2400" i="1" dirty="0"/>
              <a:t>true</a:t>
            </a:r>
            <a:r>
              <a:rPr kumimoji="0"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All factors (possibly infinite) not explicitly mentioned are implicitly incorporated into probabilities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Bird could fly through window pane, power could fail,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2988" y="1979613"/>
            <a:ext cx="2071855" cy="1589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083" grpId="0" build="p" autoUpdateAnimBg="0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5AAE-E51E-9B4F-B81E-5AE4A9AA0A0F}" type="slidenum">
              <a:rPr lang="en-US"/>
              <a:pPr/>
              <a:t>45</a:t>
            </a:fld>
            <a:endParaRPr lang="en-US"/>
          </a:p>
        </p:txBody>
      </p:sp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111125"/>
            <a:ext cx="7772400" cy="677612"/>
          </a:xfrm>
        </p:spPr>
        <p:txBody>
          <a:bodyPr/>
          <a:lstStyle/>
          <a:p>
            <a:r>
              <a:rPr lang="en-US" dirty="0"/>
              <a:t>Compactness/Efficiency</a:t>
            </a: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839704"/>
            <a:ext cx="8156575" cy="477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smtClean="0"/>
              <a:t>Conditional Probability Table (CPT) </a:t>
            </a:r>
            <a:r>
              <a:rPr lang="en-US" sz="2400" dirty="0"/>
              <a:t>for Boolean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with </a:t>
            </a:r>
            <a:r>
              <a:rPr lang="en-US" sz="2400" i="1" dirty="0"/>
              <a:t>k</a:t>
            </a:r>
            <a:r>
              <a:rPr lang="en-US" sz="2400" dirty="0"/>
              <a:t> Boolean parents has </a:t>
            </a:r>
            <a:r>
              <a:rPr lang="en-US" sz="2400" i="1" dirty="0"/>
              <a:t>2</a:t>
            </a:r>
            <a:r>
              <a:rPr lang="en-US" sz="2400" i="1" baseline="30000" dirty="0"/>
              <a:t>k</a:t>
            </a:r>
            <a:r>
              <a:rPr lang="en-US" sz="2400" dirty="0"/>
              <a:t> rows for the combinations of parent values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each of the </a:t>
            </a:r>
            <a:r>
              <a:rPr lang="en-US" sz="2400" i="1" dirty="0" err="1"/>
              <a:t>n</a:t>
            </a:r>
            <a:r>
              <a:rPr lang="en-US" sz="2400" dirty="0"/>
              <a:t> variables has no more than </a:t>
            </a:r>
            <a:r>
              <a:rPr lang="en-US" sz="2400" i="1" dirty="0" err="1"/>
              <a:t>k</a:t>
            </a:r>
            <a:r>
              <a:rPr lang="en-US" sz="2400" dirty="0"/>
              <a:t> parents, the complete network requires </a:t>
            </a:r>
            <a:r>
              <a:rPr lang="en-US" sz="2400" dirty="0" err="1"/>
              <a:t>O(</a:t>
            </a:r>
            <a:r>
              <a:rPr lang="en-US" sz="2400" i="1" dirty="0" err="1"/>
              <a:t>n</a:t>
            </a:r>
            <a:r>
              <a:rPr lang="en-US" sz="2400" i="1" dirty="0"/>
              <a:t> </a:t>
            </a:r>
            <a:r>
              <a:rPr lang="en-US" sz="2400" i="1" dirty="0">
                <a:ea typeface="Arial" charset="0"/>
                <a:cs typeface="Arial" charset="0"/>
              </a:rPr>
              <a:t>·</a:t>
            </a:r>
            <a:r>
              <a:rPr lang="en-US" sz="2400" dirty="0"/>
              <a:t> </a:t>
            </a:r>
            <a:r>
              <a:rPr lang="en-US" sz="2400" i="1" dirty="0"/>
              <a:t>2</a:t>
            </a:r>
            <a:r>
              <a:rPr lang="en-US" sz="2400" i="1" baseline="30000" dirty="0"/>
              <a:t>k</a:t>
            </a:r>
            <a:r>
              <a:rPr lang="en-US" sz="2400" dirty="0"/>
              <a:t>) numbers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I.e., grows linearly with </a:t>
            </a:r>
            <a:r>
              <a:rPr lang="en-US" sz="2000" i="1" dirty="0" err="1"/>
              <a:t>n</a:t>
            </a:r>
            <a:r>
              <a:rPr lang="en-US" sz="2000" dirty="0"/>
              <a:t> vs. O(</a:t>
            </a:r>
            <a:r>
              <a:rPr lang="en-US" sz="2000" i="1" dirty="0"/>
              <a:t>2</a:t>
            </a:r>
            <a:r>
              <a:rPr lang="en-US" sz="2000" i="1" baseline="30000" dirty="0"/>
              <a:t>n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/>
              <a:t>for the full joint distribution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burglary net, 1+1+4+2+2=10 numbers (vs. 2</a:t>
            </a:r>
            <a:r>
              <a:rPr lang="en-US" sz="2400" baseline="30000" dirty="0"/>
              <a:t>5</a:t>
            </a:r>
            <a:r>
              <a:rPr lang="en-US" sz="2400" dirty="0"/>
              <a:t>-1=31)</a:t>
            </a:r>
          </a:p>
        </p:txBody>
      </p:sp>
      <p:pic>
        <p:nvPicPr>
          <p:cNvPr id="1540101" name="Picture 5" descr="burglary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4675" y="3651250"/>
            <a:ext cx="5391150" cy="2938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872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09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2BB-805B-014A-8549-7A241F6E4B99}" type="slidenum">
              <a:rPr lang="en-US"/>
              <a:pPr/>
              <a:t>46</a:t>
            </a:fld>
            <a:endParaRPr lang="en-US"/>
          </a:p>
        </p:txBody>
      </p:sp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126449"/>
            <a:ext cx="7772400" cy="662288"/>
          </a:xfrm>
        </p:spPr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843" y="840933"/>
            <a:ext cx="8574087" cy="51181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b="0" dirty="0"/>
              <a:t>If correct, the network represents the full joint distribution:</a:t>
            </a:r>
            <a:r>
              <a:rPr lang="en-US" sz="2400" b="0" dirty="0" smtClean="0"/>
              <a:t>
		P(</a:t>
            </a:r>
            <a:r>
              <a:rPr lang="en-US" sz="2400" b="0" i="1" dirty="0" smtClean="0"/>
              <a:t>x</a:t>
            </a:r>
            <a:r>
              <a:rPr lang="en-US" sz="2400" b="0" i="1" baseline="-25000" dirty="0" smtClean="0"/>
              <a:t>1</a:t>
            </a:r>
            <a:r>
              <a:rPr lang="en-US" sz="2400" b="0" i="1" dirty="0" smtClean="0"/>
              <a:t>, … ,</a:t>
            </a:r>
            <a:r>
              <a:rPr lang="en-US" sz="2400" b="0" i="1" dirty="0" err="1" smtClean="0"/>
              <a:t>x</a:t>
            </a:r>
            <a:r>
              <a:rPr lang="en-US" sz="2400" b="0" i="1" baseline="-25000" dirty="0" err="1" smtClean="0"/>
              <a:t>n</a:t>
            </a:r>
            <a:r>
              <a:rPr lang="en-US" sz="2400" b="0" dirty="0" smtClean="0"/>
              <a:t>) = </a:t>
            </a:r>
            <a:r>
              <a:rPr lang="el-GR" sz="2800" b="0" dirty="0" smtClean="0">
                <a:ea typeface="Arial" charset="0"/>
                <a:cs typeface="Arial" charset="0"/>
              </a:rPr>
              <a:t>π</a:t>
            </a:r>
            <a:r>
              <a:rPr lang="en-US" sz="2400" b="0" i="1" baseline="-25000" dirty="0" err="1" smtClean="0"/>
              <a:t>i</a:t>
            </a:r>
            <a:r>
              <a:rPr lang="en-US" sz="2400" b="0" i="1" baseline="-25000" dirty="0" smtClean="0"/>
              <a:t>=</a:t>
            </a:r>
            <a:r>
              <a:rPr lang="en-US" sz="2400" b="0" baseline="-25000" dirty="0" smtClean="0"/>
              <a:t>1</a:t>
            </a:r>
            <a:r>
              <a:rPr lang="en-US" sz="2400" b="0" i="1" dirty="0" smtClean="0"/>
              <a:t> </a:t>
            </a:r>
            <a:r>
              <a:rPr lang="en-US" sz="2400" b="0" dirty="0" smtClean="0"/>
              <a:t>P(</a:t>
            </a:r>
            <a:r>
              <a:rPr lang="en-US" sz="2400" b="0" i="1" dirty="0" smtClean="0"/>
              <a:t>x</a:t>
            </a:r>
            <a:r>
              <a:rPr lang="en-US" sz="2400" b="0" i="1" baseline="-25000" dirty="0" smtClean="0"/>
              <a:t>i </a:t>
            </a:r>
            <a:r>
              <a:rPr lang="en-US" sz="2400" b="0" i="1" dirty="0" smtClean="0"/>
              <a:t>| parents</a:t>
            </a:r>
            <a:r>
              <a:rPr lang="en-US" sz="2400" b="0" dirty="0" smtClean="0"/>
              <a:t>(</a:t>
            </a:r>
            <a:r>
              <a:rPr lang="en-US" sz="2400" b="0" i="1" dirty="0" smtClean="0"/>
              <a:t>X</a:t>
            </a:r>
            <a:r>
              <a:rPr lang="en-US" sz="2400" b="0" i="1" baseline="-25000" dirty="0" smtClean="0"/>
              <a:t>i</a:t>
            </a:r>
            <a:r>
              <a:rPr lang="en-US" sz="2400" b="0" dirty="0" smtClean="0"/>
              <a:t>))</a:t>
            </a:r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auto">
          <a:xfrm>
            <a:off x="4510270" y="125178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i="1" dirty="0"/>
              <a:t>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05" y="1938421"/>
            <a:ext cx="6819329" cy="4573605"/>
          </a:xfrm>
          <a:prstGeom prst="rect">
            <a:avLst/>
          </a:prstGeom>
          <a:ln>
            <a:solidFill>
              <a:srgbClr val="345DFF"/>
            </a:solidFill>
          </a:ln>
        </p:spPr>
      </p:pic>
    </p:spTree>
    <p:extLst>
      <p:ext uri="{BB962C8B-B14F-4D97-AF65-F5344CB8AC3E}">
        <p14:creationId xmlns:p14="http://schemas.microsoft.com/office/powerpoint/2010/main" val="2671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B2BB-805B-014A-8549-7A241F6E4B99}" type="slidenum">
              <a:rPr lang="en-US"/>
              <a:pPr/>
              <a:t>47</a:t>
            </a:fld>
            <a:endParaRPr lang="en-US"/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283295"/>
            <a:ext cx="8574087" cy="51181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b="0" dirty="0" smtClean="0"/>
              <a:t>P(</a:t>
            </a:r>
            <a:r>
              <a:rPr lang="en-US" sz="2400" b="0" i="1" dirty="0" smtClean="0"/>
              <a:t>x</a:t>
            </a:r>
            <a:r>
              <a:rPr lang="en-US" sz="2400" b="0" i="1" baseline="-25000" dirty="0" smtClean="0"/>
              <a:t>1</a:t>
            </a:r>
            <a:r>
              <a:rPr lang="en-US" sz="2400" b="0" i="1" dirty="0" smtClean="0"/>
              <a:t>, … ,</a:t>
            </a:r>
            <a:r>
              <a:rPr lang="en-US" sz="2400" b="0" i="1" dirty="0" err="1" smtClean="0"/>
              <a:t>x</a:t>
            </a:r>
            <a:r>
              <a:rPr lang="en-US" sz="2400" b="0" i="1" baseline="-25000" dirty="0" err="1" smtClean="0"/>
              <a:t>n</a:t>
            </a:r>
            <a:r>
              <a:rPr lang="en-US" sz="2400" b="0" dirty="0" smtClean="0"/>
              <a:t>) = </a:t>
            </a:r>
            <a:r>
              <a:rPr lang="el-GR" sz="2800" b="0" dirty="0" smtClean="0">
                <a:ea typeface="Arial" charset="0"/>
                <a:cs typeface="Arial" charset="0"/>
              </a:rPr>
              <a:t>π</a:t>
            </a:r>
            <a:r>
              <a:rPr lang="en-US" sz="2400" b="0" i="1" baseline="-25000" dirty="0" err="1" smtClean="0"/>
              <a:t>i</a:t>
            </a:r>
            <a:r>
              <a:rPr lang="en-US" sz="2400" b="0" i="1" baseline="-25000" dirty="0" smtClean="0"/>
              <a:t>=</a:t>
            </a:r>
            <a:r>
              <a:rPr lang="en-US" sz="2400" b="0" baseline="-25000" dirty="0" smtClean="0"/>
              <a:t>1</a:t>
            </a:r>
            <a:r>
              <a:rPr lang="en-US" sz="2400" b="0" i="1" dirty="0" smtClean="0"/>
              <a:t> </a:t>
            </a:r>
            <a:r>
              <a:rPr lang="en-US" sz="2400" b="0" dirty="0" err="1" smtClean="0"/>
              <a:t>P(</a:t>
            </a:r>
            <a:r>
              <a:rPr lang="en-US" sz="2400" b="0" i="1" dirty="0" err="1" smtClean="0"/>
              <a:t>x</a:t>
            </a:r>
            <a:r>
              <a:rPr lang="en-US" sz="2400" b="0" i="1" baseline="-25000" dirty="0" err="1" smtClean="0"/>
              <a:t>i</a:t>
            </a:r>
            <a:r>
              <a:rPr lang="en-US" sz="2400" b="0" i="1" baseline="-25000" dirty="0" smtClean="0"/>
              <a:t> </a:t>
            </a:r>
            <a:r>
              <a:rPr lang="en-US" sz="2400" b="0" i="1" dirty="0" smtClean="0"/>
              <a:t>| </a:t>
            </a:r>
            <a:r>
              <a:rPr lang="en-US" sz="2400" b="0" i="1" dirty="0" err="1" smtClean="0"/>
              <a:t>parents</a:t>
            </a:r>
            <a:r>
              <a:rPr lang="en-US" sz="2400" b="0" dirty="0" err="1" smtClean="0"/>
              <a:t>(</a:t>
            </a:r>
            <a:r>
              <a:rPr lang="en-US" sz="2400" b="0" i="1" dirty="0" err="1" smtClean="0"/>
              <a:t>X</a:t>
            </a:r>
            <a:r>
              <a:rPr lang="en-US" sz="2400" b="0" i="1" baseline="-25000" dirty="0" err="1" smtClean="0"/>
              <a:t>i</a:t>
            </a:r>
            <a:r>
              <a:rPr lang="en-US" sz="2400" b="0" dirty="0" smtClean="0"/>
              <a:t>))</a:t>
            </a:r>
          </a:p>
          <a:p>
            <a:pPr>
              <a:lnSpc>
                <a:spcPct val="90000"/>
              </a:lnSpc>
            </a:pPr>
            <a:r>
              <a:rPr lang="en-US" sz="2400" b="0" dirty="0" smtClean="0"/>
              <a:t>E.g</a:t>
            </a:r>
            <a:r>
              <a:rPr lang="en-US" sz="2400" b="0" dirty="0"/>
              <a:t>., the probability of a complete false alarm (no burglary or earthquake) with two calls is: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0" dirty="0" err="1"/>
              <a:t>P(</a:t>
            </a:r>
            <a:r>
              <a:rPr lang="en-US" sz="2400" b="0" i="1" dirty="0" err="1"/>
              <a:t>j</a:t>
            </a:r>
            <a:r>
              <a:rPr lang="en-US" sz="2400" b="0" i="1" dirty="0" smtClean="0"/>
              <a:t>, </a:t>
            </a:r>
            <a:r>
              <a:rPr lang="en-US" sz="2400" b="0" i="1" dirty="0" err="1" smtClean="0"/>
              <a:t>m</a:t>
            </a:r>
            <a:r>
              <a:rPr lang="en-US" sz="2400" b="0" i="1" dirty="0" smtClean="0"/>
              <a:t>, a, </a:t>
            </a:r>
            <a:r>
              <a:rPr lang="en-US" sz="2400" b="0" dirty="0" err="1" smtClean="0">
                <a:sym typeface="Symbol" charset="2"/>
              </a:rPr>
              <a:t></a:t>
            </a:r>
            <a:r>
              <a:rPr lang="en-US" sz="2400" b="0" i="1" dirty="0" err="1"/>
              <a:t>b</a:t>
            </a:r>
            <a:r>
              <a:rPr lang="en-US" sz="2400" b="0" i="1" dirty="0" smtClean="0"/>
              <a:t>, </a:t>
            </a:r>
            <a:r>
              <a:rPr lang="en-US" sz="2400" b="0" dirty="0" err="1" smtClean="0">
                <a:sym typeface="Symbol" charset="2"/>
              </a:rPr>
              <a:t></a:t>
            </a:r>
            <a:r>
              <a:rPr lang="en-US" sz="2400" b="0" i="1" dirty="0" err="1"/>
              <a:t>e</a:t>
            </a:r>
            <a:r>
              <a:rPr lang="en-US" sz="2400" b="0" dirty="0" smtClean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0" i="1" dirty="0"/>
              <a:t>	</a:t>
            </a:r>
            <a:r>
              <a:rPr lang="en-US" sz="2400" b="0" dirty="0"/>
              <a:t>=</a:t>
            </a:r>
            <a:r>
              <a:rPr lang="en-US" sz="2400" b="0" i="1" dirty="0"/>
              <a:t> </a:t>
            </a:r>
            <a:r>
              <a:rPr lang="en-US" sz="2400" b="0" dirty="0" err="1"/>
              <a:t>P(</a:t>
            </a:r>
            <a:r>
              <a:rPr lang="en-US" sz="2400" b="0" i="1" dirty="0" err="1"/>
              <a:t>j</a:t>
            </a:r>
            <a:r>
              <a:rPr lang="en-US" sz="2400" b="0" i="1" dirty="0"/>
              <a:t> | a</a:t>
            </a:r>
            <a:r>
              <a:rPr lang="en-US" sz="2400" b="0" dirty="0"/>
              <a:t>) </a:t>
            </a:r>
            <a:r>
              <a:rPr lang="en-US" sz="2400" b="0" dirty="0" err="1"/>
              <a:t>P(</a:t>
            </a:r>
            <a:r>
              <a:rPr lang="en-US" sz="2400" b="0" i="1" dirty="0" err="1"/>
              <a:t>m</a:t>
            </a:r>
            <a:r>
              <a:rPr lang="en-US" sz="2400" b="0" i="1" dirty="0"/>
              <a:t> | a</a:t>
            </a:r>
            <a:r>
              <a:rPr lang="en-US" sz="2400" b="0" dirty="0"/>
              <a:t>) </a:t>
            </a:r>
            <a:r>
              <a:rPr lang="en-US" sz="2400" b="0" dirty="0" err="1"/>
              <a:t>P(</a:t>
            </a:r>
            <a:r>
              <a:rPr lang="en-US" sz="2400" b="0" i="1" dirty="0" err="1"/>
              <a:t>a</a:t>
            </a:r>
            <a:r>
              <a:rPr lang="en-US" sz="2400" b="0" i="1" dirty="0"/>
              <a:t> | </a:t>
            </a:r>
            <a:r>
              <a:rPr lang="en-US" sz="2400" b="0" dirty="0" err="1">
                <a:sym typeface="Symbol" charset="2"/>
              </a:rPr>
              <a:t></a:t>
            </a:r>
            <a:r>
              <a:rPr lang="en-US" sz="2400" b="0" i="1" dirty="0" err="1"/>
              <a:t>b</a:t>
            </a:r>
            <a:r>
              <a:rPr lang="en-US" sz="2400" b="0" i="1" dirty="0"/>
              <a:t>, </a:t>
            </a:r>
            <a:r>
              <a:rPr lang="en-US" sz="2400" b="0" dirty="0" err="1">
                <a:sym typeface="Symbol" charset="2"/>
              </a:rPr>
              <a:t></a:t>
            </a:r>
            <a:r>
              <a:rPr lang="en-US" sz="2400" b="0" i="1" dirty="0" err="1"/>
              <a:t>e</a:t>
            </a:r>
            <a:r>
              <a:rPr lang="en-US" sz="2400" b="0" dirty="0"/>
              <a:t>) </a:t>
            </a:r>
            <a:r>
              <a:rPr lang="en-US" sz="2400" b="0" dirty="0" err="1"/>
              <a:t>P(</a:t>
            </a:r>
            <a:r>
              <a:rPr lang="en-US" sz="2400" b="0" dirty="0" err="1">
                <a:sym typeface="Symbol" charset="2"/>
              </a:rPr>
              <a:t></a:t>
            </a:r>
            <a:r>
              <a:rPr lang="en-US" sz="2400" b="0" i="1" dirty="0" err="1"/>
              <a:t>b</a:t>
            </a:r>
            <a:r>
              <a:rPr lang="en-US" sz="2400" b="0" dirty="0"/>
              <a:t>) </a:t>
            </a:r>
            <a:r>
              <a:rPr lang="en-US" sz="2400" b="0" dirty="0" err="1"/>
              <a:t>P(</a:t>
            </a:r>
            <a:r>
              <a:rPr lang="en-US" sz="2400" b="0" dirty="0" err="1">
                <a:sym typeface="Symbol" charset="2"/>
              </a:rPr>
              <a:t></a:t>
            </a:r>
            <a:r>
              <a:rPr lang="en-US" sz="2400" b="0" i="1" dirty="0" err="1"/>
              <a:t>e</a:t>
            </a:r>
            <a:r>
              <a:rPr lang="en-US" sz="2400" b="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0" dirty="0"/>
              <a:t>	= .</a:t>
            </a:r>
            <a:r>
              <a:rPr lang="en-US" sz="2400" b="0" dirty="0" smtClean="0"/>
              <a:t>9 </a:t>
            </a:r>
            <a:r>
              <a:rPr lang="en-US" sz="2400" b="0" dirty="0" err="1" smtClean="0"/>
              <a:t>x</a:t>
            </a:r>
            <a:r>
              <a:rPr lang="en-US" sz="2400" b="0" dirty="0" smtClean="0"/>
              <a:t> </a:t>
            </a:r>
            <a:r>
              <a:rPr lang="en-US" sz="2400" b="0" dirty="0"/>
              <a:t>.7 </a:t>
            </a:r>
            <a:r>
              <a:rPr lang="en-US" sz="2400" b="0" dirty="0" err="1"/>
              <a:t>x</a:t>
            </a:r>
            <a:r>
              <a:rPr lang="en-US" sz="2400" b="0" dirty="0"/>
              <a:t> .001 </a:t>
            </a:r>
            <a:r>
              <a:rPr lang="en-US" sz="2400" b="0" dirty="0" err="1"/>
              <a:t>x</a:t>
            </a:r>
            <a:r>
              <a:rPr lang="en-US" sz="2400" b="0" dirty="0"/>
              <a:t> .999 </a:t>
            </a:r>
            <a:r>
              <a:rPr lang="en-US" sz="2400" b="0" dirty="0" err="1"/>
              <a:t>x</a:t>
            </a:r>
            <a:r>
              <a:rPr lang="en-US" sz="2400" b="0" dirty="0"/>
              <a:t> .998 </a:t>
            </a:r>
            <a:r>
              <a:rPr lang="en-US" sz="2400" b="0" dirty="0" err="1">
                <a:sym typeface="Symbol" charset="2"/>
              </a:rPr>
              <a:t></a:t>
            </a:r>
            <a:r>
              <a:rPr lang="en-US" sz="2400" b="0" dirty="0">
                <a:sym typeface="Symbol" charset="2"/>
              </a:rPr>
              <a:t> .000063</a:t>
            </a:r>
            <a:endParaRPr lang="en-US" sz="2400" b="0" dirty="0"/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auto">
          <a:xfrm>
            <a:off x="2692165" y="28329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i="1" dirty="0"/>
              <a:t>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074737"/>
            <a:ext cx="5443981" cy="3651183"/>
          </a:xfrm>
          <a:prstGeom prst="rect">
            <a:avLst/>
          </a:prstGeom>
          <a:ln>
            <a:solidFill>
              <a:srgbClr val="345DFF"/>
            </a:solidFill>
          </a:ln>
        </p:spPr>
      </p:pic>
    </p:spTree>
    <p:extLst>
      <p:ext uri="{BB962C8B-B14F-4D97-AF65-F5344CB8AC3E}">
        <p14:creationId xmlns:p14="http://schemas.microsoft.com/office/powerpoint/2010/main" val="23733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2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C2C3-8A7F-354B-8E86-4D4CD0F2111B}" type="slidenum">
              <a:rPr lang="en-US"/>
              <a:pPr/>
              <a:t>48</a:t>
            </a:fld>
            <a:endParaRPr lang="en-US"/>
          </a:p>
        </p:txBody>
      </p:sp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37306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The Chain Rule</a:t>
            </a:r>
            <a:br>
              <a:rPr lang="en-US" sz="4000" dirty="0"/>
            </a:br>
            <a:r>
              <a:rPr lang="en-US" sz="4000" dirty="0"/>
              <a:t>and Network Semantics</a:t>
            </a:r>
          </a:p>
        </p:txBody>
      </p:sp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871663"/>
            <a:ext cx="8337550" cy="45005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i="1" dirty="0"/>
              <a:t>chain rule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i="1" dirty="0"/>
              <a:t>	</a:t>
            </a:r>
            <a:r>
              <a:rPr lang="en-US" sz="2400" dirty="0"/>
              <a:t>P(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</a:t>
            </a:r>
            <a:r>
              <a:rPr lang="en-US" sz="2400" dirty="0"/>
              <a:t>…</a:t>
            </a:r>
            <a:r>
              <a:rPr lang="en-US" sz="2400" i="1" dirty="0"/>
              <a:t>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dirty="0"/>
              <a:t>) = </a:t>
            </a:r>
            <a:r>
              <a:rPr lang="en-US" sz="2400" dirty="0" err="1"/>
              <a:t>P(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i="1" dirty="0"/>
              <a:t> | x</a:t>
            </a:r>
            <a:r>
              <a:rPr lang="en-US" sz="2400" i="1" baseline="-25000" dirty="0"/>
              <a:t>n-1</a:t>
            </a:r>
            <a:r>
              <a:rPr lang="en-US" sz="2400" i="1" dirty="0"/>
              <a:t>,</a:t>
            </a:r>
            <a:r>
              <a:rPr lang="en-US" sz="2400" dirty="0"/>
              <a:t>…</a:t>
            </a:r>
            <a:r>
              <a:rPr lang="en-US" sz="2400" i="1" dirty="0"/>
              <a:t>,x</a:t>
            </a:r>
            <a:r>
              <a:rPr lang="en-US" sz="2400" i="1" baseline="-25000" dirty="0"/>
              <a:t>1</a:t>
            </a:r>
            <a:r>
              <a:rPr lang="en-US" sz="2400" dirty="0"/>
              <a:t>) P(</a:t>
            </a:r>
            <a:r>
              <a:rPr lang="en-US" sz="2400" i="1" dirty="0"/>
              <a:t>x</a:t>
            </a:r>
            <a:r>
              <a:rPr lang="en-US" sz="2400" i="1" baseline="-25000" dirty="0"/>
              <a:t>n-1</a:t>
            </a:r>
            <a:r>
              <a:rPr lang="en-US" sz="2400" i="1" dirty="0"/>
              <a:t>,</a:t>
            </a:r>
            <a:r>
              <a:rPr lang="en-US" sz="2400" dirty="0"/>
              <a:t>…</a:t>
            </a:r>
            <a:r>
              <a:rPr lang="en-US" sz="2400" i="1" dirty="0"/>
              <a:t>,x</a:t>
            </a:r>
            <a:r>
              <a:rPr lang="en-US" sz="2400" i="1" baseline="-25000" dirty="0"/>
              <a:t>1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000090"/>
                </a:solidFill>
              </a:rPr>
              <a:t>[Product rule]</a:t>
            </a:r>
            <a:endParaRPr lang="en-US" sz="2400" i="1" dirty="0" smtClean="0">
              <a:solidFill>
                <a:srgbClr val="000090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i="1" dirty="0"/>
              <a:t>	</a:t>
            </a:r>
            <a:r>
              <a:rPr lang="en-US" sz="2400" dirty="0"/>
              <a:t>= </a:t>
            </a:r>
            <a:r>
              <a:rPr lang="en-US" sz="2400" dirty="0" err="1"/>
              <a:t>P(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i="1" dirty="0"/>
              <a:t> | x</a:t>
            </a:r>
            <a:r>
              <a:rPr lang="en-US" sz="2400" i="1" baseline="-25000" dirty="0"/>
              <a:t>n-1</a:t>
            </a:r>
            <a:r>
              <a:rPr lang="en-US" sz="2400" i="1" dirty="0"/>
              <a:t>,</a:t>
            </a:r>
            <a:r>
              <a:rPr lang="en-US" sz="2400" dirty="0"/>
              <a:t>…</a:t>
            </a:r>
            <a:r>
              <a:rPr lang="en-US" sz="2400" i="1" dirty="0"/>
              <a:t>,x</a:t>
            </a:r>
            <a:r>
              <a:rPr lang="en-US" sz="2400" i="1" baseline="-25000" dirty="0"/>
              <a:t>1</a:t>
            </a:r>
            <a:r>
              <a:rPr lang="en-US" sz="2400" dirty="0"/>
              <a:t>) P(</a:t>
            </a:r>
            <a:r>
              <a:rPr lang="en-US" sz="2400" i="1" dirty="0"/>
              <a:t>x</a:t>
            </a:r>
            <a:r>
              <a:rPr lang="en-US" sz="2400" i="1" baseline="-25000" dirty="0"/>
              <a:t>n-1</a:t>
            </a:r>
            <a:r>
              <a:rPr lang="en-US" sz="2400" i="1" dirty="0"/>
              <a:t> | x</a:t>
            </a:r>
            <a:r>
              <a:rPr lang="en-US" sz="2400" i="1" baseline="-25000" dirty="0"/>
              <a:t>n-2</a:t>
            </a:r>
            <a:r>
              <a:rPr lang="en-US" sz="2400" i="1" dirty="0"/>
              <a:t>,</a:t>
            </a:r>
            <a:r>
              <a:rPr lang="en-US" sz="2400" dirty="0"/>
              <a:t>…</a:t>
            </a:r>
            <a:r>
              <a:rPr lang="en-US" sz="2400" i="1" dirty="0"/>
              <a:t>,x</a:t>
            </a:r>
            <a:r>
              <a:rPr lang="en-US" sz="2400" i="1" baseline="-25000" dirty="0"/>
              <a:t>1</a:t>
            </a:r>
            <a:r>
              <a:rPr lang="en-US" sz="2400" dirty="0"/>
              <a:t>) P(</a:t>
            </a:r>
            <a:r>
              <a:rPr lang="en-US" sz="2400" i="1" dirty="0"/>
              <a:t>x</a:t>
            </a:r>
            <a:r>
              <a:rPr lang="en-US" sz="2400" i="1" baseline="-25000" dirty="0"/>
              <a:t>n-2</a:t>
            </a:r>
            <a:r>
              <a:rPr lang="en-US" sz="2400" i="1" dirty="0"/>
              <a:t>,</a:t>
            </a:r>
            <a:r>
              <a:rPr lang="en-US" sz="2400" dirty="0"/>
              <a:t>…</a:t>
            </a:r>
            <a:r>
              <a:rPr lang="en-US" sz="2400" i="1" dirty="0"/>
              <a:t>,x</a:t>
            </a:r>
            <a:r>
              <a:rPr lang="en-US" sz="2400" i="1" baseline="-25000" dirty="0"/>
              <a:t>1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i="1" dirty="0"/>
              <a:t>	</a:t>
            </a:r>
            <a:r>
              <a:rPr lang="en-US" sz="2400" dirty="0"/>
              <a:t>= </a:t>
            </a:r>
            <a:r>
              <a:rPr lang="en-US" sz="2400" dirty="0" err="1"/>
              <a:t>P(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i="1" dirty="0"/>
              <a:t> | x</a:t>
            </a:r>
            <a:r>
              <a:rPr lang="en-US" sz="2400" i="1" baseline="-25000" dirty="0"/>
              <a:t>n-1</a:t>
            </a:r>
            <a:r>
              <a:rPr lang="en-US" sz="2400" i="1" dirty="0"/>
              <a:t>,</a:t>
            </a:r>
            <a:r>
              <a:rPr lang="en-US" sz="2400" dirty="0"/>
              <a:t>…</a:t>
            </a:r>
            <a:r>
              <a:rPr lang="en-US" sz="2400" i="1" dirty="0"/>
              <a:t>,x</a:t>
            </a:r>
            <a:r>
              <a:rPr lang="en-US" sz="2400" i="1" baseline="-25000" dirty="0"/>
              <a:t>1</a:t>
            </a:r>
            <a:r>
              <a:rPr lang="en-US" sz="2400" dirty="0"/>
              <a:t>) P(</a:t>
            </a:r>
            <a:r>
              <a:rPr lang="en-US" sz="2400" i="1" dirty="0"/>
              <a:t>x</a:t>
            </a:r>
            <a:r>
              <a:rPr lang="en-US" sz="2400" i="1" baseline="-25000" dirty="0"/>
              <a:t>n-1</a:t>
            </a:r>
            <a:r>
              <a:rPr lang="en-US" sz="2400" i="1" dirty="0"/>
              <a:t> | x</a:t>
            </a:r>
            <a:r>
              <a:rPr lang="en-US" sz="2400" i="1" baseline="-25000" dirty="0"/>
              <a:t>n-2</a:t>
            </a:r>
            <a:r>
              <a:rPr lang="en-US" sz="2400" i="1" dirty="0"/>
              <a:t>,</a:t>
            </a:r>
            <a:r>
              <a:rPr lang="en-US" sz="2400" dirty="0"/>
              <a:t>…</a:t>
            </a:r>
            <a:r>
              <a:rPr lang="en-US" sz="2400" i="1" dirty="0"/>
              <a:t>,x</a:t>
            </a:r>
            <a:r>
              <a:rPr lang="en-US" sz="2400" i="1" baseline="-25000" dirty="0"/>
              <a:t>1</a:t>
            </a:r>
            <a:r>
              <a:rPr lang="en-US" sz="2400" dirty="0"/>
              <a:t>) … P(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i="1" dirty="0"/>
              <a:t> | x</a:t>
            </a:r>
            <a:r>
              <a:rPr lang="en-US" sz="2400" i="1" baseline="-25000" dirty="0"/>
              <a:t>1</a:t>
            </a:r>
            <a:r>
              <a:rPr lang="en-US" sz="2400" dirty="0"/>
              <a:t>) P(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i="1" dirty="0"/>
              <a:t>	</a:t>
            </a:r>
            <a:r>
              <a:rPr lang="en-US" sz="2400" dirty="0"/>
              <a:t>= </a:t>
            </a:r>
            <a:r>
              <a:rPr lang="el-GR" sz="2800" dirty="0">
                <a:ea typeface="Arial" charset="0"/>
                <a:cs typeface="Arial" charset="0"/>
              </a:rPr>
              <a:t>π</a:t>
            </a:r>
            <a:r>
              <a:rPr lang="en-US" sz="2400" i="1" baseline="-25000" dirty="0" err="1"/>
              <a:t>i</a:t>
            </a:r>
            <a:r>
              <a:rPr lang="en-US" sz="2400" i="1" baseline="-25000" dirty="0"/>
              <a:t>=1</a:t>
            </a:r>
            <a:r>
              <a:rPr lang="en-US" sz="2400" i="1" dirty="0"/>
              <a:t> </a:t>
            </a:r>
            <a:r>
              <a:rPr lang="en-US" sz="2400" dirty="0" err="1"/>
              <a:t>P(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i="1" dirty="0"/>
              <a:t> | x</a:t>
            </a:r>
            <a:r>
              <a:rPr lang="en-US" sz="2400" i="1" baseline="-25000" dirty="0"/>
              <a:t>i-1</a:t>
            </a:r>
            <a:r>
              <a:rPr lang="en-US" sz="2400" i="1" dirty="0"/>
              <a:t>,</a:t>
            </a:r>
            <a:r>
              <a:rPr lang="en-US" sz="2400" dirty="0"/>
              <a:t>…</a:t>
            </a:r>
            <a:r>
              <a:rPr lang="en-US" sz="2400" i="1" dirty="0"/>
              <a:t>,x</a:t>
            </a:r>
            <a:r>
              <a:rPr lang="en-US" sz="2400" i="1" baseline="-25000" dirty="0"/>
              <a:t>1</a:t>
            </a:r>
            <a:r>
              <a:rPr lang="en-US" sz="2400" dirty="0"/>
              <a:t>)</a:t>
            </a:r>
            <a:endParaRPr lang="en-US" sz="2400" baseline="-25000" dirty="0"/>
          </a:p>
          <a:p>
            <a:pPr>
              <a:lnSpc>
                <a:spcPct val="90000"/>
              </a:lnSpc>
            </a:pPr>
            <a:r>
              <a:rPr lang="en-US" sz="2400" dirty="0"/>
              <a:t>The equation for network semantics is equivalent to the chain rule with the restriction that for every variable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in the network: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 		</a:t>
            </a:r>
            <a:r>
              <a:rPr lang="en-US" sz="2400" b="1" dirty="0" err="1"/>
              <a:t>P</a:t>
            </a:r>
            <a:r>
              <a:rPr lang="en-US" sz="2400" dirty="0" err="1"/>
              <a:t>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i="1" dirty="0"/>
              <a:t> | X</a:t>
            </a:r>
            <a:r>
              <a:rPr lang="en-US" sz="2400" i="1" baseline="-25000" dirty="0"/>
              <a:t>i-1</a:t>
            </a:r>
            <a:r>
              <a:rPr lang="en-US" sz="2400" i="1" dirty="0"/>
              <a:t>,</a:t>
            </a:r>
            <a:r>
              <a:rPr lang="en-US" sz="2400" dirty="0"/>
              <a:t>…</a:t>
            </a:r>
            <a:r>
              <a:rPr lang="en-US" sz="2400" i="1" dirty="0"/>
              <a:t>,X</a:t>
            </a:r>
            <a:r>
              <a:rPr lang="en-US" sz="2400" i="1" baseline="-25000" dirty="0"/>
              <a:t>1</a:t>
            </a:r>
            <a:r>
              <a:rPr lang="en-US" sz="2400" dirty="0"/>
              <a:t>) = </a:t>
            </a:r>
            <a:r>
              <a:rPr lang="en-US" sz="2400" b="1" dirty="0" err="1"/>
              <a:t>P</a:t>
            </a:r>
            <a:r>
              <a:rPr lang="en-US" sz="2400" dirty="0" err="1"/>
              <a:t>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i="1" baseline="-25000" dirty="0"/>
              <a:t> </a:t>
            </a:r>
            <a:r>
              <a:rPr lang="en-US" sz="2400" i="1" dirty="0"/>
              <a:t>| </a:t>
            </a:r>
            <a:r>
              <a:rPr lang="en-US" sz="2400" i="1" dirty="0" err="1"/>
              <a:t>parents</a:t>
            </a:r>
            <a:r>
              <a:rPr lang="en-US" sz="2400" dirty="0" err="1"/>
              <a:t>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dirty="0"/>
              <a:t>)),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given that </a:t>
            </a:r>
            <a:r>
              <a:rPr lang="en-US" sz="2400" dirty="0" err="1"/>
              <a:t>Parents(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dirty="0"/>
              <a:t>) </a:t>
            </a:r>
            <a:r>
              <a:rPr lang="en-US" sz="2400" dirty="0" err="1">
                <a:sym typeface="Symbol" charset="2"/>
              </a:rPr>
              <a:t></a:t>
            </a:r>
            <a:r>
              <a:rPr lang="en-US" sz="2400" dirty="0">
                <a:sym typeface="Symbol" charset="2"/>
              </a:rPr>
              <a:t> {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i="1" baseline="-25000" dirty="0">
                <a:sym typeface="Symbol" charset="2"/>
              </a:rPr>
              <a:t>i-1</a:t>
            </a:r>
            <a:r>
              <a:rPr lang="en-US" sz="2400" i="1" dirty="0">
                <a:sym typeface="Symbol" charset="2"/>
              </a:rPr>
              <a:t>,…,X</a:t>
            </a:r>
            <a:r>
              <a:rPr lang="en-US" sz="2400" i="1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Requires labeling variables consistently with partial order of graph</a:t>
            </a:r>
          </a:p>
        </p:txBody>
      </p:sp>
      <p:sp>
        <p:nvSpPr>
          <p:cNvPr id="1574916" name="Text Box 4"/>
          <p:cNvSpPr txBox="1">
            <a:spLocks noChangeArrowheads="1"/>
          </p:cNvSpPr>
          <p:nvPr/>
        </p:nvSpPr>
        <p:spPr bwMode="auto">
          <a:xfrm>
            <a:off x="1482827" y="34353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29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15" grpId="0" build="p" autoUpdateAnimBg="0"/>
      <p:bldP spid="15749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0B4A-C79B-804E-AF32-C7C17AE5AFDB}" type="slidenum">
              <a:rPr lang="en-US"/>
              <a:pPr/>
              <a:t>49</a:t>
            </a:fld>
            <a:endParaRPr lang="en-US"/>
          </a:p>
        </p:txBody>
      </p:sp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714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Constructing Bayesian Networks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36334"/>
            <a:ext cx="8280400" cy="4954954"/>
          </a:xfrm>
        </p:spPr>
        <p:txBody>
          <a:bodyPr>
            <a:normAutofit/>
          </a:bodyPr>
          <a:lstStyle/>
          <a:p>
            <a:pPr marL="284163" indent="-284163"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Need a method for which locally testing conditional independence guarantees semantics</a:t>
            </a:r>
          </a:p>
          <a:p>
            <a:pPr marL="1025525" lvl="1" indent="-341313">
              <a:lnSpc>
                <a:spcPct val="90000"/>
              </a:lnSpc>
              <a:buFont typeface="Arial" charset="0"/>
              <a:buNone/>
            </a:pPr>
            <a:r>
              <a:rPr lang="en-US" sz="2000" b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dirty="0"/>
              <a:t>,… ,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n</a:t>
            </a:r>
            <a:r>
              <a:rPr lang="en-US" sz="2000" dirty="0"/>
              <a:t>)</a:t>
            </a:r>
            <a:r>
              <a:rPr lang="en-US" sz="2000" i="1" dirty="0"/>
              <a:t> = </a:t>
            </a:r>
            <a:r>
              <a:rPr lang="el-GR" sz="2400" dirty="0">
                <a:ea typeface="Arial" charset="0"/>
                <a:cs typeface="Arial" charset="0"/>
              </a:rPr>
              <a:t>π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=1</a:t>
            </a:r>
            <a:r>
              <a:rPr lang="en-US" sz="2000" i="1" dirty="0"/>
              <a:t> </a:t>
            </a:r>
            <a:r>
              <a:rPr lang="en-US" sz="2000" b="1" dirty="0" err="1"/>
              <a:t>P</a:t>
            </a:r>
            <a:r>
              <a:rPr lang="en-US" sz="2000" dirty="0" err="1"/>
              <a:t>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i</a:t>
            </a:r>
            <a:r>
              <a:rPr lang="en-US" sz="2000" i="1" dirty="0"/>
              <a:t> | X</a:t>
            </a:r>
            <a:r>
              <a:rPr lang="en-US" sz="2000" i="1" baseline="-25000" dirty="0"/>
              <a:t>1</a:t>
            </a:r>
            <a:r>
              <a:rPr lang="en-US" sz="2000" i="1" dirty="0"/>
              <a:t>,… , X</a:t>
            </a:r>
            <a:r>
              <a:rPr lang="en-US" sz="2000" i="1" baseline="-25000" dirty="0"/>
              <a:t>i-1</a:t>
            </a:r>
            <a:r>
              <a:rPr lang="en-US" sz="2000" dirty="0"/>
              <a:t>)</a:t>
            </a:r>
            <a:r>
              <a:rPr lang="en-US" sz="2000" i="1" dirty="0"/>
              <a:t> = </a:t>
            </a:r>
            <a:r>
              <a:rPr lang="el-GR" sz="2400" dirty="0">
                <a:ea typeface="Arial" charset="0"/>
                <a:cs typeface="Arial" charset="0"/>
              </a:rPr>
              <a:t>π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</a:t>
            </a:r>
            <a:r>
              <a:rPr lang="en-US" sz="2000" baseline="-25000" dirty="0"/>
              <a:t>=1</a:t>
            </a:r>
            <a:r>
              <a:rPr lang="en-US" sz="2000" b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i="1" baseline="-25000" dirty="0"/>
              <a:t>i </a:t>
            </a:r>
            <a:r>
              <a:rPr lang="en-US" sz="2000" dirty="0"/>
              <a:t>|</a:t>
            </a:r>
            <a:r>
              <a:rPr lang="en-US" sz="2000" i="1" dirty="0"/>
              <a:t> </a:t>
            </a:r>
            <a:r>
              <a:rPr lang="en-US" sz="2000" i="1" dirty="0" err="1"/>
              <a:t>Parents</a:t>
            </a:r>
            <a:r>
              <a:rPr lang="en-US" sz="2000" dirty="0" err="1"/>
              <a:t>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i</a:t>
            </a:r>
            <a:r>
              <a:rPr lang="en-US" sz="2000" dirty="0"/>
              <a:t>)</a:t>
            </a:r>
            <a:r>
              <a:rPr lang="en-US" sz="2000" dirty="0" smtClean="0"/>
              <a:t>)</a:t>
            </a:r>
          </a:p>
          <a:p>
            <a:pPr marL="1025525" lvl="1" indent="-341313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marL="284163" indent="-284163">
              <a:lnSpc>
                <a:spcPct val="20000"/>
              </a:lnSpc>
              <a:buFont typeface="Arial" charset="0"/>
              <a:buNone/>
            </a:pPr>
            <a:endParaRPr lang="en-US" sz="2400" dirty="0"/>
          </a:p>
          <a:p>
            <a:pPr marL="284163" indent="-284163">
              <a:lnSpc>
                <a:spcPct val="80000"/>
              </a:lnSpc>
              <a:buFont typeface="Arial" charset="0"/>
              <a:buAutoNum type="arabicPeriod"/>
            </a:pPr>
            <a:r>
              <a:rPr lang="en-US" sz="2400" dirty="0"/>
              <a:t>Choose an ordering of variables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, … 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endParaRPr lang="en-US" sz="2400" i="1" baseline="-25000" dirty="0"/>
          </a:p>
          <a:p>
            <a:pPr marL="1025525" lvl="1" indent="-341313">
              <a:lnSpc>
                <a:spcPct val="90000"/>
              </a:lnSpc>
            </a:pPr>
            <a:r>
              <a:rPr lang="en-US" sz="2000" dirty="0"/>
              <a:t>Preferably one where earlier variables do not depend causally on later ones</a:t>
            </a:r>
          </a:p>
          <a:p>
            <a:pPr marL="284163" indent="-284163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/>
              <a:t>For </a:t>
            </a:r>
            <a:r>
              <a:rPr lang="en-US" sz="2400" i="1" dirty="0" err="1"/>
              <a:t>i</a:t>
            </a:r>
            <a:r>
              <a:rPr lang="en-US" sz="2400" dirty="0"/>
              <a:t> = 1 to </a:t>
            </a:r>
            <a:r>
              <a:rPr lang="en-US" sz="2400" i="1" dirty="0"/>
              <a:t>n</a:t>
            </a:r>
            <a:endParaRPr lang="en-US" sz="2400" dirty="0"/>
          </a:p>
          <a:p>
            <a:pPr marL="1025525" lvl="1" indent="-341313">
              <a:lnSpc>
                <a:spcPct val="90000"/>
              </a:lnSpc>
            </a:pPr>
            <a:r>
              <a:rPr lang="en-US" sz="2000" dirty="0"/>
              <a:t>Add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to the </a:t>
            </a:r>
            <a:r>
              <a:rPr lang="en-US" sz="2000" dirty="0" smtClean="0"/>
              <a:t>network</a:t>
            </a:r>
          </a:p>
          <a:p>
            <a:pPr marL="1025525" lvl="1" indent="-341313">
              <a:lnSpc>
                <a:spcPct val="90000"/>
              </a:lnSpc>
            </a:pPr>
            <a:r>
              <a:rPr lang="en-US" sz="2000" dirty="0"/>
              <a:t>Select parents from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dirty="0"/>
              <a:t>,… ,X</a:t>
            </a:r>
            <a:r>
              <a:rPr lang="en-US" sz="2000" i="1" baseline="-25000" dirty="0"/>
              <a:t>i-1</a:t>
            </a:r>
            <a:r>
              <a:rPr lang="en-US" sz="2000" dirty="0"/>
              <a:t> such that</a:t>
            </a:r>
          </a:p>
          <a:p>
            <a:pPr marL="1025525" lvl="1" indent="-341313">
              <a:lnSpc>
                <a:spcPct val="90000"/>
              </a:lnSpc>
              <a:buFont typeface="Wingdings" charset="2"/>
              <a:buNone/>
            </a:pPr>
            <a:r>
              <a:rPr lang="fr-FR" sz="2000" b="1" i="1" dirty="0"/>
              <a:t>		</a:t>
            </a:r>
            <a:r>
              <a:rPr lang="fr-FR" sz="2000" b="1" dirty="0"/>
              <a:t>P</a:t>
            </a:r>
            <a:r>
              <a:rPr lang="fr-FR" sz="2000" dirty="0"/>
              <a:t>(</a:t>
            </a:r>
            <a:r>
              <a:rPr lang="fr-FR" sz="2000" i="1" dirty="0"/>
              <a:t>X</a:t>
            </a:r>
            <a:r>
              <a:rPr lang="fr-FR" sz="2000" i="1" baseline="-25000" dirty="0"/>
              <a:t>i</a:t>
            </a:r>
            <a:r>
              <a:rPr lang="fr-FR" sz="2000" i="1" dirty="0"/>
              <a:t> </a:t>
            </a:r>
            <a:r>
              <a:rPr lang="fr-FR" sz="2000" dirty="0"/>
              <a:t>|</a:t>
            </a:r>
            <a:r>
              <a:rPr lang="fr-FR" sz="2000" i="1" dirty="0"/>
              <a:t> Parents</a:t>
            </a:r>
            <a:r>
              <a:rPr lang="fr-FR" sz="2000" dirty="0"/>
              <a:t>(</a:t>
            </a:r>
            <a:r>
              <a:rPr lang="fr-FR" sz="2000" i="1" dirty="0"/>
              <a:t>X</a:t>
            </a:r>
            <a:r>
              <a:rPr lang="fr-FR" sz="2000" i="1" baseline="-25000" dirty="0"/>
              <a:t>i</a:t>
            </a:r>
            <a:r>
              <a:rPr lang="fr-FR" sz="2000" dirty="0"/>
              <a:t>))</a:t>
            </a:r>
            <a:r>
              <a:rPr lang="fr-FR" sz="2000" i="1" dirty="0"/>
              <a:t> = </a:t>
            </a:r>
            <a:r>
              <a:rPr lang="fr-FR" sz="2000" b="1" dirty="0"/>
              <a:t>P</a:t>
            </a:r>
            <a:r>
              <a:rPr lang="fr-FR" sz="2000" dirty="0"/>
              <a:t>(</a:t>
            </a:r>
            <a:r>
              <a:rPr lang="fr-FR" sz="2000" i="1" dirty="0"/>
              <a:t>X</a:t>
            </a:r>
            <a:r>
              <a:rPr lang="fr-FR" sz="2000" i="1" baseline="-25000" dirty="0"/>
              <a:t>i</a:t>
            </a:r>
            <a:r>
              <a:rPr lang="fr-FR" sz="2000" i="1" dirty="0"/>
              <a:t> | X</a:t>
            </a:r>
            <a:r>
              <a:rPr lang="fr-FR" sz="2000" i="1" baseline="-25000" dirty="0"/>
              <a:t>1</a:t>
            </a:r>
            <a:r>
              <a:rPr lang="fr-FR" sz="2000" i="1" dirty="0"/>
              <a:t>, ... X</a:t>
            </a:r>
            <a:r>
              <a:rPr lang="fr-FR" sz="2000" i="1" baseline="-25000" dirty="0"/>
              <a:t>i-</a:t>
            </a:r>
            <a:r>
              <a:rPr lang="fr-FR" sz="2000" i="1" baseline="-25000" dirty="0" smtClean="0"/>
              <a:t>1</a:t>
            </a:r>
            <a:r>
              <a:rPr lang="fr-FR" sz="2000" dirty="0" smtClean="0"/>
              <a:t>)</a:t>
            </a:r>
          </a:p>
        </p:txBody>
      </p:sp>
      <p:grpSp>
        <p:nvGrpSpPr>
          <p:cNvPr id="1542152" name="Group 8"/>
          <p:cNvGrpSpPr>
            <a:grpSpLocks/>
          </p:cNvGrpSpPr>
          <p:nvPr/>
        </p:nvGrpSpPr>
        <p:grpSpPr bwMode="auto">
          <a:xfrm>
            <a:off x="3096830" y="2200829"/>
            <a:ext cx="2997200" cy="280988"/>
            <a:chOff x="2039" y="1228"/>
            <a:chExt cx="1888" cy="177"/>
          </a:xfrm>
        </p:grpSpPr>
        <p:sp>
          <p:nvSpPr>
            <p:cNvPr id="1542150" name="Text Box 6"/>
            <p:cNvSpPr txBox="1">
              <a:spLocks noChangeArrowheads="1"/>
            </p:cNvSpPr>
            <p:nvPr/>
          </p:nvSpPr>
          <p:spPr bwMode="auto">
            <a:xfrm>
              <a:off x="3758" y="123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200" i="1"/>
                <a:t>n</a:t>
              </a:r>
            </a:p>
          </p:txBody>
        </p:sp>
        <p:sp>
          <p:nvSpPr>
            <p:cNvPr id="1542151" name="Text Box 7"/>
            <p:cNvSpPr txBox="1">
              <a:spLocks noChangeArrowheads="1"/>
            </p:cNvSpPr>
            <p:nvPr/>
          </p:nvSpPr>
          <p:spPr bwMode="auto">
            <a:xfrm>
              <a:off x="2039" y="1228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200" i="1" dirty="0" err="1"/>
                <a:t>n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729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4CA6-6991-1D48-B9BA-7D6A20865BB2}" type="slidenum">
              <a:rPr lang="en-US"/>
              <a:pPr/>
              <a:t>5</a:t>
            </a:fld>
            <a:endParaRPr lang="en-US"/>
          </a:p>
        </p:txBody>
      </p:sp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69875"/>
            <a:ext cx="6420892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Airport Example (Cont.)</a:t>
            </a:r>
          </a:p>
        </p:txBody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92" y="1743736"/>
            <a:ext cx="7772400" cy="48879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 we state with certainty that leaving for the airport 30 minutes ahead will get us there on time?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we leave for the airport 5 hours ahead because we can’t state with certainty that leaving earlier will get us there on time?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 hope not!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Instead need to represent and reason about </a:t>
            </a:r>
            <a:r>
              <a:rPr lang="en-US" sz="2800" i="1" dirty="0"/>
              <a:t>likelihoods</a:t>
            </a:r>
            <a:r>
              <a:rPr lang="en-US" sz="2800" dirty="0"/>
              <a:t> of various events and outcomes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Probability</a:t>
            </a:r>
            <a:r>
              <a:rPr lang="en-US" sz="2400" dirty="0"/>
              <a:t> is the standard means of formalizing and reasoning about likelihood</a:t>
            </a:r>
          </a:p>
        </p:txBody>
      </p:sp>
      <p:pic>
        <p:nvPicPr>
          <p:cNvPr id="5" name="Picture 4" descr="LAX Theme Building 8x12 300 dp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320" y="0"/>
            <a:ext cx="2456680" cy="16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6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8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2C5E-FEE2-D946-B068-4F307B9F5089}" type="slidenum">
              <a:rPr lang="en-US"/>
              <a:pPr/>
              <a:t>50</a:t>
            </a:fld>
            <a:endParaRPr lang="en-US"/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449558" y="412751"/>
            <a:ext cx="5717331" cy="1096942"/>
          </a:xfrm>
        </p:spPr>
        <p:txBody>
          <a:bodyPr/>
          <a:lstStyle/>
          <a:p>
            <a:r>
              <a:rPr lang="en-US" dirty="0" smtClean="0"/>
              <a:t>Example: B, E, A, J, M</a:t>
            </a:r>
            <a:endParaRPr lang="en-US" dirty="0"/>
          </a:p>
        </p:txBody>
      </p:sp>
      <p:grpSp>
        <p:nvGrpSpPr>
          <p:cNvPr id="17" name="Content Placeholder 16"/>
          <p:cNvGrpSpPr>
            <a:grpSpLocks noGrp="1"/>
          </p:cNvGrpSpPr>
          <p:nvPr/>
        </p:nvGrpSpPr>
        <p:grpSpPr>
          <a:xfrm>
            <a:off x="685800" y="1981199"/>
            <a:ext cx="7772398" cy="4114802"/>
            <a:chOff x="661988" y="852488"/>
            <a:chExt cx="7786685" cy="4241803"/>
          </a:xfrm>
        </p:grpSpPr>
        <p:pic>
          <p:nvPicPr>
            <p:cNvPr id="18" name="Picture 3" descr="burglary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3575" y="852488"/>
              <a:ext cx="7772400" cy="4237038"/>
            </a:xfrm>
            <a:prstGeom prst="rect">
              <a:avLst/>
            </a:prstGeom>
            <a:noFill/>
          </p:spPr>
        </p:pic>
        <p:grpSp>
          <p:nvGrpSpPr>
            <p:cNvPr id="19" name="Group 9"/>
            <p:cNvGrpSpPr>
              <a:grpSpLocks/>
            </p:cNvGrpSpPr>
            <p:nvPr/>
          </p:nvGrpSpPr>
          <p:grpSpPr bwMode="auto">
            <a:xfrm>
              <a:off x="661988" y="854076"/>
              <a:ext cx="7786685" cy="4240215"/>
              <a:chOff x="455" y="1095"/>
              <a:chExt cx="4905" cy="2671"/>
            </a:xfrm>
          </p:grpSpPr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2147" y="2926"/>
                <a:ext cx="1121" cy="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455" y="1804"/>
                <a:ext cx="1442" cy="10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142" y="1095"/>
                <a:ext cx="818" cy="5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4197" y="1100"/>
                <a:ext cx="1145" cy="11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4422" y="2978"/>
                <a:ext cx="938" cy="78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Rectangle 24"/>
          <p:cNvSpPr/>
          <p:nvPr/>
        </p:nvSpPr>
        <p:spPr bwMode="auto">
          <a:xfrm>
            <a:off x="2833008" y="2779610"/>
            <a:ext cx="781520" cy="80813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333881" y="2726327"/>
            <a:ext cx="701591" cy="8436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353068" y="4050957"/>
            <a:ext cx="1650423" cy="12596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738168" y="4085050"/>
            <a:ext cx="938526" cy="120030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65862" y="3481173"/>
            <a:ext cx="1172280" cy="6749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708303" y="2131331"/>
            <a:ext cx="1845804" cy="70299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224819" y="5292805"/>
            <a:ext cx="1845804" cy="70299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647239" y="5283925"/>
            <a:ext cx="1845804" cy="70299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3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2C5E-FEE2-D946-B068-4F307B9F5089}" type="slidenum">
              <a:rPr lang="en-US"/>
              <a:pPr/>
              <a:t>51</a:t>
            </a:fld>
            <a:endParaRPr lang="en-US"/>
          </a:p>
        </p:txBody>
      </p:sp>
      <p:sp>
        <p:nvSpPr>
          <p:cNvPr id="1543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8119" y="2999899"/>
            <a:ext cx="5405556" cy="996345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E.g.: </a:t>
            </a:r>
            <a:r>
              <a:rPr lang="en-US" sz="3600" b="1" i="1" dirty="0" smtClean="0"/>
              <a:t>M</a:t>
            </a:r>
            <a:r>
              <a:rPr lang="en-US" sz="3600" b="1" i="1" dirty="0"/>
              <a:t>, J, A, B, E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77618" y="537078"/>
            <a:ext cx="5808111" cy="109694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What if Choose Bad Causal Ordering?</a:t>
            </a:r>
            <a:endParaRPr lang="en-US" sz="4000" dirty="0"/>
          </a:p>
        </p:txBody>
      </p:sp>
      <p:grpSp>
        <p:nvGrpSpPr>
          <p:cNvPr id="2" name="Group 14"/>
          <p:cNvGrpSpPr/>
          <p:nvPr/>
        </p:nvGrpSpPr>
        <p:grpSpPr>
          <a:xfrm>
            <a:off x="6050510" y="0"/>
            <a:ext cx="3093490" cy="2261395"/>
            <a:chOff x="661988" y="852488"/>
            <a:chExt cx="7786687" cy="4241800"/>
          </a:xfrm>
        </p:grpSpPr>
        <p:pic>
          <p:nvPicPr>
            <p:cNvPr id="8" name="Picture 3" descr="burglary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3575" y="852488"/>
              <a:ext cx="7772400" cy="4237037"/>
            </a:xfrm>
            <a:prstGeom prst="rect">
              <a:avLst/>
            </a:prstGeom>
            <a:noFill/>
          </p:spPr>
        </p:pic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661988" y="854075"/>
              <a:ext cx="7786687" cy="4240213"/>
              <a:chOff x="455" y="1095"/>
              <a:chExt cx="4905" cy="2671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2147" y="2926"/>
                <a:ext cx="1121" cy="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455" y="1804"/>
                <a:ext cx="1442" cy="10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2142" y="1095"/>
                <a:ext cx="818" cy="5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4197" y="1100"/>
                <a:ext cx="1145" cy="11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422" y="2978"/>
                <a:ext cx="938" cy="78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2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2C5E-FEE2-D946-B068-4F307B9F5089}" type="slidenum">
              <a:rPr lang="en-US"/>
              <a:pPr/>
              <a:t>52</a:t>
            </a:fld>
            <a:endParaRPr lang="en-US"/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573891" y="608122"/>
            <a:ext cx="5717331" cy="1096942"/>
          </a:xfrm>
        </p:spPr>
        <p:txBody>
          <a:bodyPr/>
          <a:lstStyle/>
          <a:p>
            <a:r>
              <a:rPr lang="en-US" dirty="0" smtClean="0"/>
              <a:t>Bad Causal Ordering</a:t>
            </a:r>
            <a:endParaRPr lang="en-US" dirty="0"/>
          </a:p>
        </p:txBody>
      </p:sp>
      <p:pic>
        <p:nvPicPr>
          <p:cNvPr id="1543172" name="Picture 4" descr="burglary-make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5363" y="2436813"/>
            <a:ext cx="4384675" cy="3817937"/>
          </a:xfrm>
          <a:prstGeom prst="rect">
            <a:avLst/>
          </a:prstGeom>
          <a:noFill/>
        </p:spPr>
      </p:pic>
      <p:sp>
        <p:nvSpPr>
          <p:cNvPr id="1543173" name="Rectangle 5"/>
          <p:cNvSpPr>
            <a:spLocks noChangeArrowheads="1"/>
          </p:cNvSpPr>
          <p:nvPr/>
        </p:nvSpPr>
        <p:spPr bwMode="auto">
          <a:xfrm>
            <a:off x="4622800" y="3060700"/>
            <a:ext cx="1514475" cy="638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85800" y="1741488"/>
            <a:ext cx="80518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SzTx/>
              <a:buFont typeface="Wingdings" charset="2"/>
              <a:buChar char="£"/>
              <a:tabLst/>
              <a:defRPr/>
            </a:pPr>
            <a:r>
              <a:rPr kumimoji="1" lang="en-US" sz="2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 J, A, B, E</a:t>
            </a:r>
            <a:r>
              <a:rPr kumimoji="1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7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48E8-4F09-6747-961C-623484BAA56A}" type="slidenum">
              <a:rPr lang="en-US"/>
              <a:pPr/>
              <a:t>53</a:t>
            </a:fld>
            <a:endParaRPr lang="en-US"/>
          </a:p>
        </p:txBody>
      </p:sp>
      <p:sp>
        <p:nvSpPr>
          <p:cNvPr id="1587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41488"/>
            <a:ext cx="8051800" cy="4546600"/>
          </a:xfrm>
        </p:spPr>
        <p:txBody>
          <a:bodyPr/>
          <a:lstStyle/>
          <a:p>
            <a:r>
              <a:rPr lang="en-US" sz="2800" i="1" dirty="0" smtClean="0"/>
              <a:t>M</a:t>
            </a:r>
            <a:r>
              <a:rPr lang="en-US" sz="2800" i="1" dirty="0"/>
              <a:t>, J, A, B, E</a:t>
            </a:r>
            <a:r>
              <a:rPr lang="en-US" sz="2800" dirty="0"/>
              <a:t>
</a:t>
            </a:r>
          </a:p>
        </p:txBody>
      </p:sp>
      <p:pic>
        <p:nvPicPr>
          <p:cNvPr id="1587203" name="Picture 3" descr="burglary-make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9488" y="2495550"/>
            <a:ext cx="4371975" cy="3805238"/>
          </a:xfrm>
          <a:prstGeom prst="rect">
            <a:avLst/>
          </a:prstGeom>
          <a:noFill/>
        </p:spPr>
      </p:pic>
      <p:sp>
        <p:nvSpPr>
          <p:cNvPr id="1587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Causal Ordering</a:t>
            </a:r>
            <a:endParaRPr lang="en-US" dirty="0"/>
          </a:p>
        </p:txBody>
      </p:sp>
      <p:sp>
        <p:nvSpPr>
          <p:cNvPr id="1587206" name="Rectangle 6"/>
          <p:cNvSpPr>
            <a:spLocks noChangeArrowheads="1"/>
          </p:cNvSpPr>
          <p:nvPr/>
        </p:nvSpPr>
        <p:spPr bwMode="auto">
          <a:xfrm>
            <a:off x="3613150" y="3786188"/>
            <a:ext cx="1316038" cy="749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0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F79C-6FF2-F543-89E1-42B6989FEBC1}" type="slidenum">
              <a:rPr lang="en-US"/>
              <a:pPr/>
              <a:t>54</a:t>
            </a:fld>
            <a:endParaRPr lang="en-US"/>
          </a:p>
        </p:txBody>
      </p:sp>
      <p:sp>
        <p:nvSpPr>
          <p:cNvPr id="1545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11300"/>
            <a:ext cx="8147050" cy="4883150"/>
          </a:xfrm>
        </p:spPr>
        <p:txBody>
          <a:bodyPr/>
          <a:lstStyle/>
          <a:p>
            <a:r>
              <a:rPr lang="en-US" sz="2800" i="1" dirty="0" smtClean="0"/>
              <a:t>M</a:t>
            </a:r>
            <a:r>
              <a:rPr lang="en-US" sz="2800" i="1" dirty="0"/>
              <a:t>, J, A, B, E
</a:t>
            </a:r>
            <a:endParaRPr lang="en-US" sz="2800" dirty="0"/>
          </a:p>
        </p:txBody>
      </p:sp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1143000"/>
          </a:xfrm>
        </p:spPr>
        <p:txBody>
          <a:bodyPr/>
          <a:lstStyle/>
          <a:p>
            <a:r>
              <a:rPr lang="en-US" dirty="0" smtClean="0"/>
              <a:t>Bad Causal Ordering</a:t>
            </a:r>
            <a:endParaRPr lang="en-US" dirty="0"/>
          </a:p>
        </p:txBody>
      </p:sp>
      <p:pic>
        <p:nvPicPr>
          <p:cNvPr id="1545220" name="Picture 4" descr="burglary-make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3313" y="2527300"/>
            <a:ext cx="4343400" cy="3781425"/>
          </a:xfrm>
          <a:prstGeom prst="rect">
            <a:avLst/>
          </a:prstGeom>
          <a:noFill/>
        </p:spPr>
      </p:pic>
      <p:sp>
        <p:nvSpPr>
          <p:cNvPr id="1545221" name="Rectangle 5"/>
          <p:cNvSpPr>
            <a:spLocks noChangeArrowheads="1"/>
          </p:cNvSpPr>
          <p:nvPr/>
        </p:nvSpPr>
        <p:spPr bwMode="auto">
          <a:xfrm>
            <a:off x="2649538" y="4883150"/>
            <a:ext cx="1727200" cy="828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52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AE8-795D-C94C-8E40-261C749D81F7}" type="slidenum">
              <a:rPr lang="en-US"/>
              <a:pPr/>
              <a:t>55</a:t>
            </a:fld>
            <a:endParaRPr lang="en-US"/>
          </a:p>
        </p:txBody>
      </p:sp>
      <p:sp>
        <p:nvSpPr>
          <p:cNvPr id="1546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81138"/>
            <a:ext cx="8097838" cy="4932362"/>
          </a:xfrm>
        </p:spPr>
        <p:txBody>
          <a:bodyPr/>
          <a:lstStyle/>
          <a:p>
            <a:r>
              <a:rPr lang="en-US" sz="2800" i="1" dirty="0" smtClean="0"/>
              <a:t>M</a:t>
            </a:r>
            <a:r>
              <a:rPr lang="en-US" sz="2800" i="1" dirty="0"/>
              <a:t>, J, A, B, E</a:t>
            </a:r>
            <a:endParaRPr lang="en-US" sz="3600" i="1" dirty="0"/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76275" y="312738"/>
            <a:ext cx="7772400" cy="1143000"/>
          </a:xfrm>
        </p:spPr>
        <p:txBody>
          <a:bodyPr/>
          <a:lstStyle/>
          <a:p>
            <a:r>
              <a:rPr lang="en-US" dirty="0" smtClean="0"/>
              <a:t>Bad Causal Ordering</a:t>
            </a:r>
            <a:endParaRPr lang="en-US" dirty="0"/>
          </a:p>
        </p:txBody>
      </p:sp>
      <p:pic>
        <p:nvPicPr>
          <p:cNvPr id="1546244" name="Picture 4" descr="burglary-make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9013" y="2276475"/>
            <a:ext cx="4640262" cy="4037013"/>
          </a:xfrm>
          <a:prstGeom prst="rect">
            <a:avLst/>
          </a:prstGeom>
          <a:noFill/>
        </p:spPr>
      </p:pic>
      <p:sp>
        <p:nvSpPr>
          <p:cNvPr id="1546245" name="Rectangle 5"/>
          <p:cNvSpPr>
            <a:spLocks noChangeArrowheads="1"/>
          </p:cNvSpPr>
          <p:nvPr/>
        </p:nvSpPr>
        <p:spPr bwMode="auto">
          <a:xfrm>
            <a:off x="4400550" y="5238750"/>
            <a:ext cx="1987550" cy="914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4407-48C7-6844-B607-C5FBF5B97128}" type="slidenum">
              <a:rPr lang="en-US"/>
              <a:pPr/>
              <a:t>56</a:t>
            </a:fld>
            <a:endParaRPr lang="en-US"/>
          </a:p>
        </p:txBody>
      </p:sp>
      <p:sp>
        <p:nvSpPr>
          <p:cNvPr id="154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38263"/>
            <a:ext cx="8089900" cy="5210175"/>
          </a:xfrm>
        </p:spPr>
        <p:txBody>
          <a:bodyPr/>
          <a:lstStyle/>
          <a:p>
            <a:r>
              <a:rPr lang="en-US" sz="2800" i="1" dirty="0" smtClean="0"/>
              <a:t>M</a:t>
            </a:r>
            <a:r>
              <a:rPr lang="en-US" sz="2800" i="1" dirty="0"/>
              <a:t>, J, A, B, E</a:t>
            </a:r>
            <a:r>
              <a:rPr lang="en-US" sz="2800" dirty="0"/>
              <a:t>
</a:t>
            </a:r>
            <a:endParaRPr lang="en-US" sz="2800" i="1" dirty="0"/>
          </a:p>
        </p:txBody>
      </p:sp>
      <p:sp>
        <p:nvSpPr>
          <p:cNvPr id="154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38175" y="176213"/>
            <a:ext cx="7772400" cy="1143000"/>
          </a:xfrm>
        </p:spPr>
        <p:txBody>
          <a:bodyPr/>
          <a:lstStyle/>
          <a:p>
            <a:r>
              <a:rPr lang="en-US" dirty="0" smtClean="0"/>
              <a:t>Bad Causal Ordering</a:t>
            </a:r>
            <a:endParaRPr lang="en-US" dirty="0"/>
          </a:p>
        </p:txBody>
      </p:sp>
      <p:pic>
        <p:nvPicPr>
          <p:cNvPr id="1547268" name="Picture 4" descr="burglary-make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7863" y="2233613"/>
            <a:ext cx="4773612" cy="4156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9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C415-FCB1-6849-9D5E-188E66BEE30F}" type="slidenum">
              <a:rPr lang="en-US"/>
              <a:pPr/>
              <a:t>57</a:t>
            </a:fld>
            <a:endParaRPr lang="en-US"/>
          </a:p>
        </p:txBody>
      </p:sp>
      <p:sp>
        <p:nvSpPr>
          <p:cNvPr id="154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90513"/>
            <a:ext cx="7772400" cy="1143000"/>
          </a:xfrm>
        </p:spPr>
        <p:txBody>
          <a:bodyPr/>
          <a:lstStyle/>
          <a:p>
            <a:r>
              <a:rPr lang="en-US" dirty="0"/>
              <a:t>Comments on</a:t>
            </a:r>
            <a:r>
              <a:rPr lang="en-US" dirty="0" smtClean="0"/>
              <a:t> Bad Ordering</a:t>
            </a:r>
            <a:endParaRPr lang="en-US" dirty="0"/>
          </a:p>
        </p:txBody>
      </p:sp>
      <p:sp>
        <p:nvSpPr>
          <p:cNvPr id="154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981200"/>
            <a:ext cx="8474075" cy="4394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Deciding conditional independence is hard in </a:t>
            </a:r>
            <a:r>
              <a:rPr lang="en-US" sz="2400" i="1"/>
              <a:t>noncausal</a:t>
            </a:r>
            <a:r>
              <a:rPr lang="en-US" sz="2400"/>
              <a:t> (e.g., diagnostic) directions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As may be assigning probabilities in this direction</a:t>
            </a:r>
          </a:p>
          <a:p>
            <a:pPr>
              <a:lnSpc>
                <a:spcPct val="90000"/>
              </a:lnSpc>
            </a:pPr>
            <a:r>
              <a:rPr lang="en-US" sz="2400"/>
              <a:t>Network is less compact: 1+2+4+2+4=13 numbers needed</a:t>
            </a:r>
          </a:p>
          <a:p>
            <a:pPr>
              <a:lnSpc>
                <a:spcPct val="90000"/>
              </a:lnSpc>
            </a:pPr>
            <a:r>
              <a:rPr lang="en-US" sz="2400"/>
              <a:t>Yet it still computes the same joint distribution
</a:t>
            </a:r>
          </a:p>
        </p:txBody>
      </p:sp>
      <p:pic>
        <p:nvPicPr>
          <p:cNvPr id="1548292" name="Picture 4" descr="burglary-make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9488" y="1326506"/>
            <a:ext cx="3348038" cy="2914650"/>
          </a:xfrm>
          <a:prstGeom prst="rect">
            <a:avLst/>
          </a:prstGeom>
          <a:noFill/>
        </p:spPr>
      </p:pic>
      <p:grpSp>
        <p:nvGrpSpPr>
          <p:cNvPr id="6" name="Group 14"/>
          <p:cNvGrpSpPr/>
          <p:nvPr/>
        </p:nvGrpSpPr>
        <p:grpSpPr>
          <a:xfrm>
            <a:off x="6101181" y="1705064"/>
            <a:ext cx="2731988" cy="2039381"/>
            <a:chOff x="661988" y="852488"/>
            <a:chExt cx="7786687" cy="4241800"/>
          </a:xfrm>
        </p:grpSpPr>
        <p:pic>
          <p:nvPicPr>
            <p:cNvPr id="7" name="Picture 3" descr="burglary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3575" y="852488"/>
              <a:ext cx="7772400" cy="4237037"/>
            </a:xfrm>
            <a:prstGeom prst="rect">
              <a:avLst/>
            </a:prstGeom>
            <a:noFill/>
          </p:spPr>
        </p:pic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661988" y="854076"/>
              <a:ext cx="7786685" cy="4240215"/>
              <a:chOff x="455" y="1095"/>
              <a:chExt cx="4905" cy="2671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2147" y="2926"/>
                <a:ext cx="1121" cy="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455" y="1804"/>
                <a:ext cx="1442" cy="10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2142" y="1095"/>
                <a:ext cx="818" cy="5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4197" y="1100"/>
                <a:ext cx="1145" cy="11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4422" y="2978"/>
                <a:ext cx="938" cy="78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7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291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79" y="233363"/>
            <a:ext cx="8584646" cy="639762"/>
          </a:xfrm>
        </p:spPr>
        <p:txBody>
          <a:bodyPr/>
          <a:lstStyle/>
          <a:p>
            <a:r>
              <a:rPr lang="en-US" sz="3200" dirty="0"/>
              <a:t>Enumeration in Bayesian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FED97952-8A8C-7A44-9D00-17F0F485AF7E}" type="slidenum">
              <a:rPr lang="en-US"/>
              <a:pPr/>
              <a:t>58</a:t>
            </a:fld>
            <a:endParaRPr lang="en-US"/>
          </a:p>
        </p:txBody>
      </p:sp>
      <p:sp>
        <p:nvSpPr>
          <p:cNvPr id="1596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6063" y="1019875"/>
            <a:ext cx="8513762" cy="5409500"/>
          </a:xfrm>
        </p:spPr>
        <p:txBody>
          <a:bodyPr>
            <a:normAutofit/>
          </a:bodyPr>
          <a:lstStyle/>
          <a:p>
            <a:r>
              <a:rPr lang="en-US" sz="2400" dirty="0"/>
              <a:t>Compute probabilities from Bayesian network as if from FJPT, but without explicitly constructing the table</a:t>
            </a:r>
          </a:p>
          <a:p>
            <a:pPr lvl="1"/>
            <a:r>
              <a:rPr lang="en-US" sz="2000" dirty="0"/>
              <a:t>Otherwise would lose benefit of decomposing full table into network</a:t>
            </a:r>
          </a:p>
          <a:p>
            <a:r>
              <a:rPr lang="en-US" sz="2400" dirty="0"/>
              <a:t>Consider simple query on burglary network</a:t>
            </a:r>
          </a:p>
          <a:p>
            <a:pPr lvl="1">
              <a:buFont typeface="Wingdings" charset="2"/>
              <a:buNone/>
            </a:pPr>
            <a:r>
              <a:rPr lang="en-US" sz="2000" b="1" dirty="0"/>
              <a:t>P</a:t>
            </a:r>
            <a:r>
              <a:rPr lang="en-US" sz="2000" dirty="0" smtClean="0"/>
              <a:t>(</a:t>
            </a:r>
            <a:r>
              <a:rPr lang="en-US" sz="2000" i="1" dirty="0"/>
              <a:t>b</a:t>
            </a:r>
            <a:r>
              <a:rPr lang="en-US" sz="2000" dirty="0" smtClean="0"/>
              <a:t> </a:t>
            </a:r>
            <a:r>
              <a:rPr lang="en-US" sz="2000" dirty="0"/>
              <a:t>|</a:t>
            </a:r>
            <a:r>
              <a:rPr lang="en-US" sz="2000" b="1" i="1" dirty="0"/>
              <a:t> </a:t>
            </a:r>
            <a:r>
              <a:rPr lang="en-US" sz="2000" i="1" dirty="0" err="1"/>
              <a:t>j,m</a:t>
            </a:r>
            <a:r>
              <a:rPr lang="en-US" sz="2000" dirty="0"/>
              <a:t>)</a:t>
            </a:r>
          </a:p>
          <a:p>
            <a:pPr lvl="1">
              <a:buFont typeface="Wingdings" charset="2"/>
              <a:buNone/>
            </a:pPr>
            <a:r>
              <a:rPr lang="en-US" sz="2000" dirty="0"/>
              <a:t>= </a:t>
            </a:r>
            <a:r>
              <a:rPr lang="en-US" sz="2000" b="1" dirty="0"/>
              <a:t>P</a:t>
            </a:r>
            <a:r>
              <a:rPr lang="en-US" sz="2000" dirty="0" smtClean="0"/>
              <a:t>(</a:t>
            </a:r>
            <a:r>
              <a:rPr lang="en-US" sz="2000" i="1" dirty="0" err="1"/>
              <a:t>b</a:t>
            </a:r>
            <a:r>
              <a:rPr lang="en-US" sz="2000" i="1" dirty="0" err="1" smtClean="0"/>
              <a:t>,</a:t>
            </a:r>
            <a:r>
              <a:rPr lang="en-US" sz="2000" i="1" dirty="0" err="1"/>
              <a:t>j,m</a:t>
            </a:r>
            <a:r>
              <a:rPr lang="en-US" sz="2000" dirty="0"/>
              <a:t>)/P(</a:t>
            </a:r>
            <a:r>
              <a:rPr lang="en-US" sz="2000" i="1" dirty="0" err="1"/>
              <a:t>j,m</a:t>
            </a:r>
            <a:r>
              <a:rPr lang="en-US" sz="2000" dirty="0"/>
              <a:t>)</a:t>
            </a:r>
          </a:p>
          <a:p>
            <a:pPr lvl="1">
              <a:buFont typeface="Wingdings" charset="2"/>
              <a:buNone/>
            </a:pPr>
            <a:r>
              <a:rPr lang="en-US" sz="2000" dirty="0"/>
              <a:t>= </a:t>
            </a:r>
            <a:r>
              <a:rPr lang="en-US" sz="2000" i="1" dirty="0">
                <a:sym typeface="Symbol" charset="2"/>
              </a:rPr>
              <a:t></a:t>
            </a:r>
            <a:r>
              <a:rPr lang="en-US" sz="2000" b="1" dirty="0"/>
              <a:t>P</a:t>
            </a:r>
            <a:r>
              <a:rPr lang="en-US" sz="2000" dirty="0" smtClean="0"/>
              <a:t>(</a:t>
            </a:r>
            <a:r>
              <a:rPr lang="en-US" sz="2000" i="1" dirty="0" err="1"/>
              <a:t>b</a:t>
            </a:r>
            <a:r>
              <a:rPr lang="en-US" sz="2000" i="1" dirty="0" err="1" smtClean="0"/>
              <a:t>,</a:t>
            </a:r>
            <a:r>
              <a:rPr lang="en-US" sz="2000" i="1" dirty="0" err="1"/>
              <a:t>j,m</a:t>
            </a:r>
            <a:r>
              <a:rPr lang="en-US" sz="2000" dirty="0"/>
              <a:t>)</a:t>
            </a:r>
          </a:p>
          <a:p>
            <a:pPr lvl="1">
              <a:buFont typeface="Wingdings" charset="2"/>
              <a:buNone/>
            </a:pPr>
            <a:r>
              <a:rPr lang="en-US" sz="2000" dirty="0"/>
              <a:t>= </a:t>
            </a:r>
            <a:r>
              <a:rPr lang="en-US" sz="2000" i="1" dirty="0" err="1">
                <a:sym typeface="Symbol" charset="2"/>
              </a:rPr>
              <a:t></a:t>
            </a:r>
            <a:r>
              <a:rPr lang="el-GR" sz="2000" dirty="0">
                <a:ea typeface="Arial" charset="0"/>
                <a:cs typeface="Arial" charset="0"/>
              </a:rPr>
              <a:t>Σ</a:t>
            </a:r>
            <a:r>
              <a:rPr lang="el-GR" sz="2000" i="1" baseline="-25000" dirty="0">
                <a:ea typeface="Arial" charset="0"/>
                <a:cs typeface="Arial" charset="0"/>
              </a:rPr>
              <a:t>e</a:t>
            </a:r>
            <a:r>
              <a:rPr lang="el-GR" sz="2000" dirty="0">
                <a:ea typeface="Arial" charset="0"/>
                <a:cs typeface="Arial" charset="0"/>
              </a:rPr>
              <a:t>Σ</a:t>
            </a:r>
            <a:r>
              <a:rPr lang="el-GR" sz="2000" i="1" baseline="-25000" dirty="0">
                <a:ea typeface="Arial" charset="0"/>
                <a:cs typeface="Arial" charset="0"/>
              </a:rPr>
              <a:t>a</a:t>
            </a:r>
            <a:r>
              <a:rPr lang="el-GR" sz="2000" b="1" dirty="0">
                <a:ea typeface="Arial" charset="0"/>
                <a:cs typeface="Arial" charset="0"/>
              </a:rPr>
              <a:t>P</a:t>
            </a:r>
            <a:r>
              <a:rPr lang="el-GR" sz="2000" dirty="0" smtClean="0">
                <a:ea typeface="Arial" charset="0"/>
                <a:cs typeface="Arial" charset="0"/>
              </a:rPr>
              <a:t>(</a:t>
            </a:r>
            <a:r>
              <a:rPr lang="en-US" sz="2000" i="1" dirty="0">
                <a:ea typeface="Arial" charset="0"/>
                <a:cs typeface="Arial" charset="0"/>
              </a:rPr>
              <a:t>b</a:t>
            </a:r>
            <a:r>
              <a:rPr lang="el-GR" sz="2000" i="1" dirty="0" smtClean="0">
                <a:ea typeface="Arial" charset="0"/>
                <a:cs typeface="Arial" charset="0"/>
              </a:rPr>
              <a:t>,</a:t>
            </a:r>
            <a:r>
              <a:rPr lang="el-GR" sz="2000" i="1" dirty="0">
                <a:ea typeface="Arial" charset="0"/>
                <a:cs typeface="Arial" charset="0"/>
              </a:rPr>
              <a:t>e,a,j,m</a:t>
            </a:r>
            <a:r>
              <a:rPr lang="el-GR" sz="2000" dirty="0">
                <a:ea typeface="Arial" charset="0"/>
                <a:cs typeface="Arial" charset="0"/>
              </a:rPr>
              <a:t>)</a:t>
            </a:r>
          </a:p>
          <a:p>
            <a:pPr lvl="1">
              <a:buFont typeface="Wingdings" charset="2"/>
              <a:buNone/>
            </a:pPr>
            <a:r>
              <a:rPr lang="en-US" sz="2000" dirty="0">
                <a:ea typeface="Arial" charset="0"/>
                <a:cs typeface="Arial" charset="0"/>
              </a:rPr>
              <a:t>= </a:t>
            </a:r>
            <a:r>
              <a:rPr lang="en-US" sz="2000" i="1" dirty="0" err="1">
                <a:sym typeface="Symbol" charset="2"/>
              </a:rPr>
              <a:t></a:t>
            </a:r>
            <a:r>
              <a:rPr lang="el-GR" sz="2000" dirty="0">
                <a:ea typeface="Arial" charset="0"/>
                <a:cs typeface="Arial" charset="0"/>
              </a:rPr>
              <a:t>Σ</a:t>
            </a:r>
            <a:r>
              <a:rPr lang="el-GR" sz="2000" i="1" baseline="-25000" dirty="0">
                <a:ea typeface="Arial" charset="0"/>
                <a:cs typeface="Arial" charset="0"/>
              </a:rPr>
              <a:t>e</a:t>
            </a:r>
            <a:r>
              <a:rPr lang="el-GR" sz="2000" dirty="0">
                <a:ea typeface="Arial" charset="0"/>
                <a:cs typeface="Arial" charset="0"/>
              </a:rPr>
              <a:t>Σ</a:t>
            </a:r>
            <a:r>
              <a:rPr lang="el-GR" sz="2000" i="1" baseline="-25000" dirty="0">
                <a:ea typeface="Arial" charset="0"/>
                <a:cs typeface="Arial" charset="0"/>
              </a:rPr>
              <a:t>a</a:t>
            </a:r>
            <a:r>
              <a:rPr lang="el-GR" sz="2000" b="1" dirty="0">
                <a:ea typeface="Arial" charset="0"/>
                <a:cs typeface="Arial" charset="0"/>
              </a:rPr>
              <a:t>P</a:t>
            </a:r>
            <a:r>
              <a:rPr lang="el-GR" sz="2000" dirty="0" smtClean="0">
                <a:ea typeface="Arial" charset="0"/>
                <a:cs typeface="Arial" charset="0"/>
              </a:rPr>
              <a:t>(</a:t>
            </a:r>
            <a:r>
              <a:rPr lang="en-US" sz="2000" i="1" dirty="0">
                <a:ea typeface="Arial" charset="0"/>
                <a:cs typeface="Arial" charset="0"/>
              </a:rPr>
              <a:t>b</a:t>
            </a:r>
            <a:r>
              <a:rPr lang="el-GR" sz="2000" i="1" dirty="0" smtClean="0">
                <a:ea typeface="Arial" charset="0"/>
                <a:cs typeface="Arial" charset="0"/>
              </a:rPr>
              <a:t>) </a:t>
            </a:r>
            <a:r>
              <a:rPr lang="el-GR" sz="2000" i="1" dirty="0">
                <a:ea typeface="Arial" charset="0"/>
                <a:cs typeface="Arial" charset="0"/>
              </a:rPr>
              <a:t>P(e) </a:t>
            </a:r>
            <a:r>
              <a:rPr lang="el-GR" sz="2000" b="1" dirty="0">
                <a:ea typeface="Arial" charset="0"/>
                <a:cs typeface="Arial" charset="0"/>
              </a:rPr>
              <a:t>P</a:t>
            </a:r>
            <a:r>
              <a:rPr lang="el-GR" sz="2000" i="1" dirty="0">
                <a:ea typeface="Arial" charset="0"/>
                <a:cs typeface="Arial" charset="0"/>
              </a:rPr>
              <a:t>(a | </a:t>
            </a:r>
            <a:r>
              <a:rPr lang="en-US" sz="2000" i="1" dirty="0" smtClean="0">
                <a:ea typeface="Arial" charset="0"/>
                <a:cs typeface="Arial" charset="0"/>
              </a:rPr>
              <a:t>b</a:t>
            </a:r>
            <a:r>
              <a:rPr lang="el-GR" sz="2000" i="1" dirty="0" smtClean="0">
                <a:ea typeface="Arial" charset="0"/>
                <a:cs typeface="Arial" charset="0"/>
              </a:rPr>
              <a:t>,</a:t>
            </a:r>
            <a:r>
              <a:rPr lang="el-GR" sz="2000" i="1" dirty="0">
                <a:ea typeface="Arial" charset="0"/>
                <a:cs typeface="Arial" charset="0"/>
              </a:rPr>
              <a:t>e) P(j | a) P(m | a)</a:t>
            </a:r>
          </a:p>
          <a:p>
            <a:pPr lvl="1">
              <a:buFont typeface="Wingdings" charset="2"/>
              <a:buNone/>
            </a:pPr>
            <a:r>
              <a:rPr lang="en-US" sz="2000" dirty="0">
                <a:ea typeface="Arial" charset="0"/>
                <a:cs typeface="Arial" charset="0"/>
              </a:rPr>
              <a:t>= </a:t>
            </a:r>
            <a:r>
              <a:rPr lang="en-US" sz="2000" i="1" dirty="0" err="1">
                <a:sym typeface="Symbol" charset="2"/>
              </a:rPr>
              <a:t></a:t>
            </a:r>
            <a:r>
              <a:rPr lang="el-GR" sz="2000" b="1" dirty="0">
                <a:ea typeface="Arial" charset="0"/>
                <a:cs typeface="Arial" charset="0"/>
              </a:rPr>
              <a:t>P</a:t>
            </a:r>
            <a:r>
              <a:rPr lang="el-GR" sz="2000" dirty="0" smtClean="0">
                <a:ea typeface="Arial" charset="0"/>
                <a:cs typeface="Arial" charset="0"/>
              </a:rPr>
              <a:t>(</a:t>
            </a:r>
            <a:r>
              <a:rPr lang="en-US" sz="2000" i="1" dirty="0">
                <a:ea typeface="Arial" charset="0"/>
                <a:cs typeface="Arial" charset="0"/>
              </a:rPr>
              <a:t>b</a:t>
            </a:r>
            <a:r>
              <a:rPr lang="el-GR" sz="2000" i="1" dirty="0" smtClean="0">
                <a:ea typeface="Arial" charset="0"/>
                <a:cs typeface="Arial" charset="0"/>
              </a:rPr>
              <a:t>)</a:t>
            </a:r>
            <a:r>
              <a:rPr lang="el-GR" sz="2000" dirty="0">
                <a:ea typeface="Arial" charset="0"/>
                <a:cs typeface="Arial" charset="0"/>
              </a:rPr>
              <a:t>Σ</a:t>
            </a:r>
            <a:r>
              <a:rPr lang="el-GR" sz="2000" i="1" baseline="-25000" dirty="0">
                <a:ea typeface="Arial" charset="0"/>
                <a:cs typeface="Arial" charset="0"/>
              </a:rPr>
              <a:t>e </a:t>
            </a:r>
            <a:r>
              <a:rPr lang="el-GR" sz="2000" i="1" dirty="0">
                <a:ea typeface="Arial" charset="0"/>
                <a:cs typeface="Arial" charset="0"/>
              </a:rPr>
              <a:t>P(e)</a:t>
            </a:r>
            <a:r>
              <a:rPr lang="el-GR" sz="2000" i="1" baseline="-25000" dirty="0">
                <a:ea typeface="Arial" charset="0"/>
                <a:cs typeface="Arial" charset="0"/>
              </a:rPr>
              <a:t> </a:t>
            </a:r>
            <a:r>
              <a:rPr lang="el-GR" sz="2000" dirty="0">
                <a:ea typeface="Arial" charset="0"/>
                <a:cs typeface="Arial" charset="0"/>
              </a:rPr>
              <a:t>Σ</a:t>
            </a:r>
            <a:r>
              <a:rPr lang="el-GR" sz="2000" i="1" baseline="-25000" dirty="0">
                <a:ea typeface="Arial" charset="0"/>
                <a:cs typeface="Arial" charset="0"/>
              </a:rPr>
              <a:t>a</a:t>
            </a:r>
            <a:r>
              <a:rPr lang="el-GR" sz="2000" i="1" dirty="0">
                <a:ea typeface="Arial" charset="0"/>
                <a:cs typeface="Arial" charset="0"/>
              </a:rPr>
              <a:t> </a:t>
            </a:r>
            <a:r>
              <a:rPr lang="el-GR" sz="2000" b="1" dirty="0">
                <a:ea typeface="Arial" charset="0"/>
                <a:cs typeface="Arial" charset="0"/>
              </a:rPr>
              <a:t>P</a:t>
            </a:r>
            <a:r>
              <a:rPr lang="el-GR" sz="2000" i="1" dirty="0">
                <a:ea typeface="Arial" charset="0"/>
                <a:cs typeface="Arial" charset="0"/>
              </a:rPr>
              <a:t>(a | </a:t>
            </a:r>
            <a:r>
              <a:rPr lang="en-US" sz="2000" i="1" dirty="0" smtClean="0">
                <a:ea typeface="Arial" charset="0"/>
                <a:cs typeface="Arial" charset="0"/>
              </a:rPr>
              <a:t>b</a:t>
            </a:r>
            <a:r>
              <a:rPr lang="el-GR" sz="2000" i="1" dirty="0" smtClean="0">
                <a:ea typeface="Arial" charset="0"/>
                <a:cs typeface="Arial" charset="0"/>
              </a:rPr>
              <a:t>,</a:t>
            </a:r>
            <a:r>
              <a:rPr lang="el-GR" sz="2000" i="1" dirty="0">
                <a:ea typeface="Arial" charset="0"/>
                <a:cs typeface="Arial" charset="0"/>
              </a:rPr>
              <a:t>e) P(j | a) P(m | a</a:t>
            </a:r>
            <a:r>
              <a:rPr lang="el-GR" sz="2000" i="1" dirty="0" smtClean="0">
                <a:ea typeface="Arial" charset="0"/>
                <a:cs typeface="Arial" charset="0"/>
              </a:rPr>
              <a:t>)</a:t>
            </a:r>
            <a:endParaRPr lang="en-US" sz="2400" dirty="0">
              <a:ea typeface="Arial" charset="0"/>
              <a:cs typeface="Arial" charset="0"/>
            </a:endParaRPr>
          </a:p>
          <a:p>
            <a:r>
              <a:rPr lang="en-US" sz="2400" dirty="0">
                <a:ea typeface="Arial" charset="0"/>
                <a:cs typeface="Arial" charset="0"/>
              </a:rPr>
              <a:t>Compute by</a:t>
            </a:r>
            <a:r>
              <a:rPr lang="en-US" sz="2400" dirty="0" smtClean="0">
                <a:ea typeface="Arial" charset="0"/>
                <a:cs typeface="Arial" charset="0"/>
              </a:rPr>
              <a:t> proceeding through terms </a:t>
            </a:r>
            <a:r>
              <a:rPr lang="en-US" sz="2400" dirty="0">
                <a:ea typeface="Arial" charset="0"/>
                <a:cs typeface="Arial" charset="0"/>
              </a:rPr>
              <a:t>in a depth-first fashion, multiplying</a:t>
            </a:r>
            <a:r>
              <a:rPr lang="en-US" sz="2400" dirty="0" smtClean="0">
                <a:ea typeface="Arial" charset="0"/>
                <a:cs typeface="Arial" charset="0"/>
              </a:rPr>
              <a:t> and adding CPT entries </a:t>
            </a:r>
            <a:r>
              <a:rPr lang="en-US" sz="2400" dirty="0">
                <a:ea typeface="Arial" charset="0"/>
                <a:cs typeface="Arial" charset="0"/>
              </a:rPr>
              <a:t>as we go</a:t>
            </a:r>
          </a:p>
        </p:txBody>
      </p:sp>
      <p:pic>
        <p:nvPicPr>
          <p:cNvPr id="1596420" name="Picture 4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6369050" y="2661931"/>
            <a:ext cx="2333625" cy="2355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13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1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868" y="0"/>
            <a:ext cx="7772400" cy="841375"/>
          </a:xfrm>
        </p:spPr>
        <p:txBody>
          <a:bodyPr/>
          <a:lstStyle/>
          <a:p>
            <a:r>
              <a:rPr lang="en-US" dirty="0"/>
              <a:t>Evaluation Tree for </a:t>
            </a:r>
            <a:r>
              <a:rPr lang="en-US" dirty="0" err="1"/>
              <a:t>P(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i="1" dirty="0" err="1"/>
              <a:t>j,m</a:t>
            </a:r>
            <a:r>
              <a:rPr lang="en-US" dirty="0"/>
              <a:t>)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5618" y="1029299"/>
            <a:ext cx="8048625" cy="5381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l-GR" sz="2800" i="1" dirty="0" smtClean="0">
                <a:ea typeface="Arial" charset="0"/>
                <a:cs typeface="Arial" charset="0"/>
              </a:rPr>
              <a:t>P</a:t>
            </a:r>
            <a:r>
              <a:rPr lang="el-GR" sz="2800" dirty="0">
                <a:ea typeface="Arial" charset="0"/>
                <a:cs typeface="Arial" charset="0"/>
              </a:rPr>
              <a:t>(</a:t>
            </a:r>
            <a:r>
              <a:rPr lang="el-GR" sz="2800" i="1" dirty="0">
                <a:ea typeface="Arial" charset="0"/>
                <a:cs typeface="Arial" charset="0"/>
              </a:rPr>
              <a:t>b</a:t>
            </a:r>
            <a:r>
              <a:rPr lang="el-GR" sz="2800" dirty="0">
                <a:ea typeface="Arial" charset="0"/>
                <a:cs typeface="Arial" charset="0"/>
              </a:rPr>
              <a:t>)Σ</a:t>
            </a:r>
            <a:r>
              <a:rPr lang="el-GR" sz="2800" i="1" baseline="-25000" dirty="0">
                <a:ea typeface="Arial" charset="0"/>
                <a:cs typeface="Arial" charset="0"/>
              </a:rPr>
              <a:t>e </a:t>
            </a:r>
            <a:r>
              <a:rPr lang="el-GR" sz="2800" i="1" dirty="0">
                <a:ea typeface="Arial" charset="0"/>
                <a:cs typeface="Arial" charset="0"/>
              </a:rPr>
              <a:t>P</a:t>
            </a:r>
            <a:r>
              <a:rPr lang="el-GR" sz="2800" dirty="0">
                <a:ea typeface="Arial" charset="0"/>
                <a:cs typeface="Arial" charset="0"/>
              </a:rPr>
              <a:t>(</a:t>
            </a:r>
            <a:r>
              <a:rPr lang="el-GR" sz="2800" i="1" dirty="0">
                <a:ea typeface="Arial" charset="0"/>
                <a:cs typeface="Arial" charset="0"/>
              </a:rPr>
              <a:t>e</a:t>
            </a:r>
            <a:r>
              <a:rPr lang="el-GR" sz="2800" dirty="0">
                <a:ea typeface="Arial" charset="0"/>
                <a:cs typeface="Arial" charset="0"/>
              </a:rPr>
              <a:t>)</a:t>
            </a:r>
            <a:r>
              <a:rPr lang="el-GR" sz="2800" baseline="-25000" dirty="0">
                <a:ea typeface="Arial" charset="0"/>
                <a:cs typeface="Arial" charset="0"/>
              </a:rPr>
              <a:t> </a:t>
            </a:r>
            <a:r>
              <a:rPr lang="el-GR" sz="2800" dirty="0">
                <a:ea typeface="Arial" charset="0"/>
                <a:cs typeface="Arial" charset="0"/>
              </a:rPr>
              <a:t>Σ</a:t>
            </a:r>
            <a:r>
              <a:rPr lang="el-GR" sz="2800" i="1" baseline="-25000" dirty="0">
                <a:ea typeface="Arial" charset="0"/>
                <a:cs typeface="Arial" charset="0"/>
              </a:rPr>
              <a:t>a</a:t>
            </a:r>
            <a:r>
              <a:rPr lang="el-GR" sz="2800" i="1" dirty="0">
                <a:ea typeface="Arial" charset="0"/>
                <a:cs typeface="Arial" charset="0"/>
              </a:rPr>
              <a:t> P</a:t>
            </a:r>
            <a:r>
              <a:rPr lang="el-GR" sz="2800" dirty="0">
                <a:ea typeface="Arial" charset="0"/>
                <a:cs typeface="Arial" charset="0"/>
              </a:rPr>
              <a:t>(</a:t>
            </a:r>
            <a:r>
              <a:rPr lang="el-GR" sz="2800" i="1" dirty="0">
                <a:ea typeface="Arial" charset="0"/>
                <a:cs typeface="Arial" charset="0"/>
              </a:rPr>
              <a:t>a | b,e</a:t>
            </a:r>
            <a:r>
              <a:rPr lang="el-GR" sz="2800" dirty="0">
                <a:ea typeface="Arial" charset="0"/>
                <a:cs typeface="Arial" charset="0"/>
              </a:rPr>
              <a:t>) </a:t>
            </a:r>
            <a:r>
              <a:rPr lang="el-GR" sz="2800" i="1" dirty="0">
                <a:ea typeface="Arial" charset="0"/>
                <a:cs typeface="Arial" charset="0"/>
              </a:rPr>
              <a:t>P</a:t>
            </a:r>
            <a:r>
              <a:rPr lang="el-GR" sz="2800" dirty="0">
                <a:ea typeface="Arial" charset="0"/>
                <a:cs typeface="Arial" charset="0"/>
              </a:rPr>
              <a:t>(</a:t>
            </a:r>
            <a:r>
              <a:rPr lang="el-GR" sz="2800" i="1" dirty="0">
                <a:ea typeface="Arial" charset="0"/>
                <a:cs typeface="Arial" charset="0"/>
              </a:rPr>
              <a:t>j | a</a:t>
            </a:r>
            <a:r>
              <a:rPr lang="el-GR" sz="2800" dirty="0">
                <a:ea typeface="Arial" charset="0"/>
                <a:cs typeface="Arial" charset="0"/>
              </a:rPr>
              <a:t>) </a:t>
            </a:r>
            <a:r>
              <a:rPr lang="el-GR" sz="2800" i="1" dirty="0">
                <a:ea typeface="Arial" charset="0"/>
                <a:cs typeface="Arial" charset="0"/>
              </a:rPr>
              <a:t>P</a:t>
            </a:r>
            <a:r>
              <a:rPr lang="el-GR" sz="2800" dirty="0">
                <a:ea typeface="Arial" charset="0"/>
                <a:cs typeface="Arial" charset="0"/>
              </a:rPr>
              <a:t>(</a:t>
            </a:r>
            <a:r>
              <a:rPr lang="el-GR" sz="2800" i="1" dirty="0">
                <a:ea typeface="Arial" charset="0"/>
                <a:cs typeface="Arial" charset="0"/>
              </a:rPr>
              <a:t>m | a</a:t>
            </a:r>
            <a:r>
              <a:rPr lang="el-GR" sz="2800" dirty="0">
                <a:ea typeface="Arial" charset="0"/>
                <a:cs typeface="Arial" charset="0"/>
              </a:rPr>
              <a:t>) = </a:t>
            </a:r>
            <a:r>
              <a:rPr lang="el-GR" sz="2800" dirty="0" smtClean="0">
                <a:ea typeface="Arial" charset="0"/>
                <a:cs typeface="Arial" charset="0"/>
              </a:rPr>
              <a:t>.</a:t>
            </a:r>
            <a:r>
              <a:rPr lang="en-US" sz="2800" dirty="0" smtClean="0">
                <a:ea typeface="Arial" charset="0"/>
                <a:cs typeface="Arial" charset="0"/>
              </a:rPr>
              <a:t>00059224</a:t>
            </a:r>
            <a:endParaRPr lang="el-GR" sz="2800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2000" i="1" dirty="0">
              <a:ea typeface="Arial" charset="0"/>
              <a:cs typeface="Arial" charset="0"/>
            </a:endParaRPr>
          </a:p>
        </p:txBody>
      </p:sp>
      <p:pic>
        <p:nvPicPr>
          <p:cNvPr id="1602564" name="Picture 4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670868" y="1567462"/>
            <a:ext cx="7823200" cy="43338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61309" y="3443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800000"/>
                </a:solidFill>
              </a:rPr>
              <a:t>.59853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1349" y="35497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800000"/>
                </a:solidFill>
              </a:rPr>
              <a:t>.59223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7144" y="28077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800000"/>
                </a:solidFill>
              </a:rPr>
              <a:t>.59224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7224" y="192095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rgbClr val="800000"/>
                </a:solidFill>
              </a:rPr>
              <a:t>.00059224</a:t>
            </a:r>
            <a:endParaRPr lang="en-US" sz="1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D315-CE98-E244-B2A2-057A54CB4AD1}" type="slidenum">
              <a:rPr lang="en-US"/>
              <a:pPr/>
              <a:t>6</a:t>
            </a:fld>
            <a:endParaRPr lang="en-US"/>
          </a:p>
        </p:txBody>
      </p:sp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0732" y="134388"/>
            <a:ext cx="7772400" cy="712279"/>
          </a:xfrm>
        </p:spPr>
        <p:txBody>
          <a:bodyPr/>
          <a:lstStyle/>
          <a:p>
            <a:r>
              <a:rPr lang="en-US" sz="4000" dirty="0"/>
              <a:t>Probability</a:t>
            </a:r>
            <a:endParaRPr lang="en-US" dirty="0"/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140" y="984251"/>
            <a:ext cx="7966170" cy="55260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“</a:t>
            </a:r>
            <a:r>
              <a:rPr lang="en-US" sz="2400" i="1" dirty="0"/>
              <a:t>Probability</a:t>
            </a:r>
            <a:r>
              <a:rPr lang="en-US" sz="2400" dirty="0"/>
              <a:t> is the chance that something is likely to happen or be the case.” (Wikipedia)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This is </a:t>
            </a:r>
            <a:r>
              <a:rPr lang="en-US" sz="2000" i="1" dirty="0"/>
              <a:t>objective probability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E.g., </a:t>
            </a:r>
            <a:r>
              <a:rPr lang="en-US" sz="2000" dirty="0" err="1"/>
              <a:t>P(</a:t>
            </a:r>
            <a:r>
              <a:rPr lang="en-US" sz="2000" i="1" dirty="0" err="1"/>
              <a:t>heads</a:t>
            </a:r>
            <a:r>
              <a:rPr lang="en-US" sz="2000" dirty="0"/>
              <a:t>)=</a:t>
            </a:r>
            <a:r>
              <a:rPr lang="en-US" sz="2000" dirty="0" err="1"/>
              <a:t>P(</a:t>
            </a:r>
            <a:r>
              <a:rPr lang="en-US" sz="2000" i="1" dirty="0" err="1"/>
              <a:t>tails</a:t>
            </a:r>
            <a:r>
              <a:rPr lang="en-US" sz="2000" dirty="0"/>
              <a:t>)=1/2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Our focus will be on </a:t>
            </a:r>
            <a:r>
              <a:rPr lang="en-US" sz="2400" i="1" dirty="0"/>
              <a:t>subjective probability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An agent’s estimated likelihood of the truth of a sentence</a:t>
            </a:r>
            <a:endParaRPr lang="en-US" sz="2000" dirty="0" smtClean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Modal/meta-level knowledge about </a:t>
            </a:r>
            <a:r>
              <a:rPr lang="en-US" sz="2000" dirty="0"/>
              <a:t>a sentence, rather than</a:t>
            </a:r>
            <a:r>
              <a:rPr lang="en-US" sz="2000" dirty="0" smtClean="0"/>
              <a:t> knowledge directly </a:t>
            </a:r>
            <a:r>
              <a:rPr lang="en-US" sz="2000" dirty="0"/>
              <a:t>about the world</a:t>
            </a:r>
            <a:endParaRPr lang="en-US" sz="2000" dirty="0" smtClean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E.g</a:t>
            </a:r>
            <a:r>
              <a:rPr lang="en-US" sz="2000" dirty="0"/>
              <a:t>., </a:t>
            </a:r>
            <a:r>
              <a:rPr lang="en-US" sz="2000" dirty="0" smtClean="0"/>
              <a:t>‘</a:t>
            </a:r>
            <a:r>
              <a:rPr lang="en-US" sz="2000" dirty="0"/>
              <a:t>I believe that the chance is .35 that the sentence “It will take 25 minutes to get to the airport” is true’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Probabilistic assertions summarize effects </a:t>
            </a:r>
            <a:r>
              <a:rPr lang="en-US" sz="2400" dirty="0" smtClean="0"/>
              <a:t>of</a:t>
            </a:r>
          </a:p>
          <a:p>
            <a:pPr lvl="1">
              <a:lnSpc>
                <a:spcPct val="110000"/>
              </a:lnSpc>
            </a:pPr>
            <a:r>
              <a:rPr lang="en-US" sz="2000" i="1" dirty="0"/>
              <a:t>Laziness</a:t>
            </a:r>
            <a:r>
              <a:rPr lang="en-US" sz="2000" dirty="0"/>
              <a:t>: failure to enumerate exceptions, qualifications, etc</a:t>
            </a:r>
            <a:r>
              <a:rPr lang="en-US" sz="20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i="1" dirty="0"/>
              <a:t>Ignorance</a:t>
            </a:r>
            <a:r>
              <a:rPr lang="en-US" sz="2000" dirty="0"/>
              <a:t>: lack of relevant facts, initial conditions, etc.</a:t>
            </a:r>
          </a:p>
          <a:p>
            <a:pPr lvl="1">
              <a:lnSpc>
                <a:spcPct val="110000"/>
              </a:lnSpc>
            </a:pPr>
            <a:r>
              <a:rPr lang="en-US" sz="2000" i="1" dirty="0"/>
              <a:t>Approach is to summarize over all of these effects even without fully understanding them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“Quantifying ignorance”</a:t>
            </a:r>
          </a:p>
        </p:txBody>
      </p:sp>
    </p:spTree>
    <p:extLst>
      <p:ext uri="{BB962C8B-B14F-4D97-AF65-F5344CB8AC3E}">
        <p14:creationId xmlns:p14="http://schemas.microsoft.com/office/powerpoint/2010/main" val="21725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011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868" y="0"/>
            <a:ext cx="7772400" cy="841375"/>
          </a:xfrm>
        </p:spPr>
        <p:txBody>
          <a:bodyPr/>
          <a:lstStyle/>
          <a:p>
            <a:r>
              <a:rPr lang="en-US" dirty="0"/>
              <a:t>Evaluation Tree for </a:t>
            </a:r>
            <a:r>
              <a:rPr lang="en-US" dirty="0" err="1"/>
              <a:t>P(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i="1" dirty="0" err="1"/>
              <a:t>j,m</a:t>
            </a:r>
            <a:r>
              <a:rPr lang="en-US" dirty="0"/>
              <a:t>)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5618" y="1029299"/>
            <a:ext cx="8282632" cy="20980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l-GR" sz="2400" i="1" dirty="0" smtClean="0">
                <a:ea typeface="Arial" charset="0"/>
                <a:cs typeface="Arial" charset="0"/>
              </a:rPr>
              <a:t>P</a:t>
            </a:r>
            <a:r>
              <a:rPr lang="el-GR" sz="2400" dirty="0">
                <a:ea typeface="Arial" charset="0"/>
                <a:cs typeface="Arial" charset="0"/>
              </a:rPr>
              <a:t>(</a:t>
            </a:r>
            <a:r>
              <a:rPr lang="el-GR" sz="2400" i="1" dirty="0">
                <a:ea typeface="Arial" charset="0"/>
                <a:cs typeface="Arial" charset="0"/>
              </a:rPr>
              <a:t>b</a:t>
            </a:r>
            <a:r>
              <a:rPr lang="el-GR" sz="2400" dirty="0">
                <a:ea typeface="Arial" charset="0"/>
                <a:cs typeface="Arial" charset="0"/>
              </a:rPr>
              <a:t>)Σ</a:t>
            </a:r>
            <a:r>
              <a:rPr lang="el-GR" sz="2400" i="1" baseline="-25000" dirty="0">
                <a:ea typeface="Arial" charset="0"/>
                <a:cs typeface="Arial" charset="0"/>
              </a:rPr>
              <a:t>e </a:t>
            </a:r>
            <a:r>
              <a:rPr lang="el-GR" sz="2400" i="1" dirty="0">
                <a:ea typeface="Arial" charset="0"/>
                <a:cs typeface="Arial" charset="0"/>
              </a:rPr>
              <a:t>P</a:t>
            </a:r>
            <a:r>
              <a:rPr lang="el-GR" sz="2400" dirty="0">
                <a:ea typeface="Arial" charset="0"/>
                <a:cs typeface="Arial" charset="0"/>
              </a:rPr>
              <a:t>(</a:t>
            </a:r>
            <a:r>
              <a:rPr lang="el-GR" sz="2400" i="1" dirty="0">
                <a:ea typeface="Arial" charset="0"/>
                <a:cs typeface="Arial" charset="0"/>
              </a:rPr>
              <a:t>e</a:t>
            </a:r>
            <a:r>
              <a:rPr lang="el-GR" sz="2400" dirty="0">
                <a:ea typeface="Arial" charset="0"/>
                <a:cs typeface="Arial" charset="0"/>
              </a:rPr>
              <a:t>)</a:t>
            </a:r>
            <a:r>
              <a:rPr lang="el-GR" sz="2400" baseline="-25000" dirty="0">
                <a:ea typeface="Arial" charset="0"/>
                <a:cs typeface="Arial" charset="0"/>
              </a:rPr>
              <a:t> </a:t>
            </a:r>
            <a:r>
              <a:rPr lang="el-GR" sz="2400" dirty="0">
                <a:ea typeface="Arial" charset="0"/>
                <a:cs typeface="Arial" charset="0"/>
              </a:rPr>
              <a:t>Σ</a:t>
            </a:r>
            <a:r>
              <a:rPr lang="el-GR" sz="2400" i="1" baseline="-25000" dirty="0">
                <a:ea typeface="Arial" charset="0"/>
                <a:cs typeface="Arial" charset="0"/>
              </a:rPr>
              <a:t>a</a:t>
            </a:r>
            <a:r>
              <a:rPr lang="el-GR" sz="2400" i="1" dirty="0">
                <a:ea typeface="Arial" charset="0"/>
                <a:cs typeface="Arial" charset="0"/>
              </a:rPr>
              <a:t> P</a:t>
            </a:r>
            <a:r>
              <a:rPr lang="el-GR" sz="2400" dirty="0">
                <a:ea typeface="Arial" charset="0"/>
                <a:cs typeface="Arial" charset="0"/>
              </a:rPr>
              <a:t>(</a:t>
            </a:r>
            <a:r>
              <a:rPr lang="el-GR" sz="2400" i="1" dirty="0">
                <a:ea typeface="Arial" charset="0"/>
                <a:cs typeface="Arial" charset="0"/>
              </a:rPr>
              <a:t>a | b,e</a:t>
            </a:r>
            <a:r>
              <a:rPr lang="el-GR" sz="2400" dirty="0">
                <a:ea typeface="Arial" charset="0"/>
                <a:cs typeface="Arial" charset="0"/>
              </a:rPr>
              <a:t>) </a:t>
            </a:r>
            <a:r>
              <a:rPr lang="el-GR" sz="2400" i="1" dirty="0">
                <a:ea typeface="Arial" charset="0"/>
                <a:cs typeface="Arial" charset="0"/>
              </a:rPr>
              <a:t>P</a:t>
            </a:r>
            <a:r>
              <a:rPr lang="el-GR" sz="2400" dirty="0">
                <a:ea typeface="Arial" charset="0"/>
                <a:cs typeface="Arial" charset="0"/>
              </a:rPr>
              <a:t>(</a:t>
            </a:r>
            <a:r>
              <a:rPr lang="el-GR" sz="2400" i="1" dirty="0">
                <a:ea typeface="Arial" charset="0"/>
                <a:cs typeface="Arial" charset="0"/>
              </a:rPr>
              <a:t>j | a</a:t>
            </a:r>
            <a:r>
              <a:rPr lang="el-GR" sz="2400" dirty="0">
                <a:ea typeface="Arial" charset="0"/>
                <a:cs typeface="Arial" charset="0"/>
              </a:rPr>
              <a:t>) </a:t>
            </a:r>
            <a:r>
              <a:rPr lang="el-GR" sz="2400" i="1" dirty="0">
                <a:ea typeface="Arial" charset="0"/>
                <a:cs typeface="Arial" charset="0"/>
              </a:rPr>
              <a:t>P</a:t>
            </a:r>
            <a:r>
              <a:rPr lang="el-GR" sz="2400" dirty="0">
                <a:ea typeface="Arial" charset="0"/>
                <a:cs typeface="Arial" charset="0"/>
              </a:rPr>
              <a:t>(</a:t>
            </a:r>
            <a:r>
              <a:rPr lang="el-GR" sz="2400" i="1" dirty="0">
                <a:ea typeface="Arial" charset="0"/>
                <a:cs typeface="Arial" charset="0"/>
              </a:rPr>
              <a:t>m | a</a:t>
            </a:r>
            <a:r>
              <a:rPr lang="el-GR" sz="2400" dirty="0">
                <a:ea typeface="Arial" charset="0"/>
                <a:cs typeface="Arial" charset="0"/>
              </a:rPr>
              <a:t>) = </a:t>
            </a:r>
            <a:r>
              <a:rPr lang="el-GR" sz="2400" dirty="0" smtClean="0">
                <a:ea typeface="Arial" charset="0"/>
                <a:cs typeface="Arial" charset="0"/>
              </a:rPr>
              <a:t>.</a:t>
            </a:r>
            <a:r>
              <a:rPr lang="en-US" sz="2400" dirty="0" smtClean="0">
                <a:ea typeface="Arial" charset="0"/>
                <a:cs typeface="Arial" charset="0"/>
              </a:rPr>
              <a:t>00059224</a:t>
            </a:r>
          </a:p>
          <a:p>
            <a:pPr>
              <a:lnSpc>
                <a:spcPct val="90000"/>
              </a:lnSpc>
            </a:pPr>
            <a:r>
              <a:rPr lang="el-GR" sz="2400" i="1" dirty="0">
                <a:ea typeface="Arial" charset="0"/>
                <a:cs typeface="Arial" charset="0"/>
              </a:rPr>
              <a:t>P</a:t>
            </a:r>
            <a:r>
              <a:rPr lang="el-GR" sz="2400" dirty="0" smtClean="0">
                <a:ea typeface="Arial" charset="0"/>
                <a:cs typeface="Arial" charset="0"/>
              </a:rPr>
              <a:t>(</a:t>
            </a:r>
            <a:r>
              <a:rPr lang="en-US" sz="2400" dirty="0" smtClean="0">
                <a:ea typeface="Arial" charset="0"/>
                <a:cs typeface="Arial" charset="0"/>
              </a:rPr>
              <a:t>¬</a:t>
            </a:r>
            <a:r>
              <a:rPr lang="el-GR" sz="2400" i="1" dirty="0" smtClean="0">
                <a:ea typeface="Arial" charset="0"/>
                <a:cs typeface="Arial" charset="0"/>
              </a:rPr>
              <a:t>b</a:t>
            </a:r>
            <a:r>
              <a:rPr lang="el-GR" sz="2400" dirty="0">
                <a:ea typeface="Arial" charset="0"/>
                <a:cs typeface="Arial" charset="0"/>
              </a:rPr>
              <a:t>)Σ</a:t>
            </a:r>
            <a:r>
              <a:rPr lang="el-GR" sz="2400" i="1" baseline="-25000" dirty="0">
                <a:ea typeface="Arial" charset="0"/>
                <a:cs typeface="Arial" charset="0"/>
              </a:rPr>
              <a:t>e </a:t>
            </a:r>
            <a:r>
              <a:rPr lang="el-GR" sz="2400" i="1" dirty="0">
                <a:ea typeface="Arial" charset="0"/>
                <a:cs typeface="Arial" charset="0"/>
              </a:rPr>
              <a:t>P</a:t>
            </a:r>
            <a:r>
              <a:rPr lang="el-GR" sz="2400" dirty="0">
                <a:ea typeface="Arial" charset="0"/>
                <a:cs typeface="Arial" charset="0"/>
              </a:rPr>
              <a:t>(</a:t>
            </a:r>
            <a:r>
              <a:rPr lang="el-GR" sz="2400" i="1" dirty="0">
                <a:ea typeface="Arial" charset="0"/>
                <a:cs typeface="Arial" charset="0"/>
              </a:rPr>
              <a:t>e</a:t>
            </a:r>
            <a:r>
              <a:rPr lang="el-GR" sz="2400" dirty="0">
                <a:ea typeface="Arial" charset="0"/>
                <a:cs typeface="Arial" charset="0"/>
              </a:rPr>
              <a:t>)</a:t>
            </a:r>
            <a:r>
              <a:rPr lang="el-GR" sz="2400" baseline="-25000" dirty="0">
                <a:ea typeface="Arial" charset="0"/>
                <a:cs typeface="Arial" charset="0"/>
              </a:rPr>
              <a:t> </a:t>
            </a:r>
            <a:r>
              <a:rPr lang="el-GR" sz="2400" dirty="0">
                <a:ea typeface="Arial" charset="0"/>
                <a:cs typeface="Arial" charset="0"/>
              </a:rPr>
              <a:t>Σ</a:t>
            </a:r>
            <a:r>
              <a:rPr lang="el-GR" sz="2400" i="1" baseline="-25000" dirty="0">
                <a:ea typeface="Arial" charset="0"/>
                <a:cs typeface="Arial" charset="0"/>
              </a:rPr>
              <a:t>a</a:t>
            </a:r>
            <a:r>
              <a:rPr lang="el-GR" sz="2400" i="1" dirty="0">
                <a:ea typeface="Arial" charset="0"/>
                <a:cs typeface="Arial" charset="0"/>
              </a:rPr>
              <a:t> P</a:t>
            </a:r>
            <a:r>
              <a:rPr lang="el-GR" sz="2400" dirty="0" smtClean="0">
                <a:ea typeface="Arial" charset="0"/>
                <a:cs typeface="Arial" charset="0"/>
              </a:rPr>
              <a:t>(</a:t>
            </a:r>
            <a:r>
              <a:rPr lang="el-GR" sz="2400" i="1" dirty="0" smtClean="0">
                <a:ea typeface="Arial" charset="0"/>
                <a:cs typeface="Arial" charset="0"/>
              </a:rPr>
              <a:t>a </a:t>
            </a:r>
            <a:r>
              <a:rPr lang="el-GR" sz="2400" i="1" dirty="0">
                <a:ea typeface="Arial" charset="0"/>
                <a:cs typeface="Arial" charset="0"/>
              </a:rPr>
              <a:t>| </a:t>
            </a:r>
            <a:r>
              <a:rPr lang="en-US" sz="2400" i="1" dirty="0" smtClean="0">
                <a:ea typeface="Arial" charset="0"/>
                <a:cs typeface="Arial" charset="0"/>
              </a:rPr>
              <a:t>¬</a:t>
            </a:r>
            <a:r>
              <a:rPr lang="el-GR" sz="2400" i="1" dirty="0" smtClean="0">
                <a:ea typeface="Arial" charset="0"/>
                <a:cs typeface="Arial" charset="0"/>
              </a:rPr>
              <a:t>b</a:t>
            </a:r>
            <a:r>
              <a:rPr lang="el-GR" sz="2400" i="1" dirty="0">
                <a:ea typeface="Arial" charset="0"/>
                <a:cs typeface="Arial" charset="0"/>
              </a:rPr>
              <a:t>,e</a:t>
            </a:r>
            <a:r>
              <a:rPr lang="el-GR" sz="2400" dirty="0">
                <a:ea typeface="Arial" charset="0"/>
                <a:cs typeface="Arial" charset="0"/>
              </a:rPr>
              <a:t>) </a:t>
            </a:r>
            <a:r>
              <a:rPr lang="el-GR" sz="2400" i="1" dirty="0">
                <a:ea typeface="Arial" charset="0"/>
                <a:cs typeface="Arial" charset="0"/>
              </a:rPr>
              <a:t>P</a:t>
            </a:r>
            <a:r>
              <a:rPr lang="el-GR" sz="2400" dirty="0">
                <a:ea typeface="Arial" charset="0"/>
                <a:cs typeface="Arial" charset="0"/>
              </a:rPr>
              <a:t>(</a:t>
            </a:r>
            <a:r>
              <a:rPr lang="el-GR" sz="2400" i="1" dirty="0">
                <a:ea typeface="Arial" charset="0"/>
                <a:cs typeface="Arial" charset="0"/>
              </a:rPr>
              <a:t>j | a</a:t>
            </a:r>
            <a:r>
              <a:rPr lang="el-GR" sz="2400" dirty="0">
                <a:ea typeface="Arial" charset="0"/>
                <a:cs typeface="Arial" charset="0"/>
              </a:rPr>
              <a:t>) </a:t>
            </a:r>
            <a:r>
              <a:rPr lang="el-GR" sz="2400" i="1" dirty="0">
                <a:ea typeface="Arial" charset="0"/>
                <a:cs typeface="Arial" charset="0"/>
              </a:rPr>
              <a:t>P</a:t>
            </a:r>
            <a:r>
              <a:rPr lang="el-GR" sz="2400" dirty="0">
                <a:ea typeface="Arial" charset="0"/>
                <a:cs typeface="Arial" charset="0"/>
              </a:rPr>
              <a:t>(</a:t>
            </a:r>
            <a:r>
              <a:rPr lang="el-GR" sz="2400" i="1" dirty="0">
                <a:ea typeface="Arial" charset="0"/>
                <a:cs typeface="Arial" charset="0"/>
              </a:rPr>
              <a:t>m | a</a:t>
            </a:r>
            <a:r>
              <a:rPr lang="el-GR" sz="2400" dirty="0">
                <a:ea typeface="Arial" charset="0"/>
                <a:cs typeface="Arial" charset="0"/>
              </a:rPr>
              <a:t>) = </a:t>
            </a:r>
            <a:r>
              <a:rPr lang="el-GR" sz="2400" dirty="0" smtClean="0">
                <a:ea typeface="Arial" charset="0"/>
                <a:cs typeface="Arial" charset="0"/>
              </a:rPr>
              <a:t>.</a:t>
            </a:r>
            <a:r>
              <a:rPr lang="en-US" sz="2400" dirty="0" smtClean="0">
                <a:ea typeface="Arial" charset="0"/>
                <a:cs typeface="Arial" charset="0"/>
              </a:rPr>
              <a:t>0014919</a:t>
            </a:r>
          </a:p>
          <a:p>
            <a:pPr>
              <a:lnSpc>
                <a:spcPct val="90000"/>
              </a:lnSpc>
            </a:pPr>
            <a:endParaRPr lang="en-US" sz="2400" dirty="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i="1" dirty="0" smtClean="0">
                <a:sym typeface="Symbol" charset="2"/>
              </a:rPr>
              <a:t>P(B | </a:t>
            </a:r>
            <a:r>
              <a:rPr lang="en-US" sz="2400" i="1" dirty="0" err="1" smtClean="0">
                <a:sym typeface="Symbol" charset="2"/>
              </a:rPr>
              <a:t>j,m</a:t>
            </a:r>
            <a:r>
              <a:rPr lang="en-US" sz="2400" i="1" dirty="0" smtClean="0">
                <a:sym typeface="Symbol" charset="2"/>
              </a:rPr>
              <a:t>) = </a:t>
            </a:r>
            <a:r>
              <a:rPr lang="en-US" sz="2400" dirty="0" smtClean="0">
                <a:sym typeface="Symbol" charset="2"/>
              </a:rPr>
              <a:t>(0.00059224,</a:t>
            </a:r>
            <a:r>
              <a:rPr lang="en-US" sz="2400" i="1" dirty="0" smtClean="0">
                <a:sym typeface="Symbol" charset="2"/>
              </a:rPr>
              <a:t> </a:t>
            </a:r>
            <a:r>
              <a:rPr lang="en-US" sz="2400" dirty="0" smtClean="0">
                <a:sym typeface="Symbol" charset="2"/>
              </a:rPr>
              <a:t>0.0014919) ≈ (0.284, 0.716)</a:t>
            </a:r>
          </a:p>
          <a:p>
            <a:pPr>
              <a:lnSpc>
                <a:spcPct val="90000"/>
              </a:lnSpc>
            </a:pPr>
            <a:endParaRPr lang="en-US" sz="2400" dirty="0">
              <a:ea typeface="Arial" charset="0"/>
              <a:cs typeface="Arial" charset="0"/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  <a:sym typeface="Symbol" charset="2"/>
              </a:rPr>
              <a:t>So  P(b | </a:t>
            </a:r>
            <a:r>
              <a:rPr lang="en-US" sz="2400" dirty="0" err="1" smtClean="0">
                <a:ea typeface="Arial" charset="0"/>
                <a:cs typeface="Arial" charset="0"/>
                <a:sym typeface="Symbol" charset="2"/>
              </a:rPr>
              <a:t>j,m</a:t>
            </a:r>
            <a:r>
              <a:rPr lang="en-US" sz="2400" dirty="0" smtClean="0">
                <a:ea typeface="Arial" charset="0"/>
                <a:cs typeface="Arial" charset="0"/>
                <a:sym typeface="Symbol" charset="2"/>
              </a:rPr>
              <a:t>) ≈ 0.284</a:t>
            </a:r>
          </a:p>
          <a:p>
            <a:pPr>
              <a:lnSpc>
                <a:spcPct val="90000"/>
              </a:lnSpc>
            </a:pPr>
            <a:endParaRPr lang="en-US" sz="2400" dirty="0">
              <a:ea typeface="Arial" charset="0"/>
              <a:cs typeface="Arial" charset="0"/>
              <a:sym typeface="Symbol" charset="2"/>
            </a:endParaRPr>
          </a:p>
          <a:p>
            <a:pPr>
              <a:lnSpc>
                <a:spcPct val="90000"/>
              </a:lnSpc>
            </a:pPr>
            <a:endParaRPr lang="el-GR" sz="2400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l-GR" sz="1800" i="1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C75D-92C7-294A-9A6C-015350037DE3}" type="slidenum">
              <a:rPr lang="en-US"/>
              <a:pPr/>
              <a:t>61</a:t>
            </a:fld>
            <a:endParaRPr lang="en-US"/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144463"/>
            <a:ext cx="7772400" cy="114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accent2"/>
                </a:solidFill>
              </a:rPr>
              <a:t>Conditional </a:t>
            </a:r>
            <a:r>
              <a:rPr lang="en-US" sz="3600" dirty="0">
                <a:solidFill>
                  <a:schemeClr val="accent2"/>
                </a:solidFill>
              </a:rPr>
              <a:t>Independence of Nodes</a:t>
            </a:r>
            <a:endParaRPr lang="en-US" sz="4000" dirty="0"/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43025"/>
            <a:ext cx="4006850" cy="4752975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2400"/>
              <a:t>A node is conditionally independent of its </a:t>
            </a:r>
            <a:r>
              <a:rPr lang="en-US" sz="2400" i="1"/>
              <a:t>nondescendents</a:t>
            </a:r>
            <a:r>
              <a:rPr lang="en-US" sz="2400"/>
              <a:t> given its </a:t>
            </a:r>
            <a:r>
              <a:rPr lang="en-US" sz="2400" i="1"/>
              <a:t>parents</a:t>
            </a:r>
            <a:endParaRPr lang="en-US" sz="2400"/>
          </a:p>
        </p:txBody>
      </p:sp>
      <p:sp>
        <p:nvSpPr>
          <p:cNvPr id="1572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43025"/>
            <a:ext cx="4062413" cy="4752975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2400"/>
              <a:t>A node is conditionally independent of </a:t>
            </a:r>
            <a:r>
              <a:rPr lang="en-US" sz="2400" i="1"/>
              <a:t>all others</a:t>
            </a:r>
            <a:r>
              <a:rPr lang="en-US" sz="2400"/>
              <a:t> given its </a:t>
            </a:r>
            <a:r>
              <a:rPr lang="en-US" sz="2400" i="1"/>
              <a:t>Markov blanket</a:t>
            </a:r>
            <a:endParaRPr lang="en-US" sz="2400"/>
          </a:p>
          <a:p>
            <a:pPr lvl="1"/>
            <a:r>
              <a:rPr lang="en-US" sz="2000"/>
              <a:t>Parents, children and children’s parents</a:t>
            </a:r>
          </a:p>
        </p:txBody>
      </p:sp>
      <p:pic>
        <p:nvPicPr>
          <p:cNvPr id="1572869" name="Picture 5" descr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544513" y="3327400"/>
            <a:ext cx="3832225" cy="3184525"/>
          </a:xfrm>
          <a:prstGeom prst="rect">
            <a:avLst/>
          </a:prstGeom>
          <a:noFill/>
        </p:spPr>
      </p:pic>
      <p:pic>
        <p:nvPicPr>
          <p:cNvPr id="1572870" name="Picture 6" descr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4776788" y="3335338"/>
            <a:ext cx="3816350" cy="3348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24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7" grpId="0" build="p" autoUpdateAnimBg="0"/>
      <p:bldP spid="1572868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01382"/>
          </a:xfrm>
        </p:spPr>
        <p:txBody>
          <a:bodyPr/>
          <a:lstStyle/>
          <a:p>
            <a:r>
              <a:rPr lang="en-US" dirty="0" smtClean="0"/>
              <a:t>Exercise 14.1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62</a:t>
            </a:fld>
            <a:endParaRPr lang="en-US"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250" y="1252520"/>
            <a:ext cx="8599708" cy="386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aseline="30000" dirty="0" smtClean="0"/>
              <a:t>We </a:t>
            </a:r>
            <a:r>
              <a:rPr lang="en-US" sz="3200" baseline="30000" dirty="0"/>
              <a:t>have a bag of three biased coins a, b, and c with probabilities of coming up heads of 20%, 60%, and 80%, respectively. One coin is drawn randomly from the bag (with equal likelihood of drawing each of the three coins), and then the coin is flipped three times to generate the outcomes X</a:t>
            </a:r>
            <a:r>
              <a:rPr lang="en-US" sz="3200" baseline="-25000" dirty="0"/>
              <a:t>1</a:t>
            </a:r>
            <a:r>
              <a:rPr lang="en-US" sz="3200" baseline="30000" dirty="0"/>
              <a:t>, X</a:t>
            </a:r>
            <a:r>
              <a:rPr lang="en-US" sz="3200" baseline="-25000" dirty="0"/>
              <a:t>2</a:t>
            </a:r>
            <a:r>
              <a:rPr lang="en-US" sz="3200" baseline="30000" dirty="0"/>
              <a:t>, and X</a:t>
            </a:r>
            <a:r>
              <a:rPr lang="en-US" sz="3200" baseline="-25000" dirty="0"/>
              <a:t>3</a:t>
            </a:r>
            <a:r>
              <a:rPr lang="en-US" sz="3200" baseline="30000" dirty="0" smtClean="0"/>
              <a:t>.</a:t>
            </a:r>
          </a:p>
          <a:p>
            <a:endParaRPr lang="en-US" sz="3200" baseline="30000" dirty="0"/>
          </a:p>
          <a:p>
            <a:r>
              <a:rPr lang="en-US" sz="3200" baseline="30000" dirty="0" smtClean="0"/>
              <a:t>a. Draw </a:t>
            </a:r>
            <a:r>
              <a:rPr lang="en-US" sz="3200" baseline="30000" dirty="0"/>
              <a:t>the Bayesian </a:t>
            </a:r>
            <a:r>
              <a:rPr lang="en-US" sz="3200" baseline="30000" dirty="0" smtClean="0"/>
              <a:t>network </a:t>
            </a:r>
            <a:r>
              <a:rPr lang="en-US" sz="3200" baseline="30000" dirty="0"/>
              <a:t>corresponding to this setup and define the necessary </a:t>
            </a:r>
            <a:r>
              <a:rPr lang="en-US" sz="3200" baseline="30000" dirty="0" err="1"/>
              <a:t>CPTs.</a:t>
            </a:r>
            <a:r>
              <a:rPr lang="en-US" sz="3200" baseline="30000" dirty="0"/>
              <a:t> </a:t>
            </a:r>
            <a:endParaRPr lang="en-US" sz="3200" baseline="30000" dirty="0" smtClean="0"/>
          </a:p>
          <a:p>
            <a:pPr marL="514350" indent="-514350">
              <a:buAutoNum type="alphaLcPeriod"/>
            </a:pPr>
            <a:endParaRPr lang="en-US" sz="3200" baseline="30000" dirty="0" smtClean="0"/>
          </a:p>
          <a:p>
            <a:r>
              <a:rPr lang="en-US" sz="3200" b="1" baseline="30000" dirty="0" smtClean="0"/>
              <a:t>b</a:t>
            </a:r>
            <a:r>
              <a:rPr lang="en-US" sz="3200" baseline="30000" dirty="0"/>
              <a:t>. Calculate which coin was most likely to have been drawn from the bag if the </a:t>
            </a:r>
            <a:r>
              <a:rPr lang="en-US" sz="3200" baseline="30000" dirty="0" smtClean="0"/>
              <a:t>observed</a:t>
            </a:r>
            <a:r>
              <a:rPr lang="en-US" sz="3200" dirty="0" smtClean="0"/>
              <a:t> </a:t>
            </a:r>
            <a:r>
              <a:rPr lang="en-US" sz="3200" baseline="30000" dirty="0" smtClean="0"/>
              <a:t>flips </a:t>
            </a:r>
            <a:r>
              <a:rPr lang="en-US" sz="3200" baseline="30000" dirty="0"/>
              <a:t>come out heads twice and tails once.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86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14.1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63</a:t>
            </a:fld>
            <a:endParaRPr lang="en-US"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00" y="4296710"/>
            <a:ext cx="2001505" cy="14363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Rectangle 6"/>
          <p:cNvSpPr/>
          <p:nvPr/>
        </p:nvSpPr>
        <p:spPr>
          <a:xfrm>
            <a:off x="631343" y="4802960"/>
            <a:ext cx="4845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The CPT for X</a:t>
            </a:r>
            <a:r>
              <a:rPr lang="en-US" sz="2400" baseline="-25000" dirty="0"/>
              <a:t>i </a:t>
            </a:r>
            <a:r>
              <a:rPr lang="en-US" sz="2400" baseline="30000" dirty="0"/>
              <a:t>given C are the same, and equal to: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22960" y="1455820"/>
            <a:ext cx="7762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the random variable C denoting which coin {a, b, c} we drew, the network has C at the root and X1, X2, and X3 as children. </a:t>
            </a:r>
          </a:p>
          <a:p>
            <a:r>
              <a:rPr lang="en-US" dirty="0"/>
              <a:t>The CPT for C is: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50" y="2379150"/>
            <a:ext cx="1384686" cy="15414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Oval 9"/>
          <p:cNvSpPr/>
          <p:nvPr/>
        </p:nvSpPr>
        <p:spPr>
          <a:xfrm>
            <a:off x="5477400" y="2262297"/>
            <a:ext cx="1349277" cy="83347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51761" y="3374114"/>
            <a:ext cx="1349277" cy="833477"/>
          </a:xfrm>
          <a:prstGeom prst="ellipse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x3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7400" y="3374114"/>
            <a:ext cx="1349277" cy="83347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10224" y="3374114"/>
            <a:ext cx="1349277" cy="833477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Line 61"/>
          <p:cNvSpPr>
            <a:spLocks noChangeShapeType="1"/>
          </p:cNvSpPr>
          <p:nvPr/>
        </p:nvSpPr>
        <p:spPr bwMode="auto">
          <a:xfrm flipH="1">
            <a:off x="4762155" y="2889927"/>
            <a:ext cx="8201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Line 61"/>
          <p:cNvSpPr>
            <a:spLocks noChangeShapeType="1"/>
          </p:cNvSpPr>
          <p:nvPr/>
        </p:nvSpPr>
        <p:spPr bwMode="auto">
          <a:xfrm>
            <a:off x="6124661" y="3095774"/>
            <a:ext cx="0" cy="278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" name="Line 61"/>
          <p:cNvSpPr>
            <a:spLocks noChangeShapeType="1"/>
          </p:cNvSpPr>
          <p:nvPr/>
        </p:nvSpPr>
        <p:spPr bwMode="auto">
          <a:xfrm>
            <a:off x="6733159" y="2889927"/>
            <a:ext cx="745286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92" y="140959"/>
            <a:ext cx="7772400" cy="932199"/>
          </a:xfrm>
        </p:spPr>
        <p:txBody>
          <a:bodyPr/>
          <a:lstStyle/>
          <a:p>
            <a:r>
              <a:rPr lang="en-US" dirty="0"/>
              <a:t>Exercise 14.1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64</a:t>
            </a:fld>
            <a:endParaRPr lang="en-US"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592" y="1073158"/>
            <a:ext cx="8545366" cy="4811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aseline="30000" dirty="0"/>
              <a:t>The coin most likely to have been drawn from the bag given this sequence is the value of C with greatest posterior probability P(C|2 heads, 1 tails). </a:t>
            </a:r>
            <a:endParaRPr lang="en-US" sz="3200" baseline="30000" dirty="0" smtClean="0"/>
          </a:p>
          <a:p>
            <a:endParaRPr lang="en-US" sz="3200" baseline="30000" dirty="0"/>
          </a:p>
          <a:p>
            <a:r>
              <a:rPr lang="en-US" sz="3200" baseline="30000" dirty="0" smtClean="0"/>
              <a:t>P</a:t>
            </a:r>
            <a:r>
              <a:rPr lang="en-US" sz="3200" baseline="30000" dirty="0"/>
              <a:t>(C|2 heads, 1 tails) = P(2 heads, 1 </a:t>
            </a:r>
            <a:r>
              <a:rPr lang="en-US" sz="3200" baseline="30000" dirty="0" err="1"/>
              <a:t>tails|C</a:t>
            </a:r>
            <a:r>
              <a:rPr lang="en-US" sz="3200" baseline="30000" dirty="0"/>
              <a:t>)P(C)/P(2 heads, 1 tails</a:t>
            </a:r>
            <a:r>
              <a:rPr lang="en-US" sz="3200" baseline="30000" dirty="0" smtClean="0"/>
              <a:t>)</a:t>
            </a:r>
          </a:p>
          <a:p>
            <a:endParaRPr lang="fi-FI" sz="3200" baseline="30000" dirty="0" smtClean="0"/>
          </a:p>
          <a:p>
            <a:pPr marL="457200" indent="-457200">
              <a:buFont typeface="Arial"/>
              <a:buChar char="•"/>
            </a:pPr>
            <a:r>
              <a:rPr lang="fi-FI" sz="3200" baseline="30000" dirty="0" smtClean="0"/>
              <a:t>1</a:t>
            </a:r>
            <a:r>
              <a:rPr lang="fi-FI" sz="3200" baseline="30000" dirty="0"/>
              <a:t>/P (2 </a:t>
            </a:r>
            <a:r>
              <a:rPr lang="fi-FI" sz="3200" baseline="30000" dirty="0" err="1"/>
              <a:t>heads</a:t>
            </a:r>
            <a:r>
              <a:rPr lang="fi-FI" sz="3200" baseline="30000" dirty="0"/>
              <a:t>, 1 </a:t>
            </a:r>
            <a:r>
              <a:rPr lang="fi-FI" sz="3200" baseline="30000" dirty="0" err="1"/>
              <a:t>tails</a:t>
            </a:r>
            <a:r>
              <a:rPr lang="fi-FI" sz="3200" baseline="30000" dirty="0"/>
              <a:t>) is </a:t>
            </a:r>
            <a:r>
              <a:rPr lang="fi-FI" sz="3200" baseline="30000" dirty="0" err="1"/>
              <a:t>independent</a:t>
            </a:r>
            <a:r>
              <a:rPr lang="fi-FI" sz="3200" baseline="30000" dirty="0"/>
              <a:t> of C </a:t>
            </a:r>
          </a:p>
          <a:p>
            <a:r>
              <a:rPr lang="en-US" sz="3200" baseline="30000" dirty="0" smtClean="0"/>
              <a:t> </a:t>
            </a:r>
          </a:p>
          <a:p>
            <a:r>
              <a:rPr lang="en-US" sz="3200" baseline="30000" dirty="0"/>
              <a:t>	</a:t>
            </a:r>
            <a:r>
              <a:rPr lang="en-US" sz="3200" baseline="30000" dirty="0" smtClean="0"/>
              <a:t>	</a:t>
            </a:r>
            <a:r>
              <a:rPr lang="en-US" sz="3200" baseline="30000" dirty="0"/>
              <a:t>	</a:t>
            </a:r>
            <a:r>
              <a:rPr lang="en-US" sz="3200" baseline="30000" dirty="0" smtClean="0"/>
              <a:t> ∝ </a:t>
            </a:r>
            <a:r>
              <a:rPr lang="en-US" sz="3200" baseline="30000" dirty="0"/>
              <a:t>P(2heads,1tails|C)P(C</a:t>
            </a:r>
            <a:r>
              <a:rPr lang="en-US" sz="3200" baseline="300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fi-FI" sz="3200" baseline="30000" dirty="0"/>
              <a:t>P(C) is </a:t>
            </a:r>
            <a:r>
              <a:rPr lang="fi-FI" sz="3200" baseline="30000" dirty="0" err="1"/>
              <a:t>independent</a:t>
            </a:r>
            <a:r>
              <a:rPr lang="fi-FI" sz="3200" baseline="30000" dirty="0"/>
              <a:t> of the </a:t>
            </a:r>
            <a:r>
              <a:rPr lang="fi-FI" sz="3200" baseline="30000" dirty="0" err="1"/>
              <a:t>value</a:t>
            </a:r>
            <a:r>
              <a:rPr lang="fi-FI" sz="3200" baseline="30000" dirty="0"/>
              <a:t> of C,</a:t>
            </a:r>
            <a:r>
              <a:rPr lang="fi-FI" sz="3200" dirty="0"/>
              <a:t> </a:t>
            </a:r>
            <a:r>
              <a:rPr lang="fi-FI" sz="3200" baseline="30000" dirty="0" err="1"/>
              <a:t>by</a:t>
            </a:r>
            <a:r>
              <a:rPr lang="fi-FI" sz="3200" baseline="30000" dirty="0"/>
              <a:t> </a:t>
            </a:r>
            <a:r>
              <a:rPr lang="fi-FI" sz="3200" baseline="30000" dirty="0" err="1"/>
              <a:t>hypothesis</a:t>
            </a:r>
            <a:r>
              <a:rPr lang="fi-FI" sz="3200" baseline="30000" dirty="0"/>
              <a:t>, </a:t>
            </a:r>
            <a:r>
              <a:rPr lang="fi-FI" sz="3200" baseline="30000" dirty="0" err="1"/>
              <a:t>equal</a:t>
            </a:r>
            <a:r>
              <a:rPr lang="fi-FI" sz="3200" baseline="30000" dirty="0"/>
              <a:t> to 1/3</a:t>
            </a:r>
            <a:r>
              <a:rPr lang="fi-FI" sz="3200" baseline="30000" dirty="0" smtClean="0"/>
              <a:t>.</a:t>
            </a:r>
            <a:endParaRPr lang="en-US" sz="3200" baseline="30000" dirty="0"/>
          </a:p>
          <a:p>
            <a:r>
              <a:rPr lang="fi-FI" sz="3200" baseline="30000" dirty="0" smtClean="0"/>
              <a:t>			 ∝ </a:t>
            </a:r>
            <a:r>
              <a:rPr lang="fi-FI" sz="3200" baseline="30000" dirty="0"/>
              <a:t>P(2 </a:t>
            </a:r>
            <a:r>
              <a:rPr lang="fi-FI" sz="3200" baseline="30000" dirty="0" err="1"/>
              <a:t>heads</a:t>
            </a:r>
            <a:r>
              <a:rPr lang="fi-FI" sz="3200" baseline="30000" dirty="0"/>
              <a:t>, 1 </a:t>
            </a:r>
            <a:r>
              <a:rPr lang="fi-FI" sz="3200" baseline="30000" dirty="0" err="1"/>
              <a:t>tails|C</a:t>
            </a:r>
            <a:r>
              <a:rPr lang="fi-FI" sz="3200" baseline="30000" dirty="0" smtClean="0"/>
              <a:t>)</a:t>
            </a:r>
          </a:p>
          <a:p>
            <a:endParaRPr lang="fi-FI" sz="3200" baseline="30000" dirty="0"/>
          </a:p>
          <a:p>
            <a:endParaRPr lang="fi-FI" sz="28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42534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772400" cy="836420"/>
          </a:xfrm>
        </p:spPr>
        <p:txBody>
          <a:bodyPr/>
          <a:lstStyle/>
          <a:p>
            <a:r>
              <a:rPr lang="en-US" dirty="0"/>
              <a:t>Exercise 14.1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65</a:t>
            </a:fld>
            <a:endParaRPr lang="en-US"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607" y="1484120"/>
            <a:ext cx="8583351" cy="45756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i-FI" sz="2800" baseline="30000" dirty="0" smtClean="0"/>
              <a:t>X</a:t>
            </a:r>
            <a:r>
              <a:rPr lang="fi-FI" sz="2800" baseline="-25000" dirty="0" smtClean="0"/>
              <a:t>1</a:t>
            </a:r>
            <a:r>
              <a:rPr lang="fi-FI" sz="2800" baseline="30000" dirty="0"/>
              <a:t>, X</a:t>
            </a:r>
            <a:r>
              <a:rPr lang="fi-FI" sz="2800" baseline="-25000" dirty="0"/>
              <a:t>2</a:t>
            </a:r>
            <a:r>
              <a:rPr lang="fi-FI" sz="2800" baseline="30000" dirty="0"/>
              <a:t>, and X</a:t>
            </a:r>
            <a:r>
              <a:rPr lang="fi-FI" sz="2800" baseline="-25000" dirty="0"/>
              <a:t>3 </a:t>
            </a:r>
            <a:r>
              <a:rPr lang="fi-FI" sz="2800" baseline="30000" dirty="0" err="1"/>
              <a:t>are</a:t>
            </a:r>
            <a:r>
              <a:rPr lang="fi-FI" sz="2800" baseline="30000" dirty="0"/>
              <a:t> </a:t>
            </a:r>
            <a:r>
              <a:rPr lang="fi-FI" sz="2800" baseline="30000" dirty="0" err="1"/>
              <a:t>conditionally</a:t>
            </a:r>
            <a:r>
              <a:rPr lang="fi-FI" sz="2800" baseline="30000" dirty="0"/>
              <a:t> </a:t>
            </a:r>
            <a:r>
              <a:rPr lang="fi-FI" sz="2800" baseline="30000" dirty="0" err="1"/>
              <a:t>independent</a:t>
            </a:r>
            <a:r>
              <a:rPr lang="fi-FI" sz="2800" baseline="30000" dirty="0"/>
              <a:t> </a:t>
            </a:r>
            <a:r>
              <a:rPr lang="fi-FI" sz="2800" baseline="30000" dirty="0" err="1"/>
              <a:t>given</a:t>
            </a:r>
            <a:r>
              <a:rPr lang="fi-FI" sz="2800" baseline="30000" dirty="0"/>
              <a:t> C, </a:t>
            </a:r>
            <a:r>
              <a:rPr lang="fi-FI" sz="2800" baseline="30000" dirty="0" err="1"/>
              <a:t>so</a:t>
            </a:r>
            <a:r>
              <a:rPr lang="fi-FI" sz="2800" baseline="30000" dirty="0"/>
              <a:t> for </a:t>
            </a:r>
            <a:r>
              <a:rPr lang="fi-FI" sz="2800" baseline="30000" dirty="0" err="1" smtClean="0"/>
              <a:t>example</a:t>
            </a:r>
            <a:endParaRPr lang="fi-FI" sz="2800" baseline="30000" dirty="0" smtClean="0"/>
          </a:p>
          <a:p>
            <a:endParaRPr lang="fi-FI" sz="2800" baseline="30000" dirty="0"/>
          </a:p>
          <a:p>
            <a:r>
              <a:rPr lang="en-US" sz="2800" baseline="30000" dirty="0"/>
              <a:t> P (X</a:t>
            </a:r>
            <a:r>
              <a:rPr lang="en-US" sz="2800" baseline="-25000" dirty="0"/>
              <a:t>1 </a:t>
            </a:r>
            <a:r>
              <a:rPr lang="en-US" sz="2800" baseline="30000" dirty="0"/>
              <a:t>= tails, X</a:t>
            </a:r>
            <a:r>
              <a:rPr lang="en-US" sz="2800" baseline="-25000" dirty="0"/>
              <a:t>2 </a:t>
            </a:r>
            <a:r>
              <a:rPr lang="en-US" sz="2800" baseline="30000" dirty="0"/>
              <a:t>= heads, X</a:t>
            </a:r>
            <a:r>
              <a:rPr lang="en-US" sz="2800" baseline="-25000" dirty="0"/>
              <a:t>3 </a:t>
            </a:r>
            <a:r>
              <a:rPr lang="en-US" sz="2800" baseline="30000" dirty="0"/>
              <a:t>= </a:t>
            </a:r>
            <a:r>
              <a:rPr lang="en-US" sz="2800" baseline="30000" dirty="0" err="1"/>
              <a:t>heads|C</a:t>
            </a:r>
            <a:r>
              <a:rPr lang="en-US" sz="2800" baseline="30000" dirty="0"/>
              <a:t> = a</a:t>
            </a:r>
            <a:r>
              <a:rPr lang="en-US" sz="2800" baseline="30000" dirty="0" smtClean="0"/>
              <a:t>)</a:t>
            </a:r>
          </a:p>
          <a:p>
            <a:endParaRPr lang="en-US" sz="2800" baseline="30000" dirty="0"/>
          </a:p>
          <a:p>
            <a:r>
              <a:rPr lang="en-US" sz="2800" baseline="30000" dirty="0"/>
              <a:t>= P(X</a:t>
            </a:r>
            <a:r>
              <a:rPr lang="en-US" sz="2800" baseline="-25000" dirty="0"/>
              <a:t>1 </a:t>
            </a:r>
            <a:r>
              <a:rPr lang="en-US" sz="2800" baseline="30000" dirty="0"/>
              <a:t>= </a:t>
            </a:r>
            <a:r>
              <a:rPr lang="en-US" sz="2800" baseline="30000" dirty="0" err="1"/>
              <a:t>tails|C</a:t>
            </a:r>
            <a:r>
              <a:rPr lang="en-US" sz="2800" baseline="30000" dirty="0"/>
              <a:t> = a)P(X</a:t>
            </a:r>
            <a:r>
              <a:rPr lang="en-US" sz="2800" baseline="-25000" dirty="0"/>
              <a:t>2 </a:t>
            </a:r>
            <a:r>
              <a:rPr lang="en-US" sz="2800" baseline="30000" dirty="0"/>
              <a:t>= </a:t>
            </a:r>
            <a:r>
              <a:rPr lang="en-US" sz="2800" baseline="30000" dirty="0" err="1"/>
              <a:t>heads|C</a:t>
            </a:r>
            <a:r>
              <a:rPr lang="en-US" sz="2800" baseline="30000" dirty="0"/>
              <a:t> = a)P(X</a:t>
            </a:r>
            <a:r>
              <a:rPr lang="en-US" sz="2800" baseline="-25000" dirty="0"/>
              <a:t>3 </a:t>
            </a:r>
            <a:r>
              <a:rPr lang="en-US" sz="2800" baseline="30000" dirty="0"/>
              <a:t>= </a:t>
            </a:r>
            <a:r>
              <a:rPr lang="en-US" sz="2800" baseline="30000" dirty="0" err="1"/>
              <a:t>heads|C</a:t>
            </a:r>
            <a:r>
              <a:rPr lang="en-US" sz="2800" baseline="30000" dirty="0"/>
              <a:t> = a</a:t>
            </a:r>
            <a:r>
              <a:rPr lang="en-US" sz="2800" baseline="30000" dirty="0" smtClean="0"/>
              <a:t>)</a:t>
            </a:r>
          </a:p>
          <a:p>
            <a:endParaRPr lang="en-US" sz="2800" baseline="30000" dirty="0"/>
          </a:p>
          <a:p>
            <a:r>
              <a:rPr lang="en-US" sz="2800" baseline="30000" dirty="0"/>
              <a:t> = 0.8×0.2×0.2=</a:t>
            </a:r>
            <a:r>
              <a:rPr lang="en-US" sz="2800" baseline="30000" dirty="0" smtClean="0"/>
              <a:t>0.032</a:t>
            </a:r>
            <a:endParaRPr lang="en-US" sz="3200" baseline="30000" dirty="0"/>
          </a:p>
          <a:p>
            <a:r>
              <a:rPr lang="en-US" sz="3200" b="1" baseline="30000" dirty="0"/>
              <a:t>P (2heads, 1tails|C = a) = 3 × 0.032 = 0.096</a:t>
            </a:r>
            <a:r>
              <a:rPr lang="en-US" sz="3200" b="1" baseline="30000" dirty="0" smtClean="0"/>
              <a:t>.</a:t>
            </a:r>
            <a:endParaRPr lang="en-US" sz="2800" dirty="0"/>
          </a:p>
          <a:p>
            <a:r>
              <a:rPr lang="en-US" sz="2800" baseline="30000" dirty="0" smtClean="0"/>
              <a:t>Note </a:t>
            </a:r>
            <a:r>
              <a:rPr lang="en-US" sz="2800" baseline="30000" dirty="0"/>
              <a:t>that </a:t>
            </a:r>
            <a:r>
              <a:rPr lang="en-US" sz="2800" baseline="30000" dirty="0" smtClean="0"/>
              <a:t>we </a:t>
            </a:r>
            <a:r>
              <a:rPr lang="en-US" sz="2800" baseline="30000" dirty="0"/>
              <a:t>would get the same </a:t>
            </a:r>
            <a:r>
              <a:rPr lang="en-US" sz="2800" baseline="30000" dirty="0" smtClean="0"/>
              <a:t>probability </a:t>
            </a:r>
            <a:r>
              <a:rPr lang="en-US" sz="2800" baseline="30000" dirty="0"/>
              <a:t>above for any ordering of 2 heads and 1 tails. </a:t>
            </a:r>
            <a:endParaRPr lang="en-US" sz="2800" baseline="30000" dirty="0" smtClean="0"/>
          </a:p>
          <a:p>
            <a:r>
              <a:rPr lang="en-US" sz="2400" b="1" dirty="0" smtClean="0"/>
              <a:t>P </a:t>
            </a:r>
            <a:r>
              <a:rPr lang="en-US" sz="2400" b="1" dirty="0"/>
              <a:t>(2heads, 1tails|C = b) = 0.432 </a:t>
            </a:r>
          </a:p>
          <a:p>
            <a:r>
              <a:rPr lang="en-US" sz="2400" b="1" dirty="0"/>
              <a:t>P (2heads, 1tails|C = c) = </a:t>
            </a:r>
            <a:r>
              <a:rPr lang="en-US" sz="2400" b="1" dirty="0" smtClean="0"/>
              <a:t>0.384</a:t>
            </a:r>
            <a:endParaRPr lang="en-US" sz="3200" dirty="0" smtClean="0"/>
          </a:p>
          <a:p>
            <a:r>
              <a:rPr lang="en-US" dirty="0" smtClean="0"/>
              <a:t>showing </a:t>
            </a:r>
            <a:r>
              <a:rPr lang="en-US" dirty="0"/>
              <a:t>that coin b is most likely to have been drawn. </a:t>
            </a:r>
          </a:p>
          <a:p>
            <a:r>
              <a:rPr lang="en-US" dirty="0"/>
              <a:t>Alternatively, one could directly compute the value of P(C|2 heads, 1 tails).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33" y="-204378"/>
            <a:ext cx="7772400" cy="1143000"/>
          </a:xfrm>
        </p:spPr>
        <p:txBody>
          <a:bodyPr/>
          <a:lstStyle/>
          <a:p>
            <a:r>
              <a:rPr lang="en-US" dirty="0" smtClean="0"/>
              <a:t>Exercise 14.4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66</a:t>
            </a:fld>
            <a:endParaRPr lang="en-US"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463" y="1435033"/>
            <a:ext cx="8892664" cy="4360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aseline="30000" dirty="0"/>
              <a:t>Consider the Bayesian network in Figure 14.2</a:t>
            </a:r>
            <a:r>
              <a:rPr lang="en-US" sz="3200" baseline="30000" dirty="0" smtClean="0"/>
              <a:t>.</a:t>
            </a:r>
          </a:p>
          <a:p>
            <a:endParaRPr lang="en-US" sz="3200" baseline="30000" dirty="0"/>
          </a:p>
          <a:p>
            <a:endParaRPr lang="en-US" sz="3200" baseline="30000" dirty="0" smtClean="0"/>
          </a:p>
          <a:p>
            <a:endParaRPr lang="en-US" sz="3200" baseline="30000" dirty="0"/>
          </a:p>
          <a:p>
            <a:endParaRPr lang="en-US" sz="3200" baseline="30000" dirty="0" smtClean="0"/>
          </a:p>
          <a:p>
            <a:endParaRPr lang="en-US" sz="3200" baseline="30000" dirty="0"/>
          </a:p>
          <a:p>
            <a:endParaRPr lang="en-US" sz="3200" baseline="30000" dirty="0"/>
          </a:p>
          <a:p>
            <a:r>
              <a:rPr lang="en-US" sz="3200" baseline="30000" dirty="0" smtClean="0"/>
              <a:t>a. If </a:t>
            </a:r>
            <a:r>
              <a:rPr lang="en-US" sz="3200" baseline="30000" dirty="0"/>
              <a:t>no evidence is observed, are Burglary and Earthquake independent? Prove this from the numerical semantics and from the topological semantics</a:t>
            </a:r>
            <a:r>
              <a:rPr lang="en-US" sz="3200" baseline="30000" dirty="0" smtClean="0"/>
              <a:t>.</a:t>
            </a:r>
            <a:endParaRPr lang="en-US" sz="3200" baseline="30000" dirty="0"/>
          </a:p>
          <a:p>
            <a:r>
              <a:rPr lang="en-US" sz="3200" baseline="30000" dirty="0" smtClean="0"/>
              <a:t>b. If </a:t>
            </a:r>
            <a:r>
              <a:rPr lang="en-US" sz="3200" baseline="30000" dirty="0"/>
              <a:t>we observe Alarm = true , are Burglary and Earthquake independent? Justify your answer by calculating whether the probabilities involved satisfy the definition of </a:t>
            </a:r>
            <a:r>
              <a:rPr lang="en-US" sz="3200" baseline="30000" dirty="0" smtClean="0"/>
              <a:t>conditional </a:t>
            </a:r>
            <a:r>
              <a:rPr lang="en-US" sz="3200" baseline="30000" dirty="0"/>
              <a:t>independence.</a:t>
            </a:r>
            <a:endParaRPr lang="en-US" sz="3200" dirty="0"/>
          </a:p>
        </p:txBody>
      </p:sp>
      <p:pic>
        <p:nvPicPr>
          <p:cNvPr id="6" name="Picture 3" descr="burglar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067" y="1016601"/>
            <a:ext cx="3527637" cy="1923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69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14.4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67</a:t>
            </a:fld>
            <a:endParaRPr lang="en-US"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759" y="2740113"/>
            <a:ext cx="8348373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aseline="30000" dirty="0">
                <a:solidFill>
                  <a:srgbClr val="0000FF"/>
                </a:solidFill>
              </a:rPr>
              <a:t>Yes. Numerically one can compute that </a:t>
            </a:r>
            <a:endParaRPr lang="en-US" sz="4000" baseline="30000" dirty="0" smtClean="0">
              <a:solidFill>
                <a:srgbClr val="0000FF"/>
              </a:solidFill>
            </a:endParaRPr>
          </a:p>
          <a:p>
            <a:r>
              <a:rPr lang="en-US" sz="4000" baseline="30000" dirty="0" smtClean="0">
                <a:solidFill>
                  <a:srgbClr val="0000FF"/>
                </a:solidFill>
              </a:rPr>
              <a:t>P </a:t>
            </a:r>
            <a:r>
              <a:rPr lang="en-US" sz="4000" baseline="30000" dirty="0">
                <a:solidFill>
                  <a:srgbClr val="0000FF"/>
                </a:solidFill>
              </a:rPr>
              <a:t>(B, E) = P (B)P (E). </a:t>
            </a:r>
            <a:r>
              <a:rPr lang="en-US" sz="4000" baseline="30000" dirty="0" smtClean="0">
                <a:solidFill>
                  <a:srgbClr val="0000FF"/>
                </a:solidFill>
              </a:rPr>
              <a:t> </a:t>
            </a:r>
            <a:endParaRPr lang="en-US" sz="4000" baseline="300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897" y="892693"/>
            <a:ext cx="7894141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aseline="30000" dirty="0"/>
          </a:p>
          <a:p>
            <a:endParaRPr lang="en-US" sz="3200" baseline="30000" dirty="0"/>
          </a:p>
          <a:p>
            <a:r>
              <a:rPr lang="en-US" sz="3200" baseline="30000" dirty="0"/>
              <a:t>a. If no evidence is observed, are Burglary and Earthquake independent? Prove this from the numerical semantics and from the topological semantics.</a:t>
            </a:r>
          </a:p>
        </p:txBody>
      </p:sp>
    </p:spTree>
    <p:extLst>
      <p:ext uri="{BB962C8B-B14F-4D97-AF65-F5344CB8AC3E}">
        <p14:creationId xmlns:p14="http://schemas.microsoft.com/office/powerpoint/2010/main" val="38350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Exercise 14.4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68</a:t>
            </a:fld>
            <a:endParaRPr lang="en-US"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283" y="914400"/>
            <a:ext cx="8892664" cy="3703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aseline="30000" dirty="0"/>
              <a:t>Consider the Bayesian network in Figure 14.2</a:t>
            </a:r>
            <a:r>
              <a:rPr lang="en-US" sz="3200" baseline="30000" dirty="0" smtClean="0"/>
              <a:t>.</a:t>
            </a:r>
          </a:p>
          <a:p>
            <a:endParaRPr lang="en-US" sz="3200" baseline="30000" dirty="0"/>
          </a:p>
          <a:p>
            <a:endParaRPr lang="en-US" sz="3200" baseline="30000" dirty="0" smtClean="0"/>
          </a:p>
          <a:p>
            <a:endParaRPr lang="en-US" sz="3200" baseline="30000" dirty="0"/>
          </a:p>
          <a:p>
            <a:endParaRPr lang="en-US" sz="3200" baseline="30000" dirty="0" smtClean="0"/>
          </a:p>
          <a:p>
            <a:endParaRPr lang="en-US" sz="3200" baseline="30000" dirty="0"/>
          </a:p>
          <a:p>
            <a:endParaRPr lang="en-US" sz="3200" baseline="30000" dirty="0" smtClean="0"/>
          </a:p>
          <a:p>
            <a:endParaRPr lang="en-US" sz="3200" baseline="30000" dirty="0"/>
          </a:p>
          <a:p>
            <a:r>
              <a:rPr lang="en-US" sz="3200" baseline="30000" dirty="0" smtClean="0"/>
              <a:t>b. If </a:t>
            </a:r>
            <a:r>
              <a:rPr lang="en-US" sz="3200" baseline="30000" dirty="0"/>
              <a:t>we observe Alarm = true , are Burglary and Earthquake independent? Justify your answer by calculating whether the probabilities involved satisfy the definition of </a:t>
            </a:r>
            <a:r>
              <a:rPr lang="en-US" sz="3200" baseline="30000" dirty="0" smtClean="0"/>
              <a:t>conditional </a:t>
            </a:r>
            <a:r>
              <a:rPr lang="en-US" sz="3200" baseline="30000" dirty="0"/>
              <a:t>independence.</a:t>
            </a:r>
            <a:endParaRPr lang="en-US" sz="3200" dirty="0"/>
          </a:p>
        </p:txBody>
      </p:sp>
      <p:pic>
        <p:nvPicPr>
          <p:cNvPr id="6" name="Picture 3" descr="burglar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617" y="1250539"/>
            <a:ext cx="3918088" cy="2135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2" y="-285378"/>
            <a:ext cx="5791200" cy="1371600"/>
          </a:xfrm>
        </p:spPr>
        <p:txBody>
          <a:bodyPr/>
          <a:lstStyle/>
          <a:p>
            <a:r>
              <a:rPr lang="en-US" dirty="0"/>
              <a:t>Exercise 14.4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69</a:t>
            </a:fld>
            <a:endParaRPr lang="en-US"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62" y="1111304"/>
            <a:ext cx="8201490" cy="4113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b. </a:t>
            </a:r>
            <a:r>
              <a:rPr lang="en-US" sz="2800" baseline="30000" dirty="0"/>
              <a:t>We check whether P (B, </a:t>
            </a:r>
            <a:r>
              <a:rPr lang="en-US" sz="2800" baseline="30000" dirty="0" err="1"/>
              <a:t>E|a</a:t>
            </a:r>
            <a:r>
              <a:rPr lang="en-US" sz="2800" baseline="30000" dirty="0"/>
              <a:t>) = P (</a:t>
            </a:r>
            <a:r>
              <a:rPr lang="en-US" sz="2800" baseline="30000" dirty="0" err="1"/>
              <a:t>B|a</a:t>
            </a:r>
            <a:r>
              <a:rPr lang="en-US" sz="2800" baseline="30000" dirty="0"/>
              <a:t>)P (</a:t>
            </a:r>
            <a:r>
              <a:rPr lang="en-US" sz="2800" baseline="30000" dirty="0" err="1"/>
              <a:t>E|a</a:t>
            </a:r>
            <a:r>
              <a:rPr lang="en-US" sz="2800" baseline="30000" dirty="0"/>
              <a:t>). First computing P (B, </a:t>
            </a:r>
            <a:r>
              <a:rPr lang="en-US" sz="2800" baseline="30000" dirty="0" err="1"/>
              <a:t>E|a</a:t>
            </a:r>
            <a:r>
              <a:rPr lang="en-US" sz="2800" baseline="30000" dirty="0"/>
              <a:t>)</a:t>
            </a:r>
          </a:p>
          <a:p>
            <a:endParaRPr lang="en-US" sz="2800" baseline="30000" dirty="0"/>
          </a:p>
          <a:p>
            <a:endParaRPr lang="en-US" sz="2800" baseline="30000" dirty="0" smtClean="0"/>
          </a:p>
          <a:p>
            <a:endParaRPr lang="en-US" sz="2800" baseline="30000" dirty="0"/>
          </a:p>
          <a:p>
            <a:endParaRPr lang="en-US" sz="2800" baseline="30000" dirty="0" smtClean="0"/>
          </a:p>
          <a:p>
            <a:endParaRPr lang="en-US" sz="2800" baseline="30000" dirty="0"/>
          </a:p>
          <a:p>
            <a:endParaRPr lang="en-US" sz="2800" baseline="30000" dirty="0" smtClean="0"/>
          </a:p>
          <a:p>
            <a:endParaRPr lang="en-US" sz="2800" baseline="30000" dirty="0" smtClean="0"/>
          </a:p>
          <a:p>
            <a:endParaRPr lang="en-US" sz="2800" baseline="30000" dirty="0"/>
          </a:p>
          <a:p>
            <a:endParaRPr lang="en-US" sz="2800" baseline="30000" dirty="0" smtClean="0"/>
          </a:p>
          <a:p>
            <a:r>
              <a:rPr lang="en-US" sz="2800" baseline="30000" dirty="0" smtClean="0"/>
              <a:t>where </a:t>
            </a:r>
            <a:r>
              <a:rPr lang="en-US" sz="2800" baseline="30000" dirty="0"/>
              <a:t>α is a normalization constant</a:t>
            </a:r>
            <a:r>
              <a:rPr lang="en-US" sz="2800" baseline="30000" dirty="0" smtClean="0"/>
              <a:t>.</a:t>
            </a:r>
            <a:endParaRPr lang="en-US" sz="2800" baseline="30000" dirty="0"/>
          </a:p>
          <a:p>
            <a:r>
              <a:rPr lang="en-US" sz="2800" baseline="30000" dirty="0" smtClean="0"/>
              <a:t>Checking </a:t>
            </a:r>
            <a:r>
              <a:rPr lang="en-US" sz="2800" baseline="30000" dirty="0"/>
              <a:t>whether P (b, </a:t>
            </a:r>
            <a:r>
              <a:rPr lang="en-US" sz="2800" baseline="30000" dirty="0" err="1"/>
              <a:t>e|a</a:t>
            </a:r>
            <a:r>
              <a:rPr lang="en-US" sz="2800" baseline="30000" dirty="0"/>
              <a:t>) = P (</a:t>
            </a:r>
            <a:r>
              <a:rPr lang="en-US" sz="2800" baseline="30000" dirty="0" err="1"/>
              <a:t>b|a</a:t>
            </a:r>
            <a:r>
              <a:rPr lang="en-US" sz="2800" baseline="30000" dirty="0"/>
              <a:t>)P (</a:t>
            </a:r>
            <a:r>
              <a:rPr lang="en-US" sz="2800" baseline="30000" dirty="0" err="1"/>
              <a:t>e|a</a:t>
            </a:r>
            <a:r>
              <a:rPr lang="en-US" sz="2800" baseline="30000" dirty="0"/>
              <a:t>) we find</a:t>
            </a:r>
          </a:p>
          <a:p>
            <a:r>
              <a:rPr lang="en-US" sz="2800" baseline="30000" dirty="0"/>
              <a:t>P (b, </a:t>
            </a:r>
            <a:r>
              <a:rPr lang="en-US" sz="2800" baseline="30000" dirty="0" err="1"/>
              <a:t>e|a</a:t>
            </a:r>
            <a:r>
              <a:rPr lang="en-US" sz="2800" baseline="30000" dirty="0"/>
              <a:t>) = 0.0008 ̸= 0.0863 = 0.3736 × 0.2311 = P (</a:t>
            </a:r>
            <a:r>
              <a:rPr lang="en-US" sz="2800" baseline="30000" dirty="0" err="1"/>
              <a:t>b|a</a:t>
            </a:r>
            <a:r>
              <a:rPr lang="en-US" sz="2800" baseline="30000" dirty="0"/>
              <a:t>)P (</a:t>
            </a:r>
            <a:r>
              <a:rPr lang="en-US" sz="2800" baseline="30000" dirty="0" err="1"/>
              <a:t>e|a</a:t>
            </a:r>
            <a:r>
              <a:rPr lang="en-US" sz="2800" baseline="30000" dirty="0"/>
              <a:t>) showing that B and E are not conditionally independent given A.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4" y="1450328"/>
            <a:ext cx="5866341" cy="229099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580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7339-CAC8-194F-8A67-DA936BF3B637}" type="slidenum">
              <a:rPr lang="en-US"/>
              <a:pPr/>
              <a:t>7</a:t>
            </a:fld>
            <a:endParaRPr lang="en-US"/>
          </a:p>
        </p:txBody>
      </p:sp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6413"/>
            <a:ext cx="7772400" cy="1143000"/>
          </a:xfrm>
        </p:spPr>
        <p:txBody>
          <a:bodyPr/>
          <a:lstStyle/>
          <a:p>
            <a:r>
              <a:rPr lang="en-US"/>
              <a:t>Basic Concepts of Probability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878013"/>
            <a:ext cx="8497887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P(</a:t>
            </a:r>
            <a:r>
              <a:rPr lang="en-US" sz="2800" i="1" dirty="0"/>
              <a:t>x</a:t>
            </a:r>
            <a:r>
              <a:rPr lang="en-US" sz="2800" dirty="0"/>
              <a:t>) is a real number </a:t>
            </a:r>
            <a:r>
              <a:rPr lang="en-US" sz="2800" dirty="0" smtClean="0"/>
              <a:t>in [0, 1]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dirty="0" smtClean="0"/>
              <a:t>    that represents </a:t>
            </a:r>
            <a:r>
              <a:rPr lang="en-US" sz="2800" dirty="0"/>
              <a:t>the likelihood that x is true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P(</a:t>
            </a:r>
            <a:r>
              <a:rPr lang="en-US" sz="2400" i="1" dirty="0"/>
              <a:t>x</a:t>
            </a:r>
            <a:r>
              <a:rPr lang="en-US" sz="2400" dirty="0"/>
              <a:t>)=1 </a:t>
            </a:r>
            <a:r>
              <a:rPr lang="en-US" sz="2400" dirty="0">
                <a:sym typeface="Symbol" charset="2"/>
              </a:rPr>
              <a:t> </a:t>
            </a:r>
            <a:r>
              <a:rPr lang="en-US" sz="2400" dirty="0"/>
              <a:t>Certainty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P(</a:t>
            </a:r>
            <a:r>
              <a:rPr lang="en-US" sz="2000" i="1" dirty="0"/>
              <a:t>true</a:t>
            </a:r>
            <a:r>
              <a:rPr lang="en-US" sz="2000" dirty="0"/>
              <a:t>)=1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P(</a:t>
            </a:r>
            <a:r>
              <a:rPr lang="en-US" sz="2400" i="1" dirty="0"/>
              <a:t>x</a:t>
            </a:r>
            <a:r>
              <a:rPr lang="en-US" sz="2400" dirty="0"/>
              <a:t>)=0 </a:t>
            </a:r>
            <a:r>
              <a:rPr lang="en-US" sz="2400" dirty="0">
                <a:sym typeface="Symbol" charset="2"/>
              </a:rPr>
              <a:t> Impossibility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P(</a:t>
            </a:r>
            <a:r>
              <a:rPr lang="en-US" sz="2000" i="1" dirty="0">
                <a:sym typeface="Symbol" charset="2"/>
              </a:rPr>
              <a:t>false</a:t>
            </a:r>
            <a:r>
              <a:rPr lang="en-US" sz="2000" dirty="0">
                <a:sym typeface="Symbol" charset="2"/>
              </a:rPr>
              <a:t>)=0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0&lt;P(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)&lt;1  Uncertainty (varying levels)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For a fair coin, P(heads)=P(tails)=.5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For a fair die, P(1)=…=P(6)=.166…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P(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 </a:t>
            </a:r>
            <a:r>
              <a:rPr lang="en-US" sz="2400" i="1" dirty="0"/>
              <a:t>B</a:t>
            </a:r>
            <a:r>
              <a:rPr lang="en-US" sz="2400" dirty="0"/>
              <a:t>) = P(</a:t>
            </a:r>
            <a:r>
              <a:rPr lang="en-US" sz="2400" i="1" dirty="0"/>
              <a:t>A</a:t>
            </a:r>
            <a:r>
              <a:rPr lang="en-US" sz="2400" dirty="0"/>
              <a:t>) + P(</a:t>
            </a:r>
            <a:r>
              <a:rPr lang="en-US" sz="2400" i="1" dirty="0"/>
              <a:t>B</a:t>
            </a:r>
            <a:r>
              <a:rPr lang="en-US" sz="2400" dirty="0"/>
              <a:t>) - P(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)
</a:t>
            </a:r>
            <a:endParaRPr lang="en-US" sz="2400" dirty="0">
              <a:sym typeface="Symbol" charset="2"/>
            </a:endParaRPr>
          </a:p>
        </p:txBody>
      </p:sp>
      <p:pic>
        <p:nvPicPr>
          <p:cNvPr id="1502212" name="Picture 4" descr="axiom3-ve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0263" y="4619625"/>
            <a:ext cx="3233737" cy="2135188"/>
          </a:xfrm>
          <a:prstGeom prst="rect">
            <a:avLst/>
          </a:prstGeom>
          <a:noFill/>
        </p:spPr>
      </p:pic>
      <p:grpSp>
        <p:nvGrpSpPr>
          <p:cNvPr id="1502228" name="Group 20"/>
          <p:cNvGrpSpPr>
            <a:grpSpLocks/>
          </p:cNvGrpSpPr>
          <p:nvPr/>
        </p:nvGrpSpPr>
        <p:grpSpPr bwMode="auto">
          <a:xfrm>
            <a:off x="0" y="1857375"/>
            <a:ext cx="1171575" cy="2035175"/>
            <a:chOff x="0" y="1170"/>
            <a:chExt cx="738" cy="1282"/>
          </a:xfrm>
        </p:grpSpPr>
        <p:sp>
          <p:nvSpPr>
            <p:cNvPr id="1502223" name="Text Box 15"/>
            <p:cNvSpPr txBox="1">
              <a:spLocks noChangeArrowheads="1"/>
            </p:cNvSpPr>
            <p:nvPr/>
          </p:nvSpPr>
          <p:spPr bwMode="auto">
            <a:xfrm>
              <a:off x="0" y="1170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chemeClr val="accent1"/>
                  </a:solidFill>
                </a:rPr>
                <a:t>1.</a:t>
              </a:r>
            </a:p>
          </p:txBody>
        </p:sp>
        <p:sp>
          <p:nvSpPr>
            <p:cNvPr id="1502225" name="Text Box 17"/>
            <p:cNvSpPr txBox="1">
              <a:spLocks noChangeArrowheads="1"/>
            </p:cNvSpPr>
            <p:nvPr/>
          </p:nvSpPr>
          <p:spPr bwMode="auto">
            <a:xfrm>
              <a:off x="559" y="2122"/>
              <a:ext cx="1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.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502230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4437063"/>
            <a:ext cx="5810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2231" name="Picture 23" descr="Picture clipp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5663" y="4643438"/>
            <a:ext cx="441325" cy="427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04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1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5482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53" y="1100628"/>
            <a:ext cx="8366913" cy="4546639"/>
          </a:xfrm>
        </p:spPr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What are the sources for uncertainty?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How can we use probability to reason about uncertainty?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What is a random variable? Atomic events? How are they used for inference?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What is independence?  What is conditional independence? Why are they needed </a:t>
            </a:r>
            <a:r>
              <a:rPr lang="en-US" sz="3200" dirty="0"/>
              <a:t>for </a:t>
            </a:r>
            <a:r>
              <a:rPr lang="en-US" sz="3200" dirty="0" smtClean="0"/>
              <a:t>reasoning </a:t>
            </a:r>
            <a:r>
              <a:rPr lang="en-US" sz="3200" dirty="0"/>
              <a:t>about </a:t>
            </a:r>
            <a:r>
              <a:rPr lang="en-US" sz="3200" dirty="0" smtClean="0"/>
              <a:t>uncertainty?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What is Bayes rule? How is this addressing combining evidence for diagnosis?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/>
              <a:t>Bayesian networks provide a natural representation for (causally induced) conditional independence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/>
              <a:t>Topology + CPTs = compact representation of joint distribution</a:t>
            </a:r>
          </a:p>
          <a:p>
            <a:pPr>
              <a:buFont typeface="Arial"/>
              <a:buChar char="•"/>
            </a:pP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70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181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47910"/>
          </a:xfrm>
        </p:spPr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1100628"/>
            <a:ext cx="8910038" cy="4546639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 smtClean="0"/>
              <a:t>Try exercise 13.4,7,8,13,15</a:t>
            </a:r>
            <a:r>
              <a:rPr lang="en-US" sz="3200" dirty="0"/>
              <a:t>, 14.2,8 </a:t>
            </a:r>
            <a:r>
              <a:rPr lang="en-US" sz="3200" dirty="0" smtClean="0"/>
              <a:t>in AIMA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71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86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7BC0-8939-104D-9BE5-FC9A39E9E8E2}" type="slidenum">
              <a:rPr lang="en-US"/>
              <a:pPr/>
              <a:t>8</a:t>
            </a:fld>
            <a:endParaRPr lang="en-US"/>
          </a:p>
        </p:txBody>
      </p:sp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0"/>
            <a:ext cx="7772400" cy="1022350"/>
          </a:xfrm>
        </p:spPr>
        <p:txBody>
          <a:bodyPr/>
          <a:lstStyle/>
          <a:p>
            <a:r>
              <a:rPr lang="en-US" sz="4000"/>
              <a:t>More on Probability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957263"/>
            <a:ext cx="8378825" cy="5480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P(</a:t>
            </a:r>
            <a:r>
              <a:rPr lang="en-US" sz="2400" i="1" dirty="0" err="1"/>
              <a:t>x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i="1" dirty="0" err="1"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)=</a:t>
            </a:r>
            <a:r>
              <a:rPr lang="en-US" sz="2400" dirty="0" err="1">
                <a:sym typeface="Symbol" charset="2"/>
              </a:rPr>
              <a:t>P(</a:t>
            </a:r>
            <a:r>
              <a:rPr lang="en-US" sz="2400" i="1" dirty="0" err="1">
                <a:sym typeface="Symbol" charset="2"/>
              </a:rPr>
              <a:t>x</a:t>
            </a:r>
            <a:r>
              <a:rPr lang="en-US" sz="2400" dirty="0" err="1">
                <a:sym typeface="Symbol" charset="2"/>
              </a:rPr>
              <a:t>)P(</a:t>
            </a:r>
            <a:r>
              <a:rPr lang="en-US" sz="2400" i="1" dirty="0" err="1"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) i</a:t>
            </a:r>
            <a:r>
              <a:rPr lang="en-US" sz="2400" dirty="0"/>
              <a:t>f </a:t>
            </a:r>
            <a:r>
              <a:rPr lang="en-US" sz="2400" i="1" dirty="0" err="1"/>
              <a:t>x</a:t>
            </a:r>
            <a:r>
              <a:rPr lang="en-US" sz="2400" dirty="0"/>
              <a:t> and </a:t>
            </a:r>
            <a:r>
              <a:rPr lang="en-US" sz="2400" i="1" dirty="0" err="1"/>
              <a:t>y</a:t>
            </a:r>
            <a:r>
              <a:rPr lang="en-US" sz="2400" dirty="0"/>
              <a:t> are </a:t>
            </a:r>
            <a:r>
              <a:rPr lang="en-US" sz="2400" i="1" dirty="0"/>
              <a:t>independent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P(</a:t>
            </a:r>
            <a:r>
              <a:rPr lang="en-US" sz="2000" i="1" dirty="0">
                <a:sym typeface="Symbol" charset="2"/>
              </a:rPr>
              <a:t>heads</a:t>
            </a:r>
            <a:r>
              <a:rPr lang="en-US" sz="2000" baseline="30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heads</a:t>
            </a:r>
            <a:r>
              <a:rPr lang="en-US" sz="2000" baseline="30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)=P(</a:t>
            </a:r>
            <a:r>
              <a:rPr lang="en-US" sz="2000" i="1" dirty="0">
                <a:sym typeface="Symbol" charset="2"/>
              </a:rPr>
              <a:t>heads</a:t>
            </a:r>
            <a:r>
              <a:rPr lang="en-US" sz="2000" baseline="30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)P(</a:t>
            </a:r>
            <a:r>
              <a:rPr lang="en-US" sz="2000" i="1" dirty="0">
                <a:sym typeface="Symbol" charset="2"/>
              </a:rPr>
              <a:t>heads</a:t>
            </a:r>
            <a:r>
              <a:rPr lang="en-US" sz="2000" baseline="30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)=.5*.5=.25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P(</a:t>
            </a:r>
            <a:r>
              <a:rPr lang="en-US" sz="2000" i="1" dirty="0" err="1"/>
              <a:t>AinCourse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 err="1">
                <a:sym typeface="Symbol" charset="2"/>
              </a:rPr>
              <a:t>Raining</a:t>
            </a:r>
            <a:r>
              <a:rPr lang="en-US" sz="2000" dirty="0">
                <a:sym typeface="Symbol" charset="2"/>
              </a:rPr>
              <a:t>)=</a:t>
            </a:r>
            <a:r>
              <a:rPr lang="en-US" sz="2000" dirty="0" err="1">
                <a:sym typeface="Symbol" charset="2"/>
              </a:rPr>
              <a:t>P(</a:t>
            </a:r>
            <a:r>
              <a:rPr lang="en-US" sz="2000" i="1" dirty="0" err="1">
                <a:sym typeface="Symbol" charset="2"/>
              </a:rPr>
              <a:t>AinCourse</a:t>
            </a:r>
            <a:r>
              <a:rPr lang="en-US" sz="2000" dirty="0" err="1">
                <a:sym typeface="Symbol" charset="2"/>
              </a:rPr>
              <a:t>)P(</a:t>
            </a:r>
            <a:r>
              <a:rPr lang="en-US" sz="2000" i="1" dirty="0" err="1">
                <a:sym typeface="Symbol" charset="2"/>
              </a:rPr>
              <a:t>Raining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ym typeface="Symbol" charset="2"/>
              </a:rPr>
              <a:t>No general way to compute when not independent, except…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ym typeface="Symbol" charset="2"/>
              </a:rPr>
              <a:t>P(</a:t>
            </a:r>
            <a:r>
              <a:rPr lang="en-US" sz="2400" i="1" dirty="0" err="1">
                <a:sym typeface="Symbol" charset="2"/>
              </a:rPr>
              <a:t>x</a:t>
            </a:r>
            <a:r>
              <a:rPr lang="en-US" sz="2400" dirty="0" err="1">
                <a:sym typeface="Symbol" charset="2"/>
              </a:rPr>
              <a:t></a:t>
            </a:r>
            <a:r>
              <a:rPr lang="en-US" sz="2400" i="1" dirty="0" err="1"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)=0 if </a:t>
            </a:r>
            <a:r>
              <a:rPr lang="en-US" sz="2400" i="1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and </a:t>
            </a:r>
            <a:r>
              <a:rPr lang="en-US" sz="2400" i="1" dirty="0" err="1"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 are </a:t>
            </a:r>
            <a:r>
              <a:rPr lang="en-US" sz="2400" i="1" dirty="0">
                <a:sym typeface="Symbol" charset="2"/>
              </a:rPr>
              <a:t>mutually exclusive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ym typeface="Symbol" charset="2"/>
              </a:rPr>
              <a:t>P(</a:t>
            </a:r>
            <a:r>
              <a:rPr lang="en-US" sz="2000" i="1" dirty="0" err="1">
                <a:sym typeface="Symbol" charset="2"/>
              </a:rPr>
              <a:t>AinCourse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 err="1">
                <a:sym typeface="Symbol" charset="2"/>
              </a:rPr>
              <a:t>BinCourse</a:t>
            </a:r>
            <a:r>
              <a:rPr lang="en-US" sz="2000" dirty="0">
                <a:sym typeface="Symbol" charset="2"/>
              </a:rPr>
              <a:t>)=0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ym typeface="Symbol" charset="2"/>
              </a:rPr>
              <a:t>P(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 err="1">
                <a:sym typeface="Symbol" charset="2"/>
              </a:rPr>
              <a:t>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)=0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Makes </a:t>
            </a:r>
            <a:r>
              <a:rPr lang="en-US" sz="2000" dirty="0" err="1">
                <a:sym typeface="Symbol" charset="2"/>
              </a:rPr>
              <a:t>P(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 err="1">
                <a:sym typeface="Symbol" charset="2"/>
              </a:rPr>
              <a:t></a:t>
            </a:r>
            <a:r>
              <a:rPr lang="en-US" sz="2000" i="1" dirty="0" err="1">
                <a:sym typeface="Symbol" charset="2"/>
              </a:rPr>
              <a:t>y</a:t>
            </a:r>
            <a:r>
              <a:rPr lang="en-US" sz="2000" dirty="0">
                <a:sym typeface="Symbol" charset="2"/>
              </a:rPr>
              <a:t>)=</a:t>
            </a:r>
            <a:r>
              <a:rPr lang="en-US" sz="2000" dirty="0" err="1">
                <a:sym typeface="Symbol" charset="2"/>
              </a:rPr>
              <a:t>P(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 err="1">
                <a:sym typeface="Symbol" charset="2"/>
              </a:rPr>
              <a:t>)+P(</a:t>
            </a:r>
            <a:r>
              <a:rPr lang="en-US" sz="2000" i="1" dirty="0" err="1">
                <a:sym typeface="Symbol" charset="2"/>
              </a:rPr>
              <a:t>y</a:t>
            </a:r>
            <a:r>
              <a:rPr lang="en-US" sz="2000" dirty="0">
                <a:sym typeface="Symbol" charset="2"/>
              </a:rPr>
              <a:t>) by Axiom 3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ym typeface="Symbol" charset="2"/>
              </a:rPr>
              <a:t>P(</a:t>
            </a:r>
            <a:r>
              <a:rPr lang="en-US" sz="2400" i="1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)=</a:t>
            </a:r>
            <a:r>
              <a:rPr lang="en-US" sz="2400" dirty="0" err="1">
                <a:sym typeface="Symbol" charset="2"/>
              </a:rPr>
              <a:t>P(</a:t>
            </a:r>
            <a:r>
              <a:rPr lang="en-US" sz="2400" i="1" dirty="0" err="1"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) if </a:t>
            </a:r>
            <a:r>
              <a:rPr lang="en-US" sz="2400" i="1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=</a:t>
            </a:r>
            <a:r>
              <a:rPr lang="en-US" sz="2400" i="1" dirty="0" err="1"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 (logically equivalent)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P(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i="1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…</a:t>
            </a:r>
            <a:r>
              <a:rPr lang="en-US" sz="2400" dirty="0" err="1">
                <a:sym typeface="Symbol" charset="2"/>
              </a:rPr>
              <a:t></a:t>
            </a:r>
            <a:r>
              <a:rPr lang="en-US" sz="2400" i="1" dirty="0" err="1">
                <a:sym typeface="Symbol" charset="2"/>
              </a:rPr>
              <a:t>x</a:t>
            </a:r>
            <a:r>
              <a:rPr lang="en-US" sz="2400" i="1" baseline="-250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)=1 if the 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i="1" baseline="-25000" dirty="0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’s are </a:t>
            </a:r>
            <a:r>
              <a:rPr lang="en-US" sz="2400" i="1" dirty="0">
                <a:sym typeface="Symbol" charset="2"/>
              </a:rPr>
              <a:t>exhaustive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ym typeface="Symbol" charset="2"/>
              </a:rPr>
              <a:t>P(</a:t>
            </a:r>
            <a:r>
              <a:rPr lang="en-US" sz="2000" i="1" dirty="0" err="1">
                <a:sym typeface="Symbol" charset="2"/>
              </a:rPr>
              <a:t>heads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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tails</a:t>
            </a:r>
            <a:r>
              <a:rPr lang="en-US" sz="2000" dirty="0">
                <a:sym typeface="Symbol" charset="2"/>
              </a:rPr>
              <a:t>)=1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P(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 err="1">
                <a:sym typeface="Symbol" charset="2"/>
              </a:rPr>
              <a:t>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)=1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P(</a:t>
            </a:r>
            <a:r>
              <a:rPr lang="en-US" sz="2400" dirty="0" err="1">
                <a:sym typeface="Symbol" charset="2"/>
              </a:rPr>
              <a:t></a:t>
            </a:r>
            <a:r>
              <a:rPr lang="en-US" sz="2400" i="1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)=1-P(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)</a:t>
            </a:r>
            <a:endParaRPr lang="en-US" sz="2400" dirty="0" smtClean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charset="2"/>
              </a:rPr>
              <a:t>1=</a:t>
            </a:r>
            <a:r>
              <a:rPr lang="en-US" sz="2000" dirty="0" err="1" smtClean="0">
                <a:sym typeface="Symbol" charset="2"/>
              </a:rPr>
              <a:t>P</a:t>
            </a:r>
            <a:r>
              <a:rPr lang="en-US" sz="2000" dirty="0" err="1">
                <a:sym typeface="Symbol" charset="2"/>
              </a:rPr>
              <a:t>(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 err="1">
                <a:sym typeface="Symbol" charset="2"/>
              </a:rPr>
              <a:t>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)=</a:t>
            </a:r>
            <a:r>
              <a:rPr lang="en-US" sz="2000" dirty="0" err="1">
                <a:sym typeface="Symbol" charset="2"/>
              </a:rPr>
              <a:t>P(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 err="1">
                <a:sym typeface="Symbol" charset="2"/>
              </a:rPr>
              <a:t>)+P(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 err="1">
                <a:sym typeface="Symbol" charset="2"/>
              </a:rPr>
              <a:t>)-P(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 err="1">
                <a:sym typeface="Symbol" charset="2"/>
              </a:rPr>
              <a:t></a:t>
            </a:r>
            <a:r>
              <a:rPr lang="en-US" sz="2000" i="1" dirty="0" err="1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1</a:t>
            </a:r>
            <a:r>
              <a:rPr lang="en-US" sz="2000" dirty="0" smtClean="0">
                <a:sym typeface="Symbol" charset="2"/>
              </a:rPr>
              <a:t>=P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)+P(</a:t>
            </a:r>
            <a:r>
              <a:rPr lang="en-US" sz="2000" i="1" dirty="0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)-0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ym typeface="Symbol" charset="2"/>
              </a:rPr>
              <a:t>In general, summing probabilities over any partition yields 1</a:t>
            </a:r>
          </a:p>
        </p:txBody>
      </p:sp>
      <p:grpSp>
        <p:nvGrpSpPr>
          <p:cNvPr id="1504262" name="Group 6"/>
          <p:cNvGrpSpPr>
            <a:grpSpLocks/>
          </p:cNvGrpSpPr>
          <p:nvPr/>
        </p:nvGrpSpPr>
        <p:grpSpPr bwMode="auto">
          <a:xfrm>
            <a:off x="5892800" y="3184525"/>
            <a:ext cx="1325563" cy="620713"/>
            <a:chOff x="4410" y="2155"/>
            <a:chExt cx="835" cy="391"/>
          </a:xfrm>
        </p:grpSpPr>
        <p:sp>
          <p:nvSpPr>
            <p:cNvPr id="1504260" name="Oval 4"/>
            <p:cNvSpPr>
              <a:spLocks noChangeArrowheads="1"/>
            </p:cNvSpPr>
            <p:nvPr/>
          </p:nvSpPr>
          <p:spPr bwMode="auto">
            <a:xfrm>
              <a:off x="4410" y="2156"/>
              <a:ext cx="400" cy="3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4261" name="Oval 5"/>
            <p:cNvSpPr>
              <a:spLocks noChangeArrowheads="1"/>
            </p:cNvSpPr>
            <p:nvPr/>
          </p:nvSpPr>
          <p:spPr bwMode="auto">
            <a:xfrm>
              <a:off x="4845" y="2155"/>
              <a:ext cx="400" cy="390"/>
            </a:xfrm>
            <a:prstGeom prst="ellipse">
              <a:avLst/>
            </a:prstGeom>
            <a:solidFill>
              <a:srgbClr val="04F30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9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CA8-1ED9-D846-A5D9-F47DFDDED1F1}" type="slidenum">
              <a:rPr lang="en-US"/>
              <a:pPr/>
              <a:t>9</a:t>
            </a:fld>
            <a:endParaRPr lang="en-US"/>
          </a:p>
        </p:txBody>
      </p:sp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320675"/>
            <a:ext cx="7772400" cy="1143000"/>
          </a:xfrm>
        </p:spPr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749425"/>
            <a:ext cx="8270875" cy="4622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Degrees of belief (</a:t>
            </a:r>
            <a:r>
              <a:rPr lang="en-US" sz="2800" i="1" dirty="0"/>
              <a:t>probabilities</a:t>
            </a:r>
            <a:r>
              <a:rPr lang="en-US" sz="2800" dirty="0"/>
              <a:t>) are applied to </a:t>
            </a:r>
            <a:r>
              <a:rPr lang="en-US" sz="2800" i="1" dirty="0"/>
              <a:t>propositions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Essentially </a:t>
            </a:r>
            <a:r>
              <a:rPr lang="en-US" sz="2400" dirty="0" smtClean="0"/>
              <a:t>a modal extension to </a:t>
            </a:r>
            <a:r>
              <a:rPr lang="en-US" sz="2400" dirty="0"/>
              <a:t>propositional logic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Basic </a:t>
            </a:r>
            <a:r>
              <a:rPr lang="en-US" sz="2800" dirty="0"/>
              <a:t>language element is the </a:t>
            </a:r>
            <a:r>
              <a:rPr lang="en-US" sz="2800" i="1" dirty="0"/>
              <a:t>random variable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Refers to a part of the world of interest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i="1" dirty="0" err="1"/>
              <a:t>CourseGrade</a:t>
            </a:r>
            <a:r>
              <a:rPr lang="en-US" sz="2000" dirty="0"/>
              <a:t>, </a:t>
            </a:r>
            <a:r>
              <a:rPr lang="en-US" sz="2000" i="1" dirty="0" err="1"/>
              <a:t>CoinSideUp</a:t>
            </a:r>
            <a:r>
              <a:rPr lang="en-US" sz="2000" dirty="0"/>
              <a:t>, </a:t>
            </a:r>
            <a:r>
              <a:rPr lang="en-US" sz="2000" i="1" dirty="0"/>
              <a:t>Weather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 random variable has a </a:t>
            </a:r>
            <a:r>
              <a:rPr lang="en-US" sz="2400" i="1" dirty="0"/>
              <a:t>value</a:t>
            </a:r>
            <a:r>
              <a:rPr lang="en-US" sz="2400" dirty="0"/>
              <a:t>, but we are uncertain as to what this value is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Does </a:t>
            </a:r>
            <a:r>
              <a:rPr lang="en-US" sz="2000" i="1" dirty="0"/>
              <a:t>Weather=sunny</a:t>
            </a:r>
            <a:r>
              <a:rPr lang="en-US" sz="2000" dirty="0"/>
              <a:t> or </a:t>
            </a:r>
            <a:r>
              <a:rPr lang="en-US" sz="2000" i="1" dirty="0"/>
              <a:t>Weather=cloudy</a:t>
            </a:r>
            <a:r>
              <a:rPr lang="en-US" sz="2000" dirty="0"/>
              <a:t> or …?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Does </a:t>
            </a:r>
            <a:r>
              <a:rPr lang="en-US" sz="2000" i="1" dirty="0" err="1"/>
              <a:t>AinCourse</a:t>
            </a:r>
            <a:r>
              <a:rPr lang="en-US" sz="2000" i="1" dirty="0"/>
              <a:t>=true</a:t>
            </a:r>
            <a:r>
              <a:rPr lang="en-US" sz="2000" dirty="0"/>
              <a:t> or </a:t>
            </a:r>
            <a:r>
              <a:rPr lang="en-US" sz="2000" i="1" dirty="0" err="1"/>
              <a:t>AinCourse</a:t>
            </a:r>
            <a:r>
              <a:rPr lang="en-US" sz="2000" i="1" dirty="0"/>
              <a:t>=false</a:t>
            </a:r>
            <a:r>
              <a:rPr lang="en-US" sz="2000" dirty="0"/>
              <a:t>?</a:t>
            </a:r>
          </a:p>
          <a:p>
            <a:pPr lvl="2">
              <a:lnSpc>
                <a:spcPct val="80000"/>
              </a:lnSpc>
            </a:pPr>
            <a:r>
              <a:rPr lang="en-US" sz="2000" i="1" dirty="0"/>
              <a:t>Analogous to a function with zero arguments in FOL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The values of a random variable come from a </a:t>
            </a:r>
            <a:r>
              <a:rPr lang="en-US" sz="2400" i="1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15160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059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 Spring 2015">
  <a:themeElements>
    <a:clrScheme name="Custom 5">
      <a:dk1>
        <a:srgbClr val="000000"/>
      </a:dk1>
      <a:lt1>
        <a:srgbClr val="FFFFFF"/>
      </a:lt1>
      <a:dk2>
        <a:srgbClr val="D1282E"/>
      </a:dk2>
      <a:lt2>
        <a:srgbClr val="C80F1F"/>
      </a:lt2>
      <a:accent1>
        <a:srgbClr val="BC1422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08BB2E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 Spring 2015.thmx</Template>
  <TotalTime>747</TotalTime>
  <Words>5122</Words>
  <Application>Microsoft Office PowerPoint</Application>
  <PresentationFormat>On-screen Show (4:3)</PresentationFormat>
  <Paragraphs>887</Paragraphs>
  <Slides>71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ＭＳ Ｐゴシック</vt:lpstr>
      <vt:lpstr>Arial</vt:lpstr>
      <vt:lpstr>Arial Black</vt:lpstr>
      <vt:lpstr>Calibri</vt:lpstr>
      <vt:lpstr>Helvetica</vt:lpstr>
      <vt:lpstr>Symbol</vt:lpstr>
      <vt:lpstr>Wingdings</vt:lpstr>
      <vt:lpstr>AI Spring 2015</vt:lpstr>
      <vt:lpstr>1_AI Spring 2015</vt:lpstr>
      <vt:lpstr>Artificial Intelligence Lecture 11: Quantifying Uncertainty (Uncertain Knowledge and Reasoning, Chapter 13&amp;14)</vt:lpstr>
      <vt:lpstr>Uncertainty Coping with What You Don’t Grasp</vt:lpstr>
      <vt:lpstr>Example When to Leave for Airport?</vt:lpstr>
      <vt:lpstr>Logic and Uncertainty</vt:lpstr>
      <vt:lpstr>Airport Example (Cont.)</vt:lpstr>
      <vt:lpstr>Probability</vt:lpstr>
      <vt:lpstr>Basic Concepts of Probability</vt:lpstr>
      <vt:lpstr>More on Probability</vt:lpstr>
      <vt:lpstr>Random Variables</vt:lpstr>
      <vt:lpstr>Domains of Random Variables</vt:lpstr>
      <vt:lpstr>Constructing Propositions from Random Variables</vt:lpstr>
      <vt:lpstr>Atomic Events</vt:lpstr>
      <vt:lpstr>Probability Distributions</vt:lpstr>
      <vt:lpstr>Joint Probability Distribution</vt:lpstr>
      <vt:lpstr>Probabilistic Inference by Enumeration</vt:lpstr>
      <vt:lpstr>Inference of Complex Propositions</vt:lpstr>
      <vt:lpstr>Probabilities and Evidence</vt:lpstr>
      <vt:lpstr>Conditional Probability (Cont.)</vt:lpstr>
      <vt:lpstr>Inference w/ Conditional Probabilities</vt:lpstr>
      <vt:lpstr>Inference w/ Conditional Probabilities</vt:lpstr>
      <vt:lpstr>Normalized Inference Procedure</vt:lpstr>
      <vt:lpstr>Multiple Sources of Evidence</vt:lpstr>
      <vt:lpstr>Independence</vt:lpstr>
      <vt:lpstr>Conditional Independence</vt:lpstr>
      <vt:lpstr>Conditional Independence</vt:lpstr>
      <vt:lpstr>Conditional Independence…</vt:lpstr>
      <vt:lpstr>Bayes' Rule</vt:lpstr>
      <vt:lpstr>Bayes' Rule</vt:lpstr>
      <vt:lpstr>Bayes' Rule</vt:lpstr>
      <vt:lpstr>Combining Evidence (for Diagnosis) via Bayes' Rule and Conditional Independence</vt:lpstr>
      <vt:lpstr>Decision Making under Uncertainty</vt:lpstr>
      <vt:lpstr>Core of Decision Theory</vt:lpstr>
      <vt:lpstr>Return to Wumpus World</vt:lpstr>
      <vt:lpstr>Probability Model</vt:lpstr>
      <vt:lpstr>Observations and Query</vt:lpstr>
      <vt:lpstr>Conditional Independence to the Rescue!</vt:lpstr>
      <vt:lpstr>Results</vt:lpstr>
      <vt:lpstr>Exercise 13.3</vt:lpstr>
      <vt:lpstr>Exercise 13.12</vt:lpstr>
      <vt:lpstr>Bayesian Network (Chap. 14) (14.5 &amp; 14.6 optional)</vt:lpstr>
      <vt:lpstr>Syntax</vt:lpstr>
      <vt:lpstr>Independence in Bayesian Networks</vt:lpstr>
      <vt:lpstr>Alarm Example</vt:lpstr>
      <vt:lpstr>Alarm Example (Cont.)</vt:lpstr>
      <vt:lpstr>Compactness/Efficiency</vt:lpstr>
      <vt:lpstr>Semantics</vt:lpstr>
      <vt:lpstr>PowerPoint Presentation</vt:lpstr>
      <vt:lpstr>The Chain Rule and Network Semantics</vt:lpstr>
      <vt:lpstr>Constructing Bayesian Networks</vt:lpstr>
      <vt:lpstr>Example: B, E, A, J, M</vt:lpstr>
      <vt:lpstr>What if Choose Bad Causal Ordering?</vt:lpstr>
      <vt:lpstr>Bad Causal Ordering</vt:lpstr>
      <vt:lpstr>Bad Causal Ordering</vt:lpstr>
      <vt:lpstr>Bad Causal Ordering</vt:lpstr>
      <vt:lpstr>Bad Causal Ordering</vt:lpstr>
      <vt:lpstr>Bad Causal Ordering</vt:lpstr>
      <vt:lpstr>Comments on Bad Ordering</vt:lpstr>
      <vt:lpstr>Enumeration in Bayesian Networks</vt:lpstr>
      <vt:lpstr>Evaluation Tree for P(b | j,m)</vt:lpstr>
      <vt:lpstr>Evaluation Tree for P(b | j,m)</vt:lpstr>
      <vt:lpstr>Conditional Independence of Nodes</vt:lpstr>
      <vt:lpstr>Exercise 14.1</vt:lpstr>
      <vt:lpstr>Exercise 14.1</vt:lpstr>
      <vt:lpstr>Exercise 14.1</vt:lpstr>
      <vt:lpstr>Exercise 14.1</vt:lpstr>
      <vt:lpstr>Exercise 14.4</vt:lpstr>
      <vt:lpstr>Exercise 14.4</vt:lpstr>
      <vt:lpstr>Exercise 14.4</vt:lpstr>
      <vt:lpstr>Exercise 14.4</vt:lpstr>
      <vt:lpstr>What you should know</vt:lpstr>
      <vt:lpstr>Want more?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Lectures 17&amp;18: Quantifying Uncertainty (Part IV: Uncertain Knowledge and Reasoning, Chapter 13)</dc:title>
  <dc:creator>Bill Swartout</dc:creator>
  <cp:lastModifiedBy>den-instructor</cp:lastModifiedBy>
  <cp:revision>45</cp:revision>
  <cp:lastPrinted>2015-03-24T22:31:36Z</cp:lastPrinted>
  <dcterms:created xsi:type="dcterms:W3CDTF">2015-03-16T23:59:32Z</dcterms:created>
  <dcterms:modified xsi:type="dcterms:W3CDTF">2017-06-27T21:55:41Z</dcterms:modified>
</cp:coreProperties>
</file>