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F"/>
    <a:srgbClr val="DA3A3D"/>
    <a:srgbClr val="7D3634"/>
    <a:srgbClr val="F6C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0"/>
    <p:restoredTop sz="94673"/>
  </p:normalViewPr>
  <p:slideViewPr>
    <p:cSldViewPr snapToGrid="0" snapToObjects="1">
      <p:cViewPr>
        <p:scale>
          <a:sx n="400" d="100"/>
          <a:sy n="400" d="100"/>
        </p:scale>
        <p:origin x="-8176" y="-4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8D39E-CD66-CC42-88C7-59FC35003A8A}" type="datetimeFigureOut">
              <a:rPr kumimoji="1" lang="zh-CN" altLang="en-US" smtClean="0"/>
              <a:t>2017/7/18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97CA6-3AF4-F649-B3B5-8884FD7F1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63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1E0F-00B3-E946-995A-91DA6DE5C5CC}" type="datetimeFigureOut">
              <a:rPr kumimoji="1" lang="zh-CN" altLang="en-US" smtClean="0"/>
              <a:t>2017/7/18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24AB-03B7-5A4B-8BEE-A6E993455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1E0F-00B3-E946-995A-91DA6DE5C5CC}" type="datetimeFigureOut">
              <a:rPr kumimoji="1" lang="zh-CN" altLang="en-US" smtClean="0"/>
              <a:t>2017/7/18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24AB-03B7-5A4B-8BEE-A6E993455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1E0F-00B3-E946-995A-91DA6DE5C5CC}" type="datetimeFigureOut">
              <a:rPr kumimoji="1" lang="zh-CN" altLang="en-US" smtClean="0"/>
              <a:t>2017/7/18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24AB-03B7-5A4B-8BEE-A6E993455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1E0F-00B3-E946-995A-91DA6DE5C5CC}" type="datetimeFigureOut">
              <a:rPr kumimoji="1" lang="zh-CN" altLang="en-US" smtClean="0"/>
              <a:t>2017/7/18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24AB-03B7-5A4B-8BEE-A6E993455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1E0F-00B3-E946-995A-91DA6DE5C5CC}" type="datetimeFigureOut">
              <a:rPr kumimoji="1" lang="zh-CN" altLang="en-US" smtClean="0"/>
              <a:t>2017/7/18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24AB-03B7-5A4B-8BEE-A6E993455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1E0F-00B3-E946-995A-91DA6DE5C5CC}" type="datetimeFigureOut">
              <a:rPr kumimoji="1" lang="zh-CN" altLang="en-US" smtClean="0"/>
              <a:t>2017/7/18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24AB-03B7-5A4B-8BEE-A6E993455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1E0F-00B3-E946-995A-91DA6DE5C5CC}" type="datetimeFigureOut">
              <a:rPr kumimoji="1" lang="zh-CN" altLang="en-US" smtClean="0"/>
              <a:t>2017/7/18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24AB-03B7-5A4B-8BEE-A6E993455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1E0F-00B3-E946-995A-91DA6DE5C5CC}" type="datetimeFigureOut">
              <a:rPr kumimoji="1" lang="zh-CN" altLang="en-US" smtClean="0"/>
              <a:t>2017/7/18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24AB-03B7-5A4B-8BEE-A6E993455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1E0F-00B3-E946-995A-91DA6DE5C5CC}" type="datetimeFigureOut">
              <a:rPr kumimoji="1" lang="zh-CN" altLang="en-US" smtClean="0"/>
              <a:t>2017/7/18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24AB-03B7-5A4B-8BEE-A6E993455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1E0F-00B3-E946-995A-91DA6DE5C5CC}" type="datetimeFigureOut">
              <a:rPr kumimoji="1" lang="zh-CN" altLang="en-US" smtClean="0"/>
              <a:t>2017/7/18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24AB-03B7-5A4B-8BEE-A6E993455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1E0F-00B3-E946-995A-91DA6DE5C5CC}" type="datetimeFigureOut">
              <a:rPr kumimoji="1" lang="zh-CN" altLang="en-US" smtClean="0"/>
              <a:t>2017/7/18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24AB-03B7-5A4B-8BEE-A6E993455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1E0F-00B3-E946-995A-91DA6DE5C5CC}" type="datetimeFigureOut">
              <a:rPr kumimoji="1" lang="zh-CN" altLang="en-US" smtClean="0"/>
              <a:t>2017/7/18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24AB-03B7-5A4B-8BEE-A6E993455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1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04" y="105196"/>
            <a:ext cx="8933608" cy="1258655"/>
          </a:xfrm>
          <a:prstGeom prst="rect">
            <a:avLst/>
          </a:prstGeom>
          <a:solidFill>
            <a:srgbClr val="FFD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4580" y="257469"/>
            <a:ext cx="569399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7D3634"/>
                </a:solidFill>
              </a:rPr>
              <a:t>Machine</a:t>
            </a:r>
            <a:r>
              <a:rPr lang="zh-CN" altLang="en-US" sz="2800" b="1" dirty="0" smtClean="0">
                <a:ln w="0"/>
                <a:solidFill>
                  <a:srgbClr val="7D3634"/>
                </a:solidFill>
              </a:rPr>
              <a:t> </a:t>
            </a:r>
            <a:r>
              <a:rPr lang="en-US" altLang="zh-CN" sz="2800" b="1" dirty="0" smtClean="0">
                <a:ln w="0"/>
                <a:solidFill>
                  <a:srgbClr val="7D3634"/>
                </a:solidFill>
              </a:rPr>
              <a:t>learning </a:t>
            </a:r>
            <a:r>
              <a:rPr lang="en-US" altLang="zh-CN" sz="2800" b="1" dirty="0">
                <a:solidFill>
                  <a:schemeClr val="bg1"/>
                </a:solidFill>
              </a:rPr>
              <a:t>with Mathematica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2800" b="1" dirty="0" smtClean="0">
                <a:ln w="0"/>
                <a:solidFill>
                  <a:schemeClr val="bg1"/>
                </a:solidFill>
              </a:rPr>
              <a:t>for</a:t>
            </a:r>
            <a:r>
              <a:rPr lang="zh-CN" altLang="en-US" sz="2800" b="1" dirty="0" smtClean="0">
                <a:ln w="0"/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ln w="0"/>
                <a:solidFill>
                  <a:srgbClr val="7D3634"/>
                </a:solidFill>
              </a:rPr>
              <a:t>Tornadoes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in the U.S., 1950-2015</a:t>
            </a:r>
            <a:endParaRPr lang="en-US" altLang="zh-CN" sz="2800" b="1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84310" y="36568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n w="0"/>
                <a:solidFill>
                  <a:srgbClr val="7D3634"/>
                </a:solidFill>
              </a:rPr>
              <a:t>Zhangliang Dong</a:t>
            </a:r>
          </a:p>
          <a:p>
            <a:r>
              <a:rPr lang="en-US" altLang="zh-CN" sz="1200" dirty="0">
                <a:ln w="0"/>
                <a:solidFill>
                  <a:srgbClr val="7D3634"/>
                </a:solidFill>
              </a:rPr>
              <a:t>Keying Zhou</a:t>
            </a:r>
          </a:p>
          <a:p>
            <a:r>
              <a:rPr lang="en-US" altLang="zh-CN" sz="1200" dirty="0" err="1">
                <a:ln w="0"/>
                <a:solidFill>
                  <a:srgbClr val="7D3634"/>
                </a:solidFill>
              </a:rPr>
              <a:t>Yueran</a:t>
            </a:r>
            <a:r>
              <a:rPr lang="en-US" altLang="zh-CN" sz="1200" dirty="0">
                <a:ln w="0"/>
                <a:solidFill>
                  <a:srgbClr val="7D3634"/>
                </a:solidFill>
              </a:rPr>
              <a:t> </a:t>
            </a:r>
            <a:r>
              <a:rPr lang="en-US" altLang="zh-CN" sz="1200" dirty="0" err="1">
                <a:ln w="0"/>
                <a:solidFill>
                  <a:srgbClr val="7D3634"/>
                </a:solidFill>
              </a:rPr>
              <a:t>Cai</a:t>
            </a:r>
            <a:endParaRPr lang="zh-CN" altLang="en-US" sz="1200" dirty="0">
              <a:ln w="0"/>
              <a:solidFill>
                <a:srgbClr val="7D3634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84310" y="1014633"/>
            <a:ext cx="3246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 smtClean="0">
                <a:solidFill>
                  <a:schemeClr val="bg1"/>
                </a:solidFill>
              </a:rPr>
              <a:t>HOMEWORK FOR USC CSCI561 </a:t>
            </a:r>
            <a:r>
              <a:rPr kumimoji="1" lang="en-US" altLang="zh-CN" sz="1100" b="1" smtClean="0">
                <a:solidFill>
                  <a:schemeClr val="bg1"/>
                </a:solidFill>
              </a:rPr>
              <a:t>FOUNDATIONS OF AI</a:t>
            </a:r>
            <a:endParaRPr kumimoji="1" lang="zh-CN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22" y="418556"/>
            <a:ext cx="1969770" cy="388306"/>
          </a:xfrm>
          <a:prstGeom prst="rect">
            <a:avLst/>
          </a:prstGeom>
        </p:spPr>
      </p:pic>
      <p:grpSp>
        <p:nvGrpSpPr>
          <p:cNvPr id="17" name="组 16"/>
          <p:cNvGrpSpPr/>
          <p:nvPr/>
        </p:nvGrpSpPr>
        <p:grpSpPr>
          <a:xfrm>
            <a:off x="224580" y="2158937"/>
            <a:ext cx="2454357" cy="1211580"/>
            <a:chOff x="224580" y="2295434"/>
            <a:chExt cx="2454357" cy="1211580"/>
          </a:xfrm>
        </p:grpSpPr>
        <p:sp>
          <p:nvSpPr>
            <p:cNvPr id="13" name="矩形 12"/>
            <p:cNvSpPr/>
            <p:nvPr/>
          </p:nvSpPr>
          <p:spPr>
            <a:xfrm>
              <a:off x="224580" y="2295434"/>
              <a:ext cx="2454357" cy="1211580"/>
            </a:xfrm>
            <a:prstGeom prst="rect">
              <a:avLst/>
            </a:prstGeom>
            <a:solidFill>
              <a:srgbClr val="DA3A3D"/>
            </a:solidFill>
            <a:ln>
              <a:solidFill>
                <a:srgbClr val="DA3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6119" y="2295434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METHODS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2994" y="2577769"/>
              <a:ext cx="1497526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 smtClean="0">
                  <a:solidFill>
                    <a:schemeClr val="bg1"/>
                  </a:solidFill>
                </a:rPr>
                <a:t>Neural Network</a:t>
              </a:r>
            </a:p>
            <a:p>
              <a:pPr algn="ctr"/>
              <a:r>
                <a:rPr kumimoji="1" lang="en-US" altLang="zh-CN" sz="1050" dirty="0" smtClean="0">
                  <a:solidFill>
                    <a:schemeClr val="bg1"/>
                  </a:solidFill>
                </a:rPr>
                <a:t>Random Forest</a:t>
              </a:r>
            </a:p>
            <a:p>
              <a:pPr algn="ctr"/>
              <a:r>
                <a:rPr kumimoji="1" lang="en-US" altLang="zh-CN" sz="1050" dirty="0" smtClean="0">
                  <a:solidFill>
                    <a:schemeClr val="bg1"/>
                  </a:solidFill>
                </a:rPr>
                <a:t>Nearest Neighbor</a:t>
              </a:r>
            </a:p>
            <a:p>
              <a:pPr algn="ctr"/>
              <a:r>
                <a:rPr kumimoji="1" lang="en-US" altLang="zh-CN" sz="1050" dirty="0" smtClean="0">
                  <a:solidFill>
                    <a:schemeClr val="bg1"/>
                  </a:solidFill>
                </a:rPr>
                <a:t>Naïve Bayes</a:t>
              </a:r>
            </a:p>
            <a:p>
              <a:pPr algn="ctr"/>
              <a:r>
                <a:rPr kumimoji="1" lang="en-US" altLang="zh-CN" sz="1050" dirty="0" smtClean="0">
                  <a:solidFill>
                    <a:schemeClr val="bg1"/>
                  </a:solidFill>
                </a:rPr>
                <a:t>Support vector machine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4580" y="1482391"/>
            <a:ext cx="2577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BACKGROUND: The dataset contains records </a:t>
            </a:r>
            <a:br>
              <a:rPr kumimoji="1" lang="en-US" altLang="zh-CN" sz="1000" dirty="0" smtClean="0"/>
            </a:br>
            <a:r>
              <a:rPr kumimoji="1" lang="en-US" altLang="zh-CN" sz="1000" dirty="0" smtClean="0"/>
              <a:t>of tornadoes. We are going to use 5 different </a:t>
            </a:r>
          </a:p>
          <a:p>
            <a:r>
              <a:rPr kumimoji="1" lang="en-US" altLang="zh-CN" sz="1000" dirty="0" smtClean="0"/>
              <a:t>methods to classify them into its magnitudes. </a:t>
            </a:r>
            <a:endParaRPr kumimoji="1" lang="zh-CN" alt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81626" y="3404592"/>
            <a:ext cx="166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/>
              <a:t>HOW TO BEGIN</a:t>
            </a:r>
            <a:endParaRPr kumimoji="1" lang="zh-CN" altLang="en-US" b="1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3" y="5539893"/>
            <a:ext cx="1912586" cy="102915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93" y="4143419"/>
            <a:ext cx="2047123" cy="123964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80222" y="5309061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Month histogram of Tornadoes</a:t>
            </a:r>
            <a:endParaRPr kumimoji="1" lang="zh-CN" altLang="en-US" sz="9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77772" y="6571037"/>
            <a:ext cx="1947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Geographical histogram of Tornadoes</a:t>
            </a:r>
            <a:endParaRPr kumimoji="1" lang="zh-CN" altLang="en-US" sz="900" dirty="0"/>
          </a:p>
        </p:txBody>
      </p:sp>
      <p:grpSp>
        <p:nvGrpSpPr>
          <p:cNvPr id="31" name="组 30"/>
          <p:cNvGrpSpPr/>
          <p:nvPr/>
        </p:nvGrpSpPr>
        <p:grpSpPr>
          <a:xfrm>
            <a:off x="224580" y="3757587"/>
            <a:ext cx="2454357" cy="367097"/>
            <a:chOff x="3862979" y="2276814"/>
            <a:chExt cx="2454357" cy="367097"/>
          </a:xfrm>
        </p:grpSpPr>
        <p:sp>
          <p:nvSpPr>
            <p:cNvPr id="25" name="矩形 24"/>
            <p:cNvSpPr/>
            <p:nvPr/>
          </p:nvSpPr>
          <p:spPr>
            <a:xfrm>
              <a:off x="3862979" y="2276814"/>
              <a:ext cx="2454357" cy="274164"/>
            </a:xfrm>
            <a:prstGeom prst="rect">
              <a:avLst/>
            </a:prstGeom>
            <a:solidFill>
              <a:srgbClr val="DA3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三角形 25"/>
            <p:cNvSpPr/>
            <p:nvPr/>
          </p:nvSpPr>
          <p:spPr>
            <a:xfrm rot="10800000">
              <a:off x="3866506" y="2547629"/>
              <a:ext cx="2450830" cy="96282"/>
            </a:xfrm>
            <a:prstGeom prst="triangle">
              <a:avLst/>
            </a:prstGeom>
            <a:solidFill>
              <a:srgbClr val="DA3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361506" y="2318064"/>
              <a:ext cx="137890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>
                  <a:solidFill>
                    <a:schemeClr val="bg1"/>
                  </a:solidFill>
                </a:rPr>
                <a:t>1. Explore the dataset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6105484" y="2688854"/>
            <a:ext cx="2775484" cy="370272"/>
            <a:chOff x="3862978" y="2276814"/>
            <a:chExt cx="2454358" cy="370272"/>
          </a:xfrm>
        </p:grpSpPr>
        <p:sp>
          <p:nvSpPr>
            <p:cNvPr id="33" name="矩形 32"/>
            <p:cNvSpPr/>
            <p:nvPr/>
          </p:nvSpPr>
          <p:spPr>
            <a:xfrm>
              <a:off x="3862979" y="2276814"/>
              <a:ext cx="2454357" cy="274164"/>
            </a:xfrm>
            <a:prstGeom prst="rect">
              <a:avLst/>
            </a:prstGeom>
            <a:solidFill>
              <a:srgbClr val="DA3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三角形 33"/>
            <p:cNvSpPr/>
            <p:nvPr/>
          </p:nvSpPr>
          <p:spPr>
            <a:xfrm rot="10800000">
              <a:off x="3862978" y="2550004"/>
              <a:ext cx="2454357" cy="97082"/>
            </a:xfrm>
            <a:prstGeom prst="triangle">
              <a:avLst/>
            </a:prstGeom>
            <a:solidFill>
              <a:srgbClr val="DA3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10085" y="2292948"/>
              <a:ext cx="7601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>
                  <a:solidFill>
                    <a:schemeClr val="bg1"/>
                  </a:solidFill>
                </a:rPr>
                <a:t>3. Training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3261882" y="1599853"/>
            <a:ext cx="2454357" cy="1528302"/>
            <a:chOff x="3862979" y="2276813"/>
            <a:chExt cx="2454357" cy="370077"/>
          </a:xfrm>
        </p:grpSpPr>
        <p:sp>
          <p:nvSpPr>
            <p:cNvPr id="37" name="矩形 36"/>
            <p:cNvSpPr/>
            <p:nvPr/>
          </p:nvSpPr>
          <p:spPr>
            <a:xfrm>
              <a:off x="3862979" y="2276813"/>
              <a:ext cx="2454357" cy="274164"/>
            </a:xfrm>
            <a:prstGeom prst="rect">
              <a:avLst/>
            </a:prstGeom>
            <a:solidFill>
              <a:srgbClr val="DA3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三角形 37"/>
            <p:cNvSpPr/>
            <p:nvPr/>
          </p:nvSpPr>
          <p:spPr>
            <a:xfrm rot="10800000">
              <a:off x="3863331" y="2550608"/>
              <a:ext cx="2450830" cy="96282"/>
            </a:xfrm>
            <a:prstGeom prst="triangle">
              <a:avLst/>
            </a:prstGeom>
            <a:solidFill>
              <a:srgbClr val="DA3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931827" y="2288523"/>
              <a:ext cx="2385509" cy="257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bg1"/>
                  </a:solidFill>
                </a:rPr>
                <a:t>2. Preprocessing the dataset. Transform the Location labels into </a:t>
              </a:r>
              <a:r>
                <a:rPr kumimoji="1" lang="en-US" altLang="zh-CN" sz="1050" dirty="0" err="1">
                  <a:solidFill>
                    <a:schemeClr val="bg1"/>
                  </a:solidFill>
                </a:rPr>
                <a:t>geoPostions</a:t>
              </a:r>
              <a:r>
                <a:rPr kumimoji="1" lang="en-US" altLang="zh-CN" sz="1050" dirty="0">
                  <a:solidFill>
                    <a:schemeClr val="bg1"/>
                  </a:solidFill>
                </a:rPr>
                <a:t>. </a:t>
              </a:r>
              <a:r>
                <a:rPr kumimoji="1" lang="en-US" altLang="zh-CN" sz="1050" dirty="0" smtClean="0">
                  <a:solidFill>
                    <a:schemeClr val="bg1"/>
                  </a:solidFill>
                </a:rPr>
                <a:t>Remove </a:t>
              </a:r>
              <a:r>
                <a:rPr kumimoji="1" lang="en-US" altLang="zh-CN" sz="1050" dirty="0">
                  <a:solidFill>
                    <a:schemeClr val="bg1"/>
                  </a:solidFill>
                </a:rPr>
                <a:t>missing data. Extract the year, month and hours from </a:t>
              </a:r>
              <a:r>
                <a:rPr kumimoji="1" lang="en-US" altLang="zh-CN" sz="1050" dirty="0" err="1">
                  <a:solidFill>
                    <a:schemeClr val="bg1"/>
                  </a:solidFill>
                </a:rPr>
                <a:t>dateObject</a:t>
              </a:r>
              <a:r>
                <a:rPr kumimoji="1" lang="en-US" altLang="zh-CN" sz="1050" dirty="0">
                  <a:solidFill>
                    <a:schemeClr val="bg1"/>
                  </a:solidFill>
                </a:rPr>
                <a:t>. Replace the interval with min, max and mean.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3261882" y="4262331"/>
            <a:ext cx="5619086" cy="367097"/>
            <a:chOff x="3269595" y="4763242"/>
            <a:chExt cx="5297960" cy="367097"/>
          </a:xfrm>
        </p:grpSpPr>
        <p:grpSp>
          <p:nvGrpSpPr>
            <p:cNvPr id="40" name="组 39"/>
            <p:cNvGrpSpPr/>
            <p:nvPr/>
          </p:nvGrpSpPr>
          <p:grpSpPr>
            <a:xfrm rot="10800000">
              <a:off x="3269595" y="4763242"/>
              <a:ext cx="5297960" cy="367097"/>
              <a:chOff x="3862979" y="2276814"/>
              <a:chExt cx="2454357" cy="367097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862979" y="2276814"/>
                <a:ext cx="2454357" cy="274164"/>
              </a:xfrm>
              <a:prstGeom prst="rect">
                <a:avLst/>
              </a:prstGeom>
              <a:solidFill>
                <a:srgbClr val="DA3A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2" name="三角形 41"/>
              <p:cNvSpPr/>
              <p:nvPr/>
            </p:nvSpPr>
            <p:spPr>
              <a:xfrm rot="10800000">
                <a:off x="3866506" y="2547629"/>
                <a:ext cx="2450830" cy="96282"/>
              </a:xfrm>
              <a:prstGeom prst="triangle">
                <a:avLst/>
              </a:prstGeom>
              <a:solidFill>
                <a:srgbClr val="DA3A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5132342" y="4827129"/>
              <a:ext cx="15648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bg1"/>
                  </a:solidFill>
                </a:rPr>
                <a:t>4. Result and comparison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514" y="3264537"/>
            <a:ext cx="2188787" cy="335125"/>
          </a:xfrm>
          <a:prstGeom prst="rect">
            <a:avLst/>
          </a:prstGeom>
          <a:ln>
            <a:solidFill>
              <a:srgbClr val="FFDC4F"/>
            </a:solidFill>
          </a:ln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2515" y="3736043"/>
            <a:ext cx="2188786" cy="379503"/>
          </a:xfrm>
          <a:prstGeom prst="rect">
            <a:avLst/>
          </a:prstGeom>
          <a:ln>
            <a:solidFill>
              <a:srgbClr val="FFDC4F"/>
            </a:solidFill>
          </a:ln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7"/>
          <a:srcRect b="54583"/>
          <a:stretch/>
        </p:blipFill>
        <p:spPr>
          <a:xfrm>
            <a:off x="6398833" y="1627124"/>
            <a:ext cx="2188786" cy="405795"/>
          </a:xfrm>
          <a:prstGeom prst="rect">
            <a:avLst/>
          </a:prstGeom>
          <a:ln>
            <a:solidFill>
              <a:srgbClr val="FFDC4F"/>
            </a:solidFill>
          </a:ln>
        </p:spPr>
      </p:pic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29273"/>
              </p:ext>
            </p:extLst>
          </p:nvPr>
        </p:nvGraphicFramePr>
        <p:xfrm>
          <a:off x="6629788" y="3150640"/>
          <a:ext cx="178296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482"/>
                <a:gridCol w="891482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500" dirty="0" smtClean="0"/>
                        <a:t>Methods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500" dirty="0" smtClean="0"/>
                        <a:t>Training Time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500" b="1" dirty="0" smtClean="0"/>
                        <a:t>Neural</a:t>
                      </a:r>
                      <a:r>
                        <a:rPr lang="en-US" altLang="zh-CN" sz="500" b="1" baseline="0" dirty="0" smtClean="0"/>
                        <a:t> Network</a:t>
                      </a:r>
                      <a:endParaRPr lang="zh-CN" altLang="en-US" sz="500" b="1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4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altLang="zh-CN" sz="500" dirty="0" smtClean="0"/>
                        <a:t>630.54 s 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4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500" b="1" dirty="0" smtClean="0"/>
                        <a:t>Random Forest</a:t>
                      </a:r>
                      <a:endParaRPr lang="zh-CN" altLang="en-US" sz="500" b="1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altLang="zh-CN" sz="500" dirty="0" smtClean="0"/>
                        <a:t>643.07 s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500" b="1" dirty="0" smtClean="0"/>
                        <a:t>Naïve Bayes</a:t>
                      </a:r>
                      <a:endParaRPr lang="zh-CN" altLang="en-US" sz="500" b="1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500" dirty="0" smtClean="0"/>
                        <a:t>755.00s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500" b="1" dirty="0" smtClean="0"/>
                        <a:t>Support Vector Machine</a:t>
                      </a:r>
                      <a:endParaRPr lang="zh-CN" altLang="en-US" sz="500" b="1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500" dirty="0" smtClean="0"/>
                        <a:t>551.15s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500" b="1" dirty="0" smtClean="0"/>
                        <a:t>Nearest Neighbors</a:t>
                      </a:r>
                      <a:endParaRPr lang="zh-CN" altLang="en-US" sz="500" b="1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altLang="zh-CN" sz="500" dirty="0" smtClean="0"/>
                        <a:t>652.79 s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1" name="组 50"/>
          <p:cNvGrpSpPr/>
          <p:nvPr/>
        </p:nvGrpSpPr>
        <p:grpSpPr>
          <a:xfrm>
            <a:off x="3261882" y="4740729"/>
            <a:ext cx="2454357" cy="1828044"/>
            <a:chOff x="547599" y="925975"/>
            <a:chExt cx="4486671" cy="3184484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599" y="925975"/>
              <a:ext cx="4486671" cy="2795286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629986" y="3890010"/>
              <a:ext cx="4069335" cy="220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900" dirty="0" smtClean="0"/>
                <a:t>The random forest model performs the best in term of precision in each class.</a:t>
              </a:r>
              <a:endParaRPr kumimoji="1" lang="zh-CN" altLang="en-US" sz="900" dirty="0"/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5704596" y="4740729"/>
            <a:ext cx="2180948" cy="2095900"/>
            <a:chOff x="5129634" y="234006"/>
            <a:chExt cx="5331426" cy="5123519"/>
          </a:xfrm>
        </p:grpSpPr>
        <p:grpSp>
          <p:nvGrpSpPr>
            <p:cNvPr id="55" name="组 54"/>
            <p:cNvGrpSpPr/>
            <p:nvPr/>
          </p:nvGrpSpPr>
          <p:grpSpPr>
            <a:xfrm>
              <a:off x="5158096" y="234006"/>
              <a:ext cx="5302964" cy="4203665"/>
              <a:chOff x="5324354" y="234006"/>
              <a:chExt cx="5302964" cy="4203665"/>
            </a:xfrm>
          </p:grpSpPr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4354" y="234006"/>
                <a:ext cx="1736536" cy="1731712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07568" y="234006"/>
                <a:ext cx="1736536" cy="1731712"/>
              </a:xfrm>
              <a:prstGeom prst="rect">
                <a:avLst/>
              </a:prstGeom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90782" y="234006"/>
                <a:ext cx="1736536" cy="1731712"/>
              </a:xfrm>
              <a:prstGeom prst="rect">
                <a:avLst/>
              </a:prstGeom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24354" y="2292153"/>
                <a:ext cx="1736536" cy="1731712"/>
              </a:xfrm>
              <a:prstGeom prst="rect">
                <a:avLst/>
              </a:pr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07568" y="2292153"/>
                <a:ext cx="1736536" cy="1731712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90782" y="2292153"/>
                <a:ext cx="1736536" cy="1731712"/>
              </a:xfrm>
              <a:prstGeom prst="rect">
                <a:avLst/>
              </a:prstGeom>
            </p:spPr>
          </p:pic>
          <p:sp>
            <p:nvSpPr>
              <p:cNvPr id="64" name="文本框 63"/>
              <p:cNvSpPr txBox="1"/>
              <p:nvPr/>
            </p:nvSpPr>
            <p:spPr>
              <a:xfrm>
                <a:off x="6053559" y="1965719"/>
                <a:ext cx="600331" cy="413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500" dirty="0" smtClean="0"/>
                  <a:t>F0</a:t>
                </a:r>
                <a:endParaRPr kumimoji="1" lang="zh-CN" altLang="en-US" sz="500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7793736" y="1967156"/>
                <a:ext cx="600331" cy="413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500" dirty="0" smtClean="0"/>
                  <a:t>F1</a:t>
                </a:r>
                <a:endParaRPr kumimoji="1" lang="zh-CN" altLang="en-US" sz="500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9571140" y="1965716"/>
                <a:ext cx="600331" cy="413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500" dirty="0" smtClean="0"/>
                  <a:t>F2</a:t>
                </a:r>
                <a:endParaRPr kumimoji="1" lang="zh-CN" altLang="en-US" sz="500" dirty="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6010521" y="4023866"/>
                <a:ext cx="600331" cy="413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500" dirty="0" smtClean="0"/>
                  <a:t>F3</a:t>
                </a:r>
                <a:endParaRPr kumimoji="1" lang="zh-CN" altLang="en-US" sz="500" dirty="0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7793736" y="4023863"/>
                <a:ext cx="600331" cy="413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500" dirty="0" smtClean="0"/>
                  <a:t>F4</a:t>
                </a:r>
                <a:endParaRPr kumimoji="1" lang="zh-CN" altLang="en-US" sz="500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9571140" y="4023863"/>
                <a:ext cx="600331" cy="413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500" dirty="0" smtClean="0"/>
                  <a:t>F5</a:t>
                </a:r>
                <a:endParaRPr kumimoji="1" lang="zh-CN" altLang="en-US" sz="500" dirty="0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5129634" y="4454677"/>
              <a:ext cx="4523347" cy="90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900" dirty="0" smtClean="0"/>
                <a:t>In these ROC curves above, the random forest shows </a:t>
              </a:r>
              <a:r>
                <a:rPr kumimoji="1" lang="en-US" altLang="zh-CN" sz="900" smtClean="0"/>
                <a:t>the best.</a:t>
              </a:r>
              <a:endParaRPr kumimoji="1" lang="zh-CN" altLang="en-US" sz="900" dirty="0"/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31457" y="4480010"/>
              <a:ext cx="907163" cy="852183"/>
            </a:xfrm>
            <a:prstGeom prst="rect">
              <a:avLst/>
            </a:prstGeom>
          </p:spPr>
        </p:pic>
      </p:grp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71571"/>
              </p:ext>
            </p:extLst>
          </p:nvPr>
        </p:nvGraphicFramePr>
        <p:xfrm>
          <a:off x="7980343" y="4763242"/>
          <a:ext cx="900625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449"/>
                <a:gridCol w="413176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500" dirty="0" smtClean="0"/>
                        <a:t>Methods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500" dirty="0" smtClean="0"/>
                        <a:t>Accuracy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500" b="1" dirty="0" smtClean="0"/>
                        <a:t>Neural</a:t>
                      </a:r>
                      <a:r>
                        <a:rPr lang="en-US" altLang="zh-CN" sz="500" b="1" baseline="0" dirty="0" smtClean="0"/>
                        <a:t> Network</a:t>
                      </a:r>
                      <a:endParaRPr lang="zh-CN" altLang="en-US" sz="500" b="1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altLang="zh-CN" sz="500" dirty="0" smtClean="0"/>
                        <a:t>62.54% 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500" b="1" dirty="0" smtClean="0"/>
                        <a:t>Random Forest</a:t>
                      </a:r>
                      <a:endParaRPr lang="zh-CN" altLang="en-US" sz="500" b="1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4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altLang="zh-CN" sz="500" dirty="0" smtClean="0"/>
                        <a:t>67.07%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4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500" b="1" dirty="0" smtClean="0"/>
                        <a:t>Naïve Bayes</a:t>
                      </a:r>
                      <a:endParaRPr lang="zh-CN" altLang="en-US" sz="500" b="1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500" dirty="0" smtClean="0"/>
                        <a:t>58.00%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500" b="1" dirty="0" smtClean="0"/>
                        <a:t>SVM</a:t>
                      </a:r>
                      <a:endParaRPr lang="zh-CN" altLang="en-US" sz="500" b="1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500" dirty="0" smtClean="0"/>
                        <a:t>49.60%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500" b="1" dirty="0" smtClean="0"/>
                        <a:t>Nearest Neighbors</a:t>
                      </a:r>
                      <a:endParaRPr lang="zh-CN" altLang="en-US" sz="500" b="1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altLang="zh-CN" sz="500" dirty="0" smtClean="0"/>
                        <a:t>55.30%</a:t>
                      </a:r>
                      <a:endParaRPr lang="zh-CN" altLang="en-US" sz="500" dirty="0"/>
                    </a:p>
                  </a:txBody>
                  <a:tcPr>
                    <a:lnL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" name="图片 7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96991" y="2088185"/>
            <a:ext cx="2190628" cy="134907"/>
          </a:xfrm>
          <a:prstGeom prst="rect">
            <a:avLst/>
          </a:prstGeom>
          <a:ln>
            <a:solidFill>
              <a:srgbClr val="FFDC4F"/>
            </a:solidFill>
          </a:ln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96991" y="2276671"/>
            <a:ext cx="2190628" cy="113932"/>
          </a:xfrm>
          <a:prstGeom prst="rect">
            <a:avLst/>
          </a:prstGeom>
          <a:ln>
            <a:solidFill>
              <a:srgbClr val="FFDC4F"/>
            </a:solidFill>
          </a:ln>
        </p:spPr>
      </p:pic>
      <p:cxnSp>
        <p:nvCxnSpPr>
          <p:cNvPr id="74" name="肘形连接符 73"/>
          <p:cNvCxnSpPr>
            <a:stCxn id="46" idx="3"/>
          </p:cNvCxnSpPr>
          <p:nvPr/>
        </p:nvCxnSpPr>
        <p:spPr>
          <a:xfrm flipV="1">
            <a:off x="5581301" y="3404592"/>
            <a:ext cx="1048487" cy="27508"/>
          </a:xfrm>
          <a:prstGeom prst="bentConnector3">
            <a:avLst>
              <a:gd name="adj1" fmla="val 26993"/>
            </a:avLst>
          </a:prstGeom>
          <a:ln>
            <a:solidFill>
              <a:srgbClr val="FFDC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47" idx="3"/>
          </p:cNvCxnSpPr>
          <p:nvPr/>
        </p:nvCxnSpPr>
        <p:spPr>
          <a:xfrm flipV="1">
            <a:off x="5581301" y="3404592"/>
            <a:ext cx="1048487" cy="521203"/>
          </a:xfrm>
          <a:prstGeom prst="bentConnector3">
            <a:avLst>
              <a:gd name="adj1" fmla="val 26993"/>
            </a:avLst>
          </a:prstGeom>
          <a:ln>
            <a:solidFill>
              <a:srgbClr val="FFDC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0800000" flipH="1" flipV="1">
            <a:off x="6398832" y="1830022"/>
            <a:ext cx="230955" cy="1574570"/>
          </a:xfrm>
          <a:prstGeom prst="bentConnector4">
            <a:avLst>
              <a:gd name="adj1" fmla="val -231538"/>
              <a:gd name="adj2" fmla="val 99909"/>
            </a:avLst>
          </a:prstGeom>
          <a:ln>
            <a:solidFill>
              <a:srgbClr val="FFDC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肘形连接符 87"/>
          <p:cNvCxnSpPr/>
          <p:nvPr/>
        </p:nvCxnSpPr>
        <p:spPr>
          <a:xfrm>
            <a:off x="5870660" y="3404592"/>
            <a:ext cx="756067" cy="146421"/>
          </a:xfrm>
          <a:prstGeom prst="bentConnector3">
            <a:avLst/>
          </a:prstGeom>
          <a:ln>
            <a:solidFill>
              <a:srgbClr val="FFDC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肘形连接符 93"/>
          <p:cNvCxnSpPr/>
          <p:nvPr/>
        </p:nvCxnSpPr>
        <p:spPr>
          <a:xfrm>
            <a:off x="5870660" y="3404592"/>
            <a:ext cx="756067" cy="648161"/>
          </a:xfrm>
          <a:prstGeom prst="bentConnector3">
            <a:avLst/>
          </a:prstGeom>
          <a:ln>
            <a:solidFill>
              <a:srgbClr val="FFDC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72" idx="3"/>
          </p:cNvCxnSpPr>
          <p:nvPr/>
        </p:nvCxnSpPr>
        <p:spPr>
          <a:xfrm flipH="1">
            <a:off x="8412753" y="2333637"/>
            <a:ext cx="174866" cy="1592158"/>
          </a:xfrm>
          <a:prstGeom prst="bentConnector4">
            <a:avLst>
              <a:gd name="adj1" fmla="val -243301"/>
              <a:gd name="adj2" fmla="val 99848"/>
            </a:avLst>
          </a:prstGeom>
          <a:ln>
            <a:solidFill>
              <a:srgbClr val="FFDC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47" idx="3"/>
          </p:cNvCxnSpPr>
          <p:nvPr/>
        </p:nvCxnSpPr>
        <p:spPr>
          <a:xfrm flipV="1">
            <a:off x="5581301" y="3894669"/>
            <a:ext cx="1045426" cy="31126"/>
          </a:xfrm>
          <a:prstGeom prst="bentConnector3">
            <a:avLst>
              <a:gd name="adj1" fmla="val 40281"/>
            </a:avLst>
          </a:prstGeom>
          <a:ln>
            <a:solidFill>
              <a:srgbClr val="FFDC4F">
                <a:alpha val="5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48" idx="1"/>
          </p:cNvCxnSpPr>
          <p:nvPr/>
        </p:nvCxnSpPr>
        <p:spPr>
          <a:xfrm rot="10800000" flipV="1">
            <a:off x="5996933" y="1830022"/>
            <a:ext cx="401901" cy="2102730"/>
          </a:xfrm>
          <a:prstGeom prst="bentConnector2">
            <a:avLst/>
          </a:prstGeom>
          <a:ln>
            <a:solidFill>
              <a:srgbClr val="FFDC4F">
                <a:alpha val="50000"/>
              </a:srgb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/>
          <p:nvPr/>
        </p:nvCxnSpPr>
        <p:spPr>
          <a:xfrm>
            <a:off x="5996932" y="3728672"/>
            <a:ext cx="629795" cy="7371"/>
          </a:xfrm>
          <a:prstGeom prst="straightConnector1">
            <a:avLst/>
          </a:prstGeom>
          <a:ln>
            <a:solidFill>
              <a:srgbClr val="FFDC4F">
                <a:alpha val="5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2" name="图片 1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96016" y="2483988"/>
            <a:ext cx="2191603" cy="88983"/>
          </a:xfrm>
          <a:prstGeom prst="rect">
            <a:avLst/>
          </a:prstGeom>
          <a:ln>
            <a:solidFill>
              <a:srgbClr val="FFDC4F"/>
            </a:solidFill>
          </a:ln>
        </p:spPr>
      </p:pic>
      <p:cxnSp>
        <p:nvCxnSpPr>
          <p:cNvPr id="135" name="肘形连接符 134"/>
          <p:cNvCxnSpPr>
            <a:stCxn id="132" idx="3"/>
          </p:cNvCxnSpPr>
          <p:nvPr/>
        </p:nvCxnSpPr>
        <p:spPr>
          <a:xfrm flipH="1">
            <a:off x="8412753" y="2528480"/>
            <a:ext cx="174866" cy="1205544"/>
          </a:xfrm>
          <a:prstGeom prst="bentConnector4">
            <a:avLst>
              <a:gd name="adj1" fmla="val -197282"/>
              <a:gd name="adj2" fmla="val 99837"/>
            </a:avLst>
          </a:prstGeom>
          <a:ln>
            <a:solidFill>
              <a:srgbClr val="FFDC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4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180</Words>
  <Application>Microsoft Macintosh PowerPoint</Application>
  <PresentationFormat>全屏显示(4:3)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DengXian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Zhangliang Dong</dc:creator>
  <cp:lastModifiedBy>Zhangliang Dong</cp:lastModifiedBy>
  <cp:revision>58</cp:revision>
  <cp:lastPrinted>2017-07-18T17:16:56Z</cp:lastPrinted>
  <dcterms:created xsi:type="dcterms:W3CDTF">2017-07-18T06:28:25Z</dcterms:created>
  <dcterms:modified xsi:type="dcterms:W3CDTF">2017-07-18T17:18:19Z</dcterms:modified>
</cp:coreProperties>
</file>