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61"/>
  </p:notesMasterIdLst>
  <p:handoutMasterIdLst>
    <p:handoutMasterId r:id="rId62"/>
  </p:handoutMasterIdLst>
  <p:sldIdLst>
    <p:sldId id="567" r:id="rId2"/>
    <p:sldId id="602" r:id="rId3"/>
    <p:sldId id="603" r:id="rId4"/>
    <p:sldId id="604" r:id="rId5"/>
    <p:sldId id="568" r:id="rId6"/>
    <p:sldId id="569" r:id="rId7"/>
    <p:sldId id="565" r:id="rId8"/>
    <p:sldId id="566" r:id="rId9"/>
    <p:sldId id="529" r:id="rId10"/>
    <p:sldId id="499" r:id="rId11"/>
    <p:sldId id="500" r:id="rId12"/>
    <p:sldId id="570" r:id="rId13"/>
    <p:sldId id="501" r:id="rId14"/>
    <p:sldId id="504" r:id="rId15"/>
    <p:sldId id="502" r:id="rId16"/>
    <p:sldId id="503" r:id="rId17"/>
    <p:sldId id="506" r:id="rId18"/>
    <p:sldId id="507" r:id="rId19"/>
    <p:sldId id="508" r:id="rId20"/>
    <p:sldId id="510" r:id="rId21"/>
    <p:sldId id="511" r:id="rId22"/>
    <p:sldId id="512" r:id="rId23"/>
    <p:sldId id="514" r:id="rId24"/>
    <p:sldId id="513" r:id="rId25"/>
    <p:sldId id="505" r:id="rId26"/>
    <p:sldId id="522" r:id="rId27"/>
    <p:sldId id="523" r:id="rId28"/>
    <p:sldId id="525" r:id="rId29"/>
    <p:sldId id="526" r:id="rId30"/>
    <p:sldId id="572" r:id="rId31"/>
    <p:sldId id="573" r:id="rId32"/>
    <p:sldId id="571" r:id="rId33"/>
    <p:sldId id="574" r:id="rId34"/>
    <p:sldId id="576" r:id="rId35"/>
    <p:sldId id="577" r:id="rId36"/>
    <p:sldId id="578" r:id="rId37"/>
    <p:sldId id="579" r:id="rId38"/>
    <p:sldId id="580" r:id="rId39"/>
    <p:sldId id="581" r:id="rId40"/>
    <p:sldId id="582" r:id="rId41"/>
    <p:sldId id="583" r:id="rId42"/>
    <p:sldId id="584" r:id="rId43"/>
    <p:sldId id="585" r:id="rId44"/>
    <p:sldId id="586" r:id="rId45"/>
    <p:sldId id="587" r:id="rId46"/>
    <p:sldId id="588" r:id="rId47"/>
    <p:sldId id="589" r:id="rId48"/>
    <p:sldId id="590" r:id="rId49"/>
    <p:sldId id="591" r:id="rId50"/>
    <p:sldId id="592" r:id="rId51"/>
    <p:sldId id="593" r:id="rId52"/>
    <p:sldId id="594" r:id="rId53"/>
    <p:sldId id="595" r:id="rId54"/>
    <p:sldId id="596" r:id="rId55"/>
    <p:sldId id="597" r:id="rId56"/>
    <p:sldId id="598" r:id="rId57"/>
    <p:sldId id="599" r:id="rId58"/>
    <p:sldId id="600" r:id="rId59"/>
    <p:sldId id="601" r:id="rId60"/>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457200" rtl="0" eaLnBrk="1" latinLnBrk="0" hangingPunct="1">
      <a:defRPr sz="2800" kern="1200">
        <a:solidFill>
          <a:schemeClr val="tx1"/>
        </a:solidFill>
        <a:latin typeface="Times New Roman" charset="0"/>
        <a:ea typeface="+mn-ea"/>
        <a:cs typeface="+mn-cs"/>
      </a:defRPr>
    </a:lvl6pPr>
    <a:lvl7pPr marL="2743200" algn="l" defTabSz="457200" rtl="0" eaLnBrk="1" latinLnBrk="0" hangingPunct="1">
      <a:defRPr sz="2800" kern="1200">
        <a:solidFill>
          <a:schemeClr val="tx1"/>
        </a:solidFill>
        <a:latin typeface="Times New Roman" charset="0"/>
        <a:ea typeface="+mn-ea"/>
        <a:cs typeface="+mn-cs"/>
      </a:defRPr>
    </a:lvl7pPr>
    <a:lvl8pPr marL="3200400" algn="l" defTabSz="457200" rtl="0" eaLnBrk="1" latinLnBrk="0" hangingPunct="1">
      <a:defRPr sz="2800" kern="1200">
        <a:solidFill>
          <a:schemeClr val="tx1"/>
        </a:solidFill>
        <a:latin typeface="Times New Roman" charset="0"/>
        <a:ea typeface="+mn-ea"/>
        <a:cs typeface="+mn-cs"/>
      </a:defRPr>
    </a:lvl8pPr>
    <a:lvl9pPr marL="3657600" algn="l" defTabSz="457200" rtl="0" eaLnBrk="1" latinLnBrk="0" hangingPunct="1">
      <a:defRPr sz="28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C0C0C0"/>
    <a:srgbClr val="003399"/>
    <a:srgbClr val="DDDDDD"/>
    <a:srgbClr val="33CC33"/>
    <a:srgbClr val="0066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514" autoAdjust="0"/>
    <p:restoredTop sz="94660"/>
  </p:normalViewPr>
  <p:slideViewPr>
    <p:cSldViewPr>
      <p:cViewPr varScale="1">
        <p:scale>
          <a:sx n="64" d="100"/>
          <a:sy n="64" d="100"/>
        </p:scale>
        <p:origin x="40" y="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96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defTabSz="966788">
              <a:defRPr sz="1300"/>
            </a:lvl1pPr>
          </a:lstStyle>
          <a:p>
            <a:endParaRPr lang="en-US"/>
          </a:p>
        </p:txBody>
      </p:sp>
      <p:sp>
        <p:nvSpPr>
          <p:cNvPr id="378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7" tIns="48328" rIns="96657" bIns="48328" numCol="1" anchor="t" anchorCtr="0" compatLnSpc="1">
            <a:prstTxWarp prst="textNoShape">
              <a:avLst/>
            </a:prstTxWarp>
          </a:bodyPr>
          <a:lstStyle>
            <a:lvl1pPr algn="r" defTabSz="966788">
              <a:defRPr sz="1300"/>
            </a:lvl1pPr>
          </a:lstStyle>
          <a:p>
            <a:endParaRPr lang="en-US"/>
          </a:p>
        </p:txBody>
      </p:sp>
      <p:sp>
        <p:nvSpPr>
          <p:cNvPr id="378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defTabSz="966788">
              <a:defRPr sz="1300"/>
            </a:lvl1pPr>
          </a:lstStyle>
          <a:p>
            <a:endParaRPr lang="en-US"/>
          </a:p>
        </p:txBody>
      </p:sp>
      <p:sp>
        <p:nvSpPr>
          <p:cNvPr id="378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7" tIns="48328" rIns="96657" bIns="48328" numCol="1" anchor="b" anchorCtr="0" compatLnSpc="1">
            <a:prstTxWarp prst="textNoShape">
              <a:avLst/>
            </a:prstTxWarp>
          </a:bodyPr>
          <a:lstStyle>
            <a:lvl1pPr algn="r" defTabSz="966788">
              <a:defRPr sz="1300"/>
            </a:lvl1pPr>
          </a:lstStyle>
          <a:p>
            <a:fld id="{C1B957AC-2312-584E-9C62-5AAE35963E11}" type="slidenum">
              <a:rPr lang="en-US"/>
              <a:pPr/>
              <a:t>‹#›</a:t>
            </a:fld>
            <a:endParaRPr lang="en-US"/>
          </a:p>
        </p:txBody>
      </p:sp>
    </p:spTree>
    <p:extLst>
      <p:ext uri="{BB962C8B-B14F-4D97-AF65-F5344CB8AC3E}">
        <p14:creationId xmlns:p14="http://schemas.microsoft.com/office/powerpoint/2010/main" val="2225019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171825" cy="482600"/>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lvl1pPr defTabSz="969963">
              <a:defRPr sz="1300"/>
            </a:lvl1pPr>
          </a:lstStyle>
          <a:p>
            <a:endParaRPr lang="en-US"/>
          </a:p>
        </p:txBody>
      </p:sp>
      <p:sp>
        <p:nvSpPr>
          <p:cNvPr id="83971" name="Rectangle 3"/>
          <p:cNvSpPr>
            <a:spLocks noGrp="1" noChangeArrowheads="1"/>
          </p:cNvSpPr>
          <p:nvPr>
            <p:ph type="dt" idx="1"/>
          </p:nvPr>
        </p:nvSpPr>
        <p:spPr bwMode="auto">
          <a:xfrm>
            <a:off x="4146550" y="0"/>
            <a:ext cx="3171825" cy="482600"/>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lvl1pPr algn="r" defTabSz="969963">
              <a:defRPr sz="1300"/>
            </a:lvl1pPr>
          </a:lstStyle>
          <a:p>
            <a:endParaRPr lang="en-US"/>
          </a:p>
        </p:txBody>
      </p:sp>
      <p:sp>
        <p:nvSpPr>
          <p:cNvPr id="15364" name="Rectangle 4"/>
          <p:cNvSpPr>
            <a:spLocks noGrp="1" noRot="1" noChangeAspect="1" noChangeArrowheads="1" noTextEdit="1"/>
          </p:cNvSpPr>
          <p:nvPr>
            <p:ph type="sldImg" idx="2"/>
          </p:nvPr>
        </p:nvSpPr>
        <p:spPr bwMode="auto">
          <a:xfrm>
            <a:off x="1243013" y="725488"/>
            <a:ext cx="4832350" cy="3624262"/>
          </a:xfrm>
          <a:prstGeom prst="rect">
            <a:avLst/>
          </a:prstGeom>
          <a:noFill/>
          <a:ln w="9525">
            <a:solidFill>
              <a:srgbClr val="000000"/>
            </a:solidFill>
            <a:miter lim="800000"/>
            <a:headEnd/>
            <a:tailEnd/>
          </a:ln>
        </p:spPr>
      </p:sp>
      <p:sp>
        <p:nvSpPr>
          <p:cNvPr id="83973" name="Rectangle 5"/>
          <p:cNvSpPr>
            <a:spLocks noGrp="1" noChangeArrowheads="1"/>
          </p:cNvSpPr>
          <p:nvPr>
            <p:ph type="body" sz="quarter" idx="3"/>
          </p:nvPr>
        </p:nvSpPr>
        <p:spPr bwMode="auto">
          <a:xfrm>
            <a:off x="976313" y="4591050"/>
            <a:ext cx="5365750" cy="4268788"/>
          </a:xfrm>
          <a:prstGeom prst="rect">
            <a:avLst/>
          </a:prstGeom>
          <a:noFill/>
          <a:ln w="9525">
            <a:noFill/>
            <a:miter lim="800000"/>
            <a:headEnd/>
            <a:tailEnd/>
          </a:ln>
          <a:effectLst/>
        </p:spPr>
        <p:txBody>
          <a:bodyPr vert="horz" wrap="square" lIns="97045" tIns="48523" rIns="97045" bIns="485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9101138"/>
            <a:ext cx="3171825" cy="482600"/>
          </a:xfrm>
          <a:prstGeom prst="rect">
            <a:avLst/>
          </a:prstGeom>
          <a:noFill/>
          <a:ln w="9525">
            <a:noFill/>
            <a:miter lim="800000"/>
            <a:headEnd/>
            <a:tailEnd/>
          </a:ln>
          <a:effectLst/>
        </p:spPr>
        <p:txBody>
          <a:bodyPr vert="horz" wrap="square" lIns="97045" tIns="48523" rIns="97045" bIns="48523" numCol="1" anchor="b" anchorCtr="0" compatLnSpc="1">
            <a:prstTxWarp prst="textNoShape">
              <a:avLst/>
            </a:prstTxWarp>
          </a:bodyPr>
          <a:lstStyle>
            <a:lvl1pPr defTabSz="969963">
              <a:defRPr sz="1300"/>
            </a:lvl1pPr>
          </a:lstStyle>
          <a:p>
            <a:endParaRPr lang="en-US"/>
          </a:p>
        </p:txBody>
      </p:sp>
      <p:sp>
        <p:nvSpPr>
          <p:cNvPr id="83975" name="Rectangle 7"/>
          <p:cNvSpPr>
            <a:spLocks noGrp="1" noChangeArrowheads="1"/>
          </p:cNvSpPr>
          <p:nvPr>
            <p:ph type="sldNum" sz="quarter" idx="5"/>
          </p:nvPr>
        </p:nvSpPr>
        <p:spPr bwMode="auto">
          <a:xfrm>
            <a:off x="4146550" y="9101138"/>
            <a:ext cx="3171825" cy="482600"/>
          </a:xfrm>
          <a:prstGeom prst="rect">
            <a:avLst/>
          </a:prstGeom>
          <a:noFill/>
          <a:ln w="9525">
            <a:noFill/>
            <a:miter lim="800000"/>
            <a:headEnd/>
            <a:tailEnd/>
          </a:ln>
          <a:effectLst/>
        </p:spPr>
        <p:txBody>
          <a:bodyPr vert="horz" wrap="square" lIns="97045" tIns="48523" rIns="97045" bIns="48523" numCol="1" anchor="b" anchorCtr="0" compatLnSpc="1">
            <a:prstTxWarp prst="textNoShape">
              <a:avLst/>
            </a:prstTxWarp>
          </a:bodyPr>
          <a:lstStyle>
            <a:lvl1pPr algn="r" defTabSz="969963">
              <a:defRPr sz="1300"/>
            </a:lvl1pPr>
          </a:lstStyle>
          <a:p>
            <a:fld id="{0CB69BF2-84F9-A545-911E-B9238632FA99}" type="slidenum">
              <a:rPr lang="en-US"/>
              <a:pPr/>
              <a:t>‹#›</a:t>
            </a:fld>
            <a:endParaRPr lang="en-US"/>
          </a:p>
        </p:txBody>
      </p:sp>
    </p:spTree>
    <p:extLst>
      <p:ext uri="{BB962C8B-B14F-4D97-AF65-F5344CB8AC3E}">
        <p14:creationId xmlns:p14="http://schemas.microsoft.com/office/powerpoint/2010/main" val="374918178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124FC-41DC-634E-82B4-9EEF0BB4E6C3}" type="slidenum">
              <a:rPr lang="en-US"/>
              <a:pPr/>
              <a:t>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E208E9-9DF6-B746-8302-C12EE2D86118}" type="slidenum">
              <a:rPr lang="en-US"/>
              <a:pPr/>
              <a:t>45</a:t>
            </a:fld>
            <a:endParaRPr lang="en-US"/>
          </a:p>
        </p:txBody>
      </p:sp>
      <p:sp>
        <p:nvSpPr>
          <p:cNvPr id="972802" name="Rectangle 2"/>
          <p:cNvSpPr>
            <a:spLocks noGrp="1" noRot="1" noChangeAspect="1" noChangeArrowheads="1" noTextEdit="1"/>
          </p:cNvSpPr>
          <p:nvPr>
            <p:ph type="sldImg"/>
          </p:nvPr>
        </p:nvSpPr>
        <p:spPr>
          <a:ln/>
        </p:spPr>
      </p:sp>
      <p:sp>
        <p:nvSpPr>
          <p:cNvPr id="972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E2C228-369A-154B-B2C6-C919333A716C}" type="slidenum">
              <a:rPr lang="en-US">
                <a:uFillTx/>
              </a:rPr>
              <a:pPr/>
              <a:t>46</a:t>
            </a:fld>
            <a:endParaRPr lang="en-US">
              <a:uFillTx/>
            </a:endParaRPr>
          </a:p>
        </p:txBody>
      </p:sp>
      <p:sp>
        <p:nvSpPr>
          <p:cNvPr id="974850" name="Rectangle 2"/>
          <p:cNvSpPr>
            <a:spLocks noGrp="1" noRot="1" noChangeAspect="1" noChangeArrowheads="1" noTextEdit="1"/>
          </p:cNvSpPr>
          <p:nvPr>
            <p:ph type="sldImg"/>
          </p:nvPr>
        </p:nvSpPr>
        <p:spPr/>
      </p:sp>
      <p:sp>
        <p:nvSpPr>
          <p:cNvPr id="974851" name="Rectangle 3"/>
          <p:cNvSpPr>
            <a:spLocks noGrp="1" noChangeArrowheads="1"/>
          </p:cNvSpPr>
          <p:nvPr>
            <p:ph type="body" idx="1"/>
          </p:nvPr>
        </p:nvSpPr>
        <p:spPr/>
        <p:txBody>
          <a:bodyPr/>
          <a:lstStyle/>
          <a:p>
            <a:r>
              <a:rPr lang="en-US" dirty="0" smtClean="0">
                <a:uFillTx/>
              </a:rPr>
              <a:t>What are the objects, relations and functions</a:t>
            </a:r>
            <a:r>
              <a:rPr lang="en-US" baseline="0" dirty="0" smtClean="0">
                <a:uFillTx/>
              </a:rPr>
              <a:t> in this domain?</a:t>
            </a:r>
            <a:endParaRPr lang="en-US" dirty="0">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8427B-C00E-CB46-B294-EED652AB55BF}" type="slidenum">
              <a:rPr lang="en-US"/>
              <a:pPr/>
              <a:t>47</a:t>
            </a:fld>
            <a:endParaRPr lang="en-US"/>
          </a:p>
        </p:txBody>
      </p:sp>
      <p:sp>
        <p:nvSpPr>
          <p:cNvPr id="978946" name="Rectangle 2"/>
          <p:cNvSpPr>
            <a:spLocks noGrp="1" noRot="1" noChangeAspect="1" noChangeArrowheads="1" noTextEdit="1"/>
          </p:cNvSpPr>
          <p:nvPr>
            <p:ph type="sldImg"/>
          </p:nvPr>
        </p:nvSpPr>
        <p:spPr>
          <a:ln/>
        </p:spPr>
      </p:sp>
      <p:sp>
        <p:nvSpPr>
          <p:cNvPr id="978947" name="Rectangle 3"/>
          <p:cNvSpPr>
            <a:spLocks noGrp="1" noChangeArrowheads="1"/>
          </p:cNvSpPr>
          <p:nvPr>
            <p:ph type="body" idx="1"/>
          </p:nvPr>
        </p:nvSpPr>
        <p:spPr/>
        <p:txBody>
          <a:bodyPr/>
          <a:lstStyle/>
          <a:p>
            <a:r>
              <a:rPr lang="en-US" dirty="0"/>
              <a:t>{</a:t>
            </a:r>
            <a:r>
              <a:rPr lang="en-US" dirty="0" err="1"/>
              <a:t>x|s</a:t>
            </a:r>
            <a:r>
              <a:rPr lang="en-US" dirty="0"/>
              <a:t>} means </a:t>
            </a:r>
            <a:r>
              <a:rPr lang="en-US" dirty="0" err="1"/>
              <a:t>x</a:t>
            </a:r>
            <a:r>
              <a:rPr lang="en-US" dirty="0"/>
              <a:t> has been added to set </a:t>
            </a:r>
            <a:r>
              <a:rPr lang="en-US" dirty="0" err="1" smtClean="0"/>
              <a:t>s</a:t>
            </a:r>
            <a:endParaRPr lang="en-US" dirty="0" smtClean="0"/>
          </a:p>
          <a:p>
            <a:r>
              <a:rPr lang="en-US" dirty="0" smtClean="0"/>
              <a:t>Raise hands if think know what it means in </a:t>
            </a:r>
            <a:r>
              <a:rPr lang="en-US" dirty="0" err="1" smtClean="0"/>
              <a:t>english</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55CBA-81CB-7C48-97A3-BEDCAFC97D02}" type="slidenum">
              <a:rPr lang="en-US"/>
              <a:pPr/>
              <a:t>48</a:t>
            </a:fld>
            <a:endParaRPr lang="en-US"/>
          </a:p>
        </p:txBody>
      </p:sp>
      <p:sp>
        <p:nvSpPr>
          <p:cNvPr id="971778"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971779"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96FEB-039F-7B45-99FD-56B245FB45FC}" type="slidenum">
              <a:rPr lang="en-US"/>
              <a:pPr/>
              <a:t>49</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A4820-764D-E24C-8C24-FA8F2FBF5053}" type="slidenum">
              <a:rPr lang="en-US"/>
              <a:pPr/>
              <a:t>50</a:t>
            </a:fld>
            <a:endParaRPr lang="en-US"/>
          </a:p>
        </p:txBody>
      </p:sp>
      <p:sp>
        <p:nvSpPr>
          <p:cNvPr id="995330" name="Rectangle 2"/>
          <p:cNvSpPr>
            <a:spLocks noGrp="1" noRot="1" noChangeAspect="1" noChangeArrowheads="1" noTextEdit="1"/>
          </p:cNvSpPr>
          <p:nvPr>
            <p:ph type="sldImg"/>
          </p:nvPr>
        </p:nvSpPr>
        <p:spPr>
          <a:ln/>
        </p:spPr>
      </p:sp>
      <p:sp>
        <p:nvSpPr>
          <p:cNvPr id="995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BCF979F-9B29-F34E-9073-DBE636769D56}" type="slidenum">
              <a:rPr lang="en-US">
                <a:uFillTx/>
              </a:rPr>
              <a:pPr/>
              <a:t>55</a:t>
            </a:fld>
            <a:endParaRPr lang="en-US">
              <a:uFillTx/>
            </a:endParaRPr>
          </a:p>
        </p:txBody>
      </p:sp>
      <p:sp>
        <p:nvSpPr>
          <p:cNvPr id="952322"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ln>
        </p:spPr>
      </p:sp>
      <p:sp>
        <p:nvSpPr>
          <p:cNvPr id="952323"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ln>
        </p:spPr>
        <p:txBody>
          <a:bodyPr>
            <a:prstTxWarp prst="textNoShape">
              <a:avLst/>
            </a:prstTxWarp>
          </a:bodyPr>
          <a:lstStyle/>
          <a:p>
            <a:endParaRPr lang="en-US" dirty="0">
              <a:uFillTx/>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uFillTx/>
            </a:endParaRPr>
          </a:p>
        </p:txBody>
      </p:sp>
      <p:sp>
        <p:nvSpPr>
          <p:cNvPr id="4" name="Slide Number Placeholder 3"/>
          <p:cNvSpPr>
            <a:spLocks noGrp="1"/>
          </p:cNvSpPr>
          <p:nvPr>
            <p:ph type="sldNum" sz="quarter" idx="10"/>
          </p:nvPr>
        </p:nvSpPr>
        <p:spPr/>
        <p:txBody>
          <a:bodyPr/>
          <a:lstStyle/>
          <a:p>
            <a:fld id="{68B24AD3-3069-BE4F-BC9C-D220061702B3}" type="slidenum">
              <a:rPr lang="en-US" smtClean="0">
                <a:uFillTx/>
              </a:rPr>
              <a:t>59</a:t>
            </a:fld>
            <a:endParaRPr lang="en-US">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1779CE7F-BD01-BA4D-86B0-E898CE68D83A}" type="slidenum">
              <a:rPr lang="en-US"/>
              <a:pPr/>
              <a:t>5</a:t>
            </a:fld>
            <a:endParaRPr 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B40166-ABA5-F14A-8592-3A29E53B4485}" type="slidenum">
              <a:rPr lang="en-US"/>
              <a:pPr/>
              <a:t>9</a:t>
            </a:fld>
            <a:endParaRPr lang="en-US"/>
          </a:p>
        </p:txBody>
      </p:sp>
      <p:sp>
        <p:nvSpPr>
          <p:cNvPr id="907266"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907267"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FB8C99-6B49-A048-9933-E3436227DB98}" type="slidenum">
              <a:rPr lang="en-US"/>
              <a:pPr/>
              <a:t>12</a:t>
            </a:fld>
            <a:endParaRPr lang="en-US"/>
          </a:p>
        </p:txBody>
      </p:sp>
      <p:sp>
        <p:nvSpPr>
          <p:cNvPr id="909314"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DF7AC-BCEF-DF48-BA02-EC34C8223BFC}" type="slidenum">
              <a:rPr lang="en-US"/>
              <a:pPr/>
              <a:t>30</a:t>
            </a:fld>
            <a:endParaRPr lang="en-US"/>
          </a:p>
        </p:txBody>
      </p:sp>
      <p:sp>
        <p:nvSpPr>
          <p:cNvPr id="940034"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940035"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6320AE-EFD3-8744-AA40-5C9EE0DD5571}" type="slidenum">
              <a:rPr lang="en-US"/>
              <a:pPr/>
              <a:t>31</a:t>
            </a:fld>
            <a:endParaRPr lang="en-US"/>
          </a:p>
        </p:txBody>
      </p:sp>
      <p:sp>
        <p:nvSpPr>
          <p:cNvPr id="948226"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948227"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5AFDF9-D679-D14C-B55C-0B6CCB011990}" type="slidenum">
              <a:rPr lang="en-US"/>
              <a:pPr/>
              <a:t>32</a:t>
            </a:fld>
            <a:endParaRPr lang="en-US"/>
          </a:p>
        </p:txBody>
      </p:sp>
      <p:sp>
        <p:nvSpPr>
          <p:cNvPr id="950274"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950275"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smtClean="0"/>
              <a:t>Pit means there is a pit in the cell</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latin typeface="+mn-lt"/>
                <a:ea typeface="+mn-ea"/>
                <a:cs typeface="+mn-cs"/>
              </a:rPr>
              <a:t>As human </a:t>
            </a:r>
            <a:r>
              <a:rPr lang="en-US" sz="1300" dirty="0" err="1">
                <a:latin typeface="+mn-lt"/>
                <a:ea typeface="+mn-ea"/>
                <a:cs typeface="+mn-cs"/>
              </a:rPr>
              <a:t>reasoners</a:t>
            </a:r>
            <a:r>
              <a:rPr lang="en-US" sz="1300" dirty="0">
                <a:latin typeface="+mn-lt"/>
                <a:ea typeface="+mn-ea"/>
                <a:cs typeface="+mn-cs"/>
              </a:rPr>
              <a:t>, we can see from the first two statements, that if it is mythical, then it is immortal; otherwise it is a mammal. So it must be either immortal or a mammal, and thus horned. That means it is also magical. However, we can’t deduce anything about whether it is mythical. To </a:t>
            </a:r>
            <a:r>
              <a:rPr lang="en-US" sz="1300" dirty="0" err="1">
                <a:latin typeface="+mn-lt"/>
                <a:ea typeface="+mn-ea"/>
                <a:cs typeface="+mn-cs"/>
              </a:rPr>
              <a:t>proide</a:t>
            </a:r>
            <a:r>
              <a:rPr lang="en-US" sz="1300" dirty="0">
                <a:latin typeface="+mn-lt"/>
                <a:ea typeface="+mn-ea"/>
                <a:cs typeface="+mn-cs"/>
              </a:rPr>
              <a:t> a formal answer, we can enumerate the possible worlds (25 = 32 of them with 5 proposition symbols), mark those in which all the assertions are true, and see which conclusions hold in all of those. Or, we can let the machine do the work—in this case, the Lisp code for propositional reasoning: </a:t>
            </a:r>
            <a:endParaRPr lang="en-US" dirty="0" smtClean="0"/>
          </a:p>
          <a:p>
            <a:r>
              <a:rPr lang="en-US" sz="1300" dirty="0">
                <a:latin typeface="+mn-lt"/>
                <a:ea typeface="+mn-ea"/>
                <a:cs typeface="+mn-cs"/>
              </a:rPr>
              <a:t>&gt; (</a:t>
            </a:r>
            <a:r>
              <a:rPr lang="en-US" sz="1300" dirty="0" err="1">
                <a:latin typeface="+mn-lt"/>
                <a:ea typeface="+mn-ea"/>
                <a:cs typeface="+mn-cs"/>
              </a:rPr>
              <a:t>setf</a:t>
            </a:r>
            <a:r>
              <a:rPr lang="en-US" sz="1300" dirty="0">
                <a:latin typeface="+mn-lt"/>
                <a:ea typeface="+mn-ea"/>
                <a:cs typeface="+mn-cs"/>
              </a:rPr>
              <a:t> kb (make-prop-kb)) #S(PROP-KB SENTENCE (AND)) &gt;  (tell kb "Mythical =&gt; Immortal") T </a:t>
            </a:r>
            <a:endParaRPr lang="en-US" dirty="0" smtClean="0">
              <a:effectLst/>
            </a:endParaRPr>
          </a:p>
          <a:p>
            <a:r>
              <a:rPr lang="en-US" sz="1300" dirty="0">
                <a:latin typeface="+mn-lt"/>
                <a:ea typeface="+mn-ea"/>
                <a:cs typeface="+mn-cs"/>
              </a:rPr>
              <a:t>&gt;  (tell kb " ̃Mythical =&gt; ̃Immortal ˆ Mammal") T </a:t>
            </a:r>
            <a:endParaRPr lang="en-US" dirty="0" smtClean="0">
              <a:effectLst/>
            </a:endParaRPr>
          </a:p>
          <a:p>
            <a:r>
              <a:rPr lang="en-US" sz="1300" dirty="0">
                <a:latin typeface="+mn-lt"/>
                <a:ea typeface="+mn-ea"/>
                <a:cs typeface="+mn-cs"/>
              </a:rPr>
              <a:t>&gt;  (tell kb "Immortal | Mammal =&gt; Horned") T </a:t>
            </a:r>
            <a:endParaRPr lang="en-US" dirty="0" smtClean="0">
              <a:effectLst/>
            </a:endParaRPr>
          </a:p>
          <a:p>
            <a:r>
              <a:rPr lang="en-US" sz="1300" dirty="0">
                <a:latin typeface="+mn-lt"/>
                <a:ea typeface="+mn-ea"/>
                <a:cs typeface="+mn-cs"/>
              </a:rPr>
              <a:t>&gt;  (tell kb "Horned =&gt; Magical") T</a:t>
            </a:r>
            <a:br>
              <a:rPr lang="en-US" sz="1300" dirty="0">
                <a:latin typeface="+mn-lt"/>
                <a:ea typeface="+mn-ea"/>
                <a:cs typeface="+mn-cs"/>
              </a:rPr>
            </a:br>
            <a:r>
              <a:rPr lang="en-US" sz="1300" dirty="0">
                <a:latin typeface="+mn-lt"/>
                <a:ea typeface="+mn-ea"/>
                <a:cs typeface="+mn-cs"/>
              </a:rPr>
              <a:t>&gt; (ask kb "Mythical")</a:t>
            </a:r>
            <a:br>
              <a:rPr lang="en-US" sz="1300" dirty="0">
                <a:latin typeface="+mn-lt"/>
                <a:ea typeface="+mn-ea"/>
                <a:cs typeface="+mn-cs"/>
              </a:rPr>
            </a:br>
            <a:r>
              <a:rPr lang="en-US" sz="1300" dirty="0">
                <a:latin typeface="+mn-lt"/>
                <a:ea typeface="+mn-ea"/>
                <a:cs typeface="+mn-cs"/>
              </a:rPr>
              <a:t>NIL</a:t>
            </a:r>
            <a:br>
              <a:rPr lang="en-US" sz="1300" dirty="0">
                <a:latin typeface="+mn-lt"/>
                <a:ea typeface="+mn-ea"/>
                <a:cs typeface="+mn-cs"/>
              </a:rPr>
            </a:br>
            <a:r>
              <a:rPr lang="en-US" sz="1300" dirty="0">
                <a:latin typeface="+mn-lt"/>
                <a:ea typeface="+mn-ea"/>
                <a:cs typeface="+mn-cs"/>
              </a:rPr>
              <a:t>&gt; (ask kb " ̃Mythical")</a:t>
            </a:r>
            <a:br>
              <a:rPr lang="en-US" sz="1300" dirty="0">
                <a:latin typeface="+mn-lt"/>
                <a:ea typeface="+mn-ea"/>
                <a:cs typeface="+mn-cs"/>
              </a:rPr>
            </a:br>
            <a:r>
              <a:rPr lang="en-US" sz="1300" dirty="0">
                <a:latin typeface="+mn-lt"/>
                <a:ea typeface="+mn-ea"/>
                <a:cs typeface="+mn-cs"/>
              </a:rPr>
              <a:t>NIL</a:t>
            </a:r>
            <a:br>
              <a:rPr lang="en-US" sz="1300" dirty="0">
                <a:latin typeface="+mn-lt"/>
                <a:ea typeface="+mn-ea"/>
                <a:cs typeface="+mn-cs"/>
              </a:rPr>
            </a:br>
            <a:r>
              <a:rPr lang="en-US" sz="1300" dirty="0">
                <a:latin typeface="+mn-lt"/>
                <a:ea typeface="+mn-ea"/>
                <a:cs typeface="+mn-cs"/>
              </a:rPr>
              <a:t>&gt; (ask kb "Magical")</a:t>
            </a:r>
            <a:br>
              <a:rPr lang="en-US" sz="1300" dirty="0">
                <a:latin typeface="+mn-lt"/>
                <a:ea typeface="+mn-ea"/>
                <a:cs typeface="+mn-cs"/>
              </a:rPr>
            </a:br>
            <a:r>
              <a:rPr lang="en-US" sz="1300" dirty="0">
                <a:latin typeface="+mn-lt"/>
                <a:ea typeface="+mn-ea"/>
                <a:cs typeface="+mn-cs"/>
              </a:rPr>
              <a:t>T</a:t>
            </a:r>
            <a:br>
              <a:rPr lang="en-US" sz="1300" dirty="0">
                <a:latin typeface="+mn-lt"/>
                <a:ea typeface="+mn-ea"/>
                <a:cs typeface="+mn-cs"/>
              </a:rPr>
            </a:br>
            <a:r>
              <a:rPr lang="en-US" sz="1300" dirty="0">
                <a:latin typeface="+mn-lt"/>
                <a:ea typeface="+mn-ea"/>
                <a:cs typeface="+mn-cs"/>
              </a:rPr>
              <a:t>&gt; (ask kb "Horned")</a:t>
            </a:r>
            <a:br>
              <a:rPr lang="en-US" sz="1300" dirty="0">
                <a:latin typeface="+mn-lt"/>
                <a:ea typeface="+mn-ea"/>
                <a:cs typeface="+mn-cs"/>
              </a:rPr>
            </a:br>
            <a:r>
              <a:rPr lang="en-US" sz="1300" dirty="0">
                <a:latin typeface="+mn-lt"/>
                <a:ea typeface="+mn-ea"/>
                <a:cs typeface="+mn-cs"/>
              </a:rPr>
              <a:t>T </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68B24AD3-3069-BE4F-BC9C-D220061702B3}" type="slidenum">
              <a:rPr lang="en-US" smtClean="0"/>
              <a:t>33</a:t>
            </a:fld>
            <a:endParaRPr lang="en-US"/>
          </a:p>
        </p:txBody>
      </p:sp>
    </p:spTree>
    <p:extLst>
      <p:ext uri="{BB962C8B-B14F-4D97-AF65-F5344CB8AC3E}">
        <p14:creationId xmlns:p14="http://schemas.microsoft.com/office/powerpoint/2010/main" val="2182810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E1BE51-0489-B440-AFE3-F5AC2D58B748}" type="slidenum">
              <a:rPr lang="en-US"/>
              <a:pPr/>
              <a:t>44</a:t>
            </a:fld>
            <a:endParaRPr lang="en-US"/>
          </a:p>
        </p:txBody>
      </p:sp>
      <p:sp>
        <p:nvSpPr>
          <p:cNvPr id="942082"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942083" name="Rectangle 3"/>
          <p:cNvSpPr>
            <a:spLocks noGrp="1" noChangeArrowheads="1"/>
          </p:cNvSpPr>
          <p:nvPr>
            <p:ph type="body" idx="1"/>
          </p:nvPr>
        </p:nvSpPr>
        <p:spPr bwMode="auto">
          <a:xfrm>
            <a:off x="975360" y="4560570"/>
            <a:ext cx="5364480" cy="4320540"/>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smtClean="0"/>
              <a:t>Get people to come up to board and do</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60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 561,  Sessions 2-4</a:t>
            </a:r>
            <a:endParaRPr lang="en-US" dirty="0"/>
          </a:p>
        </p:txBody>
      </p:sp>
      <p:sp>
        <p:nvSpPr>
          <p:cNvPr id="6" name="Slide Number Placeholder 5"/>
          <p:cNvSpPr>
            <a:spLocks noGrp="1"/>
          </p:cNvSpPr>
          <p:nvPr>
            <p:ph type="sldNum" sz="quarter" idx="12"/>
          </p:nvPr>
        </p:nvSpPr>
        <p:spPr/>
        <p:txBody>
          <a:bodyPr/>
          <a:lstStyle/>
          <a:p>
            <a:fld id="{BA32D6C0-7763-1D41-B5F8-0512F73EDA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CS 561,  Sessions 2-4</a:t>
            </a:r>
            <a:endParaRPr lang="en-US" dirty="0"/>
          </a:p>
        </p:txBody>
      </p:sp>
      <p:sp>
        <p:nvSpPr>
          <p:cNvPr id="6" name="Slide Number Placeholder 5"/>
          <p:cNvSpPr>
            <a:spLocks noGrp="1"/>
          </p:cNvSpPr>
          <p:nvPr>
            <p:ph type="sldNum" sz="quarter" idx="12"/>
          </p:nvPr>
        </p:nvSpPr>
        <p:spPr/>
        <p:txBody>
          <a:bodyPr/>
          <a:lstStyle/>
          <a:p>
            <a:fld id="{D36D5F56-70C3-1E40-B8D8-AA3ED2D0E01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hasCustomPrompt="1"/>
          </p:nvPr>
        </p:nvSpPr>
        <p:spPr>
          <a:xfrm>
            <a:off x="457200" y="407989"/>
            <a:ext cx="8229600" cy="868363"/>
          </a:xfrm>
          <a:effectLst/>
        </p:spPr>
        <p:txBody>
          <a:bodyPr>
            <a:normAutofit/>
          </a:bodyPr>
          <a:lstStyle>
            <a:lvl1pPr>
              <a:defRPr sz="2400" b="1">
                <a:solidFill>
                  <a:srgbClr val="000000"/>
                </a:solidFill>
                <a:effectLst/>
              </a:defRPr>
            </a:lvl1pPr>
          </a:lstStyle>
          <a:p>
            <a:r>
              <a:rPr lang="en-US" dirty="0" smtClean="0"/>
              <a:t>Click to add title</a:t>
            </a:r>
            <a:endParaRPr lang="en-US" dirty="0"/>
          </a:p>
        </p:txBody>
      </p:sp>
      <p:sp>
        <p:nvSpPr>
          <p:cNvPr id="7" name="Line 10"/>
          <p:cNvSpPr>
            <a:spLocks noChangeShapeType="1"/>
          </p:cNvSpPr>
          <p:nvPr/>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Tree>
    <p:extLst>
      <p:ext uri="{BB962C8B-B14F-4D97-AF65-F5344CB8AC3E}">
        <p14:creationId xmlns:p14="http://schemas.microsoft.com/office/powerpoint/2010/main" val="609077573"/>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7200" b="0" cap="none"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BDEC2D2F-702E-ED43-904D-4C3A7D529C78}"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CS 561,  Sessions 2-4</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CS 561,  Sessions 2-4</a:t>
            </a:r>
            <a:endParaRPr lang="en-US" dirty="0"/>
          </a:p>
        </p:txBody>
      </p:sp>
      <p:sp>
        <p:nvSpPr>
          <p:cNvPr id="9" name="Slide Number Placeholder 8"/>
          <p:cNvSpPr>
            <a:spLocks noGrp="1"/>
          </p:cNvSpPr>
          <p:nvPr>
            <p:ph type="sldNum" sz="quarter" idx="12"/>
          </p:nvPr>
        </p:nvSpPr>
        <p:spPr/>
        <p:txBody>
          <a:bodyPr/>
          <a:lstStyle/>
          <a:p>
            <a:fld id="{A37278E9-9CB1-CB45-93E2-317D2D0D4BD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CS 561,  Sessions 2-4</a:t>
            </a:r>
            <a:endParaRPr lang="en-US" dirty="0"/>
          </a:p>
        </p:txBody>
      </p:sp>
      <p:sp>
        <p:nvSpPr>
          <p:cNvPr id="5" name="Slide Number Placeholder 4"/>
          <p:cNvSpPr>
            <a:spLocks noGrp="1"/>
          </p:cNvSpPr>
          <p:nvPr>
            <p:ph type="sldNum" sz="quarter" idx="12"/>
          </p:nvPr>
        </p:nvSpPr>
        <p:spPr/>
        <p:txBody>
          <a:bodyPr/>
          <a:lstStyle/>
          <a:p>
            <a:fld id="{E1C57F5E-EB8A-2C43-B417-A9B425085E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CS 561,  Sessions 2-4</a:t>
            </a:r>
            <a:endParaRPr lang="en-US" dirty="0"/>
          </a:p>
        </p:txBody>
      </p:sp>
      <p:sp>
        <p:nvSpPr>
          <p:cNvPr id="4" name="Slide Number Placeholder 3"/>
          <p:cNvSpPr>
            <a:spLocks noGrp="1"/>
          </p:cNvSpPr>
          <p:nvPr>
            <p:ph type="sldNum" sz="quarter" idx="12"/>
          </p:nvPr>
        </p:nvSpPr>
        <p:spPr/>
        <p:txBody>
          <a:bodyPr/>
          <a:lstStyle/>
          <a:p>
            <a:fld id="{C02C73AD-60CA-B34E-A513-9916ADA334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CS 561,  Sessions 2-4</a:t>
            </a:r>
            <a:endParaRPr lang="en-US" dirty="0"/>
          </a:p>
        </p:txBody>
      </p:sp>
      <p:sp>
        <p:nvSpPr>
          <p:cNvPr id="7" name="Slide Number Placeholder 6"/>
          <p:cNvSpPr>
            <a:spLocks noGrp="1"/>
          </p:cNvSpPr>
          <p:nvPr>
            <p:ph type="sldNum" sz="quarter" idx="12"/>
          </p:nvPr>
        </p:nvSpPr>
        <p:spPr/>
        <p:txBody>
          <a:bodyPr/>
          <a:lstStyle/>
          <a:p>
            <a:fld id="{B48680BD-DDF6-944C-BCE6-34541CD58814}"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CS 561,  Sessions 2-4</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910E111-C40B-FE46-96EF-3B405B0BB61E}"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dirty="0" smtClean="0"/>
              <a:t>CS 561,  Spring 2015</a:t>
            </a:r>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066FA38-86FE-F443-A3DE-9BEEF7ADC0CD}"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dt="0"/>
  <p:txStyles>
    <p:title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18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544498"/>
            <a:ext cx="8001000" cy="1884502"/>
          </a:xfrm>
        </p:spPr>
        <p:txBody>
          <a:bodyPr/>
          <a:lstStyle/>
          <a:p>
            <a:r>
              <a:rPr lang="en-US" sz="3600" dirty="0" smtClean="0"/>
              <a:t>CSCI 561</a:t>
            </a:r>
            <a:br>
              <a:rPr lang="en-US" sz="3600" dirty="0" smtClean="0"/>
            </a:br>
            <a:r>
              <a:rPr lang="en-US" sz="3600" dirty="0" smtClean="0"/>
              <a:t>Foundations </a:t>
            </a:r>
            <a:r>
              <a:rPr lang="en-US" sz="3600" dirty="0"/>
              <a:t>of </a:t>
            </a:r>
            <a:r>
              <a:rPr lang="en-US" sz="3600" dirty="0" smtClean="0"/>
              <a:t/>
            </a:r>
            <a:br>
              <a:rPr lang="en-US" sz="3600" dirty="0" smtClean="0"/>
            </a:br>
            <a:r>
              <a:rPr lang="en-US" sz="3600" dirty="0" smtClean="0"/>
              <a:t>Artificial </a:t>
            </a:r>
            <a:r>
              <a:rPr lang="en-US" sz="3600" dirty="0"/>
              <a:t>Intelligence</a:t>
            </a:r>
            <a:br>
              <a:rPr lang="en-US" sz="3600" dirty="0"/>
            </a:br>
            <a:r>
              <a:rPr lang="en-US" sz="3200" dirty="0">
                <a:solidFill>
                  <a:schemeClr val="accent1"/>
                </a:solidFill>
              </a:rPr>
              <a:t>Lecture </a:t>
            </a:r>
            <a:r>
              <a:rPr lang="en-US" sz="3200" dirty="0" smtClean="0">
                <a:solidFill>
                  <a:schemeClr val="accent1"/>
                </a:solidFill>
              </a:rPr>
              <a:t>8: First-Order Logic</a:t>
            </a:r>
            <a:br>
              <a:rPr lang="en-US" sz="3200" dirty="0" smtClean="0">
                <a:solidFill>
                  <a:schemeClr val="accent1"/>
                </a:solidFill>
              </a:rPr>
            </a:br>
            <a:r>
              <a:rPr lang="en-US" sz="2400" dirty="0" smtClean="0">
                <a:solidFill>
                  <a:schemeClr val="accent2"/>
                </a:solidFill>
              </a:rPr>
              <a:t>(Chapter 8)</a:t>
            </a:r>
            <a:endParaRPr lang="en-US" sz="2400" dirty="0"/>
          </a:p>
        </p:txBody>
      </p:sp>
      <p:sp>
        <p:nvSpPr>
          <p:cNvPr id="4099" name="Rectangle 3"/>
          <p:cNvSpPr>
            <a:spLocks noGrp="1" noChangeArrowheads="1"/>
          </p:cNvSpPr>
          <p:nvPr>
            <p:ph type="subTitle" idx="1"/>
          </p:nvPr>
        </p:nvSpPr>
        <p:spPr>
          <a:xfrm>
            <a:off x="929930" y="4173621"/>
            <a:ext cx="7224481" cy="1752600"/>
          </a:xfrm>
        </p:spPr>
        <p:txBody>
          <a:bodyPr>
            <a:normAutofit/>
          </a:bodyPr>
          <a:lstStyle/>
          <a:p>
            <a:r>
              <a:rPr lang="en-US" dirty="0" smtClean="0"/>
              <a:t>Summer </a:t>
            </a:r>
            <a:r>
              <a:rPr lang="en-US" dirty="0" smtClean="0"/>
              <a:t>2017</a:t>
            </a:r>
            <a:endParaRPr lang="en-US" dirty="0" smtClean="0"/>
          </a:p>
          <a:p>
            <a:r>
              <a:rPr lang="en-US" dirty="0" smtClean="0"/>
              <a:t>Instructor: 	Prof. Sheila Tejada</a:t>
            </a:r>
          </a:p>
        </p:txBody>
      </p:sp>
    </p:spTree>
    <p:extLst>
      <p:ext uri="{BB962C8B-B14F-4D97-AF65-F5344CB8AC3E}">
        <p14:creationId xmlns:p14="http://schemas.microsoft.com/office/powerpoint/2010/main" val="1450238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First-order logic</a:t>
            </a:r>
            <a:endParaRPr lang="en-US" dirty="0"/>
          </a:p>
        </p:txBody>
      </p:sp>
      <p:sp>
        <p:nvSpPr>
          <p:cNvPr id="6" name="Content Placeholder 5"/>
          <p:cNvSpPr>
            <a:spLocks noGrp="1"/>
          </p:cNvSpPr>
          <p:nvPr>
            <p:ph idx="1"/>
          </p:nvPr>
        </p:nvSpPr>
        <p:spPr/>
        <p:txBody>
          <a:bodyPr>
            <a:normAutofit/>
          </a:bodyPr>
          <a:lstStyle/>
          <a:p>
            <a:r>
              <a:rPr lang="en-US" sz="2000" dirty="0" smtClean="0"/>
              <a:t>Predicate-Argument Relations</a:t>
            </a:r>
          </a:p>
          <a:p>
            <a:r>
              <a:rPr lang="en-US" sz="2000" dirty="0" smtClean="0"/>
              <a:t>Logical connectives</a:t>
            </a:r>
          </a:p>
          <a:p>
            <a:r>
              <a:rPr lang="en-US" sz="2000" dirty="0" smtClean="0"/>
              <a:t>Variables</a:t>
            </a:r>
          </a:p>
          <a:p>
            <a:r>
              <a:rPr lang="en-US" sz="2000" dirty="0" smtClean="0"/>
              <a:t>Quantifiers</a:t>
            </a:r>
          </a:p>
          <a:p>
            <a:r>
              <a:rPr lang="en-US" sz="2000" dirty="0" smtClean="0"/>
              <a:t>Quantifier equivalences</a:t>
            </a:r>
          </a:p>
          <a:p>
            <a:r>
              <a:rPr lang="en-US" sz="2000" dirty="0" smtClean="0"/>
              <a:t>Functions</a:t>
            </a:r>
            <a:endParaRPr lang="en-US" sz="2000" dirty="0"/>
          </a:p>
          <a:p>
            <a:r>
              <a:rPr lang="en-US" sz="2000" dirty="0"/>
              <a:t>Axioms and logical theories</a:t>
            </a:r>
          </a:p>
          <a:p>
            <a:r>
              <a:rPr lang="en-US" sz="2000" dirty="0"/>
              <a:t>Models</a:t>
            </a:r>
          </a:p>
          <a:p>
            <a:r>
              <a:rPr lang="en-US" sz="2000" dirty="0" smtClean="0"/>
              <a:t>The Situation Calculus</a:t>
            </a:r>
          </a:p>
        </p:txBody>
      </p:sp>
    </p:spTree>
    <p:extLst>
      <p:ext uri="{BB962C8B-B14F-4D97-AF65-F5344CB8AC3E}">
        <p14:creationId xmlns:p14="http://schemas.microsoft.com/office/powerpoint/2010/main" val="2166129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05600" cy="1371600"/>
          </a:xfrm>
        </p:spPr>
        <p:txBody>
          <a:bodyPr/>
          <a:lstStyle/>
          <a:p>
            <a:r>
              <a:rPr lang="en-US" dirty="0" smtClean="0"/>
              <a:t>Headline: </a:t>
            </a:r>
            <a:r>
              <a:rPr lang="en-US" i="1" dirty="0" smtClean="0"/>
              <a:t>Man bites dog!</a:t>
            </a:r>
            <a:endParaRPr lang="en-US" i="1" dirty="0"/>
          </a:p>
        </p:txBody>
      </p:sp>
      <p:sp>
        <p:nvSpPr>
          <p:cNvPr id="3" name="Content Placeholder 2"/>
          <p:cNvSpPr>
            <a:spLocks noGrp="1"/>
          </p:cNvSpPr>
          <p:nvPr>
            <p:ph idx="1"/>
          </p:nvPr>
        </p:nvSpPr>
        <p:spPr>
          <a:xfrm>
            <a:off x="457200" y="1905000"/>
            <a:ext cx="7772400" cy="4419599"/>
          </a:xfrm>
        </p:spPr>
        <p:txBody>
          <a:bodyPr>
            <a:normAutofit/>
          </a:bodyPr>
          <a:lstStyle/>
          <a:p>
            <a:r>
              <a:rPr lang="en-US" sz="2400" b="0" dirty="0" smtClean="0"/>
              <a:t>In propositional logic, we represent this using a </a:t>
            </a:r>
            <a:r>
              <a:rPr lang="en-US" sz="2400" b="0" i="1" dirty="0" smtClean="0"/>
              <a:t>proposition symbol</a:t>
            </a:r>
            <a:r>
              <a:rPr lang="en-US" sz="2400" b="0" dirty="0" smtClean="0"/>
              <a:t>, such as </a:t>
            </a:r>
            <a:r>
              <a:rPr lang="en-US" sz="2400" b="0" i="1" dirty="0" smtClean="0"/>
              <a:t>P.</a:t>
            </a:r>
            <a:endParaRPr lang="en-US" sz="2400" b="0" dirty="0"/>
          </a:p>
          <a:p>
            <a:r>
              <a:rPr lang="en-US" sz="2400" b="0" dirty="0" smtClean="0"/>
              <a:t>In first-order logic, we can be more specific about the </a:t>
            </a:r>
            <a:r>
              <a:rPr lang="en-US" sz="2400" b="0" u="sng" dirty="0" smtClean="0"/>
              <a:t>objects</a:t>
            </a:r>
            <a:r>
              <a:rPr lang="en-US" sz="2400" b="0" dirty="0" smtClean="0"/>
              <a:t> that are involved, and describe how they </a:t>
            </a:r>
            <a:r>
              <a:rPr lang="en-US" sz="2400" b="0" u="sng" dirty="0" smtClean="0"/>
              <a:t>relate</a:t>
            </a:r>
            <a:r>
              <a:rPr lang="en-US" sz="2400" b="0" dirty="0" smtClean="0"/>
              <a:t> to one another.</a:t>
            </a:r>
          </a:p>
          <a:p>
            <a:pPr algn="ctr"/>
            <a:r>
              <a:rPr lang="en-US" sz="2400" b="0" i="1" dirty="0" smtClean="0"/>
              <a:t>Bites(Man, Dog)</a:t>
            </a:r>
            <a:r>
              <a:rPr lang="en-US" sz="2400" b="0" dirty="0" smtClean="0"/>
              <a:t> </a:t>
            </a:r>
          </a:p>
          <a:p>
            <a:endParaRPr lang="en-US" sz="2400" dirty="0" smtClean="0">
              <a:solidFill>
                <a:schemeClr val="tx2"/>
              </a:solidFill>
            </a:endParaRPr>
          </a:p>
          <a:p>
            <a:r>
              <a:rPr lang="en-US" sz="2400" dirty="0" smtClean="0">
                <a:solidFill>
                  <a:schemeClr val="tx2"/>
                </a:solidFill>
              </a:rPr>
              <a:t>Predicate</a:t>
            </a:r>
            <a:r>
              <a:rPr lang="en-US" sz="2400" b="0" dirty="0" smtClean="0"/>
              <a:t>: </a:t>
            </a:r>
            <a:r>
              <a:rPr lang="en-US" sz="2400" b="0" u="sng" dirty="0" smtClean="0"/>
              <a:t>Relationship</a:t>
            </a:r>
            <a:r>
              <a:rPr lang="en-US" sz="2400" b="0" dirty="0" smtClean="0"/>
              <a:t> among the ordered arguments.</a:t>
            </a:r>
          </a:p>
          <a:p>
            <a:r>
              <a:rPr lang="en-US" sz="2400" dirty="0" smtClean="0">
                <a:solidFill>
                  <a:srgbClr val="D1282E"/>
                </a:solidFill>
              </a:rPr>
              <a:t>Arguments</a:t>
            </a:r>
            <a:r>
              <a:rPr lang="en-US" sz="2400" dirty="0" smtClean="0"/>
              <a:t>: </a:t>
            </a:r>
            <a:r>
              <a:rPr lang="en-US" sz="2400" b="0" u="sng" dirty="0" smtClean="0"/>
              <a:t>Objects</a:t>
            </a:r>
            <a:r>
              <a:rPr lang="en-US" sz="2400" b="0" dirty="0" smtClean="0"/>
              <a:t> of the world we are describing</a:t>
            </a:r>
            <a:endParaRPr lang="en-US" sz="2400" dirty="0" smtClean="0"/>
          </a:p>
          <a:p>
            <a:endParaRPr lang="en-US" sz="2400" b="0" dirty="0" smtClean="0"/>
          </a:p>
        </p:txBody>
      </p:sp>
    </p:spTree>
    <p:extLst>
      <p:ext uri="{BB962C8B-B14F-4D97-AF65-F5344CB8AC3E}">
        <p14:creationId xmlns:p14="http://schemas.microsoft.com/office/powerpoint/2010/main" val="895199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a:xfrm>
            <a:off x="654050" y="358775"/>
            <a:ext cx="7772400" cy="1143000"/>
          </a:xfrm>
        </p:spPr>
        <p:txBody>
          <a:bodyPr/>
          <a:lstStyle/>
          <a:p>
            <a:r>
              <a:rPr lang="en-US"/>
              <a:t>Assumptions about the World</a:t>
            </a:r>
          </a:p>
        </p:txBody>
      </p:sp>
      <p:sp>
        <p:nvSpPr>
          <p:cNvPr id="908291" name="Rectangle 3"/>
          <p:cNvSpPr>
            <a:spLocks noGrp="1" noChangeArrowheads="1"/>
          </p:cNvSpPr>
          <p:nvPr>
            <p:ph sz="quarter" idx="1"/>
          </p:nvPr>
        </p:nvSpPr>
        <p:spPr>
          <a:xfrm>
            <a:off x="463550" y="1509713"/>
            <a:ext cx="8434388" cy="4884737"/>
          </a:xfrm>
        </p:spPr>
        <p:txBody>
          <a:bodyPr>
            <a:normAutofit lnSpcReduction="10000"/>
          </a:bodyPr>
          <a:lstStyle/>
          <a:p>
            <a:pPr>
              <a:lnSpc>
                <a:spcPct val="90000"/>
              </a:lnSpc>
            </a:pPr>
            <a:r>
              <a:rPr lang="en-US" sz="2400" dirty="0"/>
              <a:t>Propositional logic assumes the world consists of a set of “black box” facts, which it represents via symbols and combines via connectives</a:t>
            </a:r>
          </a:p>
          <a:p>
            <a:pPr>
              <a:lnSpc>
                <a:spcPct val="90000"/>
              </a:lnSpc>
            </a:pPr>
            <a:r>
              <a:rPr lang="en-US" sz="2400" dirty="0"/>
              <a:t>First-order logic, more like natural language, provides more structured way of representing world</a:t>
            </a:r>
          </a:p>
          <a:p>
            <a:pPr lvl="1">
              <a:lnSpc>
                <a:spcPct val="90000"/>
              </a:lnSpc>
            </a:pPr>
            <a:r>
              <a:rPr lang="en-US" sz="2000" i="1" dirty="0"/>
              <a:t>Objects</a:t>
            </a:r>
            <a:r>
              <a:rPr lang="en-US" sz="2000" dirty="0"/>
              <a:t>: Things you can talk about</a:t>
            </a:r>
          </a:p>
          <a:p>
            <a:pPr lvl="2">
              <a:lnSpc>
                <a:spcPct val="90000"/>
              </a:lnSpc>
            </a:pPr>
            <a:r>
              <a:rPr lang="en-US" sz="1800" dirty="0"/>
              <a:t>E.g., people, houses, numbers, colors, baseball games, wars</a:t>
            </a:r>
          </a:p>
          <a:p>
            <a:pPr lvl="1">
              <a:lnSpc>
                <a:spcPct val="90000"/>
              </a:lnSpc>
            </a:pPr>
            <a:r>
              <a:rPr lang="en-US" sz="2000" i="1" dirty="0"/>
              <a:t>Relations</a:t>
            </a:r>
            <a:r>
              <a:rPr lang="en-US" sz="2000" dirty="0"/>
              <a:t>: Relations among objects that can be true or false</a:t>
            </a:r>
          </a:p>
          <a:p>
            <a:pPr lvl="2">
              <a:lnSpc>
                <a:spcPct val="90000"/>
              </a:lnSpc>
            </a:pPr>
            <a:r>
              <a:rPr lang="en-US" sz="1800" dirty="0"/>
              <a:t>E.g., red, round, prime, brother of, bigger than, part of, comes between</a:t>
            </a:r>
          </a:p>
          <a:p>
            <a:pPr lvl="1">
              <a:lnSpc>
                <a:spcPct val="90000"/>
              </a:lnSpc>
            </a:pPr>
            <a:r>
              <a:rPr lang="en-US" sz="2000" i="1" dirty="0"/>
              <a:t>Functions</a:t>
            </a:r>
            <a:r>
              <a:rPr lang="en-US" sz="2000" dirty="0"/>
              <a:t>: Functions of objects that return unique values</a:t>
            </a:r>
          </a:p>
          <a:p>
            <a:pPr lvl="2">
              <a:lnSpc>
                <a:spcPct val="90000"/>
              </a:lnSpc>
            </a:pPr>
            <a:r>
              <a:rPr lang="en-US" sz="1800" dirty="0"/>
              <a:t>E.g., father of, best friend of, one more than, plus, </a:t>
            </a:r>
            <a:r>
              <a:rPr lang="en-US" sz="1800" dirty="0" smtClean="0"/>
              <a:t>…</a:t>
            </a:r>
          </a:p>
          <a:p>
            <a:pPr lvl="2">
              <a:lnSpc>
                <a:spcPct val="90000"/>
              </a:lnSpc>
            </a:pPr>
            <a:r>
              <a:rPr lang="en-US" sz="1800" dirty="0"/>
              <a:t>Can be viewed as relation where one argument has at most one value</a:t>
            </a:r>
          </a:p>
          <a:p>
            <a:pPr lvl="3">
              <a:lnSpc>
                <a:spcPct val="90000"/>
              </a:lnSpc>
            </a:pPr>
            <a:r>
              <a:rPr lang="en-US" sz="1600" dirty="0"/>
              <a:t>E.g., Father-</a:t>
            </a:r>
            <a:r>
              <a:rPr lang="en-US" sz="1600" dirty="0" err="1"/>
              <a:t>of(Fred</a:t>
            </a:r>
            <a:r>
              <a:rPr lang="en-US" sz="1600" dirty="0"/>
              <a:t>, George) </a:t>
            </a:r>
            <a:r>
              <a:rPr lang="en-US" sz="1600" dirty="0" err="1">
                <a:sym typeface="Symbol" charset="2"/>
              </a:rPr>
              <a:t></a:t>
            </a:r>
            <a:r>
              <a:rPr lang="en-US" sz="1600" dirty="0">
                <a:sym typeface="Symbol" charset="2"/>
              </a:rPr>
              <a:t> Father-</a:t>
            </a:r>
            <a:r>
              <a:rPr lang="en-US" sz="1600" dirty="0" err="1">
                <a:sym typeface="Symbol" charset="2"/>
              </a:rPr>
              <a:t>of(Fred</a:t>
            </a:r>
            <a:r>
              <a:rPr lang="en-US" sz="1600" dirty="0">
                <a:sym typeface="Symbol" charset="2"/>
              </a:rPr>
              <a:t>) = George</a:t>
            </a:r>
          </a:p>
          <a:p>
            <a:pPr lvl="1">
              <a:lnSpc>
                <a:spcPct val="90000"/>
              </a:lnSpc>
            </a:pPr>
            <a:r>
              <a:rPr lang="en-US" sz="2000" i="1" dirty="0"/>
              <a:t>FOL represents each of these, plus uses connectives, and more</a:t>
            </a:r>
          </a:p>
        </p:txBody>
      </p:sp>
    </p:spTree>
    <p:extLst>
      <p:ext uri="{BB962C8B-B14F-4D97-AF65-F5344CB8AC3E}">
        <p14:creationId xmlns:p14="http://schemas.microsoft.com/office/powerpoint/2010/main" val="3574420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Predicate-argument relations</a:t>
            </a:r>
            <a:endParaRPr lang="en-US" dirty="0"/>
          </a:p>
        </p:txBody>
      </p:sp>
      <p:sp>
        <p:nvSpPr>
          <p:cNvPr id="3" name="Content Placeholder 2"/>
          <p:cNvSpPr>
            <a:spLocks noGrp="1"/>
          </p:cNvSpPr>
          <p:nvPr>
            <p:ph idx="1"/>
          </p:nvPr>
        </p:nvSpPr>
        <p:spPr/>
        <p:txBody>
          <a:bodyPr>
            <a:noAutofit/>
          </a:bodyPr>
          <a:lstStyle/>
          <a:p>
            <a:r>
              <a:rPr lang="en-US" sz="2000" b="0" i="1" dirty="0" err="1" smtClean="0"/>
              <a:t>FatherOf</a:t>
            </a:r>
            <a:r>
              <a:rPr lang="en-US" sz="2000" b="0" i="1" dirty="0" smtClean="0"/>
              <a:t>(</a:t>
            </a:r>
            <a:r>
              <a:rPr lang="en-US" sz="2000" b="0" i="1" dirty="0" err="1" smtClean="0"/>
              <a:t>DarthVader</a:t>
            </a:r>
            <a:r>
              <a:rPr lang="en-US" sz="2000" b="0" i="1" dirty="0" smtClean="0"/>
              <a:t>, </a:t>
            </a:r>
            <a:r>
              <a:rPr lang="en-US" sz="2000" b="0" i="1" dirty="0" err="1" smtClean="0"/>
              <a:t>LukeSkywalker</a:t>
            </a:r>
            <a:r>
              <a:rPr lang="en-US" sz="2000" b="0" i="1" dirty="0" smtClean="0"/>
              <a:t>)</a:t>
            </a:r>
          </a:p>
          <a:p>
            <a:r>
              <a:rPr lang="en-US" sz="2000" b="0" i="1" dirty="0" err="1" smtClean="0"/>
              <a:t>BrotherOf</a:t>
            </a:r>
            <a:r>
              <a:rPr lang="en-US" sz="2000" b="0" i="1" dirty="0" smtClean="0"/>
              <a:t>(</a:t>
            </a:r>
            <a:r>
              <a:rPr lang="en-US" sz="2000" b="0" i="1" dirty="0" err="1" smtClean="0"/>
              <a:t>LukeSkywalker</a:t>
            </a:r>
            <a:r>
              <a:rPr lang="en-US" sz="2000" b="0" i="1" dirty="0" smtClean="0"/>
              <a:t>, </a:t>
            </a:r>
            <a:r>
              <a:rPr lang="en-US" sz="2000" b="0" i="1" dirty="0" err="1" smtClean="0"/>
              <a:t>PrincessLeia</a:t>
            </a:r>
            <a:r>
              <a:rPr lang="en-US" sz="2000" b="0" i="1" dirty="0" smtClean="0"/>
              <a:t>)</a:t>
            </a:r>
          </a:p>
          <a:p>
            <a:r>
              <a:rPr lang="en-US" sz="2000" b="0" i="1" dirty="0" err="1" smtClean="0"/>
              <a:t>FriendOf</a:t>
            </a:r>
            <a:r>
              <a:rPr lang="en-US" sz="2000" b="0" i="1" dirty="0" smtClean="0"/>
              <a:t>(Chewbacca, </a:t>
            </a:r>
            <a:r>
              <a:rPr lang="en-US" sz="2000" b="0" i="1" dirty="0" err="1" smtClean="0"/>
              <a:t>HanSolo</a:t>
            </a:r>
            <a:r>
              <a:rPr lang="en-US" sz="2000" b="0" i="1" dirty="0" smtClean="0"/>
              <a:t>)</a:t>
            </a:r>
          </a:p>
          <a:p>
            <a:endParaRPr lang="en-US" sz="2000" b="0" i="1" dirty="0"/>
          </a:p>
          <a:p>
            <a:r>
              <a:rPr lang="en-US" sz="2000" b="0" i="1" dirty="0" err="1" smtClean="0"/>
              <a:t>GreaterThan</a:t>
            </a:r>
            <a:r>
              <a:rPr lang="en-US" sz="2000" b="0" i="1" dirty="0" smtClean="0"/>
              <a:t>(Number7, Number3)</a:t>
            </a:r>
          </a:p>
          <a:p>
            <a:r>
              <a:rPr lang="en-US" sz="2000" b="0" i="1" dirty="0" err="1" smtClean="0"/>
              <a:t>HigherThan</a:t>
            </a:r>
            <a:r>
              <a:rPr lang="en-US" sz="2000" b="0" i="1" dirty="0" smtClean="0"/>
              <a:t>(Everest, Kilimanjaro)</a:t>
            </a:r>
          </a:p>
          <a:p>
            <a:endParaRPr lang="en-US" sz="2000" b="0" i="1" dirty="0"/>
          </a:p>
          <a:p>
            <a:r>
              <a:rPr lang="en-US" sz="2000" b="0" i="1" dirty="0" smtClean="0"/>
              <a:t>Trade(Chewbacca, </a:t>
            </a:r>
            <a:r>
              <a:rPr lang="en-US" sz="2000" b="0" i="1" dirty="0" err="1" smtClean="0"/>
              <a:t>PrincessLeia</a:t>
            </a:r>
            <a:r>
              <a:rPr lang="en-US" sz="2000" b="0" i="1" dirty="0" smtClean="0"/>
              <a:t>, </a:t>
            </a:r>
            <a:r>
              <a:rPr lang="en-US" sz="2000" b="0" i="1" dirty="0" err="1" smtClean="0"/>
              <a:t>LightSaber</a:t>
            </a:r>
            <a:r>
              <a:rPr lang="en-US" sz="2000" b="0" i="1" dirty="0" smtClean="0"/>
              <a:t>, Blaster)</a:t>
            </a:r>
          </a:p>
          <a:p>
            <a:r>
              <a:rPr lang="en-US" sz="2000" b="0" i="1" dirty="0" err="1" smtClean="0"/>
              <a:t>ZebraFourNineAlpha</a:t>
            </a:r>
            <a:r>
              <a:rPr lang="en-US" sz="2000" b="0" i="1" dirty="0" smtClean="0"/>
              <a:t>(Kilimanjaro, Number7, </a:t>
            </a:r>
            <a:r>
              <a:rPr lang="en-US" sz="2000" b="0" i="1" dirty="0" err="1" smtClean="0"/>
              <a:t>LukeSkywalker</a:t>
            </a:r>
            <a:r>
              <a:rPr lang="en-US" sz="2000" b="0" i="1" dirty="0" smtClean="0"/>
              <a:t>)</a:t>
            </a:r>
            <a:endParaRPr lang="en-US" sz="2000" b="0" i="1" dirty="0"/>
          </a:p>
        </p:txBody>
      </p:sp>
      <p:pic>
        <p:nvPicPr>
          <p:cNvPr id="4" name="Picture 3"/>
          <p:cNvPicPr>
            <a:picLocks noChangeAspect="1"/>
          </p:cNvPicPr>
          <p:nvPr/>
        </p:nvPicPr>
        <p:blipFill>
          <a:blip r:embed="rId2"/>
          <a:stretch>
            <a:fillRect/>
          </a:stretch>
        </p:blipFill>
        <p:spPr>
          <a:xfrm>
            <a:off x="7162800" y="2362200"/>
            <a:ext cx="1299182" cy="1905000"/>
          </a:xfrm>
          <a:prstGeom prst="rect">
            <a:avLst/>
          </a:prstGeom>
        </p:spPr>
      </p:pic>
    </p:spTree>
    <p:extLst>
      <p:ext uri="{BB962C8B-B14F-4D97-AF65-F5344CB8AC3E}">
        <p14:creationId xmlns:p14="http://schemas.microsoft.com/office/powerpoint/2010/main" val="2587382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Arity</a:t>
            </a:r>
            <a:endParaRPr lang="en-US" dirty="0"/>
          </a:p>
        </p:txBody>
      </p:sp>
      <p:sp>
        <p:nvSpPr>
          <p:cNvPr id="3" name="Content Placeholder 2"/>
          <p:cNvSpPr>
            <a:spLocks noGrp="1"/>
          </p:cNvSpPr>
          <p:nvPr>
            <p:ph idx="1"/>
          </p:nvPr>
        </p:nvSpPr>
        <p:spPr>
          <a:xfrm>
            <a:off x="457200" y="1752600"/>
            <a:ext cx="7620000" cy="4800600"/>
          </a:xfrm>
        </p:spPr>
        <p:txBody>
          <a:bodyPr>
            <a:normAutofit/>
          </a:bodyPr>
          <a:lstStyle/>
          <a:p>
            <a:r>
              <a:rPr lang="en-US" sz="2000" b="0" dirty="0" err="1" smtClean="0"/>
              <a:t>Arity</a:t>
            </a:r>
            <a:r>
              <a:rPr lang="en-US" sz="2000" b="0" dirty="0" smtClean="0"/>
              <a:t> refers to the number of arguments for a given predicate. </a:t>
            </a:r>
            <a:br>
              <a:rPr lang="en-US" sz="2000" b="0" dirty="0" smtClean="0"/>
            </a:br>
            <a:r>
              <a:rPr lang="en-US" sz="2000" b="0" dirty="0" smtClean="0"/>
              <a:t>An </a:t>
            </a:r>
            <a:r>
              <a:rPr lang="en-US" sz="2000" b="0" i="1" dirty="0" smtClean="0"/>
              <a:t>n</a:t>
            </a:r>
            <a:r>
              <a:rPr lang="en-US" sz="2000" b="0" dirty="0" smtClean="0"/>
              <a:t>-</a:t>
            </a:r>
            <a:r>
              <a:rPr lang="en-US" sz="2000" b="0" dirty="0" err="1" smtClean="0"/>
              <a:t>arity</a:t>
            </a:r>
            <a:r>
              <a:rPr lang="en-US" sz="2000" b="0" dirty="0" smtClean="0"/>
              <a:t> predicate has </a:t>
            </a:r>
            <a:r>
              <a:rPr lang="en-US" sz="2000" b="0" i="1" dirty="0" smtClean="0"/>
              <a:t>n</a:t>
            </a:r>
            <a:r>
              <a:rPr lang="en-US" sz="2000" b="0" dirty="0" smtClean="0"/>
              <a:t> arguments.</a:t>
            </a:r>
          </a:p>
          <a:p>
            <a:endParaRPr lang="en-US" sz="2000" b="0" dirty="0" smtClean="0"/>
          </a:p>
          <a:p>
            <a:r>
              <a:rPr lang="en-US" sz="2000" dirty="0" smtClean="0"/>
              <a:t>Binary predicates </a:t>
            </a:r>
            <a:r>
              <a:rPr lang="en-US" sz="2000" b="0" dirty="0" smtClean="0"/>
              <a:t>have an </a:t>
            </a:r>
            <a:r>
              <a:rPr lang="en-US" sz="2000" b="0" dirty="0" err="1" smtClean="0"/>
              <a:t>arity</a:t>
            </a:r>
            <a:r>
              <a:rPr lang="en-US" sz="2000" b="0" dirty="0" smtClean="0"/>
              <a:t> of 2.</a:t>
            </a:r>
          </a:p>
          <a:p>
            <a:r>
              <a:rPr lang="en-US" sz="2000" b="0" dirty="0" smtClean="0"/>
              <a:t>	</a:t>
            </a:r>
            <a:r>
              <a:rPr lang="en-US" sz="2000" b="0" i="1" dirty="0" err="1"/>
              <a:t>HigherThan</a:t>
            </a:r>
            <a:r>
              <a:rPr lang="en-US" sz="2000" b="0" i="1" dirty="0"/>
              <a:t>(Everest, Kilimanjaro)</a:t>
            </a:r>
            <a:endParaRPr lang="en-US" sz="2000" b="0" dirty="0"/>
          </a:p>
          <a:p>
            <a:r>
              <a:rPr lang="en-US" sz="2000" dirty="0" smtClean="0"/>
              <a:t>Unary </a:t>
            </a:r>
            <a:r>
              <a:rPr lang="en-US" sz="2000" dirty="0"/>
              <a:t>predicates</a:t>
            </a:r>
            <a:r>
              <a:rPr lang="en-US" sz="2000" b="0" dirty="0"/>
              <a:t> have </a:t>
            </a:r>
            <a:r>
              <a:rPr lang="en-US" sz="2000" b="0" dirty="0" err="1"/>
              <a:t>arity</a:t>
            </a:r>
            <a:r>
              <a:rPr lang="en-US" sz="2000" b="0" dirty="0"/>
              <a:t> of 1. Useful to refer to properties of an object</a:t>
            </a:r>
            <a:r>
              <a:rPr lang="en-US" sz="2000" b="0" dirty="0" smtClean="0"/>
              <a:t>.</a:t>
            </a:r>
          </a:p>
          <a:p>
            <a:r>
              <a:rPr lang="en-US" sz="2000" b="0" i="1" dirty="0" smtClean="0"/>
              <a:t>	</a:t>
            </a:r>
            <a:r>
              <a:rPr lang="en-US" sz="2000" b="0" i="1" dirty="0" err="1" smtClean="0"/>
              <a:t>HighMountain</a:t>
            </a:r>
            <a:r>
              <a:rPr lang="en-US" sz="2000" b="0" i="1" dirty="0" smtClean="0"/>
              <a:t>(Kilimanjaro</a:t>
            </a:r>
            <a:r>
              <a:rPr lang="en-US" sz="2000" b="0" i="1" dirty="0"/>
              <a:t>)</a:t>
            </a:r>
            <a:endParaRPr lang="en-US" sz="2000" b="0" dirty="0"/>
          </a:p>
          <a:p>
            <a:r>
              <a:rPr lang="en-US" sz="2000" dirty="0" err="1" smtClean="0"/>
              <a:t>Nullarity</a:t>
            </a:r>
            <a:r>
              <a:rPr lang="en-US" sz="2000" dirty="0" smtClean="0"/>
              <a:t> predicates</a:t>
            </a:r>
            <a:r>
              <a:rPr lang="en-US" sz="2000" b="0" dirty="0" smtClean="0"/>
              <a:t> have zero arguments! They are equivalent to propositions.</a:t>
            </a:r>
          </a:p>
          <a:p>
            <a:r>
              <a:rPr lang="en-US" sz="2000" b="0" dirty="0"/>
              <a:t>	</a:t>
            </a:r>
            <a:r>
              <a:rPr lang="en-US" sz="2000" b="0" i="1" dirty="0" err="1" smtClean="0"/>
              <a:t>MoonIsMadeOfCheese</a:t>
            </a:r>
            <a:r>
              <a:rPr lang="en-US" sz="2000" b="0" i="1" dirty="0" smtClean="0"/>
              <a:t>()</a:t>
            </a:r>
            <a:endParaRPr lang="en-US" sz="2000" dirty="0"/>
          </a:p>
        </p:txBody>
      </p:sp>
    </p:spTree>
    <p:extLst>
      <p:ext uri="{BB962C8B-B14F-4D97-AF65-F5344CB8AC3E}">
        <p14:creationId xmlns:p14="http://schemas.microsoft.com/office/powerpoint/2010/main" val="393919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Sentences</a:t>
            </a:r>
            <a:endParaRPr lang="en-US" dirty="0"/>
          </a:p>
        </p:txBody>
      </p:sp>
      <p:sp>
        <p:nvSpPr>
          <p:cNvPr id="8" name="Content Placeholder 7"/>
          <p:cNvSpPr>
            <a:spLocks noGrp="1"/>
          </p:cNvSpPr>
          <p:nvPr>
            <p:ph idx="1"/>
          </p:nvPr>
        </p:nvSpPr>
        <p:spPr/>
        <p:txBody>
          <a:bodyPr>
            <a:noAutofit/>
          </a:bodyPr>
          <a:lstStyle/>
          <a:p>
            <a:r>
              <a:rPr lang="en-US" sz="2400" b="0" dirty="0" smtClean="0"/>
              <a:t>Statements that evaluate to either true or false</a:t>
            </a:r>
          </a:p>
          <a:p>
            <a:r>
              <a:rPr lang="en-US" sz="2400" dirty="0" smtClean="0"/>
              <a:t>Atomic sentences, or “Atoms”</a:t>
            </a:r>
          </a:p>
          <a:p>
            <a:r>
              <a:rPr lang="en-US" sz="2400" b="0" dirty="0" smtClean="0"/>
              <a:t>A single predicate-argument relation</a:t>
            </a:r>
          </a:p>
          <a:p>
            <a:pPr lvl="1"/>
            <a:r>
              <a:rPr lang="en-US" sz="2000" i="1" dirty="0" smtClean="0"/>
              <a:t>Bites(Man, Dog)</a:t>
            </a:r>
            <a:endParaRPr lang="en-US" sz="2000" i="1" baseline="-25000" dirty="0"/>
          </a:p>
          <a:p>
            <a:pPr lvl="1"/>
            <a:r>
              <a:rPr lang="en-US" sz="2000" i="1" dirty="0" err="1"/>
              <a:t>FriendOf</a:t>
            </a:r>
            <a:r>
              <a:rPr lang="en-US" sz="2000" i="1" dirty="0"/>
              <a:t>(Chewbacca, </a:t>
            </a:r>
            <a:r>
              <a:rPr lang="en-US" sz="2000" i="1" dirty="0" err="1"/>
              <a:t>HanSolo</a:t>
            </a:r>
            <a:r>
              <a:rPr lang="en-US" sz="2000" i="1" dirty="0" smtClean="0"/>
              <a:t>)</a:t>
            </a:r>
            <a:endParaRPr lang="en-US" sz="2000" b="0" dirty="0" smtClean="0"/>
          </a:p>
          <a:p>
            <a:r>
              <a:rPr lang="en-US" sz="2400" dirty="0" smtClean="0"/>
              <a:t>Complex sentences</a:t>
            </a:r>
          </a:p>
          <a:p>
            <a:r>
              <a:rPr lang="en-US" sz="2400" b="0" dirty="0" smtClean="0"/>
              <a:t>One or more predicate-argument relations with </a:t>
            </a:r>
            <a:r>
              <a:rPr lang="en-US" sz="2400" b="0" i="1" dirty="0" smtClean="0"/>
              <a:t>logical connectives</a:t>
            </a:r>
          </a:p>
          <a:p>
            <a:pPr lvl="1"/>
            <a:r>
              <a:rPr lang="en-US" sz="2000" i="1" dirty="0"/>
              <a:t>Bites</a:t>
            </a:r>
            <a:r>
              <a:rPr lang="en-US" sz="2000" i="1" dirty="0" smtClean="0"/>
              <a:t>(Dog, Man)</a:t>
            </a:r>
            <a:r>
              <a:rPr lang="en-US" sz="2000" b="0" i="1" dirty="0" smtClean="0"/>
              <a:t> </a:t>
            </a:r>
            <a:r>
              <a:rPr lang="en-US" sz="2000" b="0" i="1" dirty="0"/>
              <a:t>⋀ </a:t>
            </a:r>
            <a:r>
              <a:rPr lang="en-US" sz="2000" i="1" dirty="0" smtClean="0"/>
              <a:t>Owns(Man, Dog)</a:t>
            </a:r>
            <a:r>
              <a:rPr lang="en-US" sz="2000" b="0" i="1" dirty="0" smtClean="0"/>
              <a:t> </a:t>
            </a:r>
            <a:r>
              <a:rPr lang="en-US" sz="2000" b="0" i="1" dirty="0"/>
              <a:t>⇒ </a:t>
            </a:r>
            <a:r>
              <a:rPr lang="en-US" sz="2000" b="0" i="1" dirty="0" err="1" smtClean="0"/>
              <a:t>BadDog</a:t>
            </a:r>
            <a:r>
              <a:rPr lang="en-US" sz="2000" b="0" i="1" dirty="0" smtClean="0"/>
              <a:t>(Dog)</a:t>
            </a:r>
            <a:endParaRPr lang="en-US" sz="2000" b="0" i="1" dirty="0"/>
          </a:p>
          <a:p>
            <a:pPr lvl="1"/>
            <a:r>
              <a:rPr lang="en-US" sz="2000" b="0" i="1" dirty="0" smtClean="0"/>
              <a:t>¬</a:t>
            </a:r>
            <a:r>
              <a:rPr lang="en-US" sz="2000" b="0" i="1" dirty="0" err="1" smtClean="0"/>
              <a:t>BadDog</a:t>
            </a:r>
            <a:r>
              <a:rPr lang="en-US" sz="2000" b="0" i="1" dirty="0" smtClean="0"/>
              <a:t>(Dog) </a:t>
            </a:r>
            <a:r>
              <a:rPr lang="en-US" sz="2000" b="0" i="1" dirty="0"/>
              <a:t>⋀ </a:t>
            </a:r>
            <a:r>
              <a:rPr lang="en-US" sz="2000" b="0" i="1" dirty="0" smtClean="0"/>
              <a:t>(¬Owns(</a:t>
            </a:r>
            <a:r>
              <a:rPr lang="en-US" sz="2000" i="1" dirty="0"/>
              <a:t>Man, Dog) </a:t>
            </a:r>
            <a:r>
              <a:rPr lang="en-US" sz="2000" i="1" dirty="0" smtClean="0"/>
              <a:t>⋁ ¬Bites(Man, Dog))</a:t>
            </a:r>
            <a:endParaRPr lang="en-US" sz="2000" b="0" i="1" dirty="0"/>
          </a:p>
          <a:p>
            <a:endParaRPr lang="en-US" sz="2400" b="0" dirty="0" smtClean="0"/>
          </a:p>
          <a:p>
            <a:endParaRPr lang="en-US" sz="2400" b="0" dirty="0"/>
          </a:p>
        </p:txBody>
      </p:sp>
      <p:pic>
        <p:nvPicPr>
          <p:cNvPr id="9" name="Picture 8"/>
          <p:cNvPicPr>
            <a:picLocks noChangeAspect="1"/>
          </p:cNvPicPr>
          <p:nvPr/>
        </p:nvPicPr>
        <p:blipFill>
          <a:blip r:embed="rId2"/>
          <a:stretch>
            <a:fillRect/>
          </a:stretch>
        </p:blipFill>
        <p:spPr>
          <a:xfrm>
            <a:off x="7324725" y="2286000"/>
            <a:ext cx="1285875" cy="2057400"/>
          </a:xfrm>
          <a:prstGeom prst="rect">
            <a:avLst/>
          </a:prstGeom>
        </p:spPr>
      </p:pic>
    </p:spTree>
    <p:extLst>
      <p:ext uri="{BB962C8B-B14F-4D97-AF65-F5344CB8AC3E}">
        <p14:creationId xmlns:p14="http://schemas.microsoft.com/office/powerpoint/2010/main" val="2226665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connectives</a:t>
            </a:r>
            <a:endParaRPr lang="en-US" dirty="0"/>
          </a:p>
        </p:txBody>
      </p:sp>
      <p:sp>
        <p:nvSpPr>
          <p:cNvPr id="3" name="Content Placeholder 2"/>
          <p:cNvSpPr>
            <a:spLocks noGrp="1"/>
          </p:cNvSpPr>
          <p:nvPr>
            <p:ph idx="1"/>
          </p:nvPr>
        </p:nvSpPr>
        <p:spPr/>
        <p:txBody>
          <a:bodyPr>
            <a:noAutofit/>
          </a:bodyPr>
          <a:lstStyle/>
          <a:p>
            <a:r>
              <a:rPr lang="en-US" sz="2000" b="0" dirty="0" smtClean="0"/>
              <a:t>Exactly as they are in propositional logic:</a:t>
            </a:r>
          </a:p>
          <a:p>
            <a:r>
              <a:rPr lang="en-US" sz="2000" b="0" dirty="0" smtClean="0"/>
              <a:t>¬ 	</a:t>
            </a:r>
            <a:r>
              <a:rPr lang="en-US" sz="2000" dirty="0" smtClean="0"/>
              <a:t>Not		</a:t>
            </a:r>
            <a:r>
              <a:rPr lang="en-US" sz="2000" b="0" i="1" dirty="0" smtClean="0"/>
              <a:t>¬owns(</a:t>
            </a:r>
            <a:r>
              <a:rPr lang="en-US" sz="2000" b="0" i="1" dirty="0" err="1" smtClean="0"/>
              <a:t>Man,Dog</a:t>
            </a:r>
            <a:r>
              <a:rPr lang="en-US" sz="2000" b="0" i="1" dirty="0" smtClean="0"/>
              <a:t>)</a:t>
            </a:r>
            <a:endParaRPr lang="en-US" sz="2000" i="1" dirty="0" smtClean="0"/>
          </a:p>
          <a:p>
            <a:r>
              <a:rPr lang="en-US" sz="2000" b="0" dirty="0" smtClean="0"/>
              <a:t>⋀ 	</a:t>
            </a:r>
            <a:r>
              <a:rPr lang="en-US" sz="2000" dirty="0" smtClean="0"/>
              <a:t>And		</a:t>
            </a:r>
            <a:r>
              <a:rPr lang="en-US" sz="2000" b="0" i="1" dirty="0" smtClean="0"/>
              <a:t>owns</a:t>
            </a:r>
            <a:r>
              <a:rPr lang="en-US" sz="2000" b="0" i="1" dirty="0"/>
              <a:t>(</a:t>
            </a:r>
            <a:r>
              <a:rPr lang="en-US" sz="2000" b="0" i="1" dirty="0" err="1"/>
              <a:t>Man,Dog</a:t>
            </a:r>
            <a:r>
              <a:rPr lang="en-US" sz="2000" b="0" i="1" dirty="0" smtClean="0"/>
              <a:t>) </a:t>
            </a:r>
            <a:r>
              <a:rPr lang="en-US" sz="2000" b="0" dirty="0" smtClean="0"/>
              <a:t>⋀ </a:t>
            </a:r>
            <a:r>
              <a:rPr lang="en-US" sz="2000" b="0" i="1" dirty="0" smtClean="0"/>
              <a:t>bites(</a:t>
            </a:r>
            <a:r>
              <a:rPr lang="en-US" sz="2000" b="0" i="1" dirty="0" err="1" smtClean="0"/>
              <a:t>Dog,Man</a:t>
            </a:r>
            <a:r>
              <a:rPr lang="en-US" sz="2000" b="0" i="1" dirty="0" smtClean="0"/>
              <a:t>)</a:t>
            </a:r>
            <a:endParaRPr lang="en-US" sz="2000" dirty="0" smtClean="0"/>
          </a:p>
          <a:p>
            <a:r>
              <a:rPr lang="en-US" sz="2000" b="0" dirty="0" smtClean="0"/>
              <a:t>⋁ 	</a:t>
            </a:r>
            <a:r>
              <a:rPr lang="en-US" sz="2000" dirty="0" smtClean="0"/>
              <a:t>Or		</a:t>
            </a:r>
            <a:r>
              <a:rPr lang="en-US" sz="2000" b="0" i="1" dirty="0"/>
              <a:t>bites(</a:t>
            </a:r>
            <a:r>
              <a:rPr lang="en-US" sz="2000" b="0" i="1" dirty="0" err="1"/>
              <a:t>Dog,Man</a:t>
            </a:r>
            <a:r>
              <a:rPr lang="en-US" sz="2000" b="0" i="1" dirty="0" smtClean="0"/>
              <a:t>)</a:t>
            </a:r>
            <a:r>
              <a:rPr lang="en-US" sz="2000" dirty="0" smtClean="0"/>
              <a:t> </a:t>
            </a:r>
            <a:r>
              <a:rPr lang="en-US" sz="2000" b="0" dirty="0"/>
              <a:t>⋁</a:t>
            </a:r>
            <a:r>
              <a:rPr lang="en-US" sz="2000" b="0" dirty="0" smtClean="0"/>
              <a:t> </a:t>
            </a:r>
            <a:r>
              <a:rPr lang="en-US" sz="2000" b="0" i="1" dirty="0" smtClean="0"/>
              <a:t>bites(</a:t>
            </a:r>
            <a:r>
              <a:rPr lang="en-US" sz="2000" b="0" i="1" dirty="0" err="1" smtClean="0"/>
              <a:t>Man,Dog</a:t>
            </a:r>
            <a:r>
              <a:rPr lang="en-US" sz="2000" b="0" i="1" dirty="0" smtClean="0"/>
              <a:t>)</a:t>
            </a:r>
            <a:endParaRPr lang="en-US" sz="2000" dirty="0" smtClean="0"/>
          </a:p>
          <a:p>
            <a:r>
              <a:rPr lang="en-US" sz="2000" b="0" dirty="0" smtClean="0"/>
              <a:t>⇒ 	</a:t>
            </a:r>
            <a:r>
              <a:rPr lang="en-US" sz="2000" dirty="0" smtClean="0"/>
              <a:t>Implies		</a:t>
            </a:r>
            <a:r>
              <a:rPr lang="en-US" sz="2000" b="0" i="1" dirty="0" err="1" smtClean="0"/>
              <a:t>sonOf</a:t>
            </a:r>
            <a:r>
              <a:rPr lang="en-US" sz="2000" b="0" i="1" dirty="0" smtClean="0"/>
              <a:t>(</a:t>
            </a:r>
            <a:r>
              <a:rPr lang="en-US" sz="2000" b="0" i="1" dirty="0" err="1" smtClean="0"/>
              <a:t>Luke,Vader</a:t>
            </a:r>
            <a:r>
              <a:rPr lang="en-US" sz="2000" b="0" i="1" dirty="0" smtClean="0"/>
              <a:t>) </a:t>
            </a:r>
            <a:r>
              <a:rPr lang="en-US" sz="2000" b="0" dirty="0" smtClean="0"/>
              <a:t>⇒ </a:t>
            </a:r>
            <a:r>
              <a:rPr lang="en-US" sz="2000" b="0" i="1" dirty="0" smtClean="0"/>
              <a:t>parent(</a:t>
            </a:r>
            <a:r>
              <a:rPr lang="en-US" sz="2000" b="0" i="1" dirty="0" err="1" smtClean="0"/>
              <a:t>Vader,Luke</a:t>
            </a:r>
            <a:r>
              <a:rPr lang="en-US" sz="2000" b="0" i="1" dirty="0" smtClean="0"/>
              <a:t>)</a:t>
            </a:r>
            <a:endParaRPr lang="en-US" sz="2000" i="1" dirty="0" smtClean="0"/>
          </a:p>
          <a:p>
            <a:r>
              <a:rPr lang="en-US" sz="2000" b="0" dirty="0" smtClean="0"/>
              <a:t>⟺ 	</a:t>
            </a:r>
            <a:r>
              <a:rPr lang="en-US" sz="2000" dirty="0" err="1" smtClean="0"/>
              <a:t>Biconditional</a:t>
            </a:r>
            <a:r>
              <a:rPr lang="en-US" sz="2000" dirty="0" smtClean="0"/>
              <a:t> 	</a:t>
            </a:r>
            <a:r>
              <a:rPr lang="en-US" sz="2000" b="0" i="1" dirty="0" smtClean="0"/>
              <a:t>owns(</a:t>
            </a:r>
            <a:r>
              <a:rPr lang="en-US" sz="2000" b="0" i="1" dirty="0" err="1" smtClean="0"/>
              <a:t>Man,Dog</a:t>
            </a:r>
            <a:r>
              <a:rPr lang="en-US" sz="2000" b="0" i="1" dirty="0" smtClean="0"/>
              <a:t>) </a:t>
            </a:r>
            <a:r>
              <a:rPr lang="en-US" sz="2000" b="0" dirty="0"/>
              <a:t>⟺ </a:t>
            </a:r>
            <a:r>
              <a:rPr lang="en-US" sz="2000" b="0" i="1" dirty="0" err="1" smtClean="0"/>
              <a:t>ownedBy</a:t>
            </a:r>
            <a:r>
              <a:rPr lang="en-US" sz="2000" b="0" i="1" dirty="0" smtClean="0"/>
              <a:t>(</a:t>
            </a:r>
            <a:r>
              <a:rPr lang="en-US" sz="2000" b="0" i="1" dirty="0" err="1" smtClean="0"/>
              <a:t>Dog,Man</a:t>
            </a:r>
            <a:r>
              <a:rPr lang="en-US" sz="2000" b="0" i="1" dirty="0" smtClean="0"/>
              <a:t>)</a:t>
            </a:r>
            <a:endParaRPr lang="en-US" sz="2000" b="0" dirty="0" smtClean="0"/>
          </a:p>
          <a:p>
            <a:r>
              <a:rPr lang="en-US" sz="2000" b="0" dirty="0" smtClean="0"/>
              <a:t>All of the </a:t>
            </a:r>
            <a:r>
              <a:rPr lang="en-US" sz="2000" dirty="0" smtClean="0">
                <a:solidFill>
                  <a:srgbClr val="D1282E"/>
                </a:solidFill>
              </a:rPr>
              <a:t>Tautologies</a:t>
            </a:r>
            <a:r>
              <a:rPr lang="en-US" sz="2000" dirty="0" smtClean="0"/>
              <a:t> </a:t>
            </a:r>
            <a:r>
              <a:rPr lang="en-US" sz="2000" b="0" dirty="0" smtClean="0"/>
              <a:t>of propositional logic are valid in First-Order Logic as well, e.g. </a:t>
            </a:r>
            <a:r>
              <a:rPr lang="en-US" sz="2000" b="0" i="1" dirty="0" smtClean="0"/>
              <a:t>implication elimination</a:t>
            </a:r>
            <a:r>
              <a:rPr lang="en-US" sz="2000" b="0" dirty="0" smtClean="0"/>
              <a:t>:</a:t>
            </a:r>
          </a:p>
          <a:p>
            <a:r>
              <a:rPr lang="en-US" sz="2000" b="0" i="1" dirty="0"/>
              <a:t> </a:t>
            </a:r>
            <a:r>
              <a:rPr lang="en-US" sz="2000" b="0" i="1" dirty="0" smtClean="0"/>
              <a:t>  	</a:t>
            </a:r>
            <a:r>
              <a:rPr lang="en-US" sz="2000" b="0" i="1" dirty="0" err="1" smtClean="0"/>
              <a:t>sonOf</a:t>
            </a:r>
            <a:r>
              <a:rPr lang="en-US" sz="2000" b="0" i="1" dirty="0" smtClean="0"/>
              <a:t>(</a:t>
            </a:r>
            <a:r>
              <a:rPr lang="en-US" sz="2000" b="0" i="1" dirty="0" err="1"/>
              <a:t>Luke,Vader</a:t>
            </a:r>
            <a:r>
              <a:rPr lang="en-US" sz="2000" b="0" i="1" dirty="0"/>
              <a:t>) </a:t>
            </a:r>
            <a:r>
              <a:rPr lang="en-US" sz="2000" b="0" dirty="0"/>
              <a:t>⇒ </a:t>
            </a:r>
            <a:r>
              <a:rPr lang="en-US" sz="2000" b="0" i="1" dirty="0" err="1" smtClean="0"/>
              <a:t>parentOf</a:t>
            </a:r>
            <a:r>
              <a:rPr lang="en-US" sz="2000" b="0" i="1" dirty="0" smtClean="0"/>
              <a:t>(</a:t>
            </a:r>
            <a:r>
              <a:rPr lang="en-US" sz="2000" b="0" i="1" dirty="0" err="1"/>
              <a:t>Vader,Luke</a:t>
            </a:r>
            <a:r>
              <a:rPr lang="en-US" sz="2000" b="0" i="1" dirty="0" smtClean="0"/>
              <a:t>)    </a:t>
            </a:r>
            <a:r>
              <a:rPr lang="en-US" sz="2000" b="0" dirty="0" smtClean="0"/>
              <a:t>⟺</a:t>
            </a:r>
            <a:endParaRPr lang="en-US" sz="2000" b="0" i="1" dirty="0" smtClean="0"/>
          </a:p>
          <a:p>
            <a:r>
              <a:rPr lang="en-US" sz="2000" b="0" dirty="0"/>
              <a:t> </a:t>
            </a:r>
            <a:r>
              <a:rPr lang="en-US" sz="2000" b="0" dirty="0" smtClean="0"/>
              <a:t>  	¬</a:t>
            </a:r>
            <a:r>
              <a:rPr lang="en-US" sz="2000" b="0" i="1" dirty="0" err="1" smtClean="0"/>
              <a:t>sonOf</a:t>
            </a:r>
            <a:r>
              <a:rPr lang="en-US" sz="2000" b="0" i="1" dirty="0" smtClean="0"/>
              <a:t>(</a:t>
            </a:r>
            <a:r>
              <a:rPr lang="en-US" sz="2000" b="0" i="1" dirty="0" err="1"/>
              <a:t>Luke,Vader</a:t>
            </a:r>
            <a:r>
              <a:rPr lang="en-US" sz="2000" b="0" i="1" dirty="0"/>
              <a:t>) </a:t>
            </a:r>
            <a:r>
              <a:rPr lang="en-US" sz="2000" b="0" dirty="0"/>
              <a:t>⋁</a:t>
            </a:r>
            <a:r>
              <a:rPr lang="en-US" sz="2000" b="0" dirty="0" smtClean="0"/>
              <a:t> </a:t>
            </a:r>
            <a:r>
              <a:rPr lang="en-US" sz="2000" b="0" i="1" dirty="0" err="1" smtClean="0"/>
              <a:t>parentOf</a:t>
            </a:r>
            <a:r>
              <a:rPr lang="en-US" sz="2000" b="0" i="1" dirty="0" smtClean="0"/>
              <a:t>(</a:t>
            </a:r>
            <a:r>
              <a:rPr lang="en-US" sz="2000" b="0" i="1" dirty="0" err="1"/>
              <a:t>Vader,Luke</a:t>
            </a:r>
            <a:r>
              <a:rPr lang="en-US" sz="2000" b="0" i="1" dirty="0"/>
              <a:t>) </a:t>
            </a:r>
            <a:r>
              <a:rPr lang="en-US" sz="2000" b="0" i="1" dirty="0" smtClean="0"/>
              <a:t>	</a:t>
            </a:r>
            <a:endParaRPr lang="en-US" sz="2000" i="1" dirty="0"/>
          </a:p>
          <a:p>
            <a:endParaRPr lang="en-US" sz="2000" b="0" dirty="0" smtClean="0"/>
          </a:p>
        </p:txBody>
      </p:sp>
    </p:spTree>
    <p:extLst>
      <p:ext uri="{BB962C8B-B14F-4D97-AF65-F5344CB8AC3E}">
        <p14:creationId xmlns:p14="http://schemas.microsoft.com/office/powerpoint/2010/main" val="4017226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r>
              <a:rPr lang="en-US" b="0" dirty="0" smtClean="0"/>
              <a:t>Remember your high-school algebra class? Here’s an equation:</a:t>
            </a:r>
          </a:p>
          <a:p>
            <a:pPr algn="ctr"/>
            <a:r>
              <a:rPr lang="en-US" b="0" i="1" dirty="0" smtClean="0"/>
              <a:t>x</a:t>
            </a:r>
            <a:r>
              <a:rPr lang="en-US" b="0" baseline="30000" dirty="0" smtClean="0"/>
              <a:t>2</a:t>
            </a:r>
            <a:r>
              <a:rPr lang="en-US" b="0" dirty="0" smtClean="0"/>
              <a:t> – 7</a:t>
            </a:r>
            <a:r>
              <a:rPr lang="en-US" b="0" i="1" dirty="0" smtClean="0"/>
              <a:t>x</a:t>
            </a:r>
            <a:r>
              <a:rPr lang="en-US" b="0" dirty="0" smtClean="0"/>
              <a:t> + 12 = 0</a:t>
            </a:r>
          </a:p>
          <a:p>
            <a:r>
              <a:rPr lang="en-US" b="0" dirty="0" smtClean="0"/>
              <a:t>Here, the variable </a:t>
            </a:r>
            <a:r>
              <a:rPr lang="en-US" b="0" i="1" dirty="0" smtClean="0"/>
              <a:t>x</a:t>
            </a:r>
            <a:r>
              <a:rPr lang="en-US" b="0" dirty="0" smtClean="0"/>
              <a:t> must be either 3 or 4. We can read this formula as:</a:t>
            </a:r>
          </a:p>
          <a:p>
            <a:r>
              <a:rPr lang="en-US" b="0" dirty="0" smtClean="0"/>
              <a:t>“There exists an </a:t>
            </a:r>
            <a:r>
              <a:rPr lang="en-US" b="0" i="1" dirty="0" smtClean="0"/>
              <a:t>x</a:t>
            </a:r>
            <a:r>
              <a:rPr lang="en-US" b="0" dirty="0" smtClean="0"/>
              <a:t> such that …” </a:t>
            </a:r>
          </a:p>
          <a:p>
            <a:r>
              <a:rPr lang="en-US" b="0" dirty="0" smtClean="0"/>
              <a:t>This variable </a:t>
            </a:r>
            <a:r>
              <a:rPr lang="en-US" b="0" i="1" dirty="0" smtClean="0"/>
              <a:t>x</a:t>
            </a:r>
            <a:r>
              <a:rPr lang="en-US" b="0" dirty="0" smtClean="0"/>
              <a:t> is </a:t>
            </a:r>
            <a:r>
              <a:rPr lang="en-US" i="1" dirty="0" smtClean="0">
                <a:solidFill>
                  <a:schemeClr val="tx2"/>
                </a:solidFill>
              </a:rPr>
              <a:t>existentially quantified</a:t>
            </a:r>
            <a:r>
              <a:rPr lang="en-US" b="0" dirty="0" smtClean="0"/>
              <a:t>.</a:t>
            </a:r>
          </a:p>
          <a:p>
            <a:r>
              <a:rPr lang="en-US" b="0" dirty="0" smtClean="0"/>
              <a:t>We also saw algebraic variables in identities:</a:t>
            </a:r>
          </a:p>
          <a:p>
            <a:pPr algn="ctr"/>
            <a:r>
              <a:rPr lang="en-US" b="0" dirty="0" smtClean="0"/>
              <a:t>(</a:t>
            </a:r>
            <a:r>
              <a:rPr lang="en-US" b="0" i="1" dirty="0" smtClean="0"/>
              <a:t>x</a:t>
            </a:r>
            <a:r>
              <a:rPr lang="en-US" b="0" dirty="0" smtClean="0"/>
              <a:t> + </a:t>
            </a:r>
            <a:r>
              <a:rPr lang="en-US" b="0" i="1" dirty="0" smtClean="0"/>
              <a:t>y</a:t>
            </a:r>
            <a:r>
              <a:rPr lang="en-US" b="0" dirty="0" smtClean="0"/>
              <a:t>)(</a:t>
            </a:r>
            <a:r>
              <a:rPr lang="en-US" b="0" i="1" dirty="0" smtClean="0"/>
              <a:t>x</a:t>
            </a:r>
            <a:r>
              <a:rPr lang="en-US" b="0" dirty="0" smtClean="0"/>
              <a:t> – </a:t>
            </a:r>
            <a:r>
              <a:rPr lang="en-US" b="0" i="1" dirty="0" smtClean="0"/>
              <a:t>y</a:t>
            </a:r>
            <a:r>
              <a:rPr lang="en-US" b="0" dirty="0" smtClean="0"/>
              <a:t>) = </a:t>
            </a:r>
            <a:r>
              <a:rPr lang="en-US" b="0" i="1" dirty="0" smtClean="0"/>
              <a:t>x</a:t>
            </a:r>
            <a:r>
              <a:rPr lang="en-US" b="0" baseline="30000" dirty="0" smtClean="0"/>
              <a:t>2</a:t>
            </a:r>
            <a:r>
              <a:rPr lang="en-US" b="0" dirty="0" smtClean="0"/>
              <a:t> – </a:t>
            </a:r>
            <a:r>
              <a:rPr lang="en-US" b="0" i="1" dirty="0" smtClean="0"/>
              <a:t>y</a:t>
            </a:r>
            <a:r>
              <a:rPr lang="en-US" b="0" baseline="30000" dirty="0" smtClean="0"/>
              <a:t>2</a:t>
            </a:r>
          </a:p>
          <a:p>
            <a:r>
              <a:rPr lang="en-US" b="0" dirty="0" smtClean="0"/>
              <a:t>This identity is true for any </a:t>
            </a:r>
            <a:r>
              <a:rPr lang="en-US" b="0" i="1" dirty="0" smtClean="0"/>
              <a:t>x</a:t>
            </a:r>
            <a:r>
              <a:rPr lang="en-US" b="0" dirty="0" smtClean="0"/>
              <a:t> and </a:t>
            </a:r>
            <a:r>
              <a:rPr lang="en-US" b="0" i="1" dirty="0" smtClean="0"/>
              <a:t>y</a:t>
            </a:r>
            <a:r>
              <a:rPr lang="en-US" b="0" dirty="0" smtClean="0"/>
              <a:t>. We can read this identity as:</a:t>
            </a:r>
          </a:p>
          <a:p>
            <a:r>
              <a:rPr lang="en-US" b="0" dirty="0" smtClean="0"/>
              <a:t>“For all </a:t>
            </a:r>
            <a:r>
              <a:rPr lang="en-US" b="0" i="1" dirty="0" smtClean="0"/>
              <a:t>x</a:t>
            </a:r>
            <a:r>
              <a:rPr lang="en-US" b="0" dirty="0" smtClean="0"/>
              <a:t> and </a:t>
            </a:r>
            <a:r>
              <a:rPr lang="en-US" b="0" i="1" dirty="0" smtClean="0"/>
              <a:t>y</a:t>
            </a:r>
            <a:r>
              <a:rPr lang="en-US" b="0" dirty="0" smtClean="0"/>
              <a:t> …”</a:t>
            </a:r>
          </a:p>
          <a:p>
            <a:r>
              <a:rPr lang="en-US" b="0" dirty="0" smtClean="0"/>
              <a:t>These variables </a:t>
            </a:r>
            <a:r>
              <a:rPr lang="en-US" b="0" i="1" dirty="0" smtClean="0"/>
              <a:t>x</a:t>
            </a:r>
            <a:r>
              <a:rPr lang="en-US" b="0" dirty="0" smtClean="0"/>
              <a:t> and </a:t>
            </a:r>
            <a:r>
              <a:rPr lang="en-US" b="0" i="1" dirty="0" smtClean="0"/>
              <a:t>y</a:t>
            </a:r>
            <a:r>
              <a:rPr lang="en-US" b="0" dirty="0" smtClean="0"/>
              <a:t> are </a:t>
            </a:r>
            <a:r>
              <a:rPr lang="en-US" i="1" dirty="0" smtClean="0">
                <a:solidFill>
                  <a:srgbClr val="D1282E"/>
                </a:solidFill>
              </a:rPr>
              <a:t>universally quantified</a:t>
            </a:r>
            <a:r>
              <a:rPr lang="en-US" b="0" dirty="0" smtClean="0"/>
              <a:t>.</a:t>
            </a:r>
            <a:endParaRPr lang="en-US" b="0" dirty="0"/>
          </a:p>
        </p:txBody>
      </p:sp>
    </p:spTree>
    <p:extLst>
      <p:ext uri="{BB962C8B-B14F-4D97-AF65-F5344CB8AC3E}">
        <p14:creationId xmlns:p14="http://schemas.microsoft.com/office/powerpoint/2010/main" val="4097344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Exists    ∃</a:t>
            </a:r>
          </a:p>
        </p:txBody>
      </p:sp>
      <p:sp>
        <p:nvSpPr>
          <p:cNvPr id="3" name="Content Placeholder 2"/>
          <p:cNvSpPr>
            <a:spLocks noGrp="1"/>
          </p:cNvSpPr>
          <p:nvPr>
            <p:ph idx="1"/>
          </p:nvPr>
        </p:nvSpPr>
        <p:spPr>
          <a:xfrm>
            <a:off x="457200" y="2971801"/>
            <a:ext cx="7620000" cy="457200"/>
          </a:xfrm>
        </p:spPr>
        <p:txBody>
          <a:bodyPr/>
          <a:lstStyle/>
          <a:p>
            <a:r>
              <a:rPr lang="en-US" b="0" dirty="0" smtClean="0"/>
              <a:t>There exists an </a:t>
            </a:r>
            <a:r>
              <a:rPr lang="en-US" b="0" i="1" dirty="0" smtClean="0"/>
              <a:t>x</a:t>
            </a:r>
            <a:r>
              <a:rPr lang="en-US" b="0" dirty="0" smtClean="0"/>
              <a:t> such that </a:t>
            </a:r>
            <a:r>
              <a:rPr lang="en-US" b="0" i="1" dirty="0" smtClean="0"/>
              <a:t>x</a:t>
            </a:r>
            <a:r>
              <a:rPr lang="en-US" b="0" dirty="0" smtClean="0"/>
              <a:t> owns Dog and Dog bites </a:t>
            </a:r>
            <a:r>
              <a:rPr lang="en-US" b="0" i="1" dirty="0" smtClean="0"/>
              <a:t>x</a:t>
            </a:r>
            <a:r>
              <a:rPr lang="en-US" b="0" dirty="0" smtClean="0"/>
              <a:t>.</a:t>
            </a:r>
            <a:endParaRPr lang="en-US" b="0" dirty="0"/>
          </a:p>
        </p:txBody>
      </p:sp>
      <p:sp>
        <p:nvSpPr>
          <p:cNvPr id="4" name="TextBox 3"/>
          <p:cNvSpPr txBox="1"/>
          <p:nvPr/>
        </p:nvSpPr>
        <p:spPr>
          <a:xfrm>
            <a:off x="990600" y="1600200"/>
            <a:ext cx="6934200" cy="523220"/>
          </a:xfrm>
          <a:prstGeom prst="rect">
            <a:avLst/>
          </a:prstGeom>
          <a:noFill/>
        </p:spPr>
        <p:txBody>
          <a:bodyPr wrap="square" rtlCol="0">
            <a:spAutoFit/>
          </a:bodyPr>
          <a:lstStyle/>
          <a:p>
            <a:r>
              <a:rPr lang="en-US" dirty="0" smtClean="0">
                <a:latin typeface="Arial"/>
                <a:cs typeface="Arial"/>
              </a:rPr>
              <a:t>∃    </a:t>
            </a:r>
            <a:r>
              <a:rPr lang="en-US" i="1" dirty="0" smtClean="0">
                <a:latin typeface="Arial"/>
                <a:cs typeface="Arial"/>
              </a:rPr>
              <a:t>x</a:t>
            </a:r>
            <a:r>
              <a:rPr lang="en-US" dirty="0" smtClean="0">
                <a:latin typeface="Arial"/>
                <a:cs typeface="Arial"/>
              </a:rPr>
              <a:t>   . </a:t>
            </a:r>
            <a:r>
              <a:rPr lang="en-US" i="1" dirty="0" smtClean="0">
                <a:latin typeface="Arial"/>
                <a:cs typeface="Arial"/>
              </a:rPr>
              <a:t>owns</a:t>
            </a:r>
            <a:r>
              <a:rPr lang="en-US" dirty="0" smtClean="0">
                <a:latin typeface="Arial"/>
                <a:cs typeface="Arial"/>
              </a:rPr>
              <a:t>(</a:t>
            </a:r>
            <a:r>
              <a:rPr lang="en-US" i="1" dirty="0" smtClean="0">
                <a:latin typeface="Arial"/>
                <a:cs typeface="Arial"/>
              </a:rPr>
              <a:t>x</a:t>
            </a:r>
            <a:r>
              <a:rPr lang="en-US" dirty="0" smtClean="0">
                <a:latin typeface="Arial"/>
                <a:cs typeface="Arial"/>
              </a:rPr>
              <a:t>, </a:t>
            </a:r>
            <a:r>
              <a:rPr lang="en-US" i="1" dirty="0" smtClean="0">
                <a:latin typeface="Arial"/>
                <a:cs typeface="Arial"/>
              </a:rPr>
              <a:t>Dog</a:t>
            </a:r>
            <a:r>
              <a:rPr lang="en-US" dirty="0" smtClean="0">
                <a:latin typeface="Arial"/>
                <a:cs typeface="Arial"/>
              </a:rPr>
              <a:t>) ⋀ </a:t>
            </a:r>
            <a:r>
              <a:rPr lang="en-US" i="1" dirty="0" smtClean="0">
                <a:latin typeface="Arial"/>
                <a:cs typeface="Arial"/>
              </a:rPr>
              <a:t>bites</a:t>
            </a:r>
            <a:r>
              <a:rPr lang="en-US" dirty="0" smtClean="0">
                <a:latin typeface="Arial"/>
                <a:cs typeface="Arial"/>
              </a:rPr>
              <a:t>(</a:t>
            </a:r>
            <a:r>
              <a:rPr lang="en-US" i="1" dirty="0" smtClean="0">
                <a:latin typeface="Arial"/>
                <a:cs typeface="Arial"/>
              </a:rPr>
              <a:t>Dog</a:t>
            </a:r>
            <a:r>
              <a:rPr lang="en-US" dirty="0" smtClean="0">
                <a:latin typeface="Arial"/>
                <a:cs typeface="Arial"/>
              </a:rPr>
              <a:t>, </a:t>
            </a:r>
            <a:r>
              <a:rPr lang="en-US" i="1" dirty="0" smtClean="0">
                <a:latin typeface="Arial"/>
                <a:cs typeface="Arial"/>
              </a:rPr>
              <a:t>x</a:t>
            </a:r>
            <a:r>
              <a:rPr lang="en-US" dirty="0" smtClean="0">
                <a:latin typeface="Arial"/>
                <a:cs typeface="Arial"/>
              </a:rPr>
              <a:t>) </a:t>
            </a:r>
            <a:endParaRPr lang="en-US" dirty="0">
              <a:latin typeface="Arial"/>
              <a:cs typeface="Arial"/>
            </a:endParaRPr>
          </a:p>
        </p:txBody>
      </p:sp>
      <p:sp>
        <p:nvSpPr>
          <p:cNvPr id="5" name="TextBox 4"/>
          <p:cNvSpPr txBox="1"/>
          <p:nvPr/>
        </p:nvSpPr>
        <p:spPr>
          <a:xfrm>
            <a:off x="609600" y="2450068"/>
            <a:ext cx="1134257" cy="369332"/>
          </a:xfrm>
          <a:prstGeom prst="rect">
            <a:avLst/>
          </a:prstGeom>
          <a:noFill/>
        </p:spPr>
        <p:txBody>
          <a:bodyPr wrap="none" rtlCol="0">
            <a:spAutoFit/>
          </a:bodyPr>
          <a:lstStyle/>
          <a:p>
            <a:r>
              <a:rPr lang="en-US" sz="1800" dirty="0" smtClean="0">
                <a:solidFill>
                  <a:srgbClr val="D1282E"/>
                </a:solidFill>
                <a:latin typeface="Arial"/>
                <a:cs typeface="Arial"/>
              </a:rPr>
              <a:t>quantifier</a:t>
            </a:r>
            <a:endParaRPr lang="en-US" dirty="0">
              <a:solidFill>
                <a:srgbClr val="D1282E"/>
              </a:solidFill>
              <a:latin typeface="Arial"/>
              <a:cs typeface="Arial"/>
            </a:endParaRPr>
          </a:p>
        </p:txBody>
      </p:sp>
      <p:sp>
        <p:nvSpPr>
          <p:cNvPr id="6" name="TextBox 5"/>
          <p:cNvSpPr txBox="1"/>
          <p:nvPr/>
        </p:nvSpPr>
        <p:spPr>
          <a:xfrm>
            <a:off x="1981200" y="2450068"/>
            <a:ext cx="1005854" cy="369332"/>
          </a:xfrm>
          <a:prstGeom prst="rect">
            <a:avLst/>
          </a:prstGeom>
          <a:noFill/>
        </p:spPr>
        <p:txBody>
          <a:bodyPr wrap="none" rtlCol="0">
            <a:spAutoFit/>
          </a:bodyPr>
          <a:lstStyle/>
          <a:p>
            <a:r>
              <a:rPr lang="en-US" sz="1800" dirty="0" smtClean="0">
                <a:solidFill>
                  <a:srgbClr val="D1282E"/>
                </a:solidFill>
                <a:latin typeface="Arial"/>
                <a:cs typeface="Arial"/>
              </a:rPr>
              <a:t>variable</a:t>
            </a:r>
            <a:endParaRPr lang="en-US" dirty="0">
              <a:solidFill>
                <a:srgbClr val="D1282E"/>
              </a:solidFill>
              <a:latin typeface="Arial"/>
              <a:cs typeface="Arial"/>
            </a:endParaRPr>
          </a:p>
        </p:txBody>
      </p:sp>
      <p:sp>
        <p:nvSpPr>
          <p:cNvPr id="7" name="TextBox 6"/>
          <p:cNvSpPr txBox="1"/>
          <p:nvPr/>
        </p:nvSpPr>
        <p:spPr>
          <a:xfrm>
            <a:off x="3962400" y="2450068"/>
            <a:ext cx="1685953" cy="369332"/>
          </a:xfrm>
          <a:prstGeom prst="rect">
            <a:avLst/>
          </a:prstGeom>
          <a:noFill/>
        </p:spPr>
        <p:txBody>
          <a:bodyPr wrap="none" rtlCol="0">
            <a:spAutoFit/>
          </a:bodyPr>
          <a:lstStyle/>
          <a:p>
            <a:r>
              <a:rPr lang="en-US" sz="1800" dirty="0">
                <a:solidFill>
                  <a:srgbClr val="D1282E"/>
                </a:solidFill>
                <a:latin typeface="Arial"/>
                <a:cs typeface="Arial"/>
              </a:rPr>
              <a:t>v</a:t>
            </a:r>
            <a:r>
              <a:rPr lang="en-US" sz="1800" dirty="0" smtClean="0">
                <a:solidFill>
                  <a:srgbClr val="D1282E"/>
                </a:solidFill>
                <a:latin typeface="Arial"/>
                <a:cs typeface="Arial"/>
              </a:rPr>
              <a:t>ariable scope</a:t>
            </a:r>
            <a:endParaRPr lang="en-US" dirty="0">
              <a:solidFill>
                <a:srgbClr val="D1282E"/>
              </a:solidFill>
              <a:latin typeface="Arial"/>
              <a:cs typeface="Arial"/>
            </a:endParaRPr>
          </a:p>
        </p:txBody>
      </p:sp>
      <p:cxnSp>
        <p:nvCxnSpPr>
          <p:cNvPr id="9" name="Straight Arrow Connector 8"/>
          <p:cNvCxnSpPr>
            <a:stCxn id="5" idx="0"/>
          </p:cNvCxnSpPr>
          <p:nvPr/>
        </p:nvCxnSpPr>
        <p:spPr>
          <a:xfrm flipV="1">
            <a:off x="1176729" y="2133600"/>
            <a:ext cx="42471"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0"/>
          </p:cNvCxnSpPr>
          <p:nvPr/>
        </p:nvCxnSpPr>
        <p:spPr>
          <a:xfrm flipH="1" flipV="1">
            <a:off x="2057401" y="2133600"/>
            <a:ext cx="426726"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Left Brace 15"/>
          <p:cNvSpPr/>
          <p:nvPr/>
        </p:nvSpPr>
        <p:spPr>
          <a:xfrm rot="16200000">
            <a:off x="4648200" y="0"/>
            <a:ext cx="228600" cy="4495800"/>
          </a:xfrm>
          <a:prstGeom prst="leftBrace">
            <a:avLst>
              <a:gd name="adj1" fmla="val 177411"/>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itle 1"/>
          <p:cNvSpPr txBox="1">
            <a:spLocks/>
          </p:cNvSpPr>
          <p:nvPr/>
        </p:nvSpPr>
        <p:spPr>
          <a:xfrm>
            <a:off x="457200" y="2895917"/>
            <a:ext cx="5791200" cy="13716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a:lstStyle>
          <a:p>
            <a:r>
              <a:rPr lang="en-US" dirty="0" smtClean="0"/>
              <a:t>For all    </a:t>
            </a:r>
            <a:r>
              <a:rPr lang="en-US" dirty="0"/>
              <a:t>∀</a:t>
            </a:r>
          </a:p>
        </p:txBody>
      </p:sp>
      <p:sp>
        <p:nvSpPr>
          <p:cNvPr id="18" name="Content Placeholder 2"/>
          <p:cNvSpPr txBox="1">
            <a:spLocks/>
          </p:cNvSpPr>
          <p:nvPr/>
        </p:nvSpPr>
        <p:spPr>
          <a:xfrm>
            <a:off x="457200" y="5715000"/>
            <a:ext cx="7620000" cy="4572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18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dirty="0" smtClean="0"/>
              <a:t>For all </a:t>
            </a:r>
            <a:r>
              <a:rPr lang="en-US" b="0" i="1" dirty="0" smtClean="0"/>
              <a:t>x</a:t>
            </a:r>
            <a:r>
              <a:rPr lang="en-US" b="0" dirty="0" smtClean="0"/>
              <a:t> and </a:t>
            </a:r>
            <a:r>
              <a:rPr lang="en-US" b="0" i="1" dirty="0" smtClean="0"/>
              <a:t>y</a:t>
            </a:r>
            <a:r>
              <a:rPr lang="en-US" b="0" dirty="0" smtClean="0"/>
              <a:t>, if </a:t>
            </a:r>
            <a:r>
              <a:rPr lang="en-US" b="0" i="1" dirty="0" smtClean="0"/>
              <a:t>x</a:t>
            </a:r>
            <a:r>
              <a:rPr lang="en-US" b="0" dirty="0" smtClean="0"/>
              <a:t> is the son of </a:t>
            </a:r>
            <a:r>
              <a:rPr lang="en-US" b="0" i="1" dirty="0" smtClean="0"/>
              <a:t>y</a:t>
            </a:r>
            <a:r>
              <a:rPr lang="en-US" b="0" dirty="0" smtClean="0"/>
              <a:t>, then </a:t>
            </a:r>
            <a:r>
              <a:rPr lang="en-US" b="0" i="1" dirty="0" smtClean="0"/>
              <a:t>y</a:t>
            </a:r>
            <a:r>
              <a:rPr lang="en-US" b="0" dirty="0" smtClean="0"/>
              <a:t> is the parent of </a:t>
            </a:r>
            <a:r>
              <a:rPr lang="en-US" b="0" i="1" dirty="0" smtClean="0"/>
              <a:t>x</a:t>
            </a:r>
            <a:r>
              <a:rPr lang="en-US" b="0" dirty="0" smtClean="0"/>
              <a:t>. </a:t>
            </a:r>
            <a:endParaRPr lang="en-US" b="0" dirty="0"/>
          </a:p>
        </p:txBody>
      </p:sp>
      <p:sp>
        <p:nvSpPr>
          <p:cNvPr id="19" name="TextBox 18"/>
          <p:cNvSpPr txBox="1"/>
          <p:nvPr/>
        </p:nvSpPr>
        <p:spPr>
          <a:xfrm>
            <a:off x="990600" y="4343399"/>
            <a:ext cx="6934200" cy="523220"/>
          </a:xfrm>
          <a:prstGeom prst="rect">
            <a:avLst/>
          </a:prstGeom>
          <a:noFill/>
        </p:spPr>
        <p:txBody>
          <a:bodyPr wrap="square" rtlCol="0">
            <a:spAutoFit/>
          </a:bodyPr>
          <a:lstStyle/>
          <a:p>
            <a:r>
              <a:rPr lang="en-US" dirty="0"/>
              <a:t>∀</a:t>
            </a:r>
            <a:r>
              <a:rPr lang="en-US" dirty="0" smtClean="0">
                <a:latin typeface="Arial"/>
                <a:cs typeface="Arial"/>
              </a:rPr>
              <a:t>    </a:t>
            </a:r>
            <a:r>
              <a:rPr lang="en-US" i="1" dirty="0" err="1" smtClean="0">
                <a:latin typeface="Arial"/>
                <a:cs typeface="Arial"/>
              </a:rPr>
              <a:t>x,y</a:t>
            </a:r>
            <a:r>
              <a:rPr lang="en-US" dirty="0" smtClean="0">
                <a:latin typeface="Arial"/>
                <a:cs typeface="Arial"/>
              </a:rPr>
              <a:t>  .  </a:t>
            </a:r>
            <a:r>
              <a:rPr lang="en-US" i="1" dirty="0" err="1" smtClean="0">
                <a:latin typeface="Arial"/>
                <a:cs typeface="Arial"/>
              </a:rPr>
              <a:t>sonOf</a:t>
            </a:r>
            <a:r>
              <a:rPr lang="en-US" dirty="0" smtClean="0">
                <a:latin typeface="Arial"/>
                <a:cs typeface="Arial"/>
              </a:rPr>
              <a:t>(</a:t>
            </a:r>
            <a:r>
              <a:rPr lang="en-US" i="1" dirty="0" smtClean="0">
                <a:latin typeface="Arial"/>
                <a:cs typeface="Arial"/>
              </a:rPr>
              <a:t>x</a:t>
            </a:r>
            <a:r>
              <a:rPr lang="en-US" dirty="0" smtClean="0">
                <a:latin typeface="Arial"/>
                <a:cs typeface="Arial"/>
              </a:rPr>
              <a:t>, </a:t>
            </a:r>
            <a:r>
              <a:rPr lang="en-US" i="1" dirty="0" smtClean="0">
                <a:latin typeface="Arial"/>
                <a:cs typeface="Arial"/>
              </a:rPr>
              <a:t>y</a:t>
            </a:r>
            <a:r>
              <a:rPr lang="en-US" dirty="0" smtClean="0">
                <a:latin typeface="Arial"/>
                <a:cs typeface="Arial"/>
              </a:rPr>
              <a:t>) </a:t>
            </a:r>
            <a:r>
              <a:rPr lang="en-US" dirty="0"/>
              <a:t>⇒</a:t>
            </a:r>
            <a:r>
              <a:rPr lang="en-US" dirty="0" smtClean="0">
                <a:latin typeface="Arial"/>
                <a:cs typeface="Arial"/>
              </a:rPr>
              <a:t> </a:t>
            </a:r>
            <a:r>
              <a:rPr lang="en-US" i="1" dirty="0" err="1" smtClean="0">
                <a:latin typeface="Arial"/>
                <a:cs typeface="Arial"/>
              </a:rPr>
              <a:t>parentOf</a:t>
            </a:r>
            <a:r>
              <a:rPr lang="en-US" dirty="0" smtClean="0">
                <a:latin typeface="Arial"/>
                <a:cs typeface="Arial"/>
              </a:rPr>
              <a:t>(</a:t>
            </a:r>
            <a:r>
              <a:rPr lang="en-US" i="1" dirty="0" smtClean="0">
                <a:latin typeface="Arial"/>
                <a:cs typeface="Arial"/>
              </a:rPr>
              <a:t>y</a:t>
            </a:r>
            <a:r>
              <a:rPr lang="en-US" dirty="0" smtClean="0">
                <a:latin typeface="Arial"/>
                <a:cs typeface="Arial"/>
              </a:rPr>
              <a:t>, </a:t>
            </a:r>
            <a:r>
              <a:rPr lang="en-US" i="1" dirty="0" smtClean="0">
                <a:latin typeface="Arial"/>
                <a:cs typeface="Arial"/>
              </a:rPr>
              <a:t>x</a:t>
            </a:r>
            <a:r>
              <a:rPr lang="en-US" dirty="0" smtClean="0">
                <a:latin typeface="Arial"/>
                <a:cs typeface="Arial"/>
              </a:rPr>
              <a:t>) </a:t>
            </a:r>
            <a:endParaRPr lang="en-US" dirty="0">
              <a:latin typeface="Arial"/>
              <a:cs typeface="Arial"/>
            </a:endParaRPr>
          </a:p>
        </p:txBody>
      </p:sp>
      <p:sp>
        <p:nvSpPr>
          <p:cNvPr id="20" name="TextBox 19"/>
          <p:cNvSpPr txBox="1"/>
          <p:nvPr/>
        </p:nvSpPr>
        <p:spPr>
          <a:xfrm>
            <a:off x="609600" y="5193267"/>
            <a:ext cx="1134257" cy="369332"/>
          </a:xfrm>
          <a:prstGeom prst="rect">
            <a:avLst/>
          </a:prstGeom>
          <a:noFill/>
        </p:spPr>
        <p:txBody>
          <a:bodyPr wrap="none" rtlCol="0">
            <a:spAutoFit/>
          </a:bodyPr>
          <a:lstStyle/>
          <a:p>
            <a:r>
              <a:rPr lang="en-US" sz="1800" dirty="0" smtClean="0">
                <a:solidFill>
                  <a:srgbClr val="D1282E"/>
                </a:solidFill>
                <a:latin typeface="Arial"/>
                <a:cs typeface="Arial"/>
              </a:rPr>
              <a:t>quantifier</a:t>
            </a:r>
            <a:endParaRPr lang="en-US" dirty="0">
              <a:solidFill>
                <a:srgbClr val="D1282E"/>
              </a:solidFill>
              <a:latin typeface="Arial"/>
              <a:cs typeface="Arial"/>
            </a:endParaRPr>
          </a:p>
        </p:txBody>
      </p:sp>
      <p:sp>
        <p:nvSpPr>
          <p:cNvPr id="21" name="TextBox 20"/>
          <p:cNvSpPr txBox="1"/>
          <p:nvPr/>
        </p:nvSpPr>
        <p:spPr>
          <a:xfrm>
            <a:off x="1981200" y="5193267"/>
            <a:ext cx="1121271" cy="369332"/>
          </a:xfrm>
          <a:prstGeom prst="rect">
            <a:avLst/>
          </a:prstGeom>
          <a:noFill/>
        </p:spPr>
        <p:txBody>
          <a:bodyPr wrap="none" rtlCol="0">
            <a:spAutoFit/>
          </a:bodyPr>
          <a:lstStyle/>
          <a:p>
            <a:r>
              <a:rPr lang="en-US" sz="1800" dirty="0" smtClean="0">
                <a:solidFill>
                  <a:srgbClr val="D1282E"/>
                </a:solidFill>
                <a:latin typeface="Arial"/>
                <a:cs typeface="Arial"/>
              </a:rPr>
              <a:t>variables</a:t>
            </a:r>
            <a:endParaRPr lang="en-US" dirty="0">
              <a:solidFill>
                <a:srgbClr val="D1282E"/>
              </a:solidFill>
              <a:latin typeface="Arial"/>
              <a:cs typeface="Arial"/>
            </a:endParaRPr>
          </a:p>
        </p:txBody>
      </p:sp>
      <p:sp>
        <p:nvSpPr>
          <p:cNvPr id="22" name="TextBox 21"/>
          <p:cNvSpPr txBox="1"/>
          <p:nvPr/>
        </p:nvSpPr>
        <p:spPr>
          <a:xfrm>
            <a:off x="3962400" y="5193267"/>
            <a:ext cx="1685953" cy="369332"/>
          </a:xfrm>
          <a:prstGeom prst="rect">
            <a:avLst/>
          </a:prstGeom>
          <a:noFill/>
        </p:spPr>
        <p:txBody>
          <a:bodyPr wrap="none" rtlCol="0">
            <a:spAutoFit/>
          </a:bodyPr>
          <a:lstStyle/>
          <a:p>
            <a:r>
              <a:rPr lang="en-US" sz="1800" dirty="0">
                <a:solidFill>
                  <a:srgbClr val="D1282E"/>
                </a:solidFill>
                <a:latin typeface="Arial"/>
                <a:cs typeface="Arial"/>
              </a:rPr>
              <a:t>v</a:t>
            </a:r>
            <a:r>
              <a:rPr lang="en-US" sz="1800" dirty="0" smtClean="0">
                <a:solidFill>
                  <a:srgbClr val="D1282E"/>
                </a:solidFill>
                <a:latin typeface="Arial"/>
                <a:cs typeface="Arial"/>
              </a:rPr>
              <a:t>ariable scope</a:t>
            </a:r>
            <a:endParaRPr lang="en-US" dirty="0">
              <a:solidFill>
                <a:srgbClr val="D1282E"/>
              </a:solidFill>
              <a:latin typeface="Arial"/>
              <a:cs typeface="Arial"/>
            </a:endParaRPr>
          </a:p>
        </p:txBody>
      </p:sp>
      <p:cxnSp>
        <p:nvCxnSpPr>
          <p:cNvPr id="23" name="Straight Arrow Connector 22"/>
          <p:cNvCxnSpPr>
            <a:stCxn id="20" idx="0"/>
          </p:cNvCxnSpPr>
          <p:nvPr/>
        </p:nvCxnSpPr>
        <p:spPr>
          <a:xfrm flipV="1">
            <a:off x="1176729" y="4876799"/>
            <a:ext cx="42471"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1" idx="0"/>
          </p:cNvCxnSpPr>
          <p:nvPr/>
        </p:nvCxnSpPr>
        <p:spPr>
          <a:xfrm flipH="1" flipV="1">
            <a:off x="2057401" y="4876799"/>
            <a:ext cx="484435" cy="3164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Left Brace 24"/>
          <p:cNvSpPr/>
          <p:nvPr/>
        </p:nvSpPr>
        <p:spPr>
          <a:xfrm rot="16200000">
            <a:off x="4724400" y="2895599"/>
            <a:ext cx="228600" cy="4191000"/>
          </a:xfrm>
          <a:prstGeom prst="leftBrace">
            <a:avLst>
              <a:gd name="adj1" fmla="val 177411"/>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565458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scope</a:t>
            </a:r>
            <a:endParaRPr lang="en-US" dirty="0"/>
          </a:p>
        </p:txBody>
      </p:sp>
      <p:sp>
        <p:nvSpPr>
          <p:cNvPr id="3" name="Content Placeholder 2"/>
          <p:cNvSpPr>
            <a:spLocks noGrp="1"/>
          </p:cNvSpPr>
          <p:nvPr>
            <p:ph idx="1"/>
          </p:nvPr>
        </p:nvSpPr>
        <p:spPr>
          <a:xfrm>
            <a:off x="457200" y="3627437"/>
            <a:ext cx="8077200" cy="3078163"/>
          </a:xfrm>
        </p:spPr>
        <p:txBody>
          <a:bodyPr>
            <a:normAutofit/>
          </a:bodyPr>
          <a:lstStyle/>
          <a:p>
            <a:r>
              <a:rPr lang="en-US" sz="2000" b="0" i="1" dirty="0" smtClean="0">
                <a:cs typeface="Arial"/>
              </a:rPr>
              <a:t>For all x, x is a car implies that there exists a y that is the engine of x.</a:t>
            </a:r>
          </a:p>
          <a:p>
            <a:r>
              <a:rPr lang="en-US" sz="2000" b="0" i="1" dirty="0" smtClean="0">
                <a:cs typeface="Arial"/>
              </a:rPr>
              <a:t>For </a:t>
            </a:r>
            <a:r>
              <a:rPr lang="en-US" sz="2000" b="0" i="1" dirty="0">
                <a:cs typeface="Arial"/>
              </a:rPr>
              <a:t>all x, </a:t>
            </a:r>
            <a:r>
              <a:rPr lang="en-US" sz="2000" b="0" i="1" dirty="0" smtClean="0">
                <a:cs typeface="Arial"/>
              </a:rPr>
              <a:t>if x is a car then there </a:t>
            </a:r>
            <a:r>
              <a:rPr lang="en-US" sz="2000" b="0" i="1" dirty="0">
                <a:cs typeface="Arial"/>
              </a:rPr>
              <a:t>exists a y that is the engine of x</a:t>
            </a:r>
            <a:r>
              <a:rPr lang="en-US" sz="2000" b="0" i="1" dirty="0" smtClean="0">
                <a:cs typeface="Arial"/>
              </a:rPr>
              <a:t>.</a:t>
            </a:r>
          </a:p>
          <a:p>
            <a:r>
              <a:rPr lang="en-US" sz="2000" b="0" i="1" dirty="0" smtClean="0">
                <a:cs typeface="Arial"/>
              </a:rPr>
              <a:t>For all cars x, there exists a y that is the engine of x.</a:t>
            </a:r>
          </a:p>
          <a:p>
            <a:r>
              <a:rPr lang="en-US" sz="2000" b="0" i="1" dirty="0" smtClean="0">
                <a:cs typeface="Arial"/>
              </a:rPr>
              <a:t>All cars x have an engine y.</a:t>
            </a:r>
            <a:endParaRPr lang="en-US" sz="2000" b="0" i="1" dirty="0">
              <a:cs typeface="Arial"/>
            </a:endParaRPr>
          </a:p>
          <a:p>
            <a:endParaRPr lang="en-US" sz="2000" b="0" i="1" dirty="0"/>
          </a:p>
        </p:txBody>
      </p:sp>
      <p:sp>
        <p:nvSpPr>
          <p:cNvPr id="4" name="TextBox 3"/>
          <p:cNvSpPr txBox="1"/>
          <p:nvPr/>
        </p:nvSpPr>
        <p:spPr>
          <a:xfrm>
            <a:off x="533400" y="1600200"/>
            <a:ext cx="7391400" cy="523220"/>
          </a:xfrm>
          <a:prstGeom prst="rect">
            <a:avLst/>
          </a:prstGeom>
          <a:noFill/>
        </p:spPr>
        <p:txBody>
          <a:bodyPr wrap="square" rtlCol="0">
            <a:spAutoFit/>
          </a:bodyPr>
          <a:lstStyle/>
          <a:p>
            <a:pPr algn="ctr"/>
            <a:r>
              <a:rPr lang="en-US" dirty="0" smtClean="0">
                <a:latin typeface="Arial"/>
                <a:cs typeface="Arial"/>
              </a:rPr>
              <a:t>∀</a:t>
            </a:r>
            <a:r>
              <a:rPr lang="en-US" i="1" dirty="0" smtClean="0">
                <a:latin typeface="Arial"/>
                <a:cs typeface="Arial"/>
              </a:rPr>
              <a:t>x</a:t>
            </a:r>
            <a:r>
              <a:rPr lang="en-US" dirty="0" smtClean="0">
                <a:latin typeface="Arial"/>
                <a:cs typeface="Arial"/>
              </a:rPr>
              <a:t> . </a:t>
            </a:r>
            <a:r>
              <a:rPr lang="en-US" i="1" dirty="0" smtClean="0">
                <a:latin typeface="Arial"/>
                <a:cs typeface="Arial"/>
              </a:rPr>
              <a:t>car</a:t>
            </a:r>
            <a:r>
              <a:rPr lang="en-US" dirty="0" smtClean="0">
                <a:latin typeface="Arial"/>
                <a:cs typeface="Arial"/>
              </a:rPr>
              <a:t>(</a:t>
            </a:r>
            <a:r>
              <a:rPr lang="en-US" i="1" dirty="0" smtClean="0">
                <a:latin typeface="Arial"/>
                <a:cs typeface="Arial"/>
              </a:rPr>
              <a:t>x) </a:t>
            </a:r>
            <a:r>
              <a:rPr lang="en-US" dirty="0" smtClean="0">
                <a:latin typeface="Arial"/>
                <a:cs typeface="Arial"/>
              </a:rPr>
              <a:t>⇒ ∃y . </a:t>
            </a:r>
            <a:r>
              <a:rPr lang="en-US" i="1" dirty="0" err="1" smtClean="0">
                <a:latin typeface="Arial"/>
                <a:cs typeface="Arial"/>
              </a:rPr>
              <a:t>engineOf</a:t>
            </a:r>
            <a:r>
              <a:rPr lang="en-US" dirty="0" smtClean="0">
                <a:latin typeface="Arial"/>
                <a:cs typeface="Arial"/>
              </a:rPr>
              <a:t>(</a:t>
            </a:r>
            <a:r>
              <a:rPr lang="en-US" i="1" dirty="0" smtClean="0">
                <a:latin typeface="Arial"/>
                <a:cs typeface="Arial"/>
              </a:rPr>
              <a:t>y</a:t>
            </a:r>
            <a:r>
              <a:rPr lang="en-US" dirty="0" smtClean="0">
                <a:latin typeface="Arial"/>
                <a:cs typeface="Arial"/>
              </a:rPr>
              <a:t>, </a:t>
            </a:r>
            <a:r>
              <a:rPr lang="en-US" i="1" dirty="0" smtClean="0">
                <a:latin typeface="Arial"/>
                <a:cs typeface="Arial"/>
              </a:rPr>
              <a:t>x</a:t>
            </a:r>
            <a:r>
              <a:rPr lang="en-US" dirty="0" smtClean="0">
                <a:latin typeface="Arial"/>
                <a:cs typeface="Arial"/>
              </a:rPr>
              <a:t>) </a:t>
            </a:r>
            <a:endParaRPr lang="en-US" dirty="0">
              <a:latin typeface="Arial"/>
              <a:cs typeface="Arial"/>
            </a:endParaRPr>
          </a:p>
        </p:txBody>
      </p:sp>
      <p:sp>
        <p:nvSpPr>
          <p:cNvPr id="5" name="TextBox 4"/>
          <p:cNvSpPr txBox="1"/>
          <p:nvPr/>
        </p:nvSpPr>
        <p:spPr>
          <a:xfrm>
            <a:off x="3848098" y="2831068"/>
            <a:ext cx="1714529" cy="369332"/>
          </a:xfrm>
          <a:prstGeom prst="rect">
            <a:avLst/>
          </a:prstGeom>
          <a:noFill/>
        </p:spPr>
        <p:txBody>
          <a:bodyPr wrap="square" rtlCol="0">
            <a:spAutoFit/>
          </a:bodyPr>
          <a:lstStyle/>
          <a:p>
            <a:r>
              <a:rPr lang="en-US" sz="1800" dirty="0" smtClean="0">
                <a:solidFill>
                  <a:srgbClr val="D1282E"/>
                </a:solidFill>
                <a:latin typeface="Arial"/>
                <a:cs typeface="Arial"/>
              </a:rPr>
              <a:t>Scope of x</a:t>
            </a:r>
            <a:endParaRPr lang="en-US" dirty="0">
              <a:solidFill>
                <a:srgbClr val="D1282E"/>
              </a:solidFill>
              <a:latin typeface="Arial"/>
              <a:cs typeface="Arial"/>
            </a:endParaRPr>
          </a:p>
        </p:txBody>
      </p:sp>
      <p:sp>
        <p:nvSpPr>
          <p:cNvPr id="6" name="Left Brace 5"/>
          <p:cNvSpPr/>
          <p:nvPr/>
        </p:nvSpPr>
        <p:spPr>
          <a:xfrm rot="16200000">
            <a:off x="4381500" y="495299"/>
            <a:ext cx="228600" cy="4572000"/>
          </a:xfrm>
          <a:prstGeom prst="leftBrace">
            <a:avLst>
              <a:gd name="adj1" fmla="val 177411"/>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4953000" y="2373869"/>
            <a:ext cx="1295400" cy="369332"/>
          </a:xfrm>
          <a:prstGeom prst="rect">
            <a:avLst/>
          </a:prstGeom>
          <a:noFill/>
        </p:spPr>
        <p:txBody>
          <a:bodyPr wrap="square" rtlCol="0">
            <a:spAutoFit/>
          </a:bodyPr>
          <a:lstStyle/>
          <a:p>
            <a:r>
              <a:rPr lang="en-US" sz="1800" dirty="0" smtClean="0">
                <a:solidFill>
                  <a:srgbClr val="D1282E"/>
                </a:solidFill>
                <a:latin typeface="Arial"/>
                <a:cs typeface="Arial"/>
              </a:rPr>
              <a:t>Scope of y</a:t>
            </a:r>
            <a:endParaRPr lang="en-US" dirty="0">
              <a:solidFill>
                <a:srgbClr val="D1282E"/>
              </a:solidFill>
              <a:latin typeface="Arial"/>
              <a:cs typeface="Arial"/>
            </a:endParaRPr>
          </a:p>
        </p:txBody>
      </p:sp>
      <p:sp>
        <p:nvSpPr>
          <p:cNvPr id="8" name="Left Brace 7"/>
          <p:cNvSpPr/>
          <p:nvPr/>
        </p:nvSpPr>
        <p:spPr>
          <a:xfrm rot="16200000">
            <a:off x="5486400" y="1143000"/>
            <a:ext cx="228600" cy="2362200"/>
          </a:xfrm>
          <a:prstGeom prst="leftBrace">
            <a:avLst>
              <a:gd name="adj1" fmla="val 177411"/>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151720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to CNF</a:t>
            </a:r>
            <a:endParaRPr lang="en-US" dirty="0"/>
          </a:p>
        </p:txBody>
      </p:sp>
      <p:sp>
        <p:nvSpPr>
          <p:cNvPr id="3" name="Content Placeholder 2"/>
          <p:cNvSpPr>
            <a:spLocks noGrp="1"/>
          </p:cNvSpPr>
          <p:nvPr>
            <p:ph idx="1"/>
          </p:nvPr>
        </p:nvSpPr>
        <p:spPr/>
        <p:txBody>
          <a:bodyPr/>
          <a:lstStyle/>
          <a:p>
            <a:r>
              <a:rPr lang="en-US" dirty="0"/>
              <a:t>Convert the following propositional sentence into CNF. </a:t>
            </a:r>
            <a:r>
              <a:rPr lang="en-US" dirty="0" smtClean="0"/>
              <a:t>  Your </a:t>
            </a:r>
            <a:r>
              <a:rPr lang="en-US" dirty="0"/>
              <a:t>answer must be as simplified as much as possible and must exactly match the CNF form. (10 points)</a:t>
            </a:r>
          </a:p>
          <a:p>
            <a:pPr marL="68580" indent="0">
              <a:buNone/>
            </a:pPr>
            <a:r>
              <a:rPr lang="en-US" dirty="0"/>
              <a:t>~((A =&gt; B) =&gt; (((P^B) =&gt; Q) v R)) </a:t>
            </a:r>
            <a:endParaRPr lang="en-US" dirty="0" smtClean="0"/>
          </a:p>
          <a:p>
            <a:pPr marL="68580" indent="0">
              <a:buNone/>
            </a:pPr>
            <a:endParaRPr lang="en-US" dirty="0"/>
          </a:p>
          <a:p>
            <a:pPr marL="68580" indent="0">
              <a:buNone/>
            </a:pPr>
            <a:endParaRPr lang="en-US" dirty="0" smtClean="0"/>
          </a:p>
          <a:p>
            <a:pPr marL="68580" indent="0">
              <a:buNone/>
            </a:pPr>
            <a:r>
              <a:rPr lang="cs-CZ" sz="2800" dirty="0"/>
              <a:t>(¬A v B) </a:t>
            </a:r>
            <a:r>
              <a:rPr lang="cs-CZ" sz="2800" dirty="0" err="1"/>
              <a:t>ʌ</a:t>
            </a:r>
            <a:r>
              <a:rPr lang="cs-CZ" sz="2800" dirty="0"/>
              <a:t> P </a:t>
            </a:r>
            <a:r>
              <a:rPr lang="cs-CZ" sz="2800" dirty="0" err="1"/>
              <a:t>ʌ</a:t>
            </a:r>
            <a:r>
              <a:rPr lang="cs-CZ" sz="2800" dirty="0"/>
              <a:t> B </a:t>
            </a:r>
            <a:r>
              <a:rPr lang="cs-CZ" sz="2800" dirty="0" err="1"/>
              <a:t>ʌ</a:t>
            </a:r>
            <a:r>
              <a:rPr lang="cs-CZ" sz="2800" dirty="0"/>
              <a:t> ¬</a:t>
            </a:r>
            <a:r>
              <a:rPr lang="cs-CZ" sz="2800" dirty="0" err="1"/>
              <a:t>Q</a:t>
            </a:r>
            <a:r>
              <a:rPr lang="cs-CZ" sz="2800" dirty="0"/>
              <a:t> </a:t>
            </a:r>
            <a:r>
              <a:rPr lang="cs-CZ" sz="2800" dirty="0" err="1"/>
              <a:t>ʌ</a:t>
            </a:r>
            <a:r>
              <a:rPr lang="cs-CZ" sz="2800" dirty="0"/>
              <a:t> ¬</a:t>
            </a:r>
            <a:r>
              <a:rPr lang="cs-CZ" sz="2800" dirty="0" err="1"/>
              <a:t>R</a:t>
            </a:r>
            <a:endParaRPr lang="en-US" sz="2800" dirty="0"/>
          </a:p>
        </p:txBody>
      </p:sp>
      <p:sp>
        <p:nvSpPr>
          <p:cNvPr id="4" name="Footer Placeholder 3"/>
          <p:cNvSpPr>
            <a:spLocks noGrp="1"/>
          </p:cNvSpPr>
          <p:nvPr>
            <p:ph type="ftr" sz="quarter" idx="4294967295"/>
          </p:nvPr>
        </p:nvSpPr>
        <p:spPr>
          <a:xfrm>
            <a:off x="228600" y="6416675"/>
            <a:ext cx="2895600" cy="365125"/>
          </a:xfrm>
          <a:prstGeom prst="rect">
            <a:avLst/>
          </a:prstGeom>
        </p:spPr>
        <p:txBody>
          <a:bodyPr/>
          <a:lstStyle/>
          <a:p>
            <a:endParaRPr lang="en-US">
              <a:uFillTx/>
            </a:endParaRPr>
          </a:p>
        </p:txBody>
      </p:sp>
      <p:sp>
        <p:nvSpPr>
          <p:cNvPr id="5" name="Slide Number Placeholder 4"/>
          <p:cNvSpPr>
            <a:spLocks noGrp="1"/>
          </p:cNvSpPr>
          <p:nvPr>
            <p:ph type="sldNum" sz="quarter" idx="4294967295"/>
          </p:nvPr>
        </p:nvSpPr>
        <p:spPr>
          <a:xfrm>
            <a:off x="8458200" y="6416675"/>
            <a:ext cx="457200" cy="365125"/>
          </a:xfrm>
          <a:prstGeom prst="rect">
            <a:avLst/>
          </a:prstGeom>
        </p:spPr>
        <p:txBody>
          <a:bodyPr/>
          <a:lstStyle/>
          <a:p>
            <a:fld id="{68367B37-5408-8848-BA1A-2C039AA52483}" type="slidenum">
              <a:rPr lang="en-US" smtClean="0">
                <a:uFillTx/>
              </a:rPr>
              <a:pPr/>
              <a:t>2</a:t>
            </a:fld>
            <a:endParaRPr lang="en-US">
              <a:uFillTx/>
            </a:endParaRPr>
          </a:p>
        </p:txBody>
      </p:sp>
    </p:spTree>
    <p:extLst>
      <p:ext uri="{BB962C8B-B14F-4D97-AF65-F5344CB8AC3E}">
        <p14:creationId xmlns:p14="http://schemas.microsoft.com/office/powerpoint/2010/main" val="2655235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1371600"/>
          </a:xfrm>
        </p:spPr>
        <p:txBody>
          <a:bodyPr/>
          <a:lstStyle/>
          <a:p>
            <a:r>
              <a:rPr lang="en-US" dirty="0" smtClean="0"/>
              <a:t>Quantifier ordering</a:t>
            </a:r>
            <a:endParaRPr lang="en-US" dirty="0"/>
          </a:p>
        </p:txBody>
      </p:sp>
      <p:sp>
        <p:nvSpPr>
          <p:cNvPr id="3" name="Content Placeholder 2"/>
          <p:cNvSpPr>
            <a:spLocks noGrp="1"/>
          </p:cNvSpPr>
          <p:nvPr>
            <p:ph idx="1"/>
          </p:nvPr>
        </p:nvSpPr>
        <p:spPr/>
        <p:txBody>
          <a:bodyPr>
            <a:normAutofit/>
          </a:bodyPr>
          <a:lstStyle/>
          <a:p>
            <a:r>
              <a:rPr lang="en-US" sz="2400" b="0" i="1" dirty="0" smtClean="0">
                <a:cs typeface="Arial"/>
              </a:rPr>
              <a:t>“Everybody loves somebody.”</a:t>
            </a:r>
          </a:p>
          <a:p>
            <a:r>
              <a:rPr lang="en-US" sz="2400" b="0" dirty="0" smtClean="0">
                <a:cs typeface="Arial"/>
              </a:rPr>
              <a:t>∀</a:t>
            </a:r>
            <a:r>
              <a:rPr lang="en-US" sz="2400" b="0" i="1" dirty="0">
                <a:cs typeface="Arial"/>
              </a:rPr>
              <a:t>x</a:t>
            </a:r>
            <a:r>
              <a:rPr lang="en-US" sz="2400" b="0" dirty="0">
                <a:cs typeface="Arial"/>
              </a:rPr>
              <a:t> </a:t>
            </a:r>
            <a:r>
              <a:rPr lang="en-US" sz="2400" b="0" dirty="0" smtClean="0">
                <a:cs typeface="Arial"/>
              </a:rPr>
              <a:t>∃</a:t>
            </a:r>
            <a:r>
              <a:rPr lang="en-US" sz="2400" b="0" i="1" dirty="0" smtClean="0">
                <a:cs typeface="Arial"/>
              </a:rPr>
              <a:t>y</a:t>
            </a:r>
            <a:r>
              <a:rPr lang="en-US" sz="2400" b="0" dirty="0" smtClean="0">
                <a:cs typeface="Arial"/>
              </a:rPr>
              <a:t> . </a:t>
            </a:r>
            <a:r>
              <a:rPr lang="en-US" sz="2400" b="0" i="1" dirty="0" smtClean="0">
                <a:cs typeface="Arial"/>
              </a:rPr>
              <a:t>Loves</a:t>
            </a:r>
            <a:r>
              <a:rPr lang="en-US" sz="2400" b="0" dirty="0" smtClean="0">
                <a:cs typeface="Arial"/>
              </a:rPr>
              <a:t>(</a:t>
            </a:r>
            <a:r>
              <a:rPr lang="en-US" sz="2400" b="0" i="1" dirty="0" smtClean="0">
                <a:cs typeface="Arial"/>
              </a:rPr>
              <a:t>x</a:t>
            </a:r>
            <a:r>
              <a:rPr lang="en-US" sz="2400" b="0" dirty="0" smtClean="0">
                <a:cs typeface="Arial"/>
              </a:rPr>
              <a:t>, </a:t>
            </a:r>
            <a:r>
              <a:rPr lang="en-US" sz="2400" b="0" i="1" dirty="0" smtClean="0">
                <a:cs typeface="Arial"/>
              </a:rPr>
              <a:t>y</a:t>
            </a:r>
            <a:r>
              <a:rPr lang="en-US" sz="2400" b="0" dirty="0" smtClean="0">
                <a:cs typeface="Arial"/>
              </a:rPr>
              <a:t>)</a:t>
            </a:r>
          </a:p>
          <a:p>
            <a:r>
              <a:rPr lang="en-US" sz="2400" b="0" dirty="0">
                <a:cs typeface="Arial"/>
              </a:rPr>
              <a:t>“</a:t>
            </a:r>
            <a:r>
              <a:rPr lang="en-US" sz="2400" b="0" i="1" dirty="0">
                <a:cs typeface="Arial"/>
              </a:rPr>
              <a:t>Everybody is loved by somebody.</a:t>
            </a:r>
            <a:r>
              <a:rPr lang="en-US" sz="2400" b="0" dirty="0">
                <a:cs typeface="Arial"/>
              </a:rPr>
              <a:t>”</a:t>
            </a:r>
          </a:p>
          <a:p>
            <a:r>
              <a:rPr lang="en-US" sz="2400" b="0" dirty="0">
                <a:cs typeface="Arial"/>
              </a:rPr>
              <a:t>∀</a:t>
            </a:r>
            <a:r>
              <a:rPr lang="en-US" sz="2400" b="0" i="1" dirty="0">
                <a:cs typeface="Arial"/>
              </a:rPr>
              <a:t>y</a:t>
            </a:r>
            <a:r>
              <a:rPr lang="en-US" sz="2400" b="0" dirty="0">
                <a:cs typeface="Arial"/>
              </a:rPr>
              <a:t> ∃</a:t>
            </a:r>
            <a:r>
              <a:rPr lang="en-US" sz="2400" b="0" i="1" dirty="0">
                <a:cs typeface="Arial"/>
              </a:rPr>
              <a:t>x </a:t>
            </a:r>
            <a:r>
              <a:rPr lang="en-US" sz="2400" b="0" dirty="0">
                <a:cs typeface="Arial"/>
              </a:rPr>
              <a:t>. </a:t>
            </a:r>
            <a:r>
              <a:rPr lang="en-US" sz="2400" b="0" i="1" dirty="0">
                <a:cs typeface="Arial"/>
              </a:rPr>
              <a:t>Loves</a:t>
            </a:r>
            <a:r>
              <a:rPr lang="en-US" sz="2400" b="0" dirty="0">
                <a:cs typeface="Arial"/>
              </a:rPr>
              <a:t>(</a:t>
            </a:r>
            <a:r>
              <a:rPr lang="en-US" sz="2400" b="0" i="1" dirty="0">
                <a:cs typeface="Arial"/>
              </a:rPr>
              <a:t>x</a:t>
            </a:r>
            <a:r>
              <a:rPr lang="en-US" sz="2400" b="0" dirty="0">
                <a:cs typeface="Arial"/>
              </a:rPr>
              <a:t>, </a:t>
            </a:r>
            <a:r>
              <a:rPr lang="en-US" sz="2400" b="0" i="1" dirty="0">
                <a:cs typeface="Arial"/>
              </a:rPr>
              <a:t>y</a:t>
            </a:r>
            <a:r>
              <a:rPr lang="en-US" sz="2400" b="0" dirty="0">
                <a:cs typeface="Arial"/>
              </a:rPr>
              <a:t>)</a:t>
            </a:r>
          </a:p>
          <a:p>
            <a:r>
              <a:rPr lang="en-US" sz="2400" b="0" i="1" dirty="0" smtClean="0"/>
              <a:t>“There is someone who is loved by everybody.”</a:t>
            </a:r>
          </a:p>
          <a:p>
            <a:r>
              <a:rPr lang="en-US" sz="2400" b="0" dirty="0">
                <a:cs typeface="Arial"/>
              </a:rPr>
              <a:t>∃</a:t>
            </a:r>
            <a:r>
              <a:rPr lang="en-US" sz="2400" b="0" i="1" dirty="0" smtClean="0">
                <a:cs typeface="Arial"/>
              </a:rPr>
              <a:t>y </a:t>
            </a:r>
            <a:r>
              <a:rPr lang="en-US" sz="2400" b="0" dirty="0" smtClean="0">
                <a:cs typeface="Arial"/>
              </a:rPr>
              <a:t>∀</a:t>
            </a:r>
            <a:r>
              <a:rPr lang="en-US" sz="2400" b="0" i="1" dirty="0">
                <a:cs typeface="Arial"/>
              </a:rPr>
              <a:t>x</a:t>
            </a:r>
            <a:r>
              <a:rPr lang="en-US" sz="2400" b="0" dirty="0">
                <a:cs typeface="Arial"/>
              </a:rPr>
              <a:t> </a:t>
            </a:r>
            <a:r>
              <a:rPr lang="en-US" sz="2400" b="0" dirty="0" smtClean="0">
                <a:cs typeface="Arial"/>
              </a:rPr>
              <a:t>. </a:t>
            </a:r>
            <a:r>
              <a:rPr lang="en-US" sz="2400" b="0" i="1" dirty="0">
                <a:cs typeface="Arial"/>
              </a:rPr>
              <a:t>Loves</a:t>
            </a:r>
            <a:r>
              <a:rPr lang="en-US" sz="2400" b="0" dirty="0">
                <a:cs typeface="Arial"/>
              </a:rPr>
              <a:t>(</a:t>
            </a:r>
            <a:r>
              <a:rPr lang="en-US" sz="2400" b="0" i="1" dirty="0">
                <a:cs typeface="Arial"/>
              </a:rPr>
              <a:t>x</a:t>
            </a:r>
            <a:r>
              <a:rPr lang="en-US" sz="2400" b="0" dirty="0">
                <a:cs typeface="Arial"/>
              </a:rPr>
              <a:t>, </a:t>
            </a:r>
            <a:r>
              <a:rPr lang="en-US" sz="2400" b="0" i="1" dirty="0">
                <a:cs typeface="Arial"/>
              </a:rPr>
              <a:t>y</a:t>
            </a:r>
            <a:r>
              <a:rPr lang="en-US" sz="2400" b="0" dirty="0" smtClean="0">
                <a:cs typeface="Arial"/>
              </a:rPr>
              <a:t>)</a:t>
            </a:r>
          </a:p>
          <a:p>
            <a:r>
              <a:rPr lang="en-US" sz="2400" b="0" i="1" dirty="0" smtClean="0">
                <a:cs typeface="Arial"/>
              </a:rPr>
              <a:t>“There is someone who loves everyone.” </a:t>
            </a:r>
          </a:p>
          <a:p>
            <a:r>
              <a:rPr lang="en-US" sz="2400" b="0" dirty="0" smtClean="0">
                <a:cs typeface="Arial"/>
              </a:rPr>
              <a:t>∃</a:t>
            </a:r>
            <a:r>
              <a:rPr lang="en-US" sz="2400" b="0" i="1" dirty="0" smtClean="0">
                <a:cs typeface="Arial"/>
              </a:rPr>
              <a:t>x </a:t>
            </a:r>
            <a:r>
              <a:rPr lang="en-US" sz="2400" b="0" dirty="0" smtClean="0">
                <a:cs typeface="Arial"/>
              </a:rPr>
              <a:t>∀</a:t>
            </a:r>
            <a:r>
              <a:rPr lang="en-US" sz="2400" b="0" i="1" dirty="0" smtClean="0">
                <a:cs typeface="Arial"/>
              </a:rPr>
              <a:t>y</a:t>
            </a:r>
            <a:r>
              <a:rPr lang="en-US" sz="2400" b="0" dirty="0" smtClean="0">
                <a:cs typeface="Arial"/>
              </a:rPr>
              <a:t> </a:t>
            </a:r>
            <a:r>
              <a:rPr lang="en-US" sz="2400" b="0" dirty="0">
                <a:cs typeface="Arial"/>
              </a:rPr>
              <a:t>. </a:t>
            </a:r>
            <a:r>
              <a:rPr lang="en-US" sz="2400" b="0" i="1" dirty="0">
                <a:cs typeface="Arial"/>
              </a:rPr>
              <a:t>Loves</a:t>
            </a:r>
            <a:r>
              <a:rPr lang="en-US" sz="2400" b="0" dirty="0">
                <a:cs typeface="Arial"/>
              </a:rPr>
              <a:t>(</a:t>
            </a:r>
            <a:r>
              <a:rPr lang="en-US" sz="2400" b="0" i="1" dirty="0">
                <a:cs typeface="Arial"/>
              </a:rPr>
              <a:t>x</a:t>
            </a:r>
            <a:r>
              <a:rPr lang="en-US" sz="2400" b="0" dirty="0">
                <a:cs typeface="Arial"/>
              </a:rPr>
              <a:t>, </a:t>
            </a:r>
            <a:r>
              <a:rPr lang="en-US" sz="2400" b="0" i="1" dirty="0">
                <a:cs typeface="Arial"/>
              </a:rPr>
              <a:t>y</a:t>
            </a:r>
            <a:r>
              <a:rPr lang="en-US" sz="2400" b="0" dirty="0">
                <a:cs typeface="Arial"/>
              </a:rPr>
              <a:t>)</a:t>
            </a:r>
          </a:p>
          <a:p>
            <a:endParaRPr lang="en-US" sz="2400" b="0" i="1" dirty="0">
              <a:cs typeface="Arial"/>
            </a:endParaRPr>
          </a:p>
          <a:p>
            <a:endParaRPr lang="en-US" sz="2400" b="0" dirty="0"/>
          </a:p>
        </p:txBody>
      </p:sp>
      <p:grpSp>
        <p:nvGrpSpPr>
          <p:cNvPr id="4" name="Group 32"/>
          <p:cNvGrpSpPr>
            <a:grpSpLocks/>
          </p:cNvGrpSpPr>
          <p:nvPr/>
        </p:nvGrpSpPr>
        <p:grpSpPr bwMode="auto">
          <a:xfrm>
            <a:off x="6705600" y="4800600"/>
            <a:ext cx="696913" cy="1200150"/>
            <a:chOff x="4308" y="2283"/>
            <a:chExt cx="439" cy="756"/>
          </a:xfrm>
        </p:grpSpPr>
        <p:sp>
          <p:nvSpPr>
            <p:cNvPr id="5" name="Rectangle 4"/>
            <p:cNvSpPr>
              <a:spLocks noChangeArrowheads="1"/>
            </p:cNvSpPr>
            <p:nvPr/>
          </p:nvSpPr>
          <p:spPr bwMode="auto">
            <a:xfrm>
              <a:off x="4308" y="2636"/>
              <a:ext cx="53" cy="53"/>
            </a:xfrm>
            <a:prstGeom prst="rect">
              <a:avLst/>
            </a:prstGeom>
            <a:solidFill>
              <a:schemeClr val="accent2"/>
            </a:solidFill>
            <a:ln w="19050">
              <a:solidFill>
                <a:schemeClr val="tx1"/>
              </a:solidFill>
              <a:miter lim="800000"/>
              <a:headEnd/>
              <a:tailEnd/>
            </a:ln>
          </p:spPr>
          <p:txBody>
            <a:bodyPr wrap="none" anchor="ctr">
              <a:prstTxWarp prst="textNoShape">
                <a:avLst/>
              </a:prstTxWarp>
            </a:bodyPr>
            <a:lstStyle/>
            <a:p>
              <a:endParaRPr lang="en-US"/>
            </a:p>
          </p:txBody>
        </p:sp>
        <p:sp>
          <p:nvSpPr>
            <p:cNvPr id="6" name="Rectangle 5"/>
            <p:cNvSpPr>
              <a:spLocks noChangeArrowheads="1"/>
            </p:cNvSpPr>
            <p:nvPr/>
          </p:nvSpPr>
          <p:spPr bwMode="auto">
            <a:xfrm>
              <a:off x="4694" y="2283"/>
              <a:ext cx="53" cy="53"/>
            </a:xfrm>
            <a:prstGeom prst="rect">
              <a:avLst/>
            </a:prstGeom>
            <a:solidFill>
              <a:schemeClr val="accent1"/>
            </a:solidFill>
            <a:ln w="19050">
              <a:solidFill>
                <a:schemeClr val="tx1"/>
              </a:solidFill>
              <a:miter lim="800000"/>
              <a:headEnd/>
              <a:tailEnd/>
            </a:ln>
          </p:spPr>
          <p:txBody>
            <a:bodyPr wrap="none" anchor="ctr">
              <a:prstTxWarp prst="textNoShape">
                <a:avLst/>
              </a:prstTxWarp>
            </a:bodyPr>
            <a:lstStyle/>
            <a:p>
              <a:endParaRPr lang="en-US"/>
            </a:p>
          </p:txBody>
        </p:sp>
        <p:sp>
          <p:nvSpPr>
            <p:cNvPr id="7" name="Rectangle 6"/>
            <p:cNvSpPr>
              <a:spLocks noChangeArrowheads="1"/>
            </p:cNvSpPr>
            <p:nvPr/>
          </p:nvSpPr>
          <p:spPr bwMode="auto">
            <a:xfrm>
              <a:off x="4694" y="2458"/>
              <a:ext cx="53" cy="53"/>
            </a:xfrm>
            <a:prstGeom prst="rect">
              <a:avLst/>
            </a:prstGeom>
            <a:solidFill>
              <a:schemeClr val="accent1"/>
            </a:solidFill>
            <a:ln w="19050">
              <a:solidFill>
                <a:schemeClr val="tx1"/>
              </a:solidFill>
              <a:miter lim="800000"/>
              <a:headEnd/>
              <a:tailEnd/>
            </a:ln>
          </p:spPr>
          <p:txBody>
            <a:bodyPr wrap="none" anchor="ctr">
              <a:prstTxWarp prst="textNoShape">
                <a:avLst/>
              </a:prstTxWarp>
            </a:bodyPr>
            <a:lstStyle/>
            <a:p>
              <a:endParaRPr lang="en-US"/>
            </a:p>
          </p:txBody>
        </p:sp>
        <p:sp>
          <p:nvSpPr>
            <p:cNvPr id="8" name="Rectangle 7"/>
            <p:cNvSpPr>
              <a:spLocks noChangeArrowheads="1"/>
            </p:cNvSpPr>
            <p:nvPr/>
          </p:nvSpPr>
          <p:spPr bwMode="auto">
            <a:xfrm>
              <a:off x="4694" y="2634"/>
              <a:ext cx="53" cy="53"/>
            </a:xfrm>
            <a:prstGeom prst="rect">
              <a:avLst/>
            </a:prstGeom>
            <a:solidFill>
              <a:schemeClr val="accent1"/>
            </a:solidFill>
            <a:ln w="19050">
              <a:solidFill>
                <a:schemeClr val="tx1"/>
              </a:solidFill>
              <a:miter lim="800000"/>
              <a:headEnd/>
              <a:tailEnd/>
            </a:ln>
          </p:spPr>
          <p:txBody>
            <a:bodyPr wrap="none" anchor="ctr">
              <a:prstTxWarp prst="textNoShape">
                <a:avLst/>
              </a:prstTxWarp>
            </a:bodyPr>
            <a:lstStyle/>
            <a:p>
              <a:endParaRPr lang="en-US"/>
            </a:p>
          </p:txBody>
        </p:sp>
        <p:sp>
          <p:nvSpPr>
            <p:cNvPr id="9" name="Rectangle 8"/>
            <p:cNvSpPr>
              <a:spLocks noChangeArrowheads="1"/>
            </p:cNvSpPr>
            <p:nvPr/>
          </p:nvSpPr>
          <p:spPr bwMode="auto">
            <a:xfrm>
              <a:off x="4694" y="2810"/>
              <a:ext cx="53" cy="53"/>
            </a:xfrm>
            <a:prstGeom prst="rect">
              <a:avLst/>
            </a:prstGeom>
            <a:solidFill>
              <a:schemeClr val="accent1"/>
            </a:solidFill>
            <a:ln w="19050">
              <a:solidFill>
                <a:schemeClr val="tx1"/>
              </a:solidFill>
              <a:miter lim="800000"/>
              <a:headEnd/>
              <a:tailEnd/>
            </a:ln>
          </p:spPr>
          <p:txBody>
            <a:bodyPr wrap="none" anchor="ctr">
              <a:prstTxWarp prst="textNoShape">
                <a:avLst/>
              </a:prstTxWarp>
            </a:bodyPr>
            <a:lstStyle/>
            <a:p>
              <a:endParaRPr lang="en-US"/>
            </a:p>
          </p:txBody>
        </p:sp>
        <p:sp>
          <p:nvSpPr>
            <p:cNvPr id="10" name="Rectangle 9"/>
            <p:cNvSpPr>
              <a:spLocks noChangeArrowheads="1"/>
            </p:cNvSpPr>
            <p:nvPr/>
          </p:nvSpPr>
          <p:spPr bwMode="auto">
            <a:xfrm>
              <a:off x="4694" y="2986"/>
              <a:ext cx="53" cy="53"/>
            </a:xfrm>
            <a:prstGeom prst="rect">
              <a:avLst/>
            </a:prstGeom>
            <a:solidFill>
              <a:schemeClr val="accent1"/>
            </a:solidFill>
            <a:ln w="19050">
              <a:solidFill>
                <a:schemeClr val="tx1"/>
              </a:solidFill>
              <a:miter lim="800000"/>
              <a:headEnd/>
              <a:tailEnd/>
            </a:ln>
          </p:spPr>
          <p:txBody>
            <a:bodyPr wrap="none" anchor="ctr">
              <a:prstTxWarp prst="textNoShape">
                <a:avLst/>
              </a:prstTxWarp>
            </a:bodyPr>
            <a:lstStyle/>
            <a:p>
              <a:endParaRPr lang="en-US"/>
            </a:p>
          </p:txBody>
        </p:sp>
        <p:cxnSp>
          <p:nvCxnSpPr>
            <p:cNvPr id="11" name="AutoShape 10"/>
            <p:cNvCxnSpPr>
              <a:cxnSpLocks noChangeShapeType="1"/>
              <a:stCxn id="5" idx="3"/>
              <a:endCxn id="8" idx="1"/>
            </p:cNvCxnSpPr>
            <p:nvPr/>
          </p:nvCxnSpPr>
          <p:spPr bwMode="auto">
            <a:xfrm flipV="1">
              <a:off x="4367" y="2661"/>
              <a:ext cx="321" cy="2"/>
            </a:xfrm>
            <a:prstGeom prst="straightConnector1">
              <a:avLst/>
            </a:prstGeom>
            <a:noFill/>
            <a:ln w="19050">
              <a:solidFill>
                <a:schemeClr val="tx1"/>
              </a:solidFill>
              <a:round/>
              <a:headEnd/>
              <a:tailEnd type="triangle" w="med" len="med"/>
            </a:ln>
          </p:spPr>
        </p:cxnSp>
        <p:cxnSp>
          <p:nvCxnSpPr>
            <p:cNvPr id="12" name="AutoShape 11"/>
            <p:cNvCxnSpPr>
              <a:cxnSpLocks noChangeShapeType="1"/>
              <a:stCxn id="5" idx="3"/>
              <a:endCxn id="6" idx="1"/>
            </p:cNvCxnSpPr>
            <p:nvPr/>
          </p:nvCxnSpPr>
          <p:spPr bwMode="auto">
            <a:xfrm flipV="1">
              <a:off x="4367" y="2310"/>
              <a:ext cx="321" cy="353"/>
            </a:xfrm>
            <a:prstGeom prst="straightConnector1">
              <a:avLst/>
            </a:prstGeom>
            <a:noFill/>
            <a:ln w="19050">
              <a:solidFill>
                <a:schemeClr val="tx1"/>
              </a:solidFill>
              <a:round/>
              <a:headEnd/>
              <a:tailEnd type="triangle" w="med" len="med"/>
            </a:ln>
          </p:spPr>
        </p:cxnSp>
        <p:cxnSp>
          <p:nvCxnSpPr>
            <p:cNvPr id="13" name="AutoShape 12"/>
            <p:cNvCxnSpPr>
              <a:cxnSpLocks noChangeShapeType="1"/>
              <a:stCxn id="5" idx="3"/>
              <a:endCxn id="7" idx="1"/>
            </p:cNvCxnSpPr>
            <p:nvPr/>
          </p:nvCxnSpPr>
          <p:spPr bwMode="auto">
            <a:xfrm flipV="1">
              <a:off x="4367" y="2485"/>
              <a:ext cx="321" cy="178"/>
            </a:xfrm>
            <a:prstGeom prst="straightConnector1">
              <a:avLst/>
            </a:prstGeom>
            <a:noFill/>
            <a:ln w="19050">
              <a:solidFill>
                <a:schemeClr val="tx1"/>
              </a:solidFill>
              <a:round/>
              <a:headEnd/>
              <a:tailEnd type="triangle" w="med" len="med"/>
            </a:ln>
          </p:spPr>
        </p:cxnSp>
        <p:cxnSp>
          <p:nvCxnSpPr>
            <p:cNvPr id="14" name="AutoShape 13"/>
            <p:cNvCxnSpPr>
              <a:cxnSpLocks noChangeShapeType="1"/>
              <a:stCxn id="5" idx="3"/>
              <a:endCxn id="9" idx="1"/>
            </p:cNvCxnSpPr>
            <p:nvPr/>
          </p:nvCxnSpPr>
          <p:spPr bwMode="auto">
            <a:xfrm>
              <a:off x="4367" y="2663"/>
              <a:ext cx="321" cy="174"/>
            </a:xfrm>
            <a:prstGeom prst="straightConnector1">
              <a:avLst/>
            </a:prstGeom>
            <a:noFill/>
            <a:ln w="19050">
              <a:solidFill>
                <a:schemeClr val="tx1"/>
              </a:solidFill>
              <a:round/>
              <a:headEnd/>
              <a:tailEnd type="triangle" w="med" len="med"/>
            </a:ln>
          </p:spPr>
        </p:cxnSp>
        <p:cxnSp>
          <p:nvCxnSpPr>
            <p:cNvPr id="15" name="AutoShape 14"/>
            <p:cNvCxnSpPr>
              <a:cxnSpLocks noChangeShapeType="1"/>
              <a:stCxn id="5" idx="3"/>
              <a:endCxn id="10" idx="1"/>
            </p:cNvCxnSpPr>
            <p:nvPr/>
          </p:nvCxnSpPr>
          <p:spPr bwMode="auto">
            <a:xfrm>
              <a:off x="4367" y="2663"/>
              <a:ext cx="321" cy="350"/>
            </a:xfrm>
            <a:prstGeom prst="straightConnector1">
              <a:avLst/>
            </a:prstGeom>
            <a:noFill/>
            <a:ln w="19050">
              <a:solidFill>
                <a:schemeClr val="tx1"/>
              </a:solidFill>
              <a:round/>
              <a:headEnd/>
              <a:tailEnd type="triangle" w="med" len="med"/>
            </a:ln>
          </p:spPr>
        </p:cxnSp>
      </p:grpSp>
      <p:grpSp>
        <p:nvGrpSpPr>
          <p:cNvPr id="16" name="Group 33"/>
          <p:cNvGrpSpPr>
            <a:grpSpLocks/>
          </p:cNvGrpSpPr>
          <p:nvPr/>
        </p:nvGrpSpPr>
        <p:grpSpPr bwMode="auto">
          <a:xfrm>
            <a:off x="6781800" y="1981200"/>
            <a:ext cx="712788" cy="1201737"/>
            <a:chOff x="3654" y="3313"/>
            <a:chExt cx="449" cy="757"/>
          </a:xfrm>
        </p:grpSpPr>
        <p:sp>
          <p:nvSpPr>
            <p:cNvPr id="17" name="Rectangle 17"/>
            <p:cNvSpPr>
              <a:spLocks noChangeArrowheads="1"/>
            </p:cNvSpPr>
            <p:nvPr/>
          </p:nvSpPr>
          <p:spPr bwMode="auto">
            <a:xfrm>
              <a:off x="4050" y="3313"/>
              <a:ext cx="53" cy="53"/>
            </a:xfrm>
            <a:prstGeom prst="rect">
              <a:avLst/>
            </a:prstGeom>
            <a:solidFill>
              <a:schemeClr val="accent1"/>
            </a:solidFill>
            <a:ln w="19050">
              <a:solidFill>
                <a:schemeClr val="tx1"/>
              </a:solidFill>
              <a:miter lim="800000"/>
              <a:headEnd/>
              <a:tailEnd/>
            </a:ln>
          </p:spPr>
          <p:txBody>
            <a:bodyPr wrap="none" anchor="ctr">
              <a:prstTxWarp prst="textNoShape">
                <a:avLst/>
              </a:prstTxWarp>
            </a:bodyPr>
            <a:lstStyle/>
            <a:p>
              <a:endParaRPr lang="en-US"/>
            </a:p>
          </p:txBody>
        </p:sp>
        <p:sp>
          <p:nvSpPr>
            <p:cNvPr id="18" name="Rectangle 18"/>
            <p:cNvSpPr>
              <a:spLocks noChangeArrowheads="1"/>
            </p:cNvSpPr>
            <p:nvPr/>
          </p:nvSpPr>
          <p:spPr bwMode="auto">
            <a:xfrm>
              <a:off x="4050" y="3488"/>
              <a:ext cx="53" cy="53"/>
            </a:xfrm>
            <a:prstGeom prst="rect">
              <a:avLst/>
            </a:prstGeom>
            <a:solidFill>
              <a:schemeClr val="accent1"/>
            </a:solidFill>
            <a:ln w="19050">
              <a:solidFill>
                <a:schemeClr val="tx1"/>
              </a:solidFill>
              <a:miter lim="800000"/>
              <a:headEnd/>
              <a:tailEnd/>
            </a:ln>
          </p:spPr>
          <p:txBody>
            <a:bodyPr wrap="none" anchor="ctr">
              <a:prstTxWarp prst="textNoShape">
                <a:avLst/>
              </a:prstTxWarp>
            </a:bodyPr>
            <a:lstStyle/>
            <a:p>
              <a:endParaRPr lang="en-US"/>
            </a:p>
          </p:txBody>
        </p:sp>
        <p:sp>
          <p:nvSpPr>
            <p:cNvPr id="19" name="Rectangle 19"/>
            <p:cNvSpPr>
              <a:spLocks noChangeArrowheads="1"/>
            </p:cNvSpPr>
            <p:nvPr/>
          </p:nvSpPr>
          <p:spPr bwMode="auto">
            <a:xfrm>
              <a:off x="4050" y="3664"/>
              <a:ext cx="53" cy="53"/>
            </a:xfrm>
            <a:prstGeom prst="rect">
              <a:avLst/>
            </a:prstGeom>
            <a:solidFill>
              <a:schemeClr val="accent1"/>
            </a:solidFill>
            <a:ln w="19050">
              <a:solidFill>
                <a:schemeClr val="tx1"/>
              </a:solidFill>
              <a:miter lim="800000"/>
              <a:headEnd/>
              <a:tailEnd/>
            </a:ln>
          </p:spPr>
          <p:txBody>
            <a:bodyPr wrap="none" anchor="ctr">
              <a:prstTxWarp prst="textNoShape">
                <a:avLst/>
              </a:prstTxWarp>
            </a:bodyPr>
            <a:lstStyle/>
            <a:p>
              <a:endParaRPr lang="en-US"/>
            </a:p>
          </p:txBody>
        </p:sp>
        <p:sp>
          <p:nvSpPr>
            <p:cNvPr id="20" name="Rectangle 20"/>
            <p:cNvSpPr>
              <a:spLocks noChangeArrowheads="1"/>
            </p:cNvSpPr>
            <p:nvPr/>
          </p:nvSpPr>
          <p:spPr bwMode="auto">
            <a:xfrm>
              <a:off x="4050" y="3840"/>
              <a:ext cx="53" cy="53"/>
            </a:xfrm>
            <a:prstGeom prst="rect">
              <a:avLst/>
            </a:prstGeom>
            <a:solidFill>
              <a:schemeClr val="accent1"/>
            </a:solidFill>
            <a:ln w="19050">
              <a:solidFill>
                <a:schemeClr val="tx1"/>
              </a:solidFill>
              <a:miter lim="800000"/>
              <a:headEnd/>
              <a:tailEnd/>
            </a:ln>
          </p:spPr>
          <p:txBody>
            <a:bodyPr wrap="none" anchor="ctr">
              <a:prstTxWarp prst="textNoShape">
                <a:avLst/>
              </a:prstTxWarp>
            </a:bodyPr>
            <a:lstStyle/>
            <a:p>
              <a:endParaRPr lang="en-US"/>
            </a:p>
          </p:txBody>
        </p:sp>
        <p:sp>
          <p:nvSpPr>
            <p:cNvPr id="21" name="Rectangle 21"/>
            <p:cNvSpPr>
              <a:spLocks noChangeArrowheads="1"/>
            </p:cNvSpPr>
            <p:nvPr/>
          </p:nvSpPr>
          <p:spPr bwMode="auto">
            <a:xfrm>
              <a:off x="4050" y="4016"/>
              <a:ext cx="53" cy="53"/>
            </a:xfrm>
            <a:prstGeom prst="rect">
              <a:avLst/>
            </a:prstGeom>
            <a:solidFill>
              <a:schemeClr val="accent1"/>
            </a:solidFill>
            <a:ln w="19050">
              <a:solidFill>
                <a:schemeClr val="tx1"/>
              </a:solidFill>
              <a:miter lim="800000"/>
              <a:headEnd/>
              <a:tailEnd/>
            </a:ln>
          </p:spPr>
          <p:txBody>
            <a:bodyPr wrap="none" anchor="ctr">
              <a:prstTxWarp prst="textNoShape">
                <a:avLst/>
              </a:prstTxWarp>
            </a:bodyPr>
            <a:lstStyle/>
            <a:p>
              <a:endParaRPr lang="en-US"/>
            </a:p>
          </p:txBody>
        </p:sp>
        <p:cxnSp>
          <p:nvCxnSpPr>
            <p:cNvPr id="22" name="AutoShape 22"/>
            <p:cNvCxnSpPr>
              <a:cxnSpLocks noChangeShapeType="1"/>
              <a:endCxn id="19" idx="1"/>
            </p:cNvCxnSpPr>
            <p:nvPr/>
          </p:nvCxnSpPr>
          <p:spPr bwMode="auto">
            <a:xfrm flipV="1">
              <a:off x="3723" y="3691"/>
              <a:ext cx="321" cy="2"/>
            </a:xfrm>
            <a:prstGeom prst="straightConnector1">
              <a:avLst/>
            </a:prstGeom>
            <a:noFill/>
            <a:ln w="19050">
              <a:solidFill>
                <a:schemeClr val="tx1"/>
              </a:solidFill>
              <a:round/>
              <a:headEnd/>
              <a:tailEnd type="triangle" w="med" len="med"/>
            </a:ln>
          </p:spPr>
        </p:cxnSp>
        <p:cxnSp>
          <p:nvCxnSpPr>
            <p:cNvPr id="23" name="AutoShape 23"/>
            <p:cNvCxnSpPr>
              <a:cxnSpLocks noChangeShapeType="1"/>
              <a:stCxn id="27" idx="3"/>
              <a:endCxn id="17" idx="1"/>
            </p:cNvCxnSpPr>
            <p:nvPr/>
          </p:nvCxnSpPr>
          <p:spPr bwMode="auto">
            <a:xfrm flipV="1">
              <a:off x="3713" y="3340"/>
              <a:ext cx="331" cy="1"/>
            </a:xfrm>
            <a:prstGeom prst="straightConnector1">
              <a:avLst/>
            </a:prstGeom>
            <a:noFill/>
            <a:ln w="19050">
              <a:solidFill>
                <a:schemeClr val="tx1"/>
              </a:solidFill>
              <a:round/>
              <a:headEnd/>
              <a:tailEnd type="triangle" w="med" len="med"/>
            </a:ln>
          </p:spPr>
        </p:cxnSp>
        <p:cxnSp>
          <p:nvCxnSpPr>
            <p:cNvPr id="24" name="AutoShape 24"/>
            <p:cNvCxnSpPr>
              <a:cxnSpLocks noChangeShapeType="1"/>
              <a:stCxn id="28" idx="3"/>
              <a:endCxn id="18" idx="1"/>
            </p:cNvCxnSpPr>
            <p:nvPr/>
          </p:nvCxnSpPr>
          <p:spPr bwMode="auto">
            <a:xfrm flipV="1">
              <a:off x="3713" y="3515"/>
              <a:ext cx="331" cy="1"/>
            </a:xfrm>
            <a:prstGeom prst="straightConnector1">
              <a:avLst/>
            </a:prstGeom>
            <a:noFill/>
            <a:ln w="19050">
              <a:solidFill>
                <a:schemeClr val="tx1"/>
              </a:solidFill>
              <a:round/>
              <a:headEnd/>
              <a:tailEnd type="triangle" w="med" len="med"/>
            </a:ln>
          </p:spPr>
        </p:cxnSp>
        <p:cxnSp>
          <p:nvCxnSpPr>
            <p:cNvPr id="25" name="AutoShape 25"/>
            <p:cNvCxnSpPr>
              <a:cxnSpLocks noChangeShapeType="1"/>
              <a:stCxn id="30" idx="3"/>
              <a:endCxn id="20" idx="1"/>
            </p:cNvCxnSpPr>
            <p:nvPr/>
          </p:nvCxnSpPr>
          <p:spPr bwMode="auto">
            <a:xfrm flipV="1">
              <a:off x="3713" y="3867"/>
              <a:ext cx="331" cy="1"/>
            </a:xfrm>
            <a:prstGeom prst="straightConnector1">
              <a:avLst/>
            </a:prstGeom>
            <a:noFill/>
            <a:ln w="19050">
              <a:solidFill>
                <a:schemeClr val="tx1"/>
              </a:solidFill>
              <a:round/>
              <a:headEnd/>
              <a:tailEnd type="triangle" w="med" len="med"/>
            </a:ln>
          </p:spPr>
        </p:cxnSp>
        <p:cxnSp>
          <p:nvCxnSpPr>
            <p:cNvPr id="26" name="AutoShape 26"/>
            <p:cNvCxnSpPr>
              <a:cxnSpLocks noChangeShapeType="1"/>
              <a:stCxn id="31" idx="3"/>
              <a:endCxn id="21" idx="1"/>
            </p:cNvCxnSpPr>
            <p:nvPr/>
          </p:nvCxnSpPr>
          <p:spPr bwMode="auto">
            <a:xfrm flipV="1">
              <a:off x="3713" y="4043"/>
              <a:ext cx="331" cy="1"/>
            </a:xfrm>
            <a:prstGeom prst="straightConnector1">
              <a:avLst/>
            </a:prstGeom>
            <a:noFill/>
            <a:ln w="19050">
              <a:solidFill>
                <a:schemeClr val="tx1"/>
              </a:solidFill>
              <a:round/>
              <a:headEnd/>
              <a:tailEnd type="triangle" w="med" len="med"/>
            </a:ln>
          </p:spPr>
        </p:cxnSp>
        <p:sp>
          <p:nvSpPr>
            <p:cNvPr id="27" name="Rectangle 27"/>
            <p:cNvSpPr>
              <a:spLocks noChangeArrowheads="1"/>
            </p:cNvSpPr>
            <p:nvPr/>
          </p:nvSpPr>
          <p:spPr bwMode="auto">
            <a:xfrm>
              <a:off x="3654" y="3314"/>
              <a:ext cx="53" cy="53"/>
            </a:xfrm>
            <a:prstGeom prst="rect">
              <a:avLst/>
            </a:prstGeom>
            <a:solidFill>
              <a:schemeClr val="accent2"/>
            </a:solidFill>
            <a:ln w="19050">
              <a:solidFill>
                <a:schemeClr val="tx1"/>
              </a:solidFill>
              <a:miter lim="800000"/>
              <a:headEnd/>
              <a:tailEnd/>
            </a:ln>
          </p:spPr>
          <p:txBody>
            <a:bodyPr wrap="none" anchor="ctr">
              <a:prstTxWarp prst="textNoShape">
                <a:avLst/>
              </a:prstTxWarp>
            </a:bodyPr>
            <a:lstStyle/>
            <a:p>
              <a:endParaRPr lang="en-US"/>
            </a:p>
          </p:txBody>
        </p:sp>
        <p:sp>
          <p:nvSpPr>
            <p:cNvPr id="28" name="Rectangle 28"/>
            <p:cNvSpPr>
              <a:spLocks noChangeArrowheads="1"/>
            </p:cNvSpPr>
            <p:nvPr/>
          </p:nvSpPr>
          <p:spPr bwMode="auto">
            <a:xfrm>
              <a:off x="3654" y="3489"/>
              <a:ext cx="53" cy="53"/>
            </a:xfrm>
            <a:prstGeom prst="rect">
              <a:avLst/>
            </a:prstGeom>
            <a:solidFill>
              <a:schemeClr val="accent2"/>
            </a:solidFill>
            <a:ln w="19050">
              <a:solidFill>
                <a:schemeClr val="tx1"/>
              </a:solidFill>
              <a:miter lim="800000"/>
              <a:headEnd/>
              <a:tailEnd/>
            </a:ln>
          </p:spPr>
          <p:txBody>
            <a:bodyPr wrap="none" anchor="ctr">
              <a:prstTxWarp prst="textNoShape">
                <a:avLst/>
              </a:prstTxWarp>
            </a:bodyPr>
            <a:lstStyle/>
            <a:p>
              <a:endParaRPr lang="en-US"/>
            </a:p>
          </p:txBody>
        </p:sp>
        <p:sp>
          <p:nvSpPr>
            <p:cNvPr id="29" name="Rectangle 29"/>
            <p:cNvSpPr>
              <a:spLocks noChangeArrowheads="1"/>
            </p:cNvSpPr>
            <p:nvPr/>
          </p:nvSpPr>
          <p:spPr bwMode="auto">
            <a:xfrm>
              <a:off x="3654" y="3665"/>
              <a:ext cx="53" cy="53"/>
            </a:xfrm>
            <a:prstGeom prst="rect">
              <a:avLst/>
            </a:prstGeom>
            <a:solidFill>
              <a:schemeClr val="accent2"/>
            </a:solidFill>
            <a:ln w="19050">
              <a:solidFill>
                <a:schemeClr val="tx1"/>
              </a:solidFill>
              <a:miter lim="800000"/>
              <a:headEnd/>
              <a:tailEnd/>
            </a:ln>
          </p:spPr>
          <p:txBody>
            <a:bodyPr wrap="none" anchor="ctr">
              <a:prstTxWarp prst="textNoShape">
                <a:avLst/>
              </a:prstTxWarp>
            </a:bodyPr>
            <a:lstStyle/>
            <a:p>
              <a:endParaRPr lang="en-US"/>
            </a:p>
          </p:txBody>
        </p:sp>
        <p:sp>
          <p:nvSpPr>
            <p:cNvPr id="30" name="Rectangle 30"/>
            <p:cNvSpPr>
              <a:spLocks noChangeArrowheads="1"/>
            </p:cNvSpPr>
            <p:nvPr/>
          </p:nvSpPr>
          <p:spPr bwMode="auto">
            <a:xfrm>
              <a:off x="3654" y="3841"/>
              <a:ext cx="53" cy="53"/>
            </a:xfrm>
            <a:prstGeom prst="rect">
              <a:avLst/>
            </a:prstGeom>
            <a:solidFill>
              <a:schemeClr val="accent2"/>
            </a:solidFill>
            <a:ln w="19050">
              <a:solidFill>
                <a:schemeClr val="tx1"/>
              </a:solidFill>
              <a:miter lim="800000"/>
              <a:headEnd/>
              <a:tailEnd/>
            </a:ln>
          </p:spPr>
          <p:txBody>
            <a:bodyPr wrap="none" anchor="ctr">
              <a:prstTxWarp prst="textNoShape">
                <a:avLst/>
              </a:prstTxWarp>
            </a:bodyPr>
            <a:lstStyle/>
            <a:p>
              <a:endParaRPr lang="en-US"/>
            </a:p>
          </p:txBody>
        </p:sp>
        <p:sp>
          <p:nvSpPr>
            <p:cNvPr id="31" name="Rectangle 31"/>
            <p:cNvSpPr>
              <a:spLocks noChangeArrowheads="1"/>
            </p:cNvSpPr>
            <p:nvPr/>
          </p:nvSpPr>
          <p:spPr bwMode="auto">
            <a:xfrm>
              <a:off x="3654" y="4017"/>
              <a:ext cx="53" cy="53"/>
            </a:xfrm>
            <a:prstGeom prst="rect">
              <a:avLst/>
            </a:prstGeom>
            <a:solidFill>
              <a:schemeClr val="accent2"/>
            </a:solidFill>
            <a:ln w="19050">
              <a:solidFill>
                <a:schemeClr val="tx1"/>
              </a:solidFill>
              <a:miter lim="800000"/>
              <a:headEnd/>
              <a:tailEnd/>
            </a:ln>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398202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81800" cy="1371600"/>
          </a:xfrm>
        </p:spPr>
        <p:txBody>
          <a:bodyPr/>
          <a:lstStyle/>
          <a:p>
            <a:r>
              <a:rPr lang="en-US" dirty="0" smtClean="0"/>
              <a:t>Quantifier negation</a:t>
            </a:r>
            <a:endParaRPr lang="en-US" dirty="0"/>
          </a:p>
        </p:txBody>
      </p:sp>
      <p:sp>
        <p:nvSpPr>
          <p:cNvPr id="3" name="Content Placeholder 2"/>
          <p:cNvSpPr>
            <a:spLocks noGrp="1"/>
          </p:cNvSpPr>
          <p:nvPr>
            <p:ph idx="1"/>
          </p:nvPr>
        </p:nvSpPr>
        <p:spPr/>
        <p:txBody>
          <a:bodyPr>
            <a:normAutofit/>
          </a:bodyPr>
          <a:lstStyle/>
          <a:p>
            <a:r>
              <a:rPr lang="en-US" b="0" dirty="0" smtClean="0">
                <a:cs typeface="Arial"/>
              </a:rPr>
              <a:t>∀ and ∃ are connected to each other through </a:t>
            </a:r>
            <a:r>
              <a:rPr lang="en-US" dirty="0" smtClean="0">
                <a:cs typeface="Arial"/>
              </a:rPr>
              <a:t>negation</a:t>
            </a:r>
            <a:r>
              <a:rPr lang="en-US" b="0" dirty="0" smtClean="0">
                <a:cs typeface="Arial"/>
              </a:rPr>
              <a:t>. </a:t>
            </a:r>
          </a:p>
          <a:p>
            <a:endParaRPr lang="en-US" b="0" dirty="0" smtClean="0">
              <a:cs typeface="Arial"/>
            </a:endParaRPr>
          </a:p>
          <a:p>
            <a:pPr algn="ctr"/>
            <a:r>
              <a:rPr lang="en-US" sz="2000" b="0" dirty="0" smtClean="0">
                <a:cs typeface="Arial"/>
              </a:rPr>
              <a:t>∀</a:t>
            </a:r>
            <a:r>
              <a:rPr lang="en-US" sz="2000" b="0" i="1" dirty="0">
                <a:cs typeface="Arial"/>
              </a:rPr>
              <a:t>x</a:t>
            </a:r>
            <a:r>
              <a:rPr lang="en-US" sz="2000" b="0" dirty="0">
                <a:cs typeface="Arial"/>
              </a:rPr>
              <a:t> </a:t>
            </a:r>
            <a:r>
              <a:rPr lang="en-US" sz="2000" b="0" dirty="0" smtClean="0">
                <a:cs typeface="Arial"/>
              </a:rPr>
              <a:t>. </a:t>
            </a:r>
            <a:r>
              <a:rPr lang="en-US" sz="2000" b="0" i="1" dirty="0" smtClean="0">
                <a:cs typeface="Arial"/>
              </a:rPr>
              <a:t>Likes</a:t>
            </a:r>
            <a:r>
              <a:rPr lang="en-US" sz="2000" b="0" dirty="0" smtClean="0">
                <a:cs typeface="Arial"/>
              </a:rPr>
              <a:t>(</a:t>
            </a:r>
            <a:r>
              <a:rPr lang="en-US" sz="2000" b="0" i="1" dirty="0">
                <a:cs typeface="Arial"/>
              </a:rPr>
              <a:t>x</a:t>
            </a:r>
            <a:r>
              <a:rPr lang="en-US" sz="2000" b="0" dirty="0">
                <a:cs typeface="Arial"/>
              </a:rPr>
              <a:t>, </a:t>
            </a:r>
            <a:r>
              <a:rPr lang="en-US" sz="2000" b="0" i="1" dirty="0" err="1" smtClean="0">
                <a:cs typeface="Arial"/>
              </a:rPr>
              <a:t>IceCream</a:t>
            </a:r>
            <a:r>
              <a:rPr lang="en-US" sz="2000" b="0" dirty="0" smtClean="0">
                <a:cs typeface="Arial"/>
              </a:rPr>
              <a:t>) </a:t>
            </a:r>
            <a:r>
              <a:rPr lang="en-US" sz="2000" dirty="0" smtClean="0"/>
              <a:t>⟺  </a:t>
            </a:r>
            <a:r>
              <a:rPr lang="en-US" sz="2000" b="0" dirty="0"/>
              <a:t>¬</a:t>
            </a:r>
            <a:r>
              <a:rPr lang="en-US" sz="2000" b="0" dirty="0" smtClean="0">
                <a:cs typeface="Arial"/>
              </a:rPr>
              <a:t>∃</a:t>
            </a:r>
            <a:r>
              <a:rPr lang="en-US" sz="2000" b="0" i="1" dirty="0" smtClean="0">
                <a:cs typeface="Arial"/>
              </a:rPr>
              <a:t>x</a:t>
            </a:r>
            <a:r>
              <a:rPr lang="en-US" sz="2000" dirty="0" smtClean="0"/>
              <a:t> </a:t>
            </a:r>
            <a:r>
              <a:rPr lang="en-US" sz="2000" b="0" dirty="0" smtClean="0"/>
              <a:t>. </a:t>
            </a:r>
            <a:r>
              <a:rPr lang="en-US" sz="2000" b="0" dirty="0"/>
              <a:t>¬</a:t>
            </a:r>
            <a:r>
              <a:rPr lang="en-US" sz="2000" b="0" i="1" dirty="0" smtClean="0"/>
              <a:t>Likes</a:t>
            </a:r>
            <a:r>
              <a:rPr lang="en-US" sz="2000" b="0" dirty="0" smtClean="0"/>
              <a:t>(</a:t>
            </a:r>
            <a:r>
              <a:rPr lang="en-US" sz="2000" b="0" i="1" dirty="0" smtClean="0"/>
              <a:t>x</a:t>
            </a:r>
            <a:r>
              <a:rPr lang="en-US" sz="2000" b="0" dirty="0" smtClean="0"/>
              <a:t>, </a:t>
            </a:r>
            <a:r>
              <a:rPr lang="en-US" sz="2000" b="0" i="1" dirty="0" err="1" smtClean="0"/>
              <a:t>IceCream</a:t>
            </a:r>
            <a:r>
              <a:rPr lang="en-US" sz="2000" b="0" dirty="0" smtClean="0"/>
              <a:t>)</a:t>
            </a:r>
          </a:p>
          <a:p>
            <a:pPr algn="ctr"/>
            <a:endParaRPr lang="en-US" b="0" dirty="0">
              <a:cs typeface="Arial"/>
            </a:endParaRPr>
          </a:p>
          <a:p>
            <a:r>
              <a:rPr lang="en-US" b="0" dirty="0" smtClean="0">
                <a:cs typeface="Arial"/>
              </a:rPr>
              <a:t>More generally:</a:t>
            </a:r>
          </a:p>
          <a:p>
            <a:pPr algn="ctr"/>
            <a:r>
              <a:rPr lang="en-US" sz="2000" b="0" dirty="0">
                <a:cs typeface="Arial"/>
              </a:rPr>
              <a:t>∀</a:t>
            </a:r>
            <a:r>
              <a:rPr lang="en-US" sz="2000" b="0" i="1" dirty="0">
                <a:cs typeface="Arial"/>
              </a:rPr>
              <a:t>x</a:t>
            </a:r>
            <a:r>
              <a:rPr lang="en-US" sz="2000" b="0" dirty="0">
                <a:cs typeface="Arial"/>
              </a:rPr>
              <a:t> . </a:t>
            </a:r>
            <a:r>
              <a:rPr lang="en-US" sz="2000" b="0" i="1" dirty="0" smtClean="0">
                <a:cs typeface="Arial"/>
              </a:rPr>
              <a:t>P</a:t>
            </a:r>
            <a:r>
              <a:rPr lang="en-US" sz="2000" b="0" dirty="0" smtClean="0">
                <a:cs typeface="Arial"/>
              </a:rPr>
              <a:t>  </a:t>
            </a:r>
            <a:r>
              <a:rPr lang="en-US" sz="2000" dirty="0" smtClean="0"/>
              <a:t>⟺  </a:t>
            </a:r>
            <a:r>
              <a:rPr lang="en-US" sz="2000" b="0" dirty="0"/>
              <a:t>¬</a:t>
            </a:r>
            <a:r>
              <a:rPr lang="en-US" sz="2000" b="0" dirty="0">
                <a:cs typeface="Arial"/>
              </a:rPr>
              <a:t>∃</a:t>
            </a:r>
            <a:r>
              <a:rPr lang="en-US" sz="2000" b="0" i="1" dirty="0">
                <a:cs typeface="Arial"/>
              </a:rPr>
              <a:t>x</a:t>
            </a:r>
            <a:r>
              <a:rPr lang="en-US" sz="2000" dirty="0"/>
              <a:t> </a:t>
            </a:r>
            <a:r>
              <a:rPr lang="en-US" sz="2000" b="0" dirty="0"/>
              <a:t>. </a:t>
            </a:r>
            <a:r>
              <a:rPr lang="en-US" sz="2000" b="0" dirty="0" smtClean="0"/>
              <a:t>¬</a:t>
            </a:r>
            <a:r>
              <a:rPr lang="en-US" sz="2000" b="0" i="1" dirty="0" smtClean="0"/>
              <a:t>P</a:t>
            </a:r>
            <a:endParaRPr lang="en-US" sz="2000" b="0" dirty="0"/>
          </a:p>
          <a:p>
            <a:r>
              <a:rPr lang="en-US" b="0" dirty="0" smtClean="0">
                <a:cs typeface="Arial"/>
              </a:rPr>
              <a:t>Hey, this looks familiar…</a:t>
            </a:r>
            <a:endParaRPr lang="en-US" b="0" dirty="0">
              <a:cs typeface="Arial"/>
            </a:endParaRPr>
          </a:p>
          <a:p>
            <a:pPr algn="ctr"/>
            <a:r>
              <a:rPr lang="en-US" sz="2000" b="0" dirty="0" smtClean="0"/>
              <a:t>P </a:t>
            </a:r>
            <a:r>
              <a:rPr lang="en-US" sz="2000" b="0" dirty="0"/>
              <a:t>⋀</a:t>
            </a:r>
            <a:r>
              <a:rPr lang="en-US" sz="2000" b="0" dirty="0" smtClean="0"/>
              <a:t> Q </a:t>
            </a:r>
            <a:r>
              <a:rPr lang="en-US" sz="2000" dirty="0" smtClean="0"/>
              <a:t>⟺ </a:t>
            </a:r>
            <a:r>
              <a:rPr lang="en-US" sz="2000" b="0" dirty="0" smtClean="0"/>
              <a:t>¬(¬P </a:t>
            </a:r>
            <a:r>
              <a:rPr lang="en-US" sz="2000" b="0" dirty="0"/>
              <a:t>⋁</a:t>
            </a:r>
            <a:r>
              <a:rPr lang="en-US" sz="2000" b="0" dirty="0" smtClean="0"/>
              <a:t> ¬Q)</a:t>
            </a:r>
          </a:p>
          <a:p>
            <a:endParaRPr lang="en-US" b="0" dirty="0" smtClean="0">
              <a:cs typeface="Arial"/>
            </a:endParaRPr>
          </a:p>
          <a:p>
            <a:r>
              <a:rPr lang="en-US" b="0" dirty="0" smtClean="0">
                <a:cs typeface="Arial"/>
              </a:rPr>
              <a:t>∀ is really acting like </a:t>
            </a:r>
            <a:r>
              <a:rPr lang="en-US" dirty="0" smtClean="0">
                <a:cs typeface="Arial"/>
              </a:rPr>
              <a:t>conjunction</a:t>
            </a:r>
            <a:r>
              <a:rPr lang="en-US" b="0" dirty="0" smtClean="0">
                <a:cs typeface="Arial"/>
              </a:rPr>
              <a:t>, and ∃ is acting like a </a:t>
            </a:r>
            <a:r>
              <a:rPr lang="en-US" dirty="0" smtClean="0">
                <a:cs typeface="Arial"/>
              </a:rPr>
              <a:t>disjunction</a:t>
            </a:r>
            <a:r>
              <a:rPr lang="en-US" b="0" dirty="0" smtClean="0">
                <a:cs typeface="Arial"/>
              </a:rPr>
              <a:t>.</a:t>
            </a:r>
            <a:endParaRPr lang="en-US" b="0" dirty="0"/>
          </a:p>
        </p:txBody>
      </p:sp>
      <p:sp>
        <p:nvSpPr>
          <p:cNvPr id="4" name="TextBox 3"/>
          <p:cNvSpPr txBox="1"/>
          <p:nvPr/>
        </p:nvSpPr>
        <p:spPr>
          <a:xfrm>
            <a:off x="7162800" y="4648200"/>
            <a:ext cx="1326542" cy="369332"/>
          </a:xfrm>
          <a:prstGeom prst="rect">
            <a:avLst/>
          </a:prstGeom>
          <a:noFill/>
        </p:spPr>
        <p:txBody>
          <a:bodyPr wrap="none" rtlCol="0">
            <a:spAutoFit/>
          </a:bodyPr>
          <a:lstStyle/>
          <a:p>
            <a:r>
              <a:rPr lang="en-US" sz="1800" dirty="0" smtClean="0">
                <a:solidFill>
                  <a:schemeClr val="bg2"/>
                </a:solidFill>
                <a:latin typeface="Arial"/>
                <a:cs typeface="Arial"/>
              </a:rPr>
              <a:t>De Morgan</a:t>
            </a:r>
            <a:endParaRPr lang="en-US" sz="1800" dirty="0">
              <a:solidFill>
                <a:schemeClr val="bg2"/>
              </a:solidFill>
              <a:latin typeface="Arial"/>
              <a:cs typeface="Arial"/>
            </a:endParaRPr>
          </a:p>
        </p:txBody>
      </p:sp>
    </p:spTree>
    <p:extLst>
      <p:ext uri="{BB962C8B-B14F-4D97-AF65-F5344CB8AC3E}">
        <p14:creationId xmlns:p14="http://schemas.microsoft.com/office/powerpoint/2010/main" val="3315118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a:t>Quantifier </a:t>
            </a:r>
            <a:r>
              <a:rPr lang="en-US" dirty="0" smtClean="0"/>
              <a:t>equivalences</a:t>
            </a:r>
            <a:endParaRPr lang="en-US" dirty="0"/>
          </a:p>
        </p:txBody>
      </p:sp>
      <p:sp>
        <p:nvSpPr>
          <p:cNvPr id="3" name="Content Placeholder 2"/>
          <p:cNvSpPr>
            <a:spLocks noGrp="1"/>
          </p:cNvSpPr>
          <p:nvPr>
            <p:ph idx="1"/>
          </p:nvPr>
        </p:nvSpPr>
        <p:spPr/>
        <p:txBody>
          <a:bodyPr>
            <a:noAutofit/>
          </a:bodyPr>
          <a:lstStyle/>
          <a:p>
            <a:r>
              <a:rPr lang="en-US" sz="2800" b="0" dirty="0">
                <a:cs typeface="Arial"/>
              </a:rPr>
              <a:t>∀</a:t>
            </a:r>
            <a:r>
              <a:rPr lang="en-US" sz="2800" b="0" i="1" dirty="0">
                <a:cs typeface="Arial"/>
              </a:rPr>
              <a:t>x</a:t>
            </a:r>
            <a:r>
              <a:rPr lang="en-US" sz="2800" b="0" dirty="0">
                <a:cs typeface="Arial"/>
              </a:rPr>
              <a:t> . </a:t>
            </a:r>
            <a:r>
              <a:rPr lang="en-US" sz="2800" b="0" dirty="0" smtClean="0"/>
              <a:t>¬</a:t>
            </a:r>
            <a:r>
              <a:rPr lang="en-US" sz="2800" b="0" i="1" dirty="0" smtClean="0">
                <a:cs typeface="Arial"/>
              </a:rPr>
              <a:t>P</a:t>
            </a:r>
            <a:r>
              <a:rPr lang="en-US" sz="2800" b="0" dirty="0" smtClean="0">
                <a:cs typeface="Arial"/>
              </a:rPr>
              <a:t>  </a:t>
            </a:r>
            <a:r>
              <a:rPr lang="en-US" sz="2800" dirty="0" smtClean="0"/>
              <a:t>⟺  </a:t>
            </a:r>
            <a:r>
              <a:rPr lang="en-US" sz="2800" b="0" dirty="0"/>
              <a:t>¬</a:t>
            </a:r>
            <a:r>
              <a:rPr lang="en-US" sz="2800" b="0" dirty="0">
                <a:cs typeface="Arial"/>
              </a:rPr>
              <a:t>∃</a:t>
            </a:r>
            <a:r>
              <a:rPr lang="en-US" sz="2800" b="0" i="1" dirty="0">
                <a:cs typeface="Arial"/>
              </a:rPr>
              <a:t>x</a:t>
            </a:r>
            <a:r>
              <a:rPr lang="en-US" sz="2800" dirty="0"/>
              <a:t> </a:t>
            </a:r>
            <a:r>
              <a:rPr lang="en-US" sz="2800" b="0" dirty="0"/>
              <a:t>. </a:t>
            </a:r>
            <a:r>
              <a:rPr lang="en-US" sz="2800" b="0" i="1" dirty="0" smtClean="0"/>
              <a:t>P</a:t>
            </a:r>
            <a:r>
              <a:rPr lang="en-US" sz="2800" b="0" dirty="0" smtClean="0">
                <a:cs typeface="Arial"/>
              </a:rPr>
              <a:t/>
            </a:r>
            <a:br>
              <a:rPr lang="en-US" sz="2800" b="0" dirty="0" smtClean="0">
                <a:cs typeface="Arial"/>
              </a:rPr>
            </a:br>
            <a:r>
              <a:rPr lang="en-US" sz="2000" b="0" dirty="0" smtClean="0">
                <a:cs typeface="Arial"/>
              </a:rPr>
              <a:t>∀</a:t>
            </a:r>
            <a:r>
              <a:rPr lang="en-US" sz="2000" b="0" i="1" dirty="0">
                <a:cs typeface="Arial"/>
              </a:rPr>
              <a:t>x</a:t>
            </a:r>
            <a:r>
              <a:rPr lang="en-US" sz="2000" b="0" dirty="0">
                <a:cs typeface="Arial"/>
              </a:rPr>
              <a:t> . </a:t>
            </a:r>
            <a:r>
              <a:rPr lang="en-US" sz="2000" b="0" dirty="0"/>
              <a:t>¬</a:t>
            </a:r>
            <a:r>
              <a:rPr lang="en-US" sz="2000" b="0" i="1" dirty="0" smtClean="0">
                <a:cs typeface="Arial"/>
              </a:rPr>
              <a:t>Likes</a:t>
            </a:r>
            <a:r>
              <a:rPr lang="en-US" sz="2000" b="0" dirty="0">
                <a:cs typeface="Arial"/>
              </a:rPr>
              <a:t>(</a:t>
            </a:r>
            <a:r>
              <a:rPr lang="en-US" sz="2000" b="0" i="1" dirty="0">
                <a:cs typeface="Arial"/>
              </a:rPr>
              <a:t>x</a:t>
            </a:r>
            <a:r>
              <a:rPr lang="en-US" sz="2000" b="0" dirty="0">
                <a:cs typeface="Arial"/>
              </a:rPr>
              <a:t>, </a:t>
            </a:r>
            <a:r>
              <a:rPr lang="en-US" sz="2000" b="0" i="1" dirty="0" smtClean="0">
                <a:cs typeface="Arial"/>
              </a:rPr>
              <a:t>Parsnips</a:t>
            </a:r>
            <a:r>
              <a:rPr lang="en-US" sz="2000" b="0" dirty="0" smtClean="0">
                <a:cs typeface="Arial"/>
              </a:rPr>
              <a:t>) </a:t>
            </a:r>
            <a:r>
              <a:rPr lang="en-US" sz="2000" dirty="0"/>
              <a:t>⟺  </a:t>
            </a:r>
            <a:r>
              <a:rPr lang="en-US" sz="2000" b="0" dirty="0"/>
              <a:t>¬</a:t>
            </a:r>
            <a:r>
              <a:rPr lang="en-US" sz="2000" b="0" dirty="0">
                <a:cs typeface="Arial"/>
              </a:rPr>
              <a:t>∃</a:t>
            </a:r>
            <a:r>
              <a:rPr lang="en-US" sz="2000" b="0" i="1" dirty="0">
                <a:cs typeface="Arial"/>
              </a:rPr>
              <a:t>x</a:t>
            </a:r>
            <a:r>
              <a:rPr lang="en-US" sz="2000" dirty="0"/>
              <a:t> </a:t>
            </a:r>
            <a:r>
              <a:rPr lang="en-US" sz="2000" b="0" dirty="0"/>
              <a:t>. </a:t>
            </a:r>
            <a:r>
              <a:rPr lang="en-US" sz="2000" b="0" i="1" dirty="0" smtClean="0"/>
              <a:t>Likes</a:t>
            </a:r>
            <a:r>
              <a:rPr lang="en-US" sz="2000" b="0" dirty="0"/>
              <a:t>(</a:t>
            </a:r>
            <a:r>
              <a:rPr lang="en-US" sz="2000" b="0" i="1" dirty="0"/>
              <a:t>x</a:t>
            </a:r>
            <a:r>
              <a:rPr lang="en-US" sz="2000" b="0" dirty="0"/>
              <a:t>, </a:t>
            </a:r>
            <a:r>
              <a:rPr lang="en-US" sz="2000" b="0" i="1" dirty="0" smtClean="0"/>
              <a:t>Parsnips</a:t>
            </a:r>
            <a:r>
              <a:rPr lang="en-US" sz="2000" b="0" dirty="0" smtClean="0"/>
              <a:t>)</a:t>
            </a:r>
            <a:br>
              <a:rPr lang="en-US" sz="2000" b="0" dirty="0" smtClean="0"/>
            </a:br>
            <a:endParaRPr lang="en-US" sz="2000" b="0" dirty="0"/>
          </a:p>
          <a:p>
            <a:r>
              <a:rPr lang="en-US" sz="2800" b="0" dirty="0"/>
              <a:t>¬</a:t>
            </a:r>
            <a:r>
              <a:rPr lang="en-US" sz="2800" b="0" dirty="0">
                <a:cs typeface="Arial"/>
              </a:rPr>
              <a:t>∀</a:t>
            </a:r>
            <a:r>
              <a:rPr lang="en-US" sz="2800" b="0" i="1" dirty="0">
                <a:cs typeface="Arial"/>
              </a:rPr>
              <a:t>x</a:t>
            </a:r>
            <a:r>
              <a:rPr lang="en-US" sz="2800" b="0" dirty="0">
                <a:cs typeface="Arial"/>
              </a:rPr>
              <a:t> . </a:t>
            </a:r>
            <a:r>
              <a:rPr lang="en-US" sz="2800" b="0" i="1" dirty="0" smtClean="0">
                <a:cs typeface="Arial"/>
              </a:rPr>
              <a:t>P</a:t>
            </a:r>
            <a:r>
              <a:rPr lang="en-US" sz="2800" b="0" dirty="0" smtClean="0">
                <a:cs typeface="Arial"/>
              </a:rPr>
              <a:t>  </a:t>
            </a:r>
            <a:r>
              <a:rPr lang="en-US" sz="2800" dirty="0" smtClean="0"/>
              <a:t>⟺  </a:t>
            </a:r>
            <a:r>
              <a:rPr lang="en-US" sz="2800" b="0" dirty="0">
                <a:cs typeface="Arial"/>
              </a:rPr>
              <a:t>∃</a:t>
            </a:r>
            <a:r>
              <a:rPr lang="en-US" sz="2800" b="0" i="1" dirty="0">
                <a:cs typeface="Arial"/>
              </a:rPr>
              <a:t>x</a:t>
            </a:r>
            <a:r>
              <a:rPr lang="en-US" sz="2800" dirty="0"/>
              <a:t> </a:t>
            </a:r>
            <a:r>
              <a:rPr lang="en-US" sz="2800" b="0" dirty="0"/>
              <a:t>. </a:t>
            </a:r>
            <a:r>
              <a:rPr lang="en-US" sz="2800" b="0" dirty="0" smtClean="0"/>
              <a:t>¬</a:t>
            </a:r>
            <a:r>
              <a:rPr lang="en-US" sz="2800" b="0" i="1" dirty="0" smtClean="0"/>
              <a:t>P</a:t>
            </a:r>
            <a:r>
              <a:rPr lang="en-US" sz="2800" b="0" dirty="0" smtClean="0"/>
              <a:t/>
            </a:r>
            <a:br>
              <a:rPr lang="en-US" sz="2800" b="0" dirty="0" smtClean="0"/>
            </a:br>
            <a:r>
              <a:rPr lang="en-US" sz="2000" b="0" dirty="0" smtClean="0"/>
              <a:t>¬</a:t>
            </a:r>
            <a:r>
              <a:rPr lang="en-US" sz="2000" b="0" dirty="0" smtClean="0">
                <a:cs typeface="Arial"/>
              </a:rPr>
              <a:t>∀</a:t>
            </a:r>
            <a:r>
              <a:rPr lang="en-US" sz="2000" b="0" i="1" dirty="0">
                <a:cs typeface="Arial"/>
              </a:rPr>
              <a:t>x</a:t>
            </a:r>
            <a:r>
              <a:rPr lang="en-US" sz="2000" b="0" dirty="0">
                <a:cs typeface="Arial"/>
              </a:rPr>
              <a:t> . </a:t>
            </a:r>
            <a:r>
              <a:rPr lang="en-US" sz="2000" b="0" i="1" dirty="0">
                <a:cs typeface="Arial"/>
              </a:rPr>
              <a:t>Likes</a:t>
            </a:r>
            <a:r>
              <a:rPr lang="en-US" sz="2000" b="0" dirty="0">
                <a:cs typeface="Arial"/>
              </a:rPr>
              <a:t>(</a:t>
            </a:r>
            <a:r>
              <a:rPr lang="en-US" sz="2000" b="0" i="1" dirty="0">
                <a:cs typeface="Arial"/>
              </a:rPr>
              <a:t>x</a:t>
            </a:r>
            <a:r>
              <a:rPr lang="en-US" sz="2000" b="0" dirty="0">
                <a:cs typeface="Arial"/>
              </a:rPr>
              <a:t>, </a:t>
            </a:r>
            <a:r>
              <a:rPr lang="en-US" sz="2000" b="0" i="1" dirty="0" err="1" smtClean="0">
                <a:cs typeface="Arial"/>
              </a:rPr>
              <a:t>PrincessLeia</a:t>
            </a:r>
            <a:r>
              <a:rPr lang="en-US" sz="2000" b="0" dirty="0" smtClean="0">
                <a:cs typeface="Arial"/>
              </a:rPr>
              <a:t>) </a:t>
            </a:r>
            <a:r>
              <a:rPr lang="en-US" sz="2000" dirty="0"/>
              <a:t>⟺  </a:t>
            </a:r>
            <a:r>
              <a:rPr lang="en-US" sz="2000" b="0" dirty="0" smtClean="0">
                <a:cs typeface="Arial"/>
              </a:rPr>
              <a:t>∃</a:t>
            </a:r>
            <a:r>
              <a:rPr lang="en-US" sz="2000" b="0" i="1" dirty="0">
                <a:cs typeface="Arial"/>
              </a:rPr>
              <a:t>x</a:t>
            </a:r>
            <a:r>
              <a:rPr lang="en-US" sz="2000" dirty="0"/>
              <a:t> </a:t>
            </a:r>
            <a:r>
              <a:rPr lang="en-US" sz="2000" b="0" dirty="0"/>
              <a:t>. ¬</a:t>
            </a:r>
            <a:r>
              <a:rPr lang="en-US" sz="2000" b="0" i="1" dirty="0" smtClean="0"/>
              <a:t>Likes</a:t>
            </a:r>
            <a:r>
              <a:rPr lang="en-US" sz="2000" b="0" dirty="0"/>
              <a:t>(</a:t>
            </a:r>
            <a:r>
              <a:rPr lang="en-US" sz="2000" b="0" i="1" dirty="0"/>
              <a:t>x</a:t>
            </a:r>
            <a:r>
              <a:rPr lang="en-US" sz="2000" b="0" dirty="0"/>
              <a:t>, </a:t>
            </a:r>
            <a:r>
              <a:rPr lang="en-US" sz="2000" b="0" i="1" dirty="0" err="1">
                <a:cs typeface="Arial"/>
              </a:rPr>
              <a:t>PrincessLeia</a:t>
            </a:r>
            <a:r>
              <a:rPr lang="en-US" sz="2000" b="0" dirty="0" smtClean="0"/>
              <a:t>)</a:t>
            </a:r>
            <a:br>
              <a:rPr lang="en-US" sz="2000" b="0" dirty="0" smtClean="0"/>
            </a:br>
            <a:endParaRPr lang="en-US" sz="2000" b="0" dirty="0"/>
          </a:p>
          <a:p>
            <a:r>
              <a:rPr lang="en-US" sz="2800" b="0" dirty="0">
                <a:cs typeface="Arial"/>
              </a:rPr>
              <a:t>∀</a:t>
            </a:r>
            <a:r>
              <a:rPr lang="en-US" sz="2800" b="0" i="1" dirty="0">
                <a:cs typeface="Arial"/>
              </a:rPr>
              <a:t>x</a:t>
            </a:r>
            <a:r>
              <a:rPr lang="en-US" sz="2800" b="0" dirty="0">
                <a:cs typeface="Arial"/>
              </a:rPr>
              <a:t> . </a:t>
            </a:r>
            <a:r>
              <a:rPr lang="en-US" sz="2800" b="0" i="1" dirty="0" smtClean="0">
                <a:cs typeface="Arial"/>
              </a:rPr>
              <a:t>P</a:t>
            </a:r>
            <a:r>
              <a:rPr lang="en-US" sz="2800" b="0" dirty="0" smtClean="0">
                <a:cs typeface="Arial"/>
              </a:rPr>
              <a:t>  </a:t>
            </a:r>
            <a:r>
              <a:rPr lang="en-US" sz="2800" dirty="0" smtClean="0"/>
              <a:t>⟺  </a:t>
            </a:r>
            <a:r>
              <a:rPr lang="en-US" sz="2800" b="0" dirty="0"/>
              <a:t>¬</a:t>
            </a:r>
            <a:r>
              <a:rPr lang="en-US" sz="2800" b="0" dirty="0">
                <a:cs typeface="Arial"/>
              </a:rPr>
              <a:t>∃</a:t>
            </a:r>
            <a:r>
              <a:rPr lang="en-US" sz="2800" b="0" i="1" dirty="0">
                <a:cs typeface="Arial"/>
              </a:rPr>
              <a:t>x</a:t>
            </a:r>
            <a:r>
              <a:rPr lang="en-US" sz="2800" dirty="0"/>
              <a:t> </a:t>
            </a:r>
            <a:r>
              <a:rPr lang="en-US" sz="2800" b="0" dirty="0"/>
              <a:t>. </a:t>
            </a:r>
            <a:r>
              <a:rPr lang="en-US" sz="2800" b="0" dirty="0" smtClean="0"/>
              <a:t>¬</a:t>
            </a:r>
            <a:r>
              <a:rPr lang="en-US" sz="2800" b="0" i="1" dirty="0" smtClean="0"/>
              <a:t>P</a:t>
            </a:r>
            <a:br>
              <a:rPr lang="en-US" sz="2800" b="0" i="1" dirty="0" smtClean="0"/>
            </a:br>
            <a:r>
              <a:rPr lang="en-US" sz="2000" b="0" dirty="0" smtClean="0">
                <a:cs typeface="Arial"/>
              </a:rPr>
              <a:t>∀</a:t>
            </a:r>
            <a:r>
              <a:rPr lang="en-US" sz="2000" b="0" i="1" dirty="0" smtClean="0">
                <a:cs typeface="Arial"/>
              </a:rPr>
              <a:t>x</a:t>
            </a:r>
            <a:r>
              <a:rPr lang="en-US" sz="2000" b="0" dirty="0" smtClean="0">
                <a:cs typeface="Arial"/>
              </a:rPr>
              <a:t> </a:t>
            </a:r>
            <a:r>
              <a:rPr lang="en-US" sz="2000" b="0" dirty="0">
                <a:cs typeface="Arial"/>
              </a:rPr>
              <a:t>. </a:t>
            </a:r>
            <a:r>
              <a:rPr lang="en-US" sz="2000" b="0" i="1" dirty="0">
                <a:cs typeface="Arial"/>
              </a:rPr>
              <a:t>Likes</a:t>
            </a:r>
            <a:r>
              <a:rPr lang="en-US" sz="2000" b="0" dirty="0">
                <a:cs typeface="Arial"/>
              </a:rPr>
              <a:t>(</a:t>
            </a:r>
            <a:r>
              <a:rPr lang="en-US" sz="2000" b="0" i="1" dirty="0">
                <a:cs typeface="Arial"/>
              </a:rPr>
              <a:t>x</a:t>
            </a:r>
            <a:r>
              <a:rPr lang="en-US" sz="2000" b="0" dirty="0">
                <a:cs typeface="Arial"/>
              </a:rPr>
              <a:t>, </a:t>
            </a:r>
            <a:r>
              <a:rPr lang="en-US" sz="2000" b="0" i="1" dirty="0" err="1">
                <a:cs typeface="Arial"/>
              </a:rPr>
              <a:t>IceCream</a:t>
            </a:r>
            <a:r>
              <a:rPr lang="en-US" sz="2000" b="0" dirty="0">
                <a:cs typeface="Arial"/>
              </a:rPr>
              <a:t>) </a:t>
            </a:r>
            <a:r>
              <a:rPr lang="en-US" sz="2000" dirty="0"/>
              <a:t>⟺  </a:t>
            </a:r>
            <a:r>
              <a:rPr lang="en-US" sz="2000" b="0" dirty="0"/>
              <a:t>¬</a:t>
            </a:r>
            <a:r>
              <a:rPr lang="en-US" sz="2000" b="0" dirty="0">
                <a:cs typeface="Arial"/>
              </a:rPr>
              <a:t>∃</a:t>
            </a:r>
            <a:r>
              <a:rPr lang="en-US" sz="2000" b="0" i="1" dirty="0">
                <a:cs typeface="Arial"/>
              </a:rPr>
              <a:t>x</a:t>
            </a:r>
            <a:r>
              <a:rPr lang="en-US" sz="2000" dirty="0"/>
              <a:t> </a:t>
            </a:r>
            <a:r>
              <a:rPr lang="en-US" sz="2000" b="0" dirty="0"/>
              <a:t>. ¬</a:t>
            </a:r>
            <a:r>
              <a:rPr lang="en-US" sz="2000" b="0" i="1" dirty="0"/>
              <a:t>Likes</a:t>
            </a:r>
            <a:r>
              <a:rPr lang="en-US" sz="2000" b="0" dirty="0"/>
              <a:t>(</a:t>
            </a:r>
            <a:r>
              <a:rPr lang="en-US" sz="2000" b="0" i="1" dirty="0"/>
              <a:t>x</a:t>
            </a:r>
            <a:r>
              <a:rPr lang="en-US" sz="2000" b="0" dirty="0"/>
              <a:t>, </a:t>
            </a:r>
            <a:r>
              <a:rPr lang="en-US" sz="2000" b="0" i="1" dirty="0" err="1"/>
              <a:t>IceCream</a:t>
            </a:r>
            <a:r>
              <a:rPr lang="en-US" sz="2000" b="0" dirty="0" smtClean="0"/>
              <a:t>)</a:t>
            </a:r>
            <a:br>
              <a:rPr lang="en-US" sz="2000" b="0" dirty="0" smtClean="0"/>
            </a:br>
            <a:endParaRPr lang="en-US" sz="2000" b="0" dirty="0"/>
          </a:p>
          <a:p>
            <a:r>
              <a:rPr lang="en-US" sz="2800" b="0" dirty="0"/>
              <a:t>¬</a:t>
            </a:r>
            <a:r>
              <a:rPr lang="en-US" sz="2800" b="0" dirty="0">
                <a:cs typeface="Arial"/>
              </a:rPr>
              <a:t>∀</a:t>
            </a:r>
            <a:r>
              <a:rPr lang="en-US" sz="2800" b="0" i="1" dirty="0">
                <a:cs typeface="Arial"/>
              </a:rPr>
              <a:t>x . </a:t>
            </a:r>
            <a:r>
              <a:rPr lang="en-US" sz="2800" b="0" dirty="0" smtClean="0"/>
              <a:t>¬</a:t>
            </a:r>
            <a:r>
              <a:rPr lang="en-US" sz="2800" b="0" i="1" dirty="0" smtClean="0">
                <a:cs typeface="Arial"/>
              </a:rPr>
              <a:t>P  </a:t>
            </a:r>
            <a:r>
              <a:rPr lang="en-US" sz="2800" dirty="0" smtClean="0"/>
              <a:t>⟺  </a:t>
            </a:r>
            <a:r>
              <a:rPr lang="en-US" sz="2800" b="0" dirty="0">
                <a:cs typeface="Arial"/>
              </a:rPr>
              <a:t>∃</a:t>
            </a:r>
            <a:r>
              <a:rPr lang="en-US" sz="2800" b="0" i="1" dirty="0">
                <a:cs typeface="Arial"/>
              </a:rPr>
              <a:t>x</a:t>
            </a:r>
            <a:r>
              <a:rPr lang="en-US" sz="2800" dirty="0"/>
              <a:t> </a:t>
            </a:r>
            <a:r>
              <a:rPr lang="en-US" sz="2800" b="0" dirty="0"/>
              <a:t>. </a:t>
            </a:r>
            <a:r>
              <a:rPr lang="en-US" sz="2800" b="0" i="1" dirty="0" smtClean="0"/>
              <a:t>P</a:t>
            </a:r>
            <a:r>
              <a:rPr lang="en-US" sz="2800" b="0" dirty="0" smtClean="0"/>
              <a:t/>
            </a:r>
            <a:br>
              <a:rPr lang="en-US" sz="2800" b="0" dirty="0" smtClean="0"/>
            </a:br>
            <a:r>
              <a:rPr lang="en-US" sz="2000" b="0" dirty="0" smtClean="0"/>
              <a:t>¬</a:t>
            </a:r>
            <a:r>
              <a:rPr lang="en-US" sz="2000" b="0" dirty="0" smtClean="0">
                <a:cs typeface="Arial"/>
              </a:rPr>
              <a:t>∀</a:t>
            </a:r>
            <a:r>
              <a:rPr lang="en-US" sz="2000" b="0" i="1" dirty="0" smtClean="0">
                <a:cs typeface="Arial"/>
              </a:rPr>
              <a:t>x . </a:t>
            </a:r>
            <a:r>
              <a:rPr lang="en-US" sz="2000" b="0" dirty="0"/>
              <a:t>¬</a:t>
            </a:r>
            <a:r>
              <a:rPr lang="en-US" sz="2000" b="0" i="1" dirty="0" smtClean="0">
                <a:cs typeface="Arial"/>
              </a:rPr>
              <a:t>Likes</a:t>
            </a:r>
            <a:r>
              <a:rPr lang="en-US" sz="2000" b="0" dirty="0" smtClean="0">
                <a:cs typeface="Arial"/>
              </a:rPr>
              <a:t>(</a:t>
            </a:r>
            <a:r>
              <a:rPr lang="en-US" sz="2000" b="0" i="1" dirty="0" smtClean="0">
                <a:cs typeface="Arial"/>
              </a:rPr>
              <a:t>x</a:t>
            </a:r>
            <a:r>
              <a:rPr lang="en-US" sz="2000" b="0" dirty="0" smtClean="0">
                <a:cs typeface="Arial"/>
              </a:rPr>
              <a:t>, </a:t>
            </a:r>
            <a:r>
              <a:rPr lang="en-US" sz="2000" b="0" i="1" dirty="0" err="1" smtClean="0">
                <a:cs typeface="Arial"/>
              </a:rPr>
              <a:t>DarthVader</a:t>
            </a:r>
            <a:r>
              <a:rPr lang="en-US" sz="2000" b="0" dirty="0" smtClean="0">
                <a:cs typeface="Arial"/>
              </a:rPr>
              <a:t>)</a:t>
            </a:r>
            <a:r>
              <a:rPr lang="en-US" sz="2000" b="0" i="1" dirty="0" smtClean="0">
                <a:cs typeface="Arial"/>
              </a:rPr>
              <a:t> </a:t>
            </a:r>
            <a:r>
              <a:rPr lang="en-US" sz="2000" dirty="0" smtClean="0"/>
              <a:t>⟺  </a:t>
            </a:r>
            <a:r>
              <a:rPr lang="en-US" sz="2000" b="0" dirty="0" smtClean="0">
                <a:cs typeface="Arial"/>
              </a:rPr>
              <a:t>∃</a:t>
            </a:r>
            <a:r>
              <a:rPr lang="en-US" sz="2000" b="0" i="1" dirty="0">
                <a:cs typeface="Arial"/>
              </a:rPr>
              <a:t>x</a:t>
            </a:r>
            <a:r>
              <a:rPr lang="en-US" sz="2000" dirty="0"/>
              <a:t> </a:t>
            </a:r>
            <a:r>
              <a:rPr lang="en-US" sz="2000" b="0" dirty="0"/>
              <a:t>. </a:t>
            </a:r>
            <a:r>
              <a:rPr lang="en-US" sz="2000" b="0" i="1" dirty="0" smtClean="0"/>
              <a:t>Likes</a:t>
            </a:r>
            <a:r>
              <a:rPr lang="en-US" sz="2000" b="0" dirty="0"/>
              <a:t>(</a:t>
            </a:r>
            <a:r>
              <a:rPr lang="en-US" sz="2000" b="0" i="1" dirty="0"/>
              <a:t>x</a:t>
            </a:r>
            <a:r>
              <a:rPr lang="en-US" sz="2000" b="0" dirty="0"/>
              <a:t>, </a:t>
            </a:r>
            <a:r>
              <a:rPr lang="en-US" sz="2000" b="0" i="1" dirty="0" err="1" smtClean="0"/>
              <a:t>DarthVader</a:t>
            </a:r>
            <a:r>
              <a:rPr lang="en-US" sz="2000" b="0" dirty="0" smtClean="0"/>
              <a:t>)</a:t>
            </a:r>
            <a:endParaRPr lang="en-US" sz="2000" b="0" dirty="0"/>
          </a:p>
          <a:p>
            <a:endParaRPr lang="en-US" sz="2000" b="0" dirty="0"/>
          </a:p>
        </p:txBody>
      </p:sp>
    </p:spTree>
    <p:extLst>
      <p:ext uri="{BB962C8B-B14F-4D97-AF65-F5344CB8AC3E}">
        <p14:creationId xmlns:p14="http://schemas.microsoft.com/office/powerpoint/2010/main" val="1649624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idx="1"/>
          </p:nvPr>
        </p:nvSpPr>
        <p:spPr>
          <a:xfrm>
            <a:off x="457200" y="1752600"/>
            <a:ext cx="7620000" cy="4800600"/>
          </a:xfrm>
        </p:spPr>
        <p:txBody>
          <a:bodyPr>
            <a:normAutofit lnSpcReduction="10000"/>
          </a:bodyPr>
          <a:lstStyle/>
          <a:p>
            <a:r>
              <a:rPr lang="en-US" dirty="0" smtClean="0">
                <a:solidFill>
                  <a:schemeClr val="accent1"/>
                </a:solidFill>
              </a:rPr>
              <a:t>Functions </a:t>
            </a:r>
            <a:r>
              <a:rPr lang="en-US" b="0" dirty="0" smtClean="0"/>
              <a:t>are</a:t>
            </a:r>
            <a:r>
              <a:rPr lang="en-US" dirty="0" smtClean="0"/>
              <a:t> </a:t>
            </a:r>
            <a:r>
              <a:rPr lang="en-US" dirty="0" smtClean="0">
                <a:solidFill>
                  <a:schemeClr val="accent1"/>
                </a:solidFill>
              </a:rPr>
              <a:t>Terms</a:t>
            </a:r>
            <a:r>
              <a:rPr lang="en-US" b="0" dirty="0" smtClean="0"/>
              <a:t>, just like </a:t>
            </a:r>
            <a:r>
              <a:rPr lang="en-US" dirty="0" smtClean="0"/>
              <a:t>Constants</a:t>
            </a:r>
            <a:r>
              <a:rPr lang="en-US" b="0" dirty="0" smtClean="0"/>
              <a:t> and </a:t>
            </a:r>
            <a:r>
              <a:rPr lang="en-US" dirty="0" smtClean="0"/>
              <a:t>Variables</a:t>
            </a:r>
            <a:r>
              <a:rPr lang="en-US" b="0" dirty="0" smtClean="0"/>
              <a:t>, that refer to objects in the domain.</a:t>
            </a:r>
          </a:p>
          <a:p>
            <a:endParaRPr lang="en-US" b="0" dirty="0"/>
          </a:p>
          <a:p>
            <a:r>
              <a:rPr lang="en-US" dirty="0" smtClean="0">
                <a:solidFill>
                  <a:srgbClr val="BC1422"/>
                </a:solidFill>
              </a:rPr>
              <a:t>Constants</a:t>
            </a:r>
            <a:r>
              <a:rPr lang="en-US" b="0" dirty="0" smtClean="0">
                <a:solidFill>
                  <a:srgbClr val="BC1422"/>
                </a:solidFill>
              </a:rPr>
              <a:t> </a:t>
            </a:r>
            <a:r>
              <a:rPr lang="en-US" b="0" dirty="0" smtClean="0"/>
              <a:t>refer directly to domain objects.</a:t>
            </a:r>
          </a:p>
          <a:p>
            <a:r>
              <a:rPr lang="en-US" b="0" dirty="0"/>
              <a:t> 	</a:t>
            </a:r>
            <a:r>
              <a:rPr lang="en-US" b="0" dirty="0" smtClean="0"/>
              <a:t>e.g.  </a:t>
            </a:r>
            <a:r>
              <a:rPr lang="en-US" b="0" i="1" dirty="0" smtClean="0"/>
              <a:t>Richard</a:t>
            </a:r>
            <a:r>
              <a:rPr lang="en-US" b="0" dirty="0" smtClean="0"/>
              <a:t>, </a:t>
            </a:r>
            <a:r>
              <a:rPr lang="en-US" b="0" i="1" dirty="0" smtClean="0"/>
              <a:t>John</a:t>
            </a:r>
            <a:r>
              <a:rPr lang="en-US" b="0" dirty="0" smtClean="0"/>
              <a:t>, </a:t>
            </a:r>
            <a:r>
              <a:rPr lang="en-US" b="0" i="1" dirty="0" smtClean="0"/>
              <a:t>Man</a:t>
            </a:r>
            <a:r>
              <a:rPr lang="en-US" b="0" dirty="0" smtClean="0"/>
              <a:t>, </a:t>
            </a:r>
            <a:r>
              <a:rPr lang="en-US" b="0" i="1" dirty="0" smtClean="0"/>
              <a:t>Dog</a:t>
            </a:r>
            <a:r>
              <a:rPr lang="en-US" b="0" dirty="0" smtClean="0"/>
              <a:t>, </a:t>
            </a:r>
            <a:r>
              <a:rPr lang="en-US" b="0" i="1" dirty="0" err="1" smtClean="0"/>
              <a:t>DarthVader</a:t>
            </a:r>
            <a:endParaRPr lang="en-US" b="0" i="1" dirty="0" smtClean="0"/>
          </a:p>
          <a:p>
            <a:r>
              <a:rPr lang="en-US" dirty="0" smtClean="0">
                <a:solidFill>
                  <a:srgbClr val="BC1422"/>
                </a:solidFill>
              </a:rPr>
              <a:t>Variables</a:t>
            </a:r>
            <a:r>
              <a:rPr lang="en-US" b="0" dirty="0" smtClean="0">
                <a:solidFill>
                  <a:srgbClr val="BC1422"/>
                </a:solidFill>
              </a:rPr>
              <a:t> </a:t>
            </a:r>
            <a:r>
              <a:rPr lang="en-US" b="0" dirty="0" smtClean="0"/>
              <a:t>refer to the conjunction or disjunction of domain objects.</a:t>
            </a:r>
          </a:p>
          <a:p>
            <a:r>
              <a:rPr lang="en-US" b="0" dirty="0" smtClean="0">
                <a:cs typeface="Arial"/>
              </a:rPr>
              <a:t>	e.g. ∀</a:t>
            </a:r>
            <a:r>
              <a:rPr lang="en-US" b="0" i="1" dirty="0" smtClean="0">
                <a:cs typeface="Arial"/>
              </a:rPr>
              <a:t>x, </a:t>
            </a:r>
            <a:r>
              <a:rPr lang="en-US" b="0" dirty="0" smtClean="0">
                <a:cs typeface="Arial"/>
              </a:rPr>
              <a:t>∃</a:t>
            </a:r>
            <a:r>
              <a:rPr lang="en-US" b="0" i="1" dirty="0" smtClean="0">
                <a:cs typeface="Arial"/>
              </a:rPr>
              <a:t>y</a:t>
            </a:r>
          </a:p>
          <a:p>
            <a:r>
              <a:rPr lang="en-US" dirty="0" smtClean="0">
                <a:solidFill>
                  <a:srgbClr val="BC1422"/>
                </a:solidFill>
                <a:cs typeface="Arial"/>
              </a:rPr>
              <a:t>Functions</a:t>
            </a:r>
            <a:r>
              <a:rPr lang="en-US" dirty="0" smtClean="0">
                <a:cs typeface="Arial"/>
              </a:rPr>
              <a:t> </a:t>
            </a:r>
            <a:r>
              <a:rPr lang="en-US" b="0" dirty="0" smtClean="0">
                <a:cs typeface="Arial"/>
              </a:rPr>
              <a:t>refer indirectly to domain objects using other terms.</a:t>
            </a:r>
          </a:p>
          <a:p>
            <a:r>
              <a:rPr lang="en-US" b="0" dirty="0">
                <a:cs typeface="Arial"/>
              </a:rPr>
              <a:t>	</a:t>
            </a:r>
            <a:r>
              <a:rPr lang="en-US" b="0" dirty="0" smtClean="0">
                <a:cs typeface="Arial"/>
              </a:rPr>
              <a:t>e.g. </a:t>
            </a:r>
            <a:r>
              <a:rPr lang="en-US" b="0" i="1" dirty="0" err="1" smtClean="0">
                <a:cs typeface="Arial"/>
              </a:rPr>
              <a:t>LeftLeg</a:t>
            </a:r>
            <a:r>
              <a:rPr lang="en-US" b="0" dirty="0" smtClean="0">
                <a:cs typeface="Arial"/>
              </a:rPr>
              <a:t>(</a:t>
            </a:r>
            <a:r>
              <a:rPr lang="en-US" b="0" i="1" dirty="0" smtClean="0">
                <a:cs typeface="Arial"/>
              </a:rPr>
              <a:t>Richard</a:t>
            </a:r>
            <a:r>
              <a:rPr lang="en-US" b="0" dirty="0" smtClean="0">
                <a:cs typeface="Arial"/>
              </a:rPr>
              <a:t>), </a:t>
            </a:r>
            <a:r>
              <a:rPr lang="en-US" b="0" i="1" dirty="0" smtClean="0">
                <a:cs typeface="Arial"/>
              </a:rPr>
              <a:t>G</a:t>
            </a:r>
            <a:r>
              <a:rPr lang="en-US" b="0" i="1" baseline="-25000" dirty="0" smtClean="0">
                <a:cs typeface="Arial"/>
              </a:rPr>
              <a:t>23</a:t>
            </a:r>
            <a:r>
              <a:rPr lang="en-US" b="0" dirty="0" smtClean="0">
                <a:cs typeface="Arial"/>
              </a:rPr>
              <a:t>(</a:t>
            </a:r>
            <a:r>
              <a:rPr lang="en-US" b="0" i="1" dirty="0" smtClean="0">
                <a:cs typeface="Arial"/>
              </a:rPr>
              <a:t>x</a:t>
            </a:r>
            <a:r>
              <a:rPr lang="en-US" b="0" dirty="0" smtClean="0">
                <a:cs typeface="Arial"/>
              </a:rPr>
              <a:t>, </a:t>
            </a:r>
            <a:r>
              <a:rPr lang="en-US" b="0" i="1" dirty="0" err="1" smtClean="0"/>
              <a:t>DarthVader</a:t>
            </a:r>
            <a:r>
              <a:rPr lang="en-US" b="0" dirty="0" smtClean="0"/>
              <a:t>)</a:t>
            </a:r>
          </a:p>
          <a:p>
            <a:endParaRPr lang="en-US" b="0" dirty="0"/>
          </a:p>
          <a:p>
            <a:r>
              <a:rPr lang="en-US" b="0" dirty="0" smtClean="0"/>
              <a:t>Warning! Functions look similar to predicates, but they are just names of objects. For now, just think of them just as long names for </a:t>
            </a:r>
            <a:r>
              <a:rPr lang="en-US" u="sng" dirty="0" smtClean="0"/>
              <a:t>Constants</a:t>
            </a:r>
            <a:r>
              <a:rPr lang="en-US" b="0" dirty="0" smtClean="0"/>
              <a:t>.</a:t>
            </a:r>
          </a:p>
          <a:p>
            <a:r>
              <a:rPr lang="en-US" b="0" dirty="0" smtClean="0"/>
              <a:t>We will need them later, for first-order resolution theorem proving.</a:t>
            </a:r>
            <a:endParaRPr lang="en-US" b="0" dirty="0"/>
          </a:p>
        </p:txBody>
      </p:sp>
    </p:spTree>
    <p:extLst>
      <p:ext uri="{BB962C8B-B14F-4D97-AF65-F5344CB8AC3E}">
        <p14:creationId xmlns:p14="http://schemas.microsoft.com/office/powerpoint/2010/main" val="1258639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Axioms and Theories</a:t>
            </a:r>
            <a:endParaRPr lang="en-US" dirty="0"/>
          </a:p>
        </p:txBody>
      </p:sp>
      <p:sp>
        <p:nvSpPr>
          <p:cNvPr id="3" name="Content Placeholder 2"/>
          <p:cNvSpPr>
            <a:spLocks noGrp="1"/>
          </p:cNvSpPr>
          <p:nvPr>
            <p:ph idx="1"/>
          </p:nvPr>
        </p:nvSpPr>
        <p:spPr/>
        <p:txBody>
          <a:bodyPr/>
          <a:lstStyle/>
          <a:p>
            <a:r>
              <a:rPr lang="en-US" sz="2000" b="0" dirty="0" smtClean="0"/>
              <a:t>An</a:t>
            </a:r>
            <a:r>
              <a:rPr lang="en-US" sz="2000" dirty="0" smtClean="0"/>
              <a:t> </a:t>
            </a:r>
            <a:r>
              <a:rPr lang="en-US" sz="2000" dirty="0" smtClean="0">
                <a:solidFill>
                  <a:schemeClr val="accent1"/>
                </a:solidFill>
              </a:rPr>
              <a:t>Axiom</a:t>
            </a:r>
            <a:r>
              <a:rPr lang="en-US" sz="2000" b="0" dirty="0" smtClean="0">
                <a:solidFill>
                  <a:srgbClr val="000000"/>
                </a:solidFill>
              </a:rPr>
              <a:t> is a </a:t>
            </a:r>
            <a:r>
              <a:rPr lang="en-US" sz="2000" b="0" smtClean="0">
                <a:solidFill>
                  <a:srgbClr val="000000"/>
                </a:solidFill>
              </a:rPr>
              <a:t>logical sentence </a:t>
            </a:r>
            <a:r>
              <a:rPr lang="en-US" sz="2000" b="0" dirty="0" smtClean="0">
                <a:solidFill>
                  <a:srgbClr val="000000"/>
                </a:solidFill>
              </a:rPr>
              <a:t>that we stipulate to be </a:t>
            </a:r>
            <a:r>
              <a:rPr lang="en-US" sz="2000" dirty="0" smtClean="0">
                <a:solidFill>
                  <a:srgbClr val="000000"/>
                </a:solidFill>
              </a:rPr>
              <a:t>True</a:t>
            </a:r>
            <a:r>
              <a:rPr lang="en-US" sz="2000" b="0" dirty="0" smtClean="0">
                <a:solidFill>
                  <a:srgbClr val="000000"/>
                </a:solidFill>
              </a:rPr>
              <a:t>.</a:t>
            </a:r>
          </a:p>
          <a:p>
            <a:r>
              <a:rPr lang="en-US" sz="2000" b="0" dirty="0" smtClean="0">
                <a:solidFill>
                  <a:srgbClr val="000000"/>
                </a:solidFill>
              </a:rPr>
              <a:t>A </a:t>
            </a:r>
            <a:r>
              <a:rPr lang="en-US" sz="2000" dirty="0" smtClean="0">
                <a:solidFill>
                  <a:schemeClr val="accent1"/>
                </a:solidFill>
              </a:rPr>
              <a:t>Theorem</a:t>
            </a:r>
            <a:r>
              <a:rPr lang="en-US" sz="2000" b="0" dirty="0" smtClean="0">
                <a:solidFill>
                  <a:schemeClr val="accent1"/>
                </a:solidFill>
              </a:rPr>
              <a:t> </a:t>
            </a:r>
            <a:r>
              <a:rPr lang="en-US" sz="2000" b="0" dirty="0" smtClean="0">
                <a:solidFill>
                  <a:srgbClr val="000000"/>
                </a:solidFill>
              </a:rPr>
              <a:t>is a logical sentence that we can derive from axioms using the rules of logical inference.</a:t>
            </a:r>
            <a:endParaRPr lang="en-US" sz="2000" dirty="0" smtClean="0">
              <a:solidFill>
                <a:srgbClr val="000000"/>
              </a:solidFill>
            </a:endParaRPr>
          </a:p>
          <a:p>
            <a:r>
              <a:rPr lang="en-US" sz="2000" b="0" dirty="0" smtClean="0"/>
              <a:t>A logical </a:t>
            </a:r>
            <a:r>
              <a:rPr lang="en-US" sz="2000" dirty="0" smtClean="0">
                <a:solidFill>
                  <a:srgbClr val="BC1422"/>
                </a:solidFill>
              </a:rPr>
              <a:t>Theory</a:t>
            </a:r>
            <a:r>
              <a:rPr lang="en-US" sz="2000" b="0" dirty="0" smtClean="0">
                <a:solidFill>
                  <a:srgbClr val="BC1422"/>
                </a:solidFill>
              </a:rPr>
              <a:t> </a:t>
            </a:r>
            <a:r>
              <a:rPr lang="en-US" sz="2000" b="0" dirty="0" smtClean="0"/>
              <a:t>is a set of axioms describing how a set of predicates can relate to one another.</a:t>
            </a:r>
          </a:p>
          <a:p>
            <a:endParaRPr lang="en-US" b="0" dirty="0" smtClean="0"/>
          </a:p>
          <a:p>
            <a:r>
              <a:rPr lang="en-US" b="0" dirty="0" smtClean="0"/>
              <a:t>For example, here is a theory with 3 predicates and 2 axioms:</a:t>
            </a:r>
          </a:p>
          <a:p>
            <a:r>
              <a:rPr lang="en-US" b="0" dirty="0" smtClean="0">
                <a:cs typeface="Arial"/>
              </a:rPr>
              <a:t>  </a:t>
            </a:r>
            <a:r>
              <a:rPr lang="en-US" sz="2000" b="0" dirty="0" smtClean="0">
                <a:cs typeface="Arial"/>
              </a:rPr>
              <a:t> </a:t>
            </a:r>
            <a:r>
              <a:rPr lang="en-US" sz="2400" b="0" dirty="0" smtClean="0">
                <a:cs typeface="Arial"/>
              </a:rPr>
              <a:t>∀</a:t>
            </a:r>
            <a:r>
              <a:rPr lang="en-US" sz="2400" b="0" i="1" dirty="0" smtClean="0">
                <a:cs typeface="Arial"/>
              </a:rPr>
              <a:t>x . car(x) </a:t>
            </a:r>
            <a:r>
              <a:rPr lang="en-US" sz="2400" b="0" dirty="0" smtClean="0">
                <a:cs typeface="Arial"/>
              </a:rPr>
              <a:t>⇒ </a:t>
            </a:r>
            <a:r>
              <a:rPr lang="en-US" sz="2400" b="0" i="1" dirty="0" smtClean="0">
                <a:cs typeface="Arial"/>
              </a:rPr>
              <a:t>vehicle</a:t>
            </a:r>
            <a:r>
              <a:rPr lang="en-US" sz="2400" b="0" dirty="0" smtClean="0">
                <a:cs typeface="Arial"/>
              </a:rPr>
              <a:t>(</a:t>
            </a:r>
            <a:r>
              <a:rPr lang="en-US" sz="2400" b="0" i="1" dirty="0" smtClean="0">
                <a:cs typeface="Arial"/>
              </a:rPr>
              <a:t>x</a:t>
            </a:r>
            <a:r>
              <a:rPr lang="en-US" sz="2400" b="0" dirty="0" smtClean="0">
                <a:cs typeface="Arial"/>
              </a:rPr>
              <a:t>)				</a:t>
            </a:r>
            <a:r>
              <a:rPr lang="en-US" sz="2400" b="0" dirty="0" smtClean="0">
                <a:solidFill>
                  <a:schemeClr val="bg2"/>
                </a:solidFill>
                <a:cs typeface="Arial"/>
              </a:rPr>
              <a:t>(1)</a:t>
            </a:r>
          </a:p>
          <a:p>
            <a:r>
              <a:rPr lang="en-US" sz="2400" b="0" dirty="0" smtClean="0">
                <a:cs typeface="Arial"/>
              </a:rPr>
              <a:t>   ∀</a:t>
            </a:r>
            <a:r>
              <a:rPr lang="en-US" sz="2400" b="0" i="1" dirty="0">
                <a:cs typeface="Arial"/>
              </a:rPr>
              <a:t>x</a:t>
            </a:r>
            <a:r>
              <a:rPr lang="en-US" sz="2400" b="0" dirty="0">
                <a:cs typeface="Arial"/>
              </a:rPr>
              <a:t> . </a:t>
            </a:r>
            <a:r>
              <a:rPr lang="en-US" sz="2400" b="0" i="1" dirty="0">
                <a:cs typeface="Arial"/>
              </a:rPr>
              <a:t>car</a:t>
            </a:r>
            <a:r>
              <a:rPr lang="en-US" sz="2400" b="0" dirty="0">
                <a:cs typeface="Arial"/>
              </a:rPr>
              <a:t>(</a:t>
            </a:r>
            <a:r>
              <a:rPr lang="en-US" sz="2400" b="0" i="1" dirty="0">
                <a:cs typeface="Arial"/>
              </a:rPr>
              <a:t>x) </a:t>
            </a:r>
            <a:r>
              <a:rPr lang="en-US" sz="2400" b="0" dirty="0">
                <a:cs typeface="Arial"/>
              </a:rPr>
              <a:t>⇒ ∃</a:t>
            </a:r>
            <a:r>
              <a:rPr lang="en-US" sz="2400" b="0" i="1" dirty="0">
                <a:cs typeface="Arial"/>
              </a:rPr>
              <a:t>y</a:t>
            </a:r>
            <a:r>
              <a:rPr lang="en-US" sz="2400" b="0" dirty="0">
                <a:cs typeface="Arial"/>
              </a:rPr>
              <a:t> . </a:t>
            </a:r>
            <a:r>
              <a:rPr lang="en-US" sz="2400" b="0" i="1" dirty="0" err="1">
                <a:cs typeface="Arial"/>
              </a:rPr>
              <a:t>engineOf</a:t>
            </a:r>
            <a:r>
              <a:rPr lang="en-US" sz="2400" b="0" dirty="0">
                <a:cs typeface="Arial"/>
              </a:rPr>
              <a:t>(</a:t>
            </a:r>
            <a:r>
              <a:rPr lang="en-US" sz="2400" b="0" i="1" dirty="0">
                <a:cs typeface="Arial"/>
              </a:rPr>
              <a:t>y</a:t>
            </a:r>
            <a:r>
              <a:rPr lang="en-US" sz="2400" b="0" dirty="0">
                <a:cs typeface="Arial"/>
              </a:rPr>
              <a:t>, </a:t>
            </a:r>
            <a:r>
              <a:rPr lang="en-US" sz="2400" b="0" i="1" dirty="0">
                <a:cs typeface="Arial"/>
              </a:rPr>
              <a:t>x</a:t>
            </a:r>
            <a:r>
              <a:rPr lang="en-US" sz="2400" b="0" dirty="0" smtClean="0">
                <a:cs typeface="Arial"/>
              </a:rPr>
              <a:t>)		</a:t>
            </a:r>
            <a:r>
              <a:rPr lang="en-US" sz="2400" b="0" dirty="0" smtClean="0">
                <a:solidFill>
                  <a:schemeClr val="bg2"/>
                </a:solidFill>
                <a:cs typeface="Arial"/>
              </a:rPr>
              <a:t>(2)</a:t>
            </a:r>
            <a:endParaRPr lang="en-US" sz="2400" b="0" dirty="0">
              <a:solidFill>
                <a:schemeClr val="bg2"/>
              </a:solidFill>
              <a:cs typeface="Arial"/>
            </a:endParaRPr>
          </a:p>
          <a:p>
            <a:endParaRPr lang="en-US" b="0" dirty="0" smtClean="0"/>
          </a:p>
          <a:p>
            <a:endParaRPr lang="en-US" b="0" dirty="0"/>
          </a:p>
        </p:txBody>
      </p:sp>
    </p:spTree>
    <p:extLst>
      <p:ext uri="{BB962C8B-B14F-4D97-AF65-F5344CB8AC3E}">
        <p14:creationId xmlns:p14="http://schemas.microsoft.com/office/powerpoint/2010/main" val="3398308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5791200" cy="1371600"/>
          </a:xfrm>
        </p:spPr>
        <p:txBody>
          <a:bodyPr/>
          <a:lstStyle/>
          <a:p>
            <a:r>
              <a:rPr lang="en-US" dirty="0" smtClean="0"/>
              <a:t>Model</a:t>
            </a:r>
            <a:endParaRPr lang="en-US" dirty="0"/>
          </a:p>
        </p:txBody>
      </p:sp>
      <p:sp>
        <p:nvSpPr>
          <p:cNvPr id="3" name="Content Placeholder 2"/>
          <p:cNvSpPr>
            <a:spLocks noGrp="1"/>
          </p:cNvSpPr>
          <p:nvPr>
            <p:ph idx="1"/>
          </p:nvPr>
        </p:nvSpPr>
        <p:spPr>
          <a:xfrm>
            <a:off x="457200" y="3276600"/>
            <a:ext cx="7620000" cy="2895917"/>
          </a:xfrm>
        </p:spPr>
        <p:txBody>
          <a:bodyPr>
            <a:normAutofit/>
          </a:bodyPr>
          <a:lstStyle/>
          <a:p>
            <a:r>
              <a:rPr lang="en-US" b="0" dirty="0" smtClean="0"/>
              <a:t>One possible way that the objects in a domain could be related.</a:t>
            </a:r>
          </a:p>
          <a:p>
            <a:r>
              <a:rPr lang="en-US" b="0" dirty="0" smtClean="0"/>
              <a:t>A particular configuration of the domain objects.</a:t>
            </a:r>
          </a:p>
          <a:p>
            <a:r>
              <a:rPr lang="en-US" b="0" dirty="0" smtClean="0"/>
              <a:t>Possibly, a concrete example of the theory.</a:t>
            </a:r>
          </a:p>
          <a:p>
            <a:r>
              <a:rPr lang="en-US" b="0" dirty="0" smtClean="0"/>
              <a:t>Formally, a set of </a:t>
            </a:r>
            <a:r>
              <a:rPr lang="en-US" dirty="0" smtClean="0"/>
              <a:t>tuples</a:t>
            </a:r>
            <a:r>
              <a:rPr lang="en-US" b="0" dirty="0" smtClean="0"/>
              <a:t> for each relation in the theory, </a:t>
            </a:r>
            <a:br>
              <a:rPr lang="en-US" b="0" dirty="0" smtClean="0"/>
            </a:br>
            <a:r>
              <a:rPr lang="en-US" b="0" dirty="0" smtClean="0"/>
              <a:t>where each tuple describes a relationship that is True in the model, along with an </a:t>
            </a:r>
            <a:r>
              <a:rPr lang="en-US" dirty="0" smtClean="0"/>
              <a:t>interpretation</a:t>
            </a:r>
            <a:r>
              <a:rPr lang="en-US" b="0" dirty="0" smtClean="0"/>
              <a:t> of how symbols map to objects and relations.</a:t>
            </a:r>
            <a:endParaRPr lang="en-US" b="0" dirty="0"/>
          </a:p>
        </p:txBody>
      </p:sp>
      <p:sp>
        <p:nvSpPr>
          <p:cNvPr id="4" name="Title 1"/>
          <p:cNvSpPr txBox="1">
            <a:spLocks/>
          </p:cNvSpPr>
          <p:nvPr/>
        </p:nvSpPr>
        <p:spPr>
          <a:xfrm>
            <a:off x="457200" y="228600"/>
            <a:ext cx="5791200" cy="13716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0" i="0" kern="1200" cap="none" spc="-60" baseline="0">
                <a:solidFill>
                  <a:schemeClr val="tx2"/>
                </a:solidFill>
                <a:effectLst/>
                <a:latin typeface="Arial Black"/>
                <a:ea typeface="+mj-ea"/>
                <a:cs typeface="+mj-cs"/>
              </a:defRPr>
            </a:lvl1pPr>
          </a:lstStyle>
          <a:p>
            <a:r>
              <a:rPr lang="en-US" dirty="0" smtClean="0"/>
              <a:t>Domain</a:t>
            </a:r>
            <a:endParaRPr lang="en-US" dirty="0"/>
          </a:p>
        </p:txBody>
      </p:sp>
      <p:sp>
        <p:nvSpPr>
          <p:cNvPr id="5" name="Content Placeholder 2"/>
          <p:cNvSpPr txBox="1">
            <a:spLocks/>
          </p:cNvSpPr>
          <p:nvPr/>
        </p:nvSpPr>
        <p:spPr>
          <a:xfrm>
            <a:off x="457200" y="1600200"/>
            <a:ext cx="7620000" cy="1143000"/>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18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b="0" dirty="0" smtClean="0"/>
              <a:t>The set of objects that we want to reason about using our theory.</a:t>
            </a:r>
          </a:p>
          <a:p>
            <a:endParaRPr lang="en-US" b="0" dirty="0"/>
          </a:p>
        </p:txBody>
      </p:sp>
      <p:pic>
        <p:nvPicPr>
          <p:cNvPr id="7" name="Picture 6"/>
          <p:cNvPicPr>
            <a:picLocks noChangeAspect="1"/>
          </p:cNvPicPr>
          <p:nvPr/>
        </p:nvPicPr>
        <p:blipFill>
          <a:blip r:embed="rId2"/>
          <a:stretch>
            <a:fillRect/>
          </a:stretch>
        </p:blipFill>
        <p:spPr>
          <a:xfrm>
            <a:off x="7620000" y="1371600"/>
            <a:ext cx="1389374" cy="2108200"/>
          </a:xfrm>
          <a:prstGeom prst="rect">
            <a:avLst/>
          </a:prstGeom>
        </p:spPr>
      </p:pic>
      <p:sp>
        <p:nvSpPr>
          <p:cNvPr id="8" name="TextBox 7"/>
          <p:cNvSpPr txBox="1"/>
          <p:nvPr/>
        </p:nvSpPr>
        <p:spPr>
          <a:xfrm>
            <a:off x="7620000" y="3505200"/>
            <a:ext cx="1366351" cy="830997"/>
          </a:xfrm>
          <a:prstGeom prst="rect">
            <a:avLst/>
          </a:prstGeom>
          <a:noFill/>
        </p:spPr>
        <p:txBody>
          <a:bodyPr wrap="square" rtlCol="0">
            <a:spAutoFit/>
          </a:bodyPr>
          <a:lstStyle/>
          <a:p>
            <a:r>
              <a:rPr lang="en-US" sz="1200" dirty="0" smtClean="0">
                <a:latin typeface="Arial"/>
                <a:cs typeface="Arial"/>
              </a:rPr>
              <a:t>Richard I</a:t>
            </a:r>
          </a:p>
          <a:p>
            <a:r>
              <a:rPr lang="en-US" sz="1200" dirty="0" smtClean="0">
                <a:latin typeface="Arial"/>
                <a:cs typeface="Arial"/>
              </a:rPr>
              <a:t>(1157-1199)</a:t>
            </a:r>
          </a:p>
          <a:p>
            <a:r>
              <a:rPr lang="en-US" sz="1200" dirty="0" smtClean="0">
                <a:latin typeface="Arial"/>
                <a:cs typeface="Arial"/>
              </a:rPr>
              <a:t>King of England</a:t>
            </a:r>
          </a:p>
          <a:p>
            <a:r>
              <a:rPr lang="en-US" sz="1200" dirty="0" smtClean="0">
                <a:latin typeface="Arial"/>
                <a:cs typeface="Arial"/>
              </a:rPr>
              <a:t>From 1189-1199</a:t>
            </a:r>
            <a:endParaRPr lang="en-US" sz="1200" dirty="0">
              <a:latin typeface="Arial"/>
              <a:cs typeface="Arial"/>
            </a:endParaRPr>
          </a:p>
        </p:txBody>
      </p:sp>
    </p:spTree>
    <p:extLst>
      <p:ext uri="{BB962C8B-B14F-4D97-AF65-F5344CB8AC3E}">
        <p14:creationId xmlns:p14="http://schemas.microsoft.com/office/powerpoint/2010/main" val="3051387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ima_8.2-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13145"/>
            <a:ext cx="5654484" cy="415405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016286833"/>
              </p:ext>
            </p:extLst>
          </p:nvPr>
        </p:nvGraphicFramePr>
        <p:xfrm>
          <a:off x="381000" y="4503420"/>
          <a:ext cx="8305801" cy="1821180"/>
        </p:xfrm>
        <a:graphic>
          <a:graphicData uri="http://schemas.openxmlformats.org/drawingml/2006/table">
            <a:tbl>
              <a:tblPr bandRow="1">
                <a:tableStyleId>{073A0DAA-6AF3-43AB-8588-CEC1D06C72B9}</a:tableStyleId>
              </a:tblPr>
              <a:tblGrid>
                <a:gridCol w="2803208">
                  <a:extLst>
                    <a:ext uri="{9D8B030D-6E8A-4147-A177-3AD203B41FA5}">
                      <a16:colId xmlns:a16="http://schemas.microsoft.com/office/drawing/2014/main" val="20000"/>
                    </a:ext>
                  </a:extLst>
                </a:gridCol>
                <a:gridCol w="5502593">
                  <a:extLst>
                    <a:ext uri="{9D8B030D-6E8A-4147-A177-3AD203B41FA5}">
                      <a16:colId xmlns:a16="http://schemas.microsoft.com/office/drawing/2014/main" val="20001"/>
                    </a:ext>
                  </a:extLst>
                </a:gridCol>
              </a:tblGrid>
              <a:tr h="393700">
                <a:tc>
                  <a:txBody>
                    <a:bodyPr/>
                    <a:lstStyle/>
                    <a:p>
                      <a:r>
                        <a:rPr lang="en-US" dirty="0" smtClean="0"/>
                        <a:t>5 objects</a:t>
                      </a:r>
                      <a:endParaRPr lang="en-US" dirty="0"/>
                    </a:p>
                  </a:txBody>
                  <a:tcPr/>
                </a:tc>
                <a:tc>
                  <a:txBody>
                    <a:bodyPr/>
                    <a:lstStyle/>
                    <a:p>
                      <a:r>
                        <a:rPr lang="en-US" sz="1800" dirty="0" smtClean="0">
                          <a:latin typeface="+mn-lt"/>
                          <a:cs typeface="Arial"/>
                        </a:rPr>
                        <a:t>Richard the </a:t>
                      </a:r>
                      <a:r>
                        <a:rPr lang="en-US" sz="1800" dirty="0" err="1" smtClean="0">
                          <a:latin typeface="+mn-lt"/>
                          <a:cs typeface="Arial"/>
                        </a:rPr>
                        <a:t>Lionheart</a:t>
                      </a:r>
                      <a:r>
                        <a:rPr lang="en-US" sz="1800" dirty="0" smtClean="0">
                          <a:latin typeface="+mn-lt"/>
                          <a:cs typeface="Arial"/>
                        </a:rPr>
                        <a:t>, King John, A crown, </a:t>
                      </a:r>
                      <a:br>
                        <a:rPr lang="en-US" sz="1800" dirty="0" smtClean="0">
                          <a:latin typeface="+mn-lt"/>
                          <a:cs typeface="Arial"/>
                        </a:rPr>
                      </a:br>
                      <a:r>
                        <a:rPr lang="en-US" sz="1800" dirty="0" smtClean="0">
                          <a:latin typeface="+mn-lt"/>
                          <a:cs typeface="Arial"/>
                        </a:rPr>
                        <a:t>Richard’s left leg, John’s left leg </a:t>
                      </a:r>
                      <a:endParaRPr lang="en-US" dirty="0"/>
                    </a:p>
                  </a:txBody>
                  <a:tcPr/>
                </a:tc>
                <a:extLst>
                  <a:ext uri="{0D108BD9-81ED-4DB2-BD59-A6C34878D82A}">
                    <a16:rowId xmlns:a16="http://schemas.microsoft.com/office/drawing/2014/main" val="10000"/>
                  </a:ext>
                </a:extLst>
              </a:tr>
              <a:tr h="393700">
                <a:tc>
                  <a:txBody>
                    <a:bodyPr/>
                    <a:lstStyle/>
                    <a:p>
                      <a:r>
                        <a:rPr lang="en-US" dirty="0" smtClean="0"/>
                        <a:t>2 binary relations</a:t>
                      </a:r>
                      <a:endParaRPr lang="en-US" dirty="0"/>
                    </a:p>
                  </a:txBody>
                  <a:tcPr/>
                </a:tc>
                <a:tc>
                  <a:txBody>
                    <a:bodyPr/>
                    <a:lstStyle/>
                    <a:p>
                      <a:r>
                        <a:rPr lang="en-US" dirty="0" smtClean="0"/>
                        <a:t>Brotherhood, On head</a:t>
                      </a:r>
                      <a:endParaRPr lang="en-US" dirty="0"/>
                    </a:p>
                  </a:txBody>
                  <a:tcPr/>
                </a:tc>
                <a:extLst>
                  <a:ext uri="{0D108BD9-81ED-4DB2-BD59-A6C34878D82A}">
                    <a16:rowId xmlns:a16="http://schemas.microsoft.com/office/drawing/2014/main" val="10001"/>
                  </a:ext>
                </a:extLst>
              </a:tr>
              <a:tr h="393700">
                <a:tc>
                  <a:txBody>
                    <a:bodyPr/>
                    <a:lstStyle/>
                    <a:p>
                      <a:r>
                        <a:rPr lang="en-US" dirty="0" smtClean="0"/>
                        <a:t>3 unary relations</a:t>
                      </a:r>
                      <a:endParaRPr lang="en-US" dirty="0"/>
                    </a:p>
                  </a:txBody>
                  <a:tcPr/>
                </a:tc>
                <a:tc>
                  <a:txBody>
                    <a:bodyPr/>
                    <a:lstStyle/>
                    <a:p>
                      <a:r>
                        <a:rPr lang="en-US" dirty="0" smtClean="0"/>
                        <a:t>Person, King,</a:t>
                      </a:r>
                      <a:r>
                        <a:rPr lang="en-US" baseline="0" dirty="0" smtClean="0"/>
                        <a:t> Crown</a:t>
                      </a:r>
                      <a:endParaRPr lang="en-US" dirty="0"/>
                    </a:p>
                  </a:txBody>
                  <a:tcPr/>
                </a:tc>
                <a:extLst>
                  <a:ext uri="{0D108BD9-81ED-4DB2-BD59-A6C34878D82A}">
                    <a16:rowId xmlns:a16="http://schemas.microsoft.com/office/drawing/2014/main" val="10002"/>
                  </a:ext>
                </a:extLst>
              </a:tr>
              <a:tr h="393700">
                <a:tc>
                  <a:txBody>
                    <a:bodyPr/>
                    <a:lstStyle/>
                    <a:p>
                      <a:r>
                        <a:rPr lang="en-US" dirty="0" smtClean="0"/>
                        <a:t>1 unary</a:t>
                      </a:r>
                      <a:r>
                        <a:rPr lang="en-US" baseline="0" dirty="0" smtClean="0"/>
                        <a:t> function</a:t>
                      </a:r>
                      <a:endParaRPr lang="en-US" dirty="0"/>
                    </a:p>
                  </a:txBody>
                  <a:tcPr/>
                </a:tc>
                <a:tc>
                  <a:txBody>
                    <a:bodyPr/>
                    <a:lstStyle/>
                    <a:p>
                      <a:r>
                        <a:rPr lang="en-US" dirty="0" smtClean="0"/>
                        <a:t>Left</a:t>
                      </a:r>
                      <a:r>
                        <a:rPr lang="en-US" baseline="0" dirty="0" smtClean="0"/>
                        <a:t> leg</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36295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ima_8.2-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28" y="99166"/>
            <a:ext cx="3702772" cy="2720234"/>
          </a:xfrm>
          <a:prstGeom prst="rect">
            <a:avLst/>
          </a:prstGeom>
        </p:spPr>
      </p:pic>
      <p:sp>
        <p:nvSpPr>
          <p:cNvPr id="2" name="TextBox 1"/>
          <p:cNvSpPr txBox="1"/>
          <p:nvPr/>
        </p:nvSpPr>
        <p:spPr>
          <a:xfrm>
            <a:off x="304800" y="2895600"/>
            <a:ext cx="8534400" cy="3477875"/>
          </a:xfrm>
          <a:prstGeom prst="rect">
            <a:avLst/>
          </a:prstGeom>
          <a:noFill/>
        </p:spPr>
        <p:txBody>
          <a:bodyPr wrap="square" rtlCol="0">
            <a:spAutoFit/>
          </a:bodyPr>
          <a:lstStyle/>
          <a:p>
            <a:r>
              <a:rPr lang="en-US" sz="2000" b="1" i="1" dirty="0" smtClean="0">
                <a:solidFill>
                  <a:schemeClr val="tx2"/>
                </a:solidFill>
                <a:latin typeface="Arial"/>
                <a:cs typeface="Arial"/>
              </a:rPr>
              <a:t>Relations</a:t>
            </a:r>
          </a:p>
          <a:p>
            <a:r>
              <a:rPr lang="en-US" sz="2000" b="1" dirty="0" smtClean="0">
                <a:latin typeface="Arial"/>
                <a:cs typeface="Arial"/>
              </a:rPr>
              <a:t>Brotherhood</a:t>
            </a:r>
            <a:r>
              <a:rPr lang="en-US" sz="2000" dirty="0" smtClean="0">
                <a:latin typeface="Arial"/>
                <a:cs typeface="Arial"/>
              </a:rPr>
              <a:t>: 	{&lt;Richard the </a:t>
            </a:r>
            <a:r>
              <a:rPr lang="en-US" sz="2000" dirty="0" err="1" smtClean="0">
                <a:latin typeface="Arial"/>
                <a:cs typeface="Arial"/>
              </a:rPr>
              <a:t>Lionheart</a:t>
            </a:r>
            <a:r>
              <a:rPr lang="en-US" sz="2000" dirty="0" smtClean="0">
                <a:latin typeface="Arial"/>
                <a:cs typeface="Arial"/>
              </a:rPr>
              <a:t>, King John&gt;, </a:t>
            </a:r>
          </a:p>
          <a:p>
            <a:r>
              <a:rPr lang="en-US" sz="2000" dirty="0" smtClean="0">
                <a:latin typeface="Arial"/>
                <a:cs typeface="Arial"/>
              </a:rPr>
              <a:t>		 &lt;King John, Richard the </a:t>
            </a:r>
            <a:r>
              <a:rPr lang="en-US" sz="2000" dirty="0" err="1" smtClean="0">
                <a:latin typeface="Arial"/>
                <a:cs typeface="Arial"/>
              </a:rPr>
              <a:t>Lionheart</a:t>
            </a:r>
            <a:r>
              <a:rPr lang="en-US" sz="2000" dirty="0" smtClean="0">
                <a:latin typeface="Arial"/>
                <a:cs typeface="Arial"/>
              </a:rPr>
              <a:t>&gt;}</a:t>
            </a:r>
          </a:p>
          <a:p>
            <a:r>
              <a:rPr lang="en-US" sz="2000" b="1" dirty="0" smtClean="0">
                <a:latin typeface="Arial"/>
                <a:cs typeface="Arial"/>
              </a:rPr>
              <a:t>On head</a:t>
            </a:r>
            <a:r>
              <a:rPr lang="en-US" sz="2000" dirty="0" smtClean="0">
                <a:latin typeface="Arial"/>
                <a:cs typeface="Arial"/>
              </a:rPr>
              <a:t>: 	{&lt;A crown, King John&gt;}</a:t>
            </a:r>
          </a:p>
          <a:p>
            <a:r>
              <a:rPr lang="en-US" sz="2000" b="1" dirty="0" smtClean="0">
                <a:latin typeface="Arial"/>
                <a:cs typeface="Arial"/>
              </a:rPr>
              <a:t>Person</a:t>
            </a:r>
            <a:r>
              <a:rPr lang="en-US" sz="2000" dirty="0" smtClean="0">
                <a:latin typeface="Arial"/>
                <a:cs typeface="Arial"/>
              </a:rPr>
              <a:t>: 	{&lt;Richard the </a:t>
            </a:r>
            <a:r>
              <a:rPr lang="en-US" sz="2000" dirty="0" err="1" smtClean="0">
                <a:latin typeface="Arial"/>
                <a:cs typeface="Arial"/>
              </a:rPr>
              <a:t>Lionheart</a:t>
            </a:r>
            <a:r>
              <a:rPr lang="en-US" sz="2000" dirty="0" smtClean="0">
                <a:latin typeface="Arial"/>
                <a:cs typeface="Arial"/>
              </a:rPr>
              <a:t>&gt;, &lt;King John&gt;}</a:t>
            </a:r>
          </a:p>
          <a:p>
            <a:r>
              <a:rPr lang="en-US" sz="2000" b="1" dirty="0" smtClean="0">
                <a:latin typeface="Arial"/>
                <a:cs typeface="Arial"/>
              </a:rPr>
              <a:t>King</a:t>
            </a:r>
            <a:r>
              <a:rPr lang="en-US" sz="2000" dirty="0" smtClean="0">
                <a:latin typeface="Arial"/>
                <a:cs typeface="Arial"/>
              </a:rPr>
              <a:t>: 		{&lt;King John&gt;}</a:t>
            </a:r>
          </a:p>
          <a:p>
            <a:r>
              <a:rPr lang="en-US" sz="2000" b="1" dirty="0" smtClean="0">
                <a:latin typeface="Arial"/>
                <a:cs typeface="Arial"/>
              </a:rPr>
              <a:t>Crown</a:t>
            </a:r>
            <a:r>
              <a:rPr lang="en-US" sz="2000" dirty="0" smtClean="0">
                <a:latin typeface="Arial"/>
                <a:cs typeface="Arial"/>
              </a:rPr>
              <a:t>: 	{&lt;A crown&gt;}</a:t>
            </a:r>
          </a:p>
          <a:p>
            <a:endParaRPr lang="en-US" sz="2000" dirty="0" smtClean="0">
              <a:latin typeface="Arial"/>
              <a:cs typeface="Arial"/>
            </a:endParaRPr>
          </a:p>
          <a:p>
            <a:r>
              <a:rPr lang="en-US" sz="2000" b="1" i="1" dirty="0" smtClean="0">
                <a:solidFill>
                  <a:srgbClr val="D1282E"/>
                </a:solidFill>
                <a:latin typeface="Arial"/>
                <a:cs typeface="Arial"/>
              </a:rPr>
              <a:t>Functions</a:t>
            </a:r>
          </a:p>
          <a:p>
            <a:r>
              <a:rPr lang="en-US" sz="2000" b="1" dirty="0" smtClean="0">
                <a:latin typeface="Arial"/>
                <a:cs typeface="Arial"/>
              </a:rPr>
              <a:t>Left leg</a:t>
            </a:r>
            <a:r>
              <a:rPr lang="en-US" sz="2000" dirty="0" smtClean="0">
                <a:latin typeface="Arial"/>
                <a:cs typeface="Arial"/>
              </a:rPr>
              <a:t>: 	&lt;Richard the </a:t>
            </a:r>
            <a:r>
              <a:rPr lang="en-US" sz="2000" dirty="0" err="1" smtClean="0">
                <a:latin typeface="Arial"/>
                <a:cs typeface="Arial"/>
              </a:rPr>
              <a:t>Lionheart</a:t>
            </a:r>
            <a:r>
              <a:rPr lang="en-US" sz="2000" dirty="0" smtClean="0">
                <a:latin typeface="Arial"/>
                <a:cs typeface="Arial"/>
              </a:rPr>
              <a:t>&gt; </a:t>
            </a:r>
            <a:r>
              <a:rPr lang="en-US" sz="2000" dirty="0" smtClean="0">
                <a:latin typeface="Arial"/>
                <a:cs typeface="Arial"/>
                <a:sym typeface="Wingdings"/>
              </a:rPr>
              <a:t> Richard’s left leg, </a:t>
            </a:r>
          </a:p>
          <a:p>
            <a:r>
              <a:rPr lang="en-US" sz="2000" dirty="0">
                <a:latin typeface="Arial"/>
                <a:cs typeface="Arial"/>
                <a:sym typeface="Wingdings"/>
              </a:rPr>
              <a:t> </a:t>
            </a:r>
            <a:r>
              <a:rPr lang="en-US" sz="2000" dirty="0" smtClean="0">
                <a:latin typeface="Arial"/>
                <a:cs typeface="Arial"/>
                <a:sym typeface="Wingdings"/>
              </a:rPr>
              <a:t>             	&lt;King John&gt;  John’s left leg</a:t>
            </a:r>
            <a:endParaRPr lang="en-US" sz="2000" dirty="0">
              <a:latin typeface="Arial"/>
              <a:cs typeface="Arial"/>
            </a:endParaRPr>
          </a:p>
        </p:txBody>
      </p:sp>
    </p:spTree>
    <p:extLst>
      <p:ext uri="{BB962C8B-B14F-4D97-AF65-F5344CB8AC3E}">
        <p14:creationId xmlns:p14="http://schemas.microsoft.com/office/powerpoint/2010/main" val="2358555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normAutofit/>
          </a:bodyPr>
          <a:lstStyle/>
          <a:p>
            <a:r>
              <a:rPr lang="en-US" b="0" dirty="0" smtClean="0"/>
              <a:t>Each model includes an </a:t>
            </a:r>
            <a:r>
              <a:rPr lang="en-US" dirty="0" smtClean="0"/>
              <a:t>interpretation</a:t>
            </a:r>
            <a:r>
              <a:rPr lang="en-US" b="0" dirty="0" smtClean="0"/>
              <a:t> that specifies exactly which objects, relations and functions are referred to by the constant, predicate and function symbols.</a:t>
            </a:r>
          </a:p>
          <a:p>
            <a:r>
              <a:rPr lang="en-US" b="0" dirty="0" smtClean="0"/>
              <a:t>	</a:t>
            </a:r>
            <a:r>
              <a:rPr lang="en-US" b="0" i="1" dirty="0" smtClean="0"/>
              <a:t>Richard</a:t>
            </a:r>
            <a:r>
              <a:rPr lang="en-US" b="0" dirty="0" smtClean="0"/>
              <a:t> </a:t>
            </a:r>
            <a:r>
              <a:rPr lang="en-US" b="0" dirty="0" smtClean="0">
                <a:sym typeface="Wingdings"/>
              </a:rPr>
              <a:t> Richard the </a:t>
            </a:r>
            <a:r>
              <a:rPr lang="en-US" b="0" dirty="0" err="1" smtClean="0">
                <a:sym typeface="Wingdings"/>
              </a:rPr>
              <a:t>Lionheart</a:t>
            </a:r>
            <a:r>
              <a:rPr lang="en-US" b="0" dirty="0">
                <a:sym typeface="Wingdings"/>
              </a:rPr>
              <a:t/>
            </a:r>
            <a:br>
              <a:rPr lang="en-US" b="0" dirty="0">
                <a:sym typeface="Wingdings"/>
              </a:rPr>
            </a:br>
            <a:r>
              <a:rPr lang="en-US" b="0" dirty="0" smtClean="0">
                <a:sym typeface="Wingdings"/>
              </a:rPr>
              <a:t>	</a:t>
            </a:r>
            <a:r>
              <a:rPr lang="en-US" b="0" i="1" dirty="0" smtClean="0">
                <a:sym typeface="Wingdings"/>
              </a:rPr>
              <a:t>John</a:t>
            </a:r>
            <a:r>
              <a:rPr lang="en-US" b="0" dirty="0" smtClean="0">
                <a:sym typeface="Wingdings"/>
              </a:rPr>
              <a:t>  King John</a:t>
            </a:r>
            <a:br>
              <a:rPr lang="en-US" b="0" dirty="0" smtClean="0">
                <a:sym typeface="Wingdings"/>
              </a:rPr>
            </a:br>
            <a:r>
              <a:rPr lang="en-US" b="0" dirty="0" smtClean="0">
                <a:sym typeface="Wingdings"/>
              </a:rPr>
              <a:t>	</a:t>
            </a:r>
            <a:r>
              <a:rPr lang="en-US" b="0" i="1" dirty="0" smtClean="0">
                <a:sym typeface="Wingdings"/>
              </a:rPr>
              <a:t>Brother</a:t>
            </a:r>
            <a:r>
              <a:rPr lang="en-US" b="0" dirty="0" smtClean="0">
                <a:sym typeface="Wingdings"/>
              </a:rPr>
              <a:t>  the brotherhood relation</a:t>
            </a:r>
            <a:br>
              <a:rPr lang="en-US" b="0" dirty="0" smtClean="0">
                <a:sym typeface="Wingdings"/>
              </a:rPr>
            </a:br>
            <a:r>
              <a:rPr lang="en-US" b="0" dirty="0" smtClean="0">
                <a:sym typeface="Wingdings"/>
              </a:rPr>
              <a:t>	</a:t>
            </a:r>
            <a:r>
              <a:rPr lang="en-US" b="0" i="1" dirty="0" err="1" smtClean="0">
                <a:sym typeface="Wingdings"/>
              </a:rPr>
              <a:t>OnHead</a:t>
            </a:r>
            <a:r>
              <a:rPr lang="en-US" b="0" dirty="0" smtClean="0">
                <a:sym typeface="Wingdings"/>
              </a:rPr>
              <a:t>  the on head relation</a:t>
            </a:r>
            <a:br>
              <a:rPr lang="en-US" b="0" dirty="0" smtClean="0">
                <a:sym typeface="Wingdings"/>
              </a:rPr>
            </a:br>
            <a:r>
              <a:rPr lang="en-US" b="0" dirty="0" smtClean="0">
                <a:sym typeface="Wingdings"/>
              </a:rPr>
              <a:t>	…</a:t>
            </a:r>
            <a:endParaRPr lang="en-US" b="0" dirty="0"/>
          </a:p>
          <a:p>
            <a:r>
              <a:rPr lang="en-US" b="0" dirty="0" smtClean="0"/>
              <a:t>There are many possible models, each with many possible interpretations, e.g. the symbol </a:t>
            </a:r>
            <a:r>
              <a:rPr lang="en-US" b="0" i="1" dirty="0" smtClean="0"/>
              <a:t>John </a:t>
            </a:r>
            <a:r>
              <a:rPr lang="en-US" b="0" dirty="0" smtClean="0"/>
              <a:t>could map to Richard’s left leg. </a:t>
            </a:r>
            <a:endParaRPr lang="en-US" b="0" i="1" dirty="0"/>
          </a:p>
          <a:p>
            <a:r>
              <a:rPr lang="en-US" b="0" dirty="0" smtClean="0"/>
              <a:t>The job of the theory is to rule out models that are inconsistent with our knowledge.</a:t>
            </a:r>
            <a:endParaRPr lang="en-US" b="0" dirty="0"/>
          </a:p>
        </p:txBody>
      </p:sp>
    </p:spTree>
    <p:extLst>
      <p:ext uri="{BB962C8B-B14F-4D97-AF65-F5344CB8AC3E}">
        <p14:creationId xmlns:p14="http://schemas.microsoft.com/office/powerpoint/2010/main" val="4148295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010400" cy="1371600"/>
          </a:xfrm>
        </p:spPr>
        <p:txBody>
          <a:bodyPr/>
          <a:lstStyle/>
          <a:p>
            <a:r>
              <a:rPr lang="en-US" dirty="0" smtClean="0"/>
              <a:t>Why think about models?</a:t>
            </a:r>
            <a:endParaRPr lang="en-US" dirty="0"/>
          </a:p>
        </p:txBody>
      </p:sp>
      <p:sp>
        <p:nvSpPr>
          <p:cNvPr id="3" name="Content Placeholder 2"/>
          <p:cNvSpPr>
            <a:spLocks noGrp="1"/>
          </p:cNvSpPr>
          <p:nvPr>
            <p:ph idx="1"/>
          </p:nvPr>
        </p:nvSpPr>
        <p:spPr/>
        <p:txBody>
          <a:bodyPr/>
          <a:lstStyle/>
          <a:p>
            <a:r>
              <a:rPr lang="en-US" dirty="0" smtClean="0"/>
              <a:t>Consistency of theories</a:t>
            </a:r>
          </a:p>
          <a:p>
            <a:r>
              <a:rPr lang="en-US" b="0" dirty="0" smtClean="0"/>
              <a:t>A theory is inconsistent if one can prove a contradiction from its axioms</a:t>
            </a:r>
          </a:p>
          <a:p>
            <a:endParaRPr lang="en-US" b="0" dirty="0"/>
          </a:p>
          <a:p>
            <a:r>
              <a:rPr lang="en-US" dirty="0" smtClean="0"/>
              <a:t>Independence of axioms</a:t>
            </a:r>
          </a:p>
          <a:p>
            <a:r>
              <a:rPr lang="en-US" b="0" dirty="0" smtClean="0"/>
              <a:t>Two axioms are independent if you cannot prove one from the other</a:t>
            </a:r>
          </a:p>
          <a:p>
            <a:endParaRPr lang="en-US" b="0" dirty="0" smtClean="0"/>
          </a:p>
          <a:p>
            <a:r>
              <a:rPr lang="en-US" dirty="0" smtClean="0"/>
              <a:t>Theorem proving</a:t>
            </a:r>
          </a:p>
          <a:p>
            <a:r>
              <a:rPr lang="en-US" b="0" dirty="0" smtClean="0"/>
              <a:t>A theory </a:t>
            </a:r>
            <a:r>
              <a:rPr lang="el-GR" b="0" i="1" dirty="0"/>
              <a:t>α</a:t>
            </a:r>
            <a:r>
              <a:rPr lang="en-US" b="0" dirty="0" smtClean="0"/>
              <a:t> entails a theorem </a:t>
            </a:r>
            <a:r>
              <a:rPr lang="el-GR" b="0" i="1" dirty="0" smtClean="0"/>
              <a:t>β</a:t>
            </a:r>
            <a:r>
              <a:rPr lang="en-US" b="0" dirty="0" smtClean="0"/>
              <a:t> if no model of satisfies </a:t>
            </a:r>
            <a:r>
              <a:rPr lang="el-GR" b="0" i="1" dirty="0"/>
              <a:t>α</a:t>
            </a:r>
            <a:r>
              <a:rPr lang="en-US" b="0" dirty="0" smtClean="0"/>
              <a:t> </a:t>
            </a:r>
            <a:r>
              <a:rPr lang="en-US" dirty="0"/>
              <a:t>⋀</a:t>
            </a:r>
            <a:r>
              <a:rPr lang="en-US" b="0" dirty="0" smtClean="0"/>
              <a:t> ¬</a:t>
            </a:r>
            <a:r>
              <a:rPr lang="el-GR" b="0" i="1" dirty="0"/>
              <a:t>β</a:t>
            </a:r>
            <a:endParaRPr lang="en-US" b="0" dirty="0"/>
          </a:p>
          <a:p>
            <a:endParaRPr lang="en-US" b="0" dirty="0"/>
          </a:p>
          <a:p>
            <a:endParaRPr lang="en-US" dirty="0"/>
          </a:p>
        </p:txBody>
      </p:sp>
    </p:spTree>
    <p:extLst>
      <p:ext uri="{BB962C8B-B14F-4D97-AF65-F5344CB8AC3E}">
        <p14:creationId xmlns:p14="http://schemas.microsoft.com/office/powerpoint/2010/main" val="4080759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Resolution</a:t>
            </a:r>
            <a:endParaRPr lang="en-US" dirty="0"/>
          </a:p>
        </p:txBody>
      </p:sp>
      <p:sp>
        <p:nvSpPr>
          <p:cNvPr id="3" name="Content Placeholder 2"/>
          <p:cNvSpPr>
            <a:spLocks noGrp="1"/>
          </p:cNvSpPr>
          <p:nvPr>
            <p:ph idx="1"/>
          </p:nvPr>
        </p:nvSpPr>
        <p:spPr/>
        <p:txBody>
          <a:bodyPr>
            <a:normAutofit fontScale="85000" lnSpcReduction="20000"/>
          </a:bodyPr>
          <a:lstStyle/>
          <a:p>
            <a:pPr marL="68580" indent="0">
              <a:buNone/>
            </a:pPr>
            <a:r>
              <a:rPr lang="en-US" dirty="0" smtClean="0"/>
              <a:t>From </a:t>
            </a:r>
            <a:r>
              <a:rPr lang="en-US" dirty="0"/>
              <a:t>the sentence "Heads I win, tails you lose," prove using resolution that "</a:t>
            </a:r>
            <a:r>
              <a:rPr lang="en-US" dirty="0" err="1"/>
              <a:t>Iwin</a:t>
            </a:r>
            <a:r>
              <a:rPr lang="en-US" dirty="0"/>
              <a:t>." </a:t>
            </a:r>
          </a:p>
          <a:p>
            <a:pPr marL="0" indent="0">
              <a:buNone/>
            </a:pPr>
            <a:r>
              <a:rPr lang="en-US" dirty="0"/>
              <a:t>1. </a:t>
            </a:r>
            <a:r>
              <a:rPr lang="en-US" dirty="0" smtClean="0"/>
              <a:t>First </a:t>
            </a:r>
            <a:r>
              <a:rPr lang="en-US" dirty="0"/>
              <a:t>build the KB, from the sentence "Heads I win, tails you lose," using the true or false variables Heads, Tails, </a:t>
            </a:r>
            <a:r>
              <a:rPr lang="en-US" dirty="0" err="1"/>
              <a:t>IWin</a:t>
            </a:r>
            <a:r>
              <a:rPr lang="en-US" dirty="0"/>
              <a:t>, </a:t>
            </a:r>
            <a:r>
              <a:rPr lang="en-US" dirty="0" err="1"/>
              <a:t>YouLose</a:t>
            </a:r>
            <a:r>
              <a:rPr lang="en-US" dirty="0"/>
              <a:t> and write the sentence in terms of disjunctions clauses. Add to KB the general knowledge that the outcome of a coin toss must be Head or Tails and the general knowledge that if </a:t>
            </a:r>
            <a:r>
              <a:rPr lang="en-US" dirty="0" err="1"/>
              <a:t>YouLose</a:t>
            </a:r>
            <a:r>
              <a:rPr lang="en-US" dirty="0"/>
              <a:t> then </a:t>
            </a:r>
            <a:r>
              <a:rPr lang="en-US" dirty="0" err="1"/>
              <a:t>IWin</a:t>
            </a:r>
            <a:r>
              <a:rPr lang="en-US" dirty="0"/>
              <a:t> and, if </a:t>
            </a:r>
            <a:r>
              <a:rPr lang="en-US" dirty="0" err="1"/>
              <a:t>IWin</a:t>
            </a:r>
            <a:r>
              <a:rPr lang="en-US" dirty="0"/>
              <a:t> then </a:t>
            </a:r>
            <a:r>
              <a:rPr lang="en-US" dirty="0" err="1"/>
              <a:t>YouLose</a:t>
            </a:r>
            <a:r>
              <a:rPr lang="en-US" dirty="0"/>
              <a:t>.</a:t>
            </a:r>
          </a:p>
          <a:p>
            <a:pPr marL="68580" indent="0">
              <a:buNone/>
            </a:pPr>
            <a:endParaRPr lang="en-US" dirty="0" smtClean="0"/>
          </a:p>
          <a:p>
            <a:pPr marL="68580" indent="0">
              <a:buNone/>
            </a:pPr>
            <a:r>
              <a:rPr lang="en-US" dirty="0">
                <a:solidFill>
                  <a:srgbClr val="FAC810"/>
                </a:solidFill>
              </a:rPr>
              <a:t>"Heads I win, tails you lose</a:t>
            </a:r>
            <a:r>
              <a:rPr lang="en-US" dirty="0" smtClean="0">
                <a:solidFill>
                  <a:srgbClr val="FAC810"/>
                </a:solidFill>
              </a:rPr>
              <a:t>.”</a:t>
            </a:r>
            <a:endParaRPr lang="en-US" dirty="0">
              <a:solidFill>
                <a:srgbClr val="FAC810"/>
              </a:solidFill>
            </a:endParaRPr>
          </a:p>
          <a:p>
            <a:pPr marL="68580" indent="0">
              <a:buNone/>
            </a:pPr>
            <a:r>
              <a:rPr lang="en-US" dirty="0" smtClean="0">
                <a:solidFill>
                  <a:srgbClr val="FAC810"/>
                </a:solidFill>
              </a:rPr>
              <a:t>(</a:t>
            </a:r>
            <a:r>
              <a:rPr lang="en-US" dirty="0">
                <a:solidFill>
                  <a:srgbClr val="FAC810"/>
                </a:solidFill>
              </a:rPr>
              <a:t>Heads =&gt; </a:t>
            </a:r>
            <a:r>
              <a:rPr lang="en-US" dirty="0" err="1">
                <a:solidFill>
                  <a:srgbClr val="FAC810"/>
                </a:solidFill>
              </a:rPr>
              <a:t>IWin</a:t>
            </a:r>
            <a:r>
              <a:rPr lang="en-US" dirty="0">
                <a:solidFill>
                  <a:srgbClr val="FAC810"/>
                </a:solidFill>
              </a:rPr>
              <a:t>) or in CNF ( ¬ Heads ∨ </a:t>
            </a:r>
            <a:r>
              <a:rPr lang="en-US" dirty="0" err="1" smtClean="0">
                <a:solidFill>
                  <a:srgbClr val="FAC810"/>
                </a:solidFill>
              </a:rPr>
              <a:t>Iwin</a:t>
            </a:r>
            <a:r>
              <a:rPr lang="en-US" dirty="0" smtClean="0">
                <a:solidFill>
                  <a:srgbClr val="FAC810"/>
                </a:solidFill>
              </a:rPr>
              <a:t>)</a:t>
            </a:r>
            <a:endParaRPr lang="en-US" dirty="0">
              <a:solidFill>
                <a:srgbClr val="FAC810"/>
              </a:solidFill>
            </a:endParaRPr>
          </a:p>
          <a:p>
            <a:pPr marL="68580" indent="0">
              <a:buNone/>
            </a:pPr>
            <a:r>
              <a:rPr lang="en-US" dirty="0" smtClean="0">
                <a:solidFill>
                  <a:srgbClr val="FAC810"/>
                </a:solidFill>
              </a:rPr>
              <a:t>(</a:t>
            </a:r>
            <a:r>
              <a:rPr lang="en-US" dirty="0">
                <a:solidFill>
                  <a:srgbClr val="FAC810"/>
                </a:solidFill>
              </a:rPr>
              <a:t>Tails =&gt; </a:t>
            </a:r>
            <a:r>
              <a:rPr lang="en-US" dirty="0" err="1">
                <a:solidFill>
                  <a:srgbClr val="FAC810"/>
                </a:solidFill>
              </a:rPr>
              <a:t>YouLose</a:t>
            </a:r>
            <a:r>
              <a:rPr lang="en-US" dirty="0">
                <a:solidFill>
                  <a:srgbClr val="FAC810"/>
                </a:solidFill>
              </a:rPr>
              <a:t>) or in CNF ( ¬ Tails ∨ </a:t>
            </a:r>
            <a:r>
              <a:rPr lang="en-US" dirty="0" err="1">
                <a:solidFill>
                  <a:srgbClr val="FAC810"/>
                </a:solidFill>
              </a:rPr>
              <a:t>YouLose</a:t>
            </a:r>
            <a:r>
              <a:rPr lang="en-US" dirty="0" smtClean="0">
                <a:solidFill>
                  <a:srgbClr val="FAC810"/>
                </a:solidFill>
              </a:rPr>
              <a:t>)</a:t>
            </a:r>
          </a:p>
          <a:p>
            <a:pPr marL="68580" indent="0">
              <a:buNone/>
            </a:pPr>
            <a:endParaRPr lang="en-US" dirty="0" smtClean="0">
              <a:solidFill>
                <a:srgbClr val="FAC810"/>
              </a:solidFill>
            </a:endParaRPr>
          </a:p>
          <a:p>
            <a:pPr marL="68580" indent="0">
              <a:buNone/>
            </a:pPr>
            <a:r>
              <a:rPr lang="en-US" dirty="0" smtClean="0">
                <a:solidFill>
                  <a:srgbClr val="FAC810"/>
                </a:solidFill>
              </a:rPr>
              <a:t>Add </a:t>
            </a:r>
            <a:r>
              <a:rPr lang="en-US" dirty="0">
                <a:solidFill>
                  <a:srgbClr val="FAC810"/>
                </a:solidFill>
              </a:rPr>
              <a:t>some general knowledge axioms about coins, winning, </a:t>
            </a:r>
            <a:r>
              <a:rPr lang="en-US" dirty="0" smtClean="0">
                <a:solidFill>
                  <a:srgbClr val="FAC810"/>
                </a:solidFill>
              </a:rPr>
              <a:t>and losing:</a:t>
            </a:r>
            <a:endParaRPr lang="en-US" dirty="0">
              <a:solidFill>
                <a:srgbClr val="FAC810"/>
              </a:solidFill>
            </a:endParaRPr>
          </a:p>
          <a:p>
            <a:pPr marL="68580" indent="0">
              <a:buNone/>
            </a:pPr>
            <a:r>
              <a:rPr lang="en-US" dirty="0" smtClean="0">
                <a:solidFill>
                  <a:srgbClr val="FAC810"/>
                </a:solidFill>
              </a:rPr>
              <a:t>(</a:t>
            </a:r>
            <a:r>
              <a:rPr lang="en-US" dirty="0">
                <a:solidFill>
                  <a:srgbClr val="FAC810"/>
                </a:solidFill>
              </a:rPr>
              <a:t>Heads v Tails)</a:t>
            </a:r>
          </a:p>
          <a:p>
            <a:pPr marL="68580" indent="0">
              <a:buNone/>
            </a:pPr>
            <a:r>
              <a:rPr lang="en-US" dirty="0" smtClean="0">
                <a:solidFill>
                  <a:srgbClr val="FAC810"/>
                </a:solidFill>
              </a:rPr>
              <a:t>(</a:t>
            </a:r>
            <a:r>
              <a:rPr lang="en-US" dirty="0" err="1">
                <a:solidFill>
                  <a:srgbClr val="FAC810"/>
                </a:solidFill>
              </a:rPr>
              <a:t>YouLose</a:t>
            </a:r>
            <a:r>
              <a:rPr lang="en-US" dirty="0">
                <a:solidFill>
                  <a:srgbClr val="FAC810"/>
                </a:solidFill>
              </a:rPr>
              <a:t> =&gt; </a:t>
            </a:r>
            <a:r>
              <a:rPr lang="en-US" dirty="0" err="1">
                <a:solidFill>
                  <a:srgbClr val="FAC810"/>
                </a:solidFill>
              </a:rPr>
              <a:t>IWin</a:t>
            </a:r>
            <a:r>
              <a:rPr lang="en-US" dirty="0">
                <a:solidFill>
                  <a:srgbClr val="FAC810"/>
                </a:solidFill>
              </a:rPr>
              <a:t>) or in CNF ( ¬ </a:t>
            </a:r>
            <a:r>
              <a:rPr lang="en-US" dirty="0" err="1">
                <a:solidFill>
                  <a:srgbClr val="FAC810"/>
                </a:solidFill>
              </a:rPr>
              <a:t>YouLose</a:t>
            </a:r>
            <a:r>
              <a:rPr lang="en-US" dirty="0">
                <a:solidFill>
                  <a:srgbClr val="FAC810"/>
                </a:solidFill>
              </a:rPr>
              <a:t> ∨ </a:t>
            </a:r>
            <a:r>
              <a:rPr lang="en-US" dirty="0" err="1">
                <a:solidFill>
                  <a:srgbClr val="FAC810"/>
                </a:solidFill>
              </a:rPr>
              <a:t>IWin</a:t>
            </a:r>
            <a:r>
              <a:rPr lang="en-US" dirty="0">
                <a:solidFill>
                  <a:srgbClr val="FAC810"/>
                </a:solidFill>
              </a:rPr>
              <a:t>) </a:t>
            </a:r>
          </a:p>
          <a:p>
            <a:pPr marL="68580" indent="0">
              <a:buNone/>
            </a:pPr>
            <a:r>
              <a:rPr lang="en-US" dirty="0" smtClean="0">
                <a:solidFill>
                  <a:srgbClr val="FAC810"/>
                </a:solidFill>
              </a:rPr>
              <a:t>(</a:t>
            </a:r>
            <a:r>
              <a:rPr lang="en-US" dirty="0" err="1">
                <a:solidFill>
                  <a:srgbClr val="FAC810"/>
                </a:solidFill>
              </a:rPr>
              <a:t>IWin</a:t>
            </a:r>
            <a:r>
              <a:rPr lang="en-US" dirty="0">
                <a:solidFill>
                  <a:srgbClr val="FAC810"/>
                </a:solidFill>
              </a:rPr>
              <a:t> =&gt; </a:t>
            </a:r>
            <a:r>
              <a:rPr lang="en-US" dirty="0" err="1">
                <a:solidFill>
                  <a:srgbClr val="FAC810"/>
                </a:solidFill>
              </a:rPr>
              <a:t>YouLose</a:t>
            </a:r>
            <a:r>
              <a:rPr lang="en-US" dirty="0">
                <a:solidFill>
                  <a:srgbClr val="FAC810"/>
                </a:solidFill>
              </a:rPr>
              <a:t>) or in CNF ( ¬ </a:t>
            </a:r>
            <a:r>
              <a:rPr lang="en-US" dirty="0" err="1">
                <a:solidFill>
                  <a:srgbClr val="FAC810"/>
                </a:solidFill>
              </a:rPr>
              <a:t>IWin</a:t>
            </a:r>
            <a:r>
              <a:rPr lang="en-US" dirty="0">
                <a:solidFill>
                  <a:srgbClr val="FAC810"/>
                </a:solidFill>
              </a:rPr>
              <a:t> ∨ </a:t>
            </a:r>
            <a:r>
              <a:rPr lang="en-US" dirty="0" err="1">
                <a:solidFill>
                  <a:srgbClr val="FAC810"/>
                </a:solidFill>
              </a:rPr>
              <a:t>YouLose</a:t>
            </a:r>
            <a:r>
              <a:rPr lang="en-US" dirty="0">
                <a:solidFill>
                  <a:srgbClr val="FAC810"/>
                </a:solidFill>
              </a:rPr>
              <a:t>)</a:t>
            </a:r>
          </a:p>
        </p:txBody>
      </p:sp>
      <p:sp>
        <p:nvSpPr>
          <p:cNvPr id="4" name="Footer Placeholder 3"/>
          <p:cNvSpPr>
            <a:spLocks noGrp="1"/>
          </p:cNvSpPr>
          <p:nvPr>
            <p:ph type="ftr" sz="quarter" idx="4294967295"/>
          </p:nvPr>
        </p:nvSpPr>
        <p:spPr>
          <a:xfrm>
            <a:off x="228600" y="6416675"/>
            <a:ext cx="2895600" cy="365125"/>
          </a:xfrm>
          <a:prstGeom prst="rect">
            <a:avLst/>
          </a:prstGeom>
        </p:spPr>
        <p:txBody>
          <a:bodyPr/>
          <a:lstStyle/>
          <a:p>
            <a:endParaRPr lang="en-US">
              <a:uFillTx/>
            </a:endParaRPr>
          </a:p>
        </p:txBody>
      </p:sp>
      <p:sp>
        <p:nvSpPr>
          <p:cNvPr id="5" name="Slide Number Placeholder 4"/>
          <p:cNvSpPr>
            <a:spLocks noGrp="1"/>
          </p:cNvSpPr>
          <p:nvPr>
            <p:ph type="sldNum" sz="quarter" idx="4294967295"/>
          </p:nvPr>
        </p:nvSpPr>
        <p:spPr>
          <a:xfrm>
            <a:off x="8458200" y="6416675"/>
            <a:ext cx="457200" cy="365125"/>
          </a:xfrm>
          <a:prstGeom prst="rect">
            <a:avLst/>
          </a:prstGeom>
        </p:spPr>
        <p:txBody>
          <a:bodyPr/>
          <a:lstStyle/>
          <a:p>
            <a:fld id="{68367B37-5408-8848-BA1A-2C039AA52483}" type="slidenum">
              <a:rPr lang="en-US" smtClean="0">
                <a:uFillTx/>
              </a:rPr>
              <a:pPr/>
              <a:t>3</a:t>
            </a:fld>
            <a:endParaRPr lang="en-US">
              <a:uFillTx/>
            </a:endParaRPr>
          </a:p>
        </p:txBody>
      </p:sp>
    </p:spTree>
    <p:extLst>
      <p:ext uri="{BB962C8B-B14F-4D97-AF65-F5344CB8AC3E}">
        <p14:creationId xmlns:p14="http://schemas.microsoft.com/office/powerpoint/2010/main" val="278392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9010" name="Rectangle 2"/>
          <p:cNvSpPr>
            <a:spLocks noGrp="1" noChangeArrowheads="1"/>
          </p:cNvSpPr>
          <p:nvPr>
            <p:ph type="title"/>
          </p:nvPr>
        </p:nvSpPr>
        <p:spPr>
          <a:xfrm>
            <a:off x="692150" y="141288"/>
            <a:ext cx="7772400" cy="1143000"/>
          </a:xfrm>
        </p:spPr>
        <p:txBody>
          <a:bodyPr>
            <a:normAutofit fontScale="90000"/>
          </a:bodyPr>
          <a:lstStyle/>
          <a:p>
            <a:r>
              <a:rPr lang="en-US" sz="4000"/>
              <a:t>Using FOL for Wumpus Domain</a:t>
            </a:r>
          </a:p>
        </p:txBody>
      </p:sp>
      <p:sp>
        <p:nvSpPr>
          <p:cNvPr id="939011" name="Rectangle 3"/>
          <p:cNvSpPr>
            <a:spLocks noGrp="1" noChangeArrowheads="1"/>
          </p:cNvSpPr>
          <p:nvPr>
            <p:ph sz="quarter" idx="1"/>
          </p:nvPr>
        </p:nvSpPr>
        <p:spPr>
          <a:xfrm>
            <a:off x="412750" y="1371600"/>
            <a:ext cx="8318500" cy="5181600"/>
          </a:xfrm>
        </p:spPr>
        <p:txBody>
          <a:bodyPr>
            <a:normAutofit/>
          </a:bodyPr>
          <a:lstStyle/>
          <a:p>
            <a:pPr>
              <a:lnSpc>
                <a:spcPct val="80000"/>
              </a:lnSpc>
            </a:pPr>
            <a:r>
              <a:rPr lang="en-US" sz="2400" dirty="0"/>
              <a:t>Suppose a </a:t>
            </a:r>
            <a:r>
              <a:rPr lang="en-US" sz="2400" dirty="0" err="1"/>
              <a:t>wumpus</a:t>
            </a:r>
            <a:r>
              <a:rPr lang="en-US" sz="2400" dirty="0"/>
              <a:t>-world agent is using an FOL KB and perceives smell, breeze and glitter at </a:t>
            </a:r>
            <a:r>
              <a:rPr lang="en-US" sz="2400" i="1" dirty="0" err="1"/>
              <a:t>t</a:t>
            </a:r>
            <a:r>
              <a:rPr lang="en-US" sz="2400" i="1" dirty="0"/>
              <a:t>=5</a:t>
            </a:r>
            <a:r>
              <a:rPr lang="en-US" sz="2400" dirty="0"/>
              <a:t>:</a:t>
            </a:r>
            <a:endParaRPr lang="en-US" sz="2100" dirty="0"/>
          </a:p>
          <a:p>
            <a:pPr lvl="4">
              <a:lnSpc>
                <a:spcPct val="80000"/>
              </a:lnSpc>
              <a:buFont typeface="Wingdings" charset="2"/>
              <a:buNone/>
            </a:pPr>
            <a:endParaRPr lang="en-US" sz="1400" dirty="0"/>
          </a:p>
          <a:p>
            <a:pPr lvl="1">
              <a:lnSpc>
                <a:spcPct val="80000"/>
              </a:lnSpc>
              <a:buFont typeface="Wingdings" charset="2"/>
              <a:buNone/>
            </a:pPr>
            <a:r>
              <a:rPr lang="en-US" sz="2000" dirty="0">
                <a:latin typeface="Courier New" charset="0"/>
              </a:rPr>
              <a:t>Tell</a:t>
            </a:r>
            <a:r>
              <a:rPr lang="en-US" sz="2000" dirty="0"/>
              <a:t>(KB,</a:t>
            </a:r>
            <a:r>
              <a:rPr lang="en-US" sz="2000" i="1" dirty="0"/>
              <a:t>Percept</a:t>
            </a:r>
            <a:r>
              <a:rPr lang="en-US" sz="2000" dirty="0"/>
              <a:t>([</a:t>
            </a:r>
            <a:r>
              <a:rPr lang="en-US" sz="2000" i="1" dirty="0"/>
              <a:t>Smell</a:t>
            </a:r>
            <a:r>
              <a:rPr lang="en-US" sz="2000" dirty="0"/>
              <a:t>,</a:t>
            </a:r>
            <a:r>
              <a:rPr lang="en-US" sz="2000" i="1" dirty="0"/>
              <a:t>Breeze</a:t>
            </a:r>
            <a:r>
              <a:rPr lang="en-US" sz="2000" dirty="0"/>
              <a:t>,</a:t>
            </a:r>
            <a:r>
              <a:rPr lang="en-US" sz="2000" i="1" dirty="0"/>
              <a:t>Glitter</a:t>
            </a:r>
            <a:r>
              <a:rPr lang="en-US" sz="2000" dirty="0"/>
              <a:t>],5)</a:t>
            </a:r>
            <a:r>
              <a:rPr lang="en-US" sz="2000" dirty="0" smtClean="0"/>
              <a:t>)</a:t>
            </a:r>
          </a:p>
          <a:p>
            <a:pPr lvl="1">
              <a:lnSpc>
                <a:spcPct val="80000"/>
              </a:lnSpc>
              <a:buFont typeface="Wingdings" charset="2"/>
              <a:buNone/>
            </a:pPr>
            <a:r>
              <a:rPr lang="en-US" sz="2000" dirty="0" err="1">
                <a:latin typeface="Courier New" charset="0"/>
              </a:rPr>
              <a:t>Ask</a:t>
            </a:r>
            <a:r>
              <a:rPr lang="en-US" sz="2000" dirty="0" err="1"/>
              <a:t>(KB,</a:t>
            </a:r>
            <a:r>
              <a:rPr lang="en-US" sz="2000" dirty="0" err="1">
                <a:sym typeface="Symbol" charset="2"/>
              </a:rPr>
              <a:t></a:t>
            </a:r>
            <a:r>
              <a:rPr lang="en-US" sz="2000" i="1" dirty="0" err="1"/>
              <a:t>a</a:t>
            </a:r>
            <a:r>
              <a:rPr lang="en-US" sz="2000" dirty="0"/>
              <a:t> </a:t>
            </a:r>
            <a:r>
              <a:rPr lang="en-US" sz="2000" i="1" dirty="0"/>
              <a:t>BestAction</a:t>
            </a:r>
            <a:r>
              <a:rPr lang="en-US" sz="2000" dirty="0"/>
              <a:t>(</a:t>
            </a:r>
            <a:r>
              <a:rPr lang="en-US" sz="2000" i="1" dirty="0"/>
              <a:t>a</a:t>
            </a:r>
            <a:r>
              <a:rPr lang="en-US" sz="2000" dirty="0"/>
              <a:t>,5)</a:t>
            </a:r>
            <a:r>
              <a:rPr lang="en-US" sz="2000" dirty="0" smtClean="0"/>
              <a:t>)</a:t>
            </a:r>
            <a:endParaRPr lang="en-US" sz="1900" dirty="0" smtClean="0"/>
          </a:p>
          <a:p>
            <a:pPr lvl="4">
              <a:lnSpc>
                <a:spcPct val="80000"/>
              </a:lnSpc>
            </a:pPr>
            <a:endParaRPr lang="en-US" sz="1400" dirty="0" smtClean="0"/>
          </a:p>
          <a:p>
            <a:pPr>
              <a:lnSpc>
                <a:spcPct val="80000"/>
              </a:lnSpc>
              <a:buFont typeface="Wingdings" charset="2"/>
              <a:buNone/>
            </a:pPr>
            <a:r>
              <a:rPr lang="en-US" sz="2400" dirty="0" smtClean="0"/>
              <a:t>	</a:t>
            </a:r>
            <a:r>
              <a:rPr lang="en-US" sz="2400" dirty="0"/>
              <a:t>I.e., does the KB entail some best action at </a:t>
            </a:r>
            <a:r>
              <a:rPr lang="en-US" sz="2400" i="1" dirty="0" err="1"/>
              <a:t>t</a:t>
            </a:r>
            <a:r>
              <a:rPr lang="en-US" sz="2400" i="1" dirty="0"/>
              <a:t>=5</a:t>
            </a:r>
            <a:r>
              <a:rPr lang="en-US" sz="2400" dirty="0"/>
              <a:t>?</a:t>
            </a:r>
          </a:p>
          <a:p>
            <a:pPr>
              <a:lnSpc>
                <a:spcPct val="80000"/>
              </a:lnSpc>
            </a:pPr>
            <a:endParaRPr lang="en-US" sz="2100" dirty="0"/>
          </a:p>
          <a:p>
            <a:pPr>
              <a:lnSpc>
                <a:spcPct val="80000"/>
              </a:lnSpc>
            </a:pPr>
            <a:r>
              <a:rPr lang="en-US" sz="2400" dirty="0"/>
              <a:t>Answer: </a:t>
            </a:r>
            <a:r>
              <a:rPr lang="en-US" sz="2400" i="1" dirty="0"/>
              <a:t>Yes</a:t>
            </a:r>
            <a:r>
              <a:rPr lang="en-US" sz="2400" dirty="0"/>
              <a:t>, {</a:t>
            </a:r>
            <a:r>
              <a:rPr lang="en-US" sz="2400" i="1" dirty="0"/>
              <a:t>a/Grab</a:t>
            </a:r>
            <a:r>
              <a:rPr lang="en-US" sz="2400" dirty="0"/>
              <a:t>}  </a:t>
            </a:r>
            <a:r>
              <a:rPr lang="en-US" sz="2400" dirty="0" err="1">
                <a:sym typeface="Symbol" charset="2"/>
              </a:rPr>
              <a:t></a:t>
            </a:r>
            <a:r>
              <a:rPr lang="en-US" sz="2400" dirty="0">
                <a:sym typeface="Symbol" charset="2"/>
              </a:rPr>
              <a:t> </a:t>
            </a:r>
            <a:r>
              <a:rPr lang="en-US" sz="2400" i="1" dirty="0"/>
              <a:t>substitution</a:t>
            </a:r>
            <a:r>
              <a:rPr lang="en-US" sz="2400" dirty="0"/>
              <a:t> (binding list)</a:t>
            </a:r>
          </a:p>
          <a:p>
            <a:pPr>
              <a:lnSpc>
                <a:spcPct val="80000"/>
              </a:lnSpc>
            </a:pPr>
            <a:r>
              <a:rPr lang="en-US" sz="2400" dirty="0"/>
              <a:t>Given a sentence </a:t>
            </a:r>
            <a:r>
              <a:rPr lang="en-US" sz="2400" i="1" dirty="0"/>
              <a:t>S</a:t>
            </a:r>
            <a:r>
              <a:rPr lang="en-US" sz="2400" dirty="0"/>
              <a:t> and a substitution </a:t>
            </a:r>
            <a:r>
              <a:rPr lang="el-GR" sz="2400" dirty="0">
                <a:ea typeface="Arial" charset="0"/>
                <a:cs typeface="Arial" charset="0"/>
                <a:sym typeface="Symbol" charset="2"/>
              </a:rPr>
              <a:t></a:t>
            </a:r>
            <a:r>
              <a:rPr lang="en-US" sz="2400" dirty="0" smtClean="0"/>
              <a:t>, </a:t>
            </a:r>
            <a:r>
              <a:rPr lang="en-US" sz="2400" i="1" dirty="0" smtClean="0"/>
              <a:t>S</a:t>
            </a:r>
            <a:r>
              <a:rPr lang="el-GR" sz="2400" dirty="0">
                <a:ea typeface="Arial" charset="0"/>
                <a:cs typeface="Arial" charset="0"/>
                <a:sym typeface="Symbol" charset="2"/>
              </a:rPr>
              <a:t></a:t>
            </a:r>
            <a:r>
              <a:rPr lang="en-US" sz="2400" dirty="0"/>
              <a:t> denotes the result of plugging </a:t>
            </a:r>
            <a:r>
              <a:rPr lang="el-GR" sz="2400" dirty="0">
                <a:ea typeface="Arial" charset="0"/>
                <a:cs typeface="Arial" charset="0"/>
                <a:sym typeface="Symbol" charset="2"/>
              </a:rPr>
              <a:t></a:t>
            </a:r>
            <a:r>
              <a:rPr lang="en-US" sz="2400" dirty="0"/>
              <a:t> into </a:t>
            </a:r>
            <a:r>
              <a:rPr lang="en-US" sz="2400" i="1" dirty="0"/>
              <a:t>S</a:t>
            </a:r>
            <a:r>
              <a:rPr lang="en-US" sz="2400" dirty="0"/>
              <a:t>; e.g.,</a:t>
            </a:r>
            <a:endParaRPr lang="en-US" sz="2100" dirty="0"/>
          </a:p>
          <a:p>
            <a:pPr>
              <a:lnSpc>
                <a:spcPct val="80000"/>
              </a:lnSpc>
            </a:pPr>
            <a:endParaRPr lang="en-US" sz="2100" dirty="0"/>
          </a:p>
          <a:p>
            <a:pPr>
              <a:lnSpc>
                <a:spcPct val="80000"/>
              </a:lnSpc>
              <a:spcBef>
                <a:spcPts val="200"/>
              </a:spcBef>
            </a:pPr>
            <a:r>
              <a:rPr lang="en-US" sz="2400" dirty="0" err="1">
                <a:latin typeface="Courier New" charset="0"/>
              </a:rPr>
              <a:t>Ask</a:t>
            </a:r>
            <a:r>
              <a:rPr lang="en-US" sz="2400" dirty="0" err="1"/>
              <a:t>(KB,S</a:t>
            </a:r>
            <a:r>
              <a:rPr lang="en-US" sz="2400" dirty="0"/>
              <a:t>) returns some/all </a:t>
            </a:r>
            <a:r>
              <a:rPr lang="el-GR" sz="2400" dirty="0">
                <a:ea typeface="Arial" charset="0"/>
                <a:cs typeface="Arial" charset="0"/>
                <a:sym typeface="Symbol" charset="2"/>
              </a:rPr>
              <a:t></a:t>
            </a:r>
            <a:r>
              <a:rPr lang="en-US" sz="2400" dirty="0"/>
              <a:t> such that KB</a:t>
            </a:r>
            <a:r>
              <a:rPr lang="en-US" sz="2400" b="1" dirty="0">
                <a:ea typeface="Arial" charset="0"/>
                <a:cs typeface="Arial" charset="0"/>
              </a:rPr>
              <a:t>╞</a:t>
            </a:r>
            <a:r>
              <a:rPr lang="en-US" sz="2400" dirty="0">
                <a:ea typeface="Arial" charset="0"/>
                <a:cs typeface="Arial" charset="0"/>
              </a:rPr>
              <a:t> S</a:t>
            </a:r>
            <a:r>
              <a:rPr lang="el-GR" sz="2400" dirty="0">
                <a:ea typeface="Arial" charset="0"/>
                <a:cs typeface="Arial" charset="0"/>
                <a:sym typeface="Symbol" charset="2"/>
              </a:rPr>
              <a:t></a:t>
            </a:r>
            <a:endParaRPr lang="en-US" sz="2400" dirty="0">
              <a:ea typeface="Arial" charset="0"/>
              <a:cs typeface="Arial" charset="0"/>
              <a:sym typeface="Symbol" charset="2"/>
            </a:endParaRPr>
          </a:p>
        </p:txBody>
      </p:sp>
    </p:spTree>
    <p:extLst>
      <p:ext uri="{BB962C8B-B14F-4D97-AF65-F5344CB8AC3E}">
        <p14:creationId xmlns:p14="http://schemas.microsoft.com/office/powerpoint/2010/main" val="1059582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p:cNvSpPr>
            <a:spLocks noGrp="1" noChangeArrowheads="1"/>
          </p:cNvSpPr>
          <p:nvPr>
            <p:ph type="title"/>
          </p:nvPr>
        </p:nvSpPr>
        <p:spPr>
          <a:xfrm>
            <a:off x="685800" y="460375"/>
            <a:ext cx="7772400" cy="1143000"/>
          </a:xfrm>
        </p:spPr>
        <p:txBody>
          <a:bodyPr>
            <a:normAutofit fontScale="90000"/>
          </a:bodyPr>
          <a:lstStyle/>
          <a:p>
            <a:r>
              <a:rPr lang="en-US" sz="3700"/>
              <a:t>Wumpus FOL Knowledge Base</a:t>
            </a:r>
            <a:endParaRPr lang="en-US" sz="4800"/>
          </a:p>
        </p:txBody>
      </p:sp>
      <p:sp>
        <p:nvSpPr>
          <p:cNvPr id="947203" name="Rectangle 3"/>
          <p:cNvSpPr>
            <a:spLocks noGrp="1" noChangeArrowheads="1"/>
          </p:cNvSpPr>
          <p:nvPr>
            <p:ph sz="quarter" idx="1"/>
          </p:nvPr>
        </p:nvSpPr>
        <p:spPr>
          <a:xfrm>
            <a:off x="334963" y="1633538"/>
            <a:ext cx="8550275" cy="4157662"/>
          </a:xfrm>
        </p:spPr>
        <p:txBody>
          <a:bodyPr/>
          <a:lstStyle/>
          <a:p>
            <a:r>
              <a:rPr lang="en-US" sz="2800" dirty="0"/>
              <a:t>Perception</a:t>
            </a:r>
          </a:p>
          <a:p>
            <a:pPr lvl="1"/>
            <a:r>
              <a:rPr lang="en-US" sz="2500" dirty="0" smtClean="0">
                <a:sym typeface="Symbol" charset="2"/>
              </a:rPr>
              <a:t></a:t>
            </a:r>
            <a:r>
              <a:rPr lang="en-US" sz="2500" i="1" dirty="0" err="1">
                <a:sym typeface="Symbol" charset="2"/>
              </a:rPr>
              <a:t>s</a:t>
            </a:r>
            <a:r>
              <a:rPr lang="en-US" sz="2500" dirty="0" err="1" smtClean="0"/>
              <a:t>,</a:t>
            </a:r>
            <a:r>
              <a:rPr lang="en-US" sz="2500" i="1" dirty="0" err="1"/>
              <a:t>g</a:t>
            </a:r>
            <a:r>
              <a:rPr lang="en-US" sz="2500" dirty="0" err="1"/>
              <a:t>,</a:t>
            </a:r>
            <a:r>
              <a:rPr lang="en-US" sz="2500" i="1" dirty="0" err="1"/>
              <a:t>t</a:t>
            </a:r>
            <a:r>
              <a:rPr lang="en-US" sz="2500" dirty="0"/>
              <a:t> </a:t>
            </a:r>
            <a:r>
              <a:rPr lang="en-US" sz="2500" i="1" dirty="0"/>
              <a:t>Percept</a:t>
            </a:r>
            <a:r>
              <a:rPr lang="en-US" sz="2500" dirty="0"/>
              <a:t>(</a:t>
            </a:r>
            <a:r>
              <a:rPr lang="en-US" sz="2500" dirty="0" smtClean="0"/>
              <a:t>[</a:t>
            </a:r>
            <a:r>
              <a:rPr lang="en-US" sz="2500" i="1" dirty="0"/>
              <a:t>s</a:t>
            </a:r>
            <a:r>
              <a:rPr lang="en-US" sz="2500" dirty="0" smtClean="0"/>
              <a:t>, </a:t>
            </a:r>
            <a:r>
              <a:rPr lang="en-US" sz="2500" i="1" dirty="0" err="1" smtClean="0"/>
              <a:t>Breeze</a:t>
            </a:r>
            <a:r>
              <a:rPr lang="en-US" sz="2500" dirty="0" err="1"/>
              <a:t>,</a:t>
            </a:r>
            <a:r>
              <a:rPr lang="en-US" sz="2500" i="1" dirty="0" err="1"/>
              <a:t>g</a:t>
            </a:r>
            <a:r>
              <a:rPr lang="en-US" sz="2500" dirty="0"/>
              <a:t>]</a:t>
            </a:r>
            <a:r>
              <a:rPr lang="en-US" sz="2500" dirty="0" smtClean="0"/>
              <a:t>, </a:t>
            </a:r>
            <a:r>
              <a:rPr lang="en-US" sz="2500" i="1" dirty="0" smtClean="0"/>
              <a:t>t</a:t>
            </a:r>
            <a:r>
              <a:rPr lang="en-US" sz="2500" dirty="0"/>
              <a:t>) </a:t>
            </a:r>
            <a:r>
              <a:rPr lang="en-US" sz="2500" dirty="0">
                <a:sym typeface="Symbol" charset="2"/>
              </a:rPr>
              <a:t></a:t>
            </a:r>
            <a:r>
              <a:rPr lang="en-US" sz="2500" dirty="0"/>
              <a:t> </a:t>
            </a:r>
            <a:r>
              <a:rPr lang="en-US" sz="2500" i="1" dirty="0"/>
              <a:t>Breeze</a:t>
            </a:r>
            <a:r>
              <a:rPr lang="en-US" sz="2500" dirty="0"/>
              <a:t>(</a:t>
            </a:r>
            <a:r>
              <a:rPr lang="en-US" sz="2500" i="1" dirty="0"/>
              <a:t>t</a:t>
            </a:r>
            <a:r>
              <a:rPr lang="en-US" sz="2500" dirty="0"/>
              <a:t>) </a:t>
            </a:r>
          </a:p>
          <a:p>
            <a:pPr lvl="1"/>
            <a:r>
              <a:rPr lang="en-US" sz="2500" dirty="0" smtClean="0">
                <a:sym typeface="Symbol" charset="2"/>
              </a:rPr>
              <a:t></a:t>
            </a:r>
            <a:r>
              <a:rPr lang="en-US" sz="2500" i="1" dirty="0" err="1">
                <a:sym typeface="Symbol" charset="2"/>
              </a:rPr>
              <a:t>s</a:t>
            </a:r>
            <a:r>
              <a:rPr lang="en-US" sz="2500" dirty="0" err="1" smtClean="0"/>
              <a:t>,</a:t>
            </a:r>
            <a:r>
              <a:rPr lang="en-US" sz="2500" i="1" dirty="0" err="1"/>
              <a:t>b</a:t>
            </a:r>
            <a:r>
              <a:rPr lang="en-US" sz="2500" dirty="0" err="1"/>
              <a:t>,</a:t>
            </a:r>
            <a:r>
              <a:rPr lang="en-US" sz="2500" i="1" dirty="0" err="1"/>
              <a:t>t</a:t>
            </a:r>
            <a:r>
              <a:rPr lang="en-US" sz="2500" i="1" dirty="0"/>
              <a:t> Percept</a:t>
            </a:r>
            <a:r>
              <a:rPr lang="en-US" sz="2500" dirty="0"/>
              <a:t>(</a:t>
            </a:r>
            <a:r>
              <a:rPr lang="en-US" sz="2500" dirty="0" smtClean="0"/>
              <a:t>[</a:t>
            </a:r>
            <a:r>
              <a:rPr lang="en-US" sz="2500" i="1" dirty="0"/>
              <a:t>s</a:t>
            </a:r>
            <a:r>
              <a:rPr lang="en-US" sz="2500" dirty="0" smtClean="0"/>
              <a:t>, </a:t>
            </a:r>
            <a:r>
              <a:rPr lang="en-US" sz="2500" i="1" dirty="0" smtClean="0"/>
              <a:t>b</a:t>
            </a:r>
            <a:r>
              <a:rPr lang="en-US" sz="2500" dirty="0" smtClean="0"/>
              <a:t>, </a:t>
            </a:r>
            <a:r>
              <a:rPr lang="en-US" sz="2500" i="1" dirty="0" smtClean="0"/>
              <a:t>Glitter</a:t>
            </a:r>
            <a:r>
              <a:rPr lang="en-US" sz="2500" dirty="0"/>
              <a:t>]</a:t>
            </a:r>
            <a:r>
              <a:rPr lang="en-US" sz="2500" dirty="0" smtClean="0"/>
              <a:t>, </a:t>
            </a:r>
            <a:r>
              <a:rPr lang="en-US" sz="2500" i="1" dirty="0" smtClean="0"/>
              <a:t>t</a:t>
            </a:r>
            <a:r>
              <a:rPr lang="en-US" sz="2500" dirty="0"/>
              <a:t>) </a:t>
            </a:r>
            <a:r>
              <a:rPr lang="en-US" sz="2500" dirty="0">
                <a:sym typeface="Symbol" charset="2"/>
              </a:rPr>
              <a:t></a:t>
            </a:r>
            <a:r>
              <a:rPr lang="en-US" sz="2500" dirty="0"/>
              <a:t> </a:t>
            </a:r>
            <a:r>
              <a:rPr lang="en-US" sz="2500" i="1" dirty="0"/>
              <a:t>Glitter</a:t>
            </a:r>
            <a:r>
              <a:rPr lang="en-US" sz="2500" dirty="0"/>
              <a:t>(</a:t>
            </a:r>
            <a:r>
              <a:rPr lang="en-US" sz="2500" i="1" dirty="0"/>
              <a:t>t</a:t>
            </a:r>
            <a:r>
              <a:rPr lang="en-US" sz="2500" dirty="0"/>
              <a:t>)</a:t>
            </a:r>
          </a:p>
          <a:p>
            <a:r>
              <a:rPr lang="en-US" sz="2800" dirty="0"/>
              <a:t>Reflex</a:t>
            </a:r>
          </a:p>
          <a:p>
            <a:pPr lvl="1"/>
            <a:r>
              <a:rPr lang="en-US" sz="2500" dirty="0" err="1">
                <a:sym typeface="Symbol" charset="2"/>
              </a:rPr>
              <a:t></a:t>
            </a:r>
            <a:r>
              <a:rPr lang="en-US" sz="2500" i="1" dirty="0" err="1"/>
              <a:t>t</a:t>
            </a:r>
            <a:r>
              <a:rPr lang="en-US" sz="2500" i="1" dirty="0"/>
              <a:t> </a:t>
            </a:r>
            <a:r>
              <a:rPr lang="en-US" sz="2500" i="1" dirty="0" err="1"/>
              <a:t>Glitter</a:t>
            </a:r>
            <a:r>
              <a:rPr lang="en-US" sz="2500" dirty="0" err="1"/>
              <a:t>(</a:t>
            </a:r>
            <a:r>
              <a:rPr lang="en-US" sz="2500" i="1" dirty="0" err="1"/>
              <a:t>t</a:t>
            </a:r>
            <a:r>
              <a:rPr lang="en-US" sz="2500" dirty="0"/>
              <a:t>) </a:t>
            </a:r>
            <a:r>
              <a:rPr lang="en-US" sz="2500" dirty="0" err="1">
                <a:sym typeface="Symbol" charset="2"/>
              </a:rPr>
              <a:t></a:t>
            </a:r>
            <a:r>
              <a:rPr lang="en-US" sz="2500" dirty="0">
                <a:sym typeface="Symbol" charset="2"/>
              </a:rPr>
              <a:t> </a:t>
            </a:r>
            <a:r>
              <a:rPr lang="en-US" sz="2500" i="1" dirty="0" err="1">
                <a:sym typeface="Symbol" charset="2"/>
              </a:rPr>
              <a:t>Best</a:t>
            </a:r>
            <a:r>
              <a:rPr lang="en-US" sz="2500" i="1" dirty="0" err="1"/>
              <a:t>Action</a:t>
            </a:r>
            <a:r>
              <a:rPr lang="en-US" sz="2500" dirty="0" err="1"/>
              <a:t>(</a:t>
            </a:r>
            <a:r>
              <a:rPr lang="en-US" sz="2500" i="1" dirty="0" err="1"/>
              <a:t>Grab</a:t>
            </a:r>
            <a:r>
              <a:rPr lang="en-US" sz="2500" dirty="0" smtClean="0"/>
              <a:t>, </a:t>
            </a:r>
            <a:r>
              <a:rPr lang="en-US" sz="2500" i="1" dirty="0" err="1" smtClean="0"/>
              <a:t>t</a:t>
            </a:r>
            <a:r>
              <a:rPr lang="en-US" sz="2500" dirty="0"/>
              <a:t>)</a:t>
            </a:r>
          </a:p>
          <a:p>
            <a:r>
              <a:rPr lang="en-US" sz="2800" dirty="0"/>
              <a:t>Reflex with internal state</a:t>
            </a:r>
          </a:p>
          <a:p>
            <a:pPr lvl="1"/>
            <a:r>
              <a:rPr lang="en-US" sz="2500" dirty="0" err="1">
                <a:sym typeface="Symbol" charset="2"/>
              </a:rPr>
              <a:t></a:t>
            </a:r>
            <a:r>
              <a:rPr lang="en-US" sz="2500" i="1" dirty="0" err="1"/>
              <a:t>t</a:t>
            </a:r>
            <a:r>
              <a:rPr lang="en-US" sz="2500" i="1" dirty="0"/>
              <a:t> </a:t>
            </a:r>
            <a:r>
              <a:rPr lang="en-US" sz="2500" i="1" dirty="0" err="1"/>
              <a:t>Glitter</a:t>
            </a:r>
            <a:r>
              <a:rPr lang="en-US" sz="2500" dirty="0" err="1"/>
              <a:t>(</a:t>
            </a:r>
            <a:r>
              <a:rPr lang="en-US" sz="2500" i="1" dirty="0" err="1"/>
              <a:t>t</a:t>
            </a:r>
            <a:r>
              <a:rPr lang="en-US" sz="2500" dirty="0"/>
              <a:t>) </a:t>
            </a:r>
            <a:r>
              <a:rPr lang="en-US" sz="2500" dirty="0" err="1">
                <a:sym typeface="Symbol" charset="2"/>
              </a:rPr>
              <a:t></a:t>
            </a:r>
            <a:r>
              <a:rPr lang="en-US" sz="2500" i="1" dirty="0" err="1"/>
              <a:t>Holding</a:t>
            </a:r>
            <a:r>
              <a:rPr lang="en-US" sz="2500" dirty="0" err="1"/>
              <a:t>(</a:t>
            </a:r>
            <a:r>
              <a:rPr lang="en-US" sz="2500" i="1" dirty="0" err="1"/>
              <a:t>Gold</a:t>
            </a:r>
            <a:r>
              <a:rPr lang="en-US" sz="2500" dirty="0" smtClean="0"/>
              <a:t>, </a:t>
            </a:r>
            <a:r>
              <a:rPr lang="en-US" sz="2500" i="1" dirty="0" err="1" smtClean="0"/>
              <a:t>t</a:t>
            </a:r>
            <a:r>
              <a:rPr lang="en-US" sz="2500" dirty="0"/>
              <a:t>) </a:t>
            </a:r>
            <a:r>
              <a:rPr lang="en-US" sz="2500" dirty="0" err="1">
                <a:sym typeface="Symbol" charset="2"/>
              </a:rPr>
              <a:t></a:t>
            </a:r>
            <a:r>
              <a:rPr lang="en-US" sz="2500" dirty="0">
                <a:sym typeface="Symbol" charset="2"/>
              </a:rPr>
              <a:t> </a:t>
            </a:r>
            <a:r>
              <a:rPr lang="en-US" sz="2500" i="1" dirty="0" err="1">
                <a:sym typeface="Symbol" charset="2"/>
              </a:rPr>
              <a:t>Best</a:t>
            </a:r>
            <a:r>
              <a:rPr lang="en-US" sz="2500" i="1" dirty="0" err="1"/>
              <a:t>Action</a:t>
            </a:r>
            <a:r>
              <a:rPr lang="en-US" sz="2500" dirty="0" err="1"/>
              <a:t>(</a:t>
            </a:r>
            <a:r>
              <a:rPr lang="en-US" sz="2500" i="1" dirty="0" err="1"/>
              <a:t>Grab</a:t>
            </a:r>
            <a:r>
              <a:rPr lang="en-US" sz="2500" dirty="0" smtClean="0"/>
              <a:t>, </a:t>
            </a:r>
            <a:r>
              <a:rPr lang="en-US" sz="2500" i="1" dirty="0" err="1" smtClean="0"/>
              <a:t>t</a:t>
            </a:r>
            <a:r>
              <a:rPr lang="en-US" sz="2500" dirty="0"/>
              <a:t>)</a:t>
            </a:r>
          </a:p>
          <a:p>
            <a:pPr lvl="2">
              <a:spcBef>
                <a:spcPts val="1000"/>
              </a:spcBef>
              <a:buFont typeface="Wingdings" charset="2"/>
              <a:buNone/>
            </a:pPr>
            <a:r>
              <a:rPr lang="en-US" sz="2100" i="1" dirty="0" err="1"/>
              <a:t>Holding</a:t>
            </a:r>
            <a:r>
              <a:rPr lang="en-US" sz="2100" dirty="0" err="1"/>
              <a:t>(</a:t>
            </a:r>
            <a:r>
              <a:rPr lang="en-US" sz="2100" i="1" dirty="0" err="1"/>
              <a:t>Gold</a:t>
            </a:r>
            <a:r>
              <a:rPr lang="en-US" sz="2100" dirty="0" smtClean="0"/>
              <a:t>, </a:t>
            </a:r>
            <a:r>
              <a:rPr lang="en-US" sz="2100" i="1" dirty="0" err="1" smtClean="0"/>
              <a:t>t</a:t>
            </a:r>
            <a:r>
              <a:rPr lang="en-US" sz="2100" dirty="0"/>
              <a:t>) not observable: keep track of change</a:t>
            </a:r>
          </a:p>
        </p:txBody>
      </p:sp>
    </p:spTree>
    <p:extLst>
      <p:ext uri="{BB962C8B-B14F-4D97-AF65-F5344CB8AC3E}">
        <p14:creationId xmlns:p14="http://schemas.microsoft.com/office/powerpoint/2010/main" val="2711288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9250" name="Rectangle 2"/>
          <p:cNvSpPr>
            <a:spLocks noGrp="1" noChangeArrowheads="1"/>
          </p:cNvSpPr>
          <p:nvPr>
            <p:ph type="title"/>
          </p:nvPr>
        </p:nvSpPr>
        <p:spPr>
          <a:xfrm>
            <a:off x="742950" y="196850"/>
            <a:ext cx="7772400" cy="1143000"/>
          </a:xfrm>
        </p:spPr>
        <p:txBody>
          <a:bodyPr/>
          <a:lstStyle/>
          <a:p>
            <a:r>
              <a:rPr lang="en-US"/>
              <a:t>Deducing Cell Properties</a:t>
            </a:r>
          </a:p>
        </p:txBody>
      </p:sp>
      <p:sp>
        <p:nvSpPr>
          <p:cNvPr id="949251" name="Rectangle 3"/>
          <p:cNvSpPr>
            <a:spLocks noGrp="1" noChangeArrowheads="1"/>
          </p:cNvSpPr>
          <p:nvPr>
            <p:ph sz="quarter" idx="1"/>
          </p:nvPr>
        </p:nvSpPr>
        <p:spPr>
          <a:xfrm>
            <a:off x="457200" y="1534657"/>
            <a:ext cx="8529638" cy="4940756"/>
          </a:xfrm>
        </p:spPr>
        <p:txBody>
          <a:bodyPr>
            <a:normAutofit lnSpcReduction="10000"/>
          </a:bodyPr>
          <a:lstStyle/>
          <a:p>
            <a:pPr>
              <a:lnSpc>
                <a:spcPct val="90000"/>
              </a:lnSpc>
              <a:buFont typeface="Wingdings" charset="2"/>
              <a:buNone/>
            </a:pPr>
            <a:r>
              <a:rPr lang="en-US" sz="2400" dirty="0">
                <a:sym typeface="Symbol" charset="2"/>
              </a:rPr>
              <a:t>Adjacency of cells</a:t>
            </a:r>
          </a:p>
          <a:p>
            <a:pPr>
              <a:lnSpc>
                <a:spcPct val="90000"/>
              </a:lnSpc>
              <a:buFont typeface="Wingdings" charset="2"/>
              <a:buNone/>
            </a:pPr>
            <a:r>
              <a:rPr lang="en-US" sz="2400" dirty="0">
                <a:sym typeface="Symbol" charset="2"/>
              </a:rPr>
              <a:t>	</a:t>
            </a:r>
            <a:r>
              <a:rPr lang="en-US" sz="2400" dirty="0" err="1">
                <a:sym typeface="Symbol" charset="2"/>
              </a:rPr>
              <a:t></a:t>
            </a:r>
            <a:r>
              <a:rPr lang="en-US" sz="2400" i="1" dirty="0" err="1"/>
              <a:t>x</a:t>
            </a:r>
            <a:r>
              <a:rPr lang="en-US" sz="2400" dirty="0" err="1"/>
              <a:t>,</a:t>
            </a:r>
            <a:r>
              <a:rPr lang="en-US" sz="2400" i="1" dirty="0" err="1"/>
              <a:t>y</a:t>
            </a:r>
            <a:r>
              <a:rPr lang="en-US" sz="2400" dirty="0" err="1"/>
              <a:t>,</a:t>
            </a:r>
            <a:r>
              <a:rPr lang="en-US" sz="2400" i="1" dirty="0" err="1"/>
              <a:t>a</a:t>
            </a:r>
            <a:r>
              <a:rPr lang="en-US" sz="2400" dirty="0" err="1"/>
              <a:t>,</a:t>
            </a:r>
            <a:r>
              <a:rPr lang="en-US" sz="2400" i="1" dirty="0" err="1"/>
              <a:t>b</a:t>
            </a:r>
            <a:r>
              <a:rPr lang="en-US" sz="2400" i="1" dirty="0"/>
              <a:t> </a:t>
            </a:r>
            <a:r>
              <a:rPr lang="en-US" sz="2400" i="1" dirty="0" err="1"/>
              <a:t>Adjacent</a:t>
            </a:r>
            <a:r>
              <a:rPr lang="en-US" sz="2400" dirty="0" err="1"/>
              <a:t>([</a:t>
            </a:r>
            <a:r>
              <a:rPr lang="en-US" sz="2400" i="1" dirty="0" err="1"/>
              <a:t>x</a:t>
            </a:r>
            <a:r>
              <a:rPr lang="en-US" sz="2400" dirty="0" smtClean="0"/>
              <a:t>, </a:t>
            </a:r>
            <a:r>
              <a:rPr lang="en-US" sz="2400" i="1" dirty="0" err="1" smtClean="0"/>
              <a:t>y</a:t>
            </a:r>
            <a:r>
              <a:rPr lang="en-US" sz="2400" dirty="0" smtClean="0"/>
              <a:t>], [</a:t>
            </a:r>
            <a:r>
              <a:rPr lang="en-US" sz="2400" i="1" dirty="0"/>
              <a:t>a</a:t>
            </a:r>
            <a:r>
              <a:rPr lang="en-US" sz="2400" dirty="0" smtClean="0"/>
              <a:t>, </a:t>
            </a:r>
            <a:r>
              <a:rPr lang="en-US" sz="2400" i="1" dirty="0" err="1" smtClean="0"/>
              <a:t>b</a:t>
            </a:r>
            <a:r>
              <a:rPr lang="en-US" sz="2400" dirty="0"/>
              <a:t>]) </a:t>
            </a:r>
            <a:r>
              <a:rPr lang="en-US" sz="2400" dirty="0" err="1">
                <a:sym typeface="Symbol" charset="2"/>
              </a:rPr>
              <a:t></a:t>
            </a:r>
            <a:r>
              <a:rPr lang="en-US" sz="2400" dirty="0"/>
              <a:t> </a:t>
            </a:r>
          </a:p>
          <a:p>
            <a:pPr>
              <a:lnSpc>
                <a:spcPct val="90000"/>
              </a:lnSpc>
              <a:buFont typeface="Wingdings" charset="2"/>
              <a:buNone/>
            </a:pPr>
            <a:r>
              <a:rPr lang="en-US" sz="2400" dirty="0"/>
              <a:t>		[</a:t>
            </a:r>
            <a:r>
              <a:rPr lang="en-US" sz="2400" i="1" dirty="0"/>
              <a:t>a</a:t>
            </a:r>
            <a:r>
              <a:rPr lang="en-US" sz="2400" dirty="0" smtClean="0"/>
              <a:t>, </a:t>
            </a:r>
            <a:r>
              <a:rPr lang="en-US" sz="2400" i="1" dirty="0" err="1" smtClean="0"/>
              <a:t>b</a:t>
            </a:r>
            <a:r>
              <a:rPr lang="en-US" sz="2400" dirty="0"/>
              <a:t>] </a:t>
            </a:r>
            <a:r>
              <a:rPr lang="en-US" sz="2400" dirty="0" err="1">
                <a:sym typeface="Symbol" charset="2"/>
              </a:rPr>
              <a:t></a:t>
            </a:r>
            <a:r>
              <a:rPr lang="en-US" sz="2400" dirty="0">
                <a:sym typeface="Symbol" charset="2"/>
              </a:rPr>
              <a:t> </a:t>
            </a:r>
            <a:r>
              <a:rPr lang="en-US" sz="2400" dirty="0"/>
              <a:t>{[</a:t>
            </a:r>
            <a:r>
              <a:rPr lang="en-US" sz="2400" i="1" dirty="0"/>
              <a:t>x</a:t>
            </a:r>
            <a:r>
              <a:rPr lang="en-US" sz="2400" dirty="0"/>
              <a:t>+1</a:t>
            </a:r>
            <a:r>
              <a:rPr lang="en-US" sz="2400" dirty="0" smtClean="0"/>
              <a:t>, </a:t>
            </a:r>
            <a:r>
              <a:rPr lang="en-US" sz="2400" i="1" dirty="0" err="1" smtClean="0"/>
              <a:t>y</a:t>
            </a:r>
            <a:r>
              <a:rPr lang="en-US" sz="2400" dirty="0"/>
              <a:t>], [</a:t>
            </a:r>
            <a:r>
              <a:rPr lang="en-US" sz="2400" i="1" dirty="0"/>
              <a:t>x</a:t>
            </a:r>
            <a:r>
              <a:rPr lang="en-US" sz="2400" dirty="0"/>
              <a:t>-1</a:t>
            </a:r>
            <a:r>
              <a:rPr lang="en-US" sz="2400" dirty="0" smtClean="0"/>
              <a:t>, </a:t>
            </a:r>
            <a:r>
              <a:rPr lang="en-US" sz="2400" i="1" dirty="0" err="1" smtClean="0"/>
              <a:t>y</a:t>
            </a:r>
            <a:r>
              <a:rPr lang="en-US" sz="2400" dirty="0" err="1"/>
              <a:t>],[</a:t>
            </a:r>
            <a:r>
              <a:rPr lang="en-US" sz="2400" i="1" dirty="0" err="1"/>
              <a:t>x</a:t>
            </a:r>
            <a:r>
              <a:rPr lang="en-US" sz="2400" dirty="0" smtClean="0"/>
              <a:t>, </a:t>
            </a:r>
            <a:r>
              <a:rPr lang="en-US" sz="2400" i="1" dirty="0" smtClean="0"/>
              <a:t>y</a:t>
            </a:r>
            <a:r>
              <a:rPr lang="en-US" sz="2400" dirty="0"/>
              <a:t>+1],[</a:t>
            </a:r>
            <a:r>
              <a:rPr lang="en-US" sz="2400" i="1" dirty="0"/>
              <a:t>x</a:t>
            </a:r>
            <a:r>
              <a:rPr lang="en-US" sz="2400" dirty="0" smtClean="0"/>
              <a:t>, </a:t>
            </a:r>
            <a:r>
              <a:rPr lang="en-US" sz="2400" i="1" dirty="0" smtClean="0"/>
              <a:t>y</a:t>
            </a:r>
            <a:r>
              <a:rPr lang="en-US" sz="2400" dirty="0"/>
              <a:t>-1]} </a:t>
            </a:r>
          </a:p>
          <a:p>
            <a:pPr>
              <a:lnSpc>
                <a:spcPct val="90000"/>
              </a:lnSpc>
              <a:buFont typeface="Wingdings" charset="2"/>
              <a:buNone/>
            </a:pPr>
            <a:r>
              <a:rPr lang="en-US" sz="2400" dirty="0"/>
              <a:t>Properties of locations:</a:t>
            </a:r>
          </a:p>
          <a:p>
            <a:pPr>
              <a:lnSpc>
                <a:spcPct val="90000"/>
              </a:lnSpc>
              <a:buFont typeface="Wingdings" charset="2"/>
              <a:buNone/>
            </a:pPr>
            <a:r>
              <a:rPr lang="en-US" sz="2400" dirty="0">
                <a:sym typeface="Symbol" charset="2"/>
              </a:rPr>
              <a:t>	</a:t>
            </a:r>
            <a:r>
              <a:rPr lang="en-US" sz="2400" dirty="0" err="1" smtClean="0">
                <a:sym typeface="Symbol" charset="2"/>
              </a:rPr>
              <a:t></a:t>
            </a:r>
            <a:r>
              <a:rPr lang="en-US" sz="2400" i="1" dirty="0" err="1" smtClean="0"/>
              <a:t>c</a:t>
            </a:r>
            <a:r>
              <a:rPr lang="en-US" sz="2400" dirty="0" err="1" smtClean="0"/>
              <a:t>,</a:t>
            </a:r>
            <a:r>
              <a:rPr lang="en-US" sz="2400" i="1" dirty="0" err="1"/>
              <a:t>t</a:t>
            </a:r>
            <a:r>
              <a:rPr lang="en-US" sz="2400" i="1" dirty="0"/>
              <a:t> </a:t>
            </a:r>
            <a:r>
              <a:rPr lang="en-US" sz="2400" i="1" dirty="0" err="1"/>
              <a:t>At</a:t>
            </a:r>
            <a:r>
              <a:rPr lang="en-US" sz="2400" dirty="0" err="1"/>
              <a:t>(</a:t>
            </a:r>
            <a:r>
              <a:rPr lang="en-US" sz="2400" i="1" dirty="0" err="1"/>
              <a:t>Agent</a:t>
            </a:r>
            <a:r>
              <a:rPr lang="en-US" sz="2400" dirty="0" smtClean="0"/>
              <a:t>, </a:t>
            </a:r>
            <a:r>
              <a:rPr lang="en-US" sz="2400" i="1" dirty="0" err="1" smtClean="0"/>
              <a:t>c</a:t>
            </a:r>
            <a:r>
              <a:rPr lang="en-US" sz="2400" dirty="0" smtClean="0"/>
              <a:t>, </a:t>
            </a:r>
            <a:r>
              <a:rPr lang="en-US" sz="2400" i="1" dirty="0" err="1" smtClean="0"/>
              <a:t>t</a:t>
            </a:r>
            <a:r>
              <a:rPr lang="en-US" sz="2400" dirty="0"/>
              <a:t>) </a:t>
            </a:r>
            <a:r>
              <a:rPr lang="en-US" sz="2400" dirty="0" err="1">
                <a:sym typeface="Symbol" charset="2"/>
              </a:rPr>
              <a:t></a:t>
            </a:r>
            <a:r>
              <a:rPr lang="en-US" sz="2400" dirty="0"/>
              <a:t> </a:t>
            </a:r>
            <a:r>
              <a:rPr lang="en-US" sz="2400" i="1" dirty="0" err="1"/>
              <a:t>Breeze</a:t>
            </a:r>
            <a:r>
              <a:rPr lang="en-US" sz="2400" dirty="0" err="1"/>
              <a:t>(</a:t>
            </a:r>
            <a:r>
              <a:rPr lang="en-US" sz="2400" i="1" dirty="0" err="1"/>
              <a:t>t</a:t>
            </a:r>
            <a:r>
              <a:rPr lang="en-US" sz="2400" dirty="0"/>
              <a:t>) </a:t>
            </a:r>
            <a:r>
              <a:rPr lang="en-US" sz="2400" dirty="0" err="1">
                <a:sym typeface="Symbol" charset="2"/>
              </a:rPr>
              <a:t></a:t>
            </a:r>
            <a:r>
              <a:rPr lang="en-US" sz="2400" dirty="0">
                <a:sym typeface="Symbol" charset="2"/>
              </a:rPr>
              <a:t> </a:t>
            </a:r>
            <a:r>
              <a:rPr lang="en-US" sz="2400" i="1" dirty="0" err="1" smtClean="0"/>
              <a:t>Breezy</a:t>
            </a:r>
            <a:r>
              <a:rPr lang="en-US" sz="2400" dirty="0" err="1" smtClean="0"/>
              <a:t>(c</a:t>
            </a:r>
            <a:r>
              <a:rPr lang="en-US" sz="2400" dirty="0" smtClean="0"/>
              <a:t>)</a:t>
            </a:r>
            <a:endParaRPr lang="en-US" sz="2400" dirty="0"/>
          </a:p>
          <a:p>
            <a:pPr lvl="1">
              <a:lnSpc>
                <a:spcPct val="90000"/>
              </a:lnSpc>
              <a:buFont typeface="Wingdings" charset="2"/>
              <a:buNone/>
            </a:pPr>
            <a:r>
              <a:rPr lang="en-US" sz="2000" dirty="0"/>
              <a:t>Or, </a:t>
            </a:r>
            <a:r>
              <a:rPr lang="en-US" sz="2000" dirty="0" err="1" smtClean="0">
                <a:sym typeface="Symbol" charset="2"/>
              </a:rPr>
              <a:t></a:t>
            </a:r>
            <a:r>
              <a:rPr lang="en-US" sz="2000" i="1" dirty="0" err="1" smtClean="0"/>
              <a:t>c</a:t>
            </a:r>
            <a:r>
              <a:rPr lang="en-US" sz="2000" i="1" dirty="0" smtClean="0"/>
              <a:t> </a:t>
            </a:r>
            <a:r>
              <a:rPr lang="en-US" sz="2000" dirty="0"/>
              <a:t>(</a:t>
            </a:r>
            <a:r>
              <a:rPr lang="en-US" sz="2000" dirty="0" err="1">
                <a:sym typeface="Symbol" charset="2"/>
              </a:rPr>
              <a:t></a:t>
            </a:r>
            <a:r>
              <a:rPr lang="en-US" sz="2000" i="1" dirty="0" err="1"/>
              <a:t>t</a:t>
            </a:r>
            <a:r>
              <a:rPr lang="en-US" sz="2000" i="1" dirty="0"/>
              <a:t> </a:t>
            </a:r>
            <a:r>
              <a:rPr lang="en-US" sz="2000" i="1" dirty="0" err="1"/>
              <a:t>At(Agent</a:t>
            </a:r>
            <a:r>
              <a:rPr lang="en-US" sz="2000" dirty="0" smtClean="0"/>
              <a:t>, </a:t>
            </a:r>
            <a:r>
              <a:rPr lang="en-US" sz="2000" i="1" dirty="0" err="1" smtClean="0"/>
              <a:t>c</a:t>
            </a:r>
            <a:r>
              <a:rPr lang="en-US" sz="2000" dirty="0" smtClean="0"/>
              <a:t>, </a:t>
            </a:r>
            <a:r>
              <a:rPr lang="en-US" sz="2000" i="1" dirty="0" err="1" smtClean="0"/>
              <a:t>t</a:t>
            </a:r>
            <a:r>
              <a:rPr lang="en-US" sz="2000" dirty="0"/>
              <a:t>) </a:t>
            </a:r>
            <a:r>
              <a:rPr lang="en-US" sz="2000" dirty="0" err="1">
                <a:sym typeface="Symbol" charset="2"/>
              </a:rPr>
              <a:t></a:t>
            </a:r>
            <a:r>
              <a:rPr lang="en-US" sz="2000" dirty="0"/>
              <a:t> </a:t>
            </a:r>
            <a:r>
              <a:rPr lang="en-US" sz="2000" i="1" dirty="0" err="1"/>
              <a:t>Breeze(t</a:t>
            </a:r>
            <a:r>
              <a:rPr lang="en-US" sz="2000" dirty="0"/>
              <a:t>)) </a:t>
            </a:r>
            <a:r>
              <a:rPr lang="en-US" sz="2000" dirty="0" err="1">
                <a:sym typeface="Symbol" charset="2"/>
              </a:rPr>
              <a:t></a:t>
            </a:r>
            <a:r>
              <a:rPr lang="en-US" sz="2000" dirty="0">
                <a:sym typeface="Symbol" charset="2"/>
              </a:rPr>
              <a:t> </a:t>
            </a:r>
            <a:r>
              <a:rPr lang="en-US" sz="2000" i="1" dirty="0" err="1"/>
              <a:t>Breezy</a:t>
            </a:r>
            <a:r>
              <a:rPr lang="en-US" sz="2000" dirty="0" err="1" smtClean="0"/>
              <a:t>(</a:t>
            </a:r>
            <a:r>
              <a:rPr lang="en-US" sz="2000" i="1" dirty="0" err="1" smtClean="0"/>
              <a:t>c</a:t>
            </a:r>
            <a:r>
              <a:rPr lang="en-US" sz="2000" dirty="0" smtClean="0"/>
              <a:t>)</a:t>
            </a:r>
            <a:endParaRPr lang="en-US" sz="2000" dirty="0"/>
          </a:p>
          <a:p>
            <a:pPr>
              <a:lnSpc>
                <a:spcPct val="90000"/>
              </a:lnSpc>
              <a:buFont typeface="Wingdings" charset="2"/>
              <a:buNone/>
            </a:pPr>
            <a:r>
              <a:rPr lang="en-US" sz="2400" dirty="0"/>
              <a:t>Squares are breezy near a pit:</a:t>
            </a:r>
          </a:p>
          <a:p>
            <a:pPr lvl="1">
              <a:lnSpc>
                <a:spcPct val="90000"/>
              </a:lnSpc>
            </a:pPr>
            <a:r>
              <a:rPr lang="en-US" sz="2400" i="1" dirty="0"/>
              <a:t>Diagnostic</a:t>
            </a:r>
            <a:r>
              <a:rPr lang="en-US" sz="2400" dirty="0"/>
              <a:t> rules: infer cause from effect</a:t>
            </a:r>
          </a:p>
          <a:p>
            <a:pPr lvl="2">
              <a:lnSpc>
                <a:spcPct val="90000"/>
              </a:lnSpc>
              <a:buFont typeface="Wingdings" charset="2"/>
              <a:buNone/>
            </a:pPr>
            <a:r>
              <a:rPr lang="en-US" sz="2000" dirty="0" err="1" smtClean="0">
                <a:sym typeface="Symbol" charset="2"/>
              </a:rPr>
              <a:t></a:t>
            </a:r>
            <a:r>
              <a:rPr lang="en-US" sz="2000" i="1" dirty="0" err="1" smtClean="0"/>
              <a:t>c</a:t>
            </a:r>
            <a:r>
              <a:rPr lang="en-US" sz="2000" i="1" dirty="0" smtClean="0"/>
              <a:t> </a:t>
            </a:r>
            <a:r>
              <a:rPr lang="en-US" sz="2000" i="1" dirty="0" err="1"/>
              <a:t>Breezy</a:t>
            </a:r>
            <a:r>
              <a:rPr lang="en-US" sz="2000" dirty="0" err="1" smtClean="0"/>
              <a:t>(</a:t>
            </a:r>
            <a:r>
              <a:rPr lang="en-US" sz="2000" i="1" dirty="0" err="1" smtClean="0"/>
              <a:t>c</a:t>
            </a:r>
            <a:r>
              <a:rPr lang="en-US" sz="2000" dirty="0" smtClean="0"/>
              <a:t>) </a:t>
            </a:r>
            <a:r>
              <a:rPr lang="en-US" sz="2000" dirty="0" err="1">
                <a:sym typeface="Symbol" charset="2"/>
              </a:rPr>
              <a:t></a:t>
            </a:r>
            <a:r>
              <a:rPr lang="en-US" sz="2000" dirty="0"/>
              <a:t> </a:t>
            </a:r>
            <a:r>
              <a:rPr lang="en-US" sz="2000" dirty="0" err="1">
                <a:sym typeface="Symbol" charset="2"/>
              </a:rPr>
              <a:t></a:t>
            </a:r>
            <a:r>
              <a:rPr lang="en-US" sz="2000" i="1" dirty="0" err="1"/>
              <a:t>r</a:t>
            </a:r>
            <a:r>
              <a:rPr lang="en-US" sz="2000" i="1" dirty="0"/>
              <a:t> </a:t>
            </a:r>
            <a:r>
              <a:rPr lang="en-US" sz="2000" i="1" dirty="0" err="1"/>
              <a:t>Adjacent</a:t>
            </a:r>
            <a:r>
              <a:rPr lang="en-US" sz="2000" dirty="0" err="1"/>
              <a:t>(</a:t>
            </a:r>
            <a:r>
              <a:rPr lang="en-US" sz="2000" i="1" dirty="0" err="1"/>
              <a:t>r</a:t>
            </a:r>
            <a:r>
              <a:rPr lang="en-US" sz="2000" dirty="0" smtClean="0"/>
              <a:t>, </a:t>
            </a:r>
            <a:r>
              <a:rPr lang="en-US" sz="2000" i="1" dirty="0" err="1" smtClean="0"/>
              <a:t>c</a:t>
            </a:r>
            <a:r>
              <a:rPr lang="en-US" sz="2000" dirty="0" smtClean="0"/>
              <a:t>) </a:t>
            </a:r>
            <a:r>
              <a:rPr lang="en-US" sz="2000" dirty="0" err="1">
                <a:sym typeface="Symbol" charset="2"/>
              </a:rPr>
              <a:t></a:t>
            </a:r>
            <a:r>
              <a:rPr lang="en-US" sz="2000" dirty="0">
                <a:sym typeface="Symbol" charset="2"/>
              </a:rPr>
              <a:t> </a:t>
            </a:r>
            <a:r>
              <a:rPr lang="en-US" sz="2000" i="1" dirty="0" err="1"/>
              <a:t>Pit</a:t>
            </a:r>
            <a:r>
              <a:rPr lang="en-US" sz="2000" dirty="0" err="1"/>
              <a:t>(</a:t>
            </a:r>
            <a:r>
              <a:rPr lang="en-US" sz="2000" i="1" dirty="0" err="1"/>
              <a:t>r</a:t>
            </a:r>
            <a:r>
              <a:rPr lang="en-US" sz="2000" dirty="0"/>
              <a:t>)</a:t>
            </a:r>
          </a:p>
          <a:p>
            <a:pPr lvl="2">
              <a:lnSpc>
                <a:spcPct val="90000"/>
              </a:lnSpc>
              <a:buFont typeface="Wingdings" charset="2"/>
              <a:buNone/>
            </a:pPr>
            <a:r>
              <a:rPr lang="en-US" sz="2000" dirty="0" err="1" smtClean="0">
                <a:sym typeface="Symbol" charset="2"/>
              </a:rPr>
              <a:t></a:t>
            </a:r>
            <a:r>
              <a:rPr lang="en-US" sz="2000" i="1" dirty="0" err="1" smtClean="0"/>
              <a:t>c</a:t>
            </a:r>
            <a:r>
              <a:rPr lang="en-US" sz="2000" i="1" dirty="0" smtClean="0"/>
              <a:t> </a:t>
            </a:r>
            <a:r>
              <a:rPr lang="en-US" sz="2000" dirty="0" err="1">
                <a:sym typeface="Symbol" charset="2"/>
              </a:rPr>
              <a:t></a:t>
            </a:r>
            <a:r>
              <a:rPr lang="en-US" sz="2000" i="1" dirty="0" err="1"/>
              <a:t>Breezy</a:t>
            </a:r>
            <a:r>
              <a:rPr lang="en-US" sz="2000" dirty="0" err="1" smtClean="0"/>
              <a:t>(</a:t>
            </a:r>
            <a:r>
              <a:rPr lang="en-US" sz="2000" i="1" dirty="0" err="1" smtClean="0"/>
              <a:t>c</a:t>
            </a:r>
            <a:r>
              <a:rPr lang="en-US" sz="2000" dirty="0" smtClean="0"/>
              <a:t>) </a:t>
            </a:r>
            <a:r>
              <a:rPr lang="en-US" sz="2000" dirty="0" err="1">
                <a:sym typeface="Symbol" charset="2"/>
              </a:rPr>
              <a:t></a:t>
            </a:r>
            <a:r>
              <a:rPr lang="en-US" sz="2000" dirty="0"/>
              <a:t> </a:t>
            </a:r>
            <a:r>
              <a:rPr lang="en-US" sz="2000" dirty="0" err="1">
                <a:sym typeface="Symbol" charset="2"/>
              </a:rPr>
              <a:t></a:t>
            </a:r>
            <a:r>
              <a:rPr lang="en-US" sz="2000" i="1" dirty="0" err="1"/>
              <a:t>r</a:t>
            </a:r>
            <a:r>
              <a:rPr lang="en-US" sz="2000" i="1" dirty="0"/>
              <a:t> </a:t>
            </a:r>
            <a:r>
              <a:rPr lang="en-US" sz="2000" dirty="0" err="1">
                <a:sym typeface="Symbol" charset="2"/>
              </a:rPr>
              <a:t></a:t>
            </a:r>
            <a:r>
              <a:rPr lang="en-US" sz="2000" i="1" dirty="0" err="1"/>
              <a:t>Adjacent</a:t>
            </a:r>
            <a:r>
              <a:rPr lang="en-US" sz="2000" dirty="0" err="1"/>
              <a:t>(</a:t>
            </a:r>
            <a:r>
              <a:rPr lang="en-US" sz="2000" i="1" dirty="0" err="1"/>
              <a:t>r</a:t>
            </a:r>
            <a:r>
              <a:rPr lang="en-US" sz="2000" dirty="0" smtClean="0"/>
              <a:t>, </a:t>
            </a:r>
            <a:r>
              <a:rPr lang="en-US" sz="2000" i="1" dirty="0" err="1" smtClean="0"/>
              <a:t>c</a:t>
            </a:r>
            <a:r>
              <a:rPr lang="en-US" sz="2000" dirty="0" smtClean="0"/>
              <a:t>) </a:t>
            </a:r>
            <a:r>
              <a:rPr lang="en-US" sz="2000" dirty="0" err="1">
                <a:sym typeface="Symbol" charset="2"/>
              </a:rPr>
              <a:t></a:t>
            </a:r>
            <a:r>
              <a:rPr lang="en-US" sz="2000" dirty="0">
                <a:sym typeface="Symbol" charset="2"/>
              </a:rPr>
              <a:t> </a:t>
            </a:r>
            <a:r>
              <a:rPr lang="en-US" sz="2000" dirty="0" err="1">
                <a:sym typeface="Symbol" charset="2"/>
              </a:rPr>
              <a:t></a:t>
            </a:r>
            <a:r>
              <a:rPr lang="en-US" sz="2000" i="1" dirty="0" err="1"/>
              <a:t>Pit</a:t>
            </a:r>
            <a:r>
              <a:rPr lang="en-US" sz="2000" dirty="0" err="1"/>
              <a:t>(</a:t>
            </a:r>
            <a:r>
              <a:rPr lang="en-US" sz="2000" i="1" dirty="0" err="1"/>
              <a:t>r</a:t>
            </a:r>
            <a:r>
              <a:rPr lang="en-US" sz="2000" dirty="0"/>
              <a:t>)</a:t>
            </a:r>
          </a:p>
          <a:p>
            <a:pPr lvl="3">
              <a:lnSpc>
                <a:spcPct val="90000"/>
              </a:lnSpc>
              <a:buFont typeface="Wingdings" charset="2"/>
              <a:buNone/>
            </a:pPr>
            <a:r>
              <a:rPr lang="en-US" sz="1800" dirty="0"/>
              <a:t>Or, </a:t>
            </a:r>
            <a:r>
              <a:rPr lang="en-US" sz="1800" dirty="0" err="1" smtClean="0">
                <a:sym typeface="Symbol" charset="2"/>
              </a:rPr>
              <a:t></a:t>
            </a:r>
            <a:r>
              <a:rPr lang="en-US" sz="1800" i="1" dirty="0" err="1" smtClean="0"/>
              <a:t>c</a:t>
            </a:r>
            <a:r>
              <a:rPr lang="en-US" sz="1800" i="1" dirty="0" smtClean="0"/>
              <a:t> </a:t>
            </a:r>
            <a:r>
              <a:rPr lang="en-US" sz="1800" dirty="0" err="1" smtClean="0">
                <a:sym typeface="Symbol" charset="2"/>
              </a:rPr>
              <a:t></a:t>
            </a:r>
            <a:r>
              <a:rPr lang="en-US" sz="1800" i="1" dirty="0" err="1" smtClean="0"/>
              <a:t>Breezy</a:t>
            </a:r>
            <a:r>
              <a:rPr lang="en-US" sz="1800" dirty="0" err="1" smtClean="0"/>
              <a:t>(</a:t>
            </a:r>
            <a:r>
              <a:rPr lang="en-US" sz="1800" i="1" dirty="0" err="1" smtClean="0"/>
              <a:t>c</a:t>
            </a:r>
            <a:r>
              <a:rPr lang="en-US" sz="1800" dirty="0" smtClean="0"/>
              <a:t>) </a:t>
            </a:r>
            <a:r>
              <a:rPr lang="en-US" sz="1800" dirty="0" err="1">
                <a:sym typeface="Symbol" charset="2"/>
              </a:rPr>
              <a:t></a:t>
            </a:r>
            <a:r>
              <a:rPr lang="en-US" sz="1800" dirty="0">
                <a:sym typeface="Symbol" charset="2"/>
              </a:rPr>
              <a:t> </a:t>
            </a:r>
            <a:r>
              <a:rPr lang="en-US" sz="1800" dirty="0" err="1">
                <a:sym typeface="Symbol" charset="2"/>
              </a:rPr>
              <a:t>(</a:t>
            </a:r>
            <a:r>
              <a:rPr lang="en-US" sz="1800" i="1" dirty="0" err="1"/>
              <a:t>r</a:t>
            </a:r>
            <a:r>
              <a:rPr lang="en-US" sz="1800" i="1" dirty="0"/>
              <a:t> </a:t>
            </a:r>
            <a:r>
              <a:rPr lang="en-US" sz="1800" i="1" dirty="0" err="1"/>
              <a:t>Adjacent</a:t>
            </a:r>
            <a:r>
              <a:rPr lang="en-US" sz="1800" dirty="0" err="1"/>
              <a:t>(</a:t>
            </a:r>
            <a:r>
              <a:rPr lang="en-US" sz="1800" i="1" dirty="0" err="1"/>
              <a:t>r</a:t>
            </a:r>
            <a:r>
              <a:rPr lang="en-US" sz="1800" dirty="0" smtClean="0"/>
              <a:t>, </a:t>
            </a:r>
            <a:r>
              <a:rPr lang="en-US" sz="1800" i="1" dirty="0" err="1" smtClean="0"/>
              <a:t>c</a:t>
            </a:r>
            <a:r>
              <a:rPr lang="en-US" sz="1800" dirty="0" smtClean="0"/>
              <a:t>) </a:t>
            </a:r>
            <a:r>
              <a:rPr lang="en-US" sz="1800" dirty="0" err="1">
                <a:sym typeface="Symbol" charset="2"/>
              </a:rPr>
              <a:t></a:t>
            </a:r>
            <a:r>
              <a:rPr lang="en-US" sz="1800" dirty="0">
                <a:sym typeface="Symbol" charset="2"/>
              </a:rPr>
              <a:t> </a:t>
            </a:r>
            <a:r>
              <a:rPr lang="en-US" sz="1800" i="1" dirty="0" err="1"/>
              <a:t>Pit</a:t>
            </a:r>
            <a:r>
              <a:rPr lang="en-US" sz="1800" dirty="0" err="1"/>
              <a:t>(</a:t>
            </a:r>
            <a:r>
              <a:rPr lang="en-US" sz="1800" i="1" dirty="0" err="1"/>
              <a:t>r</a:t>
            </a:r>
            <a:r>
              <a:rPr lang="en-US" sz="1800" dirty="0"/>
              <a:t>))</a:t>
            </a:r>
          </a:p>
          <a:p>
            <a:pPr lvl="1">
              <a:lnSpc>
                <a:spcPct val="90000"/>
              </a:lnSpc>
            </a:pPr>
            <a:r>
              <a:rPr lang="en-US" sz="2400" i="1" dirty="0"/>
              <a:t>Causal</a:t>
            </a:r>
            <a:r>
              <a:rPr lang="en-US" sz="2400" dirty="0"/>
              <a:t> rule: infer effect from cause</a:t>
            </a:r>
          </a:p>
          <a:p>
            <a:pPr lvl="2">
              <a:lnSpc>
                <a:spcPct val="90000"/>
              </a:lnSpc>
              <a:buFont typeface="Wingdings" charset="2"/>
              <a:buNone/>
            </a:pPr>
            <a:r>
              <a:rPr lang="en-US" sz="2000" dirty="0" err="1">
                <a:sym typeface="Symbol" charset="2"/>
              </a:rPr>
              <a:t></a:t>
            </a:r>
            <a:r>
              <a:rPr lang="en-US" sz="2000" i="1" dirty="0" err="1"/>
              <a:t>r</a:t>
            </a:r>
            <a:r>
              <a:rPr lang="en-US" sz="2000" i="1" dirty="0"/>
              <a:t> </a:t>
            </a:r>
            <a:r>
              <a:rPr lang="en-US" sz="2000" i="1" dirty="0" err="1"/>
              <a:t>Pit</a:t>
            </a:r>
            <a:r>
              <a:rPr lang="en-US" sz="2000" dirty="0" err="1"/>
              <a:t>(</a:t>
            </a:r>
            <a:r>
              <a:rPr lang="en-US" sz="2000" i="1" dirty="0" err="1"/>
              <a:t>r</a:t>
            </a:r>
            <a:r>
              <a:rPr lang="en-US" sz="2000" dirty="0"/>
              <a:t>) </a:t>
            </a:r>
            <a:r>
              <a:rPr lang="en-US" sz="2000" dirty="0" err="1">
                <a:sym typeface="Symbol" charset="2"/>
              </a:rPr>
              <a:t></a:t>
            </a:r>
            <a:r>
              <a:rPr lang="en-US" sz="2000" dirty="0" smtClean="0"/>
              <a:t> (</a:t>
            </a:r>
            <a:r>
              <a:rPr lang="en-US" sz="2000" dirty="0" err="1" smtClean="0">
                <a:sym typeface="Symbol" charset="2"/>
              </a:rPr>
              <a:t></a:t>
            </a:r>
            <a:r>
              <a:rPr lang="en-US" sz="2000" i="1" dirty="0" err="1" smtClean="0"/>
              <a:t>c</a:t>
            </a:r>
            <a:r>
              <a:rPr lang="en-US" sz="2000" i="1" dirty="0" smtClean="0"/>
              <a:t> </a:t>
            </a:r>
            <a:r>
              <a:rPr lang="en-US" sz="2000" i="1" dirty="0" err="1"/>
              <a:t>Adjacent</a:t>
            </a:r>
            <a:r>
              <a:rPr lang="en-US" sz="2000" dirty="0" err="1"/>
              <a:t>(r</a:t>
            </a:r>
            <a:r>
              <a:rPr lang="en-US" sz="2000" dirty="0" smtClean="0"/>
              <a:t>, </a:t>
            </a:r>
            <a:r>
              <a:rPr lang="en-US" sz="2000" dirty="0" err="1" smtClean="0"/>
              <a:t>c</a:t>
            </a:r>
            <a:r>
              <a:rPr lang="en-US" sz="2000" dirty="0" smtClean="0"/>
              <a:t>) </a:t>
            </a:r>
            <a:r>
              <a:rPr lang="en-US" sz="2000" dirty="0" err="1">
                <a:sym typeface="Symbol" charset="2"/>
              </a:rPr>
              <a:t></a:t>
            </a:r>
            <a:r>
              <a:rPr lang="en-US" sz="2000" dirty="0"/>
              <a:t> </a:t>
            </a:r>
            <a:r>
              <a:rPr lang="en-US" sz="2000" i="1" dirty="0" err="1" smtClean="0"/>
              <a:t>Breezy</a:t>
            </a:r>
            <a:r>
              <a:rPr lang="en-US" sz="2000" dirty="0" err="1" smtClean="0"/>
              <a:t>(</a:t>
            </a:r>
            <a:r>
              <a:rPr lang="en-US" sz="2000" i="1" dirty="0" err="1" smtClean="0"/>
              <a:t>c</a:t>
            </a:r>
            <a:r>
              <a:rPr lang="en-US" sz="2000" dirty="0" smtClean="0"/>
              <a:t>))</a:t>
            </a:r>
            <a:endParaRPr lang="en-US" sz="2000" dirty="0"/>
          </a:p>
        </p:txBody>
      </p:sp>
    </p:spTree>
    <p:extLst>
      <p:ext uri="{BB962C8B-B14F-4D97-AF65-F5344CB8AC3E}">
        <p14:creationId xmlns:p14="http://schemas.microsoft.com/office/powerpoint/2010/main" val="426578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5791200" cy="1371600"/>
          </a:xfrm>
        </p:spPr>
        <p:txBody>
          <a:bodyPr/>
          <a:lstStyle/>
          <a:p>
            <a:r>
              <a:rPr lang="en-US" dirty="0" smtClean="0"/>
              <a:t>Exercise 7.2</a:t>
            </a:r>
            <a:endParaRPr lang="en-US" dirty="0"/>
          </a:p>
        </p:txBody>
      </p:sp>
      <p:sp>
        <p:nvSpPr>
          <p:cNvPr id="3" name="Content Placeholder 2"/>
          <p:cNvSpPr>
            <a:spLocks noGrp="1"/>
          </p:cNvSpPr>
          <p:nvPr>
            <p:ph idx="1"/>
          </p:nvPr>
        </p:nvSpPr>
        <p:spPr>
          <a:xfrm>
            <a:off x="260501" y="1100628"/>
            <a:ext cx="8643457" cy="4546639"/>
          </a:xfrm>
        </p:spPr>
        <p:txBody>
          <a:bodyPr>
            <a:normAutofit fontScale="92500" lnSpcReduction="10000"/>
          </a:bodyPr>
          <a:lstStyle/>
          <a:p>
            <a:pPr marL="0" indent="0"/>
            <a:r>
              <a:rPr lang="en-US" sz="3200" dirty="0"/>
              <a:t>Given the following, can you prove that the unicorn is mythical? How about magical? Horned? </a:t>
            </a:r>
            <a:endParaRPr lang="en-US" sz="3200" dirty="0" smtClean="0"/>
          </a:p>
          <a:p>
            <a:pPr marL="457200" indent="-457200">
              <a:buFont typeface="Arial"/>
              <a:buChar char="•"/>
            </a:pPr>
            <a:r>
              <a:rPr lang="en-US" sz="3200" dirty="0" smtClean="0"/>
              <a:t>If </a:t>
            </a:r>
            <a:r>
              <a:rPr lang="en-US" sz="3200" dirty="0"/>
              <a:t>the unicorn is mythical, then it is immortal, but if it is not mythical, then it is a mortal mammal</a:t>
            </a:r>
            <a:r>
              <a:rPr lang="en-US" sz="3200" dirty="0" smtClean="0"/>
              <a:t>.</a:t>
            </a:r>
          </a:p>
          <a:p>
            <a:pPr marL="457200" indent="-457200">
              <a:buFont typeface="Arial"/>
              <a:buChar char="•"/>
            </a:pPr>
            <a:r>
              <a:rPr lang="en-US" sz="3200" dirty="0" smtClean="0"/>
              <a:t>If </a:t>
            </a:r>
            <a:r>
              <a:rPr lang="en-US" sz="3200" dirty="0"/>
              <a:t>the unicorn is either immortal or a mammal, then it is horned. </a:t>
            </a:r>
            <a:endParaRPr lang="en-US" sz="3200" dirty="0" smtClean="0"/>
          </a:p>
          <a:p>
            <a:pPr marL="457200" indent="-457200">
              <a:buFont typeface="Arial"/>
              <a:buChar char="•"/>
            </a:pPr>
            <a:r>
              <a:rPr lang="en-US" sz="3200" dirty="0" smtClean="0"/>
              <a:t>The </a:t>
            </a:r>
            <a:r>
              <a:rPr lang="en-US" sz="3200" dirty="0"/>
              <a:t>unicorn is magical if it is horned. </a:t>
            </a:r>
          </a:p>
          <a:p>
            <a:endParaRPr lang="en-US" dirty="0"/>
          </a:p>
        </p:txBody>
      </p:sp>
      <p:sp>
        <p:nvSpPr>
          <p:cNvPr id="4" name="Footer Placeholder 3"/>
          <p:cNvSpPr>
            <a:spLocks noGrp="1"/>
          </p:cNvSpPr>
          <p:nvPr>
            <p:ph type="ftr" sz="quarter" idx="4294967295"/>
          </p:nvPr>
        </p:nvSpPr>
        <p:spPr>
          <a:xfrm>
            <a:off x="3517514" y="6285122"/>
            <a:ext cx="4724400" cy="274320"/>
          </a:xfrm>
          <a:prstGeom prst="rect">
            <a:avLst/>
          </a:prstGeom>
        </p:spPr>
        <p:txBody>
          <a:bodyPr/>
          <a:lstStyle/>
          <a:p>
            <a:endParaRPr lang="en-US"/>
          </a:p>
        </p:txBody>
      </p:sp>
      <p:sp>
        <p:nvSpPr>
          <p:cNvPr id="5" name="Slide Number Placeholder 4"/>
          <p:cNvSpPr>
            <a:spLocks noGrp="1"/>
          </p:cNvSpPr>
          <p:nvPr>
            <p:ph type="sldNum" sz="quarter" idx="4294967295"/>
          </p:nvPr>
        </p:nvSpPr>
        <p:spPr>
          <a:xfrm>
            <a:off x="8401038" y="6170822"/>
            <a:ext cx="502920" cy="502920"/>
          </a:xfrm>
          <a:prstGeom prst="ellipse">
            <a:avLst/>
          </a:prstGeom>
        </p:spPr>
        <p:txBody>
          <a:bodyPr/>
          <a:lstStyle/>
          <a:p>
            <a:fld id="{68367B37-5408-8848-BA1A-2C039AA52483}" type="slidenum">
              <a:rPr lang="en-US" smtClean="0"/>
              <a:pPr/>
              <a:t>33</a:t>
            </a:fld>
            <a:endParaRPr lang="en-US"/>
          </a:p>
        </p:txBody>
      </p:sp>
    </p:spTree>
    <p:extLst>
      <p:ext uri="{BB962C8B-B14F-4D97-AF65-F5344CB8AC3E}">
        <p14:creationId xmlns:p14="http://schemas.microsoft.com/office/powerpoint/2010/main" val="1941267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a:t>
            </a:r>
            <a:r>
              <a:rPr lang="en-US" dirty="0"/>
              <a:t>of </a:t>
            </a:r>
            <a:r>
              <a:rPr lang="en-US" dirty="0" smtClean="0"/>
              <a:t>Precedence of logical connectives</a:t>
            </a:r>
            <a:endParaRPr lang="en-US" dirty="0"/>
          </a:p>
        </p:txBody>
      </p:sp>
      <p:sp>
        <p:nvSpPr>
          <p:cNvPr id="3" name="Content Placeholder 2"/>
          <p:cNvSpPr>
            <a:spLocks noGrp="1"/>
          </p:cNvSpPr>
          <p:nvPr>
            <p:ph idx="1"/>
          </p:nvPr>
        </p:nvSpPr>
        <p:spPr/>
        <p:txBody>
          <a:bodyPr>
            <a:normAutofit/>
          </a:bodyPr>
          <a:lstStyle/>
          <a:p>
            <a:r>
              <a:rPr lang="en-US" sz="3200" dirty="0"/>
              <a:t>The order of precedence in propositional</a:t>
            </a:r>
          </a:p>
          <a:p>
            <a:r>
              <a:rPr lang="en-US" sz="3200" dirty="0"/>
              <a:t>logic is (from highest to lowest): ¬, ∧, ∨, ⇒, and ⇔. Hence, the sentence</a:t>
            </a:r>
          </a:p>
          <a:p>
            <a:r>
              <a:rPr lang="en-US" sz="3200" dirty="0"/>
              <a:t>¬P ∨ Q ∧ R ⇒ S</a:t>
            </a:r>
          </a:p>
          <a:p>
            <a:r>
              <a:rPr lang="en-US" sz="3200" dirty="0"/>
              <a:t>is equivalent to the sentence</a:t>
            </a:r>
          </a:p>
          <a:p>
            <a:r>
              <a:rPr lang="en-US" sz="3200" dirty="0"/>
              <a:t>((¬P) ∨ (Q ∧ R)) ⇒ S </a:t>
            </a:r>
          </a:p>
        </p:txBody>
      </p:sp>
    </p:spTree>
    <p:extLst>
      <p:ext uri="{BB962C8B-B14F-4D97-AF65-F5344CB8AC3E}">
        <p14:creationId xmlns:p14="http://schemas.microsoft.com/office/powerpoint/2010/main" val="2426673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8.10</a:t>
            </a:r>
            <a:endParaRPr lang="en-US" dirty="0"/>
          </a:p>
        </p:txBody>
      </p:sp>
      <p:sp>
        <p:nvSpPr>
          <p:cNvPr id="4" name="Content Placeholder 3"/>
          <p:cNvSpPr>
            <a:spLocks noGrp="1"/>
          </p:cNvSpPr>
          <p:nvPr>
            <p:ph idx="1"/>
          </p:nvPr>
        </p:nvSpPr>
        <p:spPr/>
        <p:txBody>
          <a:bodyPr/>
          <a:lstStyle/>
          <a:p>
            <a:r>
              <a:rPr lang="en-US" b="0" dirty="0" smtClean="0"/>
              <a:t>Consider a domain with the following symbols:</a:t>
            </a:r>
          </a:p>
          <a:p>
            <a:endParaRPr lang="en-US" b="0" dirty="0"/>
          </a:p>
          <a:p>
            <a:r>
              <a:rPr lang="en-US" b="0" i="1" dirty="0" smtClean="0"/>
              <a:t>Occupation(</a:t>
            </a:r>
            <a:r>
              <a:rPr lang="en-US" b="0" i="1" dirty="0" err="1" smtClean="0"/>
              <a:t>p,o</a:t>
            </a:r>
            <a:r>
              <a:rPr lang="en-US" b="0" i="1" dirty="0" smtClean="0"/>
              <a:t>) </a:t>
            </a:r>
            <a:r>
              <a:rPr lang="en-US" b="0" dirty="0" smtClean="0"/>
              <a:t>: Person p has occupation o</a:t>
            </a:r>
          </a:p>
          <a:p>
            <a:r>
              <a:rPr lang="en-US" b="0" i="1" dirty="0" smtClean="0"/>
              <a:t>Customer(p1, p2) </a:t>
            </a:r>
            <a:r>
              <a:rPr lang="en-US" b="0" dirty="0" smtClean="0"/>
              <a:t>: Person p1 is a customer of person p2</a:t>
            </a:r>
          </a:p>
          <a:p>
            <a:r>
              <a:rPr lang="en-US" b="0" i="1" dirty="0" smtClean="0"/>
              <a:t>Boss(p1, p2) </a:t>
            </a:r>
            <a:r>
              <a:rPr lang="en-US" b="0" dirty="0" smtClean="0"/>
              <a:t>: Person p1 is a boss of person p2</a:t>
            </a:r>
          </a:p>
          <a:p>
            <a:r>
              <a:rPr lang="en-US" b="0" i="1" dirty="0" smtClean="0"/>
              <a:t>Doctor</a:t>
            </a:r>
            <a:r>
              <a:rPr lang="en-US" b="0" dirty="0" smtClean="0"/>
              <a:t>, </a:t>
            </a:r>
            <a:r>
              <a:rPr lang="en-US" b="0" i="1" dirty="0" smtClean="0"/>
              <a:t>Surgeon</a:t>
            </a:r>
            <a:r>
              <a:rPr lang="en-US" b="0" dirty="0" smtClean="0"/>
              <a:t>, </a:t>
            </a:r>
            <a:r>
              <a:rPr lang="en-US" b="0" i="1" dirty="0" smtClean="0"/>
              <a:t>Lawyer</a:t>
            </a:r>
            <a:r>
              <a:rPr lang="en-US" b="0" dirty="0" smtClean="0"/>
              <a:t>, </a:t>
            </a:r>
            <a:r>
              <a:rPr lang="en-US" b="0" i="1" dirty="0" smtClean="0"/>
              <a:t>Actor</a:t>
            </a:r>
            <a:r>
              <a:rPr lang="en-US" b="0" dirty="0" smtClean="0"/>
              <a:t> : Constants denoting occupations</a:t>
            </a:r>
          </a:p>
          <a:p>
            <a:r>
              <a:rPr lang="en-US" b="0" i="1" dirty="0" smtClean="0"/>
              <a:t>Emily</a:t>
            </a:r>
            <a:r>
              <a:rPr lang="en-US" b="0" dirty="0" smtClean="0"/>
              <a:t>, </a:t>
            </a:r>
            <a:r>
              <a:rPr lang="en-US" b="0" i="1" dirty="0" smtClean="0"/>
              <a:t>Joe</a:t>
            </a:r>
            <a:r>
              <a:rPr lang="en-US" b="0" dirty="0" smtClean="0"/>
              <a:t>: Constants denoting people</a:t>
            </a:r>
          </a:p>
          <a:p>
            <a:endParaRPr lang="en-US" b="0" dirty="0"/>
          </a:p>
          <a:p>
            <a:r>
              <a:rPr lang="en-US" b="0" dirty="0" smtClean="0"/>
              <a:t>Use these symbols to express knowledge in first-order logic</a:t>
            </a:r>
            <a:endParaRPr lang="en-US" b="0" dirty="0"/>
          </a:p>
        </p:txBody>
      </p:sp>
    </p:spTree>
    <p:extLst>
      <p:ext uri="{BB962C8B-B14F-4D97-AF65-F5344CB8AC3E}">
        <p14:creationId xmlns:p14="http://schemas.microsoft.com/office/powerpoint/2010/main" val="21029210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a:t>
            </a:r>
            <a:endParaRPr lang="en-US" dirty="0"/>
          </a:p>
        </p:txBody>
      </p:sp>
      <p:sp>
        <p:nvSpPr>
          <p:cNvPr id="3" name="Content Placeholder 2"/>
          <p:cNvSpPr>
            <a:spLocks noGrp="1"/>
          </p:cNvSpPr>
          <p:nvPr>
            <p:ph idx="1"/>
          </p:nvPr>
        </p:nvSpPr>
        <p:spPr/>
        <p:txBody>
          <a:bodyPr/>
          <a:lstStyle/>
          <a:p>
            <a:r>
              <a:rPr lang="en-US" b="0" dirty="0" smtClean="0"/>
              <a:t>Emily is either a surgeon or a lawyer.</a:t>
            </a:r>
          </a:p>
          <a:p>
            <a:endParaRPr lang="en-US" b="0" dirty="0"/>
          </a:p>
          <a:p>
            <a:r>
              <a:rPr lang="en-US" b="0" i="1" dirty="0" smtClean="0"/>
              <a:t>Occupation(Emily, Surgeon)</a:t>
            </a:r>
            <a:r>
              <a:rPr lang="en-US" b="0" dirty="0" smtClean="0"/>
              <a:t> ⋁ </a:t>
            </a:r>
            <a:r>
              <a:rPr lang="en-US" b="0" i="1" dirty="0" smtClean="0"/>
              <a:t>Occupation(Emily, Lawyer)</a:t>
            </a:r>
            <a:endParaRPr lang="en-US" b="0" i="1" dirty="0"/>
          </a:p>
        </p:txBody>
      </p:sp>
    </p:spTree>
    <p:extLst>
      <p:ext uri="{BB962C8B-B14F-4D97-AF65-F5344CB8AC3E}">
        <p14:creationId xmlns:p14="http://schemas.microsoft.com/office/powerpoint/2010/main" val="357406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endParaRPr lang="en-US" dirty="0"/>
          </a:p>
        </p:txBody>
      </p:sp>
      <p:sp>
        <p:nvSpPr>
          <p:cNvPr id="3" name="Content Placeholder 2"/>
          <p:cNvSpPr>
            <a:spLocks noGrp="1"/>
          </p:cNvSpPr>
          <p:nvPr>
            <p:ph idx="1"/>
          </p:nvPr>
        </p:nvSpPr>
        <p:spPr/>
        <p:txBody>
          <a:bodyPr/>
          <a:lstStyle/>
          <a:p>
            <a:r>
              <a:rPr lang="en-US" b="0" dirty="0" smtClean="0"/>
              <a:t>Joe is an actor, but he also holds another job.</a:t>
            </a:r>
          </a:p>
          <a:p>
            <a:endParaRPr lang="en-US" b="0" dirty="0"/>
          </a:p>
          <a:p>
            <a:r>
              <a:rPr lang="en-US" b="0" i="1" dirty="0" smtClean="0"/>
              <a:t>Occupation(Joe, Actor) </a:t>
            </a:r>
            <a:r>
              <a:rPr lang="en-US" b="0" dirty="0"/>
              <a:t>⋀</a:t>
            </a:r>
            <a:r>
              <a:rPr lang="en-US" b="0" dirty="0" smtClean="0"/>
              <a:t> </a:t>
            </a:r>
            <a:r>
              <a:rPr lang="en-US" b="0" dirty="0"/>
              <a:t>∃</a:t>
            </a:r>
            <a:r>
              <a:rPr lang="en-US" b="0" i="1" dirty="0" smtClean="0"/>
              <a:t>x </a:t>
            </a:r>
            <a:r>
              <a:rPr lang="en-US" b="0" dirty="0" smtClean="0"/>
              <a:t>. </a:t>
            </a:r>
            <a:r>
              <a:rPr lang="en-US" b="0" i="1" dirty="0" smtClean="0"/>
              <a:t>Occupation(Joe, x)</a:t>
            </a:r>
            <a:r>
              <a:rPr lang="en-US" b="0" dirty="0" smtClean="0"/>
              <a:t> </a:t>
            </a:r>
            <a:r>
              <a:rPr lang="en-US" b="0" dirty="0"/>
              <a:t>⋀</a:t>
            </a:r>
            <a:r>
              <a:rPr lang="en-US" b="0" dirty="0" smtClean="0"/>
              <a:t> ¬</a:t>
            </a:r>
            <a:r>
              <a:rPr lang="en-US" b="0" i="1" dirty="0" smtClean="0"/>
              <a:t>(x = Actor)</a:t>
            </a:r>
            <a:endParaRPr lang="en-US" b="0" i="1" dirty="0"/>
          </a:p>
        </p:txBody>
      </p:sp>
      <p:sp>
        <p:nvSpPr>
          <p:cNvPr id="4" name="TextBox 3"/>
          <p:cNvSpPr txBox="1"/>
          <p:nvPr/>
        </p:nvSpPr>
        <p:spPr>
          <a:xfrm>
            <a:off x="609600" y="5334000"/>
            <a:ext cx="7162800" cy="707886"/>
          </a:xfrm>
          <a:prstGeom prst="rect">
            <a:avLst/>
          </a:prstGeom>
          <a:noFill/>
        </p:spPr>
        <p:txBody>
          <a:bodyPr wrap="square" rtlCol="0">
            <a:spAutoFit/>
          </a:bodyPr>
          <a:lstStyle/>
          <a:p>
            <a:r>
              <a:rPr lang="en-US" sz="2000" dirty="0" smtClean="0">
                <a:latin typeface="Arial"/>
                <a:cs typeface="Arial"/>
              </a:rPr>
              <a:t>* The equality literal states that two terms refer to the same object. Here, the negation indicates that </a:t>
            </a:r>
            <a:r>
              <a:rPr lang="en-US" sz="2000" i="1" dirty="0" smtClean="0">
                <a:latin typeface="Arial"/>
                <a:cs typeface="Arial"/>
              </a:rPr>
              <a:t>x</a:t>
            </a:r>
            <a:r>
              <a:rPr lang="en-US" sz="2000" dirty="0" smtClean="0">
                <a:latin typeface="Arial"/>
                <a:cs typeface="Arial"/>
              </a:rPr>
              <a:t> ≠ </a:t>
            </a:r>
            <a:r>
              <a:rPr lang="en-US" sz="2000" i="1" dirty="0" smtClean="0">
                <a:latin typeface="Arial"/>
                <a:cs typeface="Arial"/>
              </a:rPr>
              <a:t>Actor</a:t>
            </a:r>
            <a:r>
              <a:rPr lang="en-US" sz="2000" dirty="0" smtClean="0">
                <a:latin typeface="Arial"/>
                <a:cs typeface="Arial"/>
              </a:rPr>
              <a:t>.</a:t>
            </a:r>
            <a:endParaRPr lang="en-US" sz="2000" dirty="0">
              <a:latin typeface="Arial"/>
              <a:cs typeface="Arial"/>
            </a:endParaRPr>
          </a:p>
        </p:txBody>
      </p:sp>
    </p:spTree>
    <p:extLst>
      <p:ext uri="{BB962C8B-B14F-4D97-AF65-F5344CB8AC3E}">
        <p14:creationId xmlns:p14="http://schemas.microsoft.com/office/powerpoint/2010/main" val="23181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Equality	=</a:t>
            </a:r>
            <a:endParaRPr lang="en-US" dirty="0"/>
          </a:p>
        </p:txBody>
      </p:sp>
      <p:sp>
        <p:nvSpPr>
          <p:cNvPr id="3" name="Content Placeholder 2"/>
          <p:cNvSpPr>
            <a:spLocks noGrp="1"/>
          </p:cNvSpPr>
          <p:nvPr>
            <p:ph idx="1"/>
          </p:nvPr>
        </p:nvSpPr>
        <p:spPr/>
        <p:txBody>
          <a:bodyPr>
            <a:normAutofit/>
          </a:bodyPr>
          <a:lstStyle/>
          <a:p>
            <a:r>
              <a:rPr lang="en-US" b="0" dirty="0" smtClean="0"/>
              <a:t>An </a:t>
            </a:r>
            <a:r>
              <a:rPr lang="en-US" dirty="0" smtClean="0">
                <a:solidFill>
                  <a:schemeClr val="tx2"/>
                </a:solidFill>
              </a:rPr>
              <a:t>equality</a:t>
            </a:r>
            <a:r>
              <a:rPr lang="en-US" b="0" dirty="0" smtClean="0">
                <a:solidFill>
                  <a:schemeClr val="tx2"/>
                </a:solidFill>
              </a:rPr>
              <a:t> </a:t>
            </a:r>
            <a:r>
              <a:rPr lang="en-US" b="0" dirty="0" smtClean="0"/>
              <a:t>literal states that two objects in the domain are the same.</a:t>
            </a:r>
          </a:p>
          <a:p>
            <a:r>
              <a:rPr lang="en-US" b="0" dirty="0" smtClean="0"/>
              <a:t>As an atomic sentence, it can be either True or False.</a:t>
            </a:r>
          </a:p>
          <a:p>
            <a:r>
              <a:rPr lang="en-US" b="0" dirty="0" smtClean="0"/>
              <a:t>	</a:t>
            </a:r>
            <a:r>
              <a:rPr lang="en-US" b="0" i="1" dirty="0" smtClean="0"/>
              <a:t>(x = Sarah) ⋁ (x = Julie)</a:t>
            </a:r>
          </a:p>
          <a:p>
            <a:endParaRPr lang="en-US" b="0" dirty="0" smtClean="0"/>
          </a:p>
          <a:p>
            <a:r>
              <a:rPr lang="en-US" b="0" dirty="0" smtClean="0"/>
              <a:t>Like other literals, it can be negated.</a:t>
            </a:r>
          </a:p>
          <a:p>
            <a:r>
              <a:rPr lang="en-US" b="0" dirty="0"/>
              <a:t>	∃</a:t>
            </a:r>
            <a:r>
              <a:rPr lang="en-US" b="0" i="1" dirty="0"/>
              <a:t>x </a:t>
            </a:r>
            <a:r>
              <a:rPr lang="en-US" b="0" dirty="0"/>
              <a:t>. </a:t>
            </a:r>
            <a:r>
              <a:rPr lang="en-US" b="0" i="1" dirty="0" smtClean="0"/>
              <a:t>tallest</a:t>
            </a:r>
            <a:r>
              <a:rPr lang="en-US" b="0" i="1" dirty="0"/>
              <a:t>(x) </a:t>
            </a:r>
            <a:r>
              <a:rPr lang="en-US" b="0" i="1" dirty="0" smtClean="0"/>
              <a:t>⋁ ¬(</a:t>
            </a:r>
            <a:r>
              <a:rPr lang="en-US" b="0" i="1" dirty="0"/>
              <a:t>x = Everest) </a:t>
            </a:r>
            <a:endParaRPr lang="en-US" b="0" i="1" dirty="0" smtClean="0"/>
          </a:p>
          <a:p>
            <a:r>
              <a:rPr lang="en-US" b="0" dirty="0" smtClean="0"/>
              <a:t>	∃</a:t>
            </a:r>
            <a:r>
              <a:rPr lang="en-US" b="0" i="1" dirty="0"/>
              <a:t>x </a:t>
            </a:r>
            <a:r>
              <a:rPr lang="en-US" b="0" dirty="0"/>
              <a:t>. </a:t>
            </a:r>
            <a:r>
              <a:rPr lang="en-US" b="0" i="1" dirty="0"/>
              <a:t>tallest(x) ⋁ </a:t>
            </a:r>
            <a:r>
              <a:rPr lang="en-US" b="0" i="1" dirty="0" smtClean="0"/>
              <a:t>(</a:t>
            </a:r>
            <a:r>
              <a:rPr lang="en-US" b="0" i="1" dirty="0"/>
              <a:t>x </a:t>
            </a:r>
            <a:r>
              <a:rPr lang="en-US" b="0" i="1" dirty="0" smtClean="0"/>
              <a:t>≠ </a:t>
            </a:r>
            <a:r>
              <a:rPr lang="en-US" b="0" i="1" dirty="0"/>
              <a:t>Everest) </a:t>
            </a:r>
            <a:r>
              <a:rPr lang="en-US" b="0" i="1" dirty="0" smtClean="0"/>
              <a:t>               </a:t>
            </a:r>
            <a:r>
              <a:rPr lang="en-US" b="0" i="1" dirty="0" smtClean="0">
                <a:solidFill>
                  <a:schemeClr val="accent4"/>
                </a:solidFill>
              </a:rPr>
              <a:t>(acceptable)</a:t>
            </a:r>
            <a:endParaRPr lang="en-US" b="0" i="1" dirty="0">
              <a:solidFill>
                <a:schemeClr val="accent4"/>
              </a:solidFill>
            </a:endParaRPr>
          </a:p>
          <a:p>
            <a:endParaRPr lang="en-US" b="0" dirty="0"/>
          </a:p>
          <a:p>
            <a:r>
              <a:rPr lang="en-US" b="0" dirty="0" smtClean="0"/>
              <a:t>Sometimes useful to equate functions with named constants.</a:t>
            </a:r>
          </a:p>
          <a:p>
            <a:r>
              <a:rPr lang="en-US" b="0" i="1" dirty="0" smtClean="0"/>
              <a:t>	Father(John) </a:t>
            </a:r>
            <a:r>
              <a:rPr lang="en-US" b="0" dirty="0" smtClean="0"/>
              <a:t>= </a:t>
            </a:r>
            <a:r>
              <a:rPr lang="en-US" b="0" i="1" dirty="0" smtClean="0"/>
              <a:t>Henry</a:t>
            </a:r>
            <a:endParaRPr lang="en-US" b="0" i="1" dirty="0"/>
          </a:p>
        </p:txBody>
      </p:sp>
      <p:pic>
        <p:nvPicPr>
          <p:cNvPr id="4" name="Picture 3"/>
          <p:cNvPicPr>
            <a:picLocks noChangeAspect="1"/>
          </p:cNvPicPr>
          <p:nvPr/>
        </p:nvPicPr>
        <p:blipFill>
          <a:blip r:embed="rId2"/>
          <a:stretch>
            <a:fillRect/>
          </a:stretch>
        </p:blipFill>
        <p:spPr>
          <a:xfrm>
            <a:off x="7543800" y="2514600"/>
            <a:ext cx="1299182" cy="1905000"/>
          </a:xfrm>
          <a:prstGeom prst="rect">
            <a:avLst/>
          </a:prstGeom>
        </p:spPr>
      </p:pic>
    </p:spTree>
    <p:extLst>
      <p:ext uri="{BB962C8B-B14F-4D97-AF65-F5344CB8AC3E}">
        <p14:creationId xmlns:p14="http://schemas.microsoft.com/office/powerpoint/2010/main" val="6154909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p:txBody>
          <a:bodyPr/>
          <a:lstStyle/>
          <a:p>
            <a:r>
              <a:rPr lang="en-US" b="0" dirty="0" smtClean="0"/>
              <a:t>All surgeons are doctors.</a:t>
            </a:r>
          </a:p>
          <a:p>
            <a:endParaRPr lang="en-US" b="0" dirty="0"/>
          </a:p>
          <a:p>
            <a:r>
              <a:rPr lang="en-US" dirty="0"/>
              <a:t>∀</a:t>
            </a:r>
            <a:r>
              <a:rPr lang="en-US" b="0" dirty="0" smtClean="0"/>
              <a:t> </a:t>
            </a:r>
            <a:r>
              <a:rPr lang="en-US" b="0" i="1" dirty="0" smtClean="0"/>
              <a:t>x</a:t>
            </a:r>
            <a:r>
              <a:rPr lang="en-US" b="0" dirty="0" smtClean="0"/>
              <a:t> . </a:t>
            </a:r>
            <a:r>
              <a:rPr lang="en-US" b="0" i="1" dirty="0" smtClean="0"/>
              <a:t>Occupation(x, Surgeon)</a:t>
            </a:r>
            <a:r>
              <a:rPr lang="en-US" b="0" dirty="0" smtClean="0"/>
              <a:t> ⇒ </a:t>
            </a:r>
            <a:r>
              <a:rPr lang="en-US" b="0" i="1" dirty="0" smtClean="0"/>
              <a:t>Occupation(x, Doctor)</a:t>
            </a:r>
            <a:endParaRPr lang="en-US" b="0" i="1" dirty="0"/>
          </a:p>
        </p:txBody>
      </p:sp>
    </p:spTree>
    <p:extLst>
      <p:ext uri="{BB962C8B-B14F-4D97-AF65-F5344CB8AC3E}">
        <p14:creationId xmlns:p14="http://schemas.microsoft.com/office/powerpoint/2010/main" val="6858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Resolution continued</a:t>
            </a:r>
            <a:br>
              <a:rPr lang="en-US" dirty="0"/>
            </a:br>
            <a:endParaRPr lang="en-US" dirty="0"/>
          </a:p>
        </p:txBody>
      </p:sp>
      <p:sp>
        <p:nvSpPr>
          <p:cNvPr id="3" name="Content Placeholder 2"/>
          <p:cNvSpPr>
            <a:spLocks noGrp="1"/>
          </p:cNvSpPr>
          <p:nvPr>
            <p:ph idx="1"/>
          </p:nvPr>
        </p:nvSpPr>
        <p:spPr>
          <a:xfrm>
            <a:off x="685800" y="1147410"/>
            <a:ext cx="7772400" cy="4186591"/>
          </a:xfrm>
        </p:spPr>
        <p:txBody>
          <a:bodyPr/>
          <a:lstStyle/>
          <a:p>
            <a:pPr marL="68580" indent="0">
              <a:buNone/>
            </a:pPr>
            <a:r>
              <a:rPr lang="en-US" dirty="0" smtClean="0"/>
              <a:t>2</a:t>
            </a:r>
            <a:r>
              <a:rPr lang="en-US" dirty="0"/>
              <a:t>. </a:t>
            </a:r>
            <a:r>
              <a:rPr lang="en-US" dirty="0" smtClean="0"/>
              <a:t> </a:t>
            </a:r>
            <a:r>
              <a:rPr lang="en-US" dirty="0"/>
              <a:t>Prove the Goal sentence: “</a:t>
            </a:r>
            <a:r>
              <a:rPr lang="en-US" dirty="0" err="1"/>
              <a:t>IWin</a:t>
            </a:r>
            <a:r>
              <a:rPr lang="en-US" dirty="0"/>
              <a:t>” via the Resolution method.</a:t>
            </a:r>
          </a:p>
          <a:p>
            <a:endParaRPr lang="en-US" dirty="0"/>
          </a:p>
        </p:txBody>
      </p:sp>
      <p:sp>
        <p:nvSpPr>
          <p:cNvPr id="4" name="Footer Placeholder 3"/>
          <p:cNvSpPr>
            <a:spLocks noGrp="1"/>
          </p:cNvSpPr>
          <p:nvPr>
            <p:ph type="ftr" sz="quarter" idx="4294967295"/>
          </p:nvPr>
        </p:nvSpPr>
        <p:spPr>
          <a:xfrm>
            <a:off x="228600" y="6416675"/>
            <a:ext cx="2895600" cy="365125"/>
          </a:xfrm>
          <a:prstGeom prst="rect">
            <a:avLst/>
          </a:prstGeom>
        </p:spPr>
        <p:txBody>
          <a:bodyPr/>
          <a:lstStyle/>
          <a:p>
            <a:endParaRPr lang="en-US">
              <a:uFillTx/>
            </a:endParaRPr>
          </a:p>
        </p:txBody>
      </p:sp>
      <p:sp>
        <p:nvSpPr>
          <p:cNvPr id="5" name="Slide Number Placeholder 4"/>
          <p:cNvSpPr>
            <a:spLocks noGrp="1"/>
          </p:cNvSpPr>
          <p:nvPr>
            <p:ph type="sldNum" sz="quarter" idx="4294967295"/>
          </p:nvPr>
        </p:nvSpPr>
        <p:spPr>
          <a:xfrm>
            <a:off x="8458200" y="6416675"/>
            <a:ext cx="457200" cy="365125"/>
          </a:xfrm>
          <a:prstGeom prst="rect">
            <a:avLst/>
          </a:prstGeom>
        </p:spPr>
        <p:txBody>
          <a:bodyPr/>
          <a:lstStyle/>
          <a:p>
            <a:fld id="{68367B37-5408-8848-BA1A-2C039AA52483}" type="slidenum">
              <a:rPr lang="en-US" smtClean="0">
                <a:uFillTx/>
              </a:rPr>
              <a:pPr/>
              <a:t>4</a:t>
            </a:fld>
            <a:endParaRPr lang="en-US">
              <a:uFillTx/>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457222" y="1700962"/>
            <a:ext cx="5405120" cy="3032760"/>
          </a:xfrm>
          <a:prstGeom prst="rect">
            <a:avLst/>
          </a:prstGeom>
          <a:noFill/>
          <a:ln>
            <a:noFill/>
          </a:ln>
        </p:spPr>
      </p:pic>
    </p:spTree>
    <p:extLst>
      <p:ext uri="{BB962C8B-B14F-4D97-AF65-F5344CB8AC3E}">
        <p14:creationId xmlns:p14="http://schemas.microsoft.com/office/powerpoint/2010/main" val="324690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endParaRPr lang="en-US" dirty="0"/>
          </a:p>
        </p:txBody>
      </p:sp>
      <p:sp>
        <p:nvSpPr>
          <p:cNvPr id="3" name="Content Placeholder 2"/>
          <p:cNvSpPr>
            <a:spLocks noGrp="1"/>
          </p:cNvSpPr>
          <p:nvPr>
            <p:ph idx="1"/>
          </p:nvPr>
        </p:nvSpPr>
        <p:spPr/>
        <p:txBody>
          <a:bodyPr/>
          <a:lstStyle/>
          <a:p>
            <a:r>
              <a:rPr lang="en-US" b="0" dirty="0" smtClean="0"/>
              <a:t>Joe does not have a lawyer (i.e., is not a customer of any lawyer).</a:t>
            </a:r>
          </a:p>
          <a:p>
            <a:endParaRPr lang="en-US" b="0" dirty="0"/>
          </a:p>
          <a:p>
            <a:r>
              <a:rPr lang="en-US" b="0" dirty="0" smtClean="0"/>
              <a:t>¬</a:t>
            </a:r>
            <a:r>
              <a:rPr lang="en-US" b="0" dirty="0">
                <a:cs typeface="Arial"/>
              </a:rPr>
              <a:t>∃</a:t>
            </a:r>
            <a:r>
              <a:rPr lang="en-US" b="0" dirty="0" smtClean="0"/>
              <a:t> </a:t>
            </a:r>
            <a:r>
              <a:rPr lang="en-US" b="0" i="1" dirty="0" smtClean="0"/>
              <a:t>x</a:t>
            </a:r>
            <a:r>
              <a:rPr lang="en-US" b="0" dirty="0" smtClean="0"/>
              <a:t> . </a:t>
            </a:r>
            <a:r>
              <a:rPr lang="en-US" b="0" i="1" dirty="0" smtClean="0"/>
              <a:t>Occupation(x, Lawyer) </a:t>
            </a:r>
            <a:r>
              <a:rPr lang="en-US" b="0" dirty="0"/>
              <a:t>⋀</a:t>
            </a:r>
            <a:r>
              <a:rPr lang="en-US" b="0" dirty="0" smtClean="0"/>
              <a:t> </a:t>
            </a:r>
            <a:r>
              <a:rPr lang="en-US" b="0" i="1" dirty="0" smtClean="0"/>
              <a:t>Customer(Joe, x)</a:t>
            </a:r>
          </a:p>
          <a:p>
            <a:endParaRPr lang="en-US" b="0" i="1" dirty="0" smtClean="0"/>
          </a:p>
          <a:p>
            <a:r>
              <a:rPr lang="en-US" dirty="0"/>
              <a:t>∀</a:t>
            </a:r>
            <a:r>
              <a:rPr lang="en-US" b="0" dirty="0"/>
              <a:t> </a:t>
            </a:r>
            <a:r>
              <a:rPr lang="en-US" b="0" i="1" dirty="0" smtClean="0"/>
              <a:t>x . </a:t>
            </a:r>
            <a:r>
              <a:rPr lang="en-US" b="0" dirty="0" smtClean="0"/>
              <a:t>¬(</a:t>
            </a:r>
            <a:r>
              <a:rPr lang="en-US" b="0" i="1" dirty="0"/>
              <a:t>Occupation(x, Lawyer) </a:t>
            </a:r>
            <a:r>
              <a:rPr lang="en-US" b="0" dirty="0"/>
              <a:t>⋀ </a:t>
            </a:r>
            <a:r>
              <a:rPr lang="en-US" b="0" i="1" dirty="0"/>
              <a:t>Customer(Joe, x</a:t>
            </a:r>
            <a:r>
              <a:rPr lang="en-US" b="0" i="1" dirty="0" smtClean="0"/>
              <a:t>))</a:t>
            </a:r>
          </a:p>
          <a:p>
            <a:endParaRPr lang="en-US" b="0" i="1" dirty="0"/>
          </a:p>
          <a:p>
            <a:r>
              <a:rPr lang="en-US" dirty="0"/>
              <a:t>∀</a:t>
            </a:r>
            <a:r>
              <a:rPr lang="en-US" b="0" dirty="0"/>
              <a:t> </a:t>
            </a:r>
            <a:r>
              <a:rPr lang="en-US" b="0" i="1" dirty="0"/>
              <a:t>x . </a:t>
            </a:r>
            <a:r>
              <a:rPr lang="en-US" b="0" dirty="0" smtClean="0"/>
              <a:t>¬</a:t>
            </a:r>
            <a:r>
              <a:rPr lang="en-US" b="0" i="1" dirty="0" smtClean="0"/>
              <a:t>Occupation</a:t>
            </a:r>
            <a:r>
              <a:rPr lang="en-US" b="0" i="1" dirty="0"/>
              <a:t>(x, Lawyer) </a:t>
            </a:r>
            <a:r>
              <a:rPr lang="en-US" b="0" dirty="0"/>
              <a:t>⋁</a:t>
            </a:r>
            <a:r>
              <a:rPr lang="en-US" b="0" dirty="0" smtClean="0"/>
              <a:t> </a:t>
            </a:r>
            <a:r>
              <a:rPr lang="en-US" b="0" dirty="0"/>
              <a:t>¬</a:t>
            </a:r>
            <a:r>
              <a:rPr lang="en-US" b="0" i="1" dirty="0" smtClean="0"/>
              <a:t>Customer</a:t>
            </a:r>
            <a:r>
              <a:rPr lang="en-US" b="0" i="1" dirty="0"/>
              <a:t>(Joe, x</a:t>
            </a:r>
            <a:r>
              <a:rPr lang="en-US" b="0" i="1" dirty="0" smtClean="0"/>
              <a:t>)</a:t>
            </a:r>
            <a:endParaRPr lang="en-US" b="0" i="1" dirty="0"/>
          </a:p>
          <a:p>
            <a:endParaRPr lang="en-US" b="0" i="1" dirty="0"/>
          </a:p>
        </p:txBody>
      </p:sp>
    </p:spTree>
    <p:extLst>
      <p:ext uri="{BB962C8B-B14F-4D97-AF65-F5344CB8AC3E}">
        <p14:creationId xmlns:p14="http://schemas.microsoft.com/office/powerpoint/2010/main" val="2247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t>
            </a:r>
            <a:endParaRPr lang="en-US" dirty="0"/>
          </a:p>
        </p:txBody>
      </p:sp>
      <p:sp>
        <p:nvSpPr>
          <p:cNvPr id="3" name="Content Placeholder 2"/>
          <p:cNvSpPr>
            <a:spLocks noGrp="1"/>
          </p:cNvSpPr>
          <p:nvPr>
            <p:ph idx="1"/>
          </p:nvPr>
        </p:nvSpPr>
        <p:spPr/>
        <p:txBody>
          <a:bodyPr/>
          <a:lstStyle/>
          <a:p>
            <a:r>
              <a:rPr lang="en-US" b="0" dirty="0" smtClean="0"/>
              <a:t>Emily has a boss who is a lawyer.</a:t>
            </a:r>
          </a:p>
          <a:p>
            <a:endParaRPr lang="en-US" b="0" dirty="0"/>
          </a:p>
          <a:p>
            <a:r>
              <a:rPr lang="en-US" b="0" dirty="0" smtClean="0">
                <a:cs typeface="Arial"/>
              </a:rPr>
              <a:t>∃</a:t>
            </a:r>
            <a:r>
              <a:rPr lang="en-US" b="0" dirty="0" smtClean="0"/>
              <a:t> </a:t>
            </a:r>
            <a:r>
              <a:rPr lang="en-US" b="0" i="1" dirty="0"/>
              <a:t>x</a:t>
            </a:r>
            <a:r>
              <a:rPr lang="en-US" b="0" dirty="0"/>
              <a:t> . </a:t>
            </a:r>
            <a:r>
              <a:rPr lang="en-US" b="0" i="1" dirty="0" smtClean="0"/>
              <a:t>Boss(x, Emily) </a:t>
            </a:r>
            <a:r>
              <a:rPr lang="en-US" b="0" dirty="0" smtClean="0"/>
              <a:t>⋀ </a:t>
            </a:r>
            <a:r>
              <a:rPr lang="en-US" b="0" i="1" dirty="0" smtClean="0"/>
              <a:t>Occupation</a:t>
            </a:r>
            <a:r>
              <a:rPr lang="en-US" b="0" i="1" dirty="0"/>
              <a:t>(x, Lawyer</a:t>
            </a:r>
            <a:r>
              <a:rPr lang="en-US" b="0" i="1" dirty="0" smtClean="0"/>
              <a:t>)</a:t>
            </a:r>
            <a:endParaRPr lang="en-US" b="0" dirty="0"/>
          </a:p>
        </p:txBody>
      </p:sp>
    </p:spTree>
    <p:extLst>
      <p:ext uri="{BB962C8B-B14F-4D97-AF65-F5344CB8AC3E}">
        <p14:creationId xmlns:p14="http://schemas.microsoft.com/office/powerpoint/2010/main" val="141757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a:r>
            <a:endParaRPr lang="en-US" dirty="0"/>
          </a:p>
        </p:txBody>
      </p:sp>
      <p:sp>
        <p:nvSpPr>
          <p:cNvPr id="3" name="Content Placeholder 2"/>
          <p:cNvSpPr>
            <a:spLocks noGrp="1"/>
          </p:cNvSpPr>
          <p:nvPr>
            <p:ph idx="1"/>
          </p:nvPr>
        </p:nvSpPr>
        <p:spPr/>
        <p:txBody>
          <a:bodyPr/>
          <a:lstStyle/>
          <a:p>
            <a:r>
              <a:rPr lang="en-US" b="0" dirty="0" smtClean="0"/>
              <a:t>There exists a lawyer all of whose customers are doctors.</a:t>
            </a:r>
          </a:p>
          <a:p>
            <a:endParaRPr lang="en-US" b="0" dirty="0"/>
          </a:p>
          <a:p>
            <a:r>
              <a:rPr lang="en-US" b="0" dirty="0">
                <a:cs typeface="Arial"/>
              </a:rPr>
              <a:t>∃</a:t>
            </a:r>
            <a:r>
              <a:rPr lang="en-US" b="0" dirty="0"/>
              <a:t> </a:t>
            </a:r>
            <a:r>
              <a:rPr lang="en-US" b="0" i="1" dirty="0" smtClean="0"/>
              <a:t>x </a:t>
            </a:r>
            <a:r>
              <a:rPr lang="en-US" b="0" dirty="0" smtClean="0"/>
              <a:t>. </a:t>
            </a:r>
            <a:r>
              <a:rPr lang="en-US" b="0" i="1" dirty="0" smtClean="0"/>
              <a:t>Occupation</a:t>
            </a:r>
            <a:r>
              <a:rPr lang="en-US" b="0" i="1" dirty="0"/>
              <a:t>(x, Lawyer</a:t>
            </a:r>
            <a:r>
              <a:rPr lang="en-US" b="0" i="1" dirty="0" smtClean="0"/>
              <a:t>) </a:t>
            </a:r>
            <a:r>
              <a:rPr lang="en-US" dirty="0">
                <a:cs typeface="Arial"/>
              </a:rPr>
              <a:t>⋀</a:t>
            </a:r>
            <a:r>
              <a:rPr lang="en-US" b="0" i="1" dirty="0" smtClean="0"/>
              <a:t> </a:t>
            </a:r>
          </a:p>
          <a:p>
            <a:r>
              <a:rPr lang="en-US" b="0" i="1" dirty="0"/>
              <a:t> </a:t>
            </a:r>
            <a:r>
              <a:rPr lang="en-US" b="0" i="1" dirty="0" smtClean="0"/>
              <a:t>  </a:t>
            </a:r>
            <a:r>
              <a:rPr lang="en-US" b="0" dirty="0" smtClean="0"/>
              <a:t>∀ </a:t>
            </a:r>
            <a:r>
              <a:rPr lang="en-US" b="0" i="1" dirty="0" smtClean="0"/>
              <a:t>y . Customer(y, x) </a:t>
            </a:r>
            <a:r>
              <a:rPr lang="en-US" b="0" dirty="0" smtClean="0">
                <a:cs typeface="Arial"/>
              </a:rPr>
              <a:t>⇒ </a:t>
            </a:r>
            <a:r>
              <a:rPr lang="en-US" b="0" i="1" dirty="0" smtClean="0">
                <a:cs typeface="Arial"/>
              </a:rPr>
              <a:t>Occupation(y, Doctor)</a:t>
            </a:r>
            <a:endParaRPr lang="en-US" b="0" i="1" dirty="0"/>
          </a:p>
        </p:txBody>
      </p:sp>
    </p:spTree>
    <p:extLst>
      <p:ext uri="{BB962C8B-B14F-4D97-AF65-F5344CB8AC3E}">
        <p14:creationId xmlns:p14="http://schemas.microsoft.com/office/powerpoint/2010/main" val="80095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
            </a:r>
            <a:endParaRPr lang="en-US" dirty="0"/>
          </a:p>
        </p:txBody>
      </p:sp>
      <p:sp>
        <p:nvSpPr>
          <p:cNvPr id="3" name="Content Placeholder 2"/>
          <p:cNvSpPr>
            <a:spLocks noGrp="1"/>
          </p:cNvSpPr>
          <p:nvPr>
            <p:ph idx="1"/>
          </p:nvPr>
        </p:nvSpPr>
        <p:spPr/>
        <p:txBody>
          <a:bodyPr/>
          <a:lstStyle/>
          <a:p>
            <a:r>
              <a:rPr lang="en-US" b="0" dirty="0" smtClean="0"/>
              <a:t>Every surgeon has a lawyer.</a:t>
            </a:r>
          </a:p>
          <a:p>
            <a:endParaRPr lang="en-US" b="0" dirty="0"/>
          </a:p>
          <a:p>
            <a:r>
              <a:rPr lang="en-US" b="0" dirty="0" smtClean="0"/>
              <a:t>∀ </a:t>
            </a:r>
            <a:r>
              <a:rPr lang="en-US" b="0" i="1" dirty="0" smtClean="0"/>
              <a:t>x . Occupation(x, Surgeon) </a:t>
            </a:r>
            <a:r>
              <a:rPr lang="en-US" b="0" dirty="0" smtClean="0"/>
              <a:t>⇒ </a:t>
            </a:r>
          </a:p>
          <a:p>
            <a:r>
              <a:rPr lang="en-US" b="0" dirty="0">
                <a:cs typeface="Arial"/>
              </a:rPr>
              <a:t> </a:t>
            </a:r>
            <a:r>
              <a:rPr lang="en-US" b="0" dirty="0" smtClean="0">
                <a:cs typeface="Arial"/>
              </a:rPr>
              <a:t>  ∃</a:t>
            </a:r>
            <a:r>
              <a:rPr lang="en-US" b="0" dirty="0" smtClean="0"/>
              <a:t> </a:t>
            </a:r>
            <a:r>
              <a:rPr lang="en-US" b="0" i="1" dirty="0" smtClean="0"/>
              <a:t>y . Occupation(y, Lawyer) </a:t>
            </a:r>
            <a:r>
              <a:rPr lang="en-US" dirty="0">
                <a:cs typeface="Arial"/>
              </a:rPr>
              <a:t>⋀</a:t>
            </a:r>
            <a:r>
              <a:rPr lang="en-US" b="0" i="1" dirty="0" smtClean="0"/>
              <a:t> Customer(x, y) </a:t>
            </a:r>
            <a:endParaRPr lang="en-US" b="0" dirty="0"/>
          </a:p>
          <a:p>
            <a:endParaRPr lang="en-US" b="0" dirty="0"/>
          </a:p>
        </p:txBody>
      </p:sp>
    </p:spTree>
    <p:extLst>
      <p:ext uri="{BB962C8B-B14F-4D97-AF65-F5344CB8AC3E}">
        <p14:creationId xmlns:p14="http://schemas.microsoft.com/office/powerpoint/2010/main" val="243298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a:xfrm>
            <a:off x="682625" y="215900"/>
            <a:ext cx="7772400" cy="1143000"/>
          </a:xfrm>
        </p:spPr>
        <p:txBody>
          <a:bodyPr>
            <a:normAutofit fontScale="90000"/>
          </a:bodyPr>
          <a:lstStyle/>
          <a:p>
            <a:r>
              <a:rPr lang="en-US" sz="4000" dirty="0"/>
              <a:t>Using </a:t>
            </a:r>
            <a:r>
              <a:rPr lang="en-US" sz="4000" dirty="0" smtClean="0"/>
              <a:t>FOL: </a:t>
            </a:r>
            <a:r>
              <a:rPr lang="en-US" sz="3600" dirty="0" smtClean="0">
                <a:solidFill>
                  <a:schemeClr val="accent2"/>
                </a:solidFill>
              </a:rPr>
              <a:t>(</a:t>
            </a:r>
            <a:r>
              <a:rPr lang="en-US" sz="3600" dirty="0">
                <a:solidFill>
                  <a:schemeClr val="accent2"/>
                </a:solidFill>
              </a:rPr>
              <a:t>More of) the Kinship Domain</a:t>
            </a:r>
          </a:p>
        </p:txBody>
      </p:sp>
      <p:sp>
        <p:nvSpPr>
          <p:cNvPr id="941059" name="Rectangle 3"/>
          <p:cNvSpPr>
            <a:spLocks noGrp="1" noChangeArrowheads="1"/>
          </p:cNvSpPr>
          <p:nvPr>
            <p:ph sz="quarter" idx="1"/>
          </p:nvPr>
        </p:nvSpPr>
        <p:spPr>
          <a:xfrm>
            <a:off x="231775" y="1609725"/>
            <a:ext cx="8743950" cy="4838700"/>
          </a:xfrm>
        </p:spPr>
        <p:txBody>
          <a:bodyPr>
            <a:normAutofit lnSpcReduction="10000"/>
          </a:bodyPr>
          <a:lstStyle/>
          <a:p>
            <a:pPr>
              <a:lnSpc>
                <a:spcPct val="90000"/>
              </a:lnSpc>
            </a:pPr>
            <a:r>
              <a:rPr lang="en-US" sz="2400" dirty="0"/>
              <a:t>“Sibling” is symmetric</a:t>
            </a:r>
          </a:p>
          <a:p>
            <a:pPr lvl="1">
              <a:lnSpc>
                <a:spcPct val="90000"/>
              </a:lnSpc>
              <a:buFont typeface="Wingdings" charset="2"/>
              <a:buNone/>
            </a:pPr>
            <a:r>
              <a:rPr lang="en-US" sz="2100" dirty="0" err="1">
                <a:sym typeface="Symbol" charset="2"/>
              </a:rPr>
              <a:t></a:t>
            </a:r>
            <a:r>
              <a:rPr lang="en-US" sz="2100" i="1" dirty="0" err="1"/>
              <a:t>x</a:t>
            </a:r>
            <a:r>
              <a:rPr lang="en-US" sz="2100" dirty="0" err="1"/>
              <a:t>,</a:t>
            </a:r>
            <a:r>
              <a:rPr lang="en-US" sz="2100" i="1" dirty="0" err="1"/>
              <a:t>y</a:t>
            </a:r>
            <a:r>
              <a:rPr lang="en-US" sz="2100" dirty="0"/>
              <a:t> </a:t>
            </a:r>
            <a:r>
              <a:rPr lang="en-US" sz="2100" i="1" dirty="0" err="1"/>
              <a:t>Sibling</a:t>
            </a:r>
            <a:r>
              <a:rPr lang="en-US" sz="2100" dirty="0" err="1"/>
              <a:t>(</a:t>
            </a:r>
            <a:r>
              <a:rPr lang="en-US" sz="2100" i="1" dirty="0" err="1"/>
              <a:t>x,y</a:t>
            </a:r>
            <a:r>
              <a:rPr lang="en-US" sz="2100" dirty="0"/>
              <a:t>)</a:t>
            </a:r>
            <a:r>
              <a:rPr lang="en-US" sz="2100" i="1" dirty="0"/>
              <a:t> </a:t>
            </a:r>
            <a:r>
              <a:rPr lang="en-US" sz="2100" dirty="0" err="1">
                <a:sym typeface="Symbol" charset="2"/>
              </a:rPr>
              <a:t></a:t>
            </a:r>
            <a:r>
              <a:rPr lang="en-US" sz="2100" i="1" dirty="0">
                <a:sym typeface="Symbol" charset="2"/>
              </a:rPr>
              <a:t> </a:t>
            </a:r>
            <a:r>
              <a:rPr lang="en-US" sz="2100" i="1" dirty="0" err="1"/>
              <a:t>Sibling</a:t>
            </a:r>
            <a:r>
              <a:rPr lang="en-US" sz="2100" dirty="0" err="1"/>
              <a:t>(</a:t>
            </a:r>
            <a:r>
              <a:rPr lang="en-US" sz="2100" i="1" dirty="0" err="1"/>
              <a:t>y,x</a:t>
            </a:r>
            <a:r>
              <a:rPr lang="en-US" sz="2100" dirty="0"/>
              <a:t>)</a:t>
            </a:r>
            <a:r>
              <a:rPr lang="en-US" sz="2100" i="1" dirty="0"/>
              <a:t> </a:t>
            </a:r>
            <a:r>
              <a:rPr lang="en-US" sz="2100" dirty="0">
                <a:solidFill>
                  <a:schemeClr val="accent2"/>
                </a:solidFill>
              </a:rPr>
              <a:t>- a </a:t>
            </a:r>
            <a:r>
              <a:rPr lang="en-US" sz="2100" i="1" dirty="0">
                <a:solidFill>
                  <a:schemeClr val="accent2"/>
                </a:solidFill>
              </a:rPr>
              <a:t>theorem</a:t>
            </a:r>
            <a:r>
              <a:rPr lang="en-US" sz="2100" dirty="0">
                <a:solidFill>
                  <a:schemeClr val="accent2"/>
                </a:solidFill>
              </a:rPr>
              <a:t> derivable from def.</a:t>
            </a:r>
          </a:p>
          <a:p>
            <a:pPr>
              <a:lnSpc>
                <a:spcPct val="90000"/>
              </a:lnSpc>
            </a:pPr>
            <a:r>
              <a:rPr lang="en-US" sz="2400" dirty="0"/>
              <a:t>Brothers are male siblings</a:t>
            </a:r>
          </a:p>
          <a:p>
            <a:pPr lvl="1">
              <a:lnSpc>
                <a:spcPct val="90000"/>
              </a:lnSpc>
              <a:buFont typeface="Wingdings" charset="2"/>
              <a:buNone/>
            </a:pPr>
            <a:r>
              <a:rPr lang="en-US" sz="2100" dirty="0" err="1">
                <a:sym typeface="Symbol" charset="2"/>
              </a:rPr>
              <a:t></a:t>
            </a:r>
            <a:r>
              <a:rPr lang="en-US" sz="2100" i="1" dirty="0" err="1"/>
              <a:t>x</a:t>
            </a:r>
            <a:r>
              <a:rPr lang="en-US" sz="2100" dirty="0" err="1"/>
              <a:t>,</a:t>
            </a:r>
            <a:r>
              <a:rPr lang="en-US" sz="2100" i="1" dirty="0" err="1"/>
              <a:t>y</a:t>
            </a:r>
            <a:r>
              <a:rPr lang="en-US" sz="2100" dirty="0"/>
              <a:t> </a:t>
            </a:r>
            <a:r>
              <a:rPr lang="en-US" sz="2100" i="1" dirty="0" err="1"/>
              <a:t>Brother</a:t>
            </a:r>
            <a:r>
              <a:rPr lang="en-US" sz="2100" dirty="0" err="1"/>
              <a:t>(</a:t>
            </a:r>
            <a:r>
              <a:rPr lang="en-US" sz="2100" i="1" dirty="0" err="1"/>
              <a:t>x,y</a:t>
            </a:r>
            <a:r>
              <a:rPr lang="en-US" sz="2100" dirty="0"/>
              <a:t>)</a:t>
            </a:r>
            <a:r>
              <a:rPr lang="en-US" sz="2100" i="1" dirty="0"/>
              <a:t> </a:t>
            </a:r>
            <a:r>
              <a:rPr lang="en-US" sz="2100" dirty="0" err="1">
                <a:sym typeface="Symbol" charset="2"/>
              </a:rPr>
              <a:t></a:t>
            </a:r>
            <a:r>
              <a:rPr lang="en-US" sz="2100" dirty="0"/>
              <a:t> </a:t>
            </a:r>
            <a:r>
              <a:rPr lang="en-US" sz="2100" i="1" dirty="0" err="1"/>
              <a:t>Sibling</a:t>
            </a:r>
            <a:r>
              <a:rPr lang="en-US" sz="2100" dirty="0" err="1"/>
              <a:t>(</a:t>
            </a:r>
            <a:r>
              <a:rPr lang="en-US" sz="2100" i="1" dirty="0" err="1"/>
              <a:t>x,y</a:t>
            </a:r>
            <a:r>
              <a:rPr lang="en-US" sz="2100" dirty="0"/>
              <a:t>)</a:t>
            </a:r>
            <a:r>
              <a:rPr lang="en-US" sz="2100" i="1" dirty="0"/>
              <a:t> </a:t>
            </a:r>
            <a:r>
              <a:rPr lang="en-US" sz="2100" dirty="0" err="1">
                <a:sym typeface="Symbol" charset="2"/>
              </a:rPr>
              <a:t></a:t>
            </a:r>
            <a:r>
              <a:rPr lang="en-US" sz="2100" dirty="0">
                <a:sym typeface="Symbol" charset="2"/>
              </a:rPr>
              <a:t> </a:t>
            </a:r>
            <a:r>
              <a:rPr lang="en-US" sz="2100" dirty="0" err="1">
                <a:sym typeface="Symbol" charset="2"/>
              </a:rPr>
              <a:t>Male(</a:t>
            </a:r>
            <a:r>
              <a:rPr lang="en-US" sz="2100" i="1" dirty="0" err="1">
                <a:sym typeface="Symbol" charset="2"/>
              </a:rPr>
              <a:t>x</a:t>
            </a:r>
            <a:r>
              <a:rPr lang="en-US" sz="2100" dirty="0">
                <a:sym typeface="Symbol" charset="2"/>
              </a:rPr>
              <a:t>)</a:t>
            </a:r>
          </a:p>
          <a:p>
            <a:pPr>
              <a:lnSpc>
                <a:spcPct val="90000"/>
              </a:lnSpc>
            </a:pPr>
            <a:r>
              <a:rPr lang="en-US" sz="2400" dirty="0"/>
              <a:t>Male and female are mutually exclusive</a:t>
            </a:r>
          </a:p>
          <a:p>
            <a:pPr lvl="1">
              <a:lnSpc>
                <a:spcPct val="90000"/>
              </a:lnSpc>
              <a:buFont typeface="Wingdings" charset="2"/>
              <a:buNone/>
            </a:pPr>
            <a:r>
              <a:rPr lang="en-US" sz="2100" dirty="0" err="1">
                <a:sym typeface="Symbol" charset="2"/>
              </a:rPr>
              <a:t></a:t>
            </a:r>
            <a:r>
              <a:rPr lang="en-US" sz="2100" i="1" dirty="0" err="1"/>
              <a:t>x</a:t>
            </a:r>
            <a:r>
              <a:rPr lang="en-US" sz="2100" dirty="0"/>
              <a:t> </a:t>
            </a:r>
            <a:r>
              <a:rPr lang="en-US" sz="2100" i="1" dirty="0" err="1"/>
              <a:t>Male</a:t>
            </a:r>
            <a:r>
              <a:rPr lang="en-US" sz="2100" dirty="0" err="1"/>
              <a:t>(</a:t>
            </a:r>
            <a:r>
              <a:rPr lang="en-US" sz="2100" i="1" dirty="0" err="1"/>
              <a:t>x</a:t>
            </a:r>
            <a:r>
              <a:rPr lang="en-US" sz="2100" dirty="0"/>
              <a:t>) </a:t>
            </a:r>
            <a:r>
              <a:rPr lang="en-US" sz="2100" dirty="0" err="1">
                <a:sym typeface="Symbol" charset="2"/>
              </a:rPr>
              <a:t></a:t>
            </a:r>
            <a:r>
              <a:rPr lang="en-US" sz="2100" dirty="0">
                <a:sym typeface="Symbol" charset="2"/>
              </a:rPr>
              <a:t> </a:t>
            </a:r>
            <a:r>
              <a:rPr lang="en-US" sz="1900" dirty="0" err="1">
                <a:sym typeface="Symbol" charset="2"/>
              </a:rPr>
              <a:t></a:t>
            </a:r>
            <a:r>
              <a:rPr lang="en-US" sz="2100" i="1" dirty="0" err="1">
                <a:sym typeface="Symbol" charset="2"/>
              </a:rPr>
              <a:t>Female</a:t>
            </a:r>
            <a:r>
              <a:rPr lang="en-US" sz="2100" dirty="0" err="1">
                <a:sym typeface="Symbol" charset="2"/>
              </a:rPr>
              <a:t>(</a:t>
            </a:r>
            <a:r>
              <a:rPr lang="en-US" sz="2100" i="1" dirty="0" err="1">
                <a:sym typeface="Symbol" charset="2"/>
              </a:rPr>
              <a:t>x</a:t>
            </a:r>
            <a:r>
              <a:rPr lang="en-US" sz="2100" dirty="0">
                <a:sym typeface="Symbol" charset="2"/>
              </a:rPr>
              <a:t>)</a:t>
            </a:r>
            <a:endParaRPr lang="en-US" sz="2000" dirty="0"/>
          </a:p>
          <a:p>
            <a:pPr>
              <a:lnSpc>
                <a:spcPct val="90000"/>
              </a:lnSpc>
            </a:pPr>
            <a:r>
              <a:rPr lang="en-US" sz="2400" dirty="0"/>
              <a:t>Siblings are either brothers or sisters</a:t>
            </a:r>
          </a:p>
          <a:p>
            <a:pPr lvl="1">
              <a:lnSpc>
                <a:spcPct val="90000"/>
              </a:lnSpc>
              <a:buNone/>
            </a:pPr>
            <a:r>
              <a:rPr lang="en-US" sz="2100" dirty="0">
                <a:sym typeface="Symbol" charset="2"/>
              </a:rPr>
              <a:t></a:t>
            </a:r>
            <a:r>
              <a:rPr lang="en-US" sz="2100" i="1" dirty="0" err="1"/>
              <a:t>x</a:t>
            </a:r>
            <a:r>
              <a:rPr lang="en-US" sz="2100" dirty="0" err="1"/>
              <a:t>,</a:t>
            </a:r>
            <a:r>
              <a:rPr lang="en-US" sz="2100" i="1" dirty="0" err="1"/>
              <a:t>y</a:t>
            </a:r>
            <a:r>
              <a:rPr lang="en-US" sz="2100" dirty="0"/>
              <a:t> </a:t>
            </a:r>
            <a:r>
              <a:rPr lang="en-US" sz="2100" i="1" dirty="0"/>
              <a:t>Sibling</a:t>
            </a:r>
            <a:r>
              <a:rPr lang="en-US" sz="2100" dirty="0"/>
              <a:t>(</a:t>
            </a:r>
            <a:r>
              <a:rPr lang="en-US" sz="2100" i="1" dirty="0" err="1"/>
              <a:t>x,y</a:t>
            </a:r>
            <a:r>
              <a:rPr lang="en-US" sz="2100" dirty="0" smtClean="0"/>
              <a:t>)</a:t>
            </a:r>
            <a:r>
              <a:rPr lang="en-US" sz="2100" i="1" dirty="0">
                <a:sym typeface="Symbol" charset="2"/>
              </a:rPr>
              <a:t> </a:t>
            </a:r>
            <a:r>
              <a:rPr lang="en-US" sz="2100" dirty="0" smtClean="0">
                <a:sym typeface="Symbol" charset="2"/>
              </a:rPr>
              <a:t> </a:t>
            </a:r>
            <a:r>
              <a:rPr lang="en-US" sz="2100" i="1" dirty="0" smtClean="0"/>
              <a:t>Brother</a:t>
            </a:r>
            <a:r>
              <a:rPr lang="en-US" sz="2100" dirty="0"/>
              <a:t>(</a:t>
            </a:r>
            <a:r>
              <a:rPr lang="en-US" sz="2100" i="1" dirty="0" err="1"/>
              <a:t>x,y</a:t>
            </a:r>
            <a:r>
              <a:rPr lang="en-US" sz="2100" dirty="0"/>
              <a:t>)</a:t>
            </a:r>
            <a:r>
              <a:rPr lang="en-US" sz="2100" i="1" dirty="0"/>
              <a:t> </a:t>
            </a:r>
            <a:r>
              <a:rPr lang="en-US" sz="2100" dirty="0">
                <a:sym typeface="Symbol" charset="2"/>
              </a:rPr>
              <a:t></a:t>
            </a:r>
            <a:r>
              <a:rPr lang="en-US" sz="2100" i="1" dirty="0">
                <a:sym typeface="Symbol" charset="2"/>
              </a:rPr>
              <a:t> Sister</a:t>
            </a:r>
            <a:r>
              <a:rPr lang="en-US" sz="2100" dirty="0">
                <a:sym typeface="Symbol" charset="2"/>
              </a:rPr>
              <a:t>(</a:t>
            </a:r>
            <a:r>
              <a:rPr lang="en-US" sz="2100" i="1" dirty="0" err="1">
                <a:sym typeface="Symbol" charset="2"/>
              </a:rPr>
              <a:t>x,y</a:t>
            </a:r>
            <a:r>
              <a:rPr lang="en-US" sz="2100" dirty="0" smtClean="0">
                <a:sym typeface="Symbol" charset="2"/>
              </a:rPr>
              <a:t>)</a:t>
            </a:r>
            <a:endParaRPr lang="en-US" sz="2100" dirty="0"/>
          </a:p>
          <a:p>
            <a:pPr>
              <a:lnSpc>
                <a:spcPct val="90000"/>
              </a:lnSpc>
            </a:pPr>
            <a:r>
              <a:rPr lang="en-US" sz="2400" dirty="0"/>
              <a:t>A mother is a</a:t>
            </a:r>
            <a:r>
              <a:rPr lang="en-US" sz="2400" dirty="0" smtClean="0"/>
              <a:t> unique female </a:t>
            </a:r>
            <a:r>
              <a:rPr lang="en-US" sz="2400" dirty="0"/>
              <a:t>parent</a:t>
            </a:r>
          </a:p>
          <a:p>
            <a:pPr lvl="1">
              <a:lnSpc>
                <a:spcPct val="90000"/>
              </a:lnSpc>
              <a:buFont typeface="Wingdings" charset="2"/>
              <a:buNone/>
            </a:pPr>
            <a:r>
              <a:rPr lang="en-US" sz="2100" dirty="0" err="1">
                <a:sym typeface="Symbol" charset="2"/>
              </a:rPr>
              <a:t></a:t>
            </a:r>
            <a:r>
              <a:rPr lang="en-US" sz="2100" i="1" dirty="0" err="1"/>
              <a:t>m</a:t>
            </a:r>
            <a:r>
              <a:rPr lang="en-US" sz="2100" dirty="0" err="1"/>
              <a:t>,</a:t>
            </a:r>
            <a:r>
              <a:rPr lang="en-US" sz="2100" i="1" dirty="0" err="1"/>
              <a:t>c</a:t>
            </a:r>
            <a:r>
              <a:rPr lang="en-US" sz="2100" dirty="0"/>
              <a:t> (</a:t>
            </a:r>
            <a:r>
              <a:rPr lang="en-US" sz="2100" i="1" dirty="0" err="1"/>
              <a:t>Mother</a:t>
            </a:r>
            <a:r>
              <a:rPr lang="en-US" sz="2100" dirty="0" err="1"/>
              <a:t>(</a:t>
            </a:r>
            <a:r>
              <a:rPr lang="en-US" sz="2100" i="1" dirty="0" err="1"/>
              <a:t>c</a:t>
            </a:r>
            <a:r>
              <a:rPr lang="en-US" sz="2100" dirty="0"/>
              <a:t>) = </a:t>
            </a:r>
            <a:r>
              <a:rPr lang="en-US" sz="2100" i="1" dirty="0" err="1"/>
              <a:t>m</a:t>
            </a:r>
            <a:r>
              <a:rPr lang="en-US" sz="2100" dirty="0"/>
              <a:t>) </a:t>
            </a:r>
            <a:r>
              <a:rPr lang="en-US" sz="2100" dirty="0" err="1">
                <a:sym typeface="Symbol" charset="2"/>
              </a:rPr>
              <a:t></a:t>
            </a:r>
            <a:r>
              <a:rPr lang="en-US" sz="2100" dirty="0"/>
              <a:t> (</a:t>
            </a:r>
            <a:r>
              <a:rPr lang="en-US" sz="2100" i="1" dirty="0" err="1"/>
              <a:t>Female</a:t>
            </a:r>
            <a:r>
              <a:rPr lang="en-US" sz="2100" dirty="0" err="1"/>
              <a:t>(</a:t>
            </a:r>
            <a:r>
              <a:rPr lang="en-US" sz="2100" i="1" dirty="0" err="1"/>
              <a:t>m</a:t>
            </a:r>
            <a:r>
              <a:rPr lang="en-US" sz="2100" dirty="0"/>
              <a:t>)</a:t>
            </a:r>
            <a:r>
              <a:rPr lang="en-US" sz="2100" i="1" dirty="0"/>
              <a:t> </a:t>
            </a:r>
            <a:r>
              <a:rPr lang="en-US" sz="2100" dirty="0" err="1">
                <a:sym typeface="Symbol" charset="2"/>
              </a:rPr>
              <a:t></a:t>
            </a:r>
            <a:r>
              <a:rPr lang="en-US" sz="2100" i="1" dirty="0">
                <a:sym typeface="Symbol" charset="2"/>
              </a:rPr>
              <a:t> </a:t>
            </a:r>
            <a:r>
              <a:rPr lang="en-US" sz="2100" i="1" dirty="0" err="1"/>
              <a:t>Parent</a:t>
            </a:r>
            <a:r>
              <a:rPr lang="en-US" sz="2100" dirty="0" err="1"/>
              <a:t>(</a:t>
            </a:r>
            <a:r>
              <a:rPr lang="en-US" sz="2100" i="1" dirty="0" err="1"/>
              <a:t>m,c</a:t>
            </a:r>
            <a:r>
              <a:rPr lang="en-US" sz="2100" dirty="0"/>
              <a:t>))</a:t>
            </a:r>
          </a:p>
          <a:p>
            <a:pPr>
              <a:lnSpc>
                <a:spcPct val="90000"/>
              </a:lnSpc>
            </a:pPr>
            <a:r>
              <a:rPr lang="en-US" sz="2400" dirty="0"/>
              <a:t>A first cousin is a child of a parent’s sibling</a:t>
            </a:r>
          </a:p>
          <a:p>
            <a:pPr lvl="1">
              <a:lnSpc>
                <a:spcPct val="90000"/>
              </a:lnSpc>
              <a:buFont typeface="Wingdings" charset="2"/>
              <a:buNone/>
            </a:pPr>
            <a:r>
              <a:rPr lang="en-US" sz="2100" dirty="0" err="1">
                <a:sym typeface="Symbol" charset="2"/>
              </a:rPr>
              <a:t></a:t>
            </a:r>
            <a:r>
              <a:rPr lang="en-US" sz="2100" i="1" dirty="0" err="1"/>
              <a:t>x</a:t>
            </a:r>
            <a:r>
              <a:rPr lang="en-US" sz="2100" dirty="0" err="1"/>
              <a:t>,</a:t>
            </a:r>
            <a:r>
              <a:rPr lang="en-US" sz="2100" i="1" dirty="0" err="1"/>
              <a:t>y</a:t>
            </a:r>
            <a:r>
              <a:rPr lang="en-US" sz="2100" dirty="0"/>
              <a:t> </a:t>
            </a:r>
            <a:r>
              <a:rPr lang="en-US" sz="2100" i="1" dirty="0" err="1"/>
              <a:t>FirstCousin</a:t>
            </a:r>
            <a:r>
              <a:rPr lang="en-US" sz="2100" dirty="0" err="1"/>
              <a:t>(</a:t>
            </a:r>
            <a:r>
              <a:rPr lang="en-US" sz="2100" i="1" dirty="0" err="1"/>
              <a:t>x,y</a:t>
            </a:r>
            <a:r>
              <a:rPr lang="en-US" sz="2100" dirty="0"/>
              <a:t>)</a:t>
            </a:r>
            <a:r>
              <a:rPr lang="en-US" sz="2100" i="1" dirty="0"/>
              <a:t> </a:t>
            </a:r>
            <a:r>
              <a:rPr lang="en-US" sz="2100" dirty="0" err="1">
                <a:sym typeface="Symbol" charset="2"/>
              </a:rPr>
              <a:t></a:t>
            </a:r>
            <a:r>
              <a:rPr lang="en-US" sz="2100" i="1" dirty="0">
                <a:sym typeface="Symbol" charset="2"/>
              </a:rPr>
              <a:t> </a:t>
            </a:r>
            <a:r>
              <a:rPr lang="en-US" sz="2100" dirty="0" err="1">
                <a:sym typeface="Symbol" charset="2"/>
              </a:rPr>
              <a:t></a:t>
            </a:r>
            <a:r>
              <a:rPr lang="en-US" sz="2100" i="1" dirty="0" err="1"/>
              <a:t>p</a:t>
            </a:r>
            <a:r>
              <a:rPr lang="en-US" sz="2100" dirty="0" err="1"/>
              <a:t>,</a:t>
            </a:r>
            <a:r>
              <a:rPr lang="en-US" sz="2100" i="1" dirty="0" err="1"/>
              <a:t>q</a:t>
            </a:r>
            <a:r>
              <a:rPr lang="en-US" sz="2100" dirty="0"/>
              <a:t> </a:t>
            </a:r>
            <a:r>
              <a:rPr lang="en-US" sz="2100" i="1" dirty="0" err="1"/>
              <a:t>Parent</a:t>
            </a:r>
            <a:r>
              <a:rPr lang="en-US" sz="2100" dirty="0" err="1"/>
              <a:t>(</a:t>
            </a:r>
            <a:r>
              <a:rPr lang="en-US" sz="2100" i="1" dirty="0" err="1"/>
              <a:t>p</a:t>
            </a:r>
            <a:r>
              <a:rPr lang="en-US" sz="2100" dirty="0" err="1"/>
              <a:t>,</a:t>
            </a:r>
            <a:r>
              <a:rPr lang="en-US" sz="2100" i="1" dirty="0" err="1"/>
              <a:t>x</a:t>
            </a:r>
            <a:r>
              <a:rPr lang="en-US" sz="2100" dirty="0"/>
              <a:t>) </a:t>
            </a:r>
            <a:r>
              <a:rPr lang="en-US" sz="2100" dirty="0" err="1">
                <a:sym typeface="Symbol" charset="2"/>
              </a:rPr>
              <a:t></a:t>
            </a:r>
            <a:r>
              <a:rPr lang="en-US" sz="2100" dirty="0">
                <a:sym typeface="Symbol" charset="2"/>
              </a:rPr>
              <a:t> </a:t>
            </a:r>
            <a:r>
              <a:rPr lang="en-US" sz="2100" i="1" dirty="0" err="1"/>
              <a:t>Sibling</a:t>
            </a:r>
            <a:r>
              <a:rPr lang="en-US" sz="2100" dirty="0" err="1"/>
              <a:t>(</a:t>
            </a:r>
            <a:r>
              <a:rPr lang="en-US" sz="2100" i="1" dirty="0" err="1"/>
              <a:t>q</a:t>
            </a:r>
            <a:r>
              <a:rPr lang="en-US" sz="2100" dirty="0" err="1"/>
              <a:t>,</a:t>
            </a:r>
            <a:r>
              <a:rPr lang="en-US" sz="2100" i="1" dirty="0" err="1"/>
              <a:t>p</a:t>
            </a:r>
            <a:r>
              <a:rPr lang="en-US" sz="2100" dirty="0"/>
              <a:t>) </a:t>
            </a:r>
            <a:r>
              <a:rPr lang="en-US" sz="2100" dirty="0" err="1">
                <a:sym typeface="Symbol" charset="2"/>
              </a:rPr>
              <a:t></a:t>
            </a:r>
            <a:r>
              <a:rPr lang="en-US" sz="2100" dirty="0"/>
              <a:t> </a:t>
            </a:r>
            <a:r>
              <a:rPr lang="en-US" sz="2100" i="1" dirty="0" err="1"/>
              <a:t>Parent</a:t>
            </a:r>
            <a:r>
              <a:rPr lang="en-US" sz="2100" dirty="0" err="1"/>
              <a:t>(</a:t>
            </a:r>
            <a:r>
              <a:rPr lang="en-US" sz="2100" i="1" dirty="0" err="1"/>
              <a:t>q</a:t>
            </a:r>
            <a:r>
              <a:rPr lang="en-US" sz="2100" dirty="0" err="1"/>
              <a:t>,</a:t>
            </a:r>
            <a:r>
              <a:rPr lang="en-US" sz="2100" i="1" dirty="0" err="1"/>
              <a:t>y</a:t>
            </a:r>
            <a:r>
              <a:rPr lang="en-US" sz="2100" dirty="0"/>
              <a:t>)</a:t>
            </a:r>
          </a:p>
        </p:txBody>
      </p:sp>
    </p:spTree>
    <p:extLst>
      <p:ext uri="{BB962C8B-B14F-4D97-AF65-F5344CB8AC3E}">
        <p14:creationId xmlns:p14="http://schemas.microsoft.com/office/powerpoint/2010/main" val="347598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1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41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41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410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410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410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4105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4105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4105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4105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4105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410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1059"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9730" name="Rectangle 2"/>
          <p:cNvSpPr>
            <a:spLocks noGrp="1" noChangeArrowheads="1"/>
          </p:cNvSpPr>
          <p:nvPr>
            <p:ph type="title"/>
          </p:nvPr>
        </p:nvSpPr>
        <p:spPr>
          <a:xfrm>
            <a:off x="709613" y="336550"/>
            <a:ext cx="7772400" cy="1143000"/>
          </a:xfrm>
        </p:spPr>
        <p:txBody>
          <a:bodyPr/>
          <a:lstStyle/>
          <a:p>
            <a:r>
              <a:rPr lang="en-US"/>
              <a:t>Syntactic Sugar</a:t>
            </a:r>
          </a:p>
        </p:txBody>
      </p:sp>
      <p:sp>
        <p:nvSpPr>
          <p:cNvPr id="969731" name="Rectangle 3"/>
          <p:cNvSpPr>
            <a:spLocks noGrp="1" noChangeArrowheads="1"/>
          </p:cNvSpPr>
          <p:nvPr>
            <p:ph sz="quarter" idx="1"/>
          </p:nvPr>
        </p:nvSpPr>
        <p:spPr>
          <a:xfrm>
            <a:off x="395288" y="1635125"/>
            <a:ext cx="8534400" cy="4460875"/>
          </a:xfrm>
        </p:spPr>
        <p:txBody>
          <a:bodyPr>
            <a:normAutofit fontScale="92500"/>
          </a:bodyPr>
          <a:lstStyle/>
          <a:p>
            <a:pPr>
              <a:lnSpc>
                <a:spcPct val="90000"/>
              </a:lnSpc>
            </a:pPr>
            <a:r>
              <a:rPr lang="en-US" sz="2800">
                <a:sym typeface="Symbol" charset="2"/>
              </a:rPr>
              <a:t>Use a well-defined alternative syntax that is easier to read and/or write and which can be converted into standard notation</a:t>
            </a:r>
          </a:p>
          <a:p>
            <a:pPr lvl="1">
              <a:lnSpc>
                <a:spcPct val="90000"/>
              </a:lnSpc>
            </a:pPr>
            <a:r>
              <a:rPr lang="en-US" sz="2400">
                <a:sym typeface="Symbol" charset="2"/>
              </a:rPr>
              <a:t>Instead of (x=y) may use x≠y</a:t>
            </a:r>
          </a:p>
          <a:p>
            <a:pPr lvl="1">
              <a:lnSpc>
                <a:spcPct val="90000"/>
              </a:lnSpc>
            </a:pPr>
            <a:r>
              <a:rPr lang="en-US" sz="2400">
                <a:sym typeface="Symbol" charset="2"/>
              </a:rPr>
              <a:t>Instead of +(x,y) may use x+y</a:t>
            </a:r>
          </a:p>
          <a:p>
            <a:pPr lvl="2">
              <a:lnSpc>
                <a:spcPct val="90000"/>
              </a:lnSpc>
            </a:pPr>
            <a:r>
              <a:rPr lang="en-US" sz="2000">
                <a:sym typeface="Symbol" charset="2"/>
              </a:rPr>
              <a:t>Assumes that + is defined as a function</a:t>
            </a:r>
          </a:p>
          <a:p>
            <a:pPr lvl="1">
              <a:lnSpc>
                <a:spcPct val="90000"/>
              </a:lnSpc>
            </a:pPr>
            <a:r>
              <a:rPr lang="en-US" sz="2400">
                <a:sym typeface="Symbol" charset="2"/>
              </a:rPr>
              <a:t>(+(x,y)=5) becomes (x+y)≠5</a:t>
            </a:r>
          </a:p>
          <a:p>
            <a:pPr>
              <a:lnSpc>
                <a:spcPct val="90000"/>
              </a:lnSpc>
            </a:pPr>
            <a:r>
              <a:rPr lang="en-US" sz="2800">
                <a:sym typeface="Symbol" charset="2"/>
              </a:rPr>
              <a:t>Often involves altering predicate from </a:t>
            </a:r>
            <a:r>
              <a:rPr lang="en-US" sz="2800" i="1">
                <a:sym typeface="Symbol" charset="2"/>
              </a:rPr>
              <a:t>prefix</a:t>
            </a:r>
            <a:r>
              <a:rPr lang="en-US" sz="2800">
                <a:sym typeface="Symbol" charset="2"/>
              </a:rPr>
              <a:t> to </a:t>
            </a:r>
            <a:r>
              <a:rPr lang="en-US" sz="2800" i="1">
                <a:sym typeface="Symbol" charset="2"/>
              </a:rPr>
              <a:t>infix</a:t>
            </a:r>
            <a:endParaRPr lang="en-US" sz="2800">
              <a:sym typeface="Symbol" charset="2"/>
            </a:endParaRPr>
          </a:p>
          <a:p>
            <a:pPr>
              <a:lnSpc>
                <a:spcPct val="90000"/>
              </a:lnSpc>
            </a:pPr>
            <a:r>
              <a:rPr lang="en-US" sz="2800">
                <a:sym typeface="Symbol" charset="2"/>
              </a:rPr>
              <a:t>But also usable as short hand for groups of objects</a:t>
            </a:r>
          </a:p>
          <a:p>
            <a:pPr lvl="1">
              <a:lnSpc>
                <a:spcPct val="90000"/>
              </a:lnSpc>
            </a:pPr>
            <a:r>
              <a:rPr lang="en-US" sz="2400">
                <a:sym typeface="Symbol" charset="2"/>
              </a:rPr>
              <a:t>E.g., a </a:t>
            </a:r>
            <a:r>
              <a:rPr lang="en-US" sz="2400" i="1">
                <a:sym typeface="Symbol" charset="2"/>
              </a:rPr>
              <a:t>set</a:t>
            </a:r>
            <a:r>
              <a:rPr lang="en-US" sz="2400">
                <a:sym typeface="Symbol" charset="2"/>
              </a:rPr>
              <a:t> {a,b,c} or </a:t>
            </a:r>
            <a:r>
              <a:rPr lang="en-US" sz="2400" i="1">
                <a:sym typeface="Symbol" charset="2"/>
              </a:rPr>
              <a:t>list</a:t>
            </a:r>
            <a:r>
              <a:rPr lang="en-US" sz="2400">
                <a:sym typeface="Symbol" charset="2"/>
              </a:rPr>
              <a:t> [a,b,b,a]</a:t>
            </a:r>
          </a:p>
          <a:p>
            <a:pPr lvl="2">
              <a:lnSpc>
                <a:spcPct val="90000"/>
              </a:lnSpc>
            </a:pPr>
            <a:r>
              <a:rPr lang="en-US" sz="2000">
                <a:sym typeface="Symbol" charset="2"/>
              </a:rPr>
              <a:t>Will define both of these later</a:t>
            </a:r>
          </a:p>
        </p:txBody>
      </p:sp>
    </p:spTree>
    <p:extLst>
      <p:ext uri="{BB962C8B-B14F-4D97-AF65-F5344CB8AC3E}">
        <p14:creationId xmlns:p14="http://schemas.microsoft.com/office/powerpoint/2010/main" val="30692404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Grp="1" noChangeArrowheads="1"/>
          </p:cNvSpPr>
          <p:nvPr>
            <p:ph type="title"/>
          </p:nvPr>
        </p:nvSpPr>
        <p:spPr>
          <a:xfrm>
            <a:off x="359827" y="371930"/>
            <a:ext cx="8942268" cy="1143000"/>
          </a:xfrm>
        </p:spPr>
        <p:txBody>
          <a:bodyPr>
            <a:normAutofit fontScale="90000"/>
          </a:bodyPr>
          <a:lstStyle/>
          <a:p>
            <a:r>
              <a:rPr lang="en-US" dirty="0">
                <a:uFillTx/>
              </a:rPr>
              <a:t>Example </a:t>
            </a:r>
            <a:r>
              <a:rPr lang="en-US" dirty="0" smtClean="0">
                <a:uFillTx/>
              </a:rPr>
              <a:t>Domain: </a:t>
            </a:r>
            <a:br>
              <a:rPr lang="en-US" dirty="0" smtClean="0">
                <a:uFillTx/>
              </a:rPr>
            </a:br>
            <a:r>
              <a:rPr lang="en-US" sz="3600" dirty="0" smtClean="0">
                <a:solidFill>
                  <a:srgbClr val="0000FF"/>
                </a:solidFill>
                <a:uFillTx/>
              </a:rPr>
              <a:t>Arithmetic </a:t>
            </a:r>
            <a:r>
              <a:rPr lang="en-US" sz="3600" dirty="0">
                <a:solidFill>
                  <a:srgbClr val="0000FF"/>
                </a:solidFill>
                <a:uFillTx/>
              </a:rPr>
              <a:t>on Natural Numbers</a:t>
            </a:r>
            <a:endParaRPr lang="en-US" dirty="0">
              <a:solidFill>
                <a:srgbClr val="0000FF"/>
              </a:solidFill>
              <a:uFillTx/>
            </a:endParaRPr>
          </a:p>
        </p:txBody>
      </p:sp>
      <p:sp>
        <p:nvSpPr>
          <p:cNvPr id="973827" name="Rectangle 3"/>
          <p:cNvSpPr>
            <a:spLocks noGrp="1" noChangeArrowheads="1"/>
          </p:cNvSpPr>
          <p:nvPr>
            <p:ph idx="1"/>
          </p:nvPr>
        </p:nvSpPr>
        <p:spPr>
          <a:xfrm>
            <a:off x="646793" y="1549175"/>
            <a:ext cx="8007350" cy="4011612"/>
          </a:xfrm>
        </p:spPr>
        <p:txBody>
          <a:bodyPr>
            <a:normAutofit/>
          </a:bodyPr>
          <a:lstStyle/>
          <a:p>
            <a:r>
              <a:rPr lang="en-US" sz="2800" dirty="0">
                <a:uFillTx/>
              </a:rPr>
              <a:t>Objects</a:t>
            </a:r>
          </a:p>
          <a:p>
            <a:pPr lvl="1"/>
            <a:r>
              <a:rPr lang="en-US" sz="2800" dirty="0">
                <a:uFillTx/>
              </a:rPr>
              <a:t>Non-negative numbers (0, 1, …)</a:t>
            </a:r>
          </a:p>
          <a:p>
            <a:r>
              <a:rPr lang="en-US" sz="2800" dirty="0">
                <a:uFillTx/>
              </a:rPr>
              <a:t>Relations</a:t>
            </a:r>
          </a:p>
          <a:p>
            <a:pPr lvl="1"/>
            <a:r>
              <a:rPr lang="en-US" sz="2800" dirty="0" err="1">
                <a:uFillTx/>
              </a:rPr>
              <a:t>NatNum</a:t>
            </a:r>
            <a:r>
              <a:rPr lang="en-US" sz="2800" dirty="0">
                <a:uFillTx/>
              </a:rPr>
              <a:t>, =, &lt;, &gt;, …</a:t>
            </a:r>
          </a:p>
          <a:p>
            <a:r>
              <a:rPr lang="en-US" sz="2800" dirty="0">
                <a:uFillTx/>
              </a:rPr>
              <a:t>Functions</a:t>
            </a:r>
          </a:p>
          <a:p>
            <a:pPr lvl="1"/>
            <a:r>
              <a:rPr lang="en-US" sz="2800" dirty="0">
                <a:uFillTx/>
              </a:rPr>
              <a:t>Successor, +, -, </a:t>
            </a:r>
            <a:r>
              <a:rPr lang="en-US" sz="2800" dirty="0" err="1">
                <a:uFillTx/>
              </a:rPr>
              <a:t>x</a:t>
            </a:r>
            <a:r>
              <a:rPr lang="en-US" sz="2800" dirty="0">
                <a:uFillTx/>
              </a:rPr>
              <a:t>, integer division, remainder, exponentiation,…</a:t>
            </a:r>
          </a:p>
        </p:txBody>
      </p:sp>
      <p:sp>
        <p:nvSpPr>
          <p:cNvPr id="5" name="TextBox 4"/>
          <p:cNvSpPr txBox="1">
            <a:spLocks/>
          </p:cNvSpPr>
          <p:nvPr/>
        </p:nvSpPr>
        <p:spPr>
          <a:xfrm>
            <a:off x="609600" y="5257800"/>
            <a:ext cx="6924993" cy="523220"/>
          </a:xfrm>
          <a:prstGeom prst="rect">
            <a:avLst/>
          </a:prstGeom>
          <a:noFill/>
        </p:spPr>
        <p:txBody>
          <a:bodyPr wrap="none" rtlCol="0">
            <a:spAutoFit/>
          </a:bodyPr>
          <a:lstStyle/>
          <a:p>
            <a:r>
              <a:rPr lang="en-US" sz="2800" dirty="0" smtClean="0">
                <a:solidFill>
                  <a:srgbClr val="FF0000"/>
                </a:solidFill>
                <a:uFillTx/>
              </a:rPr>
              <a:t>E.g., &gt;(+(5, 20211), -(5111,777)) </a:t>
            </a:r>
            <a:r>
              <a:rPr lang="en-US" sz="2800" dirty="0" err="1" smtClean="0">
                <a:solidFill>
                  <a:srgbClr val="FF0000"/>
                </a:solidFill>
                <a:uFillTx/>
                <a:sym typeface="Symbol" charset="2"/>
              </a:rPr>
              <a:t></a:t>
            </a:r>
            <a:r>
              <a:rPr lang="en-US" sz="2800" dirty="0" smtClean="0">
                <a:solidFill>
                  <a:srgbClr val="FF0000"/>
                </a:solidFill>
                <a:uFillTx/>
                <a:sym typeface="Symbol" charset="2"/>
              </a:rPr>
              <a:t> =(5,+(3,2))</a:t>
            </a:r>
            <a:r>
              <a:rPr lang="en-US" sz="2800" dirty="0" smtClean="0">
                <a:solidFill>
                  <a:srgbClr val="FF0000"/>
                </a:solidFill>
                <a:uFillTx/>
              </a:rPr>
              <a:t> </a:t>
            </a:r>
            <a:endParaRPr lang="en-US" sz="2800" dirty="0">
              <a:solidFill>
                <a:srgbClr val="FF0000"/>
              </a:solidFill>
              <a:uFillTx/>
            </a:endParaRPr>
          </a:p>
        </p:txBody>
      </p:sp>
    </p:spTree>
    <p:extLst>
      <p:ext uri="{BB962C8B-B14F-4D97-AF65-F5344CB8AC3E}">
        <p14:creationId xmlns:p14="http://schemas.microsoft.com/office/powerpoint/2010/main" val="3353498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7922" name="Rectangle 2"/>
          <p:cNvSpPr>
            <a:spLocks noGrp="1" noChangeArrowheads="1"/>
          </p:cNvSpPr>
          <p:nvPr>
            <p:ph type="title"/>
          </p:nvPr>
        </p:nvSpPr>
        <p:spPr>
          <a:xfrm>
            <a:off x="685800" y="0"/>
            <a:ext cx="7772400" cy="1143000"/>
          </a:xfrm>
        </p:spPr>
        <p:txBody>
          <a:bodyPr/>
          <a:lstStyle/>
          <a:p>
            <a:pPr>
              <a:lnSpc>
                <a:spcPct val="90000"/>
              </a:lnSpc>
            </a:pPr>
            <a:r>
              <a:rPr lang="en-US" sz="4000" dirty="0"/>
              <a:t>Using </a:t>
            </a:r>
            <a:r>
              <a:rPr lang="en-US" sz="4000" dirty="0" smtClean="0"/>
              <a:t>FOL: </a:t>
            </a:r>
            <a:r>
              <a:rPr lang="en-US" sz="3200" dirty="0" smtClean="0">
                <a:solidFill>
                  <a:schemeClr val="accent2"/>
                </a:solidFill>
              </a:rPr>
              <a:t>The </a:t>
            </a:r>
            <a:r>
              <a:rPr lang="en-US" sz="3200" dirty="0">
                <a:solidFill>
                  <a:schemeClr val="accent2"/>
                </a:solidFill>
              </a:rPr>
              <a:t>Set Domain</a:t>
            </a:r>
            <a:endParaRPr lang="en-US" sz="4000" dirty="0"/>
          </a:p>
        </p:txBody>
      </p:sp>
      <p:sp>
        <p:nvSpPr>
          <p:cNvPr id="977923" name="Rectangle 3"/>
          <p:cNvSpPr>
            <a:spLocks noGrp="1" noChangeArrowheads="1"/>
          </p:cNvSpPr>
          <p:nvPr>
            <p:ph sz="quarter" idx="1"/>
          </p:nvPr>
        </p:nvSpPr>
        <p:spPr>
          <a:xfrm>
            <a:off x="280988" y="1587577"/>
            <a:ext cx="8620125" cy="5159623"/>
          </a:xfrm>
        </p:spPr>
        <p:txBody>
          <a:bodyPr>
            <a:normAutofit fontScale="92500" lnSpcReduction="10000"/>
          </a:bodyPr>
          <a:lstStyle/>
          <a:p>
            <a:pPr>
              <a:lnSpc>
                <a:spcPct val="90000"/>
              </a:lnSpc>
            </a:pPr>
            <a:r>
              <a:rPr lang="en-US" sz="2100" dirty="0" err="1">
                <a:sym typeface="Symbol" charset="2"/>
              </a:rPr>
              <a:t></a:t>
            </a:r>
            <a:r>
              <a:rPr lang="en-US" sz="2100" i="1" dirty="0" err="1"/>
              <a:t>s</a:t>
            </a:r>
            <a:r>
              <a:rPr lang="en-US" sz="2100" dirty="0"/>
              <a:t>  </a:t>
            </a:r>
            <a:r>
              <a:rPr lang="en-US" sz="2100" i="1" dirty="0" err="1"/>
              <a:t>Set</a:t>
            </a:r>
            <a:r>
              <a:rPr lang="en-US" sz="2100" dirty="0" err="1"/>
              <a:t>(s</a:t>
            </a:r>
            <a:r>
              <a:rPr lang="en-US" sz="2100" dirty="0"/>
              <a:t>) </a:t>
            </a:r>
            <a:r>
              <a:rPr lang="en-US" sz="2100" dirty="0" err="1">
                <a:sym typeface="Symbol" charset="2"/>
              </a:rPr>
              <a:t></a:t>
            </a:r>
            <a:r>
              <a:rPr lang="en-US" sz="2100" dirty="0"/>
              <a:t> (</a:t>
            </a:r>
            <a:r>
              <a:rPr lang="en-US" sz="2100" i="1" dirty="0" err="1"/>
              <a:t>s</a:t>
            </a:r>
            <a:r>
              <a:rPr lang="en-US" sz="2100" dirty="0"/>
              <a:t> = {} ) </a:t>
            </a:r>
            <a:r>
              <a:rPr lang="en-US" sz="2100" dirty="0" err="1">
                <a:sym typeface="Symbol" charset="2"/>
              </a:rPr>
              <a:t></a:t>
            </a:r>
            <a:r>
              <a:rPr lang="en-US" sz="2100" dirty="0"/>
              <a:t> (</a:t>
            </a:r>
            <a:r>
              <a:rPr lang="en-US" sz="2100" dirty="0">
                <a:sym typeface="Symbol" charset="2"/>
              </a:rPr>
              <a:t></a:t>
            </a:r>
            <a:r>
              <a:rPr lang="en-US" sz="2100" i="1" dirty="0"/>
              <a:t>x</a:t>
            </a:r>
            <a:r>
              <a:rPr lang="en-US" sz="2100" dirty="0"/>
              <a:t>,</a:t>
            </a:r>
            <a:r>
              <a:rPr lang="en-US" sz="2100" i="1" dirty="0"/>
              <a:t>s</a:t>
            </a:r>
            <a:r>
              <a:rPr lang="en-US" sz="2100" i="1" baseline="-25000" dirty="0"/>
              <a:t>2</a:t>
            </a:r>
            <a:r>
              <a:rPr lang="en-US" sz="2100" dirty="0"/>
              <a:t> </a:t>
            </a:r>
            <a:r>
              <a:rPr lang="en-US" sz="2100" i="1" dirty="0"/>
              <a:t>Set</a:t>
            </a:r>
            <a:r>
              <a:rPr lang="en-US" sz="2100" dirty="0"/>
              <a:t>(</a:t>
            </a:r>
            <a:r>
              <a:rPr lang="en-US" sz="2100" i="1" dirty="0"/>
              <a:t>s</a:t>
            </a:r>
            <a:r>
              <a:rPr lang="en-US" sz="2100" i="1" baseline="-25000" dirty="0"/>
              <a:t>2</a:t>
            </a:r>
            <a:r>
              <a:rPr lang="en-US" sz="2100" dirty="0"/>
              <a:t>) </a:t>
            </a:r>
            <a:r>
              <a:rPr lang="en-US" sz="2100" dirty="0" err="1">
                <a:sym typeface="Symbol" charset="2"/>
              </a:rPr>
              <a:t></a:t>
            </a:r>
            <a:r>
              <a:rPr lang="en-US" sz="2100" dirty="0"/>
              <a:t> </a:t>
            </a:r>
            <a:r>
              <a:rPr lang="en-US" sz="2100" i="1" dirty="0" err="1"/>
              <a:t>s</a:t>
            </a:r>
            <a:r>
              <a:rPr lang="en-US" sz="2100" i="1" dirty="0"/>
              <a:t> </a:t>
            </a:r>
            <a:r>
              <a:rPr lang="en-US" sz="2100" dirty="0"/>
              <a:t>= {</a:t>
            </a:r>
            <a:r>
              <a:rPr lang="en-US" sz="2100" i="1" dirty="0"/>
              <a:t>x</a:t>
            </a:r>
            <a:r>
              <a:rPr lang="en-US" sz="2100" dirty="0"/>
              <a:t>|</a:t>
            </a:r>
            <a:r>
              <a:rPr lang="en-US" sz="2100" i="1" dirty="0"/>
              <a:t>s</a:t>
            </a:r>
            <a:r>
              <a:rPr lang="en-US" sz="2100" i="1" baseline="-25000" dirty="0"/>
              <a:t>2</a:t>
            </a:r>
            <a:r>
              <a:rPr lang="en-US" sz="2100" dirty="0"/>
              <a:t>})</a:t>
            </a:r>
          </a:p>
          <a:p>
            <a:pPr lvl="1">
              <a:lnSpc>
                <a:spcPct val="90000"/>
              </a:lnSpc>
            </a:pPr>
            <a:r>
              <a:rPr lang="en-US" sz="1900" dirty="0"/>
              <a:t>A set is either empty or it results from adding an element to another set</a:t>
            </a:r>
          </a:p>
          <a:p>
            <a:pPr>
              <a:lnSpc>
                <a:spcPct val="90000"/>
              </a:lnSpc>
            </a:pPr>
            <a:r>
              <a:rPr lang="en-US" sz="2100" dirty="0" err="1">
                <a:sym typeface="Symbol" charset="2"/>
              </a:rPr>
              <a:t></a:t>
            </a:r>
            <a:r>
              <a:rPr lang="en-US" sz="2100" i="1" dirty="0" err="1"/>
              <a:t>x</a:t>
            </a:r>
            <a:r>
              <a:rPr lang="en-US" sz="2100" dirty="0" err="1"/>
              <a:t>,</a:t>
            </a:r>
            <a:r>
              <a:rPr lang="en-US" sz="2100" i="1" dirty="0" err="1"/>
              <a:t>s</a:t>
            </a:r>
            <a:r>
              <a:rPr lang="en-US" sz="2100" dirty="0"/>
              <a:t>  {</a:t>
            </a:r>
            <a:r>
              <a:rPr lang="en-US" sz="2100" i="1" dirty="0" err="1"/>
              <a:t>x</a:t>
            </a:r>
            <a:r>
              <a:rPr lang="en-US" sz="2100" dirty="0" err="1"/>
              <a:t>|</a:t>
            </a:r>
            <a:r>
              <a:rPr lang="en-US" sz="2100" i="1" dirty="0" err="1"/>
              <a:t>s</a:t>
            </a:r>
            <a:r>
              <a:rPr lang="en-US" sz="2100" dirty="0"/>
              <a:t>} = {}</a:t>
            </a:r>
          </a:p>
          <a:p>
            <a:pPr lvl="1">
              <a:lnSpc>
                <a:spcPct val="90000"/>
              </a:lnSpc>
            </a:pPr>
            <a:r>
              <a:rPr lang="en-US" sz="1900" dirty="0"/>
              <a:t>Empty sets have no elements added to them</a:t>
            </a:r>
          </a:p>
          <a:p>
            <a:pPr>
              <a:lnSpc>
                <a:spcPct val="90000"/>
              </a:lnSpc>
            </a:pPr>
            <a:r>
              <a:rPr lang="en-US" sz="2100" dirty="0" err="1">
                <a:sym typeface="Symbol" charset="2"/>
              </a:rPr>
              <a:t></a:t>
            </a:r>
            <a:r>
              <a:rPr lang="en-US" sz="2100" i="1" dirty="0" err="1"/>
              <a:t>x</a:t>
            </a:r>
            <a:r>
              <a:rPr lang="en-US" sz="2100" dirty="0" err="1"/>
              <a:t>,</a:t>
            </a:r>
            <a:r>
              <a:rPr lang="en-US" sz="2100" i="1" dirty="0" err="1"/>
              <a:t>s</a:t>
            </a:r>
            <a:r>
              <a:rPr lang="en-US" sz="2100" dirty="0"/>
              <a:t>  </a:t>
            </a:r>
            <a:r>
              <a:rPr lang="en-US" sz="2100" i="1" dirty="0" err="1"/>
              <a:t>x</a:t>
            </a:r>
            <a:r>
              <a:rPr lang="en-US" sz="2100" dirty="0"/>
              <a:t> </a:t>
            </a:r>
            <a:r>
              <a:rPr lang="en-US" sz="2100" dirty="0" err="1">
                <a:sym typeface="Symbol" charset="2"/>
              </a:rPr>
              <a:t></a:t>
            </a:r>
            <a:r>
              <a:rPr lang="en-US" sz="2100" dirty="0"/>
              <a:t> </a:t>
            </a:r>
            <a:r>
              <a:rPr lang="en-US" sz="2100" i="1" dirty="0" err="1"/>
              <a:t>s</a:t>
            </a:r>
            <a:r>
              <a:rPr lang="en-US" sz="2100" dirty="0"/>
              <a:t> </a:t>
            </a:r>
            <a:r>
              <a:rPr lang="en-US" sz="2100" dirty="0" err="1">
                <a:sym typeface="Symbol" charset="2"/>
              </a:rPr>
              <a:t></a:t>
            </a:r>
            <a:r>
              <a:rPr lang="en-US" sz="2100" dirty="0"/>
              <a:t> </a:t>
            </a:r>
            <a:r>
              <a:rPr lang="en-US" sz="2100" i="1" dirty="0" err="1"/>
              <a:t>s</a:t>
            </a:r>
            <a:r>
              <a:rPr lang="en-US" sz="2100" dirty="0"/>
              <a:t> = {</a:t>
            </a:r>
            <a:r>
              <a:rPr lang="en-US" sz="2100" i="1" dirty="0" err="1"/>
              <a:t>x</a:t>
            </a:r>
            <a:r>
              <a:rPr lang="en-US" sz="2100" dirty="0" err="1"/>
              <a:t>|</a:t>
            </a:r>
            <a:r>
              <a:rPr lang="en-US" sz="2100" i="1" dirty="0" err="1"/>
              <a:t>s</a:t>
            </a:r>
            <a:r>
              <a:rPr lang="en-US" sz="2100" dirty="0"/>
              <a:t>}</a:t>
            </a:r>
          </a:p>
          <a:p>
            <a:pPr lvl="1">
              <a:lnSpc>
                <a:spcPct val="90000"/>
              </a:lnSpc>
            </a:pPr>
            <a:r>
              <a:rPr lang="en-US" sz="1900" dirty="0"/>
              <a:t>Adding elements to sets when already in them has no effect</a:t>
            </a:r>
          </a:p>
          <a:p>
            <a:pPr>
              <a:lnSpc>
                <a:spcPct val="90000"/>
              </a:lnSpc>
            </a:pPr>
            <a:r>
              <a:rPr lang="en-US" sz="2100" dirty="0" err="1">
                <a:sym typeface="Symbol" charset="2"/>
              </a:rPr>
              <a:t></a:t>
            </a:r>
            <a:r>
              <a:rPr lang="en-US" sz="2100" i="1" dirty="0" err="1"/>
              <a:t>x</a:t>
            </a:r>
            <a:r>
              <a:rPr lang="en-US" sz="2100" dirty="0" err="1"/>
              <a:t>,</a:t>
            </a:r>
            <a:r>
              <a:rPr lang="en-US" sz="2100" i="1" dirty="0" err="1"/>
              <a:t>s</a:t>
            </a:r>
            <a:r>
              <a:rPr lang="en-US" sz="2100" dirty="0"/>
              <a:t>  </a:t>
            </a:r>
            <a:r>
              <a:rPr lang="en-US" sz="2100" i="1" dirty="0" err="1"/>
              <a:t>x</a:t>
            </a:r>
            <a:r>
              <a:rPr lang="en-US" sz="2100" dirty="0"/>
              <a:t> </a:t>
            </a:r>
            <a:r>
              <a:rPr lang="en-US" sz="2100" dirty="0" err="1">
                <a:sym typeface="Symbol" charset="2"/>
              </a:rPr>
              <a:t></a:t>
            </a:r>
            <a:r>
              <a:rPr lang="en-US" sz="2100" dirty="0"/>
              <a:t> </a:t>
            </a:r>
            <a:r>
              <a:rPr lang="en-US" sz="2100" i="1" dirty="0" err="1"/>
              <a:t>s</a:t>
            </a:r>
            <a:r>
              <a:rPr lang="en-US" sz="2100" dirty="0"/>
              <a:t> </a:t>
            </a:r>
            <a:r>
              <a:rPr lang="en-US" sz="2100" dirty="0" err="1">
                <a:sym typeface="Symbol" charset="2"/>
              </a:rPr>
              <a:t></a:t>
            </a:r>
            <a:r>
              <a:rPr lang="en-US" sz="2100" dirty="0"/>
              <a:t> [ </a:t>
            </a:r>
            <a:r>
              <a:rPr lang="en-US" sz="2100" dirty="0">
                <a:sym typeface="Symbol" charset="2"/>
              </a:rPr>
              <a:t></a:t>
            </a:r>
            <a:r>
              <a:rPr lang="en-US" sz="2100" i="1" dirty="0"/>
              <a:t>y</a:t>
            </a:r>
            <a:r>
              <a:rPr lang="en-US" sz="2100" dirty="0"/>
              <a:t>,</a:t>
            </a:r>
            <a:r>
              <a:rPr lang="en-US" sz="2100" i="1" dirty="0"/>
              <a:t>s</a:t>
            </a:r>
            <a:r>
              <a:rPr lang="en-US" sz="2100" i="1" baseline="-25000" dirty="0"/>
              <a:t>2</a:t>
            </a:r>
            <a:r>
              <a:rPr lang="en-US" sz="2100" dirty="0"/>
              <a:t> (</a:t>
            </a:r>
            <a:r>
              <a:rPr lang="en-US" sz="2100" i="1" dirty="0" err="1"/>
              <a:t>s</a:t>
            </a:r>
            <a:r>
              <a:rPr lang="en-US" sz="2100" dirty="0"/>
              <a:t> = {</a:t>
            </a:r>
            <a:r>
              <a:rPr lang="en-US" sz="2100" i="1" dirty="0"/>
              <a:t>y</a:t>
            </a:r>
            <a:r>
              <a:rPr lang="en-US" sz="2100" dirty="0"/>
              <a:t>|</a:t>
            </a:r>
            <a:r>
              <a:rPr lang="en-US" sz="2100" i="1" dirty="0"/>
              <a:t>s</a:t>
            </a:r>
            <a:r>
              <a:rPr lang="en-US" sz="2100" i="1" baseline="-25000" dirty="0"/>
              <a:t>2</a:t>
            </a:r>
            <a:r>
              <a:rPr lang="en-US" sz="2100" dirty="0"/>
              <a:t>} </a:t>
            </a:r>
            <a:r>
              <a:rPr lang="en-US" sz="2100" dirty="0" err="1">
                <a:sym typeface="Symbol" charset="2"/>
              </a:rPr>
              <a:t></a:t>
            </a:r>
            <a:r>
              <a:rPr lang="en-US" sz="2100" dirty="0">
                <a:sym typeface="Symbol" charset="2"/>
              </a:rPr>
              <a:t> </a:t>
            </a:r>
            <a:r>
              <a:rPr lang="en-US" sz="2100" dirty="0"/>
              <a:t>(</a:t>
            </a:r>
            <a:r>
              <a:rPr lang="en-US" sz="2100" i="1" dirty="0" err="1"/>
              <a:t>x</a:t>
            </a:r>
            <a:r>
              <a:rPr lang="en-US" sz="2100" dirty="0"/>
              <a:t> = </a:t>
            </a:r>
            <a:r>
              <a:rPr lang="en-US" sz="2100" i="1" dirty="0" err="1"/>
              <a:t>y</a:t>
            </a:r>
            <a:r>
              <a:rPr lang="en-US" sz="2100" dirty="0"/>
              <a:t> </a:t>
            </a:r>
            <a:r>
              <a:rPr lang="en-US" sz="2100" dirty="0" err="1">
                <a:sym typeface="Symbol" charset="2"/>
              </a:rPr>
              <a:t></a:t>
            </a:r>
            <a:r>
              <a:rPr lang="en-US" sz="2100" dirty="0"/>
              <a:t> </a:t>
            </a:r>
            <a:r>
              <a:rPr lang="en-US" sz="2100" i="1" dirty="0" err="1"/>
              <a:t>x</a:t>
            </a:r>
            <a:r>
              <a:rPr lang="en-US" sz="2100" dirty="0"/>
              <a:t> </a:t>
            </a:r>
            <a:r>
              <a:rPr lang="en-US" sz="2100" dirty="0" err="1">
                <a:sym typeface="Symbol" charset="2"/>
              </a:rPr>
              <a:t></a:t>
            </a:r>
            <a:r>
              <a:rPr lang="en-US" sz="2100" dirty="0"/>
              <a:t> </a:t>
            </a:r>
            <a:r>
              <a:rPr lang="en-US" sz="2100" i="1" dirty="0"/>
              <a:t>s</a:t>
            </a:r>
            <a:r>
              <a:rPr lang="en-US" sz="2100" i="1" baseline="-25000" dirty="0"/>
              <a:t>2</a:t>
            </a:r>
            <a:r>
              <a:rPr lang="en-US" sz="2100" dirty="0"/>
              <a:t>))]</a:t>
            </a:r>
          </a:p>
          <a:p>
            <a:pPr lvl="1">
              <a:lnSpc>
                <a:spcPct val="90000"/>
              </a:lnSpc>
            </a:pPr>
            <a:r>
              <a:rPr lang="en-US" sz="1900" dirty="0"/>
              <a:t>The only members of a set are those that have been added to it</a:t>
            </a:r>
          </a:p>
          <a:p>
            <a:pPr>
              <a:lnSpc>
                <a:spcPct val="90000"/>
              </a:lnSpc>
            </a:pPr>
            <a:r>
              <a:rPr lang="en-US" sz="2100" dirty="0">
                <a:sym typeface="Symbol" charset="2"/>
              </a:rPr>
              <a:t></a:t>
            </a:r>
            <a:r>
              <a:rPr lang="en-US" sz="2100" i="1" dirty="0"/>
              <a:t>s</a:t>
            </a:r>
            <a:r>
              <a:rPr lang="en-US" sz="2100" i="1" baseline="-25000" dirty="0"/>
              <a:t>1</a:t>
            </a:r>
            <a:r>
              <a:rPr lang="en-US" sz="2100" dirty="0"/>
              <a:t>,</a:t>
            </a:r>
            <a:r>
              <a:rPr lang="en-US" sz="2100" i="1" dirty="0"/>
              <a:t>s</a:t>
            </a:r>
            <a:r>
              <a:rPr lang="en-US" sz="2100" i="1" baseline="-25000" dirty="0"/>
              <a:t>2</a:t>
            </a:r>
            <a:r>
              <a:rPr lang="en-US" sz="2100" dirty="0"/>
              <a:t>  </a:t>
            </a:r>
            <a:r>
              <a:rPr lang="en-US" sz="2100" i="1" dirty="0"/>
              <a:t>s</a:t>
            </a:r>
            <a:r>
              <a:rPr lang="en-US" sz="2100" i="1" baseline="-25000" dirty="0"/>
              <a:t>1</a:t>
            </a:r>
            <a:r>
              <a:rPr lang="en-US" sz="2100" dirty="0"/>
              <a:t> </a:t>
            </a:r>
            <a:r>
              <a:rPr lang="en-US" sz="2100" dirty="0" err="1">
                <a:sym typeface="Symbol" charset="2"/>
              </a:rPr>
              <a:t></a:t>
            </a:r>
            <a:r>
              <a:rPr lang="en-US" sz="2100" dirty="0"/>
              <a:t> </a:t>
            </a:r>
            <a:r>
              <a:rPr lang="en-US" sz="2100" i="1" dirty="0"/>
              <a:t>s</a:t>
            </a:r>
            <a:r>
              <a:rPr lang="en-US" sz="2100" i="1" baseline="-25000" dirty="0"/>
              <a:t>2</a:t>
            </a:r>
            <a:r>
              <a:rPr lang="en-US" sz="2100" dirty="0"/>
              <a:t> </a:t>
            </a:r>
            <a:r>
              <a:rPr lang="en-US" sz="2100" dirty="0" err="1">
                <a:sym typeface="Symbol" charset="2"/>
              </a:rPr>
              <a:t></a:t>
            </a:r>
            <a:r>
              <a:rPr lang="en-US" sz="2100" dirty="0"/>
              <a:t> (</a:t>
            </a:r>
            <a:r>
              <a:rPr lang="en-US" sz="2100" dirty="0" err="1">
                <a:sym typeface="Symbol" charset="2"/>
              </a:rPr>
              <a:t></a:t>
            </a:r>
            <a:r>
              <a:rPr lang="en-US" sz="2100" i="1" dirty="0" err="1"/>
              <a:t>x</a:t>
            </a:r>
            <a:r>
              <a:rPr lang="en-US" sz="2100" dirty="0"/>
              <a:t> </a:t>
            </a:r>
            <a:r>
              <a:rPr lang="en-US" sz="2100" i="1" dirty="0" err="1"/>
              <a:t>x</a:t>
            </a:r>
            <a:r>
              <a:rPr lang="en-US" sz="2100" dirty="0"/>
              <a:t> </a:t>
            </a:r>
            <a:r>
              <a:rPr lang="en-US" sz="2100" dirty="0" err="1">
                <a:sym typeface="Symbol" charset="2"/>
              </a:rPr>
              <a:t></a:t>
            </a:r>
            <a:r>
              <a:rPr lang="en-US" sz="2100" dirty="0"/>
              <a:t> </a:t>
            </a:r>
            <a:r>
              <a:rPr lang="en-US" sz="2100" i="1" dirty="0"/>
              <a:t>s</a:t>
            </a:r>
            <a:r>
              <a:rPr lang="en-US" sz="2100" i="1" baseline="-25000" dirty="0"/>
              <a:t>1</a:t>
            </a:r>
            <a:r>
              <a:rPr lang="en-US" sz="2100" dirty="0"/>
              <a:t> </a:t>
            </a:r>
            <a:r>
              <a:rPr lang="en-US" sz="2100" dirty="0" err="1">
                <a:sym typeface="Symbol" charset="2"/>
              </a:rPr>
              <a:t></a:t>
            </a:r>
            <a:r>
              <a:rPr lang="en-US" sz="2100" dirty="0"/>
              <a:t> </a:t>
            </a:r>
            <a:r>
              <a:rPr lang="en-US" sz="2100" i="1" dirty="0" err="1"/>
              <a:t>x</a:t>
            </a:r>
            <a:r>
              <a:rPr lang="en-US" sz="2100" dirty="0"/>
              <a:t> </a:t>
            </a:r>
            <a:r>
              <a:rPr lang="en-US" sz="2100" dirty="0" err="1">
                <a:sym typeface="Symbol" charset="2"/>
              </a:rPr>
              <a:t></a:t>
            </a:r>
            <a:r>
              <a:rPr lang="en-US" sz="2100" dirty="0"/>
              <a:t> </a:t>
            </a:r>
            <a:r>
              <a:rPr lang="en-US" sz="2100" i="1" dirty="0"/>
              <a:t>s</a:t>
            </a:r>
            <a:r>
              <a:rPr lang="en-US" sz="2100" i="1" baseline="-25000" dirty="0"/>
              <a:t>2</a:t>
            </a:r>
            <a:r>
              <a:rPr lang="en-US" sz="2100" dirty="0"/>
              <a:t>)</a:t>
            </a:r>
          </a:p>
          <a:p>
            <a:pPr lvl="1">
              <a:lnSpc>
                <a:spcPct val="90000"/>
              </a:lnSpc>
            </a:pPr>
            <a:r>
              <a:rPr lang="en-US" sz="1900" dirty="0"/>
              <a:t>A set is a subset of another </a:t>
            </a:r>
            <a:r>
              <a:rPr lang="en-US" sz="1900" dirty="0" err="1"/>
              <a:t>iff</a:t>
            </a:r>
            <a:r>
              <a:rPr lang="en-US" sz="1900" dirty="0"/>
              <a:t> all elements of the first are in the second</a:t>
            </a:r>
          </a:p>
          <a:p>
            <a:pPr>
              <a:lnSpc>
                <a:spcPct val="90000"/>
              </a:lnSpc>
            </a:pPr>
            <a:r>
              <a:rPr lang="en-US" sz="2100" dirty="0">
                <a:sym typeface="Symbol" charset="2"/>
              </a:rPr>
              <a:t></a:t>
            </a:r>
            <a:r>
              <a:rPr lang="en-US" sz="2100" i="1" dirty="0"/>
              <a:t>s</a:t>
            </a:r>
            <a:r>
              <a:rPr lang="en-US" sz="2100" i="1" baseline="-25000" dirty="0"/>
              <a:t>1</a:t>
            </a:r>
            <a:r>
              <a:rPr lang="en-US" sz="2100" dirty="0"/>
              <a:t>,</a:t>
            </a:r>
            <a:r>
              <a:rPr lang="en-US" sz="2100" i="1" dirty="0"/>
              <a:t>s</a:t>
            </a:r>
            <a:r>
              <a:rPr lang="en-US" sz="2100" i="1" baseline="-25000" dirty="0"/>
              <a:t>2</a:t>
            </a:r>
            <a:r>
              <a:rPr lang="en-US" sz="2100" i="1" dirty="0"/>
              <a:t> </a:t>
            </a:r>
            <a:r>
              <a:rPr lang="en-US" sz="2100" dirty="0"/>
              <a:t> (</a:t>
            </a:r>
            <a:r>
              <a:rPr lang="en-US" sz="2100" i="1" dirty="0"/>
              <a:t>s</a:t>
            </a:r>
            <a:r>
              <a:rPr lang="en-US" sz="2100" i="1" baseline="-25000" dirty="0"/>
              <a:t>1</a:t>
            </a:r>
            <a:r>
              <a:rPr lang="en-US" sz="2100" dirty="0"/>
              <a:t> = </a:t>
            </a:r>
            <a:r>
              <a:rPr lang="en-US" sz="2100" i="1" dirty="0"/>
              <a:t>s</a:t>
            </a:r>
            <a:r>
              <a:rPr lang="en-US" sz="2100" i="1" baseline="-25000" dirty="0"/>
              <a:t>2</a:t>
            </a:r>
            <a:r>
              <a:rPr lang="en-US" sz="2100" dirty="0"/>
              <a:t>) </a:t>
            </a:r>
            <a:r>
              <a:rPr lang="en-US" sz="2100" dirty="0" err="1">
                <a:sym typeface="Symbol" charset="2"/>
              </a:rPr>
              <a:t></a:t>
            </a:r>
            <a:r>
              <a:rPr lang="en-US" sz="2100" dirty="0"/>
              <a:t> (</a:t>
            </a:r>
            <a:r>
              <a:rPr lang="en-US" sz="2100" i="1" dirty="0"/>
              <a:t>s</a:t>
            </a:r>
            <a:r>
              <a:rPr lang="en-US" sz="2100" i="1" baseline="-25000" dirty="0"/>
              <a:t>1</a:t>
            </a:r>
            <a:r>
              <a:rPr lang="en-US" sz="2100" dirty="0"/>
              <a:t> </a:t>
            </a:r>
            <a:r>
              <a:rPr lang="en-US" sz="2100" dirty="0" err="1">
                <a:sym typeface="Symbol" charset="2"/>
              </a:rPr>
              <a:t></a:t>
            </a:r>
            <a:r>
              <a:rPr lang="en-US" sz="2100" dirty="0"/>
              <a:t> </a:t>
            </a:r>
            <a:r>
              <a:rPr lang="en-US" sz="2100" i="1" dirty="0"/>
              <a:t>s</a:t>
            </a:r>
            <a:r>
              <a:rPr lang="en-US" sz="2100" i="1" baseline="-25000" dirty="0"/>
              <a:t>2</a:t>
            </a:r>
            <a:r>
              <a:rPr lang="en-US" sz="2100" dirty="0"/>
              <a:t> </a:t>
            </a:r>
            <a:r>
              <a:rPr lang="en-US" sz="2100" dirty="0" err="1">
                <a:sym typeface="Symbol" charset="2"/>
              </a:rPr>
              <a:t></a:t>
            </a:r>
            <a:r>
              <a:rPr lang="en-US" sz="2100" dirty="0">
                <a:sym typeface="Symbol" charset="2"/>
              </a:rPr>
              <a:t> </a:t>
            </a:r>
            <a:r>
              <a:rPr lang="en-US" sz="2100" i="1" dirty="0"/>
              <a:t>s</a:t>
            </a:r>
            <a:r>
              <a:rPr lang="en-US" sz="2100" i="1" baseline="-25000" dirty="0"/>
              <a:t>2</a:t>
            </a:r>
            <a:r>
              <a:rPr lang="en-US" sz="2100" dirty="0"/>
              <a:t> </a:t>
            </a:r>
            <a:r>
              <a:rPr lang="en-US" sz="2100" dirty="0" err="1">
                <a:sym typeface="Symbol" charset="2"/>
              </a:rPr>
              <a:t></a:t>
            </a:r>
            <a:r>
              <a:rPr lang="en-US" sz="2100" dirty="0"/>
              <a:t> </a:t>
            </a:r>
            <a:r>
              <a:rPr lang="en-US" sz="2100" i="1" dirty="0"/>
              <a:t>s</a:t>
            </a:r>
            <a:r>
              <a:rPr lang="en-US" sz="2100" i="1" baseline="-25000" dirty="0"/>
              <a:t>1</a:t>
            </a:r>
            <a:r>
              <a:rPr lang="en-US" sz="2100" dirty="0"/>
              <a:t>)</a:t>
            </a:r>
          </a:p>
          <a:p>
            <a:pPr lvl="1">
              <a:lnSpc>
                <a:spcPct val="90000"/>
              </a:lnSpc>
            </a:pPr>
            <a:r>
              <a:rPr lang="en-US" sz="1900" dirty="0"/>
              <a:t>Two sets are the same </a:t>
            </a:r>
            <a:r>
              <a:rPr lang="en-US" sz="1900" dirty="0" err="1"/>
              <a:t>iff</a:t>
            </a:r>
            <a:r>
              <a:rPr lang="en-US" sz="1900" dirty="0"/>
              <a:t> each is a subset of the other</a:t>
            </a:r>
          </a:p>
          <a:p>
            <a:pPr>
              <a:lnSpc>
                <a:spcPct val="90000"/>
              </a:lnSpc>
            </a:pPr>
            <a:r>
              <a:rPr lang="en-US" sz="2100" dirty="0">
                <a:sym typeface="Symbol" charset="2"/>
              </a:rPr>
              <a:t></a:t>
            </a:r>
            <a:r>
              <a:rPr lang="en-US" sz="2100" i="1" dirty="0"/>
              <a:t>x</a:t>
            </a:r>
            <a:r>
              <a:rPr lang="en-US" sz="2100" dirty="0"/>
              <a:t>,</a:t>
            </a:r>
            <a:r>
              <a:rPr lang="en-US" sz="2100" i="1" dirty="0"/>
              <a:t>s</a:t>
            </a:r>
            <a:r>
              <a:rPr lang="en-US" sz="2100" i="1" baseline="-25000" dirty="0"/>
              <a:t>1</a:t>
            </a:r>
            <a:r>
              <a:rPr lang="en-US" sz="2100" dirty="0"/>
              <a:t>,</a:t>
            </a:r>
            <a:r>
              <a:rPr lang="en-US" sz="2100" i="1" dirty="0"/>
              <a:t>s</a:t>
            </a:r>
            <a:r>
              <a:rPr lang="en-US" sz="2100" i="1" baseline="-25000" dirty="0"/>
              <a:t>2</a:t>
            </a:r>
            <a:r>
              <a:rPr lang="en-US" sz="2100" dirty="0"/>
              <a:t>  </a:t>
            </a:r>
            <a:r>
              <a:rPr lang="en-US" sz="2100" i="1" dirty="0" err="1"/>
              <a:t>x</a:t>
            </a:r>
            <a:r>
              <a:rPr lang="en-US" sz="2100" dirty="0"/>
              <a:t> </a:t>
            </a:r>
            <a:r>
              <a:rPr lang="en-US" sz="2100" dirty="0" err="1">
                <a:sym typeface="Symbol" charset="2"/>
              </a:rPr>
              <a:t></a:t>
            </a:r>
            <a:r>
              <a:rPr lang="en-US" sz="2100" dirty="0"/>
              <a:t> (</a:t>
            </a:r>
            <a:r>
              <a:rPr lang="en-US" sz="2100" i="1" dirty="0"/>
              <a:t>s</a:t>
            </a:r>
            <a:r>
              <a:rPr lang="en-US" sz="2100" i="1" baseline="-25000" dirty="0"/>
              <a:t>1</a:t>
            </a:r>
            <a:r>
              <a:rPr lang="en-US" sz="2100" dirty="0"/>
              <a:t> </a:t>
            </a:r>
            <a:r>
              <a:rPr lang="en-US" sz="2100" dirty="0" err="1">
                <a:sym typeface="Symbol" charset="2"/>
              </a:rPr>
              <a:t></a:t>
            </a:r>
            <a:r>
              <a:rPr lang="en-US" sz="2100" dirty="0"/>
              <a:t> </a:t>
            </a:r>
            <a:r>
              <a:rPr lang="en-US" sz="2100" i="1" dirty="0"/>
              <a:t>s</a:t>
            </a:r>
            <a:r>
              <a:rPr lang="en-US" sz="2100" i="1" baseline="-25000" dirty="0"/>
              <a:t>2</a:t>
            </a:r>
            <a:r>
              <a:rPr lang="en-US" sz="2100" dirty="0"/>
              <a:t>) </a:t>
            </a:r>
            <a:r>
              <a:rPr lang="en-US" sz="2100" dirty="0" err="1">
                <a:sym typeface="Symbol" charset="2"/>
              </a:rPr>
              <a:t></a:t>
            </a:r>
            <a:r>
              <a:rPr lang="en-US" sz="2100" dirty="0">
                <a:sym typeface="Symbol" charset="2"/>
              </a:rPr>
              <a:t> </a:t>
            </a:r>
            <a:r>
              <a:rPr lang="en-US" sz="2100" dirty="0"/>
              <a:t>(</a:t>
            </a:r>
            <a:r>
              <a:rPr lang="en-US" sz="2100" i="1" dirty="0" err="1"/>
              <a:t>x</a:t>
            </a:r>
            <a:r>
              <a:rPr lang="en-US" sz="2100" dirty="0"/>
              <a:t> </a:t>
            </a:r>
            <a:r>
              <a:rPr lang="en-US" sz="2100" dirty="0" err="1">
                <a:sym typeface="Symbol" charset="2"/>
              </a:rPr>
              <a:t></a:t>
            </a:r>
            <a:r>
              <a:rPr lang="en-US" sz="2100" dirty="0"/>
              <a:t> </a:t>
            </a:r>
            <a:r>
              <a:rPr lang="en-US" sz="2100" i="1" dirty="0"/>
              <a:t>s</a:t>
            </a:r>
            <a:r>
              <a:rPr lang="en-US" sz="2100" i="1" baseline="-25000" dirty="0"/>
              <a:t>1</a:t>
            </a:r>
            <a:r>
              <a:rPr lang="en-US" sz="2100" dirty="0"/>
              <a:t> </a:t>
            </a:r>
            <a:r>
              <a:rPr lang="en-US" sz="2100" dirty="0" err="1">
                <a:sym typeface="Symbol" charset="2"/>
              </a:rPr>
              <a:t></a:t>
            </a:r>
            <a:r>
              <a:rPr lang="en-US" sz="2100" i="1" dirty="0"/>
              <a:t> </a:t>
            </a:r>
            <a:r>
              <a:rPr lang="en-US" sz="2100" i="1" dirty="0" err="1"/>
              <a:t>x</a:t>
            </a:r>
            <a:r>
              <a:rPr lang="en-US" sz="2100" dirty="0"/>
              <a:t> </a:t>
            </a:r>
            <a:r>
              <a:rPr lang="en-US" sz="2100" dirty="0" err="1">
                <a:sym typeface="Symbol" charset="2"/>
              </a:rPr>
              <a:t></a:t>
            </a:r>
            <a:r>
              <a:rPr lang="en-US" sz="2100" dirty="0"/>
              <a:t> </a:t>
            </a:r>
            <a:r>
              <a:rPr lang="en-US" sz="2100" i="1" dirty="0"/>
              <a:t>s</a:t>
            </a:r>
            <a:r>
              <a:rPr lang="en-US" sz="2100" i="1" baseline="-25000" dirty="0"/>
              <a:t>2</a:t>
            </a:r>
            <a:r>
              <a:rPr lang="en-US" sz="2100" dirty="0"/>
              <a:t>)</a:t>
            </a:r>
          </a:p>
          <a:p>
            <a:pPr lvl="1">
              <a:lnSpc>
                <a:spcPct val="90000"/>
              </a:lnSpc>
            </a:pPr>
            <a:r>
              <a:rPr lang="en-US" sz="1900" dirty="0"/>
              <a:t>The intersection of two sets is just the elements in both sets</a:t>
            </a:r>
          </a:p>
          <a:p>
            <a:pPr>
              <a:lnSpc>
                <a:spcPct val="90000"/>
              </a:lnSpc>
            </a:pPr>
            <a:r>
              <a:rPr lang="en-US" sz="2100" dirty="0">
                <a:sym typeface="Symbol" charset="2"/>
              </a:rPr>
              <a:t></a:t>
            </a:r>
            <a:r>
              <a:rPr lang="en-US" sz="2100" i="1" dirty="0"/>
              <a:t>x</a:t>
            </a:r>
            <a:r>
              <a:rPr lang="en-US" sz="2100" dirty="0"/>
              <a:t>,</a:t>
            </a:r>
            <a:r>
              <a:rPr lang="en-US" sz="2100" i="1" dirty="0"/>
              <a:t>s</a:t>
            </a:r>
            <a:r>
              <a:rPr lang="en-US" sz="2100" i="1" baseline="-25000" dirty="0"/>
              <a:t>1</a:t>
            </a:r>
            <a:r>
              <a:rPr lang="en-US" sz="2100" dirty="0"/>
              <a:t>,</a:t>
            </a:r>
            <a:r>
              <a:rPr lang="en-US" sz="2100" i="1" dirty="0"/>
              <a:t>s</a:t>
            </a:r>
            <a:r>
              <a:rPr lang="en-US" sz="2100" i="1" baseline="-25000" dirty="0"/>
              <a:t>2</a:t>
            </a:r>
            <a:r>
              <a:rPr lang="en-US" sz="2100" dirty="0"/>
              <a:t>  </a:t>
            </a:r>
            <a:r>
              <a:rPr lang="en-US" sz="2100" i="1" dirty="0" err="1"/>
              <a:t>x</a:t>
            </a:r>
            <a:r>
              <a:rPr lang="en-US" sz="2100" dirty="0"/>
              <a:t> </a:t>
            </a:r>
            <a:r>
              <a:rPr lang="en-US" sz="2100" dirty="0" err="1">
                <a:sym typeface="Symbol" charset="2"/>
              </a:rPr>
              <a:t></a:t>
            </a:r>
            <a:r>
              <a:rPr lang="en-US" sz="2100" dirty="0"/>
              <a:t> (</a:t>
            </a:r>
            <a:r>
              <a:rPr lang="en-US" sz="2100" i="1" dirty="0"/>
              <a:t>s</a:t>
            </a:r>
            <a:r>
              <a:rPr lang="en-US" sz="2100" i="1" baseline="-25000" dirty="0"/>
              <a:t>1</a:t>
            </a:r>
            <a:r>
              <a:rPr lang="en-US" sz="2100" dirty="0"/>
              <a:t> </a:t>
            </a:r>
            <a:r>
              <a:rPr lang="en-US" sz="2100" dirty="0" err="1">
                <a:sym typeface="Symbol" charset="2"/>
              </a:rPr>
              <a:t></a:t>
            </a:r>
            <a:r>
              <a:rPr lang="en-US" sz="2100" dirty="0">
                <a:sym typeface="Symbol" charset="2"/>
              </a:rPr>
              <a:t> </a:t>
            </a:r>
            <a:r>
              <a:rPr lang="en-US" sz="2100" i="1" dirty="0"/>
              <a:t>s</a:t>
            </a:r>
            <a:r>
              <a:rPr lang="en-US" sz="2100" i="1" baseline="-25000" dirty="0"/>
              <a:t>2</a:t>
            </a:r>
            <a:r>
              <a:rPr lang="en-US" sz="2100" dirty="0"/>
              <a:t>) </a:t>
            </a:r>
            <a:r>
              <a:rPr lang="en-US" sz="2100" dirty="0" err="1">
                <a:sym typeface="Symbol" charset="2"/>
              </a:rPr>
              <a:t></a:t>
            </a:r>
            <a:r>
              <a:rPr lang="en-US" sz="2100" dirty="0"/>
              <a:t> (</a:t>
            </a:r>
            <a:r>
              <a:rPr lang="en-US" sz="2100" i="1" dirty="0" err="1"/>
              <a:t>x</a:t>
            </a:r>
            <a:r>
              <a:rPr lang="en-US" sz="2100" dirty="0"/>
              <a:t> </a:t>
            </a:r>
            <a:r>
              <a:rPr lang="en-US" sz="2100" dirty="0" err="1">
                <a:sym typeface="Symbol" charset="2"/>
              </a:rPr>
              <a:t></a:t>
            </a:r>
            <a:r>
              <a:rPr lang="en-US" sz="2100" dirty="0"/>
              <a:t> </a:t>
            </a:r>
            <a:r>
              <a:rPr lang="en-US" sz="2100" i="1" dirty="0"/>
              <a:t>s</a:t>
            </a:r>
            <a:r>
              <a:rPr lang="en-US" sz="2100" i="1" baseline="-25000" dirty="0"/>
              <a:t>1</a:t>
            </a:r>
            <a:r>
              <a:rPr lang="en-US" sz="2100" dirty="0"/>
              <a:t> </a:t>
            </a:r>
            <a:r>
              <a:rPr lang="en-US" sz="2100" dirty="0" err="1">
                <a:sym typeface="Symbol" charset="2"/>
              </a:rPr>
              <a:t></a:t>
            </a:r>
            <a:r>
              <a:rPr lang="en-US" sz="2100" dirty="0"/>
              <a:t> </a:t>
            </a:r>
            <a:r>
              <a:rPr lang="en-US" sz="2100" i="1" dirty="0" err="1"/>
              <a:t>x</a:t>
            </a:r>
            <a:r>
              <a:rPr lang="en-US" sz="2100" dirty="0"/>
              <a:t> </a:t>
            </a:r>
            <a:r>
              <a:rPr lang="en-US" sz="2100" dirty="0" err="1">
                <a:sym typeface="Symbol" charset="2"/>
              </a:rPr>
              <a:t></a:t>
            </a:r>
            <a:r>
              <a:rPr lang="en-US" sz="2100" dirty="0"/>
              <a:t> </a:t>
            </a:r>
            <a:r>
              <a:rPr lang="en-US" sz="2100" i="1" dirty="0"/>
              <a:t>s</a:t>
            </a:r>
            <a:r>
              <a:rPr lang="en-US" sz="2100" i="1" baseline="-25000" dirty="0"/>
              <a:t>2</a:t>
            </a:r>
            <a:r>
              <a:rPr lang="en-US" sz="2100" dirty="0"/>
              <a:t>)</a:t>
            </a:r>
          </a:p>
          <a:p>
            <a:pPr lvl="1">
              <a:lnSpc>
                <a:spcPct val="90000"/>
              </a:lnSpc>
            </a:pPr>
            <a:r>
              <a:rPr lang="en-US" sz="1900" dirty="0"/>
              <a:t>The union of two sets is all of the elements in either set</a:t>
            </a:r>
          </a:p>
        </p:txBody>
      </p:sp>
    </p:spTree>
    <p:extLst>
      <p:ext uri="{BB962C8B-B14F-4D97-AF65-F5344CB8AC3E}">
        <p14:creationId xmlns:p14="http://schemas.microsoft.com/office/powerpoint/2010/main" val="267447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7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7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7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7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77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779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779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779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779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779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7792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97792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97792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97792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97792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9779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0754" name="Rectangle 2"/>
          <p:cNvSpPr>
            <a:spLocks noGrp="1" noChangeArrowheads="1"/>
          </p:cNvSpPr>
          <p:nvPr>
            <p:ph type="title"/>
          </p:nvPr>
        </p:nvSpPr>
        <p:spPr>
          <a:xfrm>
            <a:off x="701675" y="149225"/>
            <a:ext cx="7772400" cy="1143000"/>
          </a:xfrm>
        </p:spPr>
        <p:txBody>
          <a:bodyPr/>
          <a:lstStyle/>
          <a:p>
            <a:pPr>
              <a:lnSpc>
                <a:spcPct val="90000"/>
              </a:lnSpc>
            </a:pPr>
            <a:r>
              <a:rPr lang="en-US" sz="4000" dirty="0"/>
              <a:t>Using </a:t>
            </a:r>
            <a:r>
              <a:rPr lang="en-US" sz="4000" dirty="0" smtClean="0"/>
              <a:t>FOL: </a:t>
            </a:r>
            <a:r>
              <a:rPr lang="en-US" sz="3200" dirty="0" smtClean="0">
                <a:solidFill>
                  <a:schemeClr val="accent2"/>
                </a:solidFill>
              </a:rPr>
              <a:t>The </a:t>
            </a:r>
            <a:r>
              <a:rPr lang="en-US" sz="3200" dirty="0">
                <a:solidFill>
                  <a:schemeClr val="accent2"/>
                </a:solidFill>
              </a:rPr>
              <a:t>List Domain</a:t>
            </a:r>
            <a:endParaRPr lang="en-US" sz="4000" dirty="0"/>
          </a:p>
        </p:txBody>
      </p:sp>
      <p:sp>
        <p:nvSpPr>
          <p:cNvPr id="970755" name="Rectangle 3"/>
          <p:cNvSpPr>
            <a:spLocks noGrp="1" noChangeArrowheads="1"/>
          </p:cNvSpPr>
          <p:nvPr>
            <p:ph sz="quarter" idx="1"/>
          </p:nvPr>
        </p:nvSpPr>
        <p:spPr>
          <a:xfrm>
            <a:off x="506413" y="1666955"/>
            <a:ext cx="8347075" cy="4429045"/>
          </a:xfrm>
        </p:spPr>
        <p:txBody>
          <a:bodyPr>
            <a:normAutofit fontScale="92500" lnSpcReduction="10000"/>
          </a:bodyPr>
          <a:lstStyle/>
          <a:p>
            <a:pPr>
              <a:lnSpc>
                <a:spcPct val="90000"/>
              </a:lnSpc>
            </a:pPr>
            <a:r>
              <a:rPr lang="en-US" sz="2500" dirty="0">
                <a:sym typeface="Symbol" charset="2"/>
              </a:rPr>
              <a:t>Lists are like sets, but </a:t>
            </a:r>
            <a:r>
              <a:rPr lang="en-US" sz="2500" i="1" dirty="0">
                <a:sym typeface="Symbol" charset="2"/>
              </a:rPr>
              <a:t>ordered bags </a:t>
            </a:r>
            <a:r>
              <a:rPr lang="en-US" sz="2500" dirty="0">
                <a:sym typeface="Symbol" charset="2"/>
              </a:rPr>
              <a:t>(allow repetitions)</a:t>
            </a:r>
          </a:p>
          <a:p>
            <a:pPr lvl="1">
              <a:lnSpc>
                <a:spcPct val="90000"/>
              </a:lnSpc>
            </a:pPr>
            <a:r>
              <a:rPr lang="en-US" sz="2100" dirty="0">
                <a:sym typeface="Symbol" charset="2"/>
              </a:rPr>
              <a:t>Elements are symbols (</a:t>
            </a:r>
            <a:r>
              <a:rPr lang="en-US" sz="2100" i="1" dirty="0">
                <a:sym typeface="Symbol" charset="2"/>
              </a:rPr>
              <a:t>atoms</a:t>
            </a:r>
            <a:r>
              <a:rPr lang="en-US" sz="2100" dirty="0">
                <a:sym typeface="Symbol" charset="2"/>
              </a:rPr>
              <a:t>) or lists</a:t>
            </a:r>
          </a:p>
          <a:p>
            <a:pPr lvl="1">
              <a:lnSpc>
                <a:spcPct val="90000"/>
              </a:lnSpc>
            </a:pPr>
            <a:r>
              <a:rPr lang="en-US" sz="2100" dirty="0">
                <a:sym typeface="Symbol" charset="2"/>
              </a:rPr>
              <a:t>E.g., [</a:t>
            </a:r>
            <a:r>
              <a:rPr lang="en-US" sz="2100" dirty="0" smtClean="0">
                <a:sym typeface="Symbol" charset="2"/>
              </a:rPr>
              <a:t>A, B, B, </a:t>
            </a:r>
            <a:r>
              <a:rPr lang="en-US" sz="2100" dirty="0">
                <a:sym typeface="Symbol" charset="2"/>
              </a:rPr>
              <a:t>G], [[</a:t>
            </a:r>
            <a:r>
              <a:rPr lang="en-US" sz="2100" dirty="0" smtClean="0">
                <a:sym typeface="Symbol" charset="2"/>
              </a:rPr>
              <a:t>A, </a:t>
            </a:r>
            <a:r>
              <a:rPr lang="en-US" sz="2100" dirty="0">
                <a:sym typeface="Symbol" charset="2"/>
              </a:rPr>
              <a:t>B] [</a:t>
            </a:r>
            <a:r>
              <a:rPr lang="en-US" sz="2100" dirty="0" smtClean="0">
                <a:sym typeface="Symbol" charset="2"/>
              </a:rPr>
              <a:t>C, </a:t>
            </a:r>
            <a:r>
              <a:rPr lang="en-US" sz="2100" dirty="0">
                <a:sym typeface="Symbol" charset="2"/>
              </a:rPr>
              <a:t>[</a:t>
            </a:r>
            <a:r>
              <a:rPr lang="en-US" sz="2100" dirty="0" smtClean="0">
                <a:sym typeface="Symbol" charset="2"/>
              </a:rPr>
              <a:t>A, </a:t>
            </a:r>
            <a:r>
              <a:rPr lang="en-US" sz="2100" dirty="0">
                <a:sym typeface="Symbol" charset="2"/>
              </a:rPr>
              <a:t>B]]]</a:t>
            </a:r>
          </a:p>
          <a:p>
            <a:pPr>
              <a:lnSpc>
                <a:spcPct val="90000"/>
              </a:lnSpc>
            </a:pPr>
            <a:r>
              <a:rPr lang="en-US" sz="2500" dirty="0">
                <a:sym typeface="Symbol" charset="2"/>
              </a:rPr>
              <a:t>Special constant Symbol</a:t>
            </a:r>
            <a:r>
              <a:rPr lang="en-US" sz="2500" i="1" dirty="0">
                <a:sym typeface="Symbol" charset="2"/>
              </a:rPr>
              <a:t> </a:t>
            </a:r>
            <a:r>
              <a:rPr lang="en-US" sz="2500" dirty="0">
                <a:sym typeface="Symbol" charset="2"/>
              </a:rPr>
              <a:t>Nil (or []) is the empty list</a:t>
            </a:r>
          </a:p>
          <a:p>
            <a:pPr>
              <a:lnSpc>
                <a:spcPct val="90000"/>
              </a:lnSpc>
            </a:pPr>
            <a:r>
              <a:rPr lang="en-US" sz="2500" dirty="0">
                <a:sym typeface="Symbol" charset="2"/>
              </a:rPr>
              <a:t>Functions</a:t>
            </a:r>
          </a:p>
          <a:p>
            <a:pPr lvl="1">
              <a:lnSpc>
                <a:spcPct val="90000"/>
              </a:lnSpc>
            </a:pPr>
            <a:r>
              <a:rPr lang="en-US" sz="2100" dirty="0">
                <a:sym typeface="Symbol" charset="2"/>
              </a:rPr>
              <a:t>Cons: Adds an element (a symbol or a list) to the front of a list</a:t>
            </a:r>
          </a:p>
          <a:p>
            <a:pPr lvl="2">
              <a:lnSpc>
                <a:spcPct val="90000"/>
              </a:lnSpc>
            </a:pPr>
            <a:r>
              <a:rPr lang="en-US" sz="1900" dirty="0">
                <a:sym typeface="Symbol" charset="2"/>
              </a:rPr>
              <a:t>E.g., </a:t>
            </a:r>
            <a:r>
              <a:rPr lang="en-US" sz="1900" dirty="0" err="1">
                <a:sym typeface="Symbol" charset="2"/>
              </a:rPr>
              <a:t>Cons(A</a:t>
            </a:r>
            <a:r>
              <a:rPr lang="en-US" sz="1900" dirty="0">
                <a:sym typeface="Symbol" charset="2"/>
              </a:rPr>
              <a:t>,[]) = [A]</a:t>
            </a:r>
          </a:p>
          <a:p>
            <a:pPr lvl="2">
              <a:lnSpc>
                <a:spcPct val="90000"/>
              </a:lnSpc>
            </a:pPr>
            <a:r>
              <a:rPr lang="en-US" sz="1900" dirty="0" err="1">
                <a:sym typeface="Symbol" charset="2"/>
              </a:rPr>
              <a:t>Cons([</a:t>
            </a:r>
            <a:r>
              <a:rPr lang="en-US" sz="1900" dirty="0" err="1" smtClean="0">
                <a:sym typeface="Symbol" charset="2"/>
              </a:rPr>
              <a:t>A</a:t>
            </a:r>
            <a:r>
              <a:rPr lang="en-US" sz="1900" dirty="0" smtClean="0">
                <a:sym typeface="Symbol" charset="2"/>
              </a:rPr>
              <a:t>, </a:t>
            </a:r>
            <a:r>
              <a:rPr lang="en-US" sz="1900" dirty="0">
                <a:sym typeface="Symbol" charset="2"/>
              </a:rPr>
              <a:t>B], [</a:t>
            </a:r>
            <a:r>
              <a:rPr lang="en-US" sz="1900" dirty="0" smtClean="0">
                <a:sym typeface="Symbol" charset="2"/>
              </a:rPr>
              <a:t>C, </a:t>
            </a:r>
            <a:r>
              <a:rPr lang="en-US" sz="1900" dirty="0">
                <a:sym typeface="Symbol" charset="2"/>
              </a:rPr>
              <a:t>D]) =</a:t>
            </a:r>
          </a:p>
          <a:p>
            <a:pPr lvl="2">
              <a:lnSpc>
                <a:spcPct val="90000"/>
              </a:lnSpc>
              <a:buFont typeface="Wingdings" charset="2"/>
              <a:buNone/>
            </a:pPr>
            <a:r>
              <a:rPr lang="en-US" sz="1900" dirty="0">
                <a:sym typeface="Symbol" charset="2"/>
              </a:rPr>
              <a:t>	[[</a:t>
            </a:r>
            <a:r>
              <a:rPr lang="en-US" sz="1900" dirty="0" smtClean="0">
                <a:sym typeface="Symbol" charset="2"/>
              </a:rPr>
              <a:t>A, </a:t>
            </a:r>
            <a:r>
              <a:rPr lang="en-US" sz="1900" dirty="0">
                <a:sym typeface="Symbol" charset="2"/>
              </a:rPr>
              <a:t>B</a:t>
            </a:r>
            <a:r>
              <a:rPr lang="en-US" sz="1900" dirty="0" smtClean="0">
                <a:sym typeface="Symbol" charset="2"/>
              </a:rPr>
              <a:t>], C, </a:t>
            </a:r>
            <a:r>
              <a:rPr lang="en-US" sz="1900" dirty="0">
                <a:sym typeface="Symbol" charset="2"/>
              </a:rPr>
              <a:t>D]</a:t>
            </a:r>
          </a:p>
          <a:p>
            <a:pPr lvl="1">
              <a:lnSpc>
                <a:spcPct val="90000"/>
              </a:lnSpc>
            </a:pPr>
            <a:r>
              <a:rPr lang="en-US" sz="2100" dirty="0">
                <a:sym typeface="Symbol" charset="2"/>
              </a:rPr>
              <a:t>Car (or First): Returns the first element of a list</a:t>
            </a:r>
          </a:p>
          <a:p>
            <a:pPr lvl="2">
              <a:lnSpc>
                <a:spcPct val="90000"/>
              </a:lnSpc>
            </a:pPr>
            <a:r>
              <a:rPr lang="en-US" sz="1900" dirty="0">
                <a:sym typeface="Symbol" charset="2"/>
              </a:rPr>
              <a:t>E.g., </a:t>
            </a:r>
            <a:r>
              <a:rPr lang="en-US" sz="1900" dirty="0" err="1">
                <a:sym typeface="Symbol" charset="2"/>
              </a:rPr>
              <a:t>Car([A</a:t>
            </a:r>
            <a:r>
              <a:rPr lang="en-US" sz="1900" dirty="0">
                <a:sym typeface="Symbol" charset="2"/>
              </a:rPr>
              <a:t>]) = A</a:t>
            </a:r>
          </a:p>
          <a:p>
            <a:pPr lvl="2">
              <a:lnSpc>
                <a:spcPct val="90000"/>
              </a:lnSpc>
            </a:pPr>
            <a:r>
              <a:rPr lang="en-US" sz="1900" dirty="0" err="1">
                <a:sym typeface="Symbol" charset="2"/>
              </a:rPr>
              <a:t>Car([[</a:t>
            </a:r>
            <a:r>
              <a:rPr lang="en-US" sz="1900" dirty="0" err="1" smtClean="0">
                <a:sym typeface="Symbol" charset="2"/>
              </a:rPr>
              <a:t>A</a:t>
            </a:r>
            <a:r>
              <a:rPr lang="en-US" sz="1900" dirty="0" smtClean="0">
                <a:sym typeface="Symbol" charset="2"/>
              </a:rPr>
              <a:t>, </a:t>
            </a:r>
            <a:r>
              <a:rPr lang="en-US" sz="1900" dirty="0">
                <a:sym typeface="Symbol" charset="2"/>
              </a:rPr>
              <a:t>B</a:t>
            </a:r>
            <a:r>
              <a:rPr lang="en-US" sz="1900" dirty="0" smtClean="0">
                <a:sym typeface="Symbol" charset="2"/>
              </a:rPr>
              <a:t>], C, </a:t>
            </a:r>
            <a:r>
              <a:rPr lang="en-US" sz="1900" dirty="0">
                <a:sym typeface="Symbol" charset="2"/>
              </a:rPr>
              <a:t>D]) =</a:t>
            </a:r>
          </a:p>
          <a:p>
            <a:pPr lvl="2">
              <a:lnSpc>
                <a:spcPct val="90000"/>
              </a:lnSpc>
              <a:buFont typeface="Wingdings" charset="2"/>
              <a:buNone/>
            </a:pPr>
            <a:r>
              <a:rPr lang="en-US" sz="1900" dirty="0">
                <a:sym typeface="Symbol" charset="2"/>
              </a:rPr>
              <a:t>	[</a:t>
            </a:r>
            <a:r>
              <a:rPr lang="en-US" sz="1900" dirty="0" smtClean="0">
                <a:sym typeface="Symbol" charset="2"/>
              </a:rPr>
              <a:t>A, </a:t>
            </a:r>
            <a:r>
              <a:rPr lang="en-US" sz="1900" dirty="0">
                <a:sym typeface="Symbol" charset="2"/>
              </a:rPr>
              <a:t>B]</a:t>
            </a:r>
          </a:p>
        </p:txBody>
      </p:sp>
    </p:spTree>
    <p:extLst>
      <p:ext uri="{BB962C8B-B14F-4D97-AF65-F5344CB8AC3E}">
        <p14:creationId xmlns:p14="http://schemas.microsoft.com/office/powerpoint/2010/main" val="36403749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a:xfrm>
            <a:off x="685800" y="242888"/>
            <a:ext cx="7772400" cy="1143000"/>
          </a:xfrm>
        </p:spPr>
        <p:txBody>
          <a:bodyPr/>
          <a:lstStyle/>
          <a:p>
            <a:r>
              <a:rPr lang="en-US"/>
              <a:t>More on Lists</a:t>
            </a:r>
          </a:p>
        </p:txBody>
      </p:sp>
      <p:sp>
        <p:nvSpPr>
          <p:cNvPr id="979971" name="Rectangle 3"/>
          <p:cNvSpPr>
            <a:spLocks noGrp="1" noChangeArrowheads="1"/>
          </p:cNvSpPr>
          <p:nvPr>
            <p:ph sz="quarter" idx="1"/>
          </p:nvPr>
        </p:nvSpPr>
        <p:spPr>
          <a:xfrm>
            <a:off x="412750" y="1387475"/>
            <a:ext cx="8366125" cy="5046663"/>
          </a:xfrm>
        </p:spPr>
        <p:txBody>
          <a:bodyPr/>
          <a:lstStyle/>
          <a:p>
            <a:r>
              <a:rPr lang="en-US" sz="2400" dirty="0">
                <a:sym typeface="Symbol" charset="2"/>
              </a:rPr>
              <a:t>More Functions</a:t>
            </a:r>
            <a:endParaRPr lang="en-US" sz="2500" dirty="0">
              <a:sym typeface="Symbol" charset="2"/>
            </a:endParaRPr>
          </a:p>
          <a:p>
            <a:pPr lvl="1"/>
            <a:r>
              <a:rPr lang="en-US" sz="2000" dirty="0">
                <a:sym typeface="Symbol" charset="2"/>
              </a:rPr>
              <a:t>Cdr (or Rest): Returns the remainder of list with first removed</a:t>
            </a:r>
          </a:p>
          <a:p>
            <a:pPr lvl="2"/>
            <a:r>
              <a:rPr lang="en-US" sz="2000" dirty="0">
                <a:sym typeface="Symbol" charset="2"/>
              </a:rPr>
              <a:t>E.g. </a:t>
            </a:r>
            <a:r>
              <a:rPr lang="en-US" sz="2000" dirty="0" err="1">
                <a:sym typeface="Symbol" charset="2"/>
              </a:rPr>
              <a:t>Cdr([[</a:t>
            </a:r>
            <a:r>
              <a:rPr lang="en-US" sz="2000" dirty="0" err="1" smtClean="0">
                <a:sym typeface="Symbol" charset="2"/>
              </a:rPr>
              <a:t>A</a:t>
            </a:r>
            <a:r>
              <a:rPr lang="en-US" sz="2000" dirty="0" smtClean="0">
                <a:sym typeface="Symbol" charset="2"/>
              </a:rPr>
              <a:t>, </a:t>
            </a:r>
            <a:r>
              <a:rPr lang="en-US" sz="2000" dirty="0">
                <a:sym typeface="Symbol" charset="2"/>
              </a:rPr>
              <a:t>B</a:t>
            </a:r>
            <a:r>
              <a:rPr lang="en-US" sz="2000" dirty="0" smtClean="0">
                <a:sym typeface="Symbol" charset="2"/>
              </a:rPr>
              <a:t>], C, </a:t>
            </a:r>
            <a:r>
              <a:rPr lang="en-US" sz="2000" dirty="0">
                <a:sym typeface="Symbol" charset="2"/>
              </a:rPr>
              <a:t>D]) = [</a:t>
            </a:r>
            <a:r>
              <a:rPr lang="en-US" sz="2000" dirty="0" smtClean="0">
                <a:sym typeface="Symbol" charset="2"/>
              </a:rPr>
              <a:t>C, </a:t>
            </a:r>
            <a:r>
              <a:rPr lang="en-US" sz="2000" dirty="0">
                <a:sym typeface="Symbol" charset="2"/>
              </a:rPr>
              <a:t>D] </a:t>
            </a:r>
          </a:p>
          <a:p>
            <a:pPr lvl="2"/>
            <a:r>
              <a:rPr lang="en-US" sz="2000" dirty="0" err="1">
                <a:sym typeface="Symbol" charset="2"/>
              </a:rPr>
              <a:t>Cdr</a:t>
            </a:r>
            <a:r>
              <a:rPr lang="en-US" sz="2000" dirty="0">
                <a:sym typeface="Symbol" charset="2"/>
              </a:rPr>
              <a:t>([A]) </a:t>
            </a:r>
            <a:r>
              <a:rPr lang="en-US" sz="2000" dirty="0" smtClean="0">
                <a:sym typeface="Symbol" charset="2"/>
              </a:rPr>
              <a:t>=</a:t>
            </a:r>
            <a:r>
              <a:rPr lang="en-US" sz="2000" dirty="0">
                <a:sym typeface="Symbol" charset="2"/>
              </a:rPr>
              <a:t> </a:t>
            </a:r>
            <a:r>
              <a:rPr lang="en-US" sz="2000" dirty="0" smtClean="0">
                <a:sym typeface="Symbol" charset="2"/>
              </a:rPr>
              <a:t>[</a:t>
            </a:r>
            <a:r>
              <a:rPr lang="en-US" sz="2000" dirty="0">
                <a:sym typeface="Symbol" charset="2"/>
              </a:rPr>
              <a:t>]</a:t>
            </a:r>
            <a:endParaRPr lang="en-US" sz="1900" dirty="0">
              <a:sym typeface="Symbol" charset="2"/>
            </a:endParaRPr>
          </a:p>
          <a:p>
            <a:pPr lvl="1"/>
            <a:r>
              <a:rPr lang="en-US" sz="2100" dirty="0">
                <a:sym typeface="Symbol" charset="2"/>
              </a:rPr>
              <a:t>Append: Append one list to the end of another</a:t>
            </a:r>
          </a:p>
          <a:p>
            <a:pPr lvl="2"/>
            <a:r>
              <a:rPr lang="en-US" sz="2000" dirty="0">
                <a:sym typeface="Symbol" charset="2"/>
              </a:rPr>
              <a:t>E.g., </a:t>
            </a:r>
            <a:r>
              <a:rPr lang="en-US" sz="2000" dirty="0" err="1">
                <a:sym typeface="Symbol" charset="2"/>
              </a:rPr>
              <a:t>Append([</a:t>
            </a:r>
            <a:r>
              <a:rPr lang="en-US" sz="2000" dirty="0" err="1" smtClean="0">
                <a:sym typeface="Symbol" charset="2"/>
              </a:rPr>
              <a:t>A</a:t>
            </a:r>
            <a:r>
              <a:rPr lang="en-US" sz="2000" dirty="0" smtClean="0">
                <a:sym typeface="Symbol" charset="2"/>
              </a:rPr>
              <a:t>, </a:t>
            </a:r>
            <a:r>
              <a:rPr lang="en-US" sz="2000" dirty="0">
                <a:sym typeface="Symbol" charset="2"/>
              </a:rPr>
              <a:t>B</a:t>
            </a:r>
            <a:r>
              <a:rPr lang="en-US" sz="2000" dirty="0" smtClean="0">
                <a:sym typeface="Symbol" charset="2"/>
              </a:rPr>
              <a:t>], </a:t>
            </a:r>
            <a:r>
              <a:rPr lang="en-US" sz="2000" dirty="0">
                <a:sym typeface="Symbol" charset="2"/>
              </a:rPr>
              <a:t>[</a:t>
            </a:r>
            <a:r>
              <a:rPr lang="en-US" sz="2000" dirty="0" smtClean="0">
                <a:sym typeface="Symbol" charset="2"/>
              </a:rPr>
              <a:t>C, </a:t>
            </a:r>
            <a:r>
              <a:rPr lang="en-US" sz="2000" dirty="0">
                <a:sym typeface="Symbol" charset="2"/>
              </a:rPr>
              <a:t>D]) = [</a:t>
            </a:r>
            <a:r>
              <a:rPr lang="en-US" sz="2000" dirty="0" smtClean="0">
                <a:sym typeface="Symbol" charset="2"/>
              </a:rPr>
              <a:t>A, B, C, </a:t>
            </a:r>
            <a:r>
              <a:rPr lang="en-US" sz="2000" dirty="0">
                <a:sym typeface="Symbol" charset="2"/>
              </a:rPr>
              <a:t>D]</a:t>
            </a:r>
          </a:p>
          <a:p>
            <a:pPr lvl="1"/>
            <a:r>
              <a:rPr lang="en-US" sz="2100" dirty="0">
                <a:sym typeface="Symbol" charset="2"/>
              </a:rPr>
              <a:t>List: Create a list out of the arguments</a:t>
            </a:r>
          </a:p>
          <a:p>
            <a:pPr lvl="2"/>
            <a:r>
              <a:rPr lang="en-US" sz="1900" dirty="0">
                <a:sym typeface="Symbol" charset="2"/>
              </a:rPr>
              <a:t>E.g., </a:t>
            </a:r>
            <a:r>
              <a:rPr lang="en-US" sz="1900" dirty="0" err="1">
                <a:sym typeface="Symbol" charset="2"/>
              </a:rPr>
              <a:t>List(</a:t>
            </a:r>
            <a:r>
              <a:rPr lang="en-US" sz="1900" dirty="0" err="1" smtClean="0">
                <a:sym typeface="Symbol" charset="2"/>
              </a:rPr>
              <a:t>A</a:t>
            </a:r>
            <a:r>
              <a:rPr lang="en-US" sz="1900" dirty="0" smtClean="0">
                <a:sym typeface="Symbol" charset="2"/>
              </a:rPr>
              <a:t>, B, C, [A B]) = [A, B, C, [A, B]]</a:t>
            </a:r>
          </a:p>
          <a:p>
            <a:r>
              <a:rPr lang="en-US" sz="2400" dirty="0" smtClean="0">
                <a:sym typeface="Symbol" charset="2"/>
              </a:rPr>
              <a:t>Predicates</a:t>
            </a:r>
            <a:endParaRPr lang="en-US" sz="2500" dirty="0" smtClean="0">
              <a:sym typeface="Symbol" charset="2"/>
            </a:endParaRPr>
          </a:p>
          <a:p>
            <a:pPr lvl="1"/>
            <a:r>
              <a:rPr lang="en-US" sz="2000" dirty="0" smtClean="0">
                <a:sym typeface="Symbol" charset="2"/>
              </a:rPr>
              <a:t>List</a:t>
            </a:r>
            <a:r>
              <a:rPr lang="en-US" sz="2000" dirty="0">
                <a:sym typeface="Symbol" charset="2"/>
              </a:rPr>
              <a:t>?: Returns true if the object is a list</a:t>
            </a:r>
          </a:p>
          <a:p>
            <a:pPr lvl="1"/>
            <a:r>
              <a:rPr lang="en-US" sz="2000" dirty="0">
                <a:sym typeface="Symbol" charset="2"/>
              </a:rPr>
              <a:t>Null: Returns true if the object is an empty list</a:t>
            </a:r>
          </a:p>
          <a:p>
            <a:pPr lvl="1"/>
            <a:r>
              <a:rPr lang="en-US" sz="2000" dirty="0">
                <a:sym typeface="Symbol" charset="2"/>
              </a:rPr>
              <a:t>Member: Returns true if element is in the list</a:t>
            </a:r>
            <a:endParaRPr lang="en-US" sz="2100" dirty="0">
              <a:sym typeface="Symbol" charset="2"/>
            </a:endParaRPr>
          </a:p>
        </p:txBody>
      </p:sp>
    </p:spTree>
    <p:extLst>
      <p:ext uri="{BB962C8B-B14F-4D97-AF65-F5344CB8AC3E}">
        <p14:creationId xmlns:p14="http://schemas.microsoft.com/office/powerpoint/2010/main" val="3285922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2"/>
          <p:cNvSpPr>
            <a:spLocks noGrp="1" noChangeArrowheads="1"/>
          </p:cNvSpPr>
          <p:nvPr>
            <p:ph type="title"/>
          </p:nvPr>
        </p:nvSpPr>
        <p:spPr>
          <a:xfrm>
            <a:off x="693738" y="173038"/>
            <a:ext cx="7772400" cy="1143000"/>
          </a:xfrm>
        </p:spPr>
        <p:txBody>
          <a:bodyPr/>
          <a:lstStyle/>
          <a:p>
            <a:pPr eaLnBrk="1" hangingPunct="1"/>
            <a:r>
              <a:rPr lang="en-US"/>
              <a:t>Review of Key Terms</a:t>
            </a:r>
          </a:p>
        </p:txBody>
      </p:sp>
      <p:sp>
        <p:nvSpPr>
          <p:cNvPr id="189444" name="Rectangle 3"/>
          <p:cNvSpPr>
            <a:spLocks noGrp="1" noChangeArrowheads="1"/>
          </p:cNvSpPr>
          <p:nvPr>
            <p:ph type="body" idx="1"/>
          </p:nvPr>
        </p:nvSpPr>
        <p:spPr>
          <a:xfrm>
            <a:off x="363538" y="1517357"/>
            <a:ext cx="8515350" cy="4910431"/>
          </a:xfrm>
        </p:spPr>
        <p:txBody>
          <a:bodyPr>
            <a:normAutofit lnSpcReduction="10000"/>
          </a:bodyPr>
          <a:lstStyle/>
          <a:p>
            <a:pPr eaLnBrk="1" hangingPunct="1">
              <a:lnSpc>
                <a:spcPct val="80000"/>
              </a:lnSpc>
              <a:spcBef>
                <a:spcPts val="800"/>
              </a:spcBef>
            </a:pPr>
            <a:r>
              <a:rPr lang="en-US" sz="2400" i="1" dirty="0"/>
              <a:t>Syntax</a:t>
            </a:r>
            <a:r>
              <a:rPr lang="en-US" sz="2400" dirty="0"/>
              <a:t>: formal structure of sentences</a:t>
            </a:r>
          </a:p>
          <a:p>
            <a:pPr eaLnBrk="1" hangingPunct="1">
              <a:lnSpc>
                <a:spcPct val="80000"/>
              </a:lnSpc>
              <a:spcBef>
                <a:spcPts val="800"/>
              </a:spcBef>
            </a:pPr>
            <a:r>
              <a:rPr lang="en-US" sz="2400" i="1" dirty="0"/>
              <a:t>Semantics</a:t>
            </a:r>
            <a:r>
              <a:rPr lang="en-US" sz="2400" dirty="0"/>
              <a:t>: truth of sentences with respect to </a:t>
            </a:r>
            <a:r>
              <a:rPr lang="en-US" sz="2400" dirty="0" smtClean="0"/>
              <a:t>models</a:t>
            </a:r>
          </a:p>
          <a:p>
            <a:pPr lvl="1" eaLnBrk="1" hangingPunct="1">
              <a:lnSpc>
                <a:spcPct val="80000"/>
              </a:lnSpc>
              <a:spcBef>
                <a:spcPts val="800"/>
              </a:spcBef>
            </a:pPr>
            <a:r>
              <a:rPr lang="en-US" sz="2000" i="1" dirty="0"/>
              <a:t>Model</a:t>
            </a:r>
            <a:r>
              <a:rPr lang="en-US" sz="2000" dirty="0"/>
              <a:t>: A possible world that defines truth values for all </a:t>
            </a:r>
            <a:r>
              <a:rPr lang="en-US" sz="2000" dirty="0" smtClean="0"/>
              <a:t>sentences</a:t>
            </a:r>
          </a:p>
          <a:p>
            <a:pPr eaLnBrk="1" hangingPunct="1">
              <a:lnSpc>
                <a:spcPct val="80000"/>
              </a:lnSpc>
              <a:spcBef>
                <a:spcPts val="800"/>
              </a:spcBef>
            </a:pPr>
            <a:r>
              <a:rPr lang="en-US" sz="2400" i="1" dirty="0"/>
              <a:t>Entailment</a:t>
            </a:r>
            <a:r>
              <a:rPr lang="en-US" sz="2400" dirty="0"/>
              <a:t>: necessary truth of one sentence given another</a:t>
            </a:r>
          </a:p>
          <a:p>
            <a:pPr eaLnBrk="1" hangingPunct="1">
              <a:lnSpc>
                <a:spcPct val="80000"/>
              </a:lnSpc>
              <a:spcBef>
                <a:spcPts val="800"/>
              </a:spcBef>
            </a:pPr>
            <a:r>
              <a:rPr lang="en-US" sz="2400" i="1" dirty="0"/>
              <a:t>Inference</a:t>
            </a:r>
            <a:r>
              <a:rPr lang="en-US" sz="2400" dirty="0"/>
              <a:t>: determine whether sentence entailed by KB</a:t>
            </a:r>
          </a:p>
          <a:p>
            <a:pPr lvl="1" eaLnBrk="1" hangingPunct="1">
              <a:lnSpc>
                <a:spcPct val="80000"/>
              </a:lnSpc>
              <a:spcBef>
                <a:spcPts val="800"/>
              </a:spcBef>
            </a:pPr>
            <a:r>
              <a:rPr lang="en-US" sz="2000" dirty="0"/>
              <a:t>Or equivalently, derive new sentences from </a:t>
            </a:r>
            <a:r>
              <a:rPr lang="en-US" sz="2000" dirty="0" smtClean="0"/>
              <a:t>old</a:t>
            </a:r>
          </a:p>
          <a:p>
            <a:pPr eaLnBrk="1" hangingPunct="1">
              <a:lnSpc>
                <a:spcPct val="80000"/>
              </a:lnSpc>
              <a:spcBef>
                <a:spcPts val="800"/>
              </a:spcBef>
            </a:pPr>
            <a:r>
              <a:rPr lang="en-US" sz="2400" i="1" dirty="0"/>
              <a:t>Soundness</a:t>
            </a:r>
            <a:r>
              <a:rPr lang="en-US" sz="2400" dirty="0"/>
              <a:t>: produce only entailed </a:t>
            </a:r>
            <a:r>
              <a:rPr lang="en-US" sz="2400" dirty="0" smtClean="0"/>
              <a:t>sentences</a:t>
            </a:r>
          </a:p>
          <a:p>
            <a:pPr eaLnBrk="1" hangingPunct="1">
              <a:lnSpc>
                <a:spcPct val="80000"/>
              </a:lnSpc>
              <a:spcBef>
                <a:spcPts val="800"/>
              </a:spcBef>
            </a:pPr>
            <a:r>
              <a:rPr lang="en-US" sz="2400" i="1" dirty="0"/>
              <a:t>Completeness</a:t>
            </a:r>
            <a:r>
              <a:rPr lang="en-US" sz="2400" dirty="0"/>
              <a:t>: can produce all entailed </a:t>
            </a:r>
            <a:r>
              <a:rPr lang="en-US" sz="2400" dirty="0" smtClean="0"/>
              <a:t>sentences</a:t>
            </a:r>
          </a:p>
          <a:p>
            <a:pPr eaLnBrk="1" hangingPunct="1">
              <a:lnSpc>
                <a:spcPct val="80000"/>
              </a:lnSpc>
              <a:spcBef>
                <a:spcPts val="800"/>
              </a:spcBef>
            </a:pPr>
            <a:r>
              <a:rPr lang="en-US" sz="2400" i="1" dirty="0"/>
              <a:t>Equivalence</a:t>
            </a:r>
            <a:r>
              <a:rPr lang="en-US" sz="2400" dirty="0"/>
              <a:t>: sentences are true in the same models</a:t>
            </a:r>
          </a:p>
          <a:p>
            <a:pPr eaLnBrk="1" hangingPunct="1">
              <a:lnSpc>
                <a:spcPct val="80000"/>
              </a:lnSpc>
              <a:spcBef>
                <a:spcPts val="800"/>
              </a:spcBef>
            </a:pPr>
            <a:r>
              <a:rPr lang="en-US" sz="2400" i="1" dirty="0"/>
              <a:t>Validity</a:t>
            </a:r>
            <a:r>
              <a:rPr lang="en-US" sz="2400" dirty="0"/>
              <a:t>: sentence is true in all models</a:t>
            </a:r>
          </a:p>
          <a:p>
            <a:pPr eaLnBrk="1" hangingPunct="1">
              <a:lnSpc>
                <a:spcPct val="80000"/>
              </a:lnSpc>
              <a:spcBef>
                <a:spcPts val="800"/>
              </a:spcBef>
            </a:pPr>
            <a:r>
              <a:rPr lang="en-US" sz="2400" i="1" dirty="0" err="1"/>
              <a:t>Satisfiability</a:t>
            </a:r>
            <a:r>
              <a:rPr lang="en-US" sz="2400" dirty="0"/>
              <a:t>: sentence is true in some model</a:t>
            </a:r>
          </a:p>
        </p:txBody>
      </p:sp>
    </p:spTree>
    <p:extLst>
      <p:ext uri="{BB962C8B-B14F-4D97-AF65-F5344CB8AC3E}">
        <p14:creationId xmlns:p14="http://schemas.microsoft.com/office/powerpoint/2010/main" val="17847956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4306" name="Rectangle 2"/>
          <p:cNvSpPr>
            <a:spLocks noGrp="1" noChangeArrowheads="1"/>
          </p:cNvSpPr>
          <p:nvPr>
            <p:ph type="title"/>
          </p:nvPr>
        </p:nvSpPr>
        <p:spPr>
          <a:xfrm>
            <a:off x="725488" y="0"/>
            <a:ext cx="7772400" cy="1030288"/>
          </a:xfrm>
        </p:spPr>
        <p:txBody>
          <a:bodyPr/>
          <a:lstStyle/>
          <a:p>
            <a:r>
              <a:rPr lang="en-US" sz="4000" b="1"/>
              <a:t>LISP</a:t>
            </a:r>
          </a:p>
        </p:txBody>
      </p:sp>
      <p:sp>
        <p:nvSpPr>
          <p:cNvPr id="994307" name="Rectangle 3"/>
          <p:cNvSpPr>
            <a:spLocks noGrp="1" noChangeArrowheads="1"/>
          </p:cNvSpPr>
          <p:nvPr>
            <p:ph sz="quarter" idx="1"/>
          </p:nvPr>
        </p:nvSpPr>
        <p:spPr>
          <a:xfrm>
            <a:off x="455632" y="1566891"/>
            <a:ext cx="8164513" cy="5124450"/>
          </a:xfrm>
        </p:spPr>
        <p:txBody>
          <a:bodyPr>
            <a:normAutofit fontScale="92500" lnSpcReduction="20000"/>
          </a:bodyPr>
          <a:lstStyle/>
          <a:p>
            <a:pPr>
              <a:lnSpc>
                <a:spcPct val="90000"/>
              </a:lnSpc>
            </a:pPr>
            <a:r>
              <a:rPr lang="en-US" sz="2400" dirty="0"/>
              <a:t>Lists are the basis for the </a:t>
            </a:r>
            <a:r>
              <a:rPr lang="en-US" sz="2400" b="1" i="1" dirty="0"/>
              <a:t>LISP</a:t>
            </a:r>
            <a:r>
              <a:rPr lang="en-US" sz="2400" dirty="0"/>
              <a:t> language</a:t>
            </a:r>
          </a:p>
          <a:p>
            <a:pPr lvl="1">
              <a:lnSpc>
                <a:spcPct val="90000"/>
              </a:lnSpc>
            </a:pPr>
            <a:r>
              <a:rPr lang="en-US" sz="2100" b="1" dirty="0" err="1"/>
              <a:t>LIS</a:t>
            </a:r>
            <a:r>
              <a:rPr lang="en-US" sz="2100" dirty="0" err="1"/>
              <a:t>t</a:t>
            </a:r>
            <a:r>
              <a:rPr lang="en-US" sz="2100" dirty="0"/>
              <a:t> </a:t>
            </a:r>
            <a:r>
              <a:rPr lang="en-US" sz="2100" b="1" dirty="0"/>
              <a:t>P</a:t>
            </a:r>
            <a:r>
              <a:rPr lang="en-US" sz="2100" dirty="0"/>
              <a:t>rocessing language</a:t>
            </a:r>
          </a:p>
          <a:p>
            <a:pPr lvl="1">
              <a:lnSpc>
                <a:spcPct val="90000"/>
              </a:lnSpc>
            </a:pPr>
            <a:r>
              <a:rPr lang="en-US" sz="2100" dirty="0"/>
              <a:t>Uses parentheses rather than square </a:t>
            </a:r>
            <a:r>
              <a:rPr lang="en-US" sz="2100" dirty="0" smtClean="0"/>
              <a:t>brackets (and drop “,”)</a:t>
            </a:r>
          </a:p>
          <a:p>
            <a:pPr lvl="2">
              <a:lnSpc>
                <a:spcPct val="90000"/>
              </a:lnSpc>
            </a:pPr>
            <a:r>
              <a:rPr lang="en-US" sz="1900" dirty="0"/>
              <a:t>Also known as </a:t>
            </a:r>
            <a:r>
              <a:rPr lang="en-US" sz="1900" b="1" dirty="0"/>
              <a:t>L</a:t>
            </a:r>
            <a:r>
              <a:rPr lang="en-US" sz="1900" dirty="0"/>
              <a:t>ots of </a:t>
            </a:r>
            <a:r>
              <a:rPr lang="en-US" sz="1900" b="1" dirty="0"/>
              <a:t>I</a:t>
            </a:r>
            <a:r>
              <a:rPr lang="en-US" sz="1900" dirty="0"/>
              <a:t>rritating </a:t>
            </a:r>
            <a:r>
              <a:rPr lang="en-US" sz="1900" b="1" dirty="0"/>
              <a:t>S</a:t>
            </a:r>
            <a:r>
              <a:rPr lang="en-US" sz="1900" dirty="0"/>
              <a:t>ingle </a:t>
            </a:r>
            <a:r>
              <a:rPr lang="en-US" sz="1900" b="1" dirty="0"/>
              <a:t>P</a:t>
            </a:r>
            <a:r>
              <a:rPr lang="en-US" sz="1900" dirty="0"/>
              <a:t>arentheses</a:t>
            </a:r>
          </a:p>
          <a:p>
            <a:pPr>
              <a:lnSpc>
                <a:spcPct val="90000"/>
              </a:lnSpc>
            </a:pPr>
            <a:r>
              <a:rPr lang="en-US" sz="2400" dirty="0"/>
              <a:t>Used for the development of most early AI systems</a:t>
            </a:r>
          </a:p>
          <a:p>
            <a:pPr lvl="1">
              <a:lnSpc>
                <a:spcPct val="90000"/>
              </a:lnSpc>
            </a:pPr>
            <a:r>
              <a:rPr lang="en-US" sz="2000" dirty="0"/>
              <a:t>Symbolic rather than numeric programming</a:t>
            </a:r>
          </a:p>
          <a:p>
            <a:pPr lvl="1">
              <a:lnSpc>
                <a:spcPct val="90000"/>
              </a:lnSpc>
            </a:pPr>
            <a:r>
              <a:rPr lang="en-US" sz="2000" dirty="0"/>
              <a:t>Symbols/atoms and pointers/structures (linked lists)</a:t>
            </a:r>
          </a:p>
          <a:p>
            <a:pPr>
              <a:lnSpc>
                <a:spcPct val="90000"/>
              </a:lnSpc>
            </a:pPr>
            <a:r>
              <a:rPr lang="en-US" sz="2400" dirty="0"/>
              <a:t>Both programs and data are lists</a:t>
            </a:r>
          </a:p>
          <a:p>
            <a:pPr lvl="1">
              <a:lnSpc>
                <a:spcPct val="90000"/>
              </a:lnSpc>
            </a:pPr>
            <a:r>
              <a:rPr lang="en-US" sz="2000" dirty="0"/>
              <a:t>Data structures are simply lists</a:t>
            </a:r>
          </a:p>
          <a:p>
            <a:pPr lvl="2">
              <a:lnSpc>
                <a:spcPct val="90000"/>
              </a:lnSpc>
            </a:pPr>
            <a:r>
              <a:rPr lang="en-US" sz="1800" dirty="0"/>
              <a:t>E.g., ((Fred Wilma) (Barney Betty))</a:t>
            </a:r>
          </a:p>
          <a:p>
            <a:pPr lvl="1">
              <a:lnSpc>
                <a:spcPct val="90000"/>
              </a:lnSpc>
            </a:pPr>
            <a:r>
              <a:rPr lang="en-US" sz="2000" dirty="0"/>
              <a:t>Function calls are lists in prefix notation</a:t>
            </a:r>
          </a:p>
          <a:p>
            <a:pPr lvl="2">
              <a:lnSpc>
                <a:spcPct val="90000"/>
              </a:lnSpc>
            </a:pPr>
            <a:r>
              <a:rPr lang="en-US" sz="1800" dirty="0"/>
              <a:t>E.g., (+ 5 6), (car ‘(A B C)), (cons (car ‘(A B)) ‘(C D))</a:t>
            </a:r>
          </a:p>
          <a:p>
            <a:pPr lvl="2">
              <a:lnSpc>
                <a:spcPct val="90000"/>
              </a:lnSpc>
            </a:pPr>
            <a:r>
              <a:rPr lang="en-US" sz="1800" dirty="0"/>
              <a:t>Quotation tells Lisp to not evaluate a list as a function call</a:t>
            </a:r>
          </a:p>
          <a:p>
            <a:pPr lvl="1">
              <a:lnSpc>
                <a:spcPct val="90000"/>
              </a:lnSpc>
            </a:pPr>
            <a:r>
              <a:rPr lang="en-US" sz="2000" dirty="0"/>
              <a:t>Function definitions are function calls of </a:t>
            </a:r>
            <a:r>
              <a:rPr lang="en-US" sz="2000" i="1" dirty="0" err="1"/>
              <a:t>defun</a:t>
            </a:r>
            <a:endParaRPr lang="en-US" sz="2000" dirty="0"/>
          </a:p>
          <a:p>
            <a:pPr lvl="2">
              <a:lnSpc>
                <a:spcPct val="90000"/>
              </a:lnSpc>
            </a:pPr>
            <a:r>
              <a:rPr lang="en-US" sz="1800" dirty="0"/>
              <a:t>(</a:t>
            </a:r>
            <a:r>
              <a:rPr lang="en-US" sz="1800" dirty="0" err="1"/>
              <a:t>defun</a:t>
            </a:r>
            <a:r>
              <a:rPr lang="en-US" sz="1800" dirty="0"/>
              <a:t> exchange (pair) (list (car (</a:t>
            </a:r>
            <a:r>
              <a:rPr lang="en-US" sz="1800" dirty="0" err="1"/>
              <a:t>cdr</a:t>
            </a:r>
            <a:r>
              <a:rPr lang="en-US" sz="1800" dirty="0"/>
              <a:t> pair)) (car pair)))</a:t>
            </a:r>
          </a:p>
          <a:p>
            <a:pPr lvl="3">
              <a:lnSpc>
                <a:spcPct val="90000"/>
              </a:lnSpc>
            </a:pPr>
            <a:r>
              <a:rPr lang="en-US" sz="1600" dirty="0"/>
              <a:t>(exchange ‘(A B)) = (B A)</a:t>
            </a:r>
          </a:p>
          <a:p>
            <a:pPr>
              <a:lnSpc>
                <a:spcPct val="90000"/>
              </a:lnSpc>
            </a:pPr>
            <a:r>
              <a:rPr lang="en-US" sz="2400" dirty="0"/>
              <a:t>Programs can create </a:t>
            </a:r>
            <a:r>
              <a:rPr lang="en-US" sz="2400" dirty="0" smtClean="0"/>
              <a:t>and execute new programs</a:t>
            </a:r>
            <a:endParaRPr lang="en-US" sz="2800" dirty="0"/>
          </a:p>
        </p:txBody>
      </p:sp>
    </p:spTree>
    <p:extLst>
      <p:ext uri="{BB962C8B-B14F-4D97-AF65-F5344CB8AC3E}">
        <p14:creationId xmlns:p14="http://schemas.microsoft.com/office/powerpoint/2010/main" val="1063775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Common Logic </a:t>
            </a:r>
            <a:r>
              <a:rPr lang="en-US" sz="2400" dirty="0" smtClean="0"/>
              <a:t>Interchange Format</a:t>
            </a:r>
            <a:endParaRPr lang="en-US" dirty="0"/>
          </a:p>
        </p:txBody>
      </p:sp>
      <p:sp>
        <p:nvSpPr>
          <p:cNvPr id="3" name="Content Placeholder 2"/>
          <p:cNvSpPr>
            <a:spLocks noGrp="1"/>
          </p:cNvSpPr>
          <p:nvPr>
            <p:ph idx="1"/>
          </p:nvPr>
        </p:nvSpPr>
        <p:spPr>
          <a:xfrm>
            <a:off x="457200" y="1752601"/>
            <a:ext cx="7620000" cy="914400"/>
          </a:xfrm>
        </p:spPr>
        <p:txBody>
          <a:bodyPr/>
          <a:lstStyle/>
          <a:p>
            <a:r>
              <a:rPr lang="en-US" b="0" dirty="0" smtClean="0"/>
              <a:t>Plaintext representation of First-Order Logic; ISO standard.</a:t>
            </a:r>
          </a:p>
          <a:p>
            <a:r>
              <a:rPr lang="en-US" b="0" dirty="0" smtClean="0"/>
              <a:t>Similar to LISP S-Expressions.</a:t>
            </a:r>
            <a:endParaRPr lang="en-US" b="0" dirty="0"/>
          </a:p>
        </p:txBody>
      </p:sp>
      <p:graphicFrame>
        <p:nvGraphicFramePr>
          <p:cNvPr id="4" name="Table 3"/>
          <p:cNvGraphicFramePr>
            <a:graphicFrameLocks noGrp="1"/>
          </p:cNvGraphicFramePr>
          <p:nvPr>
            <p:extLst>
              <p:ext uri="{D42A27DB-BD31-4B8C-83A1-F6EECF244321}">
                <p14:modId xmlns:p14="http://schemas.microsoft.com/office/powerpoint/2010/main" val="3331251558"/>
              </p:ext>
            </p:extLst>
          </p:nvPr>
        </p:nvGraphicFramePr>
        <p:xfrm>
          <a:off x="609600" y="2819400"/>
          <a:ext cx="7924800" cy="3505203"/>
        </p:xfrm>
        <a:graphic>
          <a:graphicData uri="http://schemas.openxmlformats.org/drawingml/2006/table">
            <a:tbl>
              <a:tblPr firstRow="1" bandRow="1">
                <a:tableStyleId>{8EC20E35-A176-4012-BC5E-935CFFF8708E}</a:tableStyleId>
              </a:tblPr>
              <a:tblGrid>
                <a:gridCol w="32766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89467">
                <a:tc>
                  <a:txBody>
                    <a:bodyPr/>
                    <a:lstStyle/>
                    <a:p>
                      <a:r>
                        <a:rPr lang="en-US" dirty="0" smtClean="0"/>
                        <a:t>Traditional notation</a:t>
                      </a:r>
                      <a:endParaRPr lang="en-US" dirty="0"/>
                    </a:p>
                  </a:txBody>
                  <a:tcPr/>
                </a:tc>
                <a:tc>
                  <a:txBody>
                    <a:bodyPr/>
                    <a:lstStyle/>
                    <a:p>
                      <a:r>
                        <a:rPr lang="en-US" dirty="0" smtClean="0"/>
                        <a:t>Common Logic</a:t>
                      </a:r>
                      <a:endParaRPr lang="en-US" dirty="0"/>
                    </a:p>
                  </a:txBody>
                  <a:tcPr/>
                </a:tc>
                <a:extLst>
                  <a:ext uri="{0D108BD9-81ED-4DB2-BD59-A6C34878D82A}">
                    <a16:rowId xmlns:a16="http://schemas.microsoft.com/office/drawing/2014/main" val="10000"/>
                  </a:ext>
                </a:extLst>
              </a:tr>
              <a:tr h="389467">
                <a:tc>
                  <a:txBody>
                    <a:bodyPr/>
                    <a:lstStyle/>
                    <a:p>
                      <a:r>
                        <a:rPr lang="en-US" i="1" dirty="0" err="1" smtClean="0"/>
                        <a:t>pred</a:t>
                      </a:r>
                      <a:r>
                        <a:rPr lang="en-US" dirty="0" smtClean="0"/>
                        <a:t>(</a:t>
                      </a:r>
                      <a:r>
                        <a:rPr lang="en-US" i="1" dirty="0" smtClean="0"/>
                        <a:t>arg1</a:t>
                      </a:r>
                      <a:r>
                        <a:rPr lang="en-US" dirty="0" smtClean="0"/>
                        <a:t>, </a:t>
                      </a:r>
                      <a:r>
                        <a:rPr lang="en-US" i="1" dirty="0" smtClean="0"/>
                        <a:t>arg2</a:t>
                      </a:r>
                      <a:r>
                        <a:rPr lang="en-US" dirty="0" smtClean="0"/>
                        <a:t>)</a:t>
                      </a:r>
                      <a:endParaRPr lang="en-US" dirty="0"/>
                    </a:p>
                  </a:txBody>
                  <a:tcPr/>
                </a:tc>
                <a:tc>
                  <a:txBody>
                    <a:bodyPr/>
                    <a:lstStyle/>
                    <a:p>
                      <a:r>
                        <a:rPr lang="en-US" sz="1600" dirty="0" smtClean="0">
                          <a:latin typeface="Courier"/>
                          <a:cs typeface="Courier"/>
                        </a:rPr>
                        <a:t>(</a:t>
                      </a:r>
                      <a:r>
                        <a:rPr lang="en-US" sz="1600" dirty="0" err="1" smtClean="0">
                          <a:latin typeface="Courier"/>
                          <a:cs typeface="Courier"/>
                        </a:rPr>
                        <a:t>pred</a:t>
                      </a:r>
                      <a:r>
                        <a:rPr lang="en-US" sz="1600" dirty="0" smtClean="0">
                          <a:latin typeface="Courier"/>
                          <a:cs typeface="Courier"/>
                        </a:rPr>
                        <a:t> arg1 arg2)</a:t>
                      </a:r>
                      <a:endParaRPr lang="en-US" sz="1600" dirty="0">
                        <a:latin typeface="Courier"/>
                        <a:cs typeface="Courier"/>
                      </a:endParaRPr>
                    </a:p>
                  </a:txBody>
                  <a:tcPr/>
                </a:tc>
                <a:extLst>
                  <a:ext uri="{0D108BD9-81ED-4DB2-BD59-A6C34878D82A}">
                    <a16:rowId xmlns:a16="http://schemas.microsoft.com/office/drawing/2014/main" val="10001"/>
                  </a:ext>
                </a:extLst>
              </a:tr>
              <a:tr h="389467">
                <a:tc>
                  <a:txBody>
                    <a:bodyPr/>
                    <a:lstStyle/>
                    <a:p>
                      <a:r>
                        <a:rPr lang="en-US" i="1" dirty="0" smtClean="0"/>
                        <a:t>p1</a:t>
                      </a:r>
                      <a:r>
                        <a:rPr lang="en-US" dirty="0" smtClean="0"/>
                        <a:t>(</a:t>
                      </a:r>
                      <a:r>
                        <a:rPr lang="en-US" i="1" dirty="0" smtClean="0"/>
                        <a:t>a1</a:t>
                      </a:r>
                      <a:r>
                        <a:rPr lang="en-US" dirty="0" smtClean="0"/>
                        <a:t>,</a:t>
                      </a:r>
                      <a:r>
                        <a:rPr lang="en-US" baseline="0" dirty="0" smtClean="0"/>
                        <a:t> </a:t>
                      </a:r>
                      <a:r>
                        <a:rPr lang="en-US" i="1" baseline="0" dirty="0" smtClean="0"/>
                        <a:t>a2</a:t>
                      </a:r>
                      <a:r>
                        <a:rPr lang="en-US" baseline="0" dirty="0" smtClean="0"/>
                        <a:t>) </a:t>
                      </a:r>
                      <a:r>
                        <a:rPr lang="en-US" sz="1800" b="0" dirty="0" smtClean="0"/>
                        <a:t>⋀ </a:t>
                      </a:r>
                      <a:r>
                        <a:rPr lang="en-US" sz="1800" b="0" i="1" dirty="0" smtClean="0"/>
                        <a:t>p2</a:t>
                      </a:r>
                      <a:r>
                        <a:rPr lang="en-US" sz="1800" b="0" dirty="0" smtClean="0"/>
                        <a:t>(</a:t>
                      </a:r>
                      <a:r>
                        <a:rPr lang="en-US" sz="1800" b="0" i="1" dirty="0" smtClean="0"/>
                        <a:t>a3</a:t>
                      </a:r>
                      <a:r>
                        <a:rPr lang="en-US" sz="1800" b="0" dirty="0" smtClean="0"/>
                        <a:t>, </a:t>
                      </a:r>
                      <a:r>
                        <a:rPr lang="en-US" sz="1800" b="0" i="1" dirty="0" smtClean="0"/>
                        <a:t>a4</a:t>
                      </a:r>
                      <a:r>
                        <a:rPr lang="en-US" sz="1800" b="0" dirty="0" smtClean="0"/>
                        <a:t>) ⋀ …</a:t>
                      </a:r>
                      <a:endParaRPr lang="en-US" dirty="0"/>
                    </a:p>
                  </a:txBody>
                  <a:tcPr/>
                </a:tc>
                <a:tc>
                  <a:txBody>
                    <a:bodyPr/>
                    <a:lstStyle/>
                    <a:p>
                      <a:r>
                        <a:rPr lang="en-US" sz="1600" dirty="0" smtClean="0">
                          <a:latin typeface="Courier"/>
                          <a:cs typeface="Courier"/>
                        </a:rPr>
                        <a:t>(and (p1 a1 a2) (p2 a3 a4) …)</a:t>
                      </a:r>
                      <a:endParaRPr lang="en-US" sz="1600" dirty="0">
                        <a:latin typeface="Courier"/>
                        <a:cs typeface="Courier"/>
                      </a:endParaRPr>
                    </a:p>
                  </a:txBody>
                  <a:tcPr/>
                </a:tc>
                <a:extLst>
                  <a:ext uri="{0D108BD9-81ED-4DB2-BD59-A6C34878D82A}">
                    <a16:rowId xmlns:a16="http://schemas.microsoft.com/office/drawing/2014/main" val="10002"/>
                  </a:ext>
                </a:extLst>
              </a:tr>
              <a:tr h="389467">
                <a:tc>
                  <a:txBody>
                    <a:bodyPr/>
                    <a:lstStyle/>
                    <a:p>
                      <a:r>
                        <a:rPr lang="en-US" i="1" dirty="0" smtClean="0"/>
                        <a:t>p3</a:t>
                      </a:r>
                      <a:r>
                        <a:rPr lang="en-US" dirty="0" smtClean="0"/>
                        <a:t>(</a:t>
                      </a:r>
                      <a:r>
                        <a:rPr lang="en-US" i="1" dirty="0" smtClean="0"/>
                        <a:t>a5</a:t>
                      </a:r>
                      <a:r>
                        <a:rPr lang="en-US" dirty="0" smtClean="0"/>
                        <a:t>,</a:t>
                      </a:r>
                      <a:r>
                        <a:rPr lang="en-US" baseline="0" dirty="0" smtClean="0"/>
                        <a:t> </a:t>
                      </a:r>
                      <a:r>
                        <a:rPr lang="en-US" i="1" baseline="0" dirty="0" smtClean="0"/>
                        <a:t>a6</a:t>
                      </a:r>
                      <a:r>
                        <a:rPr lang="en-US" baseline="0" dirty="0" smtClean="0"/>
                        <a:t>) </a:t>
                      </a:r>
                      <a:r>
                        <a:rPr lang="en-US" sz="1800" b="0" dirty="0" smtClean="0"/>
                        <a:t>⋁ </a:t>
                      </a:r>
                      <a:r>
                        <a:rPr lang="en-US" sz="1800" b="0" i="1" baseline="0" dirty="0" smtClean="0"/>
                        <a:t>p</a:t>
                      </a:r>
                      <a:r>
                        <a:rPr lang="en-US" i="1" baseline="0" dirty="0" smtClean="0"/>
                        <a:t>4</a:t>
                      </a:r>
                      <a:r>
                        <a:rPr lang="en-US" baseline="0" dirty="0" smtClean="0"/>
                        <a:t>(</a:t>
                      </a:r>
                      <a:r>
                        <a:rPr lang="en-US" i="1" baseline="0" dirty="0" smtClean="0"/>
                        <a:t>a7</a:t>
                      </a:r>
                      <a:r>
                        <a:rPr lang="en-US" baseline="0" dirty="0" smtClean="0"/>
                        <a:t>, </a:t>
                      </a:r>
                      <a:r>
                        <a:rPr lang="en-US" i="1" baseline="0" dirty="0" smtClean="0"/>
                        <a:t>a8</a:t>
                      </a:r>
                      <a:r>
                        <a:rPr lang="en-US" baseline="0" dirty="0" smtClean="0"/>
                        <a:t>)</a:t>
                      </a:r>
                      <a:r>
                        <a:rPr lang="en-US" sz="1800" b="0" dirty="0" smtClean="0"/>
                        <a:t> ⋁ …</a:t>
                      </a:r>
                      <a:endParaRPr lang="en-US" dirty="0"/>
                    </a:p>
                  </a:txBody>
                  <a:tcPr/>
                </a:tc>
                <a:tc>
                  <a:txBody>
                    <a:bodyPr/>
                    <a:lstStyle/>
                    <a:p>
                      <a:r>
                        <a:rPr lang="en-US" sz="1600" dirty="0" smtClean="0">
                          <a:latin typeface="Courier"/>
                          <a:cs typeface="Courier"/>
                        </a:rPr>
                        <a:t>(or (p3 a5 a6) (p4</a:t>
                      </a:r>
                      <a:r>
                        <a:rPr lang="en-US" sz="1600" baseline="0" dirty="0" smtClean="0">
                          <a:latin typeface="Courier"/>
                          <a:cs typeface="Courier"/>
                        </a:rPr>
                        <a:t> a7 a8) …)</a:t>
                      </a:r>
                      <a:endParaRPr lang="en-US" sz="1600" dirty="0">
                        <a:latin typeface="Courier"/>
                        <a:cs typeface="Courier"/>
                      </a:endParaRPr>
                    </a:p>
                  </a:txBody>
                  <a:tcPr/>
                </a:tc>
                <a:extLst>
                  <a:ext uri="{0D108BD9-81ED-4DB2-BD59-A6C34878D82A}">
                    <a16:rowId xmlns:a16="http://schemas.microsoft.com/office/drawing/2014/main" val="10003"/>
                  </a:ext>
                </a:extLst>
              </a:tr>
              <a:tr h="3894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smtClean="0"/>
                        <a:t>¬</a:t>
                      </a:r>
                      <a:r>
                        <a:rPr lang="en-US" b="0" i="1" dirty="0" smtClean="0">
                          <a:cs typeface="Arial"/>
                        </a:rPr>
                        <a:t>p(a1,</a:t>
                      </a:r>
                      <a:r>
                        <a:rPr lang="en-US" b="0" i="1" baseline="0" dirty="0" smtClean="0">
                          <a:cs typeface="Arial"/>
                        </a:rPr>
                        <a:t> a2, a3)</a:t>
                      </a:r>
                      <a:endParaRPr lang="en-US" b="0" i="1" dirty="0" smtClean="0">
                        <a:cs typeface="Arial"/>
                      </a:endParaRPr>
                    </a:p>
                  </a:txBody>
                  <a:tcPr/>
                </a:tc>
                <a:tc>
                  <a:txBody>
                    <a:bodyPr/>
                    <a:lstStyle/>
                    <a:p>
                      <a:r>
                        <a:rPr lang="en-US" sz="1600" dirty="0" smtClean="0">
                          <a:latin typeface="Courier"/>
                          <a:cs typeface="Courier"/>
                        </a:rPr>
                        <a:t>(not (p</a:t>
                      </a:r>
                      <a:r>
                        <a:rPr lang="en-US" sz="1600" baseline="0" dirty="0" smtClean="0">
                          <a:latin typeface="Courier"/>
                          <a:cs typeface="Courier"/>
                        </a:rPr>
                        <a:t> a1 a2 a3))</a:t>
                      </a:r>
                      <a:endParaRPr lang="en-US" sz="1600" dirty="0">
                        <a:latin typeface="Courier"/>
                        <a:cs typeface="Courier"/>
                      </a:endParaRPr>
                    </a:p>
                  </a:txBody>
                  <a:tcPr/>
                </a:tc>
                <a:extLst>
                  <a:ext uri="{0D108BD9-81ED-4DB2-BD59-A6C34878D82A}">
                    <a16:rowId xmlns:a16="http://schemas.microsoft.com/office/drawing/2014/main" val="10004"/>
                  </a:ext>
                </a:extLst>
              </a:tr>
              <a:tr h="3894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cs typeface="Arial"/>
                        </a:rPr>
                        <a:t>∃</a:t>
                      </a:r>
                      <a:r>
                        <a:rPr lang="en-US" b="0" i="1" dirty="0" smtClean="0">
                          <a:cs typeface="Arial"/>
                        </a:rPr>
                        <a:t>x y . p1(x, y)</a:t>
                      </a:r>
                    </a:p>
                  </a:txBody>
                  <a:tcPr/>
                </a:tc>
                <a:tc>
                  <a:txBody>
                    <a:bodyPr/>
                    <a:lstStyle/>
                    <a:p>
                      <a:r>
                        <a:rPr lang="en-US" sz="1600" dirty="0" smtClean="0">
                          <a:latin typeface="Courier"/>
                          <a:cs typeface="Courier"/>
                        </a:rPr>
                        <a:t>(exists (x y) (p1 x y))</a:t>
                      </a:r>
                      <a:endParaRPr lang="en-US" sz="1600" dirty="0">
                        <a:latin typeface="Courier"/>
                        <a:cs typeface="Courier"/>
                      </a:endParaRPr>
                    </a:p>
                  </a:txBody>
                  <a:tcPr/>
                </a:tc>
                <a:extLst>
                  <a:ext uri="{0D108BD9-81ED-4DB2-BD59-A6C34878D82A}">
                    <a16:rowId xmlns:a16="http://schemas.microsoft.com/office/drawing/2014/main" val="10005"/>
                  </a:ext>
                </a:extLst>
              </a:tr>
              <a:tr h="389467">
                <a:tc>
                  <a:txBody>
                    <a:bodyPr/>
                    <a:lstStyle/>
                    <a:p>
                      <a:r>
                        <a:rPr lang="en-US" b="0" dirty="0" smtClean="0">
                          <a:cs typeface="Arial"/>
                        </a:rPr>
                        <a:t>∀</a:t>
                      </a:r>
                      <a:r>
                        <a:rPr lang="en-US" b="0" i="1" dirty="0" smtClean="0">
                          <a:cs typeface="Arial"/>
                        </a:rPr>
                        <a:t>x . p(x,</a:t>
                      </a:r>
                      <a:r>
                        <a:rPr lang="en-US" b="0" i="1" baseline="0" dirty="0" smtClean="0">
                          <a:cs typeface="Arial"/>
                        </a:rPr>
                        <a:t> a3) </a:t>
                      </a:r>
                      <a:endParaRPr lang="en-US" dirty="0"/>
                    </a:p>
                  </a:txBody>
                  <a:tcPr/>
                </a:tc>
                <a:tc>
                  <a:txBody>
                    <a:bodyPr/>
                    <a:lstStyle/>
                    <a:p>
                      <a:r>
                        <a:rPr lang="en-US" sz="1600" dirty="0" smtClean="0">
                          <a:latin typeface="Courier"/>
                          <a:cs typeface="Courier"/>
                        </a:rPr>
                        <a:t>(</a:t>
                      </a:r>
                      <a:r>
                        <a:rPr lang="en-US" sz="1600" dirty="0" err="1" smtClean="0">
                          <a:latin typeface="Courier"/>
                          <a:cs typeface="Courier"/>
                        </a:rPr>
                        <a:t>forall</a:t>
                      </a:r>
                      <a:r>
                        <a:rPr lang="en-US" sz="1600" dirty="0" smtClean="0">
                          <a:latin typeface="Courier"/>
                          <a:cs typeface="Courier"/>
                        </a:rPr>
                        <a:t> (x) (p x a3))</a:t>
                      </a:r>
                      <a:endParaRPr lang="en-US" sz="1600" dirty="0">
                        <a:latin typeface="Courier"/>
                        <a:cs typeface="Courier"/>
                      </a:endParaRPr>
                    </a:p>
                  </a:txBody>
                  <a:tcPr/>
                </a:tc>
                <a:extLst>
                  <a:ext uri="{0D108BD9-81ED-4DB2-BD59-A6C34878D82A}">
                    <a16:rowId xmlns:a16="http://schemas.microsoft.com/office/drawing/2014/main" val="10006"/>
                  </a:ext>
                </a:extLst>
              </a:tr>
              <a:tr h="389467">
                <a:tc>
                  <a:txBody>
                    <a:bodyPr/>
                    <a:lstStyle/>
                    <a:p>
                      <a:r>
                        <a:rPr lang="en-US" i="1" dirty="0" smtClean="0"/>
                        <a:t>p1</a:t>
                      </a:r>
                      <a:r>
                        <a:rPr lang="en-US" dirty="0" smtClean="0"/>
                        <a:t>(</a:t>
                      </a:r>
                      <a:r>
                        <a:rPr lang="en-US" i="1" dirty="0" smtClean="0"/>
                        <a:t>a1</a:t>
                      </a:r>
                      <a:r>
                        <a:rPr lang="en-US" dirty="0" smtClean="0"/>
                        <a:t>, </a:t>
                      </a:r>
                      <a:r>
                        <a:rPr lang="en-US" i="1" dirty="0" smtClean="0"/>
                        <a:t>a2</a:t>
                      </a:r>
                      <a:r>
                        <a:rPr lang="en-US" dirty="0" smtClean="0"/>
                        <a:t>) </a:t>
                      </a:r>
                      <a:r>
                        <a:rPr lang="en-US" sz="1800" b="0" dirty="0" smtClean="0">
                          <a:cs typeface="Arial"/>
                        </a:rPr>
                        <a:t>⇒</a:t>
                      </a:r>
                      <a:r>
                        <a:rPr lang="en-US" baseline="0" dirty="0" smtClean="0"/>
                        <a:t> </a:t>
                      </a:r>
                      <a:r>
                        <a:rPr lang="en-US" i="1" baseline="0" dirty="0" smtClean="0"/>
                        <a:t>p2</a:t>
                      </a:r>
                      <a:r>
                        <a:rPr lang="en-US" baseline="0" dirty="0" smtClean="0"/>
                        <a:t>(</a:t>
                      </a:r>
                      <a:r>
                        <a:rPr lang="en-US" i="1" baseline="0" dirty="0" smtClean="0"/>
                        <a:t>a2</a:t>
                      </a:r>
                      <a:r>
                        <a:rPr lang="en-US" baseline="0" dirty="0" smtClean="0"/>
                        <a:t>, </a:t>
                      </a:r>
                      <a:r>
                        <a:rPr lang="en-US" i="1" baseline="0" dirty="0" smtClean="0"/>
                        <a:t>a1</a:t>
                      </a:r>
                      <a:r>
                        <a:rPr lang="en-US" baseline="0" dirty="0" smtClean="0"/>
                        <a:t>)</a:t>
                      </a:r>
                      <a:endParaRPr lang="en-US" dirty="0"/>
                    </a:p>
                  </a:txBody>
                  <a:tcPr/>
                </a:tc>
                <a:tc>
                  <a:txBody>
                    <a:bodyPr/>
                    <a:lstStyle/>
                    <a:p>
                      <a:r>
                        <a:rPr lang="en-US" sz="1600" dirty="0" smtClean="0">
                          <a:latin typeface="Courier"/>
                          <a:cs typeface="Courier"/>
                        </a:rPr>
                        <a:t>(implies (p1 a1</a:t>
                      </a:r>
                      <a:r>
                        <a:rPr lang="en-US" sz="1600" baseline="0" dirty="0" smtClean="0">
                          <a:latin typeface="Courier"/>
                          <a:cs typeface="Courier"/>
                        </a:rPr>
                        <a:t> a2) (p2 a2 a1))</a:t>
                      </a:r>
                      <a:endParaRPr lang="en-US" sz="1600" dirty="0">
                        <a:latin typeface="Courier"/>
                        <a:cs typeface="Courier"/>
                      </a:endParaRPr>
                    </a:p>
                  </a:txBody>
                  <a:tcPr/>
                </a:tc>
                <a:extLst>
                  <a:ext uri="{0D108BD9-81ED-4DB2-BD59-A6C34878D82A}">
                    <a16:rowId xmlns:a16="http://schemas.microsoft.com/office/drawing/2014/main" val="10007"/>
                  </a:ext>
                </a:extLst>
              </a:tr>
              <a:tr h="389467">
                <a:tc>
                  <a:txBody>
                    <a:bodyPr/>
                    <a:lstStyle/>
                    <a:p>
                      <a:r>
                        <a:rPr lang="en-US" i="1" dirty="0" smtClean="0"/>
                        <a:t>p3</a:t>
                      </a:r>
                      <a:r>
                        <a:rPr lang="en-US" dirty="0" smtClean="0"/>
                        <a:t>(</a:t>
                      </a:r>
                      <a:r>
                        <a:rPr lang="en-US" i="1" dirty="0" smtClean="0"/>
                        <a:t>a1</a:t>
                      </a:r>
                      <a:r>
                        <a:rPr lang="en-US" dirty="0" smtClean="0"/>
                        <a:t>,</a:t>
                      </a:r>
                      <a:r>
                        <a:rPr lang="en-US" baseline="0" dirty="0" smtClean="0"/>
                        <a:t> </a:t>
                      </a:r>
                      <a:r>
                        <a:rPr lang="en-US" i="1" baseline="0" dirty="0" smtClean="0"/>
                        <a:t>a2</a:t>
                      </a:r>
                      <a:r>
                        <a:rPr lang="en-US" baseline="0" dirty="0" smtClean="0"/>
                        <a:t>) </a:t>
                      </a:r>
                      <a:r>
                        <a:rPr lang="en-US" sz="1800" dirty="0" smtClean="0"/>
                        <a:t>⟺</a:t>
                      </a:r>
                      <a:r>
                        <a:rPr lang="en-US" baseline="0" dirty="0" smtClean="0"/>
                        <a:t> </a:t>
                      </a:r>
                      <a:r>
                        <a:rPr lang="en-US" i="1" baseline="0" dirty="0" smtClean="0"/>
                        <a:t>p4</a:t>
                      </a:r>
                      <a:r>
                        <a:rPr lang="en-US" baseline="0" dirty="0" smtClean="0"/>
                        <a:t>(</a:t>
                      </a:r>
                      <a:r>
                        <a:rPr lang="en-US" i="1" baseline="0" dirty="0" smtClean="0"/>
                        <a:t>a2</a:t>
                      </a:r>
                      <a:r>
                        <a:rPr lang="en-US" baseline="0" dirty="0" smtClean="0"/>
                        <a:t>, </a:t>
                      </a:r>
                      <a:r>
                        <a:rPr lang="en-US" i="1" baseline="0" dirty="0" smtClean="0"/>
                        <a:t>a1</a:t>
                      </a:r>
                      <a:r>
                        <a:rPr lang="en-US" baseline="0" dirty="0" smtClean="0"/>
                        <a:t>)</a:t>
                      </a:r>
                      <a:endParaRPr lang="en-US" dirty="0"/>
                    </a:p>
                  </a:txBody>
                  <a:tcPr/>
                </a:tc>
                <a:tc>
                  <a:txBody>
                    <a:bodyPr/>
                    <a:lstStyle/>
                    <a:p>
                      <a:r>
                        <a:rPr lang="en-US" sz="1600" dirty="0" smtClean="0">
                          <a:latin typeface="Courier"/>
                          <a:cs typeface="Courier"/>
                        </a:rPr>
                        <a:t>(</a:t>
                      </a:r>
                      <a:r>
                        <a:rPr lang="en-US" sz="1600" dirty="0" err="1" smtClean="0">
                          <a:latin typeface="Courier"/>
                          <a:cs typeface="Courier"/>
                        </a:rPr>
                        <a:t>iff</a:t>
                      </a:r>
                      <a:r>
                        <a:rPr lang="en-US" sz="1600" dirty="0" smtClean="0">
                          <a:latin typeface="Courier"/>
                          <a:cs typeface="Courier"/>
                        </a:rPr>
                        <a:t> (p3 a1 a2) (p4 a2 a1))</a:t>
                      </a:r>
                      <a:endParaRPr lang="en-US" sz="1600" dirty="0">
                        <a:latin typeface="Courier"/>
                        <a:cs typeface="Courier"/>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469249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620000" cy="1371600"/>
          </a:xfrm>
        </p:spPr>
        <p:txBody>
          <a:bodyPr/>
          <a:lstStyle/>
          <a:p>
            <a:r>
              <a:rPr lang="en-US" dirty="0" smtClean="0"/>
              <a:t>Some common patterns</a:t>
            </a:r>
            <a:endParaRPr lang="en-US" dirty="0"/>
          </a:p>
        </p:txBody>
      </p:sp>
      <p:sp>
        <p:nvSpPr>
          <p:cNvPr id="3" name="Content Placeholder 2"/>
          <p:cNvSpPr>
            <a:spLocks noGrp="1"/>
          </p:cNvSpPr>
          <p:nvPr>
            <p:ph idx="1"/>
          </p:nvPr>
        </p:nvSpPr>
        <p:spPr>
          <a:xfrm>
            <a:off x="457200" y="1752600"/>
            <a:ext cx="8001000" cy="4373563"/>
          </a:xfrm>
        </p:spPr>
        <p:txBody>
          <a:bodyPr>
            <a:normAutofit lnSpcReduction="10000"/>
          </a:bodyPr>
          <a:lstStyle/>
          <a:p>
            <a:r>
              <a:rPr lang="en-US" dirty="0" smtClean="0">
                <a:solidFill>
                  <a:schemeClr val="tx2"/>
                </a:solidFill>
              </a:rPr>
              <a:t>Definitions</a:t>
            </a:r>
            <a:endParaRPr lang="en-US" b="0" dirty="0"/>
          </a:p>
          <a:p>
            <a:r>
              <a:rPr lang="en-US" b="0" dirty="0" smtClean="0">
                <a:solidFill>
                  <a:srgbClr val="000000"/>
                </a:solidFill>
              </a:rPr>
              <a:t>A wife is a spouse who is female</a:t>
            </a:r>
          </a:p>
          <a:p>
            <a:r>
              <a:rPr lang="en-US" b="0" dirty="0">
                <a:cs typeface="Arial"/>
              </a:rPr>
              <a:t>∀</a:t>
            </a:r>
            <a:r>
              <a:rPr lang="en-US" b="0" i="1" dirty="0">
                <a:cs typeface="Arial"/>
              </a:rPr>
              <a:t>x . </a:t>
            </a:r>
            <a:r>
              <a:rPr lang="en-US" b="0" i="1" dirty="0" smtClean="0">
                <a:cs typeface="Arial"/>
              </a:rPr>
              <a:t>Wife(x) </a:t>
            </a:r>
            <a:r>
              <a:rPr lang="en-US" dirty="0" smtClean="0"/>
              <a:t>⟺ </a:t>
            </a:r>
            <a:r>
              <a:rPr lang="en-US" b="0" i="1" dirty="0" smtClean="0"/>
              <a:t>Spouse(x) </a:t>
            </a:r>
            <a:r>
              <a:rPr lang="en-US" b="0" dirty="0" smtClean="0"/>
              <a:t>⋀ </a:t>
            </a:r>
            <a:r>
              <a:rPr lang="en-US" b="0" i="1" dirty="0" smtClean="0"/>
              <a:t>Female(x)</a:t>
            </a:r>
            <a:endParaRPr lang="en-US" i="1" dirty="0"/>
          </a:p>
          <a:p>
            <a:r>
              <a:rPr lang="en-US" b="0" dirty="0" smtClean="0">
                <a:solidFill>
                  <a:srgbClr val="000000"/>
                </a:solidFill>
                <a:latin typeface="Courier"/>
                <a:cs typeface="Courier"/>
              </a:rPr>
              <a:t>(</a:t>
            </a:r>
            <a:r>
              <a:rPr lang="en-US" b="0" dirty="0" err="1" smtClean="0">
                <a:solidFill>
                  <a:srgbClr val="000000"/>
                </a:solidFill>
                <a:latin typeface="Courier"/>
                <a:cs typeface="Courier"/>
              </a:rPr>
              <a:t>forall</a:t>
            </a:r>
            <a:r>
              <a:rPr lang="en-US" b="0" dirty="0" smtClean="0">
                <a:solidFill>
                  <a:srgbClr val="000000"/>
                </a:solidFill>
                <a:latin typeface="Courier"/>
                <a:cs typeface="Courier"/>
              </a:rPr>
              <a:t> (x) (</a:t>
            </a:r>
            <a:r>
              <a:rPr lang="en-US" b="0" dirty="0" err="1" smtClean="0">
                <a:solidFill>
                  <a:srgbClr val="000000"/>
                </a:solidFill>
                <a:latin typeface="Courier"/>
                <a:cs typeface="Courier"/>
              </a:rPr>
              <a:t>iff</a:t>
            </a:r>
            <a:r>
              <a:rPr lang="en-US" b="0" dirty="0" smtClean="0">
                <a:solidFill>
                  <a:srgbClr val="000000"/>
                </a:solidFill>
                <a:latin typeface="Courier"/>
                <a:cs typeface="Courier"/>
              </a:rPr>
              <a:t> (wife x) (and (spouse x) (female x))))</a:t>
            </a:r>
          </a:p>
          <a:p>
            <a:endParaRPr lang="en-US" b="0" dirty="0">
              <a:solidFill>
                <a:srgbClr val="000000"/>
              </a:solidFill>
              <a:latin typeface="Courier"/>
              <a:cs typeface="Courier"/>
            </a:endParaRPr>
          </a:p>
          <a:p>
            <a:r>
              <a:rPr lang="en-US" b="0" dirty="0">
                <a:cs typeface="Arial"/>
              </a:rPr>
              <a:t>∀</a:t>
            </a:r>
            <a:r>
              <a:rPr lang="en-US" b="0" i="1" dirty="0">
                <a:cs typeface="Arial"/>
              </a:rPr>
              <a:t>x . </a:t>
            </a:r>
            <a:r>
              <a:rPr lang="en-US" b="0" i="1" dirty="0" smtClean="0">
                <a:cs typeface="Arial"/>
              </a:rPr>
              <a:t>P(x) </a:t>
            </a:r>
            <a:r>
              <a:rPr lang="en-US" b="0" dirty="0" smtClean="0">
                <a:cs typeface="Arial"/>
              </a:rPr>
              <a:t>⇒ </a:t>
            </a:r>
            <a:r>
              <a:rPr lang="en-US" b="0" i="1" dirty="0" smtClean="0">
                <a:cs typeface="Arial"/>
              </a:rPr>
              <a:t>Q(x)		</a:t>
            </a:r>
            <a:r>
              <a:rPr lang="en-US" b="0" dirty="0" smtClean="0">
                <a:latin typeface="Courier"/>
                <a:cs typeface="Courier"/>
              </a:rPr>
              <a:t>(</a:t>
            </a:r>
            <a:r>
              <a:rPr lang="en-US" b="0" dirty="0" err="1" smtClean="0">
                <a:latin typeface="Courier"/>
                <a:cs typeface="Courier"/>
              </a:rPr>
              <a:t>forall</a:t>
            </a:r>
            <a:r>
              <a:rPr lang="en-US" b="0" dirty="0" smtClean="0">
                <a:latin typeface="Courier"/>
                <a:cs typeface="Courier"/>
              </a:rPr>
              <a:t> (x) (implies (p x) (q x)))</a:t>
            </a:r>
          </a:p>
          <a:p>
            <a:r>
              <a:rPr lang="en-US" b="0" i="1" dirty="0" smtClean="0">
                <a:solidFill>
                  <a:srgbClr val="000000"/>
                </a:solidFill>
                <a:latin typeface="Arial"/>
                <a:cs typeface="Arial"/>
              </a:rPr>
              <a:t>Q(x) is a </a:t>
            </a:r>
            <a:r>
              <a:rPr lang="en-US" i="1" dirty="0" smtClean="0">
                <a:solidFill>
                  <a:srgbClr val="000000"/>
                </a:solidFill>
                <a:latin typeface="Arial"/>
                <a:cs typeface="Arial"/>
              </a:rPr>
              <a:t>necessary condition </a:t>
            </a:r>
            <a:r>
              <a:rPr lang="en-US" b="0" i="1" dirty="0" smtClean="0">
                <a:solidFill>
                  <a:srgbClr val="000000"/>
                </a:solidFill>
                <a:latin typeface="Arial"/>
                <a:cs typeface="Arial"/>
              </a:rPr>
              <a:t>for P(x)</a:t>
            </a:r>
          </a:p>
          <a:p>
            <a:r>
              <a:rPr lang="en-US" b="0" dirty="0">
                <a:cs typeface="Arial"/>
              </a:rPr>
              <a:t>∀</a:t>
            </a:r>
            <a:r>
              <a:rPr lang="en-US" b="0" i="1" dirty="0">
                <a:cs typeface="Arial"/>
              </a:rPr>
              <a:t>x . </a:t>
            </a:r>
            <a:r>
              <a:rPr lang="en-US" b="0" i="1" dirty="0" smtClean="0">
                <a:cs typeface="Arial"/>
              </a:rPr>
              <a:t>Q(</a:t>
            </a:r>
            <a:r>
              <a:rPr lang="en-US" b="0" i="1" dirty="0">
                <a:cs typeface="Arial"/>
              </a:rPr>
              <a:t>x) </a:t>
            </a:r>
            <a:r>
              <a:rPr lang="en-US" b="0" dirty="0">
                <a:cs typeface="Arial"/>
              </a:rPr>
              <a:t>⇒ </a:t>
            </a:r>
            <a:r>
              <a:rPr lang="en-US" b="0" i="1" dirty="0" smtClean="0">
                <a:cs typeface="Arial"/>
              </a:rPr>
              <a:t>P(</a:t>
            </a:r>
            <a:r>
              <a:rPr lang="en-US" b="0" i="1" dirty="0">
                <a:cs typeface="Arial"/>
              </a:rPr>
              <a:t>x)		</a:t>
            </a:r>
            <a:r>
              <a:rPr lang="en-US" b="0" dirty="0">
                <a:latin typeface="Courier"/>
                <a:cs typeface="Courier"/>
              </a:rPr>
              <a:t>(</a:t>
            </a:r>
            <a:r>
              <a:rPr lang="en-US" b="0" dirty="0" err="1">
                <a:latin typeface="Courier"/>
                <a:cs typeface="Courier"/>
              </a:rPr>
              <a:t>forall</a:t>
            </a:r>
            <a:r>
              <a:rPr lang="en-US" b="0" dirty="0">
                <a:latin typeface="Courier"/>
                <a:cs typeface="Courier"/>
              </a:rPr>
              <a:t> (x) (implies </a:t>
            </a:r>
            <a:r>
              <a:rPr lang="en-US" b="0" dirty="0" smtClean="0">
                <a:latin typeface="Courier"/>
                <a:cs typeface="Courier"/>
              </a:rPr>
              <a:t>(q </a:t>
            </a:r>
            <a:r>
              <a:rPr lang="en-US" b="0" dirty="0">
                <a:latin typeface="Courier"/>
                <a:cs typeface="Courier"/>
              </a:rPr>
              <a:t>x) </a:t>
            </a:r>
            <a:r>
              <a:rPr lang="en-US" b="0" dirty="0" smtClean="0">
                <a:latin typeface="Courier"/>
                <a:cs typeface="Courier"/>
              </a:rPr>
              <a:t>(p </a:t>
            </a:r>
            <a:r>
              <a:rPr lang="en-US" b="0" dirty="0">
                <a:latin typeface="Courier"/>
                <a:cs typeface="Courier"/>
              </a:rPr>
              <a:t>x)))</a:t>
            </a:r>
          </a:p>
          <a:p>
            <a:r>
              <a:rPr lang="en-US" b="0" i="1" dirty="0">
                <a:solidFill>
                  <a:srgbClr val="000000"/>
                </a:solidFill>
                <a:cs typeface="Arial"/>
              </a:rPr>
              <a:t>Q(x) is a </a:t>
            </a:r>
            <a:r>
              <a:rPr lang="en-US" i="1" dirty="0" smtClean="0">
                <a:solidFill>
                  <a:srgbClr val="000000"/>
                </a:solidFill>
                <a:cs typeface="Arial"/>
              </a:rPr>
              <a:t>sufficient condition </a:t>
            </a:r>
            <a:r>
              <a:rPr lang="en-US" b="0" i="1" dirty="0">
                <a:solidFill>
                  <a:srgbClr val="000000"/>
                </a:solidFill>
                <a:cs typeface="Arial"/>
              </a:rPr>
              <a:t>for P(x)</a:t>
            </a:r>
          </a:p>
          <a:p>
            <a:r>
              <a:rPr lang="en-US" b="0" dirty="0">
                <a:cs typeface="Arial"/>
              </a:rPr>
              <a:t>∀</a:t>
            </a:r>
            <a:r>
              <a:rPr lang="en-US" b="0" i="1" dirty="0">
                <a:cs typeface="Arial"/>
              </a:rPr>
              <a:t>x . P(x) </a:t>
            </a:r>
            <a:r>
              <a:rPr lang="en-US" dirty="0"/>
              <a:t>⟺</a:t>
            </a:r>
            <a:r>
              <a:rPr lang="en-US" b="0" dirty="0" smtClean="0">
                <a:cs typeface="Arial"/>
              </a:rPr>
              <a:t> </a:t>
            </a:r>
            <a:r>
              <a:rPr lang="en-US" b="0" i="1" dirty="0">
                <a:cs typeface="Arial"/>
              </a:rPr>
              <a:t>Q(x)		</a:t>
            </a:r>
            <a:r>
              <a:rPr lang="en-US" b="0" dirty="0">
                <a:latin typeface="Courier"/>
                <a:cs typeface="Courier"/>
              </a:rPr>
              <a:t>(</a:t>
            </a:r>
            <a:r>
              <a:rPr lang="en-US" b="0" dirty="0" err="1">
                <a:latin typeface="Courier"/>
                <a:cs typeface="Courier"/>
              </a:rPr>
              <a:t>forall</a:t>
            </a:r>
            <a:r>
              <a:rPr lang="en-US" b="0" dirty="0">
                <a:latin typeface="Courier"/>
                <a:cs typeface="Courier"/>
              </a:rPr>
              <a:t> (x) </a:t>
            </a:r>
            <a:r>
              <a:rPr lang="en-US" b="0" dirty="0" smtClean="0">
                <a:latin typeface="Courier"/>
                <a:cs typeface="Courier"/>
              </a:rPr>
              <a:t>(</a:t>
            </a:r>
            <a:r>
              <a:rPr lang="en-US" b="0" dirty="0" err="1" smtClean="0">
                <a:latin typeface="Courier"/>
                <a:cs typeface="Courier"/>
              </a:rPr>
              <a:t>iff</a:t>
            </a:r>
            <a:r>
              <a:rPr lang="en-US" b="0" smtClean="0">
                <a:latin typeface="Courier"/>
                <a:cs typeface="Courier"/>
              </a:rPr>
              <a:t> (</a:t>
            </a:r>
            <a:r>
              <a:rPr lang="en-US" b="0" dirty="0">
                <a:latin typeface="Courier"/>
                <a:cs typeface="Courier"/>
              </a:rPr>
              <a:t>p x) (q x)))</a:t>
            </a:r>
          </a:p>
          <a:p>
            <a:r>
              <a:rPr lang="en-US" b="0" i="1" dirty="0">
                <a:solidFill>
                  <a:srgbClr val="000000"/>
                </a:solidFill>
                <a:cs typeface="Arial"/>
              </a:rPr>
              <a:t>Q(x) is a </a:t>
            </a:r>
            <a:r>
              <a:rPr lang="en-US" i="1" dirty="0">
                <a:solidFill>
                  <a:srgbClr val="000000"/>
                </a:solidFill>
                <a:cs typeface="Arial"/>
              </a:rPr>
              <a:t>necessary </a:t>
            </a:r>
            <a:r>
              <a:rPr lang="en-US" i="1" dirty="0" smtClean="0">
                <a:solidFill>
                  <a:srgbClr val="000000"/>
                </a:solidFill>
                <a:cs typeface="Arial"/>
              </a:rPr>
              <a:t>and sufficient condition </a:t>
            </a:r>
            <a:r>
              <a:rPr lang="en-US" b="0" i="1" dirty="0">
                <a:solidFill>
                  <a:srgbClr val="000000"/>
                </a:solidFill>
                <a:cs typeface="Arial"/>
              </a:rPr>
              <a:t>for P(x</a:t>
            </a:r>
            <a:r>
              <a:rPr lang="en-US" b="0" i="1" dirty="0" smtClean="0">
                <a:solidFill>
                  <a:srgbClr val="000000"/>
                </a:solidFill>
                <a:cs typeface="Arial"/>
              </a:rPr>
              <a:t>)</a:t>
            </a:r>
            <a:endParaRPr lang="en-US" b="0" i="1" dirty="0">
              <a:solidFill>
                <a:srgbClr val="000000"/>
              </a:solidFill>
              <a:cs typeface="Arial"/>
            </a:endParaRPr>
          </a:p>
        </p:txBody>
      </p:sp>
    </p:spTree>
    <p:extLst>
      <p:ext uri="{BB962C8B-B14F-4D97-AF65-F5344CB8AC3E}">
        <p14:creationId xmlns:p14="http://schemas.microsoft.com/office/powerpoint/2010/main" val="13282757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543800" cy="1371600"/>
          </a:xfrm>
        </p:spPr>
        <p:txBody>
          <a:bodyPr/>
          <a:lstStyle/>
          <a:p>
            <a:r>
              <a:rPr lang="en-US" dirty="0" smtClean="0"/>
              <a:t>Some common patterns</a:t>
            </a:r>
            <a:endParaRPr lang="en-US" dirty="0"/>
          </a:p>
        </p:txBody>
      </p:sp>
      <p:sp>
        <p:nvSpPr>
          <p:cNvPr id="3" name="Content Placeholder 2"/>
          <p:cNvSpPr>
            <a:spLocks noGrp="1"/>
          </p:cNvSpPr>
          <p:nvPr>
            <p:ph idx="1"/>
          </p:nvPr>
        </p:nvSpPr>
        <p:spPr>
          <a:xfrm>
            <a:off x="457200" y="1752600"/>
            <a:ext cx="7620000" cy="4876800"/>
          </a:xfrm>
        </p:spPr>
        <p:txBody>
          <a:bodyPr>
            <a:normAutofit/>
          </a:bodyPr>
          <a:lstStyle/>
          <a:p>
            <a:r>
              <a:rPr lang="en-US" b="0" dirty="0" smtClean="0"/>
              <a:t>Universal quantification is usually followed by implication.</a:t>
            </a:r>
          </a:p>
          <a:p>
            <a:r>
              <a:rPr lang="en-US" b="0" dirty="0">
                <a:cs typeface="Arial"/>
              </a:rPr>
              <a:t>∀</a:t>
            </a:r>
            <a:r>
              <a:rPr lang="en-US" b="0" i="1" dirty="0" smtClean="0">
                <a:cs typeface="Arial"/>
              </a:rPr>
              <a:t>x . Spouse(x) </a:t>
            </a:r>
            <a:r>
              <a:rPr lang="en-US" b="0" dirty="0" smtClean="0">
                <a:cs typeface="Arial"/>
              </a:rPr>
              <a:t>⇒ ∃ y </a:t>
            </a:r>
            <a:r>
              <a:rPr lang="en-US" b="0" i="1" dirty="0" smtClean="0">
                <a:cs typeface="Arial"/>
              </a:rPr>
              <a:t>. Person(y) </a:t>
            </a:r>
            <a:r>
              <a:rPr lang="en-US" b="0" i="1" dirty="0" smtClean="0"/>
              <a:t>⋀ </a:t>
            </a:r>
            <a:r>
              <a:rPr lang="en-US" b="0" i="1" dirty="0" err="1" smtClean="0"/>
              <a:t>MarriedTo</a:t>
            </a:r>
            <a:r>
              <a:rPr lang="en-US" b="0" i="1" dirty="0" smtClean="0"/>
              <a:t>(x, y)</a:t>
            </a:r>
          </a:p>
          <a:p>
            <a:r>
              <a:rPr lang="en-US" sz="1600" b="0" dirty="0" smtClean="0">
                <a:latin typeface="Courier"/>
                <a:cs typeface="Courier"/>
              </a:rPr>
              <a:t>(</a:t>
            </a:r>
            <a:r>
              <a:rPr lang="en-US" sz="1600" b="0" dirty="0" err="1" smtClean="0">
                <a:latin typeface="Courier"/>
                <a:cs typeface="Courier"/>
              </a:rPr>
              <a:t>forall</a:t>
            </a:r>
            <a:r>
              <a:rPr lang="en-US" sz="1600" b="0" dirty="0" smtClean="0">
                <a:latin typeface="Courier"/>
                <a:cs typeface="Courier"/>
              </a:rPr>
              <a:t> (x) </a:t>
            </a:r>
            <a:br>
              <a:rPr lang="en-US" sz="1600" b="0" dirty="0" smtClean="0">
                <a:latin typeface="Courier"/>
                <a:cs typeface="Courier"/>
              </a:rPr>
            </a:br>
            <a:r>
              <a:rPr lang="en-US" sz="1600" b="0" dirty="0" smtClean="0">
                <a:latin typeface="Courier"/>
                <a:cs typeface="Courier"/>
              </a:rPr>
              <a:t>  (implies (spouse x)</a:t>
            </a:r>
            <a:br>
              <a:rPr lang="en-US" sz="1600" b="0" dirty="0" smtClean="0">
                <a:latin typeface="Courier"/>
                <a:cs typeface="Courier"/>
              </a:rPr>
            </a:br>
            <a:r>
              <a:rPr lang="en-US" sz="1600" b="0" dirty="0" smtClean="0">
                <a:latin typeface="Courier"/>
                <a:cs typeface="Courier"/>
              </a:rPr>
              <a:t>           (exists (y) </a:t>
            </a:r>
            <a:br>
              <a:rPr lang="en-US" sz="1600" b="0" dirty="0" smtClean="0">
                <a:latin typeface="Courier"/>
                <a:cs typeface="Courier"/>
              </a:rPr>
            </a:br>
            <a:r>
              <a:rPr lang="en-US" sz="1600" b="0" dirty="0" smtClean="0">
                <a:latin typeface="Courier"/>
                <a:cs typeface="Courier"/>
              </a:rPr>
              <a:t>             (and (person y) (</a:t>
            </a:r>
            <a:r>
              <a:rPr lang="en-US" sz="1600" b="0" dirty="0" err="1" smtClean="0">
                <a:latin typeface="Courier"/>
                <a:cs typeface="Courier"/>
              </a:rPr>
              <a:t>marriedTo</a:t>
            </a:r>
            <a:r>
              <a:rPr lang="en-US" sz="1600" b="0" dirty="0" smtClean="0">
                <a:latin typeface="Courier"/>
                <a:cs typeface="Courier"/>
              </a:rPr>
              <a:t> x y)))))</a:t>
            </a:r>
            <a:endParaRPr lang="en-US" sz="1600" b="0" i="1" dirty="0"/>
          </a:p>
          <a:p>
            <a:endParaRPr lang="en-US" b="0" dirty="0" smtClean="0"/>
          </a:p>
          <a:p>
            <a:r>
              <a:rPr lang="en-US" b="0" dirty="0" smtClean="0"/>
              <a:t>Existential quantification usually shows up in the consequent of an implication.</a:t>
            </a:r>
          </a:p>
          <a:p>
            <a:r>
              <a:rPr lang="en-US" b="0" dirty="0">
                <a:cs typeface="Arial"/>
              </a:rPr>
              <a:t>∀</a:t>
            </a:r>
            <a:r>
              <a:rPr lang="en-US" b="0" i="1" dirty="0">
                <a:cs typeface="Arial"/>
              </a:rPr>
              <a:t>x</a:t>
            </a:r>
            <a:r>
              <a:rPr lang="en-US" b="0" dirty="0">
                <a:cs typeface="Arial"/>
              </a:rPr>
              <a:t> . </a:t>
            </a:r>
            <a:r>
              <a:rPr lang="en-US" b="0" i="1" dirty="0" smtClean="0">
                <a:cs typeface="Arial"/>
              </a:rPr>
              <a:t>Car</a:t>
            </a:r>
            <a:r>
              <a:rPr lang="en-US" b="0" dirty="0">
                <a:cs typeface="Arial"/>
              </a:rPr>
              <a:t>(</a:t>
            </a:r>
            <a:r>
              <a:rPr lang="en-US" b="0" i="1" dirty="0">
                <a:cs typeface="Arial"/>
              </a:rPr>
              <a:t>x) </a:t>
            </a:r>
            <a:r>
              <a:rPr lang="en-US" b="0" dirty="0">
                <a:cs typeface="Arial"/>
              </a:rPr>
              <a:t>⇒ </a:t>
            </a:r>
            <a:r>
              <a:rPr lang="en-US" b="0" dirty="0" smtClean="0">
                <a:cs typeface="Arial"/>
              </a:rPr>
              <a:t>∃ </a:t>
            </a:r>
            <a:r>
              <a:rPr lang="en-US" b="0" i="1" dirty="0" smtClean="0">
                <a:cs typeface="Arial"/>
              </a:rPr>
              <a:t>y</a:t>
            </a:r>
            <a:r>
              <a:rPr lang="en-US" b="0" dirty="0" smtClean="0">
                <a:cs typeface="Arial"/>
              </a:rPr>
              <a:t> </a:t>
            </a:r>
            <a:r>
              <a:rPr lang="en-US" b="0" dirty="0">
                <a:cs typeface="Arial"/>
              </a:rPr>
              <a:t>. </a:t>
            </a:r>
            <a:r>
              <a:rPr lang="en-US" b="0" i="1" dirty="0" err="1" smtClean="0">
                <a:cs typeface="Arial"/>
              </a:rPr>
              <a:t>EngineOf</a:t>
            </a:r>
            <a:r>
              <a:rPr lang="en-US" b="0" dirty="0">
                <a:cs typeface="Arial"/>
              </a:rPr>
              <a:t>(</a:t>
            </a:r>
            <a:r>
              <a:rPr lang="en-US" b="0" i="1" dirty="0">
                <a:cs typeface="Arial"/>
              </a:rPr>
              <a:t>y</a:t>
            </a:r>
            <a:r>
              <a:rPr lang="en-US" b="0" dirty="0">
                <a:cs typeface="Arial"/>
              </a:rPr>
              <a:t>, </a:t>
            </a:r>
            <a:r>
              <a:rPr lang="en-US" b="0" i="1" dirty="0">
                <a:cs typeface="Arial"/>
              </a:rPr>
              <a:t>x</a:t>
            </a:r>
            <a:r>
              <a:rPr lang="en-US" b="0" dirty="0">
                <a:cs typeface="Arial"/>
              </a:rPr>
              <a:t>)</a:t>
            </a:r>
            <a:endParaRPr lang="en-US" b="0" dirty="0" smtClean="0"/>
          </a:p>
          <a:p>
            <a:r>
              <a:rPr lang="en-US" sz="1600" b="0" dirty="0">
                <a:latin typeface="Courier"/>
                <a:cs typeface="Courier"/>
              </a:rPr>
              <a:t>(</a:t>
            </a:r>
            <a:r>
              <a:rPr lang="en-US" sz="1600" b="0" dirty="0" err="1">
                <a:latin typeface="Courier"/>
                <a:cs typeface="Courier"/>
              </a:rPr>
              <a:t>forall</a:t>
            </a:r>
            <a:r>
              <a:rPr lang="en-US" sz="1600" b="0" dirty="0">
                <a:latin typeface="Courier"/>
                <a:cs typeface="Courier"/>
              </a:rPr>
              <a:t> (x) </a:t>
            </a:r>
            <a:r>
              <a:rPr lang="en-US" sz="1600" b="0" dirty="0" smtClean="0">
                <a:latin typeface="Courier"/>
                <a:cs typeface="Courier"/>
              </a:rPr>
              <a:t/>
            </a:r>
            <a:br>
              <a:rPr lang="en-US" sz="1600" b="0" dirty="0" smtClean="0">
                <a:latin typeface="Courier"/>
                <a:cs typeface="Courier"/>
              </a:rPr>
            </a:br>
            <a:r>
              <a:rPr lang="en-US" sz="1600" b="0" dirty="0" smtClean="0">
                <a:latin typeface="Courier"/>
                <a:cs typeface="Courier"/>
              </a:rPr>
              <a:t>  </a:t>
            </a:r>
            <a:r>
              <a:rPr lang="en-US" sz="1600" b="0" dirty="0">
                <a:latin typeface="Courier"/>
                <a:cs typeface="Courier"/>
              </a:rPr>
              <a:t>(implies </a:t>
            </a:r>
            <a:r>
              <a:rPr lang="en-US" sz="1600" b="0" dirty="0" smtClean="0">
                <a:latin typeface="Courier"/>
                <a:cs typeface="Courier"/>
              </a:rPr>
              <a:t>(car x)</a:t>
            </a:r>
            <a:br>
              <a:rPr lang="en-US" sz="1600" b="0" dirty="0" smtClean="0">
                <a:latin typeface="Courier"/>
                <a:cs typeface="Courier"/>
              </a:rPr>
            </a:br>
            <a:r>
              <a:rPr lang="en-US" sz="1600" b="0" dirty="0" smtClean="0">
                <a:latin typeface="Courier"/>
                <a:cs typeface="Courier"/>
              </a:rPr>
              <a:t>           </a:t>
            </a:r>
            <a:r>
              <a:rPr lang="en-US" sz="1600" b="0" dirty="0">
                <a:latin typeface="Courier"/>
                <a:cs typeface="Courier"/>
              </a:rPr>
              <a:t>(exists (y) </a:t>
            </a:r>
            <a:r>
              <a:rPr lang="en-US" sz="1600" b="0" dirty="0" smtClean="0">
                <a:latin typeface="Courier"/>
                <a:cs typeface="Courier"/>
              </a:rPr>
              <a:t/>
            </a:r>
            <a:br>
              <a:rPr lang="en-US" sz="1600" b="0" dirty="0" smtClean="0">
                <a:latin typeface="Courier"/>
                <a:cs typeface="Courier"/>
              </a:rPr>
            </a:br>
            <a:r>
              <a:rPr lang="en-US" sz="1600" b="0" dirty="0" smtClean="0">
                <a:latin typeface="Courier"/>
                <a:cs typeface="Courier"/>
              </a:rPr>
              <a:t>             (</a:t>
            </a:r>
            <a:r>
              <a:rPr lang="en-US" sz="1600" b="0" dirty="0" err="1" smtClean="0">
                <a:latin typeface="Courier"/>
                <a:cs typeface="Courier"/>
              </a:rPr>
              <a:t>engineOf</a:t>
            </a:r>
            <a:r>
              <a:rPr lang="en-US" sz="1600" b="0" dirty="0" smtClean="0">
                <a:latin typeface="Courier"/>
                <a:cs typeface="Courier"/>
              </a:rPr>
              <a:t> y x))))</a:t>
            </a:r>
            <a:endParaRPr lang="en-US" sz="1600" b="0" dirty="0"/>
          </a:p>
        </p:txBody>
      </p:sp>
    </p:spTree>
    <p:extLst>
      <p:ext uri="{BB962C8B-B14F-4D97-AF65-F5344CB8AC3E}">
        <p14:creationId xmlns:p14="http://schemas.microsoft.com/office/powerpoint/2010/main" val="23005729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7543800" cy="1371600"/>
          </a:xfrm>
        </p:spPr>
        <p:txBody>
          <a:bodyPr/>
          <a:lstStyle/>
          <a:p>
            <a:r>
              <a:rPr lang="en-US" dirty="0" smtClean="0"/>
              <a:t>Some common patterns</a:t>
            </a:r>
            <a:endParaRPr lang="en-US" dirty="0"/>
          </a:p>
        </p:txBody>
      </p:sp>
      <p:sp>
        <p:nvSpPr>
          <p:cNvPr id="3" name="Content Placeholder 2"/>
          <p:cNvSpPr>
            <a:spLocks noGrp="1"/>
          </p:cNvSpPr>
          <p:nvPr>
            <p:ph idx="1"/>
          </p:nvPr>
        </p:nvSpPr>
        <p:spPr>
          <a:xfrm>
            <a:off x="457200" y="1752600"/>
            <a:ext cx="7620000" cy="4876800"/>
          </a:xfrm>
        </p:spPr>
        <p:txBody>
          <a:bodyPr>
            <a:normAutofit/>
          </a:bodyPr>
          <a:lstStyle/>
          <a:p>
            <a:r>
              <a:rPr lang="en-US" b="0" dirty="0" smtClean="0"/>
              <a:t>Existentially quantified sentences are usually describing entities in the domain. It is unusual to see this in theories, but common when describing a situation to which the theories is to be applied.</a:t>
            </a:r>
          </a:p>
          <a:p>
            <a:endParaRPr lang="en-US" b="0" dirty="0" smtClean="0">
              <a:cs typeface="Arial"/>
            </a:endParaRPr>
          </a:p>
          <a:p>
            <a:r>
              <a:rPr lang="en-US" b="0" dirty="0" smtClean="0">
                <a:cs typeface="Arial"/>
              </a:rPr>
              <a:t>∃ </a:t>
            </a:r>
            <a:r>
              <a:rPr lang="en-US" b="0" dirty="0" err="1" smtClean="0">
                <a:cs typeface="Arial"/>
              </a:rPr>
              <a:t>x,y</a:t>
            </a:r>
            <a:r>
              <a:rPr lang="en-US" b="0" dirty="0" smtClean="0">
                <a:cs typeface="Arial"/>
              </a:rPr>
              <a:t> </a:t>
            </a:r>
            <a:r>
              <a:rPr lang="en-US" b="0" i="1" dirty="0">
                <a:cs typeface="Arial"/>
              </a:rPr>
              <a:t>. </a:t>
            </a:r>
            <a:r>
              <a:rPr lang="en-US" b="0" i="1" dirty="0" smtClean="0">
                <a:cs typeface="Arial"/>
              </a:rPr>
              <a:t>Person(x) </a:t>
            </a:r>
            <a:r>
              <a:rPr lang="en-US" b="0" i="1" dirty="0" smtClean="0"/>
              <a:t>⋀ </a:t>
            </a:r>
            <a:r>
              <a:rPr lang="en-US" b="0" i="1" dirty="0" smtClean="0">
                <a:cs typeface="Arial"/>
              </a:rPr>
              <a:t>Person</a:t>
            </a:r>
            <a:r>
              <a:rPr lang="en-US" b="0" i="1" dirty="0">
                <a:cs typeface="Arial"/>
              </a:rPr>
              <a:t>(y) </a:t>
            </a:r>
            <a:r>
              <a:rPr lang="en-US" b="0" i="1" dirty="0"/>
              <a:t>⋀ </a:t>
            </a:r>
            <a:r>
              <a:rPr lang="en-US" b="0" i="1" dirty="0" err="1" smtClean="0"/>
              <a:t>SisterOf</a:t>
            </a:r>
            <a:r>
              <a:rPr lang="en-US" b="0" i="1" dirty="0" smtClean="0"/>
              <a:t>(</a:t>
            </a:r>
            <a:r>
              <a:rPr lang="en-US" b="0" i="1" dirty="0"/>
              <a:t>x, y</a:t>
            </a:r>
            <a:r>
              <a:rPr lang="en-US" b="0" i="1" dirty="0" smtClean="0"/>
              <a:t>) ⋀ Male(y)</a:t>
            </a:r>
          </a:p>
          <a:p>
            <a:r>
              <a:rPr lang="en-US" sz="1600" b="0" dirty="0" smtClean="0">
                <a:latin typeface="Courier"/>
                <a:cs typeface="Courier"/>
              </a:rPr>
              <a:t>(exists (x y)</a:t>
            </a:r>
            <a:br>
              <a:rPr lang="en-US" sz="1600" b="0" dirty="0" smtClean="0">
                <a:latin typeface="Courier"/>
                <a:cs typeface="Courier"/>
              </a:rPr>
            </a:br>
            <a:r>
              <a:rPr lang="en-US" sz="1600" b="0" dirty="0" smtClean="0">
                <a:latin typeface="Courier"/>
                <a:cs typeface="Courier"/>
              </a:rPr>
              <a:t>   (and (person x) (person y) (</a:t>
            </a:r>
            <a:r>
              <a:rPr lang="en-US" sz="1600" b="0" dirty="0" err="1" smtClean="0">
                <a:latin typeface="Courier"/>
                <a:cs typeface="Courier"/>
              </a:rPr>
              <a:t>sisterOf</a:t>
            </a:r>
            <a:r>
              <a:rPr lang="en-US" sz="1600" b="0" dirty="0" smtClean="0">
                <a:latin typeface="Courier"/>
                <a:cs typeface="Courier"/>
              </a:rPr>
              <a:t> x y) (male y)))</a:t>
            </a:r>
          </a:p>
        </p:txBody>
      </p:sp>
    </p:spTree>
    <p:extLst>
      <p:ext uri="{BB962C8B-B14F-4D97-AF65-F5344CB8AC3E}">
        <p14:creationId xmlns:p14="http://schemas.microsoft.com/office/powerpoint/2010/main" val="34263297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1298" name="Rectangle 2"/>
          <p:cNvSpPr>
            <a:spLocks noGrp="1" noChangeArrowheads="1"/>
          </p:cNvSpPr>
          <p:nvPr>
            <p:ph type="title"/>
          </p:nvPr>
        </p:nvSpPr>
        <p:spPr>
          <a:xfrm>
            <a:off x="304800" y="-27709"/>
            <a:ext cx="8191500" cy="1143000"/>
          </a:xfrm>
        </p:spPr>
        <p:txBody>
          <a:bodyPr>
            <a:normAutofit fontScale="90000"/>
          </a:bodyPr>
          <a:lstStyle/>
          <a:p>
            <a:r>
              <a:rPr lang="en-US" sz="4000" dirty="0">
                <a:uFillTx/>
              </a:rPr>
              <a:t>Knowledge Engineering </a:t>
            </a:r>
            <a:r>
              <a:rPr lang="en-US" sz="4000" dirty="0" smtClean="0">
                <a:uFillTx/>
              </a:rPr>
              <a:t>in </a:t>
            </a:r>
            <a:r>
              <a:rPr lang="en-US" sz="4000" dirty="0" smtClean="0"/>
              <a:t>AIMA</a:t>
            </a:r>
            <a:endParaRPr lang="en-US" sz="4000" dirty="0">
              <a:uFillTx/>
            </a:endParaRPr>
          </a:p>
        </p:txBody>
      </p:sp>
      <p:sp>
        <p:nvSpPr>
          <p:cNvPr id="951299" name="Rectangle 3"/>
          <p:cNvSpPr>
            <a:spLocks noGrp="1" noChangeArrowheads="1"/>
          </p:cNvSpPr>
          <p:nvPr>
            <p:ph idx="1"/>
          </p:nvPr>
        </p:nvSpPr>
        <p:spPr>
          <a:xfrm>
            <a:off x="488950" y="1028180"/>
            <a:ext cx="8421688" cy="4481512"/>
          </a:xfrm>
        </p:spPr>
        <p:txBody>
          <a:bodyPr>
            <a:normAutofit fontScale="92500"/>
          </a:bodyPr>
          <a:lstStyle/>
          <a:p>
            <a:pPr marL="533400" indent="-533400">
              <a:buFontTx/>
              <a:buAutoNum type="arabicPeriod"/>
            </a:pPr>
            <a:r>
              <a:rPr lang="en-US" sz="2400" dirty="0">
                <a:uFillTx/>
              </a:rPr>
              <a:t>Identify the task (what will the KB be used for)</a:t>
            </a:r>
          </a:p>
          <a:p>
            <a:pPr marL="533400" indent="-533400">
              <a:buFontTx/>
              <a:buAutoNum type="arabicPeriod"/>
            </a:pPr>
            <a:r>
              <a:rPr lang="en-US" sz="2400" dirty="0">
                <a:uFillTx/>
              </a:rPr>
              <a:t>Assemble the relevant knowledge</a:t>
            </a:r>
          </a:p>
          <a:p>
            <a:pPr marL="914400" lvl="1" indent="-457200">
              <a:buFontTx/>
              <a:buNone/>
            </a:pPr>
            <a:r>
              <a:rPr lang="en-US" sz="2100" i="1" dirty="0">
                <a:uFillTx/>
              </a:rPr>
              <a:t>	Knowledge acquisition</a:t>
            </a:r>
          </a:p>
          <a:p>
            <a:pPr marL="533400" indent="-533400">
              <a:buFontTx/>
              <a:buAutoNum type="arabicPeriod"/>
            </a:pPr>
            <a:r>
              <a:rPr lang="en-US" sz="2400" dirty="0">
                <a:uFillTx/>
              </a:rPr>
              <a:t>Decide on vocabulary of constants, predicates, functions</a:t>
            </a:r>
          </a:p>
          <a:p>
            <a:pPr marL="914400" lvl="1" indent="-457200">
              <a:buFontTx/>
              <a:buNone/>
            </a:pPr>
            <a:r>
              <a:rPr lang="en-US" sz="2100" dirty="0">
                <a:uFillTx/>
              </a:rPr>
              <a:t>	Translate domain-level knowledge into logic-level names</a:t>
            </a:r>
          </a:p>
          <a:p>
            <a:pPr marL="533400" indent="-533400">
              <a:buFontTx/>
              <a:buAutoNum type="arabicPeriod"/>
            </a:pPr>
            <a:r>
              <a:rPr lang="en-US" sz="2400" dirty="0">
                <a:uFillTx/>
              </a:rPr>
              <a:t>Encode general knowledge about the domain</a:t>
            </a:r>
          </a:p>
          <a:p>
            <a:pPr marL="914400" lvl="1" indent="-457200">
              <a:buFontTx/>
              <a:buNone/>
            </a:pPr>
            <a:r>
              <a:rPr lang="en-US" sz="2100" dirty="0">
                <a:uFillTx/>
              </a:rPr>
              <a:t>	Define axioms</a:t>
            </a:r>
          </a:p>
          <a:p>
            <a:pPr marL="533400" indent="-533400">
              <a:buFontTx/>
              <a:buAutoNum type="arabicPeriod"/>
            </a:pPr>
            <a:r>
              <a:rPr lang="en-US" sz="2400" dirty="0">
                <a:uFillTx/>
              </a:rPr>
              <a:t>Encode a description of the specific problem instance</a:t>
            </a:r>
          </a:p>
          <a:p>
            <a:pPr marL="533400" indent="-533400">
              <a:buFontTx/>
              <a:buAutoNum type="arabicPeriod"/>
            </a:pPr>
            <a:r>
              <a:rPr lang="en-US" sz="2400" dirty="0">
                <a:uFillTx/>
              </a:rPr>
              <a:t>Pose queries to inference procedure and get answers</a:t>
            </a:r>
          </a:p>
          <a:p>
            <a:pPr marL="533400" indent="-533400">
              <a:buFontTx/>
              <a:buAutoNum type="arabicPeriod"/>
            </a:pPr>
            <a:r>
              <a:rPr lang="en-US" sz="2400" dirty="0">
                <a:uFillTx/>
              </a:rPr>
              <a:t>Debug the knowledge base</a:t>
            </a:r>
          </a:p>
        </p:txBody>
      </p:sp>
    </p:spTree>
    <p:extLst>
      <p:ext uri="{BB962C8B-B14F-4D97-AF65-F5344CB8AC3E}">
        <p14:creationId xmlns:p14="http://schemas.microsoft.com/office/powerpoint/2010/main" val="32887687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Example: </a:t>
            </a:r>
            <a:r>
              <a:rPr lang="en-US" dirty="0" err="1" smtClean="0">
                <a:uFillTx/>
              </a:rPr>
              <a:t>Mycin</a:t>
            </a:r>
            <a:r>
              <a:rPr lang="en-US" dirty="0" smtClean="0">
                <a:uFillTx/>
              </a:rPr>
              <a:t> (1975)</a:t>
            </a:r>
            <a:endParaRPr lang="en-US" dirty="0">
              <a:uFillTx/>
            </a:endParaRPr>
          </a:p>
        </p:txBody>
      </p:sp>
      <p:sp>
        <p:nvSpPr>
          <p:cNvPr id="3" name="Content Placeholder 2"/>
          <p:cNvSpPr>
            <a:spLocks noGrp="1"/>
          </p:cNvSpPr>
          <p:nvPr>
            <p:ph idx="1"/>
          </p:nvPr>
        </p:nvSpPr>
        <p:spPr/>
        <p:txBody>
          <a:bodyPr>
            <a:normAutofit/>
          </a:bodyPr>
          <a:lstStyle/>
          <a:p>
            <a:pPr>
              <a:buFont typeface="Arial"/>
              <a:buChar char="•"/>
            </a:pPr>
            <a:r>
              <a:rPr lang="en-US" sz="2400" dirty="0" smtClean="0">
                <a:uFillTx/>
              </a:rPr>
              <a:t>One of the first expert systems (knowledge based system)</a:t>
            </a:r>
          </a:p>
          <a:p>
            <a:pPr>
              <a:buFont typeface="Arial"/>
              <a:buChar char="•"/>
            </a:pPr>
            <a:r>
              <a:rPr lang="en-US" sz="2400" dirty="0" smtClean="0">
                <a:uFillTx/>
              </a:rPr>
              <a:t>Task: Diagnose and recommend treatment for infectious disease in the blood (septicemia)</a:t>
            </a:r>
          </a:p>
          <a:p>
            <a:pPr>
              <a:buFont typeface="Arial"/>
              <a:buChar char="•"/>
            </a:pPr>
            <a:r>
              <a:rPr lang="en-US" sz="2400" dirty="0" smtClean="0">
                <a:uFillTx/>
              </a:rPr>
              <a:t>Developed by team of physicians and computer scientists working together</a:t>
            </a:r>
          </a:p>
          <a:p>
            <a:pPr>
              <a:buFont typeface="Arial"/>
              <a:buChar char="•"/>
            </a:pPr>
            <a:r>
              <a:rPr lang="en-US" sz="2400" dirty="0" smtClean="0">
                <a:uFillTx/>
              </a:rPr>
              <a:t>Example of </a:t>
            </a:r>
            <a:r>
              <a:rPr lang="en-US" sz="2400" i="1" dirty="0" smtClean="0">
                <a:uFillTx/>
              </a:rPr>
              <a:t>transfer approach</a:t>
            </a:r>
            <a:endParaRPr lang="en-US" sz="2400" dirty="0" smtClean="0">
              <a:uFillTx/>
            </a:endParaRPr>
          </a:p>
          <a:p>
            <a:pPr lvl="2">
              <a:buFont typeface="Arial"/>
              <a:buChar char="•"/>
            </a:pPr>
            <a:r>
              <a:rPr lang="en-US" sz="2400" dirty="0" smtClean="0">
                <a:uFillTx/>
              </a:rPr>
              <a:t>Physicians provided knowledge that was encoded in rules</a:t>
            </a:r>
          </a:p>
          <a:p>
            <a:pPr>
              <a:buFont typeface="Arial"/>
              <a:buChar char="•"/>
            </a:pPr>
            <a:endParaRPr lang="en-US" sz="2400" dirty="0">
              <a:uFillTx/>
            </a:endParaRPr>
          </a:p>
        </p:txBody>
      </p:sp>
      <p:sp>
        <p:nvSpPr>
          <p:cNvPr id="4" name="Footer Placeholder 3"/>
          <p:cNvSpPr>
            <a:spLocks noGrp="1"/>
          </p:cNvSpPr>
          <p:nvPr>
            <p:ph type="ftr" sz="quarter" idx="4294967295"/>
          </p:nvPr>
        </p:nvSpPr>
        <p:spPr>
          <a:xfrm>
            <a:off x="228600" y="6416675"/>
            <a:ext cx="2895600" cy="365125"/>
          </a:xfrm>
          <a:prstGeom prst="rect">
            <a:avLst/>
          </a:prstGeom>
        </p:spPr>
        <p:txBody>
          <a:bodyPr/>
          <a:lstStyle/>
          <a:p>
            <a:endParaRPr lang="en-US">
              <a:uFillTx/>
            </a:endParaRPr>
          </a:p>
        </p:txBody>
      </p:sp>
      <p:sp>
        <p:nvSpPr>
          <p:cNvPr id="5" name="Slide Number Placeholder 4"/>
          <p:cNvSpPr>
            <a:spLocks noGrp="1"/>
          </p:cNvSpPr>
          <p:nvPr>
            <p:ph type="sldNum" sz="quarter" idx="4294967295"/>
          </p:nvPr>
        </p:nvSpPr>
        <p:spPr>
          <a:xfrm>
            <a:off x="8458200" y="6416675"/>
            <a:ext cx="457200" cy="365125"/>
          </a:xfrm>
          <a:prstGeom prst="rect">
            <a:avLst/>
          </a:prstGeom>
        </p:spPr>
        <p:txBody>
          <a:bodyPr/>
          <a:lstStyle/>
          <a:p>
            <a:fld id="{68367B37-5408-8848-BA1A-2C039AA52483}" type="slidenum">
              <a:rPr lang="en-US" smtClean="0">
                <a:uFillTx/>
              </a:rPr>
              <a:pPr/>
              <a:t>56</a:t>
            </a:fld>
            <a:endParaRPr lang="en-US">
              <a:uFillTx/>
            </a:endParaRPr>
          </a:p>
        </p:txBody>
      </p:sp>
    </p:spTree>
    <p:extLst>
      <p:ext uri="{BB962C8B-B14F-4D97-AF65-F5344CB8AC3E}">
        <p14:creationId xmlns:p14="http://schemas.microsoft.com/office/powerpoint/2010/main" val="12666066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uFillTx/>
              </a:rPr>
              <a:t>Early KBS: ISSUES</a:t>
            </a:r>
            <a:endParaRPr lang="en-US" dirty="0">
              <a:uFillTx/>
            </a:endParaRPr>
          </a:p>
        </p:txBody>
      </p:sp>
      <p:sp>
        <p:nvSpPr>
          <p:cNvPr id="3" name="Content Placeholder 2"/>
          <p:cNvSpPr>
            <a:spLocks noGrp="1"/>
          </p:cNvSpPr>
          <p:nvPr>
            <p:ph idx="1"/>
          </p:nvPr>
        </p:nvSpPr>
        <p:spPr/>
        <p:txBody>
          <a:bodyPr>
            <a:normAutofit/>
          </a:bodyPr>
          <a:lstStyle/>
          <a:p>
            <a:pPr>
              <a:buFont typeface="Arial"/>
              <a:buChar char="•"/>
            </a:pPr>
            <a:r>
              <a:rPr lang="en-US" sz="2400" dirty="0" smtClean="0">
                <a:uFillTx/>
              </a:rPr>
              <a:t>Knowledge acquisition bottleneck</a:t>
            </a:r>
          </a:p>
          <a:p>
            <a:pPr lvl="2">
              <a:buFont typeface="Arial"/>
              <a:buChar char="•"/>
            </a:pPr>
            <a:r>
              <a:rPr lang="en-US" sz="2400" dirty="0" smtClean="0">
                <a:uFillTx/>
              </a:rPr>
              <a:t>Debriefing domain experts &amp; encoding knowledge in formal system is hard</a:t>
            </a:r>
          </a:p>
          <a:p>
            <a:pPr lvl="3">
              <a:buFont typeface="Arial"/>
              <a:buChar char="•"/>
            </a:pPr>
            <a:r>
              <a:rPr lang="en-US" sz="2400" dirty="0" smtClean="0">
                <a:uFillTx/>
              </a:rPr>
              <a:t>Experts don’t know what they know</a:t>
            </a:r>
          </a:p>
          <a:p>
            <a:pPr lvl="3">
              <a:buFont typeface="Arial"/>
              <a:buChar char="•"/>
            </a:pPr>
            <a:r>
              <a:rPr lang="en-US" sz="2400" dirty="0" smtClean="0">
                <a:uFillTx/>
              </a:rPr>
              <a:t>How to represent can be difficult</a:t>
            </a:r>
            <a:endParaRPr lang="en-US" sz="2400" dirty="0">
              <a:uFillTx/>
            </a:endParaRPr>
          </a:p>
        </p:txBody>
      </p:sp>
      <p:sp>
        <p:nvSpPr>
          <p:cNvPr id="4" name="Footer Placeholder 3"/>
          <p:cNvSpPr>
            <a:spLocks noGrp="1"/>
          </p:cNvSpPr>
          <p:nvPr>
            <p:ph type="ftr" sz="quarter" idx="4294967295"/>
          </p:nvPr>
        </p:nvSpPr>
        <p:spPr>
          <a:xfrm>
            <a:off x="228600" y="6416675"/>
            <a:ext cx="2895600" cy="365125"/>
          </a:xfrm>
          <a:prstGeom prst="rect">
            <a:avLst/>
          </a:prstGeom>
        </p:spPr>
        <p:txBody>
          <a:bodyPr/>
          <a:lstStyle/>
          <a:p>
            <a:endParaRPr lang="en-US">
              <a:uFillTx/>
            </a:endParaRPr>
          </a:p>
        </p:txBody>
      </p:sp>
      <p:sp>
        <p:nvSpPr>
          <p:cNvPr id="5" name="Slide Number Placeholder 4"/>
          <p:cNvSpPr>
            <a:spLocks noGrp="1"/>
          </p:cNvSpPr>
          <p:nvPr>
            <p:ph type="sldNum" sz="quarter" idx="4294967295"/>
          </p:nvPr>
        </p:nvSpPr>
        <p:spPr>
          <a:xfrm>
            <a:off x="8458200" y="6416675"/>
            <a:ext cx="457200" cy="365125"/>
          </a:xfrm>
          <a:prstGeom prst="rect">
            <a:avLst/>
          </a:prstGeom>
        </p:spPr>
        <p:txBody>
          <a:bodyPr/>
          <a:lstStyle/>
          <a:p>
            <a:fld id="{68367B37-5408-8848-BA1A-2C039AA52483}" type="slidenum">
              <a:rPr lang="en-US" smtClean="0">
                <a:uFillTx/>
              </a:rPr>
              <a:pPr/>
              <a:t>57</a:t>
            </a:fld>
            <a:endParaRPr lang="en-US">
              <a:uFillTx/>
            </a:endParaRPr>
          </a:p>
        </p:txBody>
      </p:sp>
    </p:spTree>
    <p:extLst>
      <p:ext uri="{BB962C8B-B14F-4D97-AF65-F5344CB8AC3E}">
        <p14:creationId xmlns:p14="http://schemas.microsoft.com/office/powerpoint/2010/main" val="1417137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477000" cy="1371600"/>
          </a:xfrm>
        </p:spPr>
        <p:txBody>
          <a:bodyPr/>
          <a:lstStyle/>
          <a:p>
            <a:r>
              <a:rPr lang="en-US" dirty="0" smtClean="0">
                <a:uFillTx/>
              </a:rPr>
              <a:t>Second generation KBS</a:t>
            </a:r>
            <a:endParaRPr lang="en-US" dirty="0">
              <a:uFillTx/>
            </a:endParaRPr>
          </a:p>
        </p:txBody>
      </p:sp>
      <p:sp>
        <p:nvSpPr>
          <p:cNvPr id="3" name="Content Placeholder 2"/>
          <p:cNvSpPr>
            <a:spLocks noGrp="1"/>
          </p:cNvSpPr>
          <p:nvPr>
            <p:ph idx="1"/>
          </p:nvPr>
        </p:nvSpPr>
        <p:spPr/>
        <p:txBody>
          <a:bodyPr>
            <a:normAutofit/>
          </a:bodyPr>
          <a:lstStyle/>
          <a:p>
            <a:pPr>
              <a:buFont typeface="Arial"/>
              <a:buChar char="•"/>
            </a:pPr>
            <a:r>
              <a:rPr lang="en-US" sz="2400" dirty="0" smtClean="0">
                <a:uFillTx/>
              </a:rPr>
              <a:t>Generalize from specific systems to uncover general problem solving methods</a:t>
            </a:r>
          </a:p>
          <a:p>
            <a:pPr lvl="2">
              <a:buFont typeface="Arial"/>
              <a:buChar char="•"/>
            </a:pPr>
            <a:r>
              <a:rPr lang="en-US" sz="2400" dirty="0" smtClean="0">
                <a:uFillTx/>
              </a:rPr>
              <a:t>MYCIN: instance of </a:t>
            </a:r>
            <a:r>
              <a:rPr lang="en-US" sz="2400" i="1" dirty="0" smtClean="0">
                <a:uFillTx/>
              </a:rPr>
              <a:t>heuristic classification system</a:t>
            </a:r>
          </a:p>
          <a:p>
            <a:pPr>
              <a:buFont typeface="Arial"/>
              <a:buChar char="•"/>
            </a:pPr>
            <a:r>
              <a:rPr lang="en-US" sz="2400" dirty="0" smtClean="0">
                <a:uFillTx/>
              </a:rPr>
              <a:t>Understand roles that knowledge plays in those general systems</a:t>
            </a:r>
          </a:p>
          <a:p>
            <a:pPr>
              <a:buFont typeface="Arial"/>
              <a:buChar char="•"/>
            </a:pPr>
            <a:r>
              <a:rPr lang="en-US" sz="2400" dirty="0" smtClean="0">
                <a:uFillTx/>
              </a:rPr>
              <a:t>Use that meta-information to guide interviews with experts and knowledge representation</a:t>
            </a:r>
            <a:endParaRPr lang="en-US" sz="2400" dirty="0">
              <a:uFillTx/>
            </a:endParaRPr>
          </a:p>
        </p:txBody>
      </p:sp>
      <p:sp>
        <p:nvSpPr>
          <p:cNvPr id="4" name="Footer Placeholder 3"/>
          <p:cNvSpPr>
            <a:spLocks noGrp="1"/>
          </p:cNvSpPr>
          <p:nvPr>
            <p:ph type="ftr" sz="quarter" idx="4294967295"/>
          </p:nvPr>
        </p:nvSpPr>
        <p:spPr>
          <a:xfrm>
            <a:off x="228600" y="6416675"/>
            <a:ext cx="2895600" cy="365125"/>
          </a:xfrm>
          <a:prstGeom prst="rect">
            <a:avLst/>
          </a:prstGeom>
        </p:spPr>
        <p:txBody>
          <a:bodyPr/>
          <a:lstStyle/>
          <a:p>
            <a:endParaRPr lang="en-US">
              <a:uFillTx/>
            </a:endParaRPr>
          </a:p>
        </p:txBody>
      </p:sp>
      <p:sp>
        <p:nvSpPr>
          <p:cNvPr id="5" name="Slide Number Placeholder 4"/>
          <p:cNvSpPr>
            <a:spLocks noGrp="1"/>
          </p:cNvSpPr>
          <p:nvPr>
            <p:ph type="sldNum" sz="quarter" idx="4294967295"/>
          </p:nvPr>
        </p:nvSpPr>
        <p:spPr>
          <a:xfrm>
            <a:off x="8458200" y="6416675"/>
            <a:ext cx="457200" cy="365125"/>
          </a:xfrm>
          <a:prstGeom prst="rect">
            <a:avLst/>
          </a:prstGeom>
        </p:spPr>
        <p:txBody>
          <a:bodyPr/>
          <a:lstStyle/>
          <a:p>
            <a:fld id="{68367B37-5408-8848-BA1A-2C039AA52483}" type="slidenum">
              <a:rPr lang="en-US" smtClean="0">
                <a:uFillTx/>
              </a:rPr>
              <a:pPr/>
              <a:t>58</a:t>
            </a:fld>
            <a:endParaRPr lang="en-US">
              <a:uFillTx/>
            </a:endParaRPr>
          </a:p>
        </p:txBody>
      </p:sp>
    </p:spTree>
    <p:extLst>
      <p:ext uri="{BB962C8B-B14F-4D97-AF65-F5344CB8AC3E}">
        <p14:creationId xmlns:p14="http://schemas.microsoft.com/office/powerpoint/2010/main" val="37075763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6399"/>
            <a:ext cx="7772400" cy="970401"/>
          </a:xfrm>
        </p:spPr>
        <p:txBody>
          <a:bodyPr/>
          <a:lstStyle/>
          <a:p>
            <a:r>
              <a:rPr lang="en-US" dirty="0" smtClean="0">
                <a:uFillTx/>
              </a:rPr>
              <a:t>What you should know</a:t>
            </a:r>
            <a:endParaRPr lang="en-US" dirty="0">
              <a:uFillTx/>
            </a:endParaRPr>
          </a:p>
        </p:txBody>
      </p:sp>
      <p:sp>
        <p:nvSpPr>
          <p:cNvPr id="3" name="Content Placeholder 2"/>
          <p:cNvSpPr>
            <a:spLocks noGrp="1"/>
          </p:cNvSpPr>
          <p:nvPr>
            <p:ph idx="1"/>
          </p:nvPr>
        </p:nvSpPr>
        <p:spPr>
          <a:xfrm>
            <a:off x="304800" y="914400"/>
            <a:ext cx="8839200" cy="4962723"/>
          </a:xfrm>
        </p:spPr>
        <p:txBody>
          <a:bodyPr>
            <a:normAutofit/>
          </a:bodyPr>
          <a:lstStyle/>
          <a:p>
            <a:pPr marL="457200" indent="-457200">
              <a:buFont typeface="Arial"/>
              <a:buChar char="•"/>
            </a:pPr>
            <a:r>
              <a:rPr lang="en-US" sz="2800" b="0" dirty="0" smtClean="0">
                <a:uFillTx/>
              </a:rPr>
              <a:t>How does first-order logic differ from propositional logic? How are </a:t>
            </a:r>
            <a:r>
              <a:rPr lang="en-US" sz="2800" b="0" dirty="0">
                <a:uFillTx/>
              </a:rPr>
              <a:t>o</a:t>
            </a:r>
            <a:r>
              <a:rPr lang="en-US" sz="2800" b="0" dirty="0" smtClean="0">
                <a:uFillTx/>
              </a:rPr>
              <a:t>bjects</a:t>
            </a:r>
            <a:r>
              <a:rPr lang="en-US" sz="2800" b="0" dirty="0">
                <a:uFillTx/>
              </a:rPr>
              <a:t>, </a:t>
            </a:r>
            <a:r>
              <a:rPr lang="en-US" sz="2800" b="0" dirty="0" smtClean="0">
                <a:uFillTx/>
              </a:rPr>
              <a:t>relations, functions, variables</a:t>
            </a:r>
            <a:r>
              <a:rPr lang="en-US" sz="2800" b="0" dirty="0">
                <a:uFillTx/>
              </a:rPr>
              <a:t>, quantifiers and </a:t>
            </a:r>
            <a:r>
              <a:rPr lang="en-US" sz="2800" b="0" dirty="0" smtClean="0">
                <a:uFillTx/>
              </a:rPr>
              <a:t>equality used in first-order logic?</a:t>
            </a:r>
          </a:p>
          <a:p>
            <a:pPr marL="457200" indent="-457200">
              <a:buFont typeface="Arial"/>
              <a:buChar char="•"/>
            </a:pPr>
            <a:r>
              <a:rPr lang="en-US" sz="2800" b="0" dirty="0" smtClean="0">
                <a:uFillTx/>
              </a:rPr>
              <a:t>Know how to translate from English to logic</a:t>
            </a:r>
          </a:p>
          <a:p>
            <a:pPr marL="457200" indent="-457200">
              <a:buFont typeface="Arial"/>
              <a:buChar char="•"/>
            </a:pPr>
            <a:r>
              <a:rPr lang="en-US" sz="2800" b="0" dirty="0">
                <a:uFillTx/>
              </a:rPr>
              <a:t>Know how to translate from </a:t>
            </a:r>
            <a:r>
              <a:rPr lang="en-US" sz="2800" b="0" dirty="0" smtClean="0">
                <a:uFillTx/>
              </a:rPr>
              <a:t>logic into English</a:t>
            </a:r>
          </a:p>
          <a:p>
            <a:pPr marL="457200" indent="-457200">
              <a:buFont typeface="Arial"/>
              <a:buChar char="•"/>
            </a:pPr>
            <a:r>
              <a:rPr lang="en-US" sz="2800" b="0" dirty="0" smtClean="0">
                <a:uFillTx/>
              </a:rPr>
              <a:t>What is Knowledge Engineering? Is it a transfer process or a modeling process?</a:t>
            </a:r>
          </a:p>
          <a:p>
            <a:pPr marL="457200" indent="-457200">
              <a:buFont typeface="Arial"/>
              <a:buChar char="•"/>
            </a:pPr>
            <a:r>
              <a:rPr lang="en-US" sz="2800" dirty="0"/>
              <a:t>Next: </a:t>
            </a:r>
            <a:r>
              <a:rPr lang="en-US" sz="2800" dirty="0">
                <a:solidFill>
                  <a:schemeClr val="accent2"/>
                </a:solidFill>
              </a:rPr>
              <a:t>Read all of Chapter </a:t>
            </a:r>
            <a:r>
              <a:rPr lang="en-US" sz="2800" u="sng" dirty="0">
                <a:solidFill>
                  <a:schemeClr val="accent2"/>
                </a:solidFill>
              </a:rPr>
              <a:t>9</a:t>
            </a:r>
            <a:endParaRPr lang="en-US" sz="2800" u="sng" dirty="0"/>
          </a:p>
          <a:p>
            <a:pPr marL="457200" indent="-457200">
              <a:buFont typeface="Arial"/>
              <a:buChar char="•"/>
            </a:pPr>
            <a:endParaRPr lang="en-US" sz="2800" b="0" dirty="0">
              <a:uFillTx/>
            </a:endParaRPr>
          </a:p>
          <a:p>
            <a:pPr marL="457200" indent="-457200">
              <a:buFont typeface="Arial"/>
              <a:buChar char="•"/>
            </a:pPr>
            <a:endParaRPr lang="en-US" sz="2800" b="0" dirty="0">
              <a:uFillTx/>
            </a:endParaRPr>
          </a:p>
          <a:p>
            <a:pPr marL="571500" indent="-571500">
              <a:buFont typeface="Arial"/>
              <a:buChar char="•"/>
            </a:pPr>
            <a:endParaRPr lang="en-US" sz="3600" dirty="0" smtClean="0">
              <a:uFillTx/>
            </a:endParaRPr>
          </a:p>
          <a:p>
            <a:pPr marL="571500" indent="-571500">
              <a:buFont typeface="Arial"/>
              <a:buChar char="•"/>
            </a:pPr>
            <a:endParaRPr lang="en-US" sz="3600" dirty="0" smtClean="0">
              <a:uFillTx/>
            </a:endParaRPr>
          </a:p>
        </p:txBody>
      </p:sp>
      <p:sp>
        <p:nvSpPr>
          <p:cNvPr id="5" name="Slide Number Placeholder 4"/>
          <p:cNvSpPr>
            <a:spLocks noGrp="1"/>
          </p:cNvSpPr>
          <p:nvPr>
            <p:ph type="sldNum" sz="quarter" idx="4294967295"/>
          </p:nvPr>
        </p:nvSpPr>
        <p:spPr>
          <a:xfrm>
            <a:off x="8458200" y="6416675"/>
            <a:ext cx="457200" cy="365125"/>
          </a:xfrm>
          <a:prstGeom prst="rect">
            <a:avLst/>
          </a:prstGeom>
        </p:spPr>
        <p:txBody>
          <a:bodyPr/>
          <a:lstStyle/>
          <a:p>
            <a:fld id="{68367B37-5408-8848-BA1A-2C039AA52483}" type="slidenum">
              <a:rPr lang="en-US" smtClean="0">
                <a:uFillTx/>
              </a:rPr>
              <a:pPr/>
              <a:t>59</a:t>
            </a:fld>
            <a:endParaRPr lang="en-US">
              <a:uFillTx/>
            </a:endParaRPr>
          </a:p>
        </p:txBody>
      </p:sp>
      <p:sp>
        <p:nvSpPr>
          <p:cNvPr id="6" name="TextBox 5"/>
          <p:cNvSpPr txBox="1">
            <a:spLocks/>
          </p:cNvSpPr>
          <p:nvPr/>
        </p:nvSpPr>
        <p:spPr>
          <a:xfrm>
            <a:off x="1888015" y="2780966"/>
            <a:ext cx="184666" cy="369332"/>
          </a:xfrm>
          <a:prstGeom prst="rect">
            <a:avLst/>
          </a:prstGeom>
          <a:noFill/>
        </p:spPr>
        <p:txBody>
          <a:bodyPr wrap="none" rtlCol="0">
            <a:spAutoFit/>
          </a:bodyPr>
          <a:lstStyle/>
          <a:p>
            <a:endParaRPr lang="en-US" dirty="0">
              <a:uFillTx/>
            </a:endParaRPr>
          </a:p>
        </p:txBody>
      </p:sp>
    </p:spTree>
    <p:extLst>
      <p:ext uri="{BB962C8B-B14F-4D97-AF65-F5344CB8AC3E}">
        <p14:creationId xmlns:p14="http://schemas.microsoft.com/office/powerpoint/2010/main" val="603680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Entailment</a:t>
            </a:r>
            <a:endParaRPr lang="en-US" b="1" dirty="0"/>
          </a:p>
        </p:txBody>
      </p:sp>
      <p:sp>
        <p:nvSpPr>
          <p:cNvPr id="3" name="Content Placeholder 2"/>
          <p:cNvSpPr>
            <a:spLocks noGrp="1"/>
          </p:cNvSpPr>
          <p:nvPr>
            <p:ph idx="1"/>
          </p:nvPr>
        </p:nvSpPr>
        <p:spPr/>
        <p:txBody>
          <a:bodyPr/>
          <a:lstStyle/>
          <a:p>
            <a:pPr algn="ctr"/>
            <a:r>
              <a:rPr lang="el-GR" sz="5400" b="0" i="1" dirty="0" smtClean="0"/>
              <a:t>α</a:t>
            </a:r>
            <a:r>
              <a:rPr lang="en-US" sz="5400" b="0" dirty="0" smtClean="0"/>
              <a:t> </a:t>
            </a:r>
            <a:r>
              <a:rPr lang="el-GR" sz="5400" b="0" dirty="0" smtClean="0"/>
              <a:t>⊨</a:t>
            </a:r>
            <a:r>
              <a:rPr lang="en-US" sz="5400" b="0" dirty="0" smtClean="0"/>
              <a:t> </a:t>
            </a:r>
            <a:r>
              <a:rPr lang="el-GR" sz="5400" b="0" i="1" dirty="0" smtClean="0"/>
              <a:t>β</a:t>
            </a:r>
            <a:endParaRPr lang="en-US" sz="5400" b="0" i="1" dirty="0" smtClean="0"/>
          </a:p>
          <a:p>
            <a:endParaRPr lang="en-US" sz="2400" b="0" i="1" dirty="0" smtClean="0"/>
          </a:p>
          <a:p>
            <a:r>
              <a:rPr lang="el-GR" sz="2400" b="0" i="1" dirty="0" smtClean="0"/>
              <a:t>α</a:t>
            </a:r>
            <a:r>
              <a:rPr lang="en-US" sz="2400" b="0" dirty="0" smtClean="0"/>
              <a:t> </a:t>
            </a:r>
            <a:r>
              <a:rPr lang="en-US" sz="2400" dirty="0" smtClean="0"/>
              <a:t>entails</a:t>
            </a:r>
            <a:r>
              <a:rPr lang="en-US" sz="2400" b="0" dirty="0" smtClean="0"/>
              <a:t> </a:t>
            </a:r>
            <a:r>
              <a:rPr lang="el-GR" sz="2400" b="0" i="1" dirty="0" smtClean="0"/>
              <a:t>β</a:t>
            </a:r>
            <a:r>
              <a:rPr lang="en-US" sz="2400" b="0" dirty="0" smtClean="0"/>
              <a:t> if and only if, </a:t>
            </a:r>
            <a:br>
              <a:rPr lang="en-US" sz="2400" b="0" dirty="0" smtClean="0"/>
            </a:br>
            <a:r>
              <a:rPr lang="en-US" sz="2400" b="0" dirty="0" smtClean="0"/>
              <a:t>in every model in which </a:t>
            </a:r>
            <a:r>
              <a:rPr lang="el-GR" sz="2400" b="0" i="1" dirty="0" smtClean="0"/>
              <a:t>α</a:t>
            </a:r>
            <a:r>
              <a:rPr lang="en-US" sz="2400" b="0" dirty="0" smtClean="0"/>
              <a:t> is True, </a:t>
            </a:r>
            <a:br>
              <a:rPr lang="en-US" sz="2400" b="0" dirty="0" smtClean="0"/>
            </a:br>
            <a:r>
              <a:rPr lang="el-GR" sz="2400" b="0" i="1" dirty="0"/>
              <a:t>β</a:t>
            </a:r>
            <a:r>
              <a:rPr lang="en-US" sz="2400" b="0" dirty="0" smtClean="0"/>
              <a:t> is also True.</a:t>
            </a:r>
            <a:endParaRPr lang="en-US" sz="2400" b="0" dirty="0"/>
          </a:p>
          <a:p>
            <a:endParaRPr lang="en-US" sz="2400" b="0" i="1" dirty="0" smtClean="0"/>
          </a:p>
          <a:p>
            <a:r>
              <a:rPr lang="el-GR" sz="2400" b="0" i="1" dirty="0" smtClean="0"/>
              <a:t>α</a:t>
            </a:r>
            <a:r>
              <a:rPr lang="en-US" sz="2400" b="0" dirty="0" smtClean="0"/>
              <a:t> </a:t>
            </a:r>
            <a:r>
              <a:rPr lang="en-US" sz="2400" dirty="0"/>
              <a:t>entails</a:t>
            </a:r>
            <a:r>
              <a:rPr lang="en-US" sz="2400" b="0" dirty="0"/>
              <a:t> </a:t>
            </a:r>
            <a:r>
              <a:rPr lang="el-GR" sz="2400" b="0" i="1" dirty="0"/>
              <a:t>β</a:t>
            </a:r>
            <a:r>
              <a:rPr lang="en-US" sz="2400" b="0" dirty="0"/>
              <a:t> if and only if, </a:t>
            </a:r>
            <a:r>
              <a:rPr lang="en-US" sz="2400" b="0" dirty="0" smtClean="0"/>
              <a:t/>
            </a:r>
            <a:br>
              <a:rPr lang="en-US" sz="2400" b="0" dirty="0" smtClean="0"/>
            </a:br>
            <a:r>
              <a:rPr lang="en-US" sz="2400" b="0" dirty="0"/>
              <a:t>(</a:t>
            </a:r>
            <a:r>
              <a:rPr lang="el-GR" sz="2400" b="0" i="1" dirty="0" smtClean="0"/>
              <a:t>α</a:t>
            </a:r>
            <a:r>
              <a:rPr lang="en-US" sz="2400" b="0" i="1" dirty="0" smtClean="0"/>
              <a:t> </a:t>
            </a:r>
            <a:r>
              <a:rPr lang="en-US" sz="2400" b="0" dirty="0"/>
              <a:t>⇒</a:t>
            </a:r>
            <a:r>
              <a:rPr lang="en-US" sz="2400" b="0" i="1" dirty="0" smtClean="0"/>
              <a:t> </a:t>
            </a:r>
            <a:r>
              <a:rPr lang="el-GR" sz="2400" b="0" i="1" dirty="0"/>
              <a:t>β</a:t>
            </a:r>
            <a:r>
              <a:rPr lang="en-US" sz="2400" b="0" dirty="0" smtClean="0"/>
              <a:t>)</a:t>
            </a:r>
            <a:r>
              <a:rPr lang="en-US" sz="2400" b="0" i="1" dirty="0" smtClean="0"/>
              <a:t> </a:t>
            </a:r>
            <a:r>
              <a:rPr lang="en-US" sz="2400" b="0" dirty="0" smtClean="0"/>
              <a:t>is True in every model.</a:t>
            </a:r>
            <a:endParaRPr lang="en-US" sz="2400" b="0" dirty="0"/>
          </a:p>
        </p:txBody>
      </p:sp>
    </p:spTree>
    <p:extLst>
      <p:ext uri="{BB962C8B-B14F-4D97-AF65-F5344CB8AC3E}">
        <p14:creationId xmlns:p14="http://schemas.microsoft.com/office/powerpoint/2010/main" val="2378884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p:nvPr>
        </p:nvSpPr>
        <p:spPr>
          <a:xfrm>
            <a:off x="0" y="228600"/>
            <a:ext cx="9220200" cy="990600"/>
          </a:xfrm>
        </p:spPr>
        <p:txBody>
          <a:bodyPr>
            <a:normAutofit fontScale="90000"/>
          </a:bodyPr>
          <a:lstStyle/>
          <a:p>
            <a:r>
              <a:rPr lang="en-US" dirty="0" smtClean="0"/>
              <a:t>Inference-based agents in the </a:t>
            </a:r>
            <a:r>
              <a:rPr lang="en-US" dirty="0" err="1" smtClean="0"/>
              <a:t>wumpus</a:t>
            </a:r>
            <a:r>
              <a:rPr lang="en-US" dirty="0" smtClean="0"/>
              <a:t> world</a:t>
            </a:r>
          </a:p>
        </p:txBody>
      </p:sp>
      <p:sp>
        <p:nvSpPr>
          <p:cNvPr id="167938" name="Rectangle 3"/>
          <p:cNvSpPr>
            <a:spLocks noGrp="1" noChangeArrowheads="1"/>
          </p:cNvSpPr>
          <p:nvPr>
            <p:ph sz="quarter" idx="1"/>
          </p:nvPr>
        </p:nvSpPr>
        <p:spPr>
          <a:xfrm>
            <a:off x="457200" y="1447800"/>
            <a:ext cx="7620000" cy="4678363"/>
          </a:xfrm>
        </p:spPr>
        <p:txBody>
          <a:bodyPr>
            <a:normAutofit/>
          </a:bodyPr>
          <a:lstStyle/>
          <a:p>
            <a:pPr>
              <a:lnSpc>
                <a:spcPct val="90000"/>
              </a:lnSpc>
              <a:buFontTx/>
              <a:buNone/>
            </a:pPr>
            <a:r>
              <a:rPr lang="en-US" dirty="0" smtClean="0"/>
              <a:t>A </a:t>
            </a:r>
            <a:r>
              <a:rPr lang="en-US" dirty="0" err="1" smtClean="0"/>
              <a:t>wumpus</a:t>
            </a:r>
            <a:r>
              <a:rPr lang="en-US" dirty="0" smtClean="0"/>
              <a:t>-world agent using propositional logic:
</a:t>
            </a:r>
          </a:p>
          <a:p>
            <a:pPr lvl="1">
              <a:lnSpc>
                <a:spcPct val="90000"/>
              </a:lnSpc>
              <a:buFontTx/>
              <a:buNone/>
            </a:pPr>
            <a:endParaRPr lang="en-US" dirty="0" smtClean="0">
              <a:sym typeface="Symbol" pitchFamily="18" charset="2"/>
            </a:endParaRPr>
          </a:p>
          <a:p>
            <a:pPr lvl="1">
              <a:lnSpc>
                <a:spcPct val="90000"/>
              </a:lnSpc>
              <a:buFontTx/>
              <a:buNone/>
            </a:pPr>
            <a:r>
              <a:rPr lang="en-US" dirty="0" smtClean="0">
                <a:sym typeface="Symbol" pitchFamily="18" charset="2"/>
              </a:rPr>
              <a:t></a:t>
            </a:r>
            <a:r>
              <a:rPr lang="en-US" dirty="0" smtClean="0"/>
              <a:t>P</a:t>
            </a:r>
            <a:r>
              <a:rPr lang="en-US" baseline="-25000" dirty="0" smtClean="0"/>
              <a:t>1,1</a:t>
            </a:r>
            <a:r>
              <a:rPr lang="en-US" dirty="0" smtClean="0"/>
              <a:t> </a:t>
            </a:r>
          </a:p>
          <a:p>
            <a:pPr lvl="1">
              <a:lnSpc>
                <a:spcPct val="90000"/>
              </a:lnSpc>
              <a:buFontTx/>
              <a:buNone/>
            </a:pPr>
            <a:r>
              <a:rPr lang="en-US" dirty="0" smtClean="0">
                <a:sym typeface="Symbol" pitchFamily="18" charset="2"/>
              </a:rPr>
              <a:t></a:t>
            </a:r>
            <a:r>
              <a:rPr lang="en-US" dirty="0" smtClean="0"/>
              <a:t>W</a:t>
            </a:r>
            <a:r>
              <a:rPr lang="en-US" baseline="-25000" dirty="0" smtClean="0"/>
              <a:t>1,1</a:t>
            </a:r>
            <a:r>
              <a:rPr lang="en-US" dirty="0" smtClean="0"/>
              <a:t> </a:t>
            </a:r>
          </a:p>
          <a:p>
            <a:pPr lvl="1">
              <a:lnSpc>
                <a:spcPct val="90000"/>
              </a:lnSpc>
              <a:buFontTx/>
              <a:buNone/>
            </a:pPr>
            <a:r>
              <a:rPr lang="en-US" dirty="0" err="1" smtClean="0"/>
              <a:t>B</a:t>
            </a:r>
            <a:r>
              <a:rPr lang="en-US" baseline="-25000" dirty="0" err="1" smtClean="0"/>
              <a:t>x,y</a:t>
            </a:r>
            <a:r>
              <a:rPr lang="en-US" dirty="0" smtClean="0"/>
              <a:t> </a:t>
            </a:r>
            <a:r>
              <a:rPr lang="en-US" dirty="0" smtClean="0">
                <a:sym typeface="Symbol" pitchFamily="18" charset="2"/>
              </a:rPr>
              <a:t></a:t>
            </a:r>
            <a:r>
              <a:rPr lang="en-US" dirty="0" smtClean="0"/>
              <a:t> (P</a:t>
            </a:r>
            <a:r>
              <a:rPr lang="en-US" baseline="-25000" dirty="0" smtClean="0"/>
              <a:t>x,y+1</a:t>
            </a:r>
            <a:r>
              <a:rPr lang="en-US" dirty="0" smtClean="0"/>
              <a:t> </a:t>
            </a:r>
            <a:r>
              <a:rPr lang="en-US" dirty="0" smtClean="0">
                <a:sym typeface="Symbol" pitchFamily="18" charset="2"/>
              </a:rPr>
              <a:t></a:t>
            </a:r>
            <a:r>
              <a:rPr lang="en-US" dirty="0" smtClean="0"/>
              <a:t> P</a:t>
            </a:r>
            <a:r>
              <a:rPr lang="en-US" baseline="-25000" dirty="0" smtClean="0"/>
              <a:t>x,y-1</a:t>
            </a:r>
            <a:r>
              <a:rPr lang="en-US" dirty="0" smtClean="0"/>
              <a:t> </a:t>
            </a:r>
            <a:r>
              <a:rPr lang="en-US" dirty="0" smtClean="0">
                <a:sym typeface="Symbol" pitchFamily="18" charset="2"/>
              </a:rPr>
              <a:t></a:t>
            </a:r>
            <a:r>
              <a:rPr lang="en-US" dirty="0" smtClean="0"/>
              <a:t> P</a:t>
            </a:r>
            <a:r>
              <a:rPr lang="en-US" baseline="-25000" dirty="0" smtClean="0"/>
              <a:t>x+1,y</a:t>
            </a:r>
            <a:r>
              <a:rPr lang="en-US" dirty="0" smtClean="0"/>
              <a:t> </a:t>
            </a:r>
            <a:r>
              <a:rPr lang="en-US" dirty="0" smtClean="0">
                <a:sym typeface="Symbol" pitchFamily="18" charset="2"/>
              </a:rPr>
              <a:t></a:t>
            </a:r>
            <a:r>
              <a:rPr lang="en-US" dirty="0" smtClean="0"/>
              <a:t> P</a:t>
            </a:r>
            <a:r>
              <a:rPr lang="en-US" baseline="-25000" dirty="0" smtClean="0"/>
              <a:t>x-1,y</a:t>
            </a:r>
            <a:r>
              <a:rPr lang="en-US" dirty="0" smtClean="0"/>
              <a:t>) </a:t>
            </a:r>
          </a:p>
          <a:p>
            <a:pPr lvl="1">
              <a:lnSpc>
                <a:spcPct val="90000"/>
              </a:lnSpc>
              <a:buFontTx/>
              <a:buNone/>
            </a:pPr>
            <a:r>
              <a:rPr lang="en-US" dirty="0" err="1" smtClean="0"/>
              <a:t>S</a:t>
            </a:r>
            <a:r>
              <a:rPr lang="en-US" baseline="-25000" dirty="0" err="1" smtClean="0"/>
              <a:t>x,y</a:t>
            </a:r>
            <a:r>
              <a:rPr lang="en-US" dirty="0" smtClean="0"/>
              <a:t> </a:t>
            </a:r>
            <a:r>
              <a:rPr lang="en-US" dirty="0" smtClean="0">
                <a:sym typeface="Symbol" pitchFamily="18" charset="2"/>
              </a:rPr>
              <a:t></a:t>
            </a:r>
            <a:r>
              <a:rPr lang="en-US" dirty="0" smtClean="0"/>
              <a:t> (W</a:t>
            </a:r>
            <a:r>
              <a:rPr lang="en-US" baseline="-25000" dirty="0" smtClean="0"/>
              <a:t>x,y+1</a:t>
            </a:r>
            <a:r>
              <a:rPr lang="en-US" dirty="0" smtClean="0"/>
              <a:t> </a:t>
            </a:r>
            <a:r>
              <a:rPr lang="en-US" dirty="0" smtClean="0">
                <a:sym typeface="Symbol" pitchFamily="18" charset="2"/>
              </a:rPr>
              <a:t></a:t>
            </a:r>
            <a:r>
              <a:rPr lang="en-US" dirty="0" smtClean="0"/>
              <a:t> W</a:t>
            </a:r>
            <a:r>
              <a:rPr lang="en-US" baseline="-25000" dirty="0" smtClean="0"/>
              <a:t>x,y-1</a:t>
            </a:r>
            <a:r>
              <a:rPr lang="en-US" dirty="0" smtClean="0"/>
              <a:t> </a:t>
            </a:r>
            <a:r>
              <a:rPr lang="en-US" dirty="0" smtClean="0">
                <a:sym typeface="Symbol" pitchFamily="18" charset="2"/>
              </a:rPr>
              <a:t></a:t>
            </a:r>
            <a:r>
              <a:rPr lang="en-US" dirty="0" smtClean="0"/>
              <a:t> W</a:t>
            </a:r>
            <a:r>
              <a:rPr lang="en-US" baseline="-25000" dirty="0" smtClean="0"/>
              <a:t>x+1,y</a:t>
            </a:r>
            <a:r>
              <a:rPr lang="en-US" dirty="0" smtClean="0"/>
              <a:t> </a:t>
            </a:r>
            <a:r>
              <a:rPr lang="en-US" dirty="0" smtClean="0">
                <a:sym typeface="Symbol" pitchFamily="18" charset="2"/>
              </a:rPr>
              <a:t></a:t>
            </a:r>
            <a:r>
              <a:rPr lang="en-US" dirty="0" smtClean="0"/>
              <a:t> W</a:t>
            </a:r>
            <a:r>
              <a:rPr lang="en-US" baseline="-25000" dirty="0" smtClean="0"/>
              <a:t>x-1,y</a:t>
            </a:r>
            <a:r>
              <a:rPr lang="en-US" dirty="0" smtClean="0"/>
              <a:t>)</a:t>
            </a:r>
          </a:p>
          <a:p>
            <a:pPr lvl="1">
              <a:lnSpc>
                <a:spcPct val="90000"/>
              </a:lnSpc>
              <a:buFontTx/>
              <a:buNone/>
            </a:pPr>
            <a:r>
              <a:rPr lang="en-US" dirty="0" smtClean="0"/>
              <a:t>W</a:t>
            </a:r>
            <a:r>
              <a:rPr lang="en-US" baseline="-25000" dirty="0" smtClean="0"/>
              <a:t>1,1</a:t>
            </a:r>
            <a:r>
              <a:rPr lang="en-US" dirty="0" smtClean="0"/>
              <a:t> </a:t>
            </a:r>
            <a:r>
              <a:rPr lang="en-US" dirty="0" smtClean="0">
                <a:sym typeface="Symbol" pitchFamily="18" charset="2"/>
              </a:rPr>
              <a:t></a:t>
            </a:r>
            <a:r>
              <a:rPr lang="en-US" dirty="0" smtClean="0"/>
              <a:t> W</a:t>
            </a:r>
            <a:r>
              <a:rPr lang="en-US" baseline="-25000" dirty="0" smtClean="0"/>
              <a:t>1,2</a:t>
            </a:r>
            <a:r>
              <a:rPr lang="en-US" dirty="0" smtClean="0"/>
              <a:t> </a:t>
            </a:r>
            <a:r>
              <a:rPr lang="en-US" dirty="0" smtClean="0">
                <a:sym typeface="Symbol" pitchFamily="18" charset="2"/>
              </a:rPr>
              <a:t></a:t>
            </a:r>
            <a:r>
              <a:rPr lang="en-US" dirty="0" smtClean="0"/>
              <a:t> … </a:t>
            </a:r>
            <a:r>
              <a:rPr lang="en-US" dirty="0" smtClean="0">
                <a:sym typeface="Symbol" pitchFamily="18" charset="2"/>
              </a:rPr>
              <a:t></a:t>
            </a:r>
            <a:r>
              <a:rPr lang="en-US" dirty="0" smtClean="0"/>
              <a:t> W</a:t>
            </a:r>
            <a:r>
              <a:rPr lang="en-US" baseline="-25000" dirty="0" smtClean="0"/>
              <a:t>4,4</a:t>
            </a:r>
            <a:r>
              <a:rPr lang="en-US" dirty="0" smtClean="0"/>
              <a:t> </a:t>
            </a:r>
          </a:p>
          <a:p>
            <a:pPr lvl="1">
              <a:lnSpc>
                <a:spcPct val="90000"/>
              </a:lnSpc>
              <a:buFontTx/>
              <a:buNone/>
            </a:pPr>
            <a:r>
              <a:rPr lang="en-US" dirty="0" smtClean="0">
                <a:sym typeface="Symbol" pitchFamily="18" charset="2"/>
              </a:rPr>
              <a:t></a:t>
            </a:r>
            <a:r>
              <a:rPr lang="en-US" dirty="0" smtClean="0"/>
              <a:t>W</a:t>
            </a:r>
            <a:r>
              <a:rPr lang="en-US" baseline="-25000" dirty="0" smtClean="0"/>
              <a:t>1,1</a:t>
            </a:r>
            <a:r>
              <a:rPr lang="en-US" dirty="0" smtClean="0"/>
              <a:t> </a:t>
            </a:r>
            <a:r>
              <a:rPr lang="en-US" dirty="0" smtClean="0">
                <a:sym typeface="Symbol" pitchFamily="18" charset="2"/>
              </a:rPr>
              <a:t></a:t>
            </a:r>
            <a:r>
              <a:rPr lang="en-US" dirty="0" smtClean="0"/>
              <a:t> </a:t>
            </a:r>
            <a:r>
              <a:rPr lang="en-US" dirty="0" smtClean="0">
                <a:sym typeface="Symbol" pitchFamily="18" charset="2"/>
              </a:rPr>
              <a:t></a:t>
            </a:r>
            <a:r>
              <a:rPr lang="en-US" dirty="0" smtClean="0"/>
              <a:t>W</a:t>
            </a:r>
            <a:r>
              <a:rPr lang="en-US" baseline="-25000" dirty="0" smtClean="0"/>
              <a:t>1,2</a:t>
            </a:r>
            <a:r>
              <a:rPr lang="en-US" dirty="0" smtClean="0"/>
              <a:t> </a:t>
            </a:r>
          </a:p>
          <a:p>
            <a:pPr lvl="1">
              <a:lnSpc>
                <a:spcPct val="90000"/>
              </a:lnSpc>
              <a:buFontTx/>
              <a:buNone/>
            </a:pPr>
            <a:r>
              <a:rPr lang="en-US" dirty="0" smtClean="0">
                <a:sym typeface="Symbol" pitchFamily="18" charset="2"/>
              </a:rPr>
              <a:t></a:t>
            </a:r>
            <a:r>
              <a:rPr lang="en-US" dirty="0" smtClean="0"/>
              <a:t>W</a:t>
            </a:r>
            <a:r>
              <a:rPr lang="en-US" baseline="-25000" dirty="0" smtClean="0"/>
              <a:t>1,1</a:t>
            </a:r>
            <a:r>
              <a:rPr lang="en-US" dirty="0" smtClean="0"/>
              <a:t> </a:t>
            </a:r>
            <a:r>
              <a:rPr lang="en-US" dirty="0" smtClean="0">
                <a:sym typeface="Symbol" pitchFamily="18" charset="2"/>
              </a:rPr>
              <a:t></a:t>
            </a:r>
            <a:r>
              <a:rPr lang="en-US" dirty="0" smtClean="0"/>
              <a:t> </a:t>
            </a:r>
            <a:r>
              <a:rPr lang="en-US" dirty="0" smtClean="0">
                <a:sym typeface="Symbol" pitchFamily="18" charset="2"/>
              </a:rPr>
              <a:t></a:t>
            </a:r>
            <a:r>
              <a:rPr lang="en-US" dirty="0" smtClean="0"/>
              <a:t>W</a:t>
            </a:r>
            <a:r>
              <a:rPr lang="en-US" baseline="-25000" dirty="0" smtClean="0"/>
              <a:t>1,3</a:t>
            </a:r>
            <a:r>
              <a:rPr lang="en-US" dirty="0" smtClean="0"/>
              <a:t> </a:t>
            </a:r>
          </a:p>
          <a:p>
            <a:pPr lvl="1">
              <a:lnSpc>
                <a:spcPct val="90000"/>
              </a:lnSpc>
              <a:buFontTx/>
              <a:buNone/>
            </a:pPr>
            <a:r>
              <a:rPr lang="en-US" dirty="0" smtClean="0"/>
              <a:t>…
</a:t>
            </a:r>
          </a:p>
          <a:p>
            <a:pPr lvl="1">
              <a:lnSpc>
                <a:spcPct val="90000"/>
              </a:lnSpc>
              <a:buFontTx/>
              <a:buNone/>
            </a:pPr>
            <a:endParaRPr lang="en-US" dirty="0" smtClean="0"/>
          </a:p>
          <a:p>
            <a:pPr>
              <a:lnSpc>
                <a:spcPct val="90000"/>
              </a:lnSpc>
              <a:buFontTx/>
              <a:buNone/>
            </a:pPr>
            <a:r>
              <a:rPr lang="en-US" dirty="0" smtClean="0">
                <a:sym typeface="Symbol" pitchFamily="18" charset="2"/>
              </a:rPr>
              <a:t> </a:t>
            </a:r>
            <a:r>
              <a:rPr lang="en-US" dirty="0" smtClean="0"/>
              <a:t>64 distinct proposition symbols, 155 sentences</a:t>
            </a:r>
          </a:p>
        </p:txBody>
      </p:sp>
    </p:spTree>
    <p:extLst>
      <p:ext uri="{BB962C8B-B14F-4D97-AF65-F5344CB8AC3E}">
        <p14:creationId xmlns:p14="http://schemas.microsoft.com/office/powerpoint/2010/main" val="2736498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p:nvPr>
        </p:nvSpPr>
        <p:spPr>
          <a:xfrm>
            <a:off x="228600" y="-33938"/>
            <a:ext cx="8610600" cy="1371600"/>
          </a:xfrm>
        </p:spPr>
        <p:txBody>
          <a:bodyPr/>
          <a:lstStyle/>
          <a:p>
            <a:r>
              <a:rPr lang="en-US" dirty="0" smtClean="0"/>
              <a:t>Limitations of Propositional Logic</a:t>
            </a:r>
          </a:p>
        </p:txBody>
      </p:sp>
      <p:sp>
        <p:nvSpPr>
          <p:cNvPr id="172034" name="Rectangle 3"/>
          <p:cNvSpPr>
            <a:spLocks noGrp="1" noChangeArrowheads="1"/>
          </p:cNvSpPr>
          <p:nvPr>
            <p:ph sz="quarter" idx="1"/>
          </p:nvPr>
        </p:nvSpPr>
        <p:spPr/>
        <p:txBody>
          <a:bodyPr>
            <a:normAutofit lnSpcReduction="10000"/>
          </a:bodyPr>
          <a:lstStyle/>
          <a:p>
            <a:pPr>
              <a:buFontTx/>
              <a:buNone/>
            </a:pPr>
            <a:r>
              <a:rPr lang="en-US" dirty="0" smtClean="0"/>
              <a:t>1. It is too weak, i.e., has very limited expressiveness:</a:t>
            </a:r>
          </a:p>
          <a:p>
            <a:r>
              <a:rPr lang="en-US" dirty="0" smtClean="0"/>
              <a:t>Each rule has to be represented for each situation:</a:t>
            </a:r>
            <a:br>
              <a:rPr lang="en-US" dirty="0" smtClean="0"/>
            </a:br>
            <a:r>
              <a:rPr lang="en-US" dirty="0" smtClean="0"/>
              <a:t>e.g., “don’t go forward if the </a:t>
            </a:r>
            <a:r>
              <a:rPr lang="en-US" dirty="0" err="1" smtClean="0"/>
              <a:t>wumpus</a:t>
            </a:r>
            <a:r>
              <a:rPr lang="en-US" dirty="0" smtClean="0"/>
              <a:t> is in front of you” takes 64 rules</a:t>
            </a:r>
          </a:p>
          <a:p>
            <a:endParaRPr lang="en-US" dirty="0" smtClean="0"/>
          </a:p>
          <a:p>
            <a:pPr>
              <a:buFontTx/>
              <a:buNone/>
            </a:pPr>
            <a:r>
              <a:rPr lang="en-US" dirty="0" smtClean="0"/>
              <a:t>2. It cannot keep track of changes:</a:t>
            </a:r>
          </a:p>
          <a:p>
            <a:r>
              <a:rPr lang="en-US" dirty="0" smtClean="0"/>
              <a:t>If one needs to track changes, e.g., where the agent has been before then we need a timed-version of each rule.  To track 100 steps we’ll then need 6400 rules for the previous example.</a:t>
            </a:r>
          </a:p>
          <a:p>
            <a:endParaRPr lang="en-US" dirty="0" smtClean="0"/>
          </a:p>
          <a:p>
            <a:pPr>
              <a:buFontTx/>
              <a:buNone/>
            </a:pPr>
            <a:r>
              <a:rPr lang="en-US" dirty="0" smtClean="0"/>
              <a:t>	Its hard to write and maintain such a huge rule-base</a:t>
            </a:r>
          </a:p>
          <a:p>
            <a:pPr>
              <a:buFontTx/>
              <a:buNone/>
            </a:pPr>
            <a:r>
              <a:rPr lang="en-US" dirty="0" smtClean="0"/>
              <a:t>	Inference becomes intractable</a:t>
            </a:r>
          </a:p>
          <a:p>
            <a:endParaRPr lang="en-US" dirty="0" smtClean="0"/>
          </a:p>
        </p:txBody>
      </p:sp>
      <p:sp>
        <p:nvSpPr>
          <p:cNvPr id="172035" name="Rectangle 4"/>
          <p:cNvSpPr>
            <a:spLocks noChangeArrowheads="1"/>
          </p:cNvSpPr>
          <p:nvPr/>
        </p:nvSpPr>
        <p:spPr bwMode="auto">
          <a:xfrm>
            <a:off x="762000" y="4724400"/>
            <a:ext cx="7391400" cy="1066800"/>
          </a:xfrm>
          <a:prstGeom prst="rect">
            <a:avLst/>
          </a:prstGeom>
          <a:noFill/>
          <a:ln w="28575">
            <a:solidFill>
              <a:schemeClr val="tx1"/>
            </a:solidFill>
            <a:miter lim="800000"/>
            <a:headEnd/>
            <a:tailEnd/>
          </a:ln>
        </p:spPr>
        <p:txBody>
          <a:bodyPr wrap="none" anchor="ctr"/>
          <a:lstStyle/>
          <a:p>
            <a:pPr eaLnBrk="0" hangingPunct="0"/>
            <a:endParaRPr lang="en-US"/>
          </a:p>
        </p:txBody>
      </p:sp>
    </p:spTree>
    <p:extLst>
      <p:ext uri="{BB962C8B-B14F-4D97-AF65-F5344CB8AC3E}">
        <p14:creationId xmlns:p14="http://schemas.microsoft.com/office/powerpoint/2010/main" val="2968638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a:xfrm>
            <a:off x="304800" y="152400"/>
            <a:ext cx="8167546" cy="1143000"/>
          </a:xfrm>
        </p:spPr>
        <p:txBody>
          <a:bodyPr>
            <a:normAutofit fontScale="90000"/>
          </a:bodyPr>
          <a:lstStyle/>
          <a:p>
            <a:r>
              <a:rPr lang="en-US" sz="3600" dirty="0"/>
              <a:t>Pros and Cons of Propositional Logic</a:t>
            </a:r>
            <a:endParaRPr lang="en-US" dirty="0"/>
          </a:p>
        </p:txBody>
      </p:sp>
      <p:sp>
        <p:nvSpPr>
          <p:cNvPr id="906243" name="Rectangle 3"/>
          <p:cNvSpPr>
            <a:spLocks noGrp="1" noChangeArrowheads="1"/>
          </p:cNvSpPr>
          <p:nvPr>
            <p:ph sz="quarter" idx="1"/>
          </p:nvPr>
        </p:nvSpPr>
        <p:spPr>
          <a:xfrm>
            <a:off x="257813" y="1594551"/>
            <a:ext cx="8679698" cy="4812294"/>
          </a:xfrm>
        </p:spPr>
        <p:txBody>
          <a:bodyPr>
            <a:normAutofit lnSpcReduction="10000"/>
          </a:bodyPr>
          <a:lstStyle/>
          <a:p>
            <a:pPr>
              <a:lnSpc>
                <a:spcPct val="90000"/>
              </a:lnSpc>
              <a:buFont typeface="Wingdings" charset="2"/>
              <a:buNone/>
            </a:pPr>
            <a:r>
              <a:rPr lang="en-US" sz="2800" dirty="0">
                <a:sym typeface="Wingdings" charset="2"/>
              </a:rPr>
              <a:t> </a:t>
            </a:r>
            <a:r>
              <a:rPr lang="en-US" sz="2800" dirty="0"/>
              <a:t>It allows partial/disjunctive/negated information</a:t>
            </a:r>
          </a:p>
          <a:p>
            <a:pPr lvl="1">
              <a:lnSpc>
                <a:spcPct val="90000"/>
              </a:lnSpc>
            </a:pPr>
            <a:r>
              <a:rPr lang="en-US" sz="2400" dirty="0"/>
              <a:t>Unlike most data structures and databases</a:t>
            </a:r>
          </a:p>
          <a:p>
            <a:pPr>
              <a:lnSpc>
                <a:spcPct val="90000"/>
              </a:lnSpc>
              <a:buFont typeface="Wingdings" charset="2"/>
              <a:buChar char="J"/>
            </a:pPr>
            <a:r>
              <a:rPr lang="en-US" sz="2800" dirty="0" smtClean="0"/>
              <a:t> It </a:t>
            </a:r>
            <a:r>
              <a:rPr lang="en-US" sz="2800" dirty="0"/>
              <a:t>is </a:t>
            </a:r>
            <a:r>
              <a:rPr lang="en-US" sz="2800" i="1" dirty="0"/>
              <a:t>compositional</a:t>
            </a:r>
            <a:endParaRPr lang="en-US" sz="2800" dirty="0"/>
          </a:p>
          <a:p>
            <a:pPr lvl="1">
              <a:lnSpc>
                <a:spcPct val="90000"/>
              </a:lnSpc>
            </a:pPr>
            <a:r>
              <a:rPr lang="en-US" sz="2400" i="1" dirty="0" smtClean="0"/>
              <a:t>B</a:t>
            </a:r>
            <a:r>
              <a:rPr lang="en-US" sz="2400" i="1" baseline="-25000" dirty="0" smtClean="0"/>
              <a:t>1,1</a:t>
            </a:r>
            <a:r>
              <a:rPr lang="en-US" sz="2400" dirty="0" smtClean="0"/>
              <a:t> </a:t>
            </a:r>
            <a:r>
              <a:rPr lang="en-US" sz="2400" dirty="0">
                <a:sym typeface="Symbol" charset="2"/>
              </a:rPr>
              <a:t> </a:t>
            </a:r>
            <a:r>
              <a:rPr lang="en-US" sz="2400" i="1" dirty="0"/>
              <a:t>P</a:t>
            </a:r>
            <a:r>
              <a:rPr lang="en-US" sz="2400" i="1" baseline="-25000" dirty="0"/>
              <a:t>1,2</a:t>
            </a:r>
            <a:r>
              <a:rPr lang="en-US" sz="2400" dirty="0"/>
              <a:t> </a:t>
            </a:r>
            <a:r>
              <a:rPr lang="en-US" sz="2400" dirty="0" smtClean="0"/>
              <a:t>derives meaning from that of </a:t>
            </a:r>
            <a:r>
              <a:rPr lang="en-US" sz="2400" i="1" dirty="0" smtClean="0"/>
              <a:t>B</a:t>
            </a:r>
            <a:r>
              <a:rPr lang="en-US" sz="2400" i="1" baseline="-25000" dirty="0" smtClean="0"/>
              <a:t>1,1</a:t>
            </a:r>
            <a:r>
              <a:rPr lang="en-US" sz="2400" dirty="0" smtClean="0"/>
              <a:t> </a:t>
            </a:r>
            <a:r>
              <a:rPr lang="en-US" sz="2400" dirty="0"/>
              <a:t>and </a:t>
            </a:r>
            <a:r>
              <a:rPr lang="en-US" sz="2400" i="1" dirty="0"/>
              <a:t>P</a:t>
            </a:r>
            <a:r>
              <a:rPr lang="en-US" sz="2400" i="1" baseline="-25000" dirty="0"/>
              <a:t>1,2</a:t>
            </a:r>
            <a:endParaRPr lang="en-US" sz="2400" dirty="0"/>
          </a:p>
          <a:p>
            <a:pPr>
              <a:lnSpc>
                <a:spcPct val="90000"/>
              </a:lnSpc>
              <a:buFont typeface="Wingdings" charset="2"/>
              <a:buNone/>
            </a:pPr>
            <a:r>
              <a:rPr lang="en-US" sz="2800" dirty="0">
                <a:sym typeface="Wingdings" charset="2"/>
              </a:rPr>
              <a:t> </a:t>
            </a:r>
            <a:r>
              <a:rPr lang="en-US" sz="2800" dirty="0"/>
              <a:t>Meaning of sentences is</a:t>
            </a:r>
            <a:r>
              <a:rPr lang="en-US" sz="2800" i="1" dirty="0"/>
              <a:t> context independent</a:t>
            </a:r>
            <a:endParaRPr lang="en-US" sz="2800" dirty="0"/>
          </a:p>
          <a:p>
            <a:pPr lvl="1">
              <a:lnSpc>
                <a:spcPct val="90000"/>
              </a:lnSpc>
            </a:pPr>
            <a:r>
              <a:rPr lang="en-US" sz="2400" dirty="0"/>
              <a:t>Unlike natural language and computer programs, where the meaning of a sentence depends on context or usage</a:t>
            </a:r>
          </a:p>
          <a:p>
            <a:pPr>
              <a:lnSpc>
                <a:spcPct val="90000"/>
              </a:lnSpc>
              <a:buFont typeface="Wingdings" charset="2"/>
              <a:buNone/>
            </a:pPr>
            <a:r>
              <a:rPr lang="en-US" sz="2800" dirty="0">
                <a:sym typeface="Wingdings" charset="2"/>
              </a:rPr>
              <a:t> </a:t>
            </a:r>
            <a:r>
              <a:rPr lang="en-US" sz="2800" dirty="0"/>
              <a:t>It has very limited expressive power</a:t>
            </a:r>
          </a:p>
          <a:p>
            <a:pPr lvl="1">
              <a:lnSpc>
                <a:spcPct val="90000"/>
              </a:lnSpc>
            </a:pPr>
            <a:r>
              <a:rPr lang="en-US" sz="2400" dirty="0"/>
              <a:t>Unlike natural language</a:t>
            </a:r>
          </a:p>
          <a:p>
            <a:pPr lvl="1">
              <a:lnSpc>
                <a:spcPct val="90000"/>
              </a:lnSpc>
            </a:pPr>
            <a:r>
              <a:rPr lang="en-US" sz="2400" dirty="0"/>
              <a:t>E.g., cannot say </a:t>
            </a:r>
            <a:r>
              <a:rPr lang="en-US" sz="2400" dirty="0" smtClean="0"/>
              <a:t>“pits </a:t>
            </a:r>
            <a:r>
              <a:rPr lang="en-US" sz="2400" dirty="0"/>
              <a:t>cause breezes in adjacent </a:t>
            </a:r>
            <a:r>
              <a:rPr lang="en-US" sz="2400" dirty="0" smtClean="0"/>
              <a:t>squares”</a:t>
            </a:r>
            <a:endParaRPr lang="en-US" sz="2400" dirty="0"/>
          </a:p>
          <a:p>
            <a:pPr lvl="2">
              <a:lnSpc>
                <a:spcPct val="90000"/>
              </a:lnSpc>
            </a:pPr>
            <a:r>
              <a:rPr lang="en-US" sz="2000" dirty="0"/>
              <a:t>Except by writing one sentence for each square</a:t>
            </a:r>
          </a:p>
        </p:txBody>
      </p:sp>
    </p:spTree>
    <p:extLst>
      <p:ext uri="{BB962C8B-B14F-4D97-AF65-F5344CB8AC3E}">
        <p14:creationId xmlns:p14="http://schemas.microsoft.com/office/powerpoint/2010/main" val="41577087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I Spring 2015">
  <a:themeElements>
    <a:clrScheme name="Custom 1">
      <a:dk1>
        <a:srgbClr val="000000"/>
      </a:dk1>
      <a:lt1>
        <a:srgbClr val="FFFFFF"/>
      </a:lt1>
      <a:dk2>
        <a:srgbClr val="D1282E"/>
      </a:dk2>
      <a:lt2>
        <a:srgbClr val="C8C8B1"/>
      </a:lt2>
      <a:accent1>
        <a:srgbClr val="BC1422"/>
      </a:accent1>
      <a:accent2>
        <a:srgbClr val="0023AB"/>
      </a:accent2>
      <a:accent3>
        <a:srgbClr val="526DB0"/>
      </a:accent3>
      <a:accent4>
        <a:srgbClr val="989AAC"/>
      </a:accent4>
      <a:accent5>
        <a:srgbClr val="DC5924"/>
      </a:accent5>
      <a:accent6>
        <a:srgbClr val="B4B392"/>
      </a:accent6>
      <a:hlink>
        <a:srgbClr val="0023AB"/>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AI Spring 2015.thmx</Template>
  <TotalTime>5712</TotalTime>
  <Words>3819</Words>
  <Application>Microsoft Office PowerPoint</Application>
  <PresentationFormat>On-screen Show (4:3)</PresentationFormat>
  <Paragraphs>574</Paragraphs>
  <Slides>59</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ＭＳ Ｐゴシック</vt:lpstr>
      <vt:lpstr>Arial</vt:lpstr>
      <vt:lpstr>Arial Black</vt:lpstr>
      <vt:lpstr>Calibri</vt:lpstr>
      <vt:lpstr>Courier</vt:lpstr>
      <vt:lpstr>Courier New</vt:lpstr>
      <vt:lpstr>Helvetica</vt:lpstr>
      <vt:lpstr>Symbol</vt:lpstr>
      <vt:lpstr>Times New Roman</vt:lpstr>
      <vt:lpstr>Wingdings</vt:lpstr>
      <vt:lpstr>ヒラギノ角ゴ Pro W3</vt:lpstr>
      <vt:lpstr>AI Spring 2015</vt:lpstr>
      <vt:lpstr>CSCI 561 Foundations of  Artificial Intelligence Lecture 8: First-Order Logic (Chapter 8)</vt:lpstr>
      <vt:lpstr>Converting to CNF</vt:lpstr>
      <vt:lpstr>Resolution</vt:lpstr>
      <vt:lpstr>Resolution continued </vt:lpstr>
      <vt:lpstr>Review of Key Terms</vt:lpstr>
      <vt:lpstr>Entailment</vt:lpstr>
      <vt:lpstr>Inference-based agents in the wumpus world</vt:lpstr>
      <vt:lpstr>Limitations of Propositional Logic</vt:lpstr>
      <vt:lpstr>Pros and Cons of Propositional Logic</vt:lpstr>
      <vt:lpstr>First-order logic</vt:lpstr>
      <vt:lpstr>Headline: Man bites dog!</vt:lpstr>
      <vt:lpstr>Assumptions about the World</vt:lpstr>
      <vt:lpstr>Predicate-argument relations</vt:lpstr>
      <vt:lpstr>Arity</vt:lpstr>
      <vt:lpstr>Sentences</vt:lpstr>
      <vt:lpstr>Logical connectives</vt:lpstr>
      <vt:lpstr>Variables</vt:lpstr>
      <vt:lpstr>Exists    ∃</vt:lpstr>
      <vt:lpstr>Nested scope</vt:lpstr>
      <vt:lpstr>Quantifier ordering</vt:lpstr>
      <vt:lpstr>Quantifier negation</vt:lpstr>
      <vt:lpstr>Quantifier equivalences</vt:lpstr>
      <vt:lpstr>Functions</vt:lpstr>
      <vt:lpstr>Axioms and Theories</vt:lpstr>
      <vt:lpstr>Model</vt:lpstr>
      <vt:lpstr>PowerPoint Presentation</vt:lpstr>
      <vt:lpstr>PowerPoint Presentation</vt:lpstr>
      <vt:lpstr>Interpretation</vt:lpstr>
      <vt:lpstr>Why think about models?</vt:lpstr>
      <vt:lpstr>Using FOL for Wumpus Domain</vt:lpstr>
      <vt:lpstr>Wumpus FOL Knowledge Base</vt:lpstr>
      <vt:lpstr>Deducing Cell Properties</vt:lpstr>
      <vt:lpstr>Exercise 7.2</vt:lpstr>
      <vt:lpstr>Order of Precedence of logical connectives</vt:lpstr>
      <vt:lpstr>Exercise 8.10</vt:lpstr>
      <vt:lpstr>a.</vt:lpstr>
      <vt:lpstr>b.</vt:lpstr>
      <vt:lpstr>Equality =</vt:lpstr>
      <vt:lpstr>c.</vt:lpstr>
      <vt:lpstr>d.</vt:lpstr>
      <vt:lpstr>e.</vt:lpstr>
      <vt:lpstr>f.</vt:lpstr>
      <vt:lpstr>g.</vt:lpstr>
      <vt:lpstr>Using FOL: (More of) the Kinship Domain</vt:lpstr>
      <vt:lpstr>Syntactic Sugar</vt:lpstr>
      <vt:lpstr>Example Domain:  Arithmetic on Natural Numbers</vt:lpstr>
      <vt:lpstr>Using FOL: The Set Domain</vt:lpstr>
      <vt:lpstr>Using FOL: The List Domain</vt:lpstr>
      <vt:lpstr>More on Lists</vt:lpstr>
      <vt:lpstr>LISP</vt:lpstr>
      <vt:lpstr>Common Logic Interchange Format</vt:lpstr>
      <vt:lpstr>Some common patterns</vt:lpstr>
      <vt:lpstr>Some common patterns</vt:lpstr>
      <vt:lpstr>Some common patterns</vt:lpstr>
      <vt:lpstr>Knowledge Engineering in AIMA</vt:lpstr>
      <vt:lpstr>Example: Mycin (1975)</vt:lpstr>
      <vt:lpstr>Early KBS: ISSUES</vt:lpstr>
      <vt:lpstr>Second generation KBS</vt:lpstr>
      <vt:lpstr>What you should know</vt:lpstr>
    </vt:vector>
  </TitlesOfParts>
  <Company>Individual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561a: Introduction to Artificial Intelligence</dc:title>
  <dc:creator>Paolo Pirjanian</dc:creator>
  <cp:lastModifiedBy>den-instructor</cp:lastModifiedBy>
  <cp:revision>469</cp:revision>
  <cp:lastPrinted>2015-01-20T18:41:39Z</cp:lastPrinted>
  <dcterms:created xsi:type="dcterms:W3CDTF">2014-08-21T17:48:56Z</dcterms:created>
  <dcterms:modified xsi:type="dcterms:W3CDTF">2017-06-13T18:59:58Z</dcterms:modified>
</cp:coreProperties>
</file>