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5" r:id="rId3"/>
    <p:sldId id="257" r:id="rId5"/>
    <p:sldId id="314" r:id="rId6"/>
    <p:sldId id="315" r:id="rId7"/>
    <p:sldId id="317" r:id="rId8"/>
    <p:sldId id="289" r:id="rId9"/>
    <p:sldId id="316" r:id="rId10"/>
    <p:sldId id="290" r:id="rId11"/>
    <p:sldId id="291" r:id="rId12"/>
    <p:sldId id="307" r:id="rId13"/>
    <p:sldId id="308" r:id="rId14"/>
    <p:sldId id="309" r:id="rId15"/>
    <p:sldId id="310" r:id="rId16"/>
    <p:sldId id="302" r:id="rId17"/>
    <p:sldId id="28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2"/>
    <p:restoredTop sz="81502"/>
  </p:normalViewPr>
  <p:slideViewPr>
    <p:cSldViewPr snapToGrid="0" showGuides="1">
      <p:cViewPr varScale="1">
        <p:scale>
          <a:sx n="75" d="100"/>
          <a:sy n="75" d="100"/>
        </p:scale>
        <p:origin x="53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013EF-AA46-41D5-93C2-36F7A5EF5D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242-42E4-462F-B9A6-468AC33D61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0" y="0"/>
            <a:ext cx="12192000" cy="6856551"/>
            <a:chOff x="0" y="0"/>
            <a:chExt cx="12192000" cy="6856551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 cstate="screen"/>
            <a:srcRect r="-1"/>
            <a:stretch>
              <a:fillRect/>
            </a:stretch>
          </p:blipFill>
          <p:spPr>
            <a:xfrm flipH="1">
              <a:off x="1724400" y="0"/>
              <a:ext cx="10467600" cy="6855102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 cstate="screen"/>
            <a:srcRect r="-35"/>
            <a:stretch>
              <a:fillRect/>
            </a:stretch>
          </p:blipFill>
          <p:spPr>
            <a:xfrm flipH="1">
              <a:off x="0" y="1449"/>
              <a:ext cx="2095500" cy="685510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www.1ppt.com/excel/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www.1ppt.com/shiti/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1698623" y="2746373"/>
            <a:ext cx="2187580" cy="2187580"/>
          </a:xfrm>
          <a:custGeom>
            <a:avLst/>
            <a:gdLst>
              <a:gd name="connsiteX0" fmla="*/ 1093790 w 2187580"/>
              <a:gd name="connsiteY0" fmla="*/ 0 h 2187580"/>
              <a:gd name="connsiteX1" fmla="*/ 2187580 w 2187580"/>
              <a:gd name="connsiteY1" fmla="*/ 1093790 h 2187580"/>
              <a:gd name="connsiteX2" fmla="*/ 1093790 w 2187580"/>
              <a:gd name="connsiteY2" fmla="*/ 2187580 h 2187580"/>
              <a:gd name="connsiteX3" fmla="*/ 0 w 2187580"/>
              <a:gd name="connsiteY3" fmla="*/ 1093790 h 2187580"/>
              <a:gd name="connsiteX4" fmla="*/ 1093790 w 2187580"/>
              <a:gd name="connsiteY4" fmla="*/ 0 h 2187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7580" h="2187580">
                <a:moveTo>
                  <a:pt x="1093790" y="0"/>
                </a:moveTo>
                <a:cubicBezTo>
                  <a:pt x="1697874" y="0"/>
                  <a:pt x="2187580" y="489706"/>
                  <a:pt x="2187580" y="1093790"/>
                </a:cubicBezTo>
                <a:cubicBezTo>
                  <a:pt x="2187580" y="1697874"/>
                  <a:pt x="1697874" y="2187580"/>
                  <a:pt x="1093790" y="2187580"/>
                </a:cubicBezTo>
                <a:cubicBezTo>
                  <a:pt x="489706" y="2187580"/>
                  <a:pt x="0" y="1697874"/>
                  <a:pt x="0" y="1093790"/>
                </a:cubicBezTo>
                <a:cubicBezTo>
                  <a:pt x="0" y="489706"/>
                  <a:pt x="489706" y="0"/>
                  <a:pt x="109379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斜纹 3"/>
          <p:cNvSpPr/>
          <p:nvPr userDrawn="1"/>
        </p:nvSpPr>
        <p:spPr>
          <a:xfrm>
            <a:off x="0" y="0"/>
            <a:ext cx="2068025" cy="1688841"/>
          </a:xfrm>
          <a:prstGeom prst="diagStri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cloud.tencent.com/product/hbase?from=10680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neo4j.com/download/other-release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870815" y="3352248"/>
            <a:ext cx="6300569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zh-CN" altLang="en-US" sz="4000" b="1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第十三讲：知识存储</a:t>
            </a:r>
            <a:endParaRPr lang="zh-CN" altLang="en-US" sz="4000" b="1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_3"/>
          <p:cNvSpPr/>
          <p:nvPr/>
        </p:nvSpPr>
        <p:spPr>
          <a:xfrm>
            <a:off x="2851548" y="5503784"/>
            <a:ext cx="2339102" cy="523220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讲师：蔡老师</a:t>
            </a:r>
            <a:endParaRPr lang="zh-CN" altLang="en-US" sz="2800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553" y="0"/>
            <a:ext cx="2381748" cy="82337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0503" y="340871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实验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36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：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Neo4j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实战操作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——CQL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285" y="1254896"/>
            <a:ext cx="2143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、常用</a:t>
            </a:r>
            <a:r>
              <a:rPr lang="en-US" altLang="zh-CN" sz="2000" b="1" dirty="0">
                <a:latin typeface="微软雅黑" panose="020B0503020204020204" pitchFamily="34" charset="-122"/>
              </a:rPr>
              <a:t>CQL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命令</a:t>
            </a:r>
            <a:endParaRPr lang="zh-CN" altLang="en-US" sz="2000" b="1" i="0" dirty="0">
              <a:effectLst/>
              <a:latin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86285" y="1773963"/>
          <a:ext cx="10223586" cy="5033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862"/>
                <a:gridCol w="3407862"/>
                <a:gridCol w="3407862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S.No</a:t>
                      </a:r>
                      <a:r>
                        <a:rPr lang="it-IT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it-IT" sz="1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CQL命令</a:t>
                      </a:r>
                      <a:r>
                        <a:rPr 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条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用法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</a:tr>
              <a:tr h="57896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CREATE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创建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创建节点，关系和属性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  <a:tr h="693697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is-I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2。</a:t>
                      </a:r>
                      <a:endParaRPr lang="is-I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de-DE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MATCH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匹配</a:t>
                      </a:r>
                      <a:endParaRPr lang="de-DE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检索有关节点，关系和属性数据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  <a:tr h="57896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de-DE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</a:t>
                      </a:r>
                      <a:endParaRPr lang="de-DE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返回查询结果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  <a:tr h="57896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de-DE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WHERE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哪里</a:t>
                      </a:r>
                      <a:endParaRPr lang="de-DE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提供条件过滤检索数据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  <a:tr h="57896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de-DE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DELETE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删除</a:t>
                      </a:r>
                      <a:endParaRPr lang="de-DE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删除节点和关系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  <a:tr h="57896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nl-NL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REMOVE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nl-NL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移除</a:t>
                      </a:r>
                      <a:endParaRPr lang="nl-NL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删除节点和关系的属性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  <a:tr h="57896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de-DE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ORDER </a:t>
                      </a:r>
                      <a:r>
                        <a:rPr lang="de-DE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BY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以</a:t>
                      </a:r>
                      <a:r>
                        <a:rPr lang="de-DE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lang="de-DE" b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排序</a:t>
                      </a:r>
                      <a:endParaRPr lang="de-DE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排序检索数据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  <a:tr h="578966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SET</a:t>
                      </a:r>
                      <a:r>
                        <a:rPr lang="zh-CN" altLang="en-US" b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zh-CN" altLang="en-US" b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组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添加或更新标签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0503" y="340871"/>
            <a:ext cx="5134739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</a:rPr>
              <a:t>Neo4j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实战操作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——CQL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（二）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6285" y="1699739"/>
            <a:ext cx="21437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、常用</a:t>
            </a:r>
            <a:r>
              <a:rPr lang="en-US" altLang="zh-CN" sz="2000" b="1" dirty="0" smtClean="0">
                <a:latin typeface="微软雅黑" panose="020B0503020204020204" pitchFamily="34" charset="-122"/>
              </a:rPr>
              <a:t>CQL</a:t>
            </a:r>
            <a:r>
              <a:rPr lang="zh-CN" altLang="en-US" sz="2000" b="1" dirty="0" smtClean="0">
                <a:latin typeface="微软雅黑" panose="020B0503020204020204" pitchFamily="34" charset="-122"/>
              </a:rPr>
              <a:t>函数</a:t>
            </a:r>
            <a:endParaRPr lang="zh-CN" altLang="en-US" sz="2000" b="1" i="0" dirty="0">
              <a:effectLst/>
              <a:latin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6285" y="2433482"/>
          <a:ext cx="10223586" cy="271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7862"/>
                <a:gridCol w="3407862"/>
                <a:gridCol w="3407862"/>
              </a:tblGrid>
              <a:tr h="462610">
                <a:tc>
                  <a:txBody>
                    <a:bodyPr/>
                    <a:lstStyle/>
                    <a:p>
                      <a:pPr algn="l" fontAlgn="b"/>
                      <a:r>
                        <a:rPr lang="it-IT" sz="18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S.No</a:t>
                      </a:r>
                      <a:r>
                        <a:rPr lang="it-IT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it-IT" sz="1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kern="1200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定制列表功能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用法</a:t>
                      </a:r>
                      <a:endParaRPr lang="zh-CN" alt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12700" marB="0" anchor="ctr"/>
                </a:tc>
              </a:tr>
              <a:tr h="578966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nl-NL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br>
                        <a:rPr lang="nl-NL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nl-NL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字符串</a:t>
                      </a:r>
                      <a:endParaRPr lang="nl-NL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它们用于使用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String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字面量。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  <a:tr h="693697">
                <a:tc>
                  <a:txBody>
                    <a:bodyPr/>
                    <a:lstStyle/>
                    <a:p>
                      <a:pPr fontAlgn="ctr" latinLnBrk="0"/>
                      <a:r>
                        <a:rPr lang="is-IS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2。</a:t>
                      </a:r>
                      <a:endParaRPr lang="is-IS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Aggregation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聚合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它们用于对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CQL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查询结果执行一些聚合操作。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  <a:tr h="578966">
                <a:tc>
                  <a:txBody>
                    <a:bodyPr/>
                    <a:lstStyle/>
                    <a:p>
                      <a:pPr fontAlgn="ctr" latinLnBrk="0"/>
                      <a:r>
                        <a:rPr lang="en-US" altLang="zh-CN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Relationship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  <a:tc>
                  <a:txBody>
                    <a:bodyPr/>
                    <a:lstStyle/>
                    <a:p>
                      <a:pPr fontAlgn="ctr" latinLnBrk="0"/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他们用于获取关系的细节，如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startnode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endnode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等。</a:t>
                      </a:r>
                      <a:endParaRPr lang="zh-CN" altLang="en-US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1600" marR="101600" marT="101600" marB="1016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¿éåå¾çæè¿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" y="810139"/>
            <a:ext cx="5962723" cy="303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¿éåå¾çæè¿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4" y="3842950"/>
            <a:ext cx="5962723" cy="301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1567508" y="192590"/>
            <a:ext cx="547297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</a:rPr>
              <a:t>Neo4j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实战操作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——</a:t>
            </a:r>
            <a:r>
              <a:rPr lang="zh-CN" altLang="en-US" sz="2800" b="1" dirty="0"/>
              <a:t>图数据的</a:t>
            </a:r>
            <a:r>
              <a:rPr lang="zh-CN" altLang="en-US" sz="2800" b="1" dirty="0" smtClean="0"/>
              <a:t>形式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82" y="2214108"/>
            <a:ext cx="5714413" cy="3069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67508" y="192590"/>
            <a:ext cx="4036682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</a:rPr>
              <a:t>Neo4j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实战操作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——</a:t>
            </a:r>
            <a:r>
              <a:rPr lang="zh-CN" altLang="en-US" sz="2800" b="1" dirty="0" smtClean="0"/>
              <a:t>实践</a:t>
            </a:r>
            <a:endParaRPr lang="zh-CN" altLang="en-US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39113" y="1173892"/>
            <a:ext cx="3113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smtClean="0">
                <a:latin typeface="+mn-ea"/>
              </a:rPr>
              <a:t>1.create</a:t>
            </a:r>
            <a:r>
              <a:rPr kumimoji="1" lang="zh-CN" altLang="en-US" b="1" dirty="0" smtClean="0">
                <a:latin typeface="+mn-ea"/>
              </a:rPr>
              <a:t>命令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39113" y="1543224"/>
            <a:ext cx="897100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CREATE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emp:Employee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)  </a:t>
            </a:r>
            <a:r>
              <a:rPr lang="en-US" altLang="zh-CN" sz="1400" dirty="0" smtClean="0">
                <a:solidFill>
                  <a:srgbClr val="008200"/>
                </a:solidFill>
                <a:latin typeface="Consolas" panose="020B0609020204030204" charset="0"/>
              </a:rPr>
              <a:t>#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创建一个</a:t>
            </a:r>
            <a:r>
              <a:rPr lang="en-US" altLang="zh-CN" sz="1400" dirty="0" err="1">
                <a:solidFill>
                  <a:srgbClr val="008200"/>
                </a:solidFill>
                <a:latin typeface="Consolas" panose="020B0609020204030204" charset="0"/>
              </a:rPr>
              <a:t>emp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 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员工标签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CREATE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dept:Dept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)     </a:t>
            </a:r>
            <a:r>
              <a:rPr lang="en-US" altLang="zh-CN" sz="1400" dirty="0" smtClean="0">
                <a:solidFill>
                  <a:srgbClr val="008200"/>
                </a:solidFill>
                <a:latin typeface="Consolas" panose="020B0609020204030204" charset="0"/>
              </a:rPr>
              <a:t>#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部门标签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#Added 1 label, created 1 node, set 3 properties,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CREATE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dept:Dept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{ deptno:10,dname:"Accounting",location:"Hyderabad"})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#Added 1 label, created 1 node, set 4 properties,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CREATE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emp:Employee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{id:123,name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charset="0"/>
              </a:rPr>
              <a:t>:“Lokesh”,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sal:35000,deptno:10}) </a:t>
            </a:r>
            <a:endParaRPr lang="zh-CN" altLang="en-US" sz="1400" dirty="0" smtClean="0">
              <a:solidFill>
                <a:srgbClr val="000000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##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创建关系</a:t>
            </a:r>
            <a:r>
              <a:rPr lang="en-US" altLang="zh-CN" sz="1400" dirty="0" err="1">
                <a:solidFill>
                  <a:srgbClr val="008200"/>
                </a:solidFill>
                <a:latin typeface="Consolas" panose="020B0609020204030204" charset="0"/>
              </a:rPr>
              <a:t>emp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 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和 </a:t>
            </a:r>
            <a:r>
              <a:rPr lang="en-US" altLang="zh-CN" sz="1400" dirty="0" err="1">
                <a:solidFill>
                  <a:srgbClr val="008200"/>
                </a:solidFill>
                <a:latin typeface="Consolas" panose="020B0609020204030204" charset="0"/>
              </a:rPr>
              <a:t>dept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之间的关系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CREATE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emp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)-[: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EmployeeAt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{roles:['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ceo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']}]-&gt;(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dept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) 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39113" y="400543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altLang="zh-CN" b="1" dirty="0">
                <a:solidFill>
                  <a:srgbClr val="3F3F3F"/>
                </a:solidFill>
                <a:latin typeface="Arial" panose="020B0604020202020204" pitchFamily="34" charset="0"/>
              </a:rPr>
              <a:t>2. MATCH</a:t>
            </a:r>
            <a:r>
              <a:rPr lang="zh-CN" altLang="tr-TR" b="1" dirty="0" smtClean="0">
                <a:solidFill>
                  <a:srgbClr val="3F3F3F"/>
                </a:solidFill>
                <a:latin typeface="Arial" panose="020B0604020202020204" pitchFamily="34" charset="0"/>
              </a:rPr>
              <a:t>命令</a:t>
            </a:r>
            <a:endParaRPr lang="zh-CN" altLang="tr-TR" b="1" dirty="0">
              <a:solidFill>
                <a:srgbClr val="3F3F3F"/>
              </a:solidFill>
              <a:latin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39113" y="4491358"/>
            <a:ext cx="742641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# 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查询</a:t>
            </a:r>
            <a:r>
              <a:rPr lang="en-US" altLang="zh-CN" sz="1400" dirty="0" err="1">
                <a:solidFill>
                  <a:srgbClr val="008200"/>
                </a:solidFill>
                <a:latin typeface="Consolas" panose="020B0609020204030204" charset="0"/>
              </a:rPr>
              <a:t>Dept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下的内容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MATCH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dept:Dept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) return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dept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# 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查询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Employee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标签下 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id=123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，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name="</a:t>
            </a:r>
            <a:r>
              <a:rPr lang="en-US" altLang="zh-CN" sz="1400" dirty="0" err="1">
                <a:solidFill>
                  <a:srgbClr val="008200"/>
                </a:solidFill>
                <a:latin typeface="Consolas" panose="020B0609020204030204" charset="0"/>
              </a:rPr>
              <a:t>Lokesh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"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的节点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MATCH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p:Employee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{id:123,name:"Lokesh"}) RETURN p 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## 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查询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Employee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标签下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name="</a:t>
            </a:r>
            <a:r>
              <a:rPr lang="en-US" altLang="zh-CN" sz="1400" dirty="0" err="1">
                <a:solidFill>
                  <a:srgbClr val="008200"/>
                </a:solidFill>
                <a:latin typeface="Consolas" panose="020B0609020204030204" charset="0"/>
              </a:rPr>
              <a:t>Lokesh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"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的节点，使用（</a:t>
            </a:r>
            <a:r>
              <a:rPr lang="en-US" altLang="zh-CN" sz="1400" dirty="0">
                <a:solidFill>
                  <a:srgbClr val="008200"/>
                </a:solidFill>
                <a:latin typeface="Consolas" panose="020B0609020204030204" charset="0"/>
              </a:rPr>
              <a:t>where</a:t>
            </a:r>
            <a:r>
              <a:rPr lang="zh-CN" altLang="en-US" sz="1400" dirty="0">
                <a:solidFill>
                  <a:srgbClr val="008200"/>
                </a:solidFill>
                <a:latin typeface="Consolas" panose="020B0609020204030204" charset="0"/>
              </a:rPr>
              <a:t>命令）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  </a:t>
            </a:r>
            <a:endParaRPr lang="en-US" altLang="zh-CN" sz="1400" dirty="0">
              <a:solidFill>
                <a:srgbClr val="5C5C5C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MATCH 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p:Employee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charset="0"/>
              </a:rPr>
              <a:t>)</a:t>
            </a:r>
            <a:endParaRPr lang="zh-CN" altLang="en-US" sz="1400" dirty="0" smtClean="0">
              <a:solidFill>
                <a:srgbClr val="000000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charset="0"/>
              </a:rPr>
              <a:t>WHERE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charset="0"/>
              </a:rPr>
              <a:t>p.name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 = 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charset="0"/>
              </a:rPr>
              <a:t>"</a:t>
            </a:r>
            <a:r>
              <a:rPr lang="en-US" altLang="zh-CN" sz="1400" dirty="0" err="1" smtClean="0">
                <a:solidFill>
                  <a:srgbClr val="000000"/>
                </a:solidFill>
                <a:latin typeface="Consolas" panose="020B0609020204030204" charset="0"/>
              </a:rPr>
              <a:t>Lokesh</a:t>
            </a: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charset="0"/>
              </a:rPr>
              <a:t>"</a:t>
            </a:r>
            <a:endParaRPr lang="zh-CN" altLang="en-US" sz="1400" dirty="0" smtClean="0">
              <a:solidFill>
                <a:srgbClr val="000000"/>
              </a:solidFill>
              <a:latin typeface="Consolas" panose="020B0609020204030204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400" dirty="0" smtClean="0">
                <a:solidFill>
                  <a:srgbClr val="000000"/>
                </a:solidFill>
                <a:latin typeface="Consolas" panose="020B0609020204030204" charset="0"/>
              </a:rPr>
              <a:t>RETURN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charset="0"/>
              </a:rPr>
              <a:t>p  </a:t>
            </a:r>
            <a:endParaRPr lang="en-US" altLang="zh-CN" sz="1400" b="0" i="0" dirty="0">
              <a:solidFill>
                <a:srgbClr val="5C5C5C"/>
              </a:solidFill>
              <a:effectLst/>
              <a:latin typeface="Consolas" panose="020B0609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0503" y="340871"/>
            <a:ext cx="595387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实验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37-</a:t>
            </a:r>
            <a:r>
              <a:rPr lang="zh-CN" altLang="en-US" sz="2800" b="1" dirty="0">
                <a:solidFill>
                  <a:schemeClr val="accent2"/>
                </a:solidFill>
              </a:rPr>
              <a:t>使用</a:t>
            </a:r>
            <a:r>
              <a:rPr lang="en-US" altLang="zh-CN" sz="2800" b="1" dirty="0">
                <a:solidFill>
                  <a:schemeClr val="accent2"/>
                </a:solidFill>
              </a:rPr>
              <a:t>neo4j</a:t>
            </a:r>
            <a:r>
              <a:rPr lang="zh-CN" altLang="en-US" sz="2800" b="1" dirty="0">
                <a:solidFill>
                  <a:schemeClr val="accent2"/>
                </a:solidFill>
              </a:rPr>
              <a:t>工具导入知识图谱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61999" y="1097987"/>
            <a:ext cx="108409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工具：</a:t>
            </a:r>
            <a:r>
              <a:rPr lang="en-US" altLang="zh-CN" dirty="0"/>
              <a:t>neo4j-admin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图谱导入：首次使用图谱以前需要导入关系文件和节点文件：</a:t>
            </a:r>
            <a:endParaRPr lang="zh-CN" altLang="en-US" dirty="0"/>
          </a:p>
          <a:p>
            <a:r>
              <a:rPr lang="en-US" altLang="zh-CN" dirty="0"/>
              <a:t>./neo4j-admin import --mode=csv --database=</a:t>
            </a:r>
            <a:r>
              <a:rPr lang="en-US" altLang="zh-CN" dirty="0" err="1"/>
              <a:t>stockkg.db</a:t>
            </a:r>
            <a:r>
              <a:rPr lang="en-US" altLang="zh-CN" dirty="0"/>
              <a:t> --nodes=/Users/zero/Desktop/kg/</a:t>
            </a:r>
            <a:r>
              <a:rPr lang="en-US" altLang="zh-CN" dirty="0" err="1"/>
              <a:t>stock.csv</a:t>
            </a:r>
            <a:r>
              <a:rPr lang="en-US" altLang="zh-CN" dirty="0"/>
              <a:t> --nodes=/Users/zero/Desktop/kg/</a:t>
            </a:r>
            <a:r>
              <a:rPr lang="en-US" altLang="zh-CN" dirty="0" err="1"/>
              <a:t>industry.csv</a:t>
            </a:r>
            <a:r>
              <a:rPr lang="en-US" altLang="zh-CN" dirty="0"/>
              <a:t> --relationships=/</a:t>
            </a:r>
            <a:r>
              <a:rPr lang="en-US" altLang="zh-CN" dirty="0" smtClean="0"/>
              <a:t>Users/zero/Desktop/kg/</a:t>
            </a:r>
            <a:r>
              <a:rPr lang="en-US" altLang="zh-CN" dirty="0" err="1" smtClean="0"/>
              <a:t>stock_industry.csv</a:t>
            </a:r>
            <a:endParaRPr lang="zh-CN" altLang="en-US" dirty="0" smtClean="0"/>
          </a:p>
          <a:p>
            <a:r>
              <a:rPr lang="zh-CN" altLang="en-US" dirty="0" smtClean="0"/>
              <a:t>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endParaRPr lang="zh-CN" altLang="en-US" dirty="0" smtClean="0"/>
          </a:p>
          <a:p>
            <a:r>
              <a:rPr lang="en-US" altLang="zh-CN" dirty="0" smtClean="0"/>
              <a:t>--database </a:t>
            </a:r>
            <a:r>
              <a:rPr lang="zh-CN" altLang="en-US" dirty="0" smtClean="0"/>
              <a:t>图谱名字</a:t>
            </a:r>
            <a:endParaRPr lang="zh-CN" altLang="en-US" dirty="0" smtClean="0"/>
          </a:p>
          <a:p>
            <a:r>
              <a:rPr lang="en-US" altLang="zh-CN" dirty="0" smtClean="0"/>
              <a:t>--</a:t>
            </a:r>
            <a:r>
              <a:rPr lang="en-US" altLang="zh-CN" dirty="0"/>
              <a:t>nodes </a:t>
            </a:r>
            <a:r>
              <a:rPr lang="zh-CN" altLang="en-US" dirty="0"/>
              <a:t>节点文件</a:t>
            </a:r>
            <a:endParaRPr lang="zh-CN" altLang="en-US" dirty="0"/>
          </a:p>
          <a:p>
            <a:r>
              <a:rPr lang="en-US" altLang="zh-CN" dirty="0"/>
              <a:t>--relationships </a:t>
            </a:r>
            <a:r>
              <a:rPr lang="zh-CN" altLang="en-US" dirty="0"/>
              <a:t>关系文件</a:t>
            </a:r>
            <a:endParaRPr lang="zh-CN" altLang="en-US" dirty="0"/>
          </a:p>
          <a:p>
            <a:r>
              <a:rPr lang="zh-CN" altLang="en-US" dirty="0"/>
              <a:t>注：修改</a:t>
            </a:r>
            <a:r>
              <a:rPr lang="en-US" altLang="zh-CN" dirty="0"/>
              <a:t>neo4j</a:t>
            </a:r>
            <a:r>
              <a:rPr lang="zh-CN" altLang="en-US" dirty="0"/>
              <a:t>启动数据库：</a:t>
            </a:r>
            <a:endParaRPr lang="zh-CN" altLang="en-US" dirty="0"/>
          </a:p>
          <a:p>
            <a:r>
              <a:rPr lang="en-US" altLang="zh-CN" dirty="0"/>
              <a:t>cd neo4j-community-3.5.6/</a:t>
            </a:r>
            <a:r>
              <a:rPr lang="en-US" altLang="zh-CN" dirty="0" err="1"/>
              <a:t>conf</a:t>
            </a:r>
            <a:r>
              <a:rPr lang="zh-CN" altLang="en-US" dirty="0"/>
              <a:t>，进入知识图谱配置文件目录</a:t>
            </a:r>
            <a:endParaRPr lang="zh-CN" altLang="en-US" dirty="0"/>
          </a:p>
          <a:p>
            <a:r>
              <a:rPr lang="en-US" altLang="zh-CN" dirty="0"/>
              <a:t>vi neo4j.conf </a:t>
            </a:r>
            <a:r>
              <a:rPr lang="zh-CN" altLang="en-US" dirty="0"/>
              <a:t>打开配置文件，找到</a:t>
            </a:r>
            <a:r>
              <a:rPr lang="en-US" altLang="zh-CN" dirty="0" err="1"/>
              <a:t>dbms.active_database</a:t>
            </a:r>
            <a:r>
              <a:rPr lang="zh-CN" altLang="en-US" dirty="0"/>
              <a:t>，修改为：</a:t>
            </a:r>
            <a:r>
              <a:rPr lang="en-US" altLang="zh-CN" dirty="0" err="1"/>
              <a:t>dbms.active_database</a:t>
            </a:r>
            <a:r>
              <a:rPr lang="en-US" altLang="zh-CN" dirty="0"/>
              <a:t>= </a:t>
            </a:r>
            <a:r>
              <a:rPr lang="en-US" altLang="zh-CN"/>
              <a:t>stockkg.db</a:t>
            </a:r>
            <a:r>
              <a:rPr lang="zh-CN" altLang="en-US" dirty="0"/>
              <a:t>（导入的</a:t>
            </a:r>
            <a:r>
              <a:rPr lang="en-US" altLang="zh-CN" dirty="0" err="1"/>
              <a:t>db</a:t>
            </a:r>
            <a:r>
              <a:rPr lang="zh-CN" altLang="en-US" dirty="0"/>
              <a:t>名字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dirty="0"/>
              <a:t>更新图谱：</a:t>
            </a:r>
            <a:endParaRPr lang="zh-CN" altLang="en-US" dirty="0"/>
          </a:p>
          <a:p>
            <a:r>
              <a:rPr lang="zh-CN" altLang="en-US" dirty="0"/>
              <a:t>如果想更新图谱请执行如下操作：</a:t>
            </a:r>
            <a:endParaRPr lang="zh-CN" altLang="en-US" dirty="0"/>
          </a:p>
          <a:p>
            <a:r>
              <a:rPr lang="zh-CN" altLang="en-US" dirty="0"/>
              <a:t>停止知识图谱：</a:t>
            </a:r>
            <a:r>
              <a:rPr lang="en-US" altLang="zh-CN" dirty="0"/>
              <a:t>~/ neo4j-community-3.5.6/bin/neo4j stop</a:t>
            </a:r>
            <a:endParaRPr lang="en-US" altLang="zh-CN" dirty="0"/>
          </a:p>
          <a:p>
            <a:r>
              <a:rPr lang="zh-CN" altLang="en-US" dirty="0"/>
              <a:t>进入</a:t>
            </a:r>
            <a:r>
              <a:rPr lang="en-US" altLang="zh-CN" dirty="0"/>
              <a:t>~/neo4j-community-3.5.6/data/databases</a:t>
            </a:r>
            <a:r>
              <a:rPr lang="zh-CN" altLang="en-US" dirty="0"/>
              <a:t>目录下，删除旧的图谱，例如</a:t>
            </a:r>
            <a:r>
              <a:rPr lang="en-US" altLang="zh-CN" dirty="0" err="1"/>
              <a:t>qatest.db</a:t>
            </a:r>
            <a:r>
              <a:rPr lang="zh-CN" altLang="en-US" dirty="0"/>
              <a:t>，</a:t>
            </a:r>
            <a:r>
              <a:rPr lang="en-US" altLang="zh-CN" dirty="0" err="1"/>
              <a:t>rm</a:t>
            </a:r>
            <a:r>
              <a:rPr lang="en-US" altLang="zh-CN" dirty="0"/>
              <a:t> –</a:t>
            </a:r>
            <a:r>
              <a:rPr lang="en-US" altLang="zh-CN" dirty="0" err="1"/>
              <a:t>rf</a:t>
            </a:r>
            <a:r>
              <a:rPr lang="en-US" altLang="zh-CN" dirty="0"/>
              <a:t> </a:t>
            </a:r>
            <a:r>
              <a:rPr lang="en-US" altLang="zh-CN" dirty="0" err="1"/>
              <a:t>qatest.db</a:t>
            </a:r>
            <a:endParaRPr lang="en-US" altLang="zh-CN" dirty="0"/>
          </a:p>
          <a:p>
            <a:r>
              <a:rPr lang="zh-CN" altLang="en-US" dirty="0"/>
              <a:t>执行图谱导入命令 </a:t>
            </a:r>
            <a:r>
              <a:rPr lang="en-US" altLang="zh-CN" dirty="0"/>
              <a:t>neo4j-admin import</a:t>
            </a:r>
            <a:endParaRPr lang="en-US" altLang="zh-CN" dirty="0"/>
          </a:p>
          <a:p>
            <a:r>
              <a:rPr lang="zh-CN" altLang="en-US" dirty="0"/>
              <a:t>启动知识图谱：</a:t>
            </a:r>
            <a:r>
              <a:rPr lang="en-US" altLang="zh-CN" dirty="0"/>
              <a:t>~/ neo4j-community-3.5.6/bin/neo4j start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1" cstate="screen"/>
          <a:srcRect/>
          <a:stretch>
            <a:fillRect/>
          </a:stretch>
        </p:blipFill>
        <p:spPr>
          <a:xfrm flipH="1">
            <a:off x="-15484" y="0"/>
            <a:ext cx="12207484" cy="6855102"/>
          </a:xfrm>
          <a:prstGeom prst="rect">
            <a:avLst/>
          </a:prstGeom>
        </p:spPr>
      </p:pic>
      <p:sp>
        <p:nvSpPr>
          <p:cNvPr id="29" name="_3"/>
          <p:cNvSpPr/>
          <p:nvPr/>
        </p:nvSpPr>
        <p:spPr>
          <a:xfrm>
            <a:off x="1557816" y="2873553"/>
            <a:ext cx="2723823" cy="1107996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r>
              <a:rPr lang="zh-CN" altLang="en-US" sz="6600" b="1" dirty="0" smtClean="0">
                <a:solidFill>
                  <a:srgbClr val="3C76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6600" b="1" dirty="0">
              <a:solidFill>
                <a:srgbClr val="3C767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screen"/>
          <a:srcRect r="-1"/>
          <a:stretch>
            <a:fillRect/>
          </a:stretch>
        </p:blipFill>
        <p:spPr>
          <a:xfrm flipV="1">
            <a:off x="0" y="0"/>
            <a:ext cx="9896670" cy="685510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8467" y="1330564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+mj-ea"/>
                <a:ea typeface="+mj-ea"/>
                <a:cs typeface="经典综艺体简" panose="02010609000101010101" pitchFamily="49" charset="-122"/>
              </a:rPr>
              <a:t>目 录</a:t>
            </a:r>
            <a:endParaRPr lang="zh-CN" altLang="en-US" sz="4800" b="1" dirty="0">
              <a:solidFill>
                <a:schemeClr val="accent1"/>
              </a:solidFill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8468" y="2163338"/>
            <a:ext cx="1598515" cy="40011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dirty="0">
                <a:solidFill>
                  <a:schemeClr val="accent2"/>
                </a:solidFill>
              </a:rPr>
              <a:t>CONTENTS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85738" y="1735777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知识存储常用数据库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2703" y="2749709"/>
            <a:ext cx="2502608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dirty="0" smtClean="0">
                <a:solidFill>
                  <a:schemeClr val="accent2"/>
                </a:solidFill>
              </a:rPr>
              <a:t>图数据库</a:t>
            </a:r>
            <a:r>
              <a:rPr lang="en-US" altLang="zh-CN" sz="2800" dirty="0" smtClean="0">
                <a:solidFill>
                  <a:schemeClr val="accent2"/>
                </a:solidFill>
              </a:rPr>
              <a:t>neo4j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52703" y="3761398"/>
            <a:ext cx="3220753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neo4j</a:t>
            </a:r>
            <a:r>
              <a:rPr lang="zh-CN" altLang="en-US" sz="2800" dirty="0" smtClean="0">
                <a:solidFill>
                  <a:schemeClr val="accent2"/>
                </a:solidFill>
              </a:rPr>
              <a:t>的安装与部署</a:t>
            </a:r>
            <a:endParaRPr lang="en-US" altLang="zh-CN" sz="2800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487735" y="164344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01.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87735" y="2657376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02.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87735" y="367130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4000" b="1" i="1" dirty="0">
                <a:solidFill>
                  <a:schemeClr val="accent1"/>
                </a:solidFill>
              </a:rPr>
              <a:t>03.</a:t>
            </a:r>
            <a:endParaRPr lang="en-US" altLang="zh-CN" sz="40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0503" y="340871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一、知识存储常用数据库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5540" y="864091"/>
            <a:ext cx="7301435" cy="58256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272012" y="5766374"/>
            <a:ext cx="2477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db-engines.com</a:t>
            </a:r>
            <a:r>
              <a:rPr kumimoji="1" lang="en-US" altLang="zh-CN" dirty="0"/>
              <a:t>/en/ranking/</a:t>
            </a:r>
            <a:r>
              <a:rPr kumimoji="1" lang="en-US" altLang="zh-CN" dirty="0" err="1"/>
              <a:t>graph+dbms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0503" y="340871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主流图数据库（一）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3678" y="1401097"/>
            <a:ext cx="105450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 smtClean="0">
                <a:latin typeface="+mn-ea"/>
              </a:rPr>
              <a:t>neo4j</a:t>
            </a:r>
            <a:endParaRPr lang="zh-CN" altLang="en-US" sz="2000" b="1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 smtClean="0">
                <a:latin typeface="+mn-ea"/>
              </a:rPr>
              <a:t>老牌</a:t>
            </a:r>
            <a:r>
              <a:rPr lang="zh-CN" altLang="en-US" sz="2000" dirty="0">
                <a:latin typeface="+mn-ea"/>
              </a:rPr>
              <a:t>的图数据代表。其功能强大，性能也不错，单节点的服务器可承载上亿级的节点和关系，单节点性能不够时也可进行分布式集群部署。</a:t>
            </a:r>
            <a:endParaRPr lang="zh-CN" altLang="en-US" sz="20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>
                <a:latin typeface="+mn-ea"/>
              </a:rPr>
              <a:t>Neo4j</a:t>
            </a:r>
            <a:r>
              <a:rPr lang="zh-CN" altLang="en-US" sz="2000" dirty="0">
                <a:latin typeface="+mn-ea"/>
              </a:rPr>
              <a:t>有自己的后端存储，不必如同</a:t>
            </a:r>
            <a:r>
              <a:rPr lang="en-US" altLang="zh-CN" sz="2000" dirty="0" err="1">
                <a:latin typeface="+mn-ea"/>
              </a:rPr>
              <a:t>JanusGraph</a:t>
            </a:r>
            <a:r>
              <a:rPr lang="zh-CN" altLang="en-US" sz="2000" dirty="0">
                <a:latin typeface="+mn-ea"/>
              </a:rPr>
              <a:t>等一样还要依赖另外的数据库存储。 </a:t>
            </a:r>
            <a:r>
              <a:rPr lang="en-US" altLang="zh-CN" sz="2000" dirty="0">
                <a:latin typeface="+mn-ea"/>
              </a:rPr>
              <a:t>Neo4j</a:t>
            </a:r>
            <a:r>
              <a:rPr lang="zh-CN" altLang="en-US" sz="2000" dirty="0">
                <a:latin typeface="+mn-ea"/>
              </a:rPr>
              <a:t>在每个节点中存储了每个边的指针，因而遍历时效率相当高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、</a:t>
            </a:r>
            <a:r>
              <a:rPr lang="en-US" altLang="zh-CN" sz="2000" b="1" dirty="0" err="1" smtClean="0">
                <a:latin typeface="+mn-ea"/>
              </a:rPr>
              <a:t>OrientDB</a:t>
            </a:r>
            <a:endParaRPr lang="zh-CN" altLang="en-US" sz="2000" b="1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>
                <a:latin typeface="+mn-ea"/>
              </a:rPr>
              <a:t>OrientDB</a:t>
            </a:r>
            <a:r>
              <a:rPr lang="zh-CN" altLang="en-US" sz="2000" dirty="0">
                <a:latin typeface="+mn-ea"/>
              </a:rPr>
              <a:t>据描述性能可以达到</a:t>
            </a:r>
            <a:r>
              <a:rPr lang="en-US" altLang="zh-CN" sz="2000" dirty="0">
                <a:latin typeface="+mn-ea"/>
              </a:rPr>
              <a:t>Neo4j</a:t>
            </a:r>
            <a:r>
              <a:rPr lang="zh-CN" altLang="en-US" sz="2000" dirty="0">
                <a:latin typeface="+mn-ea"/>
              </a:rPr>
              <a:t>的数倍，但也有测试表明在遍历时磁盘空间增加，以空间换时间，遍历性能不高，但计算最短路径等性能高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Neo4J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 err="1">
                <a:latin typeface="+mn-ea"/>
              </a:rPr>
              <a:t>OrientDB</a:t>
            </a:r>
            <a:r>
              <a:rPr lang="zh-CN" altLang="en-US" sz="2000" dirty="0">
                <a:latin typeface="+mn-ea"/>
              </a:rPr>
              <a:t>在插入数据时候都会默认建立索引，索引的不同也造成了其不同操作的性能差异； 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latin typeface="+mn-ea"/>
              </a:rPr>
              <a:t>Neo4J</a:t>
            </a:r>
            <a:r>
              <a:rPr lang="zh-CN" altLang="en-US" sz="2000" dirty="0">
                <a:latin typeface="+mn-ea"/>
              </a:rPr>
              <a:t>：擅长遍历图及不存在大量关系的节点的图计算 </a:t>
            </a:r>
            <a:endParaRPr lang="zh-CN" altLang="en-US" sz="20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err="1" smtClean="0">
                <a:latin typeface="+mn-ea"/>
              </a:rPr>
              <a:t>OrientDB</a:t>
            </a:r>
            <a:r>
              <a:rPr lang="zh-CN" altLang="en-US" sz="2000" dirty="0">
                <a:latin typeface="+mn-ea"/>
              </a:rPr>
              <a:t>：侧重文档数据库，主要还是</a:t>
            </a:r>
            <a:r>
              <a:rPr lang="en-US" altLang="zh-CN" sz="2000" dirty="0">
                <a:latin typeface="+mn-ea"/>
              </a:rPr>
              <a:t>SB</a:t>
            </a:r>
            <a:r>
              <a:rPr lang="zh-CN" altLang="en-US" sz="2000" dirty="0">
                <a:latin typeface="+mn-ea"/>
              </a:rPr>
              <a:t>树索引导致，空间浪费比较大；插入节点与</a:t>
            </a:r>
            <a:r>
              <a:rPr lang="en-US" altLang="zh-CN" sz="2000" dirty="0">
                <a:latin typeface="+mn-ea"/>
              </a:rPr>
              <a:t>neo4j</a:t>
            </a:r>
            <a:r>
              <a:rPr lang="zh-CN" altLang="en-US" sz="2000" dirty="0">
                <a:latin typeface="+mn-ea"/>
              </a:rPr>
              <a:t>差不多，但是在插入节点关系即边时无优化；在图论算法上性能高，但遍历性能低。 </a:t>
            </a:r>
            <a:r>
              <a:rPr lang="en-US" altLang="zh-CN" sz="2000" dirty="0" err="1">
                <a:latin typeface="+mn-ea"/>
              </a:rPr>
              <a:t>OrientDB</a:t>
            </a:r>
            <a:r>
              <a:rPr lang="zh-CN" altLang="en-US" sz="2000" dirty="0">
                <a:latin typeface="+mn-ea"/>
              </a:rPr>
              <a:t>也有社区版及企业版，但是其基于</a:t>
            </a:r>
            <a:r>
              <a:rPr lang="en-US" altLang="zh-CN" sz="2000" dirty="0">
                <a:latin typeface="+mn-ea"/>
              </a:rPr>
              <a:t>Apache2.0</a:t>
            </a:r>
            <a:r>
              <a:rPr lang="zh-CN" altLang="en-US" sz="2000" dirty="0">
                <a:latin typeface="+mn-ea"/>
              </a:rPr>
              <a:t>协议，这个更友好</a:t>
            </a:r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40503" y="340871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主流图数据库（二）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6413" y="976248"/>
            <a:ext cx="1054509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JanusGraph</a:t>
            </a:r>
            <a:endParaRPr lang="zh-CN" altLang="en-US" sz="2000" b="1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基于</a:t>
            </a:r>
            <a:r>
              <a:rPr lang="en-US" altLang="zh-CN" sz="2000" dirty="0"/>
              <a:t>Titan</a:t>
            </a:r>
            <a:r>
              <a:rPr lang="zh-CN" altLang="en-US" sz="2000" dirty="0"/>
              <a:t>发展而来，包含其所有功能，采用</a:t>
            </a:r>
            <a:r>
              <a:rPr lang="en-US" altLang="zh-CN" sz="2000" dirty="0" err="1"/>
              <a:t>Tikerpop</a:t>
            </a:r>
            <a:r>
              <a:rPr lang="zh-CN" altLang="en-US" sz="2000" dirty="0"/>
              <a:t>的</a:t>
            </a:r>
            <a:r>
              <a:rPr lang="en-US" altLang="zh-CN" sz="2000" dirty="0"/>
              <a:t>Gremlin</a:t>
            </a:r>
            <a:r>
              <a:rPr lang="zh-CN" altLang="en-US" sz="2000" dirty="0"/>
              <a:t>图查询语言，</a:t>
            </a:r>
            <a:endParaRPr lang="zh-CN" altLang="en-US" sz="2000" dirty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有单独的后端存储，支持</a:t>
            </a:r>
            <a:r>
              <a:rPr lang="en-US" altLang="zh-CN" sz="2000" dirty="0"/>
              <a:t>Cassandra/</a:t>
            </a:r>
            <a:r>
              <a:rPr lang="en-US" altLang="zh-CN" sz="2000" dirty="0">
                <a:hlinkClick r:id="rId1"/>
              </a:rPr>
              <a:t>HBase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BerkeleyDB</a:t>
            </a:r>
            <a:r>
              <a:rPr lang="zh-CN" altLang="en-US" sz="2000" dirty="0"/>
              <a:t>等做存储，支持</a:t>
            </a:r>
            <a:r>
              <a:rPr lang="en-US" altLang="zh-CN" sz="2000" dirty="0" err="1"/>
              <a:t>Solr</a:t>
            </a:r>
            <a:r>
              <a:rPr lang="en-US" altLang="zh-CN" sz="2000" dirty="0"/>
              <a:t>/ES/Lucence</a:t>
            </a:r>
            <a:r>
              <a:rPr lang="zh-CN" altLang="en-US" sz="2000" dirty="0"/>
              <a:t>等做图索引 </a:t>
            </a:r>
            <a:endParaRPr lang="zh-CN" altLang="en-US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支持</a:t>
            </a:r>
            <a:r>
              <a:rPr lang="en-US" altLang="zh-CN" sz="2000" dirty="0"/>
              <a:t>Spark </a:t>
            </a:r>
            <a:r>
              <a:rPr lang="en-US" altLang="zh-CN" sz="2000" dirty="0" err="1"/>
              <a:t>GraphX</a:t>
            </a:r>
            <a:r>
              <a:rPr lang="en-US" altLang="zh-CN" sz="2000" dirty="0"/>
              <a:t>/</a:t>
            </a:r>
            <a:r>
              <a:rPr lang="en-US" altLang="zh-CN" sz="2000" dirty="0" err="1"/>
              <a:t>Giraph</a:t>
            </a:r>
            <a:r>
              <a:rPr lang="zh-CN" altLang="en-US" sz="2000" dirty="0"/>
              <a:t>等图分析计算引擎及</a:t>
            </a:r>
            <a:r>
              <a:rPr lang="en-US" altLang="zh-CN" sz="2000" dirty="0"/>
              <a:t>Hadoop</a:t>
            </a:r>
            <a:r>
              <a:rPr lang="zh-CN" altLang="en-US" sz="2000" dirty="0"/>
              <a:t>分布式计算</a:t>
            </a:r>
            <a:r>
              <a:rPr lang="zh-CN" altLang="en-US" sz="2000" dirty="0" smtClean="0"/>
              <a:t>框架</a:t>
            </a:r>
            <a:endParaRPr lang="zh-CN" altLang="en-US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原生</a:t>
            </a:r>
            <a:r>
              <a:rPr lang="zh-CN" altLang="en-US" sz="2000" dirty="0"/>
              <a:t>支持集成了</a:t>
            </a:r>
            <a:r>
              <a:rPr lang="en-US" altLang="zh-CN" sz="2000" dirty="0" err="1"/>
              <a:t>Tinkerpop</a:t>
            </a:r>
            <a:r>
              <a:rPr lang="zh-CN" altLang="en-US" sz="2000" dirty="0"/>
              <a:t>系列组件：</a:t>
            </a:r>
            <a:r>
              <a:rPr lang="en-US" altLang="zh-CN" sz="2000" dirty="0"/>
              <a:t>Gremlin</a:t>
            </a:r>
            <a:r>
              <a:rPr lang="zh-CN" altLang="en-US" sz="2000" dirty="0"/>
              <a:t>查询语言，</a:t>
            </a:r>
            <a:r>
              <a:rPr lang="en-US" altLang="zh-CN" sz="2000" dirty="0"/>
              <a:t>Gremlin-Server</a:t>
            </a:r>
            <a:r>
              <a:rPr lang="zh-CN" altLang="en-US" sz="2000" dirty="0"/>
              <a:t>及</a:t>
            </a:r>
            <a:r>
              <a:rPr lang="en-US" altLang="zh-CN" sz="2000" dirty="0"/>
              <a:t>Gremlin applications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>
              <a:lnSpc>
                <a:spcPct val="120000"/>
              </a:lnSpc>
            </a:pP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、</a:t>
            </a:r>
            <a:r>
              <a:rPr lang="en-US" altLang="zh-CN" sz="2000" b="1" dirty="0" err="1" smtClean="0"/>
              <a:t>HugeGraph</a:t>
            </a: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rank29</a:t>
            </a:r>
            <a:r>
              <a:rPr lang="zh-CN" altLang="en-US" sz="2000" b="1" dirty="0" smtClean="0"/>
              <a:t>）</a:t>
            </a:r>
            <a:endParaRPr lang="zh-CN" altLang="en-US" sz="2000" b="1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HugeGraph</a:t>
            </a:r>
            <a:r>
              <a:rPr lang="zh-CN" altLang="en-US" sz="2000" dirty="0"/>
              <a:t>是一款面向分析型，支持批量操作的图数据库系统，它能够与大数据平台无缝集成，有效解决海量图数据的存储、查询和关联分析需求。</a:t>
            </a:r>
            <a:r>
              <a:rPr lang="en-US" altLang="zh-CN" sz="2000" dirty="0" err="1"/>
              <a:t>HugeGraph</a:t>
            </a:r>
            <a:r>
              <a:rPr lang="zh-CN" altLang="en-US" sz="2000" dirty="0"/>
              <a:t>支持</a:t>
            </a:r>
            <a:r>
              <a:rPr lang="en-US" altLang="zh-CN" sz="2000" dirty="0" err="1"/>
              <a:t>HBase</a:t>
            </a:r>
            <a:r>
              <a:rPr lang="zh-CN" altLang="en-US" sz="2000" dirty="0"/>
              <a:t>和</a:t>
            </a:r>
            <a:r>
              <a:rPr lang="en-US" altLang="zh-CN" sz="2000" dirty="0"/>
              <a:t>Cassandra</a:t>
            </a:r>
            <a:r>
              <a:rPr lang="zh-CN" altLang="en-US" sz="2000" dirty="0"/>
              <a:t>等常见的分布式系统作为其存储引擎来实现水平扩展。</a:t>
            </a:r>
            <a:r>
              <a:rPr lang="en-US" altLang="zh-CN" sz="2000" dirty="0" err="1"/>
              <a:t>HugeGraph</a:t>
            </a:r>
            <a:r>
              <a:rPr lang="zh-CN" altLang="en-US" sz="2000" dirty="0"/>
              <a:t>可以与</a:t>
            </a:r>
            <a:r>
              <a:rPr lang="en-US" altLang="zh-CN" sz="2000" dirty="0"/>
              <a:t>Spark </a:t>
            </a:r>
            <a:r>
              <a:rPr lang="en-US" altLang="zh-CN" sz="2000" dirty="0" err="1"/>
              <a:t>GraphX</a:t>
            </a:r>
            <a:r>
              <a:rPr lang="zh-CN" altLang="en-US" sz="2000" dirty="0"/>
              <a:t>进行链接，借助</a:t>
            </a:r>
            <a:r>
              <a:rPr lang="en-US" altLang="zh-CN" sz="2000" dirty="0"/>
              <a:t>Spark </a:t>
            </a:r>
            <a:r>
              <a:rPr lang="en-US" altLang="zh-CN" sz="2000" dirty="0" err="1"/>
              <a:t>GraphX</a:t>
            </a:r>
            <a:r>
              <a:rPr lang="zh-CN" altLang="en-US" sz="2000" dirty="0"/>
              <a:t>图分析算法（如</a:t>
            </a:r>
            <a:r>
              <a:rPr lang="en-US" altLang="zh-CN" sz="2000" dirty="0"/>
              <a:t>PageRank</a:t>
            </a:r>
            <a:r>
              <a:rPr lang="zh-CN" altLang="en-US" sz="2000" dirty="0"/>
              <a:t>、</a:t>
            </a:r>
            <a:r>
              <a:rPr lang="en-US" altLang="zh-CN" sz="2000" dirty="0"/>
              <a:t>Connected Components</a:t>
            </a:r>
            <a:r>
              <a:rPr lang="zh-CN" altLang="en-US" sz="2000" dirty="0"/>
              <a:t>、</a:t>
            </a:r>
            <a:r>
              <a:rPr lang="en-US" altLang="zh-CN" sz="2000" dirty="0"/>
              <a:t>Triangle Count</a:t>
            </a:r>
            <a:r>
              <a:rPr lang="zh-CN" altLang="en-US" sz="2000" dirty="0"/>
              <a:t>等）对</a:t>
            </a:r>
            <a:r>
              <a:rPr lang="en-US" altLang="zh-CN" sz="2000" dirty="0" err="1"/>
              <a:t>HugeGraph</a:t>
            </a:r>
            <a:r>
              <a:rPr lang="zh-CN" altLang="en-US" sz="2000" dirty="0"/>
              <a:t>的数据进行分析挖掘</a:t>
            </a:r>
            <a:r>
              <a:rPr lang="zh-CN" altLang="en-US" sz="2000" dirty="0" smtClean="0"/>
              <a:t>。</a:t>
            </a:r>
            <a:endParaRPr lang="zh-CN" altLang="en-US" sz="2000" dirty="0" smtClean="0"/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可以实现与</a:t>
            </a:r>
            <a:r>
              <a:rPr lang="en-US" altLang="zh-CN" sz="2000" dirty="0"/>
              <a:t>Hadoop</a:t>
            </a:r>
            <a:r>
              <a:rPr lang="zh-CN" altLang="en-US" sz="2000" dirty="0"/>
              <a:t>、</a:t>
            </a:r>
            <a:r>
              <a:rPr lang="en-US" altLang="zh-CN" sz="2000" dirty="0"/>
              <a:t>Spark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HBase</a:t>
            </a:r>
            <a:r>
              <a:rPr lang="zh-CN" altLang="en-US" sz="2000" dirty="0"/>
              <a:t>、</a:t>
            </a:r>
            <a:r>
              <a:rPr lang="en-US" altLang="zh-CN" sz="2000" dirty="0"/>
              <a:t>ES</a:t>
            </a:r>
            <a:r>
              <a:rPr lang="zh-CN" altLang="en-US" sz="2000" dirty="0"/>
              <a:t>等大数据系统集成，支持多种</a:t>
            </a:r>
            <a:r>
              <a:rPr lang="en-US" altLang="zh-CN" sz="2000" dirty="0"/>
              <a:t>Bulk Load</a:t>
            </a:r>
            <a:r>
              <a:rPr lang="zh-CN" altLang="en-US" sz="2000" dirty="0"/>
              <a:t>操作，实现海量数据快速插入</a:t>
            </a:r>
            <a:r>
              <a:rPr lang="zh-CN" altLang="en-US" sz="2000" dirty="0" smtClean="0"/>
              <a:t>；</a:t>
            </a:r>
            <a:r>
              <a:rPr lang="en-US" altLang="zh-CN" sz="2000" dirty="0" err="1"/>
              <a:t>HugeGraph</a:t>
            </a:r>
            <a:r>
              <a:rPr lang="zh-CN" altLang="en-US" sz="2000" dirty="0"/>
              <a:t>还针对图数据库的高频应用（例如：</a:t>
            </a:r>
            <a:r>
              <a:rPr lang="en-US" altLang="zh-CN" sz="2000" dirty="0" err="1"/>
              <a:t>ShortestPath</a:t>
            </a:r>
            <a:r>
              <a:rPr lang="zh-CN" altLang="en-US" sz="2000" dirty="0"/>
              <a:t>、</a:t>
            </a:r>
            <a:r>
              <a:rPr lang="en-US" altLang="zh-CN" sz="2000" dirty="0"/>
              <a:t>k-out</a:t>
            </a:r>
            <a:r>
              <a:rPr lang="zh-CN" altLang="en-US" sz="2000" dirty="0"/>
              <a:t>、</a:t>
            </a:r>
            <a:r>
              <a:rPr lang="en-US" altLang="zh-CN" sz="2000" dirty="0"/>
              <a:t>k-neighbor</a:t>
            </a:r>
            <a:r>
              <a:rPr lang="zh-CN" altLang="en-US" sz="2000" dirty="0"/>
              <a:t>等）做了特定性能优化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39587" y="1047202"/>
            <a:ext cx="105828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  <a:cs typeface="STHeiti Light" charset="-122"/>
              </a:rPr>
              <a:t>Neo4j</a:t>
            </a:r>
            <a:r>
              <a:rPr lang="zh-CN" altLang="en-US" sz="2000" dirty="0">
                <a:latin typeface="+mn-ea"/>
                <a:cs typeface="STHeiti Light" charset="-122"/>
              </a:rPr>
              <a:t>是一个高性能的</a:t>
            </a:r>
            <a:r>
              <a:rPr lang="en-US" altLang="zh-CN" sz="2000" dirty="0">
                <a:latin typeface="+mn-ea"/>
                <a:cs typeface="STHeiti Light" charset="-122"/>
              </a:rPr>
              <a:t>,NOSQL</a:t>
            </a:r>
            <a:r>
              <a:rPr lang="zh-CN" altLang="en-US" sz="2000" dirty="0">
                <a:latin typeface="+mn-ea"/>
                <a:cs typeface="STHeiti Light" charset="-122"/>
              </a:rPr>
              <a:t>图形数据库，它将结构化数据存储在网络上而不是表中。它是一个嵌入式的、基于磁盘的、具备完全的事务特性的</a:t>
            </a:r>
            <a:r>
              <a:rPr lang="en-US" altLang="zh-CN" sz="2000" dirty="0">
                <a:latin typeface="+mn-ea"/>
                <a:cs typeface="STHeiti Light" charset="-122"/>
              </a:rPr>
              <a:t>Java</a:t>
            </a:r>
            <a:r>
              <a:rPr lang="zh-CN" altLang="en-US" sz="2000" dirty="0">
                <a:latin typeface="+mn-ea"/>
                <a:cs typeface="STHeiti Light" charset="-122"/>
              </a:rPr>
              <a:t>持久化引擎，但是它将结构化数据存储在网络</a:t>
            </a:r>
            <a:r>
              <a:rPr lang="en-US" altLang="zh-CN" sz="2000" dirty="0">
                <a:latin typeface="+mn-ea"/>
                <a:cs typeface="STHeiti Light" charset="-122"/>
              </a:rPr>
              <a:t>(</a:t>
            </a:r>
            <a:r>
              <a:rPr lang="zh-CN" altLang="en-US" sz="2000" dirty="0">
                <a:latin typeface="+mn-ea"/>
                <a:cs typeface="STHeiti Light" charset="-122"/>
              </a:rPr>
              <a:t>从数学角度叫做图</a:t>
            </a:r>
            <a:r>
              <a:rPr lang="en-US" altLang="zh-CN" sz="2000" dirty="0">
                <a:latin typeface="+mn-ea"/>
                <a:cs typeface="STHeiti Light" charset="-122"/>
              </a:rPr>
              <a:t>)</a:t>
            </a:r>
            <a:r>
              <a:rPr lang="zh-CN" altLang="en-US" sz="2000" dirty="0">
                <a:latin typeface="+mn-ea"/>
                <a:cs typeface="STHeiti Light" charset="-122"/>
              </a:rPr>
              <a:t>上而不是表中。</a:t>
            </a:r>
            <a:r>
              <a:rPr lang="en-US" altLang="zh-CN" sz="2000" dirty="0">
                <a:latin typeface="+mn-ea"/>
                <a:cs typeface="STHeiti Light" charset="-122"/>
              </a:rPr>
              <a:t>Neo4j</a:t>
            </a:r>
            <a:r>
              <a:rPr lang="zh-CN" altLang="en-US" sz="2000" dirty="0">
                <a:latin typeface="+mn-ea"/>
                <a:cs typeface="STHeiti Light" charset="-122"/>
              </a:rPr>
              <a:t>也可以被看作是一个高性能的图引擎，该引擎具有成熟数据库的所有特性。程序员工作在一个面向对象的、灵活的网络结构下而不是严格、静态的表中</a:t>
            </a:r>
            <a:r>
              <a:rPr lang="en-US" altLang="zh-CN" sz="2000" dirty="0">
                <a:latin typeface="+mn-ea"/>
                <a:cs typeface="STHeiti Light" charset="-122"/>
              </a:rPr>
              <a:t>——</a:t>
            </a:r>
            <a:r>
              <a:rPr lang="zh-CN" altLang="en-US" sz="2000" dirty="0">
                <a:latin typeface="+mn-ea"/>
                <a:cs typeface="STHeiti Light" charset="-122"/>
              </a:rPr>
              <a:t>但是他们可以享受到具备完全的事务特性、企业级的数据库的所有好处</a:t>
            </a:r>
            <a:r>
              <a:rPr lang="zh-CN" altLang="en-US" sz="2000" dirty="0" smtClean="0">
                <a:latin typeface="+mn-ea"/>
                <a:cs typeface="STHeiti Light" charset="-122"/>
              </a:rPr>
              <a:t>。</a:t>
            </a:r>
            <a:endParaRPr lang="zh-CN" altLang="en-US" sz="2000" dirty="0">
              <a:latin typeface="+mn-ea"/>
              <a:cs typeface="STHeiti Light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40503" y="340871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二、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neo4j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简介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https://s1.ax1x.com/2018/11/13/iObQkn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2" y="2986194"/>
            <a:ext cx="5350854" cy="385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blog.csdn.net/201805141629065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156" y="3897444"/>
            <a:ext cx="5504868" cy="174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8425" y="1474839"/>
            <a:ext cx="10692581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容量</a:t>
            </a:r>
            <a:r>
              <a:rPr lang="zh-CN" altLang="en-US" sz="2400" dirty="0">
                <a:latin typeface="+mn-ea"/>
              </a:rPr>
              <a:t>：社区版最多支持 </a:t>
            </a:r>
            <a:r>
              <a:rPr lang="en-US" altLang="zh-CN" sz="2400" dirty="0">
                <a:latin typeface="+mn-ea"/>
              </a:rPr>
              <a:t>320 </a:t>
            </a:r>
            <a:r>
              <a:rPr lang="zh-CN" altLang="en-US" sz="2400" dirty="0">
                <a:latin typeface="+mn-ea"/>
              </a:rPr>
              <a:t>亿个节点、</a:t>
            </a:r>
            <a:r>
              <a:rPr lang="en-US" altLang="zh-CN" sz="2400" dirty="0">
                <a:latin typeface="+mn-ea"/>
              </a:rPr>
              <a:t>320 </a:t>
            </a:r>
            <a:r>
              <a:rPr lang="zh-CN" altLang="en-US" sz="2400" dirty="0">
                <a:latin typeface="+mn-ea"/>
              </a:rPr>
              <a:t>亿个关系和 </a:t>
            </a:r>
            <a:r>
              <a:rPr lang="en-US" altLang="zh-CN" sz="2400" dirty="0">
                <a:latin typeface="+mn-ea"/>
              </a:rPr>
              <a:t>640 </a:t>
            </a:r>
            <a:r>
              <a:rPr lang="zh-CN" altLang="en-US" sz="2400" dirty="0">
                <a:latin typeface="+mn-ea"/>
              </a:rPr>
              <a:t>亿个属性，而企业版没有这个限制；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并发</a:t>
            </a:r>
            <a:r>
              <a:rPr lang="zh-CN" altLang="en-US" sz="2400" dirty="0">
                <a:latin typeface="+mn-ea"/>
              </a:rPr>
              <a:t>：社区版只能部署成单实例，不能做集群。而企业版可以部署成高可用集群或因果集群，从而可以解决高并发量的问题；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容灾</a:t>
            </a:r>
            <a:r>
              <a:rPr lang="zh-CN" altLang="en-US" sz="2400" dirty="0">
                <a:latin typeface="+mn-ea"/>
              </a:rPr>
              <a:t>：由于企业版支持集群，部分实例出故障不会影响整个系统正常运行；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热备</a:t>
            </a:r>
            <a:r>
              <a:rPr lang="zh-CN" altLang="en-US" sz="2400" dirty="0">
                <a:latin typeface="+mn-ea"/>
              </a:rPr>
              <a:t>：社区版只支持冷备份，即需要停止服务后才能进行备份，而企业版支持热备，第一次是全量备份，后续是增量备份；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性能</a:t>
            </a:r>
            <a:r>
              <a:rPr lang="zh-CN" altLang="en-US" sz="2400" dirty="0">
                <a:latin typeface="+mn-ea"/>
              </a:rPr>
              <a:t>：社区版最多用到 </a:t>
            </a:r>
            <a:r>
              <a:rPr lang="en-US" altLang="zh-CN" sz="2400" dirty="0">
                <a:latin typeface="+mn-ea"/>
              </a:rPr>
              <a:t>4 </a:t>
            </a:r>
            <a:r>
              <a:rPr lang="zh-CN" altLang="en-US" sz="2400" dirty="0">
                <a:latin typeface="+mn-ea"/>
              </a:rPr>
              <a:t>个内核，而企业能用到全部内核，且对性能做了精心的优化；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latin typeface="+mn-ea"/>
              </a:rPr>
              <a:t>6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b="1" dirty="0">
                <a:latin typeface="+mn-ea"/>
              </a:rPr>
              <a:t>支持</a:t>
            </a:r>
            <a:r>
              <a:rPr lang="zh-CN" altLang="en-US" sz="2400" dirty="0">
                <a:latin typeface="+mn-ea"/>
              </a:rPr>
              <a:t>：企业版客户能得到 </a:t>
            </a:r>
            <a:r>
              <a:rPr lang="en-US" altLang="zh-CN" sz="2400" dirty="0">
                <a:latin typeface="+mn-ea"/>
              </a:rPr>
              <a:t>5X10 </a:t>
            </a:r>
            <a:r>
              <a:rPr lang="zh-CN" altLang="en-US" sz="2400" dirty="0">
                <a:latin typeface="+mn-ea"/>
              </a:rPr>
              <a:t>电话支持（</a:t>
            </a:r>
            <a:r>
              <a:rPr lang="en-US" altLang="zh-CN" sz="2400" dirty="0">
                <a:latin typeface="+mn-ea"/>
              </a:rPr>
              <a:t>Neo4j </a:t>
            </a:r>
            <a:r>
              <a:rPr lang="zh-CN" altLang="en-US" sz="2400" dirty="0">
                <a:latin typeface="+mn-ea"/>
              </a:rPr>
              <a:t>美国电话、邮件，微云数聚电话、微信、邮件）</a:t>
            </a:r>
            <a:r>
              <a:rPr lang="zh-CN" altLang="en-US" sz="2400" dirty="0" smtClean="0">
                <a:latin typeface="+mn-ea"/>
              </a:rPr>
              <a:t>；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40503" y="340871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社区版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VS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企业版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9247" y="1331259"/>
            <a:ext cx="10757647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200" dirty="0" smtClean="0">
                <a:latin typeface="+mn-ea"/>
                <a:cs typeface="STHeiti Light" charset="-122"/>
              </a:rPr>
              <a:t>基本环境信息</a:t>
            </a:r>
            <a:endParaRPr kumimoji="1" lang="zh-CN" altLang="en-US" sz="2200" dirty="0" smtClean="0">
              <a:latin typeface="+mn-ea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200" dirty="0" smtClean="0">
                <a:latin typeface="+mn-ea"/>
                <a:cs typeface="STHeiti Light" charset="-122"/>
              </a:rPr>
              <a:t>操作系统：</a:t>
            </a:r>
            <a:r>
              <a:rPr kumimoji="1" lang="en-US" altLang="zh-CN" sz="2200" dirty="0" smtClean="0">
                <a:latin typeface="+mn-ea"/>
                <a:cs typeface="STHeiti Light" charset="-122"/>
              </a:rPr>
              <a:t>Ubuntu</a:t>
            </a:r>
            <a:endParaRPr kumimoji="1" lang="zh-CN" altLang="en-US" sz="2200" dirty="0" smtClean="0">
              <a:latin typeface="+mn-ea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 dirty="0" smtClean="0">
                <a:latin typeface="+mn-ea"/>
                <a:cs typeface="STHeiti Light" charset="-122"/>
              </a:rPr>
              <a:t>JDK</a:t>
            </a:r>
            <a:r>
              <a:rPr kumimoji="1" lang="zh-CN" altLang="en-US" sz="2200" dirty="0" smtClean="0">
                <a:latin typeface="+mn-ea"/>
                <a:cs typeface="STHeiti Light" charset="-122"/>
              </a:rPr>
              <a:t>：</a:t>
            </a:r>
            <a:r>
              <a:rPr kumimoji="1" lang="en-US" altLang="zh-CN" sz="2200" dirty="0" smtClean="0">
                <a:latin typeface="+mn-ea"/>
                <a:cs typeface="STHeiti Light" charset="-122"/>
              </a:rPr>
              <a:t>1.8</a:t>
            </a:r>
            <a:endParaRPr kumimoji="1" lang="zh-CN" altLang="en-US" sz="2200" dirty="0" smtClean="0">
              <a:latin typeface="+mn-ea"/>
              <a:cs typeface="STHeiti Light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2200" dirty="0" smtClean="0">
              <a:latin typeface="+mn-ea"/>
              <a:cs typeface="STHeiti Light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200" dirty="0" smtClean="0">
                <a:latin typeface="+mn-ea"/>
                <a:cs typeface="STHeiti Light" charset="-122"/>
              </a:rPr>
              <a:t>下载</a:t>
            </a:r>
            <a:endParaRPr kumimoji="1" lang="zh-CN" altLang="en-US" sz="2200" dirty="0" smtClean="0">
              <a:latin typeface="+mn-ea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200" dirty="0">
                <a:latin typeface="+mn-ea"/>
                <a:hlinkClick r:id="rId1"/>
              </a:rPr>
              <a:t>https://neo4j.com/download/other-releases</a:t>
            </a:r>
            <a:r>
              <a:rPr lang="en-US" altLang="zh-CN" sz="2200" dirty="0" smtClean="0">
                <a:latin typeface="+mn-ea"/>
                <a:hlinkClick r:id="rId1"/>
              </a:rPr>
              <a:t>/</a:t>
            </a:r>
            <a:endParaRPr lang="zh-CN" altLang="en-US" sz="2200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200" dirty="0" smtClean="0">
                <a:latin typeface="+mn-ea"/>
                <a:cs typeface="STHeiti Light" charset="-122"/>
              </a:rPr>
              <a:t>下载最新的</a:t>
            </a:r>
            <a:r>
              <a:rPr kumimoji="1" lang="en-US" altLang="zh-CN" sz="2200" dirty="0" smtClean="0">
                <a:latin typeface="+mn-ea"/>
                <a:cs typeface="STHeiti Light" charset="-122"/>
              </a:rPr>
              <a:t>community</a:t>
            </a:r>
            <a:r>
              <a:rPr kumimoji="1" lang="zh-CN" altLang="en-US" sz="2200" dirty="0" smtClean="0">
                <a:latin typeface="+mn-ea"/>
                <a:cs typeface="STHeiti Light" charset="-122"/>
              </a:rPr>
              <a:t> 版本 </a:t>
            </a:r>
            <a:endParaRPr kumimoji="1" lang="zh-CN" altLang="en-US" sz="2200" dirty="0" smtClean="0">
              <a:latin typeface="+mn-ea"/>
              <a:cs typeface="STHeiti Light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2200" dirty="0">
              <a:latin typeface="+mn-ea"/>
              <a:cs typeface="STHeiti Light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p"/>
            </a:pPr>
            <a:r>
              <a:rPr kumimoji="1" lang="zh-CN" altLang="en-US" sz="2200" dirty="0" smtClean="0">
                <a:latin typeface="+mn-ea"/>
                <a:cs typeface="STHeiti Light" charset="-122"/>
              </a:rPr>
              <a:t>配置远程访问</a:t>
            </a:r>
            <a:endParaRPr kumimoji="1" lang="zh-CN" altLang="en-US" sz="2200" dirty="0" smtClean="0">
              <a:latin typeface="+mn-ea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200" dirty="0">
                <a:latin typeface="+mn-ea"/>
                <a:cs typeface="STHeiti Light" charset="-122"/>
              </a:rPr>
              <a:t>修改</a:t>
            </a:r>
            <a:r>
              <a:rPr kumimoji="1" lang="en-US" altLang="zh-CN" sz="2200" dirty="0">
                <a:latin typeface="+mn-ea"/>
                <a:cs typeface="STHeiti Light" charset="-122"/>
              </a:rPr>
              <a:t>neo4j-community-3.5.6/</a:t>
            </a:r>
            <a:r>
              <a:rPr kumimoji="1" lang="en-US" altLang="zh-CN" sz="2200" dirty="0" err="1">
                <a:latin typeface="+mn-ea"/>
                <a:cs typeface="STHeiti Light" charset="-122"/>
              </a:rPr>
              <a:t>conf</a:t>
            </a:r>
            <a:r>
              <a:rPr kumimoji="1" lang="en-US" altLang="zh-CN" sz="2200" dirty="0">
                <a:latin typeface="+mn-ea"/>
                <a:cs typeface="STHeiti Light" charset="-122"/>
              </a:rPr>
              <a:t>/ neo4j.conf </a:t>
            </a:r>
            <a:r>
              <a:rPr kumimoji="1" lang="zh-CN" altLang="en-US" sz="2200" dirty="0">
                <a:latin typeface="+mn-ea"/>
                <a:cs typeface="STHeiti Light" charset="-122"/>
              </a:rPr>
              <a:t>配置文件，如下：</a:t>
            </a:r>
            <a:endParaRPr kumimoji="1" lang="zh-CN" altLang="en-US" sz="2200" dirty="0">
              <a:latin typeface="+mn-ea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 dirty="0" err="1">
                <a:latin typeface="+mn-ea"/>
                <a:cs typeface="STHeiti Light" charset="-122"/>
              </a:rPr>
              <a:t>dbms.connectors.default_listen_address</a:t>
            </a:r>
            <a:r>
              <a:rPr kumimoji="1" lang="en-US" altLang="zh-CN" sz="2200" dirty="0">
                <a:latin typeface="+mn-ea"/>
                <a:cs typeface="STHeiti Light" charset="-122"/>
              </a:rPr>
              <a:t>=0.0.0.0</a:t>
            </a:r>
            <a:endParaRPr kumimoji="1" lang="en-US" altLang="zh-CN" sz="2200" dirty="0">
              <a:latin typeface="+mn-ea"/>
              <a:cs typeface="STHeiti Light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2200" dirty="0" err="1">
                <a:latin typeface="+mn-ea"/>
                <a:cs typeface="STHeiti Light" charset="-122"/>
              </a:rPr>
              <a:t>dbms.connector.http.listen_address</a:t>
            </a:r>
            <a:r>
              <a:rPr kumimoji="1" lang="en-US" altLang="zh-CN" sz="2200" dirty="0">
                <a:latin typeface="+mn-ea"/>
                <a:cs typeface="STHeiti Light" charset="-122"/>
              </a:rPr>
              <a:t>={</a:t>
            </a:r>
            <a:r>
              <a:rPr kumimoji="1" lang="en-US" altLang="zh-CN" sz="2200" dirty="0" err="1">
                <a:latin typeface="+mn-ea"/>
                <a:cs typeface="STHeiti Light" charset="-122"/>
              </a:rPr>
              <a:t>ip</a:t>
            </a:r>
            <a:r>
              <a:rPr kumimoji="1" lang="en-US" altLang="zh-CN" sz="2200" dirty="0">
                <a:latin typeface="+mn-ea"/>
                <a:cs typeface="STHeiti Light" charset="-122"/>
              </a:rPr>
              <a:t>} :7474 </a:t>
            </a:r>
            <a:r>
              <a:rPr kumimoji="1" lang="zh-CN" altLang="en-US" sz="2200" dirty="0">
                <a:latin typeface="+mn-ea"/>
                <a:cs typeface="STHeiti Light" charset="-122"/>
              </a:rPr>
              <a:t>（</a:t>
            </a:r>
            <a:r>
              <a:rPr kumimoji="1" lang="en-US" altLang="zh-CN" sz="2200" dirty="0">
                <a:latin typeface="+mn-ea"/>
                <a:cs typeface="STHeiti Light" charset="-122"/>
              </a:rPr>
              <a:t>{</a:t>
            </a:r>
            <a:r>
              <a:rPr kumimoji="1" lang="en-US" altLang="zh-CN" sz="2200" dirty="0" err="1">
                <a:latin typeface="+mn-ea"/>
                <a:cs typeface="STHeiti Light" charset="-122"/>
              </a:rPr>
              <a:t>ip</a:t>
            </a:r>
            <a:r>
              <a:rPr kumimoji="1" lang="en-US" altLang="zh-CN" sz="2200" dirty="0">
                <a:latin typeface="+mn-ea"/>
                <a:cs typeface="STHeiti Light" charset="-122"/>
              </a:rPr>
              <a:t>}</a:t>
            </a:r>
            <a:r>
              <a:rPr kumimoji="1" lang="zh-CN" altLang="en-US" sz="2200" dirty="0">
                <a:latin typeface="+mn-ea"/>
                <a:cs typeface="STHeiti Light" charset="-122"/>
              </a:rPr>
              <a:t>为主机</a:t>
            </a:r>
            <a:r>
              <a:rPr kumimoji="1" lang="en-US" altLang="zh-CN" sz="2200" dirty="0" err="1">
                <a:latin typeface="+mn-ea"/>
                <a:cs typeface="STHeiti Light" charset="-122"/>
              </a:rPr>
              <a:t>ip</a:t>
            </a:r>
            <a:r>
              <a:rPr kumimoji="1" lang="zh-CN" altLang="en-US" sz="2200" dirty="0">
                <a:latin typeface="+mn-ea"/>
                <a:cs typeface="STHeiti Light" charset="-122"/>
              </a:rPr>
              <a:t>地址</a:t>
            </a:r>
            <a:r>
              <a:rPr kumimoji="1" lang="zh-CN" altLang="en-US" sz="2200" dirty="0" smtClean="0">
                <a:latin typeface="+mn-ea"/>
                <a:cs typeface="STHeiti Light" charset="-122"/>
              </a:rPr>
              <a:t>）</a:t>
            </a:r>
            <a:endParaRPr kumimoji="1" lang="zh-CN" altLang="en-US" sz="2200" dirty="0" smtClean="0">
              <a:latin typeface="+mn-ea"/>
              <a:cs typeface="STHeiti Light" charset="-122"/>
            </a:endParaRPr>
          </a:p>
          <a:p>
            <a:pPr>
              <a:lnSpc>
                <a:spcPct val="120000"/>
              </a:lnSpc>
            </a:pPr>
            <a:endParaRPr kumimoji="1" lang="zh-CN" altLang="en-US" sz="2200" dirty="0">
              <a:latin typeface="+mn-ea"/>
              <a:cs typeface="STHeiti Light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40503" y="340871"/>
            <a:ext cx="3677610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2800" b="1" dirty="0" smtClean="0">
                <a:solidFill>
                  <a:schemeClr val="accent2"/>
                </a:solidFill>
              </a:rPr>
              <a:t>三、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Neo4j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安装与部署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7603" y="1127045"/>
            <a:ext cx="11178988" cy="1460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hr-HR" sz="2200" dirty="0">
                <a:solidFill>
                  <a:srgbClr val="333333"/>
                </a:solidFill>
                <a:latin typeface="+mn-ea"/>
                <a:cs typeface="STHeiti Light" charset="-122"/>
              </a:rPr>
              <a:t>在</a:t>
            </a:r>
            <a:r>
              <a:rPr lang="hr-HR" altLang="zh-CN" sz="2200" dirty="0">
                <a:solidFill>
                  <a:srgbClr val="333333"/>
                </a:solidFill>
                <a:latin typeface="+mn-ea"/>
                <a:cs typeface="STHeiti Light" charset="-122"/>
              </a:rPr>
              <a:t>bin</a:t>
            </a:r>
            <a:r>
              <a:rPr lang="zh-CN" altLang="hr-HR" sz="2200" dirty="0">
                <a:solidFill>
                  <a:srgbClr val="333333"/>
                </a:solidFill>
                <a:latin typeface="+mn-ea"/>
                <a:cs typeface="STHeiti Light" charset="-122"/>
              </a:rPr>
              <a:t>目录下，执行命令：</a:t>
            </a:r>
            <a:r>
              <a:rPr lang="hr-HR" altLang="zh-CN" sz="2200" dirty="0">
                <a:solidFill>
                  <a:srgbClr val="333333"/>
                </a:solidFill>
                <a:latin typeface="+mn-ea"/>
                <a:cs typeface="STHeiti Light" charset="-122"/>
              </a:rPr>
              <a:t>./neo4j start</a:t>
            </a:r>
            <a:r>
              <a:rPr lang="zh-CN" altLang="hr-HR" sz="2200" dirty="0">
                <a:solidFill>
                  <a:srgbClr val="333333"/>
                </a:solidFill>
                <a:latin typeface="+mn-ea"/>
                <a:cs typeface="STHeiti Light" charset="-122"/>
              </a:rPr>
              <a:t>启动，其他命令 </a:t>
            </a:r>
            <a:r>
              <a:rPr lang="hr-HR" altLang="zh-CN" sz="2200" dirty="0">
                <a:solidFill>
                  <a:srgbClr val="333333"/>
                </a:solidFill>
                <a:latin typeface="+mn-ea"/>
                <a:cs typeface="STHeiti Light" charset="-122"/>
              </a:rPr>
              <a:t>{ </a:t>
            </a:r>
            <a:r>
              <a:rPr lang="hr-HR" altLang="zh-CN" sz="2200" dirty="0" err="1">
                <a:solidFill>
                  <a:srgbClr val="333333"/>
                </a:solidFill>
                <a:latin typeface="+mn-ea"/>
                <a:cs typeface="STHeiti Light" charset="-122"/>
              </a:rPr>
              <a:t>console</a:t>
            </a:r>
            <a:r>
              <a:rPr lang="hr-HR" altLang="zh-CN" sz="2200" dirty="0">
                <a:solidFill>
                  <a:srgbClr val="333333"/>
                </a:solidFill>
                <a:latin typeface="+mn-ea"/>
                <a:cs typeface="STHeiti Light" charset="-122"/>
              </a:rPr>
              <a:t> | start | stop | </a:t>
            </a:r>
            <a:r>
              <a:rPr lang="hr-HR" altLang="zh-CN" sz="2200" dirty="0" err="1">
                <a:solidFill>
                  <a:srgbClr val="333333"/>
                </a:solidFill>
                <a:latin typeface="+mn-ea"/>
                <a:cs typeface="STHeiti Light" charset="-122"/>
              </a:rPr>
              <a:t>restart</a:t>
            </a:r>
            <a:r>
              <a:rPr lang="hr-HR" altLang="zh-CN" sz="2200" dirty="0">
                <a:solidFill>
                  <a:srgbClr val="333333"/>
                </a:solidFill>
                <a:latin typeface="+mn-ea"/>
                <a:cs typeface="STHeiti Light" charset="-122"/>
              </a:rPr>
              <a:t> | status } </a:t>
            </a:r>
            <a:endParaRPr lang="hr-HR" altLang="zh-CN" sz="2200" dirty="0">
              <a:solidFill>
                <a:srgbClr val="333333"/>
              </a:solidFill>
              <a:latin typeface="+mn-ea"/>
              <a:cs typeface="STHeiti Light" charset="-122"/>
            </a:endParaRPr>
          </a:p>
          <a:p>
            <a:r>
              <a:rPr lang="zh-CN" altLang="hr-HR" sz="2200" dirty="0">
                <a:solidFill>
                  <a:srgbClr val="333333"/>
                </a:solidFill>
                <a:latin typeface="+mn-ea"/>
                <a:cs typeface="STHeiti Light" charset="-122"/>
              </a:rPr>
              <a:t>访问</a:t>
            </a:r>
            <a:r>
              <a:rPr lang="hr-HR" altLang="zh-CN" sz="2200" dirty="0">
                <a:solidFill>
                  <a:srgbClr val="333333"/>
                </a:solidFill>
                <a:latin typeface="+mn-ea"/>
                <a:cs typeface="STHeiti Light" charset="-122"/>
              </a:rPr>
              <a:t>http://IP</a:t>
            </a:r>
            <a:r>
              <a:rPr lang="zh-CN" altLang="hr-HR" sz="2200" dirty="0">
                <a:solidFill>
                  <a:srgbClr val="333333"/>
                </a:solidFill>
                <a:latin typeface="+mn-ea"/>
                <a:cs typeface="STHeiti Light" charset="-122"/>
              </a:rPr>
              <a:t>地址</a:t>
            </a:r>
            <a:r>
              <a:rPr lang="hr-HR" altLang="zh-CN" sz="2200" dirty="0">
                <a:solidFill>
                  <a:srgbClr val="333333"/>
                </a:solidFill>
                <a:latin typeface="+mn-ea"/>
                <a:cs typeface="STHeiti Light" charset="-122"/>
              </a:rPr>
              <a:t>:7474/, </a:t>
            </a:r>
            <a:r>
              <a:rPr lang="zh-CN" altLang="hr-HR" sz="2200" dirty="0">
                <a:solidFill>
                  <a:srgbClr val="333333"/>
                </a:solidFill>
                <a:latin typeface="+mn-ea"/>
                <a:cs typeface="STHeiti Light" charset="-122"/>
              </a:rPr>
              <a:t>出现下图即代表安装成功，顶部的</a:t>
            </a:r>
            <a:r>
              <a:rPr lang="hr-HR" altLang="zh-CN" sz="2200" dirty="0">
                <a:solidFill>
                  <a:srgbClr val="333333"/>
                </a:solidFill>
                <a:latin typeface="+mn-ea"/>
                <a:cs typeface="STHeiti Light" charset="-122"/>
              </a:rPr>
              <a:t>$</a:t>
            </a:r>
            <a:r>
              <a:rPr lang="zh-CN" altLang="hr-HR" sz="2200" dirty="0">
                <a:solidFill>
                  <a:srgbClr val="333333"/>
                </a:solidFill>
                <a:latin typeface="+mn-ea"/>
                <a:cs typeface="STHeiti Light" charset="-122"/>
              </a:rPr>
              <a:t>输入框用来执行下面的</a:t>
            </a:r>
            <a:r>
              <a:rPr lang="hr-HR" altLang="zh-CN" sz="2200" dirty="0">
                <a:solidFill>
                  <a:srgbClr val="333333"/>
                </a:solidFill>
                <a:latin typeface="+mn-ea"/>
                <a:cs typeface="STHeiti Light" charset="-122"/>
              </a:rPr>
              <a:t>CQL</a:t>
            </a:r>
            <a:r>
              <a:rPr lang="zh-CN" altLang="hr-HR" sz="2200" dirty="0">
                <a:solidFill>
                  <a:srgbClr val="333333"/>
                </a:solidFill>
                <a:latin typeface="+mn-ea"/>
                <a:cs typeface="STHeiti Light" charset="-122"/>
              </a:rPr>
              <a:t>语句。</a:t>
            </a:r>
            <a:endParaRPr lang="zh-CN" altLang="hr-HR" sz="2200" b="0" i="0" dirty="0">
              <a:solidFill>
                <a:srgbClr val="333333"/>
              </a:solidFill>
              <a:effectLst/>
              <a:latin typeface="+mn-ea"/>
              <a:cs typeface="STHeiti Light" charset="-122"/>
            </a:endParaRPr>
          </a:p>
        </p:txBody>
      </p:sp>
      <p:pic>
        <p:nvPicPr>
          <p:cNvPr id="1026" name="Picture 2" descr="https://ask.qcloudimg.com/http-save/yehe-1483357/83hhmpt11b.png?imageView2/2/w/16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02" y="2850775"/>
            <a:ext cx="8827559" cy="389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1740503" y="340871"/>
            <a:ext cx="1882247" cy="52322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solidFill>
                  <a:schemeClr val="accent2"/>
                </a:solidFill>
              </a:rPr>
              <a:t>Neo4j</a:t>
            </a:r>
            <a:r>
              <a:rPr lang="zh-CN" altLang="en-US" sz="2800" b="1" dirty="0" smtClean="0">
                <a:solidFill>
                  <a:schemeClr val="accent2"/>
                </a:solidFill>
              </a:rPr>
              <a:t>测试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第一PPT，www.1ppt.com">
  <a:themeElements>
    <a:clrScheme name="自定义 63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4B8E95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3805</Words>
  <Application>WPS 演示</Application>
  <PresentationFormat>宽屏</PresentationFormat>
  <Paragraphs>218</Paragraphs>
  <Slides>15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经典综艺体简</vt:lpstr>
      <vt:lpstr>STHeiti Light</vt:lpstr>
      <vt:lpstr>Consolas</vt:lpstr>
      <vt:lpstr>Arial Unicode MS</vt:lpstr>
      <vt:lpstr>等线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清新简洁</dc:title>
  <dc:creator>第一PPT</dc:creator>
  <cp:keywords>www.1ppt.com</cp:keywords>
  <dc:description>www.1ppt.com</dc:description>
  <cp:lastModifiedBy>巨特信息Xiao</cp:lastModifiedBy>
  <cp:revision>182</cp:revision>
  <dcterms:created xsi:type="dcterms:W3CDTF">2017-09-22T08:16:00Z</dcterms:created>
  <dcterms:modified xsi:type="dcterms:W3CDTF">2020-05-25T01:48:16Z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