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 Id="R5619644bbc2c470b" Type="http://schemas.microsoft.com/office/2006/relationships/txt" Target="udata/data.dat"/></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8" r:id="rId2"/>
    <p:sldId id="306" r:id="rId3"/>
    <p:sldId id="336" r:id="rId4"/>
    <p:sldId id="337" r:id="rId5"/>
    <p:sldId id="340" r:id="rId6"/>
    <p:sldId id="338" r:id="rId7"/>
    <p:sldId id="353" r:id="rId8"/>
    <p:sldId id="352" r:id="rId9"/>
    <p:sldId id="358" r:id="rId10"/>
    <p:sldId id="349" r:id="rId11"/>
    <p:sldId id="350" r:id="rId12"/>
    <p:sldId id="351" r:id="rId13"/>
    <p:sldId id="357" r:id="rId14"/>
    <p:sldId id="355" r:id="rId15"/>
    <p:sldId id="354" r:id="rId16"/>
    <p:sldId id="343" r:id="rId17"/>
    <p:sldId id="344" r:id="rId18"/>
    <p:sldId id="345" r:id="rId19"/>
    <p:sldId id="346" r:id="rId20"/>
    <p:sldId id="347" r:id="rId21"/>
    <p:sldId id="342" r:id="rId22"/>
    <p:sldId id="34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shuang53" initials="z" lastIdx="2" clrIdx="0">
    <p:extLst>
      <p:ext uri="{19B8F6BF-5375-455C-9EA6-DF929625EA0E}">
        <p15:presenceInfo xmlns:p15="http://schemas.microsoft.com/office/powerpoint/2012/main" userId="S-1-5-21-2554536289-1361410721-910588332-648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C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85586" autoAdjust="0"/>
  </p:normalViewPr>
  <p:slideViewPr>
    <p:cSldViewPr snapToGrid="0">
      <p:cViewPr varScale="1">
        <p:scale>
          <a:sx n="99" d="100"/>
          <a:sy n="99" d="100"/>
        </p:scale>
        <p:origin x="954"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E15A3-16D4-4B9F-821B-88C812A3DA30}" type="datetimeFigureOut">
              <a:rPr lang="zh-CN" altLang="en-US" smtClean="0"/>
              <a:t>2021/3/1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A3029-9CEC-4A6C-9FC9-CD26F290AA6C}" type="slidenum">
              <a:rPr lang="zh-CN" altLang="en-US" smtClean="0"/>
              <a:t>‹#›</a:t>
            </a:fld>
            <a:endParaRPr lang="zh-CN" altLang="en-US"/>
          </a:p>
        </p:txBody>
      </p:sp>
    </p:spTree>
    <p:extLst>
      <p:ext uri="{BB962C8B-B14F-4D97-AF65-F5344CB8AC3E}">
        <p14:creationId xmlns:p14="http://schemas.microsoft.com/office/powerpoint/2010/main" val="385784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endParaRPr/>
          </a:p>
        </p:txBody>
      </p:sp>
      <p:sp>
        <p:nvSpPr>
          <p:cNvPr id="93" name="Shape 93"/>
          <p:cNvSpPr>
            <a:spLocks noGrp="1"/>
          </p:cNvSpPr>
          <p:nvPr>
            <p:ph type="body" sz="quarter" idx="1"/>
          </p:nvPr>
        </p:nvSpPr>
        <p:spPr>
          <a:prstGeom prst="rect">
            <a:avLst/>
          </a:prstGeom>
        </p:spPr>
        <p:txBody>
          <a:bodyPr/>
          <a:lstStyle/>
          <a:p>
            <a:r>
              <a:rPr dirty="0" err="1"/>
              <a:t>主标题</a:t>
            </a:r>
            <a:r>
              <a:rPr dirty="0"/>
              <a:t> </a:t>
            </a:r>
            <a:r>
              <a:rPr dirty="0" err="1"/>
              <a:t>字体微软雅黑</a:t>
            </a:r>
            <a:r>
              <a:rPr dirty="0"/>
              <a:t> 44号 </a:t>
            </a:r>
            <a:r>
              <a:rPr dirty="0" err="1"/>
              <a:t>主标题颜色为蓝色</a:t>
            </a:r>
            <a:endParaRPr dirty="0"/>
          </a:p>
          <a:p>
            <a:pPr>
              <a:defRPr>
                <a:latin typeface="微软雅黑"/>
                <a:ea typeface="微软雅黑"/>
                <a:cs typeface="微软雅黑"/>
                <a:sym typeface="微软雅黑"/>
              </a:defRPr>
            </a:pPr>
            <a:r>
              <a:rPr dirty="0" err="1"/>
              <a:t>副标题</a:t>
            </a:r>
            <a:r>
              <a:rPr dirty="0"/>
              <a:t> </a:t>
            </a:r>
            <a:r>
              <a:rPr dirty="0" err="1"/>
              <a:t>字体微软雅黑</a:t>
            </a:r>
            <a:r>
              <a:rPr dirty="0"/>
              <a:t> 21号</a:t>
            </a:r>
          </a:p>
          <a:p>
            <a:pPr>
              <a:defRPr>
                <a:latin typeface="微软雅黑"/>
                <a:ea typeface="微软雅黑"/>
                <a:cs typeface="微软雅黑"/>
                <a:sym typeface="微软雅黑"/>
              </a:defRPr>
            </a:pPr>
            <a:r>
              <a:rPr dirty="0" err="1"/>
              <a:t>内容</a:t>
            </a:r>
            <a:r>
              <a:rPr dirty="0"/>
              <a:t>    </a:t>
            </a:r>
            <a:r>
              <a:rPr dirty="0" err="1"/>
              <a:t>字体微软雅黑</a:t>
            </a:r>
            <a:r>
              <a:rPr dirty="0"/>
              <a:t> 18号；内容很多的页面可以采用14号</a:t>
            </a:r>
          </a:p>
        </p:txBody>
      </p:sp>
    </p:spTree>
    <p:extLst>
      <p:ext uri="{BB962C8B-B14F-4D97-AF65-F5344CB8AC3E}">
        <p14:creationId xmlns:p14="http://schemas.microsoft.com/office/powerpoint/2010/main" val="2203916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latin typeface="微软雅黑" panose="020B0503020204020204" pitchFamily="34" charset="-122"/>
                <a:ea typeface="微软雅黑" panose="020B0503020204020204" pitchFamily="34" charset="-122"/>
              </a:rPr>
              <a:t>interest-level attention要解决的就是问题4</a:t>
            </a:r>
            <a:endParaRPr lang="en-US" altLang="zh-CN" dirty="0" smtClean="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exp</a:t>
            </a:r>
            <a:r>
              <a:rPr lang="zh-CN" altLang="en-US" dirty="0" smtClean="0">
                <a:latin typeface="微软雅黑" panose="020B0503020204020204" pitchFamily="34" charset="-122"/>
                <a:ea typeface="微软雅黑" panose="020B0503020204020204" pitchFamily="34" charset="-122"/>
              </a:rPr>
              <a:t>解决了问题</a:t>
            </a:r>
            <a:r>
              <a:rPr lang="en-US" altLang="zh-CN" dirty="0" smtClean="0">
                <a:latin typeface="微软雅黑" panose="020B0503020204020204" pitchFamily="34" charset="-122"/>
                <a:ea typeface="微软雅黑" panose="020B0503020204020204" pitchFamily="34" charset="-122"/>
              </a:rPr>
              <a:t>5</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11</a:t>
            </a:fld>
            <a:endParaRPr lang="zh-CN" altLang="en-US"/>
          </a:p>
        </p:txBody>
      </p:sp>
    </p:spTree>
    <p:extLst>
      <p:ext uri="{BB962C8B-B14F-4D97-AF65-F5344CB8AC3E}">
        <p14:creationId xmlns:p14="http://schemas.microsoft.com/office/powerpoint/2010/main" val="217359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代码中</a:t>
            </a:r>
            <a:r>
              <a:rPr lang="en-US" altLang="zh-CN" dirty="0" smtClean="0"/>
              <a:t>r</a:t>
            </a:r>
            <a:r>
              <a:rPr lang="en-US" altLang="zh-CN" baseline="0" dirty="0" smtClean="0"/>
              <a:t> </a:t>
            </a:r>
            <a:r>
              <a:rPr lang="zh-CN" altLang="en-US" baseline="0" dirty="0" smtClean="0"/>
              <a:t>取</a:t>
            </a:r>
            <a:r>
              <a:rPr lang="en-US" altLang="zh-CN" dirty="0" smtClean="0"/>
              <a:t>[0.1, 0.3, 0.5, 0.7, 1.0]</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12</a:t>
            </a:fld>
            <a:endParaRPr lang="zh-CN" altLang="en-US"/>
          </a:p>
        </p:txBody>
      </p:sp>
    </p:spTree>
    <p:extLst>
      <p:ext uri="{BB962C8B-B14F-4D97-AF65-F5344CB8AC3E}">
        <p14:creationId xmlns:p14="http://schemas.microsoft.com/office/powerpoint/2010/main" val="343732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13</a:t>
            </a:fld>
            <a:endParaRPr lang="zh-CN" altLang="en-US"/>
          </a:p>
        </p:txBody>
      </p:sp>
    </p:spTree>
    <p:extLst>
      <p:ext uri="{BB962C8B-B14F-4D97-AF65-F5344CB8AC3E}">
        <p14:creationId xmlns:p14="http://schemas.microsoft.com/office/powerpoint/2010/main" val="65942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14</a:t>
            </a:fld>
            <a:endParaRPr lang="zh-CN" altLang="en-US"/>
          </a:p>
        </p:txBody>
      </p:sp>
    </p:spTree>
    <p:extLst>
      <p:ext uri="{BB962C8B-B14F-4D97-AF65-F5344CB8AC3E}">
        <p14:creationId xmlns:p14="http://schemas.microsoft.com/office/powerpoint/2010/main" val="3395351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in_dim</a:t>
            </a:r>
            <a:r>
              <a:rPr lang="en-US" altLang="zh-CN" dirty="0" smtClean="0"/>
              <a:t> = total_embed_dim_2 #(n_one_hot_slot_2 + n_mul_hot_slot_2)*k   </a:t>
            </a:r>
            <a:r>
              <a:rPr lang="zh-CN" altLang="en-US" dirty="0" smtClean="0"/>
              <a:t>（</a:t>
            </a:r>
            <a:r>
              <a:rPr lang="en-US" altLang="zh-CN" dirty="0" smtClean="0"/>
              <a:t>2+3</a:t>
            </a:r>
            <a:r>
              <a:rPr lang="zh-CN" altLang="en-US" dirty="0" smtClean="0"/>
              <a:t>）*</a:t>
            </a:r>
            <a:r>
              <a:rPr lang="en-US" altLang="zh-CN" dirty="0" smtClean="0"/>
              <a:t>10</a:t>
            </a:r>
          </a:p>
          <a:p>
            <a:r>
              <a:rPr lang="en-US" altLang="zh-CN" dirty="0" err="1" smtClean="0"/>
              <a:t>out_dim</a:t>
            </a:r>
            <a:r>
              <a:rPr lang="en-US" altLang="zh-CN" dirty="0" smtClean="0"/>
              <a:t> = </a:t>
            </a:r>
            <a:r>
              <a:rPr lang="en-US" altLang="zh-CN" dirty="0" err="1" smtClean="0"/>
              <a:t>inter_dim</a:t>
            </a:r>
            <a:r>
              <a:rPr lang="en-US" altLang="zh-CN" dirty="0" smtClean="0"/>
              <a:t> # 10</a:t>
            </a:r>
          </a:p>
          <a:p>
            <a:r>
              <a:rPr lang="en-US" altLang="zh-CN" dirty="0" err="1" smtClean="0"/>
              <a:t>cur_range</a:t>
            </a:r>
            <a:r>
              <a:rPr lang="en-US" altLang="zh-CN" dirty="0" smtClean="0"/>
              <a:t> = </a:t>
            </a:r>
            <a:r>
              <a:rPr lang="en-US" altLang="zh-CN" dirty="0" err="1" smtClean="0"/>
              <a:t>np.sqrt</a:t>
            </a:r>
            <a:r>
              <a:rPr lang="en-US" altLang="zh-CN" dirty="0" smtClean="0"/>
              <a:t>(6.0 / (</a:t>
            </a:r>
            <a:r>
              <a:rPr lang="en-US" altLang="zh-CN" dirty="0" err="1" smtClean="0"/>
              <a:t>in_dim</a:t>
            </a:r>
            <a:r>
              <a:rPr lang="en-US" altLang="zh-CN" dirty="0" smtClean="0"/>
              <a:t> + </a:t>
            </a:r>
            <a:r>
              <a:rPr lang="en-US" altLang="zh-CN" dirty="0" err="1" smtClean="0"/>
              <a:t>out_dim</a:t>
            </a:r>
            <a:r>
              <a:rPr lang="en-US" altLang="zh-CN" dirty="0" smtClean="0"/>
              <a:t>))</a:t>
            </a:r>
          </a:p>
          <a:p>
            <a:r>
              <a:rPr lang="en-US" altLang="zh-CN" dirty="0" err="1" smtClean="0"/>
              <a:t>H_a</a:t>
            </a:r>
            <a:r>
              <a:rPr lang="en-US" altLang="zh-CN" dirty="0" smtClean="0"/>
              <a:t> = </a:t>
            </a:r>
            <a:r>
              <a:rPr lang="en-US" altLang="zh-CN" dirty="0" err="1" smtClean="0"/>
              <a:t>tf.Variable</a:t>
            </a:r>
            <a:r>
              <a:rPr lang="en-US" altLang="zh-CN" dirty="0" smtClean="0"/>
              <a:t>(</a:t>
            </a:r>
            <a:r>
              <a:rPr lang="en-US" altLang="zh-CN" dirty="0" err="1" smtClean="0"/>
              <a:t>tf.random_uniform</a:t>
            </a:r>
            <a:r>
              <a:rPr lang="en-US" altLang="zh-CN" dirty="0" smtClean="0"/>
              <a:t>([</a:t>
            </a:r>
            <a:r>
              <a:rPr lang="en-US" altLang="zh-CN" dirty="0" err="1" smtClean="0"/>
              <a:t>in_dim</a:t>
            </a:r>
            <a:r>
              <a:rPr lang="en-US" altLang="zh-CN" dirty="0" smtClean="0"/>
              <a:t>, </a:t>
            </a:r>
            <a:r>
              <a:rPr lang="en-US" altLang="zh-CN" dirty="0" err="1" smtClean="0"/>
              <a:t>out_dim</a:t>
            </a:r>
            <a:r>
              <a:rPr lang="en-US" altLang="zh-CN" dirty="0" smtClean="0"/>
              <a:t>], -</a:t>
            </a:r>
            <a:r>
              <a:rPr lang="en-US" altLang="zh-CN" dirty="0" err="1" smtClean="0"/>
              <a:t>cur_range</a:t>
            </a:r>
            <a:r>
              <a:rPr lang="en-US" altLang="zh-CN" dirty="0" smtClean="0"/>
              <a:t>, </a:t>
            </a:r>
            <a:r>
              <a:rPr lang="en-US" altLang="zh-CN" dirty="0" err="1" smtClean="0"/>
              <a:t>cur_range</a:t>
            </a:r>
            <a:r>
              <a:rPr lang="en-US" altLang="zh-CN" dirty="0" smtClean="0"/>
              <a:t>))</a:t>
            </a:r>
          </a:p>
          <a:p>
            <a:r>
              <a:rPr lang="en-US" altLang="zh-CN" dirty="0" smtClean="0"/>
              <a:t>    </a:t>
            </a:r>
          </a:p>
          <a:p>
            <a:r>
              <a:rPr lang="en-US" altLang="zh-CN" dirty="0" err="1" smtClean="0"/>
              <a:t>in_dim</a:t>
            </a:r>
            <a:r>
              <a:rPr lang="en-US" altLang="zh-CN" dirty="0" smtClean="0"/>
              <a:t> = </a:t>
            </a:r>
            <a:r>
              <a:rPr lang="en-US" altLang="zh-CN" dirty="0" err="1" smtClean="0"/>
              <a:t>inter_dim</a:t>
            </a:r>
            <a:r>
              <a:rPr lang="en-US" altLang="zh-CN" dirty="0" smtClean="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out_dim</a:t>
            </a:r>
            <a:r>
              <a:rPr lang="en-US" altLang="zh-CN" dirty="0" smtClean="0"/>
              <a:t> = total_embed_dim_1 #(n_one_hot_slot_1 + n_mul_hot_slot_1)*k  </a:t>
            </a:r>
            <a:r>
              <a:rPr lang="zh-CN" altLang="en-US" dirty="0" smtClean="0"/>
              <a:t>（</a:t>
            </a:r>
            <a:r>
              <a:rPr lang="en-US" altLang="zh-CN" dirty="0" smtClean="0"/>
              <a:t>2+3</a:t>
            </a:r>
            <a:r>
              <a:rPr lang="zh-CN" altLang="en-US" dirty="0" smtClean="0"/>
              <a:t>）*</a:t>
            </a:r>
            <a:r>
              <a:rPr lang="en-US" altLang="zh-CN" dirty="0" smtClean="0"/>
              <a:t>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en-US" altLang="zh-CN" dirty="0" err="1" smtClean="0"/>
              <a:t>cur_range</a:t>
            </a:r>
            <a:r>
              <a:rPr lang="en-US" altLang="zh-CN" dirty="0" smtClean="0"/>
              <a:t> = </a:t>
            </a:r>
            <a:r>
              <a:rPr lang="en-US" altLang="zh-CN" dirty="0" err="1" smtClean="0"/>
              <a:t>np.sqrt</a:t>
            </a:r>
            <a:r>
              <a:rPr lang="en-US" altLang="zh-CN" dirty="0" smtClean="0"/>
              <a:t>(6.0 / (</a:t>
            </a:r>
            <a:r>
              <a:rPr lang="en-US" altLang="zh-CN" dirty="0" err="1" smtClean="0"/>
              <a:t>in_dim</a:t>
            </a:r>
            <a:r>
              <a:rPr lang="en-US" altLang="zh-CN" dirty="0" smtClean="0"/>
              <a:t> + </a:t>
            </a:r>
            <a:r>
              <a:rPr lang="en-US" altLang="zh-CN" dirty="0" err="1" smtClean="0"/>
              <a:t>out_dim</a:t>
            </a:r>
            <a:r>
              <a:rPr lang="en-US" altLang="zh-CN" dirty="0" smtClean="0"/>
              <a:t>))</a:t>
            </a:r>
          </a:p>
          <a:p>
            <a:r>
              <a:rPr lang="en-US" altLang="zh-CN" dirty="0" err="1" smtClean="0"/>
              <a:t>H_b</a:t>
            </a:r>
            <a:r>
              <a:rPr lang="en-US" altLang="zh-CN" dirty="0" smtClean="0"/>
              <a:t> = </a:t>
            </a:r>
            <a:r>
              <a:rPr lang="en-US" altLang="zh-CN" dirty="0" err="1" smtClean="0"/>
              <a:t>tf.Variable</a:t>
            </a:r>
            <a:r>
              <a:rPr lang="en-US" altLang="zh-CN" dirty="0" smtClean="0"/>
              <a:t>(</a:t>
            </a:r>
            <a:r>
              <a:rPr lang="en-US" altLang="zh-CN" dirty="0" err="1" smtClean="0"/>
              <a:t>tf.random_uniform</a:t>
            </a:r>
            <a:r>
              <a:rPr lang="en-US" altLang="zh-CN" dirty="0" smtClean="0"/>
              <a:t>([</a:t>
            </a:r>
            <a:r>
              <a:rPr lang="en-US" altLang="zh-CN" dirty="0" err="1" smtClean="0"/>
              <a:t>in_dim</a:t>
            </a:r>
            <a:r>
              <a:rPr lang="en-US" altLang="zh-CN" dirty="0" smtClean="0"/>
              <a:t>, </a:t>
            </a:r>
            <a:r>
              <a:rPr lang="en-US" altLang="zh-CN" dirty="0" err="1" smtClean="0"/>
              <a:t>out_dim</a:t>
            </a:r>
            <a:r>
              <a:rPr lang="en-US" altLang="zh-CN" dirty="0" smtClean="0"/>
              <a:t>], -</a:t>
            </a:r>
            <a:r>
              <a:rPr lang="en-US" altLang="zh-CN" dirty="0" err="1" smtClean="0"/>
              <a:t>cur_range</a:t>
            </a:r>
            <a:r>
              <a:rPr lang="en-US" altLang="zh-CN" dirty="0" smtClean="0"/>
              <a:t>, </a:t>
            </a:r>
            <a:r>
              <a:rPr lang="en-US" altLang="zh-CN" dirty="0" err="1" smtClean="0"/>
              <a:t>cur_range</a:t>
            </a:r>
            <a:r>
              <a:rPr lang="en-US" altLang="zh-CN" dirty="0" smtClean="0"/>
              <a:t>)) </a:t>
            </a:r>
          </a:p>
          <a:p>
            <a:endParaRPr lang="en-US" altLang="zh-CN" dirty="0" smtClean="0"/>
          </a:p>
          <a:p>
            <a:r>
              <a:rPr lang="zh-CN" altLang="en-US" dirty="0" smtClean="0"/>
              <a:t>从</a:t>
            </a:r>
            <a:r>
              <a:rPr lang="en-US" altLang="zh-CN" dirty="0" smtClean="0"/>
              <a:t>2500</a:t>
            </a:r>
            <a:r>
              <a:rPr lang="zh-CN" altLang="en-US" dirty="0" smtClean="0"/>
              <a:t>到</a:t>
            </a:r>
            <a:r>
              <a:rPr lang="en-US" altLang="zh-CN" dirty="0" smtClean="0"/>
              <a:t>1000</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15</a:t>
            </a:fld>
            <a:endParaRPr lang="zh-CN" altLang="en-US"/>
          </a:p>
        </p:txBody>
      </p:sp>
    </p:spTree>
    <p:extLst>
      <p:ext uri="{BB962C8B-B14F-4D97-AF65-F5344CB8AC3E}">
        <p14:creationId xmlns:p14="http://schemas.microsoft.com/office/powerpoint/2010/main" val="4085641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DSTN</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MiNet</a:t>
            </a:r>
            <a:r>
              <a:rPr lang="zh-CN" altLang="en-US" sz="1200" b="0" i="0" kern="1200" dirty="0" smtClean="0">
                <a:solidFill>
                  <a:schemeClr val="tx1"/>
                </a:solidFill>
                <a:effectLst/>
                <a:latin typeface="+mn-lt"/>
                <a:ea typeface="+mn-ea"/>
                <a:cs typeface="+mn-cs"/>
              </a:rPr>
              <a:t>是同一作者</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一个是</a:t>
            </a:r>
            <a:r>
              <a:rPr lang="en-US" altLang="zh-CN" sz="1200" b="0" i="0" kern="1200" dirty="0" err="1" smtClean="0">
                <a:solidFill>
                  <a:schemeClr val="tx1"/>
                </a:solidFill>
                <a:effectLst/>
                <a:latin typeface="+mn-lt"/>
                <a:ea typeface="+mn-ea"/>
                <a:cs typeface="+mn-cs"/>
              </a:rPr>
              <a:t>uc</a:t>
            </a:r>
            <a:r>
              <a:rPr lang="zh-CN" altLang="en-US" sz="1200" b="0" i="0" kern="1200" dirty="0" smtClean="0">
                <a:solidFill>
                  <a:schemeClr val="tx1"/>
                </a:solidFill>
                <a:effectLst/>
                <a:latin typeface="+mn-lt"/>
                <a:ea typeface="+mn-ea"/>
                <a:cs typeface="+mn-cs"/>
              </a:rPr>
              <a:t>头条的数据集，数据来自新闻和广告曝光和点击日志的随机采样。用</a:t>
            </a:r>
            <a:r>
              <a:rPr lang="en-US" altLang="zh-CN" sz="1200" b="0" i="0" kern="1200" dirty="0" smtClean="0">
                <a:solidFill>
                  <a:schemeClr val="tx1"/>
                </a:solidFill>
                <a:effectLst/>
                <a:latin typeface="+mn-lt"/>
                <a:ea typeface="+mn-ea"/>
                <a:cs typeface="+mn-cs"/>
              </a:rPr>
              <a:t>2019</a:t>
            </a:r>
            <a:r>
              <a:rPr lang="zh-CN" altLang="en-US" sz="1200" b="0" i="0" kern="1200" dirty="0" smtClean="0">
                <a:solidFill>
                  <a:schemeClr val="tx1"/>
                </a:solidFill>
                <a:effectLst/>
                <a:latin typeface="+mn-lt"/>
                <a:ea typeface="+mn-ea"/>
                <a:cs typeface="+mn-cs"/>
              </a:rPr>
              <a:t>年中的连续</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天作为训练集，第七天作为验证集，第八天作为测试集。在验证集上找到最优超参数后，会把训练集和验证集合并成最终的训练集，然后使用最优超参数进行训练。</a:t>
            </a:r>
          </a:p>
          <a:p>
            <a:r>
              <a:rPr lang="zh-CN" altLang="en-US" sz="1200" b="0" i="0" kern="1200" dirty="0" smtClean="0">
                <a:solidFill>
                  <a:schemeClr val="tx1"/>
                </a:solidFill>
                <a:effectLst/>
                <a:latin typeface="+mn-lt"/>
                <a:ea typeface="+mn-ea"/>
                <a:cs typeface="+mn-cs"/>
              </a:rPr>
              <a:t>第二个数据集是亚马逊的评分数据集，用了</a:t>
            </a:r>
            <a:r>
              <a:rPr lang="en-US" altLang="zh-CN" sz="1200" b="0" i="0" kern="1200" dirty="0" smtClean="0">
                <a:solidFill>
                  <a:schemeClr val="tx1"/>
                </a:solidFill>
                <a:effectLst/>
                <a:latin typeface="+mn-lt"/>
                <a:ea typeface="+mn-ea"/>
                <a:cs typeface="+mn-cs"/>
              </a:rPr>
              <a:t>book</a:t>
            </a:r>
            <a:r>
              <a:rPr lang="zh-CN" altLang="en-US" sz="1200" b="0" i="0" kern="1200" dirty="0" smtClean="0">
                <a:solidFill>
                  <a:schemeClr val="tx1"/>
                </a:solidFill>
                <a:effectLst/>
                <a:latin typeface="+mn-lt"/>
                <a:ea typeface="+mn-ea"/>
                <a:cs typeface="+mn-cs"/>
              </a:rPr>
              <a:t>数据集做源域，</a:t>
            </a:r>
            <a:r>
              <a:rPr lang="en-US" altLang="zh-CN" sz="1200" b="0" i="0" kern="1200" dirty="0" smtClean="0">
                <a:solidFill>
                  <a:schemeClr val="tx1"/>
                </a:solidFill>
                <a:effectLst/>
                <a:latin typeface="+mn-lt"/>
                <a:ea typeface="+mn-ea"/>
                <a:cs typeface="+mn-cs"/>
              </a:rPr>
              <a:t>movie</a:t>
            </a:r>
            <a:r>
              <a:rPr lang="zh-CN" altLang="en-US" sz="1200" b="0" i="0" kern="1200" dirty="0" smtClean="0">
                <a:solidFill>
                  <a:schemeClr val="tx1"/>
                </a:solidFill>
                <a:effectLst/>
                <a:latin typeface="+mn-lt"/>
                <a:ea typeface="+mn-ea"/>
                <a:cs typeface="+mn-cs"/>
              </a:rPr>
              <a:t>做目标域。在数据预处理时，只保留评分记录大于</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次的用户，将</a:t>
            </a:r>
            <a:r>
              <a:rPr lang="en-US" altLang="zh-CN" sz="1200" b="0" i="0" kern="1200" dirty="0" smtClean="0">
                <a:solidFill>
                  <a:schemeClr val="tx1"/>
                </a:solidFill>
                <a:effectLst/>
                <a:latin typeface="+mn-lt"/>
                <a:ea typeface="+mn-ea"/>
                <a:cs typeface="+mn-cs"/>
              </a:rPr>
              <a:t>4-5</a:t>
            </a:r>
            <a:r>
              <a:rPr lang="zh-CN" altLang="en-US" sz="1200" b="0" i="0" kern="1200" dirty="0" smtClean="0">
                <a:solidFill>
                  <a:schemeClr val="tx1"/>
                </a:solidFill>
                <a:effectLst/>
                <a:latin typeface="+mn-lt"/>
                <a:ea typeface="+mn-ea"/>
                <a:cs typeface="+mn-cs"/>
              </a:rPr>
              <a:t>分认为是正样本，其余分数认为是负样本。为了不造成特征穿越，会按时间戳对样本进行排序，将每个用户的最后一次评分记录放入测试集中，倒数第二次评分记录放入验证集中，其余的作为训练集。</a:t>
            </a: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16</a:t>
            </a:fld>
            <a:endParaRPr lang="zh-CN" altLang="en-US"/>
          </a:p>
        </p:txBody>
      </p:sp>
    </p:spTree>
    <p:extLst>
      <p:ext uri="{BB962C8B-B14F-4D97-AF65-F5344CB8AC3E}">
        <p14:creationId xmlns:p14="http://schemas.microsoft.com/office/powerpoint/2010/main" val="340581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“消融研究”这一术语的根源于</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世纪</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年代和</a:t>
            </a:r>
            <a:r>
              <a:rPr lang="en-US" altLang="zh-CN" sz="1200" b="0" i="0" kern="1200" dirty="0" smtClean="0">
                <a:solidFill>
                  <a:schemeClr val="tx1"/>
                </a:solidFill>
                <a:effectLst/>
                <a:latin typeface="+mn-lt"/>
                <a:ea typeface="+mn-ea"/>
                <a:cs typeface="+mn-cs"/>
              </a:rPr>
              <a:t>70</a:t>
            </a:r>
            <a:r>
              <a:rPr lang="zh-CN" altLang="en-US" sz="1200" b="0" i="0" kern="1200" dirty="0" smtClean="0">
                <a:solidFill>
                  <a:schemeClr val="tx1"/>
                </a:solidFill>
                <a:effectLst/>
                <a:latin typeface="+mn-lt"/>
                <a:ea typeface="+mn-ea"/>
                <a:cs typeface="+mn-cs"/>
              </a:rPr>
              <a:t>年代的实验心理学领域，其中动物的大脑部分被移除以研究其对其行为的影响。</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在机器学习，特别是复杂的深度神经网络的背景下，已经采用“消融研究”来描述去除网络的某些部分的过程，以便更好地理解网络的行为。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去除网络的某些部分，了解究竟是哪些特征提升了算法性能。</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17</a:t>
            </a:fld>
            <a:endParaRPr lang="zh-CN" altLang="en-US"/>
          </a:p>
        </p:txBody>
      </p:sp>
    </p:spTree>
    <p:extLst>
      <p:ext uri="{BB962C8B-B14F-4D97-AF65-F5344CB8AC3E}">
        <p14:creationId xmlns:p14="http://schemas.microsoft.com/office/powerpoint/2010/main" val="2723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18</a:t>
            </a:fld>
            <a:endParaRPr lang="zh-CN" altLang="en-US"/>
          </a:p>
        </p:txBody>
      </p:sp>
    </p:spTree>
    <p:extLst>
      <p:ext uri="{BB962C8B-B14F-4D97-AF65-F5344CB8AC3E}">
        <p14:creationId xmlns:p14="http://schemas.microsoft.com/office/powerpoint/2010/main" val="425005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19</a:t>
            </a:fld>
            <a:endParaRPr lang="zh-CN" altLang="en-US"/>
          </a:p>
        </p:txBody>
      </p:sp>
    </p:spTree>
    <p:extLst>
      <p:ext uri="{BB962C8B-B14F-4D97-AF65-F5344CB8AC3E}">
        <p14:creationId xmlns:p14="http://schemas.microsoft.com/office/powerpoint/2010/main" val="2706720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20</a:t>
            </a:fld>
            <a:endParaRPr lang="zh-CN" altLang="en-US"/>
          </a:p>
        </p:txBody>
      </p:sp>
    </p:spTree>
    <p:extLst>
      <p:ext uri="{BB962C8B-B14F-4D97-AF65-F5344CB8AC3E}">
        <p14:creationId xmlns:p14="http://schemas.microsoft.com/office/powerpoint/2010/main" val="260662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2</a:t>
            </a:fld>
            <a:endParaRPr lang="zh-CN" altLang="en-US"/>
          </a:p>
        </p:txBody>
      </p:sp>
    </p:spTree>
    <p:extLst>
      <p:ext uri="{BB962C8B-B14F-4D97-AF65-F5344CB8AC3E}">
        <p14:creationId xmlns:p14="http://schemas.microsoft.com/office/powerpoint/2010/main" val="165415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同时通过两个级别的</a:t>
            </a:r>
            <a:r>
              <a:rPr lang="en-US" altLang="zh-CN" dirty="0" smtClean="0"/>
              <a:t>Attention </a:t>
            </a:r>
            <a:r>
              <a:rPr lang="zh-CN" altLang="en-US" dirty="0" smtClean="0"/>
              <a:t>：</a:t>
            </a:r>
            <a:r>
              <a:rPr lang="en-US" altLang="zh-CN" dirty="0" smtClean="0"/>
              <a:t>item-level attention</a:t>
            </a:r>
            <a:r>
              <a:rPr lang="zh-CN" altLang="en-US" dirty="0" smtClean="0"/>
              <a:t>从用户最近点击的</a:t>
            </a:r>
            <a:r>
              <a:rPr lang="en-US" altLang="zh-CN" dirty="0" smtClean="0"/>
              <a:t>news/ads</a:t>
            </a:r>
            <a:r>
              <a:rPr lang="zh-CN" altLang="en-US" dirty="0" smtClean="0"/>
              <a:t>中提取有用的信息；</a:t>
            </a:r>
            <a:r>
              <a:rPr lang="en-US" altLang="zh-CN" dirty="0" smtClean="0"/>
              <a:t>interest-level attention </a:t>
            </a:r>
            <a:r>
              <a:rPr lang="zh-CN" altLang="en-US" dirty="0" smtClean="0"/>
              <a:t>能够自适应地调整三种类型用户兴趣的比重。</a:t>
            </a:r>
            <a:endParaRPr lang="en-US" altLang="zh-CN" dirty="0" smtClean="0"/>
          </a:p>
          <a:p>
            <a:endParaRPr lang="en-US" altLang="zh-CN" dirty="0" smtClean="0"/>
          </a:p>
          <a:p>
            <a:r>
              <a:rPr lang="zh-CN" altLang="en-US" dirty="0" smtClean="0"/>
              <a:t>跨域预估对于解决数据稀疏问题和冷启动问题有很大的优势。</a:t>
            </a: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21</a:t>
            </a:fld>
            <a:endParaRPr lang="zh-CN" altLang="en-US"/>
          </a:p>
        </p:txBody>
      </p:sp>
    </p:spTree>
    <p:extLst>
      <p:ext uri="{BB962C8B-B14F-4D97-AF65-F5344CB8AC3E}">
        <p14:creationId xmlns:p14="http://schemas.microsoft.com/office/powerpoint/2010/main" val="1948033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”域“指的是通过某种方式聚集在一起的集合。”域“的定义可大可小。</a:t>
            </a:r>
          </a:p>
          <a:p>
            <a:r>
              <a:rPr lang="zh-CN" altLang="en-US" sz="1200" b="0" i="0" kern="1200" dirty="0" smtClean="0">
                <a:solidFill>
                  <a:schemeClr val="tx1"/>
                </a:solidFill>
                <a:effectLst/>
                <a:latin typeface="+mn-lt"/>
                <a:ea typeface="+mn-ea"/>
                <a:cs typeface="+mn-cs"/>
              </a:rPr>
              <a:t>只要是两个不一样的集合之间互相使用数据都可以称之为”跨域“</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3</a:t>
            </a:fld>
            <a:endParaRPr lang="zh-CN" altLang="en-US"/>
          </a:p>
        </p:txBody>
      </p:sp>
    </p:spTree>
    <p:extLst>
      <p:ext uri="{BB962C8B-B14F-4D97-AF65-F5344CB8AC3E}">
        <p14:creationId xmlns:p14="http://schemas.microsoft.com/office/powerpoint/2010/main" val="1794159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dirty="0" smtClean="0">
                <a:solidFill>
                  <a:srgbClr val="121212"/>
                </a:solidFill>
                <a:latin typeface="微软雅黑" panose="020B0503020204020204" pitchFamily="34" charset="-122"/>
                <a:ea typeface="微软雅黑" panose="020B0503020204020204" pitchFamily="34" charset="-122"/>
              </a:rPr>
              <a:t>目标域的新用户很可能是源域的旧用户，那么将源域的信息拿过来辅助提升推荐的效果，能一定程度上解决冷启动。</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dirty="0" smtClean="0">
                <a:solidFill>
                  <a:srgbClr val="121212"/>
                </a:solidFill>
                <a:latin typeface="微软雅黑" panose="020B0503020204020204" pitchFamily="34" charset="-122"/>
                <a:ea typeface="微软雅黑" panose="020B0503020204020204" pitchFamily="34" charset="-122"/>
              </a:rPr>
              <a:t>同时参考了多个域的特征，自然而然会对推荐结果的多样性进行一定的优化。最终，它还会反作用于源域，能够实现源域的推荐与目标的域推荐效果的共同提升。</a:t>
            </a:r>
            <a:endParaRPr lang="en-US" altLang="zh-CN" dirty="0" smtClean="0">
              <a:solidFill>
                <a:srgbClr val="121212"/>
              </a:solidFill>
              <a:latin typeface="微软雅黑" panose="020B0503020204020204" pitchFamily="34" charset="-122"/>
              <a:ea typeface="微软雅黑" panose="020B0503020204020204" pitchFamily="34" charset="-122"/>
            </a:endParaRPr>
          </a:p>
          <a:p>
            <a:endParaRPr lang="en-US" altLang="zh-CN" dirty="0" smtClean="0">
              <a:solidFill>
                <a:srgbClr val="121212"/>
              </a:solidFill>
              <a:latin typeface="微软雅黑" panose="020B0503020204020204" pitchFamily="34" charset="-122"/>
              <a:ea typeface="微软雅黑" panose="020B0503020204020204" pitchFamily="34" charset="-122"/>
            </a:endParaRPr>
          </a:p>
          <a:p>
            <a:r>
              <a:rPr lang="zh-CN" altLang="en-US" sz="1200" b="0" i="0" kern="1200" dirty="0" smtClean="0">
                <a:solidFill>
                  <a:schemeClr val="tx1"/>
                </a:solidFill>
                <a:effectLst/>
                <a:latin typeface="+mn-lt"/>
                <a:ea typeface="+mn-ea"/>
                <a:cs typeface="+mn-cs"/>
              </a:rPr>
              <a:t>劣势：原始数据中往往包含大量稀疏的特征，例如用户和物品的</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，交叉特征的维度空间是原始特征维度的乘积，因此很容易带来维度灾难的问题；</a:t>
            </a:r>
            <a:endParaRPr lang="en-US" altLang="zh-CN" dirty="0" smtClean="0">
              <a:solidFill>
                <a:srgbClr val="121212"/>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4</a:t>
            </a:fld>
            <a:endParaRPr lang="zh-CN" altLang="en-US"/>
          </a:p>
        </p:txBody>
      </p:sp>
    </p:spTree>
    <p:extLst>
      <p:ext uri="{BB962C8B-B14F-4D97-AF65-F5344CB8AC3E}">
        <p14:creationId xmlns:p14="http://schemas.microsoft.com/office/powerpoint/2010/main" val="326238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latin typeface="微软雅黑" panose="020B0503020204020204" pitchFamily="34" charset="-122"/>
                <a:ea typeface="微软雅黑" panose="020B0503020204020204" pitchFamily="34" charset="-122"/>
              </a:rPr>
              <a:t>通过跨域数据（用户交互过得所有的新闻和广告记录）可以学习出一个包含更多语义信息和可信度更高的</a:t>
            </a:r>
            <a:r>
              <a:rPr lang="en-US" altLang="zh-CN" dirty="0" smtClean="0">
                <a:latin typeface="微软雅黑" panose="020B0503020204020204" pitchFamily="34" charset="-122"/>
                <a:ea typeface="微软雅黑" panose="020B0503020204020204" pitchFamily="34" charset="-122"/>
              </a:rPr>
              <a:t>user embedding</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尽管广告和新闻的内容可能是完全不同，但其中很可能会存在一个确定的相关性比，如看了娱乐新闻后的用户可能会去点击游戏广告。</a:t>
            </a: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5</a:t>
            </a:fld>
            <a:endParaRPr lang="zh-CN" altLang="en-US"/>
          </a:p>
        </p:txBody>
      </p:sp>
    </p:spTree>
    <p:extLst>
      <p:ext uri="{BB962C8B-B14F-4D97-AF65-F5344CB8AC3E}">
        <p14:creationId xmlns:p14="http://schemas.microsoft.com/office/powerpoint/2010/main" val="109169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latin typeface="微软雅黑" panose="020B0503020204020204" pitchFamily="34" charset="-122"/>
                <a:ea typeface="微软雅黑" panose="020B0503020204020204" pitchFamily="34" charset="-122"/>
              </a:rPr>
              <a:t>⽐如20岁左右的男性⽤户可能对体育赛事或者游戏类的资讯或者⼴告⽐较感兴趣。这⾥主要做法是将⽤户ID、⽤户性别、⽤户所在地域、⽤户的⼿机设备等embedding向量进⾏拼接，输出为pu。例如⽤户ID为123，城市为北京，男性⽤户，使⽤苹果⼿机，得到的⻓期兴趣表示</a:t>
            </a: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7</a:t>
            </a:fld>
            <a:endParaRPr lang="zh-CN" altLang="en-US"/>
          </a:p>
        </p:txBody>
      </p:sp>
    </p:spTree>
    <p:extLst>
      <p:ext uri="{BB962C8B-B14F-4D97-AF65-F5344CB8AC3E}">
        <p14:creationId xmlns:p14="http://schemas.microsoft.com/office/powerpoint/2010/main" val="418239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eaLnBrk="1" fontAlgn="base" hangingPunct="1">
              <a:lnSpc>
                <a:spcPct val="100000"/>
              </a:lnSpc>
              <a:spcBef>
                <a:spcPct val="0"/>
              </a:spcBef>
              <a:spcAft>
                <a:spcPct val="0"/>
              </a:spcAft>
              <a:buClrTx/>
              <a:buSzTx/>
              <a:buFontTx/>
              <a:buNone/>
              <a:tabLst/>
            </a:pPr>
            <a:r>
              <a:rPr lang="zh-CN" altLang="zh-CN" dirty="0" smtClean="0">
                <a:latin typeface="微软雅黑" panose="020B0503020204020204" pitchFamily="34" charset="-122"/>
                <a:ea typeface="微软雅黑" panose="020B0503020204020204" pitchFamily="34" charset="-122"/>
              </a:rPr>
              <a:t>item-level attention，主要用来解决之前提到的五个问题中的1，transfer矩阵用来解决的是问题3。</a:t>
            </a: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Dh</a:t>
            </a:r>
            <a:r>
              <a:rPr lang="zh-CN" altLang="en-US" dirty="0" smtClean="0">
                <a:latin typeface="微软雅黑" panose="020B0503020204020204" pitchFamily="34" charset="-122"/>
                <a:ea typeface="微软雅黑" panose="020B0503020204020204" pitchFamily="34" charset="-122"/>
              </a:rPr>
              <a:t>是模型超参数</a:t>
            </a: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8</a:t>
            </a:fld>
            <a:endParaRPr lang="zh-CN" altLang="en-US"/>
          </a:p>
        </p:txBody>
      </p:sp>
    </p:spTree>
    <p:extLst>
      <p:ext uri="{BB962C8B-B14F-4D97-AF65-F5344CB8AC3E}">
        <p14:creationId xmlns:p14="http://schemas.microsoft.com/office/powerpoint/2010/main" val="391590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eaLnBrk="1" fontAlgn="base" hangingPunct="1">
              <a:lnSpc>
                <a:spcPct val="100000"/>
              </a:lnSpc>
              <a:spcBef>
                <a:spcPct val="0"/>
              </a:spcBef>
              <a:spcAft>
                <a:spcPct val="0"/>
              </a:spcAft>
              <a:buClrTx/>
              <a:buSzTx/>
              <a:buFontTx/>
              <a:buNone/>
              <a:tabLst/>
            </a:pPr>
            <a:r>
              <a:rPr lang="zh-CN" altLang="zh-CN" dirty="0" smtClean="0">
                <a:latin typeface="微软雅黑" panose="020B0503020204020204" pitchFamily="34" charset="-122"/>
                <a:ea typeface="微软雅黑" panose="020B0503020204020204" pitchFamily="34" charset="-122"/>
              </a:rPr>
              <a:t>item-level attention，主要用来解决之前提到的五个问题中的1，transfer矩阵用来解决的是问题3。</a:t>
            </a: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Dh</a:t>
            </a:r>
            <a:r>
              <a:rPr lang="zh-CN" altLang="en-US" dirty="0" smtClean="0">
                <a:latin typeface="微软雅黑" panose="020B0503020204020204" pitchFamily="34" charset="-122"/>
                <a:ea typeface="微软雅黑" panose="020B0503020204020204" pitchFamily="34" charset="-122"/>
              </a:rPr>
              <a:t>是模型超参数</a:t>
            </a: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9</a:t>
            </a:fld>
            <a:endParaRPr lang="zh-CN" altLang="en-US"/>
          </a:p>
        </p:txBody>
      </p:sp>
    </p:spTree>
    <p:extLst>
      <p:ext uri="{BB962C8B-B14F-4D97-AF65-F5344CB8AC3E}">
        <p14:creationId xmlns:p14="http://schemas.microsoft.com/office/powerpoint/2010/main" val="650254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latin typeface="微软雅黑" panose="020B0503020204020204" pitchFamily="34" charset="-122"/>
                <a:ea typeface="微软雅黑" panose="020B0503020204020204" pitchFamily="34" charset="-122"/>
              </a:rPr>
              <a:t>item-level attention，主要用来解决之前提到的五个问题中的2</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10</a:t>
            </a:fld>
            <a:endParaRPr lang="zh-CN" altLang="en-US"/>
          </a:p>
        </p:txBody>
      </p:sp>
    </p:spTree>
    <p:extLst>
      <p:ext uri="{BB962C8B-B14F-4D97-AF65-F5344CB8AC3E}">
        <p14:creationId xmlns:p14="http://schemas.microsoft.com/office/powerpoint/2010/main" val="179338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7221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26332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7987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99802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3105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813177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13529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394049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xfrm>
            <a:off x="8473620" y="6221731"/>
            <a:ext cx="263980" cy="269239"/>
          </a:xfrm>
          <a:prstGeom prst="rect">
            <a:avLst/>
          </a:prstGeom>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13190587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流程图: 数据 2"/>
          <p:cNvSpPr/>
          <p:nvPr userDrawn="1"/>
        </p:nvSpPr>
        <p:spPr>
          <a:xfrm>
            <a:off x="378978" y="24271"/>
            <a:ext cx="1359462" cy="517891"/>
          </a:xfrm>
          <a:prstGeom prst="flowChartInputOutput">
            <a:avLst/>
          </a:prstGeom>
          <a:solidFill>
            <a:schemeClr val="accent1">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5"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987" t="82596" r="75769" b="6430"/>
          <a:stretch/>
        </p:blipFill>
        <p:spPr>
          <a:xfrm>
            <a:off x="10038998" y="0"/>
            <a:ext cx="2088266" cy="606903"/>
          </a:xfrm>
          <a:prstGeom prst="rect">
            <a:avLst/>
          </a:prstGeom>
        </p:spPr>
      </p:pic>
      <p:sp>
        <p:nvSpPr>
          <p:cNvPr id="6" name="流程图: 数据 5"/>
          <p:cNvSpPr/>
          <p:nvPr userDrawn="1"/>
        </p:nvSpPr>
        <p:spPr>
          <a:xfrm>
            <a:off x="40460" y="24271"/>
            <a:ext cx="1359462" cy="517891"/>
          </a:xfrm>
          <a:prstGeom prst="flowChartInputOutput">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7" name="直接连接符 6"/>
          <p:cNvCxnSpPr/>
          <p:nvPr userDrawn="1"/>
        </p:nvCxnSpPr>
        <p:spPr>
          <a:xfrm>
            <a:off x="80920" y="525978"/>
            <a:ext cx="9678075" cy="16184"/>
          </a:xfrm>
          <a:prstGeom prst="line">
            <a:avLst/>
          </a:prstGeom>
          <a:ln w="38100">
            <a:solidFill>
              <a:srgbClr val="2E75B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89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4875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2582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2641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817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1232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6978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995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9043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1237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672"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8.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2008.02974.pdf"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hyperlink" Target="https://blog.csdn.net/qq_32813967/article/details/81087973" TargetMode="External"/><Relationship Id="rId5" Type="http://schemas.openxmlformats.org/officeDocument/2006/relationships/hyperlink" Target="https://baijiahao.baidu.com/s?id=1672246490825129479&amp;wfr=spider&amp;for=pc" TargetMode="External"/><Relationship Id="rId4" Type="http://schemas.openxmlformats.org/officeDocument/2006/relationships/hyperlink" Target="https://github.com/oywtece/mi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4.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8.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17.xml"/><Relationship Id="rId6" Type="http://schemas.openxmlformats.org/officeDocument/2006/relationships/image" Target="../media/image13.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2.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1.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3"/>
          <p:cNvSpPr txBox="1"/>
          <p:nvPr/>
        </p:nvSpPr>
        <p:spPr>
          <a:xfrm>
            <a:off x="884903" y="1251180"/>
            <a:ext cx="6056671" cy="1969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sz="4400" b="1">
                <a:solidFill>
                  <a:srgbClr val="1B202D"/>
                </a:solidFill>
                <a:latin typeface="微软雅黑"/>
                <a:ea typeface="微软雅黑"/>
                <a:cs typeface="微软雅黑"/>
                <a:sym typeface="微软雅黑"/>
              </a:defRPr>
            </a:lvl1pPr>
          </a:lstStyle>
          <a:p>
            <a:pPr lvl="0" algn="ctr" hangingPunct="0">
              <a:lnSpc>
                <a:spcPct val="200000"/>
              </a:lnSpc>
              <a:defRPr/>
            </a:pPr>
            <a:r>
              <a:rPr lang="en-US" altLang="zh-CN" sz="2000" b="0" dirty="0" smtClean="0"/>
              <a:t>                </a:t>
            </a:r>
            <a:r>
              <a:rPr lang="en-US" altLang="zh-CN" sz="2000" dirty="0" smtClean="0"/>
              <a:t> </a:t>
            </a:r>
            <a:r>
              <a:rPr lang="en-US" altLang="zh-CN" dirty="0" err="1" smtClean="0"/>
              <a:t>MiNet</a:t>
            </a:r>
            <a:r>
              <a:rPr lang="en-US" altLang="zh-CN" dirty="0" smtClean="0"/>
              <a:t> </a:t>
            </a:r>
            <a:r>
              <a:rPr lang="zh-CN" altLang="en-US" dirty="0" smtClean="0"/>
              <a:t>介绍</a:t>
            </a:r>
            <a:r>
              <a:rPr lang="en-US" kern="0" dirty="0"/>
              <a:t>	</a:t>
            </a:r>
            <a:r>
              <a:rPr lang="en-US" sz="2000" kern="0" dirty="0" smtClean="0"/>
              <a:t>	</a:t>
            </a:r>
            <a:endParaRPr lang="en-US" sz="2000" kern="0" dirty="0"/>
          </a:p>
          <a:p>
            <a:pPr lvl="0" algn="ctr" hangingPunct="0">
              <a:lnSpc>
                <a:spcPct val="200000"/>
              </a:lnSpc>
              <a:defRPr/>
            </a:pPr>
            <a:r>
              <a:rPr lang="zh-CN" altLang="en-US" sz="2000" b="0" kern="0" dirty="0" smtClean="0">
                <a:latin typeface="微软雅黑" panose="020B0503020204020204" pitchFamily="34" charset="-122"/>
                <a:ea typeface="微软雅黑" panose="020B0503020204020204" pitchFamily="34" charset="-122"/>
              </a:rPr>
              <a:t>  </a:t>
            </a:r>
            <a:r>
              <a:rPr lang="zh-CN" altLang="en-US" sz="2000" b="0" kern="0" dirty="0" smtClean="0">
                <a:latin typeface="微软雅黑" panose="020B0503020204020204" pitchFamily="34" charset="-122"/>
                <a:ea typeface="微软雅黑" panose="020B0503020204020204" pitchFamily="34" charset="-122"/>
              </a:rPr>
              <a:t>张丽娜</a:t>
            </a:r>
            <a:endParaRPr kumimoji="0" sz="2000" b="0" i="0" u="none" strike="noStrike" kern="0" cap="none" spc="0" normalizeH="0" baseline="0" noProof="0" dirty="0">
              <a:ln>
                <a:noFill/>
              </a:ln>
              <a:solidFill>
                <a:srgbClr val="1B202D"/>
              </a:solidFill>
              <a:effectLst/>
              <a:uLnTx/>
              <a:uFillTx/>
              <a:latin typeface="微软雅黑" panose="020B0503020204020204" pitchFamily="34" charset="-122"/>
              <a:ea typeface="微软雅黑" panose="020B0503020204020204" pitchFamily="34" charset="-122"/>
              <a:sym typeface="微软雅黑"/>
            </a:endParaRPr>
          </a:p>
        </p:txBody>
      </p:sp>
      <p:sp>
        <p:nvSpPr>
          <p:cNvPr id="91" name="TextBox 4"/>
          <p:cNvSpPr txBox="1"/>
          <p:nvPr/>
        </p:nvSpPr>
        <p:spPr>
          <a:xfrm>
            <a:off x="2907401" y="3826381"/>
            <a:ext cx="4406238" cy="4154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100">
                <a:latin typeface="微软雅黑"/>
                <a:ea typeface="微软雅黑"/>
                <a:cs typeface="微软雅黑"/>
                <a:sym typeface="微软雅黑"/>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2100" b="0" i="0" u="none" strike="noStrike" kern="0" cap="none" spc="0" normalizeH="0" baseline="0" noProof="0" dirty="0">
              <a:ln>
                <a:noFill/>
              </a:ln>
              <a:solidFill>
                <a:srgbClr val="000000"/>
              </a:solidFill>
              <a:effectLst/>
              <a:uLnTx/>
              <a:uFillTx/>
              <a:latin typeface="微软雅黑"/>
              <a:ea typeface="微软雅黑"/>
              <a:sym typeface="微软雅黑"/>
            </a:endParaRPr>
          </a:p>
        </p:txBody>
      </p:sp>
    </p:spTree>
    <p:extLst>
      <p:ext uri="{BB962C8B-B14F-4D97-AF65-F5344CB8AC3E}">
        <p14:creationId xmlns:p14="http://schemas.microsoft.com/office/powerpoint/2010/main" val="394456024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8929" y="1124990"/>
            <a:ext cx="93414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dirty="0">
                <a:latin typeface="微软雅黑" panose="020B0503020204020204" pitchFamily="34" charset="-122"/>
                <a:ea typeface="微软雅黑" panose="020B0503020204020204" pitchFamily="34" charset="-122"/>
              </a:rPr>
              <a:t>目标域短期兴趣</a:t>
            </a:r>
            <a:r>
              <a:rPr lang="zh-CN" altLang="zh-CN" dirty="0" smtClean="0">
                <a:latin typeface="微软雅黑" panose="020B0503020204020204" pitchFamily="34" charset="-122"/>
                <a:ea typeface="微软雅黑" panose="020B0503020204020204" pitchFamily="34" charset="-122"/>
              </a:rPr>
              <a:t>建模</a:t>
            </a: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zh-CN" altLang="zh-CN" dirty="0">
              <a:latin typeface="微软雅黑" panose="020B0503020204020204" pitchFamily="34" charset="-122"/>
              <a:ea typeface="微软雅黑" panose="020B0503020204020204" pitchFamily="34" charset="-122"/>
            </a:endParaRPr>
          </a:p>
          <a:p>
            <a:pPr lvl="0" eaLnBrk="1" hangingPunct="1"/>
            <a:r>
              <a:rPr lang="zh-CN" altLang="zh-CN" dirty="0" smtClean="0">
                <a:latin typeface="微软雅黑" panose="020B0503020204020204" pitchFamily="34" charset="-122"/>
                <a:ea typeface="微软雅黑" panose="020B0503020204020204" pitchFamily="34" charset="-122"/>
              </a:rPr>
              <a:t>对</a:t>
            </a:r>
            <a:r>
              <a:rPr lang="zh-CN" altLang="zh-CN" dirty="0">
                <a:latin typeface="微软雅黑" panose="020B0503020204020204" pitchFamily="34" charset="-122"/>
                <a:ea typeface="微软雅黑" panose="020B0503020204020204" pitchFamily="34" charset="-122"/>
              </a:rPr>
              <a:t>⽤户浏览过的⼴告结果进⾏建模，抽取⽤户</a:t>
            </a:r>
            <a:r>
              <a:rPr lang="zh-CN" altLang="zh-CN" dirty="0" smtClean="0">
                <a:latin typeface="微软雅黑" panose="020B0503020204020204" pitchFamily="34" charset="-122"/>
                <a:ea typeface="微软雅黑" panose="020B0503020204020204" pitchFamily="34" charset="-122"/>
              </a:rPr>
              <a:t>在</a:t>
            </a:r>
            <a:r>
              <a:rPr lang="zh-CN" altLang="en-US" dirty="0" smtClean="0">
                <a:latin typeface="微软雅黑" panose="020B0503020204020204" pitchFamily="34" charset="-122"/>
                <a:ea typeface="微软雅黑" panose="020B0503020204020204" pitchFamily="34" charset="-122"/>
              </a:rPr>
              <a:t>目标域</a:t>
            </a:r>
            <a:r>
              <a:rPr lang="zh-CN" altLang="zh-CN" dirty="0" smtClean="0">
                <a:latin typeface="微软雅黑" panose="020B0503020204020204" pitchFamily="34" charset="-122"/>
                <a:ea typeface="微软雅黑" panose="020B0503020204020204" pitchFamily="34" charset="-122"/>
              </a:rPr>
              <a:t>中</a:t>
            </a:r>
            <a:r>
              <a:rPr lang="zh-CN" altLang="zh-CN" dirty="0">
                <a:latin typeface="微软雅黑" panose="020B0503020204020204" pitchFamily="34" charset="-122"/>
                <a:ea typeface="微软雅黑" panose="020B0503020204020204" pitchFamily="34" charset="-122"/>
              </a:rPr>
              <a:t>的兴趣，建模⽅式同在源</a:t>
            </a:r>
            <a:r>
              <a:rPr lang="zh-CN" altLang="zh-CN" dirty="0" smtClean="0">
                <a:latin typeface="微软雅黑" panose="020B0503020204020204" pitchFamily="34" charset="-122"/>
                <a:ea typeface="微软雅黑" panose="020B0503020204020204" pitchFamily="34" charset="-122"/>
              </a:rPr>
              <a:t>域</a:t>
            </a:r>
            <a:r>
              <a:rPr lang="zh-CN" altLang="zh-CN" dirty="0">
                <a:solidFill>
                  <a:srgbClr val="FF0000"/>
                </a:solidFill>
                <a:latin typeface="微软雅黑" panose="020B0503020204020204" pitchFamily="34" charset="-122"/>
                <a:ea typeface="微软雅黑" panose="020B0503020204020204" pitchFamily="34" charset="-122"/>
              </a:rPr>
              <a:t>item- level attention</a:t>
            </a:r>
            <a:r>
              <a:rPr lang="zh-CN" altLang="zh-CN" dirty="0" smtClean="0">
                <a:latin typeface="微软雅黑" panose="020B0503020204020204" pitchFamily="34" charset="-122"/>
                <a:ea typeface="微软雅黑" panose="020B0503020204020204" pitchFamily="34" charset="-122"/>
              </a:rPr>
              <a:t>相同</a:t>
            </a:r>
            <a:r>
              <a:rPr lang="zh-CN" altLang="zh-CN" dirty="0">
                <a:latin typeface="微软雅黑" panose="020B0503020204020204" pitchFamily="34" charset="-122"/>
                <a:ea typeface="微软雅黑" panose="020B0503020204020204" pitchFamily="34" charset="-122"/>
              </a:rPr>
              <a:t>，只不过不需要对向量进⾏映射</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pic>
        <p:nvPicPr>
          <p:cNvPr id="8194" name="Picture 2" descr="https://mmbiz.qpic.cn/mmbiz_png/6QjJZbq42RaXC4SUOm6aZCZA8B54Q7UNLpXs45JsQe73Syp3ibpnKWKxGbI0r4FqcIGuibqhxicV3qbXYrKBaW1KA/640?wx_fmt=png&amp;tp=webp&amp;wxfrom=5&amp;wx_lazy=1&amp;wx_co=1"/>
          <p:cNvPicPr>
            <a:picLocks noChangeAspect="1" noChangeArrowheads="1"/>
          </p:cNvPicPr>
          <p:nvPr/>
        </p:nvPicPr>
        <p:blipFill rotWithShape="1">
          <a:blip r:embed="rId3">
            <a:extLst>
              <a:ext uri="{28A0092B-C50C-407E-A947-70E740481C1C}">
                <a14:useLocalDpi xmlns:a14="http://schemas.microsoft.com/office/drawing/2010/main" val="0"/>
              </a:ext>
            </a:extLst>
          </a:blip>
          <a:srcRect b="5971"/>
          <a:stretch/>
        </p:blipFill>
        <p:spPr bwMode="auto">
          <a:xfrm>
            <a:off x="2363068" y="2881628"/>
            <a:ext cx="6153150" cy="150466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模型设计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7659" y="4942598"/>
            <a:ext cx="3772426" cy="390580"/>
          </a:xfrm>
          <a:prstGeom prst="rect">
            <a:avLst/>
          </a:prstGeom>
        </p:spPr>
      </p:pic>
    </p:spTree>
    <p:extLst>
      <p:ext uri="{BB962C8B-B14F-4D97-AF65-F5344CB8AC3E}">
        <p14:creationId xmlns:p14="http://schemas.microsoft.com/office/powerpoint/2010/main" val="247939513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79316" y="937640"/>
            <a:ext cx="962198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dirty="0">
                <a:solidFill>
                  <a:srgbClr val="FF0000"/>
                </a:solidFill>
                <a:latin typeface="微软雅黑" panose="020B0503020204020204" pitchFamily="34" charset="-122"/>
                <a:ea typeface="微软雅黑" panose="020B0503020204020204" pitchFamily="34" charset="-122"/>
              </a:rPr>
              <a:t>Interest-Level </a:t>
            </a:r>
            <a:r>
              <a:rPr lang="zh-CN" altLang="zh-CN" dirty="0" smtClean="0">
                <a:solidFill>
                  <a:srgbClr val="FF0000"/>
                </a:solidFill>
                <a:latin typeface="微软雅黑" panose="020B0503020204020204" pitchFamily="34" charset="-122"/>
                <a:ea typeface="微软雅黑" panose="020B0503020204020204" pitchFamily="34" charset="-122"/>
              </a:rPr>
              <a:t>Attention</a:t>
            </a:r>
            <a:endParaRPr lang="en-US" altLang="zh-CN" dirty="0" smtClean="0">
              <a:solidFill>
                <a:srgbClr val="FF0000"/>
              </a:solidFill>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r>
              <a:rPr lang="zh-CN" altLang="zh-CN" dirty="0" smtClean="0">
                <a:latin typeface="微软雅黑" panose="020B0503020204020204" pitchFamily="34" charset="-122"/>
                <a:ea typeface="微软雅黑" panose="020B0503020204020204" pitchFamily="34" charset="-122"/>
              </a:rPr>
              <a:t>对于</a:t>
            </a:r>
            <a:r>
              <a:rPr lang="zh-CN" altLang="zh-CN" dirty="0">
                <a:latin typeface="微软雅黑" panose="020B0503020204020204" pitchFamily="34" charset="-122"/>
                <a:ea typeface="微软雅黑" panose="020B0503020204020204" pitchFamily="34" charset="-122"/>
              </a:rPr>
              <a:t>每个目标广告，三种用户兴趣的重要性是不一样的。如果⽬标⼴告和⽤户最近点击的⼴告相似，那么⽤户在⽬标域的短期兴趣则会起到更重要的作⽤，如果⽬标⼴告和⽤户点击过的⾃然结果和⼴告都不相似，则⻓期兴趣则会起到更重要的作⽤</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zh-CN" altLang="zh-CN" dirty="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r>
              <a:rPr lang="zh-CN" altLang="zh-CN" dirty="0">
                <a:latin typeface="微软雅黑" panose="020B0503020204020204" pitchFamily="34" charset="-122"/>
                <a:ea typeface="微软雅黑" panose="020B0503020204020204" pitchFamily="34" charset="-122"/>
              </a:rPr>
              <a:t>每个兴趣的</a:t>
            </a:r>
            <a:r>
              <a:rPr lang="zh-CN" altLang="zh-CN" dirty="0" smtClean="0">
                <a:latin typeface="微软雅黑" panose="020B0503020204020204" pitchFamily="34" charset="-122"/>
                <a:ea typeface="微软雅黑" panose="020B0503020204020204" pitchFamily="34" charset="-122"/>
              </a:rPr>
              <a:t>权重为：</a:t>
            </a: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r>
              <a:rPr lang="zh-CN" altLang="zh-CN" dirty="0" smtClean="0">
                <a:latin typeface="微软雅黑" panose="020B0503020204020204" pitchFamily="34" charset="-122"/>
                <a:ea typeface="微软雅黑" panose="020B0503020204020204" pitchFamily="34" charset="-122"/>
              </a:rPr>
              <a:t>选择 exp可能</a:t>
            </a:r>
            <a:r>
              <a:rPr lang="zh-CN" altLang="zh-CN" dirty="0">
                <a:latin typeface="微软雅黑" panose="020B0503020204020204" pitchFamily="34" charset="-122"/>
                <a:ea typeface="微软雅黑" panose="020B0503020204020204" pitchFamily="34" charset="-122"/>
              </a:rPr>
              <a:t>大于1，使用exp(·)可以惩罚维度不一致的</a:t>
            </a:r>
            <a:r>
              <a:rPr lang="zh-CN" altLang="zh-CN" dirty="0" smtClean="0">
                <a:latin typeface="微软雅黑" panose="020B0503020204020204" pitchFamily="34" charset="-122"/>
                <a:ea typeface="微软雅黑" panose="020B0503020204020204" pitchFamily="34" charset="-122"/>
              </a:rPr>
              <a:t>问题</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使用</a:t>
            </a:r>
            <a:r>
              <a:rPr lang="zh-CN" altLang="zh-CN" dirty="0">
                <a:latin typeface="微软雅黑" panose="020B0503020204020204" pitchFamily="34" charset="-122"/>
                <a:ea typeface="微软雅黑" panose="020B0503020204020204" pitchFamily="34" charset="-122"/>
              </a:rPr>
              <a:t>sigmoid则不能。 </a:t>
            </a: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latin typeface="微软雅黑" panose="020B0503020204020204" pitchFamily="34" charset="-122"/>
              <a:ea typeface="微软雅黑" panose="020B0503020204020204" pitchFamily="34" charset="-122"/>
            </a:endParaRPr>
          </a:p>
        </p:txBody>
      </p:sp>
      <p:pic>
        <p:nvPicPr>
          <p:cNvPr id="2050" name="Picture 2" descr="https://mmbiz.qpic.cn/mmbiz_png/6QjJZbq42RaXC4SUOm6aZCZA8B54Q7UN1ictGsic36CiaruvJBlOVVq6bgNGKY3VQbjh7rduDNKF6hy9TcznFmavg/640?wx_fmt=png&amp;tp=webp&amp;wxfrom=5&amp;wx_lazy=1&amp;wx_c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041" y="2687945"/>
            <a:ext cx="582930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模型设计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AutoShape 5" descr="v_*"/>
          <p:cNvSpPr>
            <a:spLocks noChangeAspect="1" noChangeArrowheads="1"/>
          </p:cNvSpPr>
          <p:nvPr/>
        </p:nvSpPr>
        <p:spPr bwMode="auto">
          <a:xfrm>
            <a:off x="9207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Picture 3" descr="https://mmbiz.qpic.cn/mmbiz_png/6QjJZbq42RaXC4SUOm6aZCZA8B54Q7UNBlrLXPZU6iaKQ3XCbSkibjpuV86pgkT8vwh8yl8aR3036doVL1UerRZw/640?wx_fmt=png&amp;tp=webp&amp;wxfrom=5&amp;wx_lazy=1&amp;wx_c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9216" y="5847950"/>
            <a:ext cx="45529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1881" y="4743000"/>
            <a:ext cx="4124901" cy="495369"/>
          </a:xfrm>
          <a:prstGeom prst="rect">
            <a:avLst/>
          </a:prstGeom>
        </p:spPr>
      </p:pic>
    </p:spTree>
    <p:extLst>
      <p:ext uri="{BB962C8B-B14F-4D97-AF65-F5344CB8AC3E}">
        <p14:creationId xmlns:p14="http://schemas.microsoft.com/office/powerpoint/2010/main" val="350980995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模型设计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1031142" y="669899"/>
            <a:ext cx="957834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smtClean="0">
                <a:latin typeface="微软雅黑" panose="020B0503020204020204" pitchFamily="34" charset="-122"/>
                <a:ea typeface="微软雅黑" panose="020B0503020204020204" pitchFamily="34" charset="-122"/>
              </a:rPr>
              <a:t>预测</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eaLnBrk="0" fontAlgn="base" hangingPunct="0">
              <a:spcBef>
                <a:spcPct val="0"/>
              </a:spcBef>
              <a:spcAft>
                <a:spcPct val="0"/>
              </a:spcAft>
            </a:pPr>
            <a:r>
              <a:rPr lang="zh-CN" altLang="en-US" dirty="0" smtClean="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三个带权重向量和待预估广告拼接起来，输入到一个全连接，得到</a:t>
            </a:r>
            <a:r>
              <a:rPr lang="zh-CN" altLang="en-US" dirty="0" smtClean="0">
                <a:latin typeface="微软雅黑" panose="020B0503020204020204" pitchFamily="34" charset="-122"/>
                <a:ea typeface="微软雅黑" panose="020B0503020204020204" pitchFamily="34" charset="-122"/>
              </a:rPr>
              <a:t>最目标域点击率预估。</a:t>
            </a:r>
            <a:endParaRPr lang="zh-CN"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smtClean="0">
                <a:latin typeface="微软雅黑" panose="020B0503020204020204" pitchFamily="34" charset="-122"/>
                <a:ea typeface="微软雅黑" panose="020B0503020204020204" pitchFamily="34" charset="-122"/>
              </a:rPr>
              <a:t>模型</a:t>
            </a:r>
            <a:r>
              <a:rPr lang="zh-CN" altLang="zh-CN" dirty="0">
                <a:latin typeface="微软雅黑" panose="020B0503020204020204" pitchFamily="34" charset="-122"/>
                <a:ea typeface="微软雅黑" panose="020B0503020204020204" pitchFamily="34" charset="-122"/>
              </a:rPr>
              <a:t>的两</a:t>
            </a:r>
            <a:r>
              <a:rPr lang="zh-CN" altLang="zh-CN" dirty="0" smtClean="0">
                <a:latin typeface="微软雅黑" panose="020B0503020204020204" pitchFamily="34" charset="-122"/>
                <a:ea typeface="微软雅黑" panose="020B0503020204020204" pitchFamily="34" charset="-122"/>
              </a:rPr>
              <a:t>个</a:t>
            </a:r>
            <a:r>
              <a:rPr lang="en-US" altLang="zh-CN" dirty="0" smtClean="0">
                <a:latin typeface="微软雅黑" panose="020B0503020204020204" pitchFamily="34" charset="-122"/>
                <a:ea typeface="微软雅黑" panose="020B0503020204020204" pitchFamily="34" charset="-122"/>
              </a:rPr>
              <a:t>CTR</a:t>
            </a:r>
            <a:r>
              <a:rPr lang="zh-CN" altLang="zh-CN" dirty="0" smtClean="0">
                <a:latin typeface="微软雅黑" panose="020B0503020204020204" pitchFamily="34" charset="-122"/>
                <a:ea typeface="微软雅黑" panose="020B0503020204020204" pitchFamily="34" charset="-122"/>
              </a:rPr>
              <a:t>任务</a:t>
            </a:r>
            <a:r>
              <a:rPr lang="zh-CN" altLang="zh-CN" dirty="0">
                <a:latin typeface="微软雅黑" panose="020B0503020204020204" pitchFamily="34" charset="-122"/>
                <a:ea typeface="微软雅黑" panose="020B0503020204020204" pitchFamily="34" charset="-122"/>
              </a:rPr>
              <a:t>均使用交叉熵损失函数，通过加权的方式得到最终的损失</a:t>
            </a:r>
            <a:r>
              <a:rPr lang="zh-CN" altLang="zh-CN" dirty="0" smtClean="0">
                <a:latin typeface="微软雅黑" panose="020B0503020204020204" pitchFamily="34" charset="-122"/>
                <a:ea typeface="微软雅黑" panose="020B0503020204020204" pitchFamily="34"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1266" name="Picture 2" descr="https://mmbiz.qpic.cn/mmbiz_png/6QjJZbq42RaXC4SUOm6aZCZA8B54Q7UNiaZfY5kHFibwZRRXsBX3nDmAdrWWn4REpEicQHXY9VbCvk7MUTd9EiaicSw/640?wx_fmt=png&amp;tp=webp&amp;wxfrom=5&amp;wx_lazy=1&amp;wx_c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525" y="5767935"/>
            <a:ext cx="31242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3334025" y="1957473"/>
            <a:ext cx="4972577" cy="3723217"/>
          </a:xfrm>
          <a:prstGeom prst="rect">
            <a:avLst/>
          </a:prstGeom>
        </p:spPr>
      </p:pic>
    </p:spTree>
    <p:extLst>
      <p:ext uri="{BB962C8B-B14F-4D97-AF65-F5344CB8AC3E}">
        <p14:creationId xmlns:p14="http://schemas.microsoft.com/office/powerpoint/2010/main" val="205515803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01863" y="104835"/>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源码实现</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13886" y="866273"/>
            <a:ext cx="11309212" cy="5524902"/>
            <a:chOff x="59014" y="705858"/>
            <a:chExt cx="12015548" cy="5115744"/>
          </a:xfrm>
        </p:grpSpPr>
        <p:pic>
          <p:nvPicPr>
            <p:cNvPr id="2" name="图片 1"/>
            <p:cNvPicPr>
              <a:picLocks noChangeAspect="1"/>
            </p:cNvPicPr>
            <p:nvPr/>
          </p:nvPicPr>
          <p:blipFill>
            <a:blip r:embed="rId3"/>
            <a:stretch>
              <a:fillRect/>
            </a:stretch>
          </p:blipFill>
          <p:spPr>
            <a:xfrm>
              <a:off x="59014" y="705858"/>
              <a:ext cx="7683725" cy="5115744"/>
            </a:xfrm>
            <a:prstGeom prst="rect">
              <a:avLst/>
            </a:prstGeom>
          </p:spPr>
        </p:pic>
        <p:pic>
          <p:nvPicPr>
            <p:cNvPr id="5" name="图片 4"/>
            <p:cNvPicPr>
              <a:picLocks noChangeAspect="1"/>
            </p:cNvPicPr>
            <p:nvPr/>
          </p:nvPicPr>
          <p:blipFill>
            <a:blip r:embed="rId4"/>
            <a:stretch>
              <a:fillRect/>
            </a:stretch>
          </p:blipFill>
          <p:spPr>
            <a:xfrm>
              <a:off x="7727087" y="1452898"/>
              <a:ext cx="4347475" cy="3255172"/>
            </a:xfrm>
            <a:prstGeom prst="rect">
              <a:avLst/>
            </a:prstGeom>
          </p:spPr>
        </p:pic>
        <p:cxnSp>
          <p:nvCxnSpPr>
            <p:cNvPr id="6" name="直接箭头连接符 5"/>
            <p:cNvCxnSpPr/>
            <p:nvPr/>
          </p:nvCxnSpPr>
          <p:spPr>
            <a:xfrm flipH="1" flipV="1">
              <a:off x="737755" y="988122"/>
              <a:ext cx="9910690" cy="3585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2940627" y="988122"/>
              <a:ext cx="5259640" cy="358264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1722635" y="988122"/>
              <a:ext cx="6465402" cy="35735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5176554" y="988122"/>
              <a:ext cx="3747192" cy="363437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4031673" y="988122"/>
              <a:ext cx="4865202" cy="360728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2431473" y="1149848"/>
              <a:ext cx="7273636" cy="340857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2026227" y="2785749"/>
              <a:ext cx="7678882" cy="688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2109356" y="3127538"/>
              <a:ext cx="6889171" cy="3468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2150918" y="2588321"/>
              <a:ext cx="7335982" cy="1123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1475509" y="1621966"/>
              <a:ext cx="8817763" cy="4073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911805" y="4176169"/>
              <a:ext cx="9736640" cy="42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flipV="1">
              <a:off x="911805" y="1146566"/>
              <a:ext cx="8793304" cy="342419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flipV="1">
              <a:off x="2150918" y="4176169"/>
              <a:ext cx="9486900" cy="43955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3327118" y="4166109"/>
              <a:ext cx="8306207" cy="44961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
          <p:cNvSpPr>
            <a:spLocks noChangeArrowheads="1"/>
          </p:cNvSpPr>
          <p:nvPr/>
        </p:nvSpPr>
        <p:spPr bwMode="auto">
          <a:xfrm>
            <a:off x="7828109" y="5528914"/>
            <a:ext cx="403936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400" dirty="0" smtClean="0">
                <a:latin typeface="微软雅黑" panose="020B0503020204020204" pitchFamily="34" charset="-122"/>
                <a:ea typeface="微软雅黑" panose="020B0503020204020204" pitchFamily="34" charset="-122"/>
              </a:rPr>
              <a:t>用户：</a:t>
            </a:r>
            <a:r>
              <a:rPr lang="en-US" altLang="zh-CN" sz="1400" dirty="0" err="1" smtClean="0">
                <a:latin typeface="微软雅黑" panose="020B0503020204020204" pitchFamily="34" charset="-122"/>
                <a:ea typeface="微软雅黑" panose="020B0503020204020204" pitchFamily="34" charset="-122"/>
              </a:rPr>
              <a:t>userid</a:t>
            </a:r>
            <a:endParaRPr lang="en-US" altLang="zh-CN" sz="1400" dirty="0" smtClean="0">
              <a:latin typeface="微软雅黑" panose="020B0503020204020204" pitchFamily="34" charset="-122"/>
              <a:ea typeface="微软雅黑" panose="020B0503020204020204" pitchFamily="34" charset="-122"/>
            </a:endParaRPr>
          </a:p>
          <a:p>
            <a:pP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rPr>
              <a:t>新闻：</a:t>
            </a:r>
            <a:r>
              <a:rPr lang="en-US" altLang="zh-CN" sz="1400" dirty="0">
                <a:latin typeface="微软雅黑" panose="020B0503020204020204" pitchFamily="34" charset="-122"/>
                <a:ea typeface="微软雅黑" panose="020B0503020204020204" pitchFamily="34" charset="-122"/>
              </a:rPr>
              <a:t>id, </a:t>
            </a:r>
            <a:r>
              <a:rPr lang="en-US" altLang="zh-CN" sz="1400" dirty="0" err="1">
                <a:latin typeface="微软雅黑" panose="020B0503020204020204" pitchFamily="34" charset="-122"/>
                <a:ea typeface="微软雅黑" panose="020B0503020204020204" pitchFamily="34" charset="-122"/>
              </a:rPr>
              <a:t>main_cate</a:t>
            </a:r>
            <a:r>
              <a:rPr lang="en-US" altLang="zh-CN" sz="1400" dirty="0">
                <a:latin typeface="微软雅黑" panose="020B0503020204020204" pitchFamily="34" charset="-122"/>
                <a:ea typeface="微软雅黑" panose="020B0503020204020204" pitchFamily="34" charset="-122"/>
              </a:rPr>
              <a:t>, brand, </a:t>
            </a:r>
            <a:r>
              <a:rPr lang="en-US" altLang="zh-CN" sz="1400" b="1" dirty="0">
                <a:latin typeface="微软雅黑" panose="020B0503020204020204" pitchFamily="34" charset="-122"/>
                <a:ea typeface="微软雅黑" panose="020B0503020204020204" pitchFamily="34" charset="-122"/>
              </a:rPr>
              <a:t>title, categories</a:t>
            </a:r>
          </a:p>
          <a:p>
            <a:pP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rPr>
              <a:t>广告</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id</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main_cate</a:t>
            </a:r>
            <a:r>
              <a:rPr lang="en-US" altLang="zh-CN" sz="1400" dirty="0">
                <a:latin typeface="微软雅黑" panose="020B0503020204020204" pitchFamily="34" charset="-122"/>
                <a:ea typeface="微软雅黑" panose="020B0503020204020204" pitchFamily="34" charset="-122"/>
              </a:rPr>
              <a:t>, brand, </a:t>
            </a:r>
            <a:r>
              <a:rPr lang="en-US" altLang="zh-CN" sz="1400" b="1" dirty="0">
                <a:latin typeface="微软雅黑" panose="020B0503020204020204" pitchFamily="34" charset="-122"/>
                <a:ea typeface="微软雅黑" panose="020B0503020204020204" pitchFamily="34" charset="-122"/>
              </a:rPr>
              <a:t>title, categories</a:t>
            </a:r>
          </a:p>
        </p:txBody>
      </p:sp>
    </p:spTree>
    <p:extLst>
      <p:ext uri="{BB962C8B-B14F-4D97-AF65-F5344CB8AC3E}">
        <p14:creationId xmlns:p14="http://schemas.microsoft.com/office/powerpoint/2010/main" val="167607773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源码实现</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32583" y="827107"/>
            <a:ext cx="8288482" cy="5518384"/>
          </a:xfrm>
          <a:prstGeom prst="rect">
            <a:avLst/>
          </a:prstGeom>
        </p:spPr>
      </p:pic>
      <p:sp>
        <p:nvSpPr>
          <p:cNvPr id="5" name="矩形 4"/>
          <p:cNvSpPr/>
          <p:nvPr/>
        </p:nvSpPr>
        <p:spPr>
          <a:xfrm>
            <a:off x="8553692" y="1058113"/>
            <a:ext cx="3218005" cy="4401205"/>
          </a:xfrm>
          <a:prstGeom prst="rect">
            <a:avLst/>
          </a:prstGeom>
        </p:spPr>
        <p:txBody>
          <a:bodyPr wrap="square">
            <a:spAutoFit/>
          </a:bodyPr>
          <a:lstStyle/>
          <a:p>
            <a:r>
              <a:rPr lang="zh-CN" altLang="en-US" sz="1400" dirty="0" smtClean="0"/>
              <a:t>样本</a:t>
            </a:r>
            <a:r>
              <a:rPr lang="en-US" altLang="zh-CN" sz="1400" dirty="0" smtClean="0"/>
              <a:t>1-715 </a:t>
            </a:r>
            <a:r>
              <a:rPr lang="zh-CN" altLang="en-US" sz="1400" dirty="0"/>
              <a:t>列</a:t>
            </a:r>
            <a:r>
              <a:rPr lang="en-US" altLang="zh-CN" sz="1400" dirty="0"/>
              <a:t> </a:t>
            </a:r>
            <a:endParaRPr lang="en-US" altLang="zh-CN" sz="1400" dirty="0" smtClean="0"/>
          </a:p>
          <a:p>
            <a:r>
              <a:rPr lang="en-US" altLang="zh-CN" sz="1400" dirty="0" smtClean="0"/>
              <a:t>1 </a:t>
            </a:r>
            <a:r>
              <a:rPr lang="zh-CN" altLang="en-US" sz="1400" dirty="0"/>
              <a:t>列</a:t>
            </a:r>
            <a:r>
              <a:rPr lang="en-US" altLang="zh-CN" sz="1400" dirty="0"/>
              <a:t>label </a:t>
            </a:r>
            <a:endParaRPr lang="en-US" altLang="zh-CN" sz="1400" dirty="0" smtClean="0"/>
          </a:p>
          <a:p>
            <a:r>
              <a:rPr lang="en-US" altLang="zh-CN" sz="1400" dirty="0" smtClean="0"/>
              <a:t>1</a:t>
            </a:r>
            <a:r>
              <a:rPr lang="zh-CN" altLang="en-US" sz="1400" dirty="0"/>
              <a:t>列</a:t>
            </a:r>
            <a:r>
              <a:rPr lang="en-US" altLang="zh-CN" sz="1400" dirty="0" err="1"/>
              <a:t>userid</a:t>
            </a:r>
            <a:r>
              <a:rPr lang="en-US" altLang="zh-CN" sz="1400" dirty="0"/>
              <a:t> </a:t>
            </a:r>
            <a:endParaRPr lang="en-US" altLang="zh-CN" sz="1400" dirty="0" smtClean="0"/>
          </a:p>
          <a:p>
            <a:r>
              <a:rPr lang="en-US" altLang="zh-CN" sz="1400" dirty="0" smtClean="0"/>
              <a:t>(</a:t>
            </a:r>
            <a:r>
              <a:rPr lang="en-US" altLang="zh-CN" sz="1400" dirty="0"/>
              <a:t>3</a:t>
            </a:r>
            <a:r>
              <a:rPr lang="zh-CN" altLang="en-US" sz="1400" dirty="0"/>
              <a:t>列电影</a:t>
            </a:r>
            <a:r>
              <a:rPr lang="en-US" altLang="zh-CN" sz="1400" dirty="0"/>
              <a:t>id, </a:t>
            </a:r>
            <a:r>
              <a:rPr lang="en-US" altLang="zh-CN" sz="1400" dirty="0" err="1"/>
              <a:t>main_cate</a:t>
            </a:r>
            <a:r>
              <a:rPr lang="en-US" altLang="zh-CN" sz="1400" dirty="0"/>
              <a:t>, brand  + 2</a:t>
            </a:r>
            <a:r>
              <a:rPr lang="zh-CN" altLang="en-US" sz="1400" dirty="0"/>
              <a:t>类属性</a:t>
            </a:r>
            <a:r>
              <a:rPr lang="en-US" altLang="zh-CN" sz="1400" dirty="0"/>
              <a:t>*</a:t>
            </a:r>
            <a:r>
              <a:rPr lang="zh-CN" altLang="en-US" sz="1400" dirty="0"/>
              <a:t>每类最多</a:t>
            </a:r>
            <a:r>
              <a:rPr lang="en-US" altLang="zh-CN" sz="1400" dirty="0" smtClean="0"/>
              <a:t>10</a:t>
            </a:r>
            <a:r>
              <a:rPr lang="zh-CN" altLang="en-US" sz="1400" dirty="0"/>
              <a:t>列</a:t>
            </a:r>
            <a:r>
              <a:rPr lang="zh-CN" altLang="en-US" sz="1400" dirty="0" smtClean="0"/>
              <a:t>不</a:t>
            </a:r>
            <a:r>
              <a:rPr lang="zh-CN" altLang="en-US" sz="1400" dirty="0"/>
              <a:t>够用</a:t>
            </a:r>
            <a:r>
              <a:rPr lang="en-US" altLang="zh-CN" sz="1400" dirty="0"/>
              <a:t>0</a:t>
            </a:r>
            <a:r>
              <a:rPr lang="zh-CN" altLang="en-US" sz="1400" dirty="0"/>
              <a:t>填充</a:t>
            </a:r>
            <a:r>
              <a:rPr lang="en-US" altLang="zh-CN" sz="1400" dirty="0"/>
              <a:t>)*(</a:t>
            </a:r>
            <a:r>
              <a:rPr lang="zh-CN" altLang="en-US" sz="1400" dirty="0"/>
              <a:t>目标</a:t>
            </a:r>
            <a:r>
              <a:rPr lang="zh-CN" altLang="en-US" sz="1400" dirty="0" smtClean="0"/>
              <a:t>电影</a:t>
            </a:r>
            <a:r>
              <a:rPr lang="en-US" altLang="zh-CN" sz="1400" dirty="0" smtClean="0"/>
              <a:t>1</a:t>
            </a:r>
            <a:r>
              <a:rPr lang="zh-CN" altLang="en-US" sz="1400" dirty="0" smtClean="0"/>
              <a:t>个</a:t>
            </a:r>
            <a:r>
              <a:rPr lang="en-US" altLang="zh-CN" sz="1400" dirty="0" smtClean="0"/>
              <a:t> </a:t>
            </a:r>
            <a:r>
              <a:rPr lang="en-US" altLang="zh-CN" sz="1400" dirty="0"/>
              <a:t>+ </a:t>
            </a:r>
            <a:r>
              <a:rPr lang="zh-CN" altLang="en-US" sz="1400" dirty="0"/>
              <a:t>近期点击电影</a:t>
            </a:r>
            <a:r>
              <a:rPr lang="en-US" altLang="zh-CN" sz="1400" dirty="0"/>
              <a:t>10</a:t>
            </a:r>
            <a:r>
              <a:rPr lang="zh-CN" altLang="en-US" sz="1400" dirty="0"/>
              <a:t>个</a:t>
            </a:r>
            <a:r>
              <a:rPr lang="en-US" altLang="zh-CN" sz="1400" dirty="0"/>
              <a:t>) </a:t>
            </a:r>
          </a:p>
          <a:p>
            <a:r>
              <a:rPr lang="en-US" altLang="zh-CN" sz="1400" dirty="0" smtClean="0"/>
              <a:t>(</a:t>
            </a:r>
            <a:r>
              <a:rPr lang="en-US" altLang="zh-CN" sz="1400" dirty="0"/>
              <a:t>3</a:t>
            </a:r>
            <a:r>
              <a:rPr lang="zh-CN" altLang="en-US" sz="1400" dirty="0"/>
              <a:t>列书籍</a:t>
            </a:r>
            <a:r>
              <a:rPr lang="en-US" altLang="zh-CN" sz="1400" dirty="0"/>
              <a:t>id, </a:t>
            </a:r>
            <a:r>
              <a:rPr lang="en-US" altLang="zh-CN" sz="1400" dirty="0" err="1"/>
              <a:t>main_cate</a:t>
            </a:r>
            <a:r>
              <a:rPr lang="en-US" altLang="zh-CN" sz="1400" dirty="0"/>
              <a:t>, brand  + 2</a:t>
            </a:r>
            <a:r>
              <a:rPr lang="zh-CN" altLang="en-US" sz="1400" dirty="0"/>
              <a:t>类属性</a:t>
            </a:r>
            <a:r>
              <a:rPr lang="en-US" altLang="zh-CN" sz="1400" dirty="0"/>
              <a:t>*</a:t>
            </a:r>
            <a:r>
              <a:rPr lang="zh-CN" altLang="en-US" sz="1400" dirty="0"/>
              <a:t>每类最多</a:t>
            </a:r>
            <a:r>
              <a:rPr lang="en-US" altLang="zh-CN" sz="1400" dirty="0" smtClean="0"/>
              <a:t>10</a:t>
            </a:r>
            <a:r>
              <a:rPr lang="zh-CN" altLang="en-US" sz="1400" dirty="0"/>
              <a:t>列</a:t>
            </a:r>
            <a:r>
              <a:rPr lang="zh-CN" altLang="en-US" sz="1400" dirty="0" smtClean="0"/>
              <a:t>不</a:t>
            </a:r>
            <a:r>
              <a:rPr lang="zh-CN" altLang="en-US" sz="1400" dirty="0"/>
              <a:t>够用</a:t>
            </a:r>
            <a:r>
              <a:rPr lang="en-US" altLang="zh-CN" sz="1400" dirty="0"/>
              <a:t>0</a:t>
            </a:r>
            <a:r>
              <a:rPr lang="zh-CN" altLang="en-US" sz="1400" dirty="0"/>
              <a:t>填充</a:t>
            </a:r>
            <a:r>
              <a:rPr lang="en-US" altLang="zh-CN" sz="1400" dirty="0"/>
              <a:t>)*</a:t>
            </a:r>
            <a:r>
              <a:rPr lang="zh-CN" altLang="en-US" sz="1400" dirty="0"/>
              <a:t>近期好评书籍</a:t>
            </a:r>
            <a:r>
              <a:rPr lang="en-US" altLang="zh-CN" sz="1400" dirty="0"/>
              <a:t>20</a:t>
            </a:r>
            <a:r>
              <a:rPr lang="zh-CN" altLang="en-US" sz="1400" dirty="0" smtClean="0"/>
              <a:t>个</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a:p>
          <a:p>
            <a:r>
              <a:rPr lang="zh-CN" altLang="en-US" sz="1400" dirty="0" smtClean="0"/>
              <a:t>样本</a:t>
            </a:r>
            <a:r>
              <a:rPr lang="en-US" altLang="zh-CN" sz="1400" dirty="0" smtClean="0"/>
              <a:t>2-25 </a:t>
            </a:r>
            <a:r>
              <a:rPr lang="zh-CN" altLang="en-US" sz="1400" dirty="0" smtClean="0"/>
              <a:t>列</a:t>
            </a:r>
            <a:endParaRPr lang="en-US" altLang="zh-CN" sz="1400" dirty="0" smtClean="0"/>
          </a:p>
          <a:p>
            <a:r>
              <a:rPr lang="en-US" altLang="zh-CN" sz="1400" dirty="0" smtClean="0"/>
              <a:t>1 </a:t>
            </a:r>
            <a:r>
              <a:rPr lang="zh-CN" altLang="en-US" sz="1400" dirty="0"/>
              <a:t>列</a:t>
            </a:r>
            <a:r>
              <a:rPr lang="en-US" altLang="zh-CN" sz="1400" dirty="0"/>
              <a:t>label </a:t>
            </a:r>
            <a:endParaRPr lang="en-US" altLang="zh-CN" sz="1400" dirty="0" smtClean="0"/>
          </a:p>
          <a:p>
            <a:r>
              <a:rPr lang="en-US" altLang="zh-CN" sz="1400" dirty="0" smtClean="0"/>
              <a:t>1</a:t>
            </a:r>
            <a:r>
              <a:rPr lang="zh-CN" altLang="en-US" sz="1400" dirty="0"/>
              <a:t>列</a:t>
            </a:r>
            <a:r>
              <a:rPr lang="en-US" altLang="zh-CN" sz="1400" dirty="0" err="1"/>
              <a:t>userid</a:t>
            </a:r>
            <a:r>
              <a:rPr lang="en-US" altLang="zh-CN" sz="1400" dirty="0"/>
              <a:t> </a:t>
            </a:r>
            <a:endParaRPr lang="en-US" altLang="zh-CN" sz="1400" dirty="0" smtClean="0"/>
          </a:p>
          <a:p>
            <a:r>
              <a:rPr lang="en-US" altLang="zh-CN" sz="1400" dirty="0" smtClean="0"/>
              <a:t>3</a:t>
            </a:r>
            <a:r>
              <a:rPr lang="zh-CN" altLang="en-US" sz="1400" dirty="0"/>
              <a:t>列</a:t>
            </a:r>
            <a:r>
              <a:rPr lang="zh-CN" altLang="en-US" sz="1400" dirty="0" smtClean="0"/>
              <a:t>书籍</a:t>
            </a:r>
            <a:r>
              <a:rPr lang="en-US" altLang="zh-CN" sz="1400" dirty="0"/>
              <a:t>id, </a:t>
            </a:r>
            <a:r>
              <a:rPr lang="en-US" altLang="zh-CN" sz="1400" dirty="0" err="1"/>
              <a:t>main_cate</a:t>
            </a:r>
            <a:r>
              <a:rPr lang="en-US" altLang="zh-CN" sz="1400" dirty="0"/>
              <a:t>, </a:t>
            </a:r>
            <a:r>
              <a:rPr lang="en-US" altLang="zh-CN" sz="1400" dirty="0" smtClean="0"/>
              <a:t>brand +</a:t>
            </a:r>
            <a:r>
              <a:rPr lang="zh-CN" altLang="en-US" sz="1400" dirty="0" smtClean="0"/>
              <a:t>（</a:t>
            </a:r>
            <a:r>
              <a:rPr lang="en-US" altLang="zh-CN" sz="1400" dirty="0"/>
              <a:t>2</a:t>
            </a:r>
            <a:r>
              <a:rPr lang="zh-CN" altLang="en-US" sz="1400" dirty="0"/>
              <a:t>类属性</a:t>
            </a:r>
            <a:r>
              <a:rPr lang="en-US" altLang="zh-CN" sz="1400" dirty="0"/>
              <a:t>*</a:t>
            </a:r>
            <a:r>
              <a:rPr lang="zh-CN" altLang="en-US" sz="1400" dirty="0"/>
              <a:t>每类最多</a:t>
            </a:r>
            <a:r>
              <a:rPr lang="en-US" altLang="zh-CN" sz="1400" dirty="0" smtClean="0"/>
              <a:t>10</a:t>
            </a:r>
            <a:r>
              <a:rPr lang="zh-CN" altLang="en-US" sz="1400" dirty="0"/>
              <a:t>列</a:t>
            </a:r>
            <a:r>
              <a:rPr lang="zh-CN" altLang="en-US" sz="1400" dirty="0" smtClean="0"/>
              <a:t>不</a:t>
            </a:r>
            <a:r>
              <a:rPr lang="zh-CN" altLang="en-US" sz="1400" dirty="0"/>
              <a:t>够用</a:t>
            </a:r>
            <a:r>
              <a:rPr lang="en-US" altLang="zh-CN" sz="1400" dirty="0"/>
              <a:t>0</a:t>
            </a:r>
            <a:r>
              <a:rPr lang="zh-CN" altLang="en-US" sz="1400" dirty="0"/>
              <a:t>填充）</a:t>
            </a:r>
          </a:p>
        </p:txBody>
      </p:sp>
    </p:spTree>
    <p:extLst>
      <p:ext uri="{BB962C8B-B14F-4D97-AF65-F5344CB8AC3E}">
        <p14:creationId xmlns:p14="http://schemas.microsoft.com/office/powerpoint/2010/main" val="384535385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源码实现</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3"/>
          <a:srcRect t="530" b="1"/>
          <a:stretch/>
        </p:blipFill>
        <p:spPr>
          <a:xfrm>
            <a:off x="352425" y="646178"/>
            <a:ext cx="6328930" cy="6211822"/>
          </a:xfrm>
          <a:prstGeom prst="rect">
            <a:avLst/>
          </a:prstGeom>
        </p:spPr>
      </p:pic>
      <p:pic>
        <p:nvPicPr>
          <p:cNvPr id="6" name="Picture 2" descr="https://mmbiz.qpic.cn/mmbiz_png/6QjJZbq42RaXC4SUOm6aZCZA8B54Q7UNLpXs45JsQe73Syp3ibpnKWKxGbI0r4FqcIGuibqhxicV3qbXYrKBaW1KA/640?wx_fmt=png&amp;tp=webp&amp;wxfrom=5&amp;wx_lazy=1&amp;wx_co=1"/>
          <p:cNvPicPr>
            <a:picLocks noChangeAspect="1" noChangeArrowheads="1"/>
          </p:cNvPicPr>
          <p:nvPr/>
        </p:nvPicPr>
        <p:blipFill rotWithShape="1">
          <a:blip r:embed="rId4">
            <a:extLst>
              <a:ext uri="{28A0092B-C50C-407E-A947-70E740481C1C}">
                <a14:useLocalDpi xmlns:a14="http://schemas.microsoft.com/office/drawing/2010/main" val="0"/>
              </a:ext>
            </a:extLst>
          </a:blip>
          <a:srcRect b="5971"/>
          <a:stretch/>
        </p:blipFill>
        <p:spPr bwMode="auto">
          <a:xfrm>
            <a:off x="6447192" y="1034756"/>
            <a:ext cx="5382598" cy="131623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6806045" y="3211259"/>
            <a:ext cx="4951007" cy="1346811"/>
            <a:chOff x="2357609" y="2674782"/>
            <a:chExt cx="5943600" cy="1380886"/>
          </a:xfrm>
        </p:grpSpPr>
        <p:pic>
          <p:nvPicPr>
            <p:cNvPr id="8" name="Picture 2" descr="https://mmbiz.qpic.cn/mmbiz_png/6QjJZbq42RaXC4SUOm6aZCZA8B54Q7UNfCiaS3ELorkQtUAv5gOA1qqNWUx6Z2jDgzvI4MW042dQVCRjo40xeCA/640?wx_fmt=png&amp;tp=webp&amp;wxfrom=5&amp;wx_lazy=1&amp;wx_c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609" y="3388918"/>
              <a:ext cx="59436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6"/>
            <a:stretch>
              <a:fillRect/>
            </a:stretch>
          </p:blipFill>
          <p:spPr>
            <a:xfrm>
              <a:off x="2835585" y="2717535"/>
              <a:ext cx="1694847" cy="693347"/>
            </a:xfrm>
            <a:prstGeom prst="rect">
              <a:avLst/>
            </a:prstGeom>
          </p:spPr>
        </p:pic>
        <p:pic>
          <p:nvPicPr>
            <p:cNvPr id="10" name="图片 9"/>
            <p:cNvPicPr>
              <a:picLocks noChangeAspect="1"/>
            </p:cNvPicPr>
            <p:nvPr/>
          </p:nvPicPr>
          <p:blipFill>
            <a:blip r:embed="rId7"/>
            <a:stretch>
              <a:fillRect/>
            </a:stretch>
          </p:blipFill>
          <p:spPr>
            <a:xfrm>
              <a:off x="5097329" y="2674782"/>
              <a:ext cx="2036329" cy="731806"/>
            </a:xfrm>
            <a:prstGeom prst="rect">
              <a:avLst/>
            </a:prstGeom>
          </p:spPr>
        </p:pic>
      </p:grpSp>
      <p:pic>
        <p:nvPicPr>
          <p:cNvPr id="11" name="Picture 2" descr="https://mmbiz.qpic.cn/mmbiz_png/6QjJZbq42RaXC4SUOm6aZCZA8B54Q7UN1ictGsic36CiaruvJBlOVVq6bgNGKY3VQbjh7rduDNKF6hy9TcznFmavg/640?wx_fmt=png&amp;tp=webp&amp;wxfrom=5&amp;wx_lazy=1&amp;wx_co=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6045" y="4853467"/>
            <a:ext cx="5096475" cy="179875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接箭头连接符 17"/>
          <p:cNvCxnSpPr/>
          <p:nvPr/>
        </p:nvCxnSpPr>
        <p:spPr>
          <a:xfrm flipH="1" flipV="1">
            <a:off x="2748396" y="1424753"/>
            <a:ext cx="7865918" cy="70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3454546" y="1607947"/>
            <a:ext cx="5241333" cy="60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2607549" y="1700236"/>
            <a:ext cx="5029200" cy="54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4264954" y="3418613"/>
            <a:ext cx="5886964" cy="93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4695347" y="3370092"/>
            <a:ext cx="5456571" cy="98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3871792" y="5229844"/>
            <a:ext cx="5216434" cy="397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3865419" y="5261677"/>
            <a:ext cx="7460672" cy="478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367154" y="2713821"/>
            <a:ext cx="3958938" cy="523220"/>
          </a:xfrm>
          <a:prstGeom prst="rect">
            <a:avLst/>
          </a:prstGeom>
        </p:spPr>
        <p:txBody>
          <a:bodyPr wrap="square">
            <a:spAutoFit/>
          </a:bodyPr>
          <a:lstStyle/>
          <a:p>
            <a:pPr lvl="0" fontAlgn="base">
              <a:spcBef>
                <a:spcPct val="0"/>
              </a:spcBef>
              <a:spcAft>
                <a:spcPct val="0"/>
              </a:spcAft>
            </a:pPr>
            <a:r>
              <a:rPr lang="en-US" altLang="zh-CN" sz="1400" dirty="0" smtClean="0">
                <a:solidFill>
                  <a:srgbClr val="FF0000"/>
                </a:solidFill>
                <a:latin typeface="微软雅黑" panose="020B0503020204020204" pitchFamily="34" charset="-122"/>
                <a:ea typeface="微软雅黑" panose="020B0503020204020204" pitchFamily="34" charset="-122"/>
              </a:rPr>
              <a:t>M </a:t>
            </a:r>
            <a:r>
              <a:rPr lang="en-US" altLang="zh-CN" sz="1400" dirty="0">
                <a:solidFill>
                  <a:srgbClr val="FF0000"/>
                </a:solidFill>
                <a:latin typeface="微软雅黑" panose="020B0503020204020204" pitchFamily="34" charset="-122"/>
                <a:ea typeface="微软雅黑" panose="020B0503020204020204" pitchFamily="34" charset="-122"/>
              </a:rPr>
              <a:t>(Dt × Ds</a:t>
            </a:r>
            <a:r>
              <a:rPr lang="en-US"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 M1 </a:t>
            </a:r>
            <a:r>
              <a:rPr lang="en-US" altLang="zh-CN" sz="1400" dirty="0">
                <a:solidFill>
                  <a:srgbClr val="FF0000"/>
                </a:solidFill>
                <a:latin typeface="微软雅黑" panose="020B0503020204020204" pitchFamily="34" charset="-122"/>
                <a:ea typeface="微软雅黑" panose="020B0503020204020204" pitchFamily="34" charset="-122"/>
              </a:rPr>
              <a:t>(Dt ×C) × </a:t>
            </a:r>
            <a:r>
              <a:rPr lang="en-US" altLang="zh-CN" sz="1400" dirty="0" smtClean="0">
                <a:solidFill>
                  <a:srgbClr val="FF0000"/>
                </a:solidFill>
                <a:latin typeface="微软雅黑" panose="020B0503020204020204" pitchFamily="34" charset="-122"/>
                <a:ea typeface="微软雅黑" panose="020B0503020204020204" pitchFamily="34" charset="-122"/>
              </a:rPr>
              <a:t>M2 </a:t>
            </a:r>
            <a:r>
              <a:rPr lang="en-US" altLang="zh-CN" sz="1400" dirty="0">
                <a:solidFill>
                  <a:srgbClr val="FF0000"/>
                </a:solidFill>
                <a:latin typeface="微软雅黑" panose="020B0503020204020204" pitchFamily="34" charset="-122"/>
                <a:ea typeface="微软雅黑" panose="020B0503020204020204" pitchFamily="34" charset="-122"/>
              </a:rPr>
              <a:t>(C×Ds )</a:t>
            </a:r>
          </a:p>
          <a:p>
            <a:pPr lvl="0" fontAlgn="base">
              <a:spcBef>
                <a:spcPct val="0"/>
              </a:spcBef>
              <a:spcAft>
                <a:spcPct val="0"/>
              </a:spcAft>
            </a:pPr>
            <a:r>
              <a:rPr lang="zh-CN" altLang="en-US" sz="1400" dirty="0" smtClean="0">
                <a:solidFill>
                  <a:srgbClr val="FF0000"/>
                </a:solidFill>
                <a:latin typeface="微软雅黑" panose="020B0503020204020204" pitchFamily="34" charset="-122"/>
                <a:ea typeface="微软雅黑" panose="020B0503020204020204" pitchFamily="34" charset="-122"/>
              </a:rPr>
              <a:t>复杂</a:t>
            </a:r>
            <a:r>
              <a:rPr lang="zh-CN" altLang="en-US" sz="1400" dirty="0">
                <a:solidFill>
                  <a:srgbClr val="FF0000"/>
                </a:solidFill>
                <a:latin typeface="微软雅黑" panose="020B0503020204020204" pitchFamily="34" charset="-122"/>
                <a:ea typeface="微软雅黑" panose="020B0503020204020204" pitchFamily="34" charset="-122"/>
              </a:rPr>
              <a:t>度：从</a:t>
            </a:r>
            <a:r>
              <a:rPr lang="en-US" altLang="zh-CN" sz="1400" dirty="0">
                <a:solidFill>
                  <a:srgbClr val="FF0000"/>
                </a:solidFill>
                <a:latin typeface="微软雅黑" panose="020B0503020204020204" pitchFamily="34" charset="-122"/>
                <a:ea typeface="微软雅黑" panose="020B0503020204020204" pitchFamily="34" charset="-122"/>
              </a:rPr>
              <a:t>Dt × Ds </a:t>
            </a:r>
            <a:r>
              <a:rPr lang="zh-CN" altLang="en-US" sz="1400" dirty="0">
                <a:solidFill>
                  <a:srgbClr val="FF0000"/>
                </a:solidFill>
                <a:latin typeface="微软雅黑" panose="020B0503020204020204" pitchFamily="34" charset="-122"/>
                <a:ea typeface="微软雅黑" panose="020B0503020204020204" pitchFamily="34" charset="-122"/>
              </a:rPr>
              <a:t>降至</a:t>
            </a:r>
            <a:r>
              <a:rPr lang="en-US" altLang="zh-CN" sz="1400" dirty="0">
                <a:solidFill>
                  <a:srgbClr val="FF0000"/>
                </a:solidFill>
                <a:latin typeface="微软雅黑" panose="020B0503020204020204" pitchFamily="34" charset="-122"/>
                <a:ea typeface="微软雅黑" panose="020B0503020204020204" pitchFamily="34" charset="-122"/>
              </a:rPr>
              <a:t> (Dt + Ds ) × </a:t>
            </a:r>
            <a:r>
              <a:rPr lang="en-US" altLang="zh-CN" sz="1400" dirty="0" smtClean="0">
                <a:solidFill>
                  <a:srgbClr val="FF0000"/>
                </a:solidFill>
                <a:latin typeface="微软雅黑" panose="020B0503020204020204" pitchFamily="34" charset="-122"/>
                <a:ea typeface="微软雅黑" panose="020B0503020204020204" pitchFamily="34" charset="-122"/>
              </a:rPr>
              <a:t>C</a:t>
            </a:r>
            <a:endParaRPr lang="zh-CN" altLang="zh-CN" sz="1400" dirty="0">
              <a:solidFill>
                <a:srgbClr val="FF0000"/>
              </a:solidFill>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flipH="1">
            <a:off x="1722635" y="6314173"/>
            <a:ext cx="5873120" cy="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3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t="910"/>
          <a:stretch/>
        </p:blipFill>
        <p:spPr>
          <a:xfrm>
            <a:off x="1428771" y="1551790"/>
            <a:ext cx="5410200" cy="4756944"/>
          </a:xfrm>
          <a:prstGeom prst="rect">
            <a:avLst/>
          </a:prstGeom>
        </p:spPr>
      </p:pic>
      <p:sp>
        <p:nvSpPr>
          <p:cNvPr id="3" name="文本框 2"/>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实验效果 离线实验</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758536" y="802838"/>
            <a:ext cx="10806545"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第一</a:t>
            </a:r>
            <a:r>
              <a:rPr lang="zh-CN" altLang="en-US" dirty="0">
                <a:latin typeface="微软雅黑" panose="020B0503020204020204" pitchFamily="34" charset="-122"/>
                <a:ea typeface="微软雅黑" panose="020B0503020204020204" pitchFamily="34" charset="-122"/>
              </a:rPr>
              <a:t>个是</a:t>
            </a:r>
            <a:r>
              <a:rPr lang="en-US" altLang="zh-CN" dirty="0" err="1">
                <a:latin typeface="微软雅黑" panose="020B0503020204020204" pitchFamily="34" charset="-122"/>
                <a:ea typeface="微软雅黑" panose="020B0503020204020204" pitchFamily="34" charset="-122"/>
              </a:rPr>
              <a:t>uc</a:t>
            </a:r>
            <a:r>
              <a:rPr lang="zh-CN" altLang="en-US" dirty="0">
                <a:latin typeface="微软雅黑" panose="020B0503020204020204" pitchFamily="34" charset="-122"/>
                <a:ea typeface="微软雅黑" panose="020B0503020204020204" pitchFamily="34" charset="-122"/>
              </a:rPr>
              <a:t>头条的数据集，数据来自新闻和广告曝光和点击日志的随机采样</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第二</a:t>
            </a:r>
            <a:r>
              <a:rPr lang="zh-CN" altLang="en-US" dirty="0">
                <a:latin typeface="微软雅黑" panose="020B0503020204020204" pitchFamily="34" charset="-122"/>
                <a:ea typeface="微软雅黑" panose="020B0503020204020204" pitchFamily="34" charset="-122"/>
              </a:rPr>
              <a:t>个数据集是亚马逊的评分数据集，</a:t>
            </a:r>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book</a:t>
            </a:r>
            <a:r>
              <a:rPr lang="zh-CN" altLang="en-US" dirty="0">
                <a:latin typeface="微软雅黑" panose="020B0503020204020204" pitchFamily="34" charset="-122"/>
                <a:ea typeface="微软雅黑" panose="020B0503020204020204" pitchFamily="34" charset="-122"/>
              </a:rPr>
              <a:t>数据集做源域，</a:t>
            </a:r>
            <a:r>
              <a:rPr lang="en-US" altLang="zh-CN" dirty="0">
                <a:latin typeface="微软雅黑" panose="020B0503020204020204" pitchFamily="34" charset="-122"/>
                <a:ea typeface="微软雅黑" panose="020B0503020204020204" pitchFamily="34" charset="-122"/>
              </a:rPr>
              <a:t>movie</a:t>
            </a:r>
            <a:r>
              <a:rPr lang="zh-CN" altLang="en-US" dirty="0">
                <a:latin typeface="微软雅黑" panose="020B0503020204020204" pitchFamily="34" charset="-122"/>
                <a:ea typeface="微软雅黑" panose="020B0503020204020204" pitchFamily="34" charset="-122"/>
              </a:rPr>
              <a:t>做目标域</a:t>
            </a:r>
            <a:r>
              <a:rPr lang="zh-CN" altLang="en-US" dirty="0" smtClean="0">
                <a:latin typeface="微软雅黑" panose="020B0503020204020204" pitchFamily="34" charset="-122"/>
                <a:ea typeface="微软雅黑" panose="020B0503020204020204" pitchFamily="34" charset="-122"/>
              </a:rPr>
              <a:t>。</a:t>
            </a:r>
            <a:endParaRPr lang="zh-CN" altLang="en-US" b="0" i="0" dirty="0">
              <a:effectLst/>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7718004" y="4213604"/>
            <a:ext cx="1987105"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zh-CN" altLang="en-US" dirty="0">
                <a:latin typeface="微软雅黑" panose="020B0503020204020204" pitchFamily="34" charset="-122"/>
                <a:ea typeface="微软雅黑" panose="020B0503020204020204" pitchFamily="34" charset="-122"/>
              </a:rPr>
              <a:t>复现结果</a:t>
            </a:r>
            <a:endParaRPr lang="en-US" altLang="zh-CN" dirty="0">
              <a:latin typeface="微软雅黑" panose="020B0503020204020204" pitchFamily="34" charset="-122"/>
              <a:ea typeface="微软雅黑" panose="020B0503020204020204" pitchFamily="34" charset="-122"/>
            </a:endParaRPr>
          </a:p>
          <a:p>
            <a:pPr lvl="0" fontAlgn="base">
              <a:spcBef>
                <a:spcPct val="0"/>
              </a:spcBef>
              <a:spcAft>
                <a:spcPct val="0"/>
              </a:spcAft>
            </a:pPr>
            <a:r>
              <a:rPr lang="en-US" altLang="zh-CN" dirty="0" err="1">
                <a:latin typeface="微软雅黑" panose="020B0503020204020204" pitchFamily="34" charset="-122"/>
                <a:ea typeface="微软雅黑" panose="020B0503020204020204" pitchFamily="34" charset="-122"/>
              </a:rPr>
              <a:t>tf</a:t>
            </a:r>
            <a:r>
              <a:rPr lang="zh-CN" altLang="en-US" dirty="0">
                <a:latin typeface="微软雅黑" panose="020B0503020204020204" pitchFamily="34" charset="-122"/>
                <a:ea typeface="微软雅黑" panose="020B0503020204020204" pitchFamily="34" charset="-122"/>
              </a:rPr>
              <a:t>版本：</a:t>
            </a:r>
            <a:r>
              <a:rPr lang="en-US" altLang="zh-CN" dirty="0" smtClean="0">
                <a:latin typeface="微软雅黑" panose="020B0503020204020204" pitchFamily="34" charset="-122"/>
                <a:ea typeface="微软雅黑" panose="020B0503020204020204" pitchFamily="34" charset="-122"/>
              </a:rPr>
              <a:t>1.14.0</a:t>
            </a:r>
            <a:endParaRPr lang="en-US" altLang="zh-CN" dirty="0">
              <a:latin typeface="微软雅黑" panose="020B0503020204020204" pitchFamily="34" charset="-122"/>
              <a:ea typeface="微软雅黑" panose="020B0503020204020204" pitchFamily="34" charset="-122"/>
            </a:endParaRPr>
          </a:p>
          <a:p>
            <a:pPr lvl="0" fontAlgn="base">
              <a:spcBef>
                <a:spcPct val="0"/>
              </a:spcBef>
              <a:spcAft>
                <a:spcPct val="0"/>
              </a:spcAft>
            </a:pPr>
            <a:r>
              <a:rPr lang="zh-CN" altLang="en-US" dirty="0" smtClean="0">
                <a:latin typeface="微软雅黑" panose="020B0503020204020204" pitchFamily="34" charset="-122"/>
                <a:ea typeface="微软雅黑" panose="020B0503020204020204" pitchFamily="34" charset="-122"/>
              </a:rPr>
              <a:t>训练集：</a:t>
            </a:r>
            <a:r>
              <a:rPr lang="en-US" altLang="zh-CN" dirty="0" smtClean="0">
                <a:latin typeface="微软雅黑" panose="020B0503020204020204" pitchFamily="34" charset="-122"/>
                <a:ea typeface="微软雅黑" panose="020B0503020204020204" pitchFamily="34" charset="-122"/>
              </a:rPr>
              <a:t>79</a:t>
            </a:r>
            <a:r>
              <a:rPr lang="zh-CN" altLang="en-US" dirty="0" smtClean="0">
                <a:latin typeface="微软雅黑" panose="020B0503020204020204" pitchFamily="34" charset="-122"/>
                <a:ea typeface="微软雅黑" panose="020B0503020204020204" pitchFamily="34" charset="-122"/>
              </a:rPr>
              <a:t>万条</a:t>
            </a:r>
            <a:endParaRPr lang="en-US" altLang="zh-CN" dirty="0" smtClean="0">
              <a:latin typeface="微软雅黑" panose="020B0503020204020204" pitchFamily="34" charset="-122"/>
              <a:ea typeface="微软雅黑" panose="020B0503020204020204" pitchFamily="34" charset="-122"/>
            </a:endParaRPr>
          </a:p>
          <a:p>
            <a:pPr lvl="0" fontAlgn="base">
              <a:spcBef>
                <a:spcPct val="0"/>
              </a:spcBef>
              <a:spcAft>
                <a:spcPct val="0"/>
              </a:spcAft>
            </a:pPr>
            <a:r>
              <a:rPr lang="zh-CN" altLang="zh-CN" dirty="0" smtClean="0">
                <a:latin typeface="微软雅黑" panose="020B0503020204020204" pitchFamily="34" charset="-122"/>
                <a:ea typeface="微软雅黑" panose="020B0503020204020204" pitchFamily="34" charset="-122"/>
              </a:rPr>
              <a:t>auc</a:t>
            </a:r>
            <a:r>
              <a:rPr lang="zh-CN" altLang="zh-CN" dirty="0">
                <a:latin typeface="微软雅黑" panose="020B0503020204020204" pitchFamily="34" charset="-122"/>
                <a:ea typeface="微软雅黑" panose="020B0503020204020204" pitchFamily="34" charset="-122"/>
              </a:rPr>
              <a:t>_1</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 0.7855 </a:t>
            </a:r>
            <a:endParaRPr lang="en-US" altLang="zh-CN" dirty="0">
              <a:latin typeface="微软雅黑" panose="020B0503020204020204" pitchFamily="34" charset="-122"/>
              <a:ea typeface="微软雅黑" panose="020B0503020204020204" pitchFamily="34" charset="-122"/>
            </a:endParaRPr>
          </a:p>
          <a:p>
            <a:pPr lvl="0" fontAlgn="base">
              <a:spcBef>
                <a:spcPct val="0"/>
              </a:spcBef>
              <a:spcAft>
                <a:spcPct val="0"/>
              </a:spcAft>
            </a:pPr>
            <a:r>
              <a:rPr lang="zh-CN" altLang="zh-CN" dirty="0">
                <a:latin typeface="微软雅黑" panose="020B0503020204020204" pitchFamily="34" charset="-122"/>
                <a:ea typeface="微软雅黑" panose="020B0503020204020204" pitchFamily="34" charset="-122"/>
              </a:rPr>
              <a:t>loss_1</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0.4254</a:t>
            </a:r>
            <a:endParaRPr lang="en-US" altLang="zh-CN" dirty="0">
              <a:latin typeface="微软雅黑" panose="020B0503020204020204" pitchFamily="34" charset="-122"/>
              <a:ea typeface="微软雅黑" panose="020B0503020204020204" pitchFamily="34" charset="-122"/>
            </a:endParaRPr>
          </a:p>
          <a:p>
            <a:pPr lvl="0" fontAlgn="base">
              <a:spcBef>
                <a:spcPct val="0"/>
              </a:spcBef>
              <a:spcAft>
                <a:spcPct val="0"/>
              </a:spcAft>
            </a:pPr>
            <a:r>
              <a:rPr lang="zh-CN" altLang="en-US" dirty="0">
                <a:latin typeface="微软雅黑" panose="020B0503020204020204" pitchFamily="34" charset="-122"/>
                <a:ea typeface="微软雅黑" panose="020B0503020204020204" pitchFamily="34" charset="-122"/>
              </a:rPr>
              <a:t>耗时：</a:t>
            </a:r>
            <a:r>
              <a:rPr lang="en-US" altLang="zh-CN" dirty="0">
                <a:latin typeface="微软雅黑" panose="020B0503020204020204" pitchFamily="34" charset="-122"/>
                <a:ea typeface="微软雅黑" panose="020B0503020204020204" pitchFamily="34" charset="-122"/>
              </a:rPr>
              <a:t>5min</a:t>
            </a:r>
            <a:r>
              <a:rPr lang="zh-CN" altLang="zh-CN"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62962989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实验效果 消融实验</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231323" y="1886816"/>
            <a:ext cx="5886450" cy="2876550"/>
          </a:xfrm>
          <a:prstGeom prst="rect">
            <a:avLst/>
          </a:prstGeom>
        </p:spPr>
      </p:pic>
      <p:sp>
        <p:nvSpPr>
          <p:cNvPr id="5" name="矩形 4"/>
          <p:cNvSpPr/>
          <p:nvPr/>
        </p:nvSpPr>
        <p:spPr>
          <a:xfrm>
            <a:off x="1231323" y="980737"/>
            <a:ext cx="444031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Ablation Study</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不同</a:t>
            </a:r>
            <a:r>
              <a:rPr lang="zh-CN" altLang="en-US" dirty="0">
                <a:latin typeface="微软雅黑" panose="020B0503020204020204" pitchFamily="34" charset="-122"/>
                <a:ea typeface="微软雅黑" panose="020B0503020204020204" pitchFamily="34" charset="-122"/>
              </a:rPr>
              <a:t>级别</a:t>
            </a:r>
            <a:r>
              <a:rPr lang="en-US" altLang="zh-CN" dirty="0">
                <a:latin typeface="微软雅黑" panose="020B0503020204020204" pitchFamily="34" charset="-122"/>
                <a:ea typeface="微软雅黑" panose="020B0503020204020204" pitchFamily="34" charset="-122"/>
              </a:rPr>
              <a:t>attention</a:t>
            </a:r>
            <a:r>
              <a:rPr lang="zh-CN" altLang="en-US" dirty="0">
                <a:latin typeface="微软雅黑" panose="020B0503020204020204" pitchFamily="34" charset="-122"/>
                <a:ea typeface="微软雅黑" panose="020B0503020204020204" pitchFamily="34" charset="-122"/>
              </a:rPr>
              <a:t>影响</a:t>
            </a:r>
          </a:p>
        </p:txBody>
      </p:sp>
      <p:sp>
        <p:nvSpPr>
          <p:cNvPr id="6" name="矩形 5"/>
          <p:cNvSpPr/>
          <p:nvPr/>
        </p:nvSpPr>
        <p:spPr>
          <a:xfrm>
            <a:off x="1231323" y="5393632"/>
            <a:ext cx="9005455"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模型</a:t>
            </a:r>
            <a:r>
              <a:rPr lang="zh-CN" altLang="en-US" dirty="0">
                <a:latin typeface="微软雅黑" panose="020B0503020204020204" pitchFamily="34" charset="-122"/>
                <a:ea typeface="微软雅黑" panose="020B0503020204020204" pitchFamily="34" charset="-122"/>
              </a:rPr>
              <a:t>中使用的分级</a:t>
            </a:r>
            <a:r>
              <a:rPr lang="en-US" altLang="zh-CN" dirty="0">
                <a:latin typeface="微软雅黑" panose="020B0503020204020204" pitchFamily="34" charset="-122"/>
                <a:ea typeface="微软雅黑" panose="020B0503020204020204" pitchFamily="34" charset="-122"/>
              </a:rPr>
              <a:t>attention</a:t>
            </a:r>
            <a:r>
              <a:rPr lang="zh-CN" altLang="en-US" dirty="0">
                <a:latin typeface="微软雅黑" panose="020B0503020204020204" pitchFamily="34" charset="-122"/>
                <a:ea typeface="微软雅黑" panose="020B0503020204020204" pitchFamily="34" charset="-122"/>
              </a:rPr>
              <a:t>机制对模型</a:t>
            </a:r>
            <a:r>
              <a:rPr lang="zh-CN" altLang="en-US" dirty="0" smtClean="0">
                <a:latin typeface="微软雅黑" panose="020B0503020204020204" pitchFamily="34" charset="-122"/>
                <a:ea typeface="微软雅黑" panose="020B0503020204020204" pitchFamily="34" charset="-122"/>
              </a:rPr>
              <a:t>影响。</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sigmoid</a:t>
            </a:r>
            <a:r>
              <a:rPr lang="zh-CN" altLang="en-US" dirty="0">
                <a:latin typeface="微软雅黑" panose="020B0503020204020204" pitchFamily="34" charset="-122"/>
                <a:ea typeface="微软雅黑" panose="020B0503020204020204" pitchFamily="34" charset="-122"/>
              </a:rPr>
              <a:t>比使用</a:t>
            </a:r>
            <a:r>
              <a:rPr lang="en-US" altLang="zh-CN" dirty="0" err="1" smtClean="0">
                <a:latin typeface="微软雅黑" panose="020B0503020204020204" pitchFamily="34" charset="-122"/>
                <a:ea typeface="微软雅黑" panose="020B0503020204020204" pitchFamily="34" charset="-122"/>
              </a:rPr>
              <a:t>exp</a:t>
            </a:r>
            <a:r>
              <a:rPr lang="zh-CN" altLang="en-US" dirty="0" smtClean="0">
                <a:latin typeface="微软雅黑" panose="020B0503020204020204" pitchFamily="34" charset="-122"/>
                <a:ea typeface="微软雅黑" panose="020B0503020204020204" pitchFamily="34" charset="-122"/>
              </a:rPr>
              <a:t>激活函数</a:t>
            </a:r>
            <a:r>
              <a:rPr lang="zh-CN" altLang="en-US" dirty="0">
                <a:latin typeface="微软雅黑" panose="020B0503020204020204" pitchFamily="34" charset="-122"/>
                <a:ea typeface="微软雅黑" panose="020B0503020204020204" pitchFamily="34" charset="-122"/>
              </a:rPr>
              <a:t>的效果差</a:t>
            </a:r>
            <a:r>
              <a:rPr lang="zh-CN" altLang="en-US" dirty="0" smtClean="0">
                <a:latin typeface="微软雅黑" panose="020B0503020204020204" pitchFamily="34" charset="-122"/>
                <a:ea typeface="微软雅黑" panose="020B0503020204020204" pitchFamily="34" charset="-122"/>
              </a:rPr>
              <a:t>说明激活函数</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影响。</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7594408" y="2911666"/>
            <a:ext cx="3331279" cy="351298"/>
          </a:xfrm>
          <a:prstGeom prst="rect">
            <a:avLst/>
          </a:prstGeom>
        </p:spPr>
      </p:pic>
    </p:spTree>
    <p:extLst>
      <p:ext uri="{BB962C8B-B14F-4D97-AF65-F5344CB8AC3E}">
        <p14:creationId xmlns:p14="http://schemas.microsoft.com/office/powerpoint/2010/main" val="127871424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58568" y="812861"/>
            <a:ext cx="16878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Attention</a:t>
            </a:r>
            <a:r>
              <a:rPr lang="zh-CN" altLang="en-US" dirty="0">
                <a:latin typeface="微软雅黑" panose="020B0503020204020204" pitchFamily="34" charset="-122"/>
                <a:ea typeface="微软雅黑" panose="020B0503020204020204" pitchFamily="34" charset="-122"/>
              </a:rPr>
              <a:t>权重</a:t>
            </a:r>
          </a:p>
        </p:txBody>
      </p:sp>
      <p:pic>
        <p:nvPicPr>
          <p:cNvPr id="4" name="图片 3"/>
          <p:cNvPicPr>
            <a:picLocks noChangeAspect="1"/>
          </p:cNvPicPr>
          <p:nvPr/>
        </p:nvPicPr>
        <p:blipFill>
          <a:blip r:embed="rId3"/>
          <a:stretch>
            <a:fillRect/>
          </a:stretch>
        </p:blipFill>
        <p:spPr>
          <a:xfrm>
            <a:off x="1058568" y="1482562"/>
            <a:ext cx="5819775" cy="4248150"/>
          </a:xfrm>
          <a:prstGeom prst="rect">
            <a:avLst/>
          </a:prstGeom>
        </p:spPr>
      </p:pic>
      <p:sp>
        <p:nvSpPr>
          <p:cNvPr id="5" name="文本框 4"/>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实验效果 消融实验</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1058568" y="5915578"/>
            <a:ext cx="915093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对于一个活跃的用户，在</a:t>
            </a:r>
            <a:r>
              <a:rPr lang="en-US" altLang="zh-CN" dirty="0">
                <a:latin typeface="微软雅黑" panose="020B0503020204020204" pitchFamily="34" charset="-122"/>
                <a:ea typeface="微软雅黑" panose="020B0503020204020204" pitchFamily="34" charset="-122"/>
              </a:rPr>
              <a:t>Clicked ads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Clicked news </a:t>
            </a:r>
            <a:r>
              <a:rPr lang="zh-CN" altLang="en-US" dirty="0">
                <a:latin typeface="微软雅黑" panose="020B0503020204020204" pitchFamily="34" charset="-122"/>
                <a:ea typeface="微软雅黑" panose="020B0503020204020204" pitchFamily="34" charset="-122"/>
              </a:rPr>
              <a:t>都相同的情况下，展示不同广告时</a:t>
            </a:r>
            <a:r>
              <a:rPr lang="en-US" altLang="zh-CN" dirty="0">
                <a:latin typeface="微软雅黑" panose="020B0503020204020204" pitchFamily="34" charset="-122"/>
                <a:ea typeface="微软雅黑" panose="020B0503020204020204" pitchFamily="34" charset="-122"/>
              </a:rPr>
              <a:t>item-level attention</a:t>
            </a:r>
            <a:r>
              <a:rPr lang="zh-CN" altLang="en-US" dirty="0">
                <a:latin typeface="微软雅黑" panose="020B0503020204020204" pitchFamily="34" charset="-122"/>
                <a:ea typeface="微软雅黑" panose="020B0503020204020204" pitchFamily="34" charset="-122"/>
              </a:rPr>
              <a:t>的权重分布情况。</a:t>
            </a:r>
          </a:p>
        </p:txBody>
      </p:sp>
    </p:spTree>
    <p:extLst>
      <p:ext uri="{BB962C8B-B14F-4D97-AF65-F5344CB8AC3E}">
        <p14:creationId xmlns:p14="http://schemas.microsoft.com/office/powerpoint/2010/main" val="379846047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9730" y="972727"/>
            <a:ext cx="8465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对不同类型用户兴趣建模影响</a:t>
            </a:r>
          </a:p>
        </p:txBody>
      </p:sp>
      <p:pic>
        <p:nvPicPr>
          <p:cNvPr id="3" name="图片 2"/>
          <p:cNvPicPr>
            <a:picLocks noChangeAspect="1"/>
          </p:cNvPicPr>
          <p:nvPr/>
        </p:nvPicPr>
        <p:blipFill>
          <a:blip r:embed="rId3"/>
          <a:stretch>
            <a:fillRect/>
          </a:stretch>
        </p:blipFill>
        <p:spPr>
          <a:xfrm>
            <a:off x="1299731" y="1870795"/>
            <a:ext cx="5810250" cy="3095625"/>
          </a:xfrm>
          <a:prstGeom prst="rect">
            <a:avLst/>
          </a:prstGeom>
        </p:spPr>
      </p:pic>
      <p:sp>
        <p:nvSpPr>
          <p:cNvPr id="4" name="文本框 3"/>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实验效果 消融实验</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1299730" y="5603756"/>
            <a:ext cx="1001596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Company</a:t>
            </a:r>
            <a:r>
              <a:rPr lang="zh-CN" altLang="en-US" dirty="0">
                <a:latin typeface="微软雅黑" panose="020B0503020204020204" pitchFamily="34" charset="-122"/>
                <a:ea typeface="微软雅黑" panose="020B0503020204020204" pitchFamily="34" charset="-122"/>
              </a:rPr>
              <a:t>数据集上，对短期用户</a:t>
            </a:r>
            <a:r>
              <a:rPr lang="zh-CN" altLang="en-US" dirty="0" smtClean="0">
                <a:latin typeface="微软雅黑" panose="020B0503020204020204" pitchFamily="34" charset="-122"/>
                <a:ea typeface="微软雅黑" panose="020B0503020204020204" pitchFamily="34" charset="-122"/>
              </a:rPr>
              <a:t>兴趣的</a:t>
            </a:r>
            <a:r>
              <a:rPr lang="zh-CN" altLang="en-US" dirty="0">
                <a:latin typeface="微软雅黑" panose="020B0503020204020204" pitchFamily="34" charset="-122"/>
                <a:ea typeface="微软雅黑" panose="020B0503020204020204" pitchFamily="34" charset="-122"/>
              </a:rPr>
              <a:t>建模带来的</a:t>
            </a:r>
            <a:r>
              <a:rPr lang="zh-CN" altLang="en-US" dirty="0" smtClean="0">
                <a:latin typeface="微软雅黑" panose="020B0503020204020204" pitchFamily="34" charset="-122"/>
                <a:ea typeface="微软雅黑" panose="020B0503020204020204" pitchFamily="34" charset="-122"/>
              </a:rPr>
              <a:t>效果更好；</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Amazon</a:t>
            </a:r>
            <a:r>
              <a:rPr lang="zh-CN" altLang="en-US" dirty="0">
                <a:latin typeface="微软雅黑" panose="020B0503020204020204" pitchFamily="34" charset="-122"/>
                <a:ea typeface="微软雅黑" panose="020B0503020204020204" pitchFamily="34" charset="-122"/>
              </a:rPr>
              <a:t>数据集上，对长期用户兴趣的建模带来的效果更好。</a:t>
            </a:r>
          </a:p>
        </p:txBody>
      </p:sp>
    </p:spTree>
    <p:extLst>
      <p:ext uri="{BB962C8B-B14F-4D97-AF65-F5344CB8AC3E}">
        <p14:creationId xmlns:p14="http://schemas.microsoft.com/office/powerpoint/2010/main" val="322485674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2635" y="43881"/>
            <a:ext cx="7982474" cy="400110"/>
          </a:xfrm>
          <a:prstGeom prst="rect">
            <a:avLst/>
          </a:prstGeom>
          <a:noFill/>
        </p:spPr>
        <p:txBody>
          <a:bodyPr wrap="square" rtlCol="0">
            <a:spAutoFit/>
          </a:bodyPr>
          <a:lstStyle/>
          <a:p>
            <a:pPr lvl="0">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目录</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1371600" y="1330960"/>
            <a:ext cx="9235440" cy="2585323"/>
          </a:xfrm>
          <a:prstGeom prst="rect">
            <a:avLst/>
          </a:prstGeom>
          <a:noFill/>
        </p:spPr>
        <p:txBody>
          <a:bodyPr wrap="square" rtlCol="0">
            <a:spAutoFit/>
          </a:bodyPr>
          <a:lstStyle/>
          <a:p>
            <a:pPr marL="342900" indent="-342900">
              <a:buAutoNum type="arabicPeriod"/>
            </a:pPr>
            <a:r>
              <a:rPr lang="zh-CN" altLang="en-US" dirty="0">
                <a:latin typeface="微软雅黑" panose="020B0503020204020204" pitchFamily="34" charset="-122"/>
                <a:ea typeface="微软雅黑" panose="020B0503020204020204" pitchFamily="34" charset="-122"/>
              </a:rPr>
              <a:t>简介</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dirty="0">
              <a:latin typeface="微软雅黑" panose="020B0503020204020204" pitchFamily="34" charset="-122"/>
              <a:ea typeface="微软雅黑" panose="020B0503020204020204" pitchFamily="34" charset="-122"/>
            </a:endParaRPr>
          </a:p>
          <a:p>
            <a:pPr marL="342900" indent="-342900">
              <a:buAutoNum type="arabicPeriod" startAt="2"/>
            </a:pPr>
            <a:r>
              <a:rPr lang="zh-CN" altLang="en-US" dirty="0" smtClean="0">
                <a:latin typeface="微软雅黑" panose="020B0503020204020204" pitchFamily="34" charset="-122"/>
                <a:ea typeface="微软雅黑" panose="020B0503020204020204" pitchFamily="34" charset="-122"/>
              </a:rPr>
              <a:t>模型</a:t>
            </a:r>
            <a:r>
              <a:rPr lang="zh-CN" altLang="en-US" dirty="0">
                <a:latin typeface="微软雅黑" panose="020B0503020204020204" pitchFamily="34" charset="-122"/>
                <a:ea typeface="微软雅黑" panose="020B0503020204020204" pitchFamily="34" charset="-122"/>
              </a:rPr>
              <a:t>结构</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342900" indent="-342900">
              <a:buAutoNum type="arabicPeriod" startAt="3"/>
            </a:pPr>
            <a:r>
              <a:rPr lang="zh-CN" altLang="en-US" dirty="0" smtClean="0">
                <a:latin typeface="微软雅黑" panose="020B0503020204020204" pitchFamily="34" charset="-122"/>
                <a:ea typeface="微软雅黑" panose="020B0503020204020204" pitchFamily="34" charset="-122"/>
              </a:rPr>
              <a:t>源码实现</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startAt="3"/>
            </a:pPr>
            <a:endParaRPr lang="en-US" altLang="zh-CN" dirty="0" smtClean="0">
              <a:latin typeface="微软雅黑" panose="020B0503020204020204" pitchFamily="34" charset="-122"/>
              <a:ea typeface="微软雅黑" panose="020B0503020204020204" pitchFamily="34" charset="-122"/>
            </a:endParaRPr>
          </a:p>
          <a:p>
            <a:pPr marL="342900" indent="-342900">
              <a:buFontTx/>
              <a:buAutoNum type="arabicPeriod" startAt="3"/>
            </a:pPr>
            <a:r>
              <a:rPr lang="zh-CN" altLang="en-US" dirty="0">
                <a:latin typeface="微软雅黑" panose="020B0503020204020204" pitchFamily="34" charset="-122"/>
                <a:ea typeface="微软雅黑" panose="020B0503020204020204" pitchFamily="34" charset="-122"/>
              </a:rPr>
              <a:t>实验效果</a:t>
            </a:r>
            <a:endParaRPr lang="en-US" altLang="zh-CN" dirty="0">
              <a:latin typeface="微软雅黑" panose="020B0503020204020204" pitchFamily="34" charset="-122"/>
              <a:ea typeface="微软雅黑" panose="020B0503020204020204" pitchFamily="34" charset="-122"/>
            </a:endParaRPr>
          </a:p>
          <a:p>
            <a:pPr marL="342900" indent="-342900">
              <a:buAutoNum type="arabicPeriod" startAt="3"/>
            </a:pPr>
            <a:endParaRPr lang="en-US" altLang="zh-CN" dirty="0">
              <a:latin typeface="微软雅黑" panose="020B0503020204020204" pitchFamily="34" charset="-122"/>
              <a:ea typeface="微软雅黑" panose="020B0503020204020204" pitchFamily="34" charset="-122"/>
            </a:endParaRPr>
          </a:p>
          <a:p>
            <a:pPr marL="342900" indent="-342900">
              <a:buAutoNum type="arabicPeriod" startAt="3"/>
            </a:pPr>
            <a:r>
              <a:rPr lang="zh-CN" altLang="en-US" dirty="0" smtClean="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477092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实验效果 线上实验</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930453" y="1737392"/>
            <a:ext cx="5905500" cy="3228975"/>
          </a:xfrm>
          <a:prstGeom prst="rect">
            <a:avLst/>
          </a:prstGeom>
        </p:spPr>
      </p:pic>
      <p:sp>
        <p:nvSpPr>
          <p:cNvPr id="6" name="矩形 5"/>
          <p:cNvSpPr/>
          <p:nvPr/>
        </p:nvSpPr>
        <p:spPr>
          <a:xfrm>
            <a:off x="1443832" y="5373838"/>
            <a:ext cx="7550728" cy="923330"/>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线上</a:t>
            </a:r>
            <a:r>
              <a:rPr lang="en-US" altLang="zh-CN" dirty="0" smtClean="0">
                <a:latin typeface="微软雅黑" panose="020B0503020204020204" pitchFamily="34" charset="-122"/>
                <a:ea typeface="微软雅黑" panose="020B0503020204020204" pitchFamily="34" charset="-122"/>
              </a:rPr>
              <a:t>CTR A/B</a:t>
            </a:r>
            <a:r>
              <a:rPr lang="zh-CN" altLang="en-US" dirty="0" smtClean="0">
                <a:latin typeface="微软雅黑" panose="020B0503020204020204" pitchFamily="34" charset="-122"/>
                <a:ea typeface="微软雅黑" panose="020B0503020204020204" pitchFamily="34" charset="-122"/>
              </a:rPr>
              <a:t>测试</a:t>
            </a:r>
            <a:r>
              <a:rPr lang="en-US" altLang="zh-CN" dirty="0" err="1" smtClean="0">
                <a:latin typeface="微软雅黑" panose="020B0503020204020204" pitchFamily="34" charset="-122"/>
                <a:ea typeface="微软雅黑" panose="020B0503020204020204" pitchFamily="34" charset="-122"/>
              </a:rPr>
              <a:t>MiNet</a:t>
            </a:r>
            <a:r>
              <a:rPr lang="zh-CN" altLang="en-US" dirty="0" smtClean="0">
                <a:latin typeface="微软雅黑" panose="020B0503020204020204" pitchFamily="34" charset="-122"/>
                <a:ea typeface="微软雅黑" panose="020B0503020204020204" pitchFamily="34" charset="-122"/>
              </a:rPr>
              <a:t>比</a:t>
            </a:r>
            <a:r>
              <a:rPr lang="en-US" altLang="zh-CN" dirty="0" smtClean="0">
                <a:latin typeface="微软雅黑" panose="020B0503020204020204" pitchFamily="34" charset="-122"/>
                <a:ea typeface="微软雅黑" panose="020B0503020204020204" pitchFamily="34" charset="-122"/>
              </a:rPr>
              <a:t>DSTN</a:t>
            </a:r>
            <a:r>
              <a:rPr lang="zh-CN" altLang="en-US" dirty="0" smtClean="0">
                <a:latin typeface="微软雅黑" panose="020B0503020204020204" pitchFamily="34" charset="-122"/>
                <a:ea typeface="微软雅黑" panose="020B0503020204020204" pitchFamily="34" charset="-122"/>
              </a:rPr>
              <a:t>高</a:t>
            </a:r>
            <a:r>
              <a:rPr lang="en-US" altLang="zh-CN" dirty="0" smtClean="0">
                <a:latin typeface="微软雅黑" panose="020B0503020204020204" pitchFamily="34" charset="-122"/>
                <a:ea typeface="微软雅黑" panose="020B0503020204020204" pitchFamily="34" charset="-122"/>
              </a:rPr>
              <a:t>4.12%</a:t>
            </a:r>
            <a:r>
              <a:rPr lang="zh-CN" altLang="en-US" dirty="0" smtClean="0">
                <a:latin typeface="微软雅黑" panose="020B0503020204020204" pitchFamily="34" charset="-122"/>
                <a:ea typeface="微软雅黑" panose="020B0503020204020204" pitchFamily="34" charset="-122"/>
              </a:rPr>
              <a:t>，承担</a:t>
            </a:r>
            <a:r>
              <a:rPr lang="en-US" altLang="zh-CN" dirty="0" smtClean="0">
                <a:latin typeface="微软雅黑" panose="020B0503020204020204" pitchFamily="34" charset="-122"/>
                <a:ea typeface="微软雅黑" panose="020B0503020204020204" pitchFamily="34" charset="-122"/>
              </a:rPr>
              <a:t>UC</a:t>
            </a:r>
            <a:r>
              <a:rPr lang="zh-CN" altLang="en-US" dirty="0" smtClean="0">
                <a:latin typeface="微软雅黑" panose="020B0503020204020204" pitchFamily="34" charset="-122"/>
                <a:ea typeface="微软雅黑" panose="020B0503020204020204" pitchFamily="34" charset="-122"/>
              </a:rPr>
              <a:t>头条广告主要流量。</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376455" y="960589"/>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线上效果</a:t>
            </a:r>
          </a:p>
        </p:txBody>
      </p:sp>
    </p:spTree>
    <p:extLst>
      <p:ext uri="{BB962C8B-B14F-4D97-AF65-F5344CB8AC3E}">
        <p14:creationId xmlns:p14="http://schemas.microsoft.com/office/powerpoint/2010/main" val="22805802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7069" y="997599"/>
            <a:ext cx="9818807" cy="5355312"/>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总结：</a:t>
            </a:r>
            <a:r>
              <a:rPr lang="zh-CN" altLang="en-US" dirty="0" smtClean="0">
                <a:latin typeface="微软雅黑" panose="020B0503020204020204" pitchFamily="34" charset="-122"/>
                <a:ea typeface="微软雅黑" panose="020B0503020204020204" pitchFamily="34" charset="-122"/>
              </a:rPr>
              <a:t>三种用户</a:t>
            </a:r>
            <a:r>
              <a:rPr lang="zh-CN" altLang="en-US" dirty="0">
                <a:latin typeface="微软雅黑" panose="020B0503020204020204" pitchFamily="34" charset="-122"/>
                <a:ea typeface="微软雅黑" panose="020B0503020204020204" pitchFamily="34" charset="-122"/>
              </a:rPr>
              <a:t>兴趣</a:t>
            </a:r>
            <a:r>
              <a:rPr lang="zh-CN" altLang="en-US" dirty="0" smtClean="0">
                <a:latin typeface="微软雅黑" panose="020B0503020204020204" pitchFamily="34" charset="-122"/>
                <a:ea typeface="微软雅黑" panose="020B0503020204020204" pitchFamily="34" charset="-122"/>
              </a:rPr>
              <a:t>，二层</a:t>
            </a:r>
            <a:r>
              <a:rPr lang="zh-CN" altLang="en-US" dirty="0">
                <a:latin typeface="微软雅黑" panose="020B0503020204020204" pitchFamily="34" charset="-122"/>
                <a:ea typeface="微软雅黑" panose="020B0503020204020204" pitchFamily="34" charset="-122"/>
              </a:rPr>
              <a:t>注意力</a:t>
            </a:r>
            <a:r>
              <a:rPr lang="zh-CN" altLang="en-US" dirty="0" smtClean="0">
                <a:latin typeface="微软雅黑" panose="020B0503020204020204" pitchFamily="34" charset="-122"/>
                <a:ea typeface="微软雅黑" panose="020B0503020204020204" pitchFamily="34" charset="-122"/>
              </a:rPr>
              <a:t>，辅助任务帮助学习</a:t>
            </a:r>
            <a:endParaRPr lang="en-US" altLang="zh-CN"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论文：</a:t>
            </a:r>
            <a:r>
              <a:rPr lang="en-US" altLang="zh-CN" dirty="0">
                <a:latin typeface="微软雅黑" panose="020B0503020204020204" pitchFamily="34" charset="-122"/>
                <a:ea typeface="微软雅黑" panose="020B0503020204020204" pitchFamily="34" charset="-122"/>
                <a:hlinkClick r:id="rId3"/>
              </a:rPr>
              <a:t>https://</a:t>
            </a:r>
            <a:r>
              <a:rPr lang="en-US" altLang="zh-CN" dirty="0" smtClean="0">
                <a:latin typeface="微软雅黑" panose="020B0503020204020204" pitchFamily="34" charset="-122"/>
                <a:ea typeface="微软雅黑" panose="020B0503020204020204" pitchFamily="34" charset="-122"/>
                <a:hlinkClick r:id="rId3"/>
              </a:rPr>
              <a:t>arxiv.org/pdf/2008.02974.pdf</a:t>
            </a:r>
            <a:endParaRPr lang="en-US" altLang="zh-CN" dirty="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hlinkClick r:id="rId4"/>
              </a:rPr>
              <a:t>https://</a:t>
            </a:r>
            <a:r>
              <a:rPr lang="en-US" altLang="zh-CN" dirty="0" smtClean="0">
                <a:latin typeface="微软雅黑" panose="020B0503020204020204" pitchFamily="34" charset="-122"/>
                <a:ea typeface="微软雅黑" panose="020B0503020204020204" pitchFamily="34" charset="-122"/>
                <a:hlinkClick r:id="rId4"/>
              </a:rPr>
              <a:t>github.com/oywtece/minet</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应用场景：</a:t>
            </a:r>
            <a:endParaRPr lang="en-US" altLang="zh-CN" b="1"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车抵</a:t>
            </a:r>
            <a:r>
              <a:rPr lang="zh-CN" altLang="en-US" dirty="0" smtClean="0">
                <a:latin typeface="微软雅黑" panose="020B0503020204020204" pitchFamily="34" charset="-122"/>
                <a:ea typeface="微软雅黑" panose="020B0503020204020204" pitchFamily="34" charset="-122"/>
              </a:rPr>
              <a:t>贷：数据稀疏，重要特征覆盖度不足</a:t>
            </a:r>
            <a:r>
              <a:rPr lang="en-US" altLang="zh-CN" dirty="0" smtClean="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金条电</a:t>
            </a:r>
            <a:r>
              <a:rPr lang="zh-CN" altLang="en-US" dirty="0" smtClean="0">
                <a:latin typeface="微软雅黑" panose="020B0503020204020204" pitchFamily="34" charset="-122"/>
                <a:ea typeface="微软雅黑" panose="020B0503020204020204" pitchFamily="34" charset="-122"/>
              </a:rPr>
              <a:t>销：电销转化成本高，冷启动</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社区</a:t>
            </a:r>
            <a:r>
              <a:rPr lang="en-US" altLang="zh-CN" dirty="0" smtClean="0">
                <a:latin typeface="微软雅黑" panose="020B0503020204020204" pitchFamily="34" charset="-122"/>
                <a:ea typeface="微软雅黑" panose="020B0503020204020204" pitchFamily="34" charset="-122"/>
              </a:rPr>
              <a:t>Feed</a:t>
            </a:r>
            <a:r>
              <a:rPr lang="zh-CN" altLang="en-US" dirty="0" smtClean="0">
                <a:latin typeface="微软雅黑" panose="020B0503020204020204" pitchFamily="34" charset="-122"/>
                <a:ea typeface="微软雅黑" panose="020B0503020204020204" pitchFamily="34" charset="-122"/>
              </a:rPr>
              <a:t>流：用户交易作为源域，</a:t>
            </a:r>
            <a:r>
              <a:rPr lang="en-US" altLang="zh-CN" dirty="0" smtClean="0">
                <a:latin typeface="微软雅黑" panose="020B0503020204020204" pitchFamily="34" charset="-122"/>
                <a:ea typeface="微软雅黑" panose="020B0503020204020204" pitchFamily="34" charset="-122"/>
              </a:rPr>
              <a:t>Feed</a:t>
            </a:r>
            <a:r>
              <a:rPr lang="zh-CN" altLang="en-US" dirty="0" smtClean="0">
                <a:latin typeface="微软雅黑" panose="020B0503020204020204" pitchFamily="34" charset="-122"/>
                <a:ea typeface="微软雅黑" panose="020B0503020204020204" pitchFamily="34" charset="-122"/>
              </a:rPr>
              <a:t>作为目标域。</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Feed</a:t>
            </a:r>
            <a:r>
              <a:rPr lang="zh-CN" altLang="en-US" dirty="0" smtClean="0">
                <a:latin typeface="微软雅黑" panose="020B0503020204020204" pitchFamily="34" charset="-122"/>
                <a:ea typeface="微软雅黑" panose="020B0503020204020204" pitchFamily="34" charset="-122"/>
              </a:rPr>
              <a:t>用户点击少，交易是用户强兴趣，交易与内容关联性强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社区硬</a:t>
            </a:r>
            <a:r>
              <a:rPr lang="zh-CN" altLang="en-US" dirty="0" smtClean="0">
                <a:latin typeface="微软雅黑" panose="020B0503020204020204" pitchFamily="34" charset="-122"/>
                <a:ea typeface="微软雅黑" panose="020B0503020204020204" pitchFamily="34" charset="-122"/>
              </a:rPr>
              <a:t>广：首页</a:t>
            </a:r>
            <a:r>
              <a:rPr lang="en-US" altLang="zh-CN" dirty="0" smtClean="0">
                <a:latin typeface="微软雅黑" panose="020B0503020204020204" pitchFamily="34" charset="-122"/>
                <a:ea typeface="微软雅黑" panose="020B0503020204020204" pitchFamily="34" charset="-122"/>
              </a:rPr>
              <a:t>Feed</a:t>
            </a:r>
            <a:r>
              <a:rPr lang="zh-CN" altLang="en-US" dirty="0" smtClean="0">
                <a:latin typeface="微软雅黑" panose="020B0503020204020204" pitchFamily="34" charset="-122"/>
                <a:ea typeface="微软雅黑" panose="020B0503020204020204" pitchFamily="34" charset="-122"/>
              </a:rPr>
              <a:t>流插入</a:t>
            </a:r>
            <a:r>
              <a:rPr lang="en-US" altLang="zh-CN" dirty="0" smtClean="0">
                <a:latin typeface="微软雅黑" panose="020B0503020204020204" pitchFamily="34" charset="-122"/>
                <a:ea typeface="微软雅黑" panose="020B0503020204020204" pitchFamily="34" charset="-122"/>
              </a:rPr>
              <a:t>SKU</a:t>
            </a:r>
            <a:r>
              <a:rPr lang="zh-CN" altLang="en-US" dirty="0" smtClean="0">
                <a:latin typeface="微软雅黑" panose="020B0503020204020204" pitchFamily="34" charset="-122"/>
                <a:ea typeface="微软雅黑" panose="020B0503020204020204" pitchFamily="34" charset="-122"/>
              </a:rPr>
              <a:t>广告，与论文场景相同</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p>
          <a:p>
            <a:endParaRPr lang="en-US" altLang="zh-CN"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相关</a:t>
            </a:r>
            <a:r>
              <a:rPr lang="zh-CN" altLang="en-US" b="1" dirty="0">
                <a:latin typeface="微软雅黑" panose="020B0503020204020204" pitchFamily="34" charset="-122"/>
                <a:ea typeface="微软雅黑" panose="020B0503020204020204" pitchFamily="34" charset="-122"/>
              </a:rPr>
              <a:t>链接</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5"/>
              </a:rPr>
              <a:t>https://baijiahao.baidu.com/s?id=1672246490825129479&amp;wfr=spider&amp;for=pc</a:t>
            </a:r>
            <a:endParaRPr lang="en-US" altLang="zh-CN" dirty="0" smtClean="0">
              <a:latin typeface="微软雅黑" panose="020B0503020204020204" pitchFamily="34" charset="-122"/>
              <a:ea typeface="微软雅黑" panose="020B0503020204020204" pitchFamily="34" charset="-122"/>
            </a:endParaRPr>
          </a:p>
          <a:p>
            <a:r>
              <a:rPr lang="zh-CN" altLang="en-US" b="1" dirty="0"/>
              <a:t>跨域推荐技术在</a:t>
            </a:r>
            <a:r>
              <a:rPr lang="en-US" altLang="zh-CN" b="1" dirty="0"/>
              <a:t>58</a:t>
            </a:r>
            <a:r>
              <a:rPr lang="zh-CN" altLang="en-US" b="1" dirty="0"/>
              <a:t>部落内容社区的实践</a:t>
            </a:r>
            <a:endParaRPr lang="en-US" altLang="zh-CN" b="1" dirty="0"/>
          </a:p>
          <a:p>
            <a:r>
              <a:rPr lang="en-US" altLang="zh-CN" dirty="0">
                <a:latin typeface="微软雅黑" panose="020B0503020204020204" pitchFamily="34" charset="-122"/>
                <a:ea typeface="微软雅黑" panose="020B0503020204020204" pitchFamily="34" charset="-122"/>
                <a:hlinkClick r:id="rId6"/>
              </a:rPr>
              <a:t>https://blog.csdn.net/qq_32813967/article/details/81087973</a:t>
            </a:r>
            <a:endParaRPr lang="en-US" altLang="zh-CN" dirty="0" smtClean="0">
              <a:latin typeface="微软雅黑" panose="020B0503020204020204" pitchFamily="34" charset="-122"/>
              <a:ea typeface="微软雅黑" panose="020B0503020204020204" pitchFamily="34" charset="-122"/>
            </a:endParaRPr>
          </a:p>
          <a:p>
            <a:r>
              <a:rPr lang="zh-CN" altLang="en-US" b="1" dirty="0"/>
              <a:t>跨域</a:t>
            </a:r>
            <a:r>
              <a:rPr lang="zh-CN" altLang="en-US" b="1" dirty="0" smtClean="0"/>
              <a:t>推荐系列</a:t>
            </a:r>
            <a:endParaRPr lang="zh-CN" altLang="en-US" b="1" dirty="0"/>
          </a:p>
          <a:p>
            <a:endParaRPr lang="en-US" altLang="zh-CN" dirty="0"/>
          </a:p>
          <a:p>
            <a:endParaRPr lang="en-US" altLang="zh-CN" b="1" dirty="0" smtClean="0">
              <a:solidFill>
                <a:srgbClr val="121212"/>
              </a:solidFill>
              <a:latin typeface="-apple-system"/>
            </a:endParaRPr>
          </a:p>
        </p:txBody>
      </p:sp>
      <p:sp>
        <p:nvSpPr>
          <p:cNvPr id="3" name="文本框 2"/>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a:solidFill>
                  <a:prstClr val="black"/>
                </a:solidFill>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30529469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Box 3"/>
          <p:cNvSpPr txBox="1"/>
          <p:nvPr/>
        </p:nvSpPr>
        <p:spPr>
          <a:xfrm>
            <a:off x="4231113" y="3111635"/>
            <a:ext cx="3729519" cy="707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000">
                <a:solidFill>
                  <a:srgbClr val="575B70"/>
                </a:solidFill>
                <a:latin typeface="Microsoft YaHei"/>
                <a:ea typeface="Microsoft YaHei"/>
                <a:cs typeface="Microsoft YaHei"/>
                <a:sym typeface="Microsoft YaHe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575B70"/>
                </a:solidFill>
                <a:effectLst/>
                <a:uLnTx/>
                <a:uFillTx/>
                <a:latin typeface="Microsoft YaHei"/>
                <a:ea typeface="Microsoft YaHei"/>
                <a:sym typeface="Microsoft YaHei"/>
              </a:rPr>
              <a:t>谢 谢</a:t>
            </a:r>
            <a:endParaRPr kumimoji="0" sz="4000" b="0" i="0" u="none" strike="noStrike" kern="0" cap="none" spc="0" normalizeH="0" baseline="0" noProof="0" dirty="0">
              <a:ln>
                <a:noFill/>
              </a:ln>
              <a:solidFill>
                <a:srgbClr val="575B70"/>
              </a:solidFill>
              <a:effectLst/>
              <a:uLnTx/>
              <a:uFillTx/>
              <a:latin typeface="Microsoft YaHei"/>
              <a:ea typeface="Microsoft YaHei"/>
              <a:sym typeface="Microsoft YaHei"/>
            </a:endParaRPr>
          </a:p>
        </p:txBody>
      </p:sp>
    </p:spTree>
    <p:extLst>
      <p:ext uri="{BB962C8B-B14F-4D97-AF65-F5344CB8AC3E}">
        <p14:creationId xmlns:p14="http://schemas.microsoft.com/office/powerpoint/2010/main" val="358236135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简介 </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81663" y="901133"/>
            <a:ext cx="9204001" cy="2308324"/>
          </a:xfrm>
          <a:prstGeom prst="rect">
            <a:avLst/>
          </a:prstGeom>
          <a:noFill/>
        </p:spPr>
        <p:txBody>
          <a:bodyPr wrap="square" rtlCol="0">
            <a:spAutoFit/>
          </a:bodyPr>
          <a:lstStyle/>
          <a:p>
            <a:r>
              <a:rPr lang="en-US" altLang="zh-CN" dirty="0" err="1" smtClean="0">
                <a:latin typeface="微软雅黑" panose="020B0503020204020204" pitchFamily="34" charset="-122"/>
                <a:ea typeface="微软雅黑" panose="020B0503020204020204" pitchFamily="34" charset="-122"/>
              </a:rPr>
              <a:t>MiNet</a:t>
            </a:r>
            <a:r>
              <a:rPr lang="en-US" altLang="zh-CN" dirty="0">
                <a:latin typeface="微软雅黑" panose="020B0503020204020204" pitchFamily="34" charset="-122"/>
                <a:ea typeface="微软雅黑" panose="020B0503020204020204" pitchFamily="34" charset="-122"/>
              </a:rPr>
              <a:t>: Mixed Interest Network for Cross-Domain Click-Through Rate Prediction</a:t>
            </a:r>
          </a:p>
          <a:p>
            <a:r>
              <a:rPr lang="zh-CN" altLang="en-US" dirty="0" smtClean="0">
                <a:latin typeface="微软雅黑" panose="020B0503020204020204" pitchFamily="34" charset="-122"/>
                <a:ea typeface="微软雅黑" panose="020B0503020204020204" pitchFamily="34" charset="-122"/>
              </a:rPr>
              <a:t>跨</a:t>
            </a:r>
            <a:r>
              <a:rPr lang="zh-CN" altLang="en-US" dirty="0">
                <a:latin typeface="微软雅黑" panose="020B0503020204020204" pitchFamily="34" charset="-122"/>
                <a:ea typeface="微软雅黑" panose="020B0503020204020204" pitchFamily="34" charset="-122"/>
              </a:rPr>
              <a:t>域点击率预估混合兴趣</a:t>
            </a:r>
            <a:r>
              <a:rPr lang="zh-CN" altLang="en-US" dirty="0" smtClean="0">
                <a:latin typeface="微软雅黑" panose="020B0503020204020204" pitchFamily="34" charset="-122"/>
                <a:ea typeface="微软雅黑" panose="020B0503020204020204" pitchFamily="34" charset="-122"/>
              </a:rPr>
              <a:t>模型</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发表于</a:t>
            </a:r>
            <a:r>
              <a:rPr lang="en-US" altLang="zh-CN" dirty="0" smtClean="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CIKM</a:t>
            </a:r>
            <a:r>
              <a:rPr lang="zh-CN" altLang="en-US" dirty="0" smtClean="0">
                <a:latin typeface="微软雅黑" panose="020B0503020204020204" pitchFamily="34" charset="-122"/>
                <a:ea typeface="微软雅黑" panose="020B0503020204020204" pitchFamily="34" charset="-122"/>
              </a:rPr>
              <a:t>，出自</a:t>
            </a:r>
            <a:r>
              <a:rPr lang="zh-CN" altLang="en-US" dirty="0">
                <a:latin typeface="微软雅黑" panose="020B0503020204020204" pitchFamily="34" charset="-122"/>
                <a:ea typeface="微软雅黑" panose="020B0503020204020204" pitchFamily="34" charset="-122"/>
              </a:rPr>
              <a:t>阿里智能营销</a:t>
            </a:r>
            <a:r>
              <a:rPr lang="zh-CN" altLang="en-US" dirty="0" smtClean="0">
                <a:latin typeface="微软雅黑" panose="020B0503020204020204" pitchFamily="34" charset="-122"/>
                <a:ea typeface="微软雅黑" panose="020B0503020204020204" pitchFamily="34" charset="-122"/>
              </a:rPr>
              <a:t>平台。</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相对</a:t>
            </a:r>
            <a:r>
              <a:rPr lang="zh-CN" altLang="en-US" dirty="0">
                <a:latin typeface="微软雅黑" panose="020B0503020204020204" pitchFamily="34" charset="-122"/>
                <a:ea typeface="微软雅黑" panose="020B0503020204020204" pitchFamily="34" charset="-122"/>
              </a:rPr>
              <a:t>单域推荐模型，跨域推荐可以利用源域的信息辅助提升目标域的推荐效果。</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p>
          <a:p>
            <a:endParaRPr lang="en-US" altLang="zh-CN" dirty="0" smtClean="0"/>
          </a:p>
          <a:p>
            <a:endParaRPr lang="en-US" altLang="zh-CN" dirty="0"/>
          </a:p>
        </p:txBody>
      </p:sp>
      <p:sp>
        <p:nvSpPr>
          <p:cNvPr id="5" name="矩形 4"/>
          <p:cNvSpPr/>
          <p:nvPr/>
        </p:nvSpPr>
        <p:spPr>
          <a:xfrm>
            <a:off x="6955403" y="3860015"/>
            <a:ext cx="2882487" cy="1477328"/>
          </a:xfrm>
          <a:prstGeom prst="rect">
            <a:avLst/>
          </a:prstGeom>
        </p:spPr>
        <p:txBody>
          <a:bodyPr wrap="square">
            <a:spAutoFit/>
          </a:bodyPr>
          <a:lstStyle/>
          <a:p>
            <a:endParaRPr lang="en-US" altLang="zh-CN" dirty="0" smtClean="0"/>
          </a:p>
          <a:p>
            <a:r>
              <a:rPr lang="zh-CN" altLang="en-US" dirty="0">
                <a:latin typeface="微软雅黑" panose="020B0503020204020204" pitchFamily="34" charset="-122"/>
                <a:ea typeface="微软雅黑" panose="020B0503020204020204" pitchFamily="34" charset="-122"/>
              </a:rPr>
              <a:t>论文</a:t>
            </a:r>
            <a:r>
              <a:rPr lang="zh-CN" altLang="en-US" dirty="0" smtClean="0">
                <a:latin typeface="微软雅黑" panose="020B0503020204020204" pitchFamily="34" charset="-122"/>
                <a:ea typeface="微软雅黑" panose="020B0503020204020204" pitchFamily="34" charset="-122"/>
              </a:rPr>
              <a:t>场景</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UC</a:t>
            </a:r>
            <a:r>
              <a:rPr lang="zh-CN" altLang="en-US" dirty="0">
                <a:latin typeface="微软雅黑" panose="020B0503020204020204" pitchFamily="34" charset="-122"/>
                <a:ea typeface="微软雅黑" panose="020B0503020204020204" pitchFamily="34" charset="-122"/>
              </a:rPr>
              <a:t>头条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源域：新闻</a:t>
            </a:r>
            <a:r>
              <a:rPr lang="en-US" altLang="zh-CN" dirty="0">
                <a:latin typeface="微软雅黑" panose="020B0503020204020204" pitchFamily="34" charset="-122"/>
                <a:ea typeface="微软雅黑" panose="020B0503020204020204" pitchFamily="34" charset="-122"/>
              </a:rPr>
              <a:t>feed</a:t>
            </a:r>
            <a:r>
              <a:rPr lang="zh-CN" altLang="en-US" dirty="0">
                <a:latin typeface="微软雅黑" panose="020B0503020204020204" pitchFamily="34" charset="-122"/>
                <a:ea typeface="微软雅黑" panose="020B0503020204020204" pitchFamily="34" charset="-122"/>
              </a:rPr>
              <a:t>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目标域：广告</a:t>
            </a:r>
            <a:endParaRPr lang="en-US" altLang="zh-CN" dirty="0">
              <a:latin typeface="微软雅黑" panose="020B0503020204020204" pitchFamily="34" charset="-122"/>
              <a:ea typeface="微软雅黑" panose="020B0503020204020204" pitchFamily="34" charset="-122"/>
            </a:endParaRPr>
          </a:p>
          <a:p>
            <a:endParaRPr lang="en-US" altLang="zh-CN" dirty="0"/>
          </a:p>
        </p:txBody>
      </p:sp>
      <p:pic>
        <p:nvPicPr>
          <p:cNvPr id="3" name="图片 2"/>
          <p:cNvPicPr>
            <a:picLocks noChangeAspect="1"/>
          </p:cNvPicPr>
          <p:nvPr/>
        </p:nvPicPr>
        <p:blipFill>
          <a:blip r:embed="rId3"/>
          <a:stretch>
            <a:fillRect/>
          </a:stretch>
        </p:blipFill>
        <p:spPr>
          <a:xfrm>
            <a:off x="1431689" y="2322134"/>
            <a:ext cx="5272031" cy="4054326"/>
          </a:xfrm>
          <a:prstGeom prst="rect">
            <a:avLst/>
          </a:prstGeom>
        </p:spPr>
      </p:pic>
    </p:spTree>
    <p:extLst>
      <p:ext uri="{BB962C8B-B14F-4D97-AF65-F5344CB8AC3E}">
        <p14:creationId xmlns:p14="http://schemas.microsoft.com/office/powerpoint/2010/main" val="160322261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简介 跨域推荐</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6" name="矩形 5"/>
          <p:cNvSpPr/>
          <p:nvPr/>
        </p:nvSpPr>
        <p:spPr>
          <a:xfrm>
            <a:off x="1040662" y="924940"/>
            <a:ext cx="4728990" cy="935108"/>
          </a:xfrm>
          <a:prstGeom prst="rect">
            <a:avLst/>
          </a:prstGeom>
        </p:spPr>
        <p:txBody>
          <a:bodyPr wrap="square">
            <a:spAutoFit/>
          </a:bodyPr>
          <a:lstStyle/>
          <a:p>
            <a:r>
              <a:rPr lang="zh-CN" altLang="en-US" b="1" dirty="0" smtClean="0">
                <a:solidFill>
                  <a:srgbClr val="121212"/>
                </a:solidFill>
                <a:latin typeface="微软雅黑" panose="020B0503020204020204" pitchFamily="34" charset="-122"/>
                <a:ea typeface="微软雅黑" panose="020B0503020204020204" pitchFamily="34" charset="-122"/>
              </a:rPr>
              <a:t>前提</a:t>
            </a:r>
            <a:endParaRPr lang="en-US" altLang="zh-CN" b="1" dirty="0" smtClean="0">
              <a:solidFill>
                <a:srgbClr val="121212"/>
              </a:solidFill>
              <a:latin typeface="微软雅黑" panose="020B0503020204020204" pitchFamily="34" charset="-122"/>
              <a:ea typeface="微软雅黑" panose="020B0503020204020204" pitchFamily="34" charset="-122"/>
            </a:endParaRPr>
          </a:p>
          <a:p>
            <a:r>
              <a:rPr lang="zh-CN" altLang="en-US" dirty="0" smtClean="0">
                <a:solidFill>
                  <a:srgbClr val="121212"/>
                </a:solidFill>
                <a:latin typeface="微软雅黑" panose="020B0503020204020204" pitchFamily="34" charset="-122"/>
                <a:ea typeface="微软雅黑" panose="020B0503020204020204" pitchFamily="34" charset="-122"/>
              </a:rPr>
              <a:t>基于</a:t>
            </a:r>
            <a:r>
              <a:rPr lang="zh-CN" altLang="en-US" dirty="0">
                <a:solidFill>
                  <a:srgbClr val="121212"/>
                </a:solidFill>
                <a:latin typeface="微软雅黑" panose="020B0503020204020204" pitchFamily="34" charset="-122"/>
                <a:ea typeface="微软雅黑" panose="020B0503020204020204" pitchFamily="34" charset="-122"/>
              </a:rPr>
              <a:t>重叠</a:t>
            </a:r>
            <a:r>
              <a:rPr lang="en-US" altLang="zh-CN" dirty="0">
                <a:solidFill>
                  <a:srgbClr val="121212"/>
                </a:solidFill>
                <a:latin typeface="微软雅黑" panose="020B0503020204020204" pitchFamily="34" charset="-122"/>
                <a:ea typeface="微软雅黑" panose="020B0503020204020204" pitchFamily="34" charset="-122"/>
              </a:rPr>
              <a:t>(overlap</a:t>
            </a:r>
            <a:r>
              <a:rPr lang="en-US" altLang="zh-CN" dirty="0" smtClean="0">
                <a:solidFill>
                  <a:srgbClr val="121212"/>
                </a:solidFill>
                <a:latin typeface="微软雅黑" panose="020B0503020204020204" pitchFamily="34" charset="-122"/>
                <a:ea typeface="微软雅黑" panose="020B0503020204020204" pitchFamily="34" charset="-122"/>
              </a:rPr>
              <a:t>)</a:t>
            </a:r>
            <a:r>
              <a:rPr lang="zh-CN" altLang="en-US" dirty="0" smtClean="0">
                <a:solidFill>
                  <a:srgbClr val="121212"/>
                </a:solidFill>
                <a:latin typeface="微软雅黑" panose="020B0503020204020204" pitchFamily="34" charset="-122"/>
                <a:ea typeface="微软雅黑" panose="020B0503020204020204" pitchFamily="34" charset="-122"/>
              </a:rPr>
              <a:t>，通过用户</a:t>
            </a:r>
            <a:r>
              <a:rPr lang="zh-CN" altLang="en-US" dirty="0">
                <a:solidFill>
                  <a:srgbClr val="121212"/>
                </a:solidFill>
                <a:latin typeface="微软雅黑" panose="020B0503020204020204" pitchFamily="34" charset="-122"/>
                <a:ea typeface="微软雅黑" panose="020B0503020204020204" pitchFamily="34" charset="-122"/>
              </a:rPr>
              <a:t>、</a:t>
            </a:r>
            <a:r>
              <a:rPr lang="zh-CN" altLang="en-US" dirty="0" smtClean="0">
                <a:solidFill>
                  <a:srgbClr val="121212"/>
                </a:solidFill>
                <a:latin typeface="微软雅黑" panose="020B0503020204020204" pitchFamily="34" charset="-122"/>
                <a:ea typeface="微软雅黑" panose="020B0503020204020204" pitchFamily="34" charset="-122"/>
              </a:rPr>
              <a:t>物品、特征重叠</a:t>
            </a:r>
            <a:r>
              <a:rPr lang="zh-CN" altLang="en-US" dirty="0">
                <a:solidFill>
                  <a:srgbClr val="121212"/>
                </a:solidFill>
                <a:latin typeface="微软雅黑" panose="020B0503020204020204" pitchFamily="34" charset="-122"/>
                <a:ea typeface="微软雅黑" panose="020B0503020204020204" pitchFamily="34" charset="-122"/>
              </a:rPr>
              <a:t>的部分找到两个域之间</a:t>
            </a:r>
            <a:r>
              <a:rPr lang="zh-CN" altLang="en-US" dirty="0" smtClean="0">
                <a:solidFill>
                  <a:srgbClr val="121212"/>
                </a:solidFill>
                <a:latin typeface="微软雅黑" panose="020B0503020204020204" pitchFamily="34" charset="-122"/>
                <a:ea typeface="微软雅黑" panose="020B0503020204020204" pitchFamily="34" charset="-122"/>
              </a:rPr>
              <a:t>的关联。</a:t>
            </a:r>
            <a:endParaRPr lang="zh-CN" altLang="en-US" dirty="0">
              <a:solidFill>
                <a:srgbClr val="121212"/>
              </a:solidFill>
              <a:latin typeface="微软雅黑" panose="020B0503020204020204" pitchFamily="34" charset="-122"/>
              <a:ea typeface="微软雅黑" panose="020B0503020204020204" pitchFamily="34" charset="-122"/>
            </a:endParaRPr>
          </a:p>
        </p:txBody>
      </p:sp>
      <p:sp>
        <p:nvSpPr>
          <p:cNvPr id="7" name="矩形 6"/>
          <p:cNvSpPr/>
          <p:nvPr/>
        </p:nvSpPr>
        <p:spPr>
          <a:xfrm>
            <a:off x="6307282" y="1056911"/>
            <a:ext cx="4333008" cy="4524315"/>
          </a:xfrm>
          <a:prstGeom prst="rect">
            <a:avLst/>
          </a:prstGeom>
        </p:spPr>
        <p:txBody>
          <a:bodyPr wrap="square">
            <a:spAutoFit/>
          </a:bodyPr>
          <a:lstStyle/>
          <a:p>
            <a:r>
              <a:rPr lang="zh-CN" altLang="en-US" b="1" dirty="0" smtClean="0">
                <a:solidFill>
                  <a:srgbClr val="121212"/>
                </a:solidFill>
                <a:latin typeface="微软雅黑" panose="020B0503020204020204" pitchFamily="34" charset="-122"/>
                <a:ea typeface="微软雅黑" panose="020B0503020204020204" pitchFamily="34" charset="-122"/>
              </a:rPr>
              <a:t>优势</a:t>
            </a:r>
            <a:endParaRPr lang="zh-CN" altLang="en-US" b="1" dirty="0">
              <a:solidFill>
                <a:srgbClr val="12121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smtClean="0">
                <a:solidFill>
                  <a:srgbClr val="121212"/>
                </a:solidFill>
                <a:latin typeface="微软雅黑" panose="020B0503020204020204" pitchFamily="34" charset="-122"/>
                <a:ea typeface="微软雅黑" panose="020B0503020204020204" pitchFamily="34" charset="-122"/>
              </a:rPr>
              <a:t>解决</a:t>
            </a:r>
            <a:r>
              <a:rPr lang="zh-CN" altLang="en-US" dirty="0">
                <a:solidFill>
                  <a:srgbClr val="121212"/>
                </a:solidFill>
                <a:latin typeface="微软雅黑" panose="020B0503020204020204" pitchFamily="34" charset="-122"/>
                <a:ea typeface="微软雅黑" panose="020B0503020204020204" pitchFamily="34" charset="-122"/>
              </a:rPr>
              <a:t>一部分冷启动的</a:t>
            </a:r>
            <a:r>
              <a:rPr lang="zh-CN" altLang="en-US" dirty="0" smtClean="0">
                <a:solidFill>
                  <a:srgbClr val="121212"/>
                </a:solidFill>
                <a:latin typeface="微软雅黑" panose="020B0503020204020204" pitchFamily="34" charset="-122"/>
                <a:ea typeface="微软雅黑" panose="020B0503020204020204" pitchFamily="34" charset="-122"/>
              </a:rPr>
              <a:t>问题。</a:t>
            </a:r>
            <a:endParaRPr lang="en-US" altLang="zh-CN" dirty="0" smtClean="0">
              <a:solidFill>
                <a:srgbClr val="121212"/>
              </a:solidFill>
              <a:latin typeface="微软雅黑" panose="020B0503020204020204" pitchFamily="34" charset="-122"/>
              <a:ea typeface="微软雅黑" panose="020B0503020204020204" pitchFamily="34" charset="-122"/>
            </a:endParaRPr>
          </a:p>
          <a:p>
            <a:r>
              <a:rPr lang="zh-CN" altLang="en-US" dirty="0" smtClean="0">
                <a:solidFill>
                  <a:srgbClr val="121212"/>
                </a:solidFill>
                <a:latin typeface="微软雅黑" panose="020B0503020204020204" pitchFamily="34" charset="-122"/>
                <a:ea typeface="微软雅黑" panose="020B0503020204020204" pitchFamily="34" charset="-122"/>
              </a:rPr>
              <a:t>目标</a:t>
            </a:r>
            <a:r>
              <a:rPr lang="zh-CN" altLang="en-US" dirty="0">
                <a:solidFill>
                  <a:srgbClr val="121212"/>
                </a:solidFill>
                <a:latin typeface="微软雅黑" panose="020B0503020204020204" pitchFamily="34" charset="-122"/>
                <a:ea typeface="微软雅黑" panose="020B0503020204020204" pitchFamily="34" charset="-122"/>
              </a:rPr>
              <a:t>域的新用户很可能是源域的旧用户</a:t>
            </a:r>
            <a:r>
              <a:rPr lang="zh-CN" altLang="en-US" dirty="0" smtClean="0">
                <a:solidFill>
                  <a:srgbClr val="121212"/>
                </a:solidFill>
                <a:latin typeface="微软雅黑" panose="020B0503020204020204" pitchFamily="34" charset="-122"/>
                <a:ea typeface="微软雅黑" panose="020B0503020204020204" pitchFamily="34" charset="-122"/>
              </a:rPr>
              <a:t>，将</a:t>
            </a:r>
            <a:r>
              <a:rPr lang="zh-CN" altLang="en-US" dirty="0">
                <a:solidFill>
                  <a:srgbClr val="121212"/>
                </a:solidFill>
                <a:latin typeface="微软雅黑" panose="020B0503020204020204" pitchFamily="34" charset="-122"/>
                <a:ea typeface="微软雅黑" panose="020B0503020204020204" pitchFamily="34" charset="-122"/>
              </a:rPr>
              <a:t>源域的信息拿过来辅助提升推荐的</a:t>
            </a:r>
            <a:r>
              <a:rPr lang="zh-CN" altLang="en-US" dirty="0" smtClean="0">
                <a:solidFill>
                  <a:srgbClr val="121212"/>
                </a:solidFill>
                <a:latin typeface="微软雅黑" panose="020B0503020204020204" pitchFamily="34" charset="-122"/>
                <a:ea typeface="微软雅黑" panose="020B0503020204020204" pitchFamily="34" charset="-122"/>
              </a:rPr>
              <a:t>效果</a:t>
            </a:r>
            <a:r>
              <a:rPr lang="zh-CN" altLang="en-US" dirty="0">
                <a:solidFill>
                  <a:srgbClr val="121212"/>
                </a:solidFill>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r>
              <a:rPr lang="zh-CN" altLang="en-US" dirty="0" smtClean="0">
                <a:solidFill>
                  <a:srgbClr val="121212"/>
                </a:solidFill>
                <a:latin typeface="微软雅黑" panose="020B0503020204020204" pitchFamily="34" charset="-122"/>
                <a:ea typeface="微软雅黑" panose="020B0503020204020204" pitchFamily="34" charset="-122"/>
              </a:rPr>
              <a:t>提升</a:t>
            </a:r>
            <a:r>
              <a:rPr lang="zh-CN" altLang="en-US" dirty="0">
                <a:solidFill>
                  <a:srgbClr val="121212"/>
                </a:solidFill>
                <a:latin typeface="微软雅黑" panose="020B0503020204020204" pitchFamily="34" charset="-122"/>
                <a:ea typeface="微软雅黑" panose="020B0503020204020204" pitchFamily="34" charset="-122"/>
              </a:rPr>
              <a:t>目标域的推荐</a:t>
            </a:r>
            <a:r>
              <a:rPr lang="zh-CN" altLang="en-US" dirty="0" smtClean="0">
                <a:solidFill>
                  <a:srgbClr val="121212"/>
                </a:solidFill>
                <a:latin typeface="微软雅黑" panose="020B0503020204020204" pitchFamily="34" charset="-122"/>
                <a:ea typeface="微软雅黑" panose="020B0503020204020204" pitchFamily="34" charset="-122"/>
              </a:rPr>
              <a:t>效果（主要目标</a:t>
            </a:r>
            <a:r>
              <a:rPr lang="zh-CN" altLang="en-US" dirty="0">
                <a:solidFill>
                  <a:srgbClr val="121212"/>
                </a:solidFill>
                <a:latin typeface="微软雅黑" panose="020B0503020204020204" pitchFamily="34" charset="-122"/>
                <a:ea typeface="微软雅黑" panose="020B0503020204020204" pitchFamily="34" charset="-122"/>
              </a:rPr>
              <a:t>）</a:t>
            </a:r>
            <a:r>
              <a:rPr lang="zh-CN" altLang="en-US" dirty="0" smtClean="0">
                <a:solidFill>
                  <a:srgbClr val="121212"/>
                </a:solidFill>
                <a:latin typeface="微软雅黑" panose="020B0503020204020204" pitchFamily="34" charset="-122"/>
                <a:ea typeface="微软雅黑" panose="020B0503020204020204" pitchFamily="34" charset="-122"/>
              </a:rPr>
              <a:t>。</a:t>
            </a:r>
            <a:endParaRPr lang="en-US" altLang="zh-CN" dirty="0" smtClean="0">
              <a:solidFill>
                <a:srgbClr val="12121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solidFill>
                  <a:srgbClr val="121212"/>
                </a:solidFill>
                <a:latin typeface="微软雅黑" panose="020B0503020204020204" pitchFamily="34" charset="-122"/>
                <a:ea typeface="微软雅黑" panose="020B0503020204020204" pitchFamily="34" charset="-122"/>
              </a:rPr>
              <a:t>提升</a:t>
            </a:r>
            <a:r>
              <a:rPr lang="zh-CN" altLang="en-US" dirty="0" smtClean="0">
                <a:solidFill>
                  <a:srgbClr val="121212"/>
                </a:solidFill>
                <a:latin typeface="微软雅黑" panose="020B0503020204020204" pitchFamily="34" charset="-122"/>
                <a:ea typeface="微软雅黑" panose="020B0503020204020204" pitchFamily="34" charset="-122"/>
              </a:rPr>
              <a:t>推荐多样性</a:t>
            </a:r>
            <a:r>
              <a:rPr lang="zh-CN" altLang="en-US" dirty="0">
                <a:solidFill>
                  <a:srgbClr val="121212"/>
                </a:solidFill>
                <a:latin typeface="微软雅黑" panose="020B0503020204020204" pitchFamily="34" charset="-122"/>
                <a:ea typeface="微软雅黑" panose="020B0503020204020204" pitchFamily="34" charset="-122"/>
              </a:rPr>
              <a:t>，破解信息茧房</a:t>
            </a:r>
            <a:r>
              <a:rPr lang="zh-CN" altLang="en-US" dirty="0" smtClean="0">
                <a:solidFill>
                  <a:srgbClr val="121212"/>
                </a:solidFill>
                <a:latin typeface="微软雅黑" panose="020B0503020204020204" pitchFamily="34" charset="-122"/>
                <a:ea typeface="微软雅黑" panose="020B0503020204020204" pitchFamily="34" charset="-122"/>
              </a:rPr>
              <a:t>。</a:t>
            </a:r>
            <a:endParaRPr lang="en-US" altLang="zh-CN" dirty="0" smtClean="0">
              <a:solidFill>
                <a:srgbClr val="121212"/>
              </a:solidFill>
              <a:latin typeface="微软雅黑" panose="020B0503020204020204" pitchFamily="34" charset="-122"/>
              <a:ea typeface="微软雅黑" panose="020B0503020204020204" pitchFamily="34" charset="-122"/>
            </a:endParaRPr>
          </a:p>
          <a:p>
            <a:r>
              <a:rPr lang="zh-CN" altLang="en-US" dirty="0" smtClean="0">
                <a:solidFill>
                  <a:srgbClr val="121212"/>
                </a:solidFill>
                <a:latin typeface="微软雅黑" panose="020B0503020204020204" pitchFamily="34" charset="-122"/>
                <a:ea typeface="微软雅黑" panose="020B0503020204020204" pitchFamily="34" charset="-122"/>
              </a:rPr>
              <a:t>同时</a:t>
            </a:r>
            <a:r>
              <a:rPr lang="zh-CN" altLang="en-US" dirty="0">
                <a:solidFill>
                  <a:srgbClr val="121212"/>
                </a:solidFill>
                <a:latin typeface="微软雅黑" panose="020B0503020204020204" pitchFamily="34" charset="-122"/>
                <a:ea typeface="微软雅黑" panose="020B0503020204020204" pitchFamily="34" charset="-122"/>
              </a:rPr>
              <a:t>参考了多个域的特征</a:t>
            </a:r>
            <a:r>
              <a:rPr lang="zh-CN" altLang="en-US" dirty="0" smtClean="0">
                <a:solidFill>
                  <a:srgbClr val="121212"/>
                </a:solidFill>
                <a:latin typeface="微软雅黑" panose="020B0503020204020204" pitchFamily="34" charset="-122"/>
                <a:ea typeface="微软雅黑" panose="020B0503020204020204" pitchFamily="34" charset="-122"/>
              </a:rPr>
              <a:t>，不仅限于目标域，对</a:t>
            </a:r>
            <a:r>
              <a:rPr lang="zh-CN" altLang="en-US" dirty="0">
                <a:solidFill>
                  <a:srgbClr val="121212"/>
                </a:solidFill>
                <a:latin typeface="微软雅黑" panose="020B0503020204020204" pitchFamily="34" charset="-122"/>
                <a:ea typeface="微软雅黑" panose="020B0503020204020204" pitchFamily="34" charset="-122"/>
              </a:rPr>
              <a:t>推荐结果的多样性</a:t>
            </a:r>
            <a:r>
              <a:rPr lang="zh-CN" altLang="en-US" dirty="0" smtClean="0">
                <a:solidFill>
                  <a:srgbClr val="121212"/>
                </a:solidFill>
                <a:latin typeface="微软雅黑" panose="020B0503020204020204" pitchFamily="34" charset="-122"/>
                <a:ea typeface="微软雅黑" panose="020B0503020204020204" pitchFamily="34" charset="-122"/>
              </a:rPr>
              <a:t>进行优化。</a:t>
            </a:r>
            <a:endParaRPr lang="en-US" altLang="zh-CN" dirty="0" smtClean="0">
              <a:solidFill>
                <a:srgbClr val="121212"/>
              </a:solidFill>
              <a:latin typeface="微软雅黑" panose="020B0503020204020204" pitchFamily="34" charset="-122"/>
              <a:ea typeface="微软雅黑" panose="020B0503020204020204" pitchFamily="34" charset="-122"/>
            </a:endParaRPr>
          </a:p>
          <a:p>
            <a:endParaRPr lang="en-US" altLang="zh-CN" dirty="0" smtClean="0">
              <a:solidFill>
                <a:srgbClr val="121212"/>
              </a:solidFill>
              <a:latin typeface="微软雅黑" panose="020B0503020204020204" pitchFamily="34" charset="-122"/>
              <a:ea typeface="微软雅黑" panose="020B0503020204020204" pitchFamily="34" charset="-122"/>
            </a:endParaRPr>
          </a:p>
          <a:p>
            <a:endParaRPr lang="en-US" altLang="zh-CN" dirty="0" smtClean="0">
              <a:solidFill>
                <a:srgbClr val="121212"/>
              </a:solidFill>
              <a:latin typeface="微软雅黑" panose="020B0503020204020204" pitchFamily="34" charset="-122"/>
              <a:ea typeface="微软雅黑" panose="020B0503020204020204" pitchFamily="34" charset="-122"/>
            </a:endParaRPr>
          </a:p>
          <a:p>
            <a:endParaRPr lang="en-US" altLang="zh-CN" dirty="0">
              <a:solidFill>
                <a:srgbClr val="121212"/>
              </a:solidFill>
              <a:latin typeface="微软雅黑" panose="020B0503020204020204" pitchFamily="34" charset="-122"/>
              <a:ea typeface="微软雅黑" panose="020B0503020204020204" pitchFamily="34" charset="-122"/>
            </a:endParaRPr>
          </a:p>
          <a:p>
            <a:endParaRPr lang="en-US" altLang="zh-CN" dirty="0" smtClean="0">
              <a:solidFill>
                <a:srgbClr val="121212"/>
              </a:solidFill>
              <a:latin typeface="微软雅黑" panose="020B0503020204020204" pitchFamily="34" charset="-122"/>
              <a:ea typeface="微软雅黑" panose="020B0503020204020204" pitchFamily="34" charset="-122"/>
            </a:endParaRPr>
          </a:p>
          <a:p>
            <a:endParaRPr lang="zh-CN" altLang="en-US" dirty="0">
              <a:solidFill>
                <a:srgbClr val="121212"/>
              </a:solidFill>
              <a:latin typeface="微软雅黑" panose="020B0503020204020204" pitchFamily="34" charset="-122"/>
              <a:ea typeface="微软雅黑" panose="020B0503020204020204" pitchFamily="34" charset="-122"/>
            </a:endParaRPr>
          </a:p>
          <a:p>
            <a:r>
              <a:rPr lang="zh-CN" altLang="en-US" b="1" dirty="0" smtClean="0">
                <a:solidFill>
                  <a:srgbClr val="121212"/>
                </a:solidFill>
                <a:latin typeface="微软雅黑" panose="020B0503020204020204" pitchFamily="34" charset="-122"/>
                <a:ea typeface="微软雅黑" panose="020B0503020204020204" pitchFamily="34" charset="-122"/>
              </a:rPr>
              <a:t>劣势</a:t>
            </a:r>
            <a:endParaRPr lang="zh-CN" altLang="en-US" b="1" dirty="0">
              <a:solidFill>
                <a:srgbClr val="121212"/>
              </a:solidFill>
              <a:latin typeface="微软雅黑" panose="020B0503020204020204" pitchFamily="34" charset="-122"/>
              <a:ea typeface="微软雅黑" panose="020B0503020204020204" pitchFamily="34" charset="-122"/>
            </a:endParaRPr>
          </a:p>
          <a:p>
            <a:r>
              <a:rPr lang="zh-CN" altLang="en-US" dirty="0" smtClean="0">
                <a:solidFill>
                  <a:srgbClr val="121212"/>
                </a:solidFill>
                <a:latin typeface="微软雅黑" panose="020B0503020204020204" pitchFamily="34" charset="-122"/>
                <a:ea typeface="微软雅黑" panose="020B0503020204020204" pitchFamily="34" charset="-122"/>
              </a:rPr>
              <a:t>跨</a:t>
            </a:r>
            <a:r>
              <a:rPr lang="zh-CN" altLang="en-US" dirty="0">
                <a:solidFill>
                  <a:srgbClr val="121212"/>
                </a:solidFill>
                <a:latin typeface="微软雅黑" panose="020B0503020204020204" pitchFamily="34" charset="-122"/>
                <a:ea typeface="微软雅黑" panose="020B0503020204020204" pitchFamily="34" charset="-122"/>
              </a:rPr>
              <a:t>域必然会导致数据的稀疏，处理不当可能会有反作用</a:t>
            </a:r>
            <a:r>
              <a:rPr lang="zh-CN" altLang="en-US" dirty="0" smtClean="0">
                <a:solidFill>
                  <a:srgbClr val="121212"/>
                </a:solidFill>
                <a:latin typeface="微软雅黑" panose="020B0503020204020204" pitchFamily="34" charset="-122"/>
                <a:ea typeface="微软雅黑" panose="020B0503020204020204" pitchFamily="34" charset="-122"/>
              </a:rPr>
              <a:t>。</a:t>
            </a:r>
            <a:endParaRPr lang="zh-CN" altLang="en-US" b="0" i="0" dirty="0">
              <a:solidFill>
                <a:srgbClr val="121212"/>
              </a:solidFill>
              <a:effectLst/>
              <a:latin typeface="微软雅黑" panose="020B0503020204020204" pitchFamily="34" charset="-122"/>
              <a:ea typeface="微软雅黑" panose="020B0503020204020204" pitchFamily="34" charset="-122"/>
            </a:endParaRPr>
          </a:p>
        </p:txBody>
      </p:sp>
      <p:sp>
        <p:nvSpPr>
          <p:cNvPr id="8" name="矩形 7"/>
          <p:cNvSpPr/>
          <p:nvPr/>
        </p:nvSpPr>
        <p:spPr>
          <a:xfrm>
            <a:off x="1324923" y="5273449"/>
            <a:ext cx="4234215" cy="307777"/>
          </a:xfrm>
          <a:prstGeom prst="rect">
            <a:avLst/>
          </a:prstGeom>
        </p:spPr>
        <p:txBody>
          <a:bodyPr wrap="square">
            <a:spAutoFit/>
          </a:bodyPr>
          <a:lstStyle/>
          <a:p>
            <a:r>
              <a:rPr lang="zh-CN" altLang="en-US" sz="1400" dirty="0" smtClean="0">
                <a:solidFill>
                  <a:srgbClr val="121212"/>
                </a:solidFill>
                <a:latin typeface="微软雅黑" panose="020B0503020204020204" pitchFamily="34" charset="-122"/>
                <a:ea typeface="微软雅黑" panose="020B0503020204020204" pitchFamily="34" charset="-122"/>
              </a:rPr>
              <a:t>横坐标：物品</a:t>
            </a:r>
            <a:r>
              <a:rPr lang="zh-CN" altLang="en-US" sz="1400" dirty="0">
                <a:solidFill>
                  <a:srgbClr val="121212"/>
                </a:solidFill>
                <a:latin typeface="微软雅黑" panose="020B0503020204020204" pitchFamily="34" charset="-122"/>
                <a:ea typeface="微软雅黑" panose="020B0503020204020204" pitchFamily="34" charset="-122"/>
              </a:rPr>
              <a:t>的整个</a:t>
            </a:r>
            <a:r>
              <a:rPr lang="zh-CN" altLang="en-US" sz="1400" dirty="0" smtClean="0">
                <a:solidFill>
                  <a:srgbClr val="121212"/>
                </a:solidFill>
                <a:latin typeface="微软雅黑" panose="020B0503020204020204" pitchFamily="34" charset="-122"/>
                <a:ea typeface="微软雅黑" panose="020B0503020204020204" pitchFamily="34" charset="-122"/>
              </a:rPr>
              <a:t>空间 </a:t>
            </a:r>
            <a:r>
              <a:rPr lang="en-US" altLang="zh-CN" sz="1400" dirty="0">
                <a:solidFill>
                  <a:srgbClr val="121212"/>
                </a:solidFill>
                <a:latin typeface="微软雅黑" panose="020B0503020204020204" pitchFamily="34" charset="-122"/>
                <a:ea typeface="微软雅黑" panose="020B0503020204020204" pitchFamily="34" charset="-122"/>
              </a:rPr>
              <a:t> </a:t>
            </a:r>
            <a:r>
              <a:rPr lang="zh-CN" altLang="en-US" sz="1400" dirty="0" smtClean="0">
                <a:solidFill>
                  <a:srgbClr val="121212"/>
                </a:solidFill>
                <a:latin typeface="微软雅黑" panose="020B0503020204020204" pitchFamily="34" charset="-122"/>
                <a:ea typeface="微软雅黑" panose="020B0503020204020204" pitchFamily="34" charset="-122"/>
              </a:rPr>
              <a:t>纵坐标：用户</a:t>
            </a:r>
            <a:r>
              <a:rPr lang="zh-CN" altLang="en-US" sz="1400" dirty="0">
                <a:solidFill>
                  <a:srgbClr val="121212"/>
                </a:solidFill>
                <a:latin typeface="微软雅黑" panose="020B0503020204020204" pitchFamily="34" charset="-122"/>
                <a:ea typeface="微软雅黑" panose="020B0503020204020204" pitchFamily="34" charset="-122"/>
              </a:rPr>
              <a:t>的整个</a:t>
            </a:r>
            <a:r>
              <a:rPr lang="zh-CN" altLang="en-US" sz="1400" dirty="0" smtClean="0">
                <a:solidFill>
                  <a:srgbClr val="121212"/>
                </a:solidFill>
                <a:latin typeface="微软雅黑" panose="020B0503020204020204" pitchFamily="34" charset="-122"/>
                <a:ea typeface="微软雅黑" panose="020B0503020204020204" pitchFamily="34" charset="-122"/>
              </a:rPr>
              <a:t>空间</a:t>
            </a:r>
            <a:endParaRPr lang="zh-CN" altLang="en-US" sz="1400" dirty="0">
              <a:solidFill>
                <a:srgbClr val="12121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1040662" y="1860048"/>
            <a:ext cx="4673210" cy="3413401"/>
          </a:xfrm>
          <a:prstGeom prst="rect">
            <a:avLst/>
          </a:prstGeom>
        </p:spPr>
      </p:pic>
    </p:spTree>
    <p:extLst>
      <p:ext uri="{BB962C8B-B14F-4D97-AF65-F5344CB8AC3E}">
        <p14:creationId xmlns:p14="http://schemas.microsoft.com/office/powerpoint/2010/main" val="331035130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模型设计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945070" y="1007077"/>
            <a:ext cx="9974023" cy="480131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为了更好的</a:t>
            </a:r>
            <a:r>
              <a:rPr lang="zh-CN" altLang="en-US" dirty="0" smtClean="0">
                <a:latin typeface="微软雅黑" panose="020B0503020204020204" pitchFamily="34" charset="-122"/>
                <a:ea typeface="微软雅黑" panose="020B0503020204020204" pitchFamily="34" charset="-122"/>
              </a:rPr>
              <a:t>利用跨</a:t>
            </a:r>
            <a:r>
              <a:rPr lang="zh-CN" altLang="en-US" dirty="0">
                <a:latin typeface="微软雅黑" panose="020B0503020204020204" pitchFamily="34" charset="-122"/>
                <a:ea typeface="微软雅黑" panose="020B0503020204020204" pitchFamily="34" charset="-122"/>
              </a:rPr>
              <a:t>域数据</a:t>
            </a:r>
            <a:r>
              <a:rPr lang="zh-CN" altLang="en-US" dirty="0" smtClean="0">
                <a:latin typeface="微软雅黑" panose="020B0503020204020204" pitchFamily="34" charset="-122"/>
                <a:ea typeface="微软雅黑" panose="020B0503020204020204" pitchFamily="34" charset="-122"/>
              </a:rPr>
              <a:t>，建模三</a:t>
            </a:r>
            <a:r>
              <a:rPr lang="zh-CN" altLang="en-US" dirty="0">
                <a:latin typeface="微软雅黑" panose="020B0503020204020204" pitchFamily="34" charset="-122"/>
                <a:ea typeface="微软雅黑" panose="020B0503020204020204" pitchFamily="34" charset="-122"/>
              </a:rPr>
              <a:t>种不同的</a:t>
            </a:r>
            <a:r>
              <a:rPr lang="en-US" altLang="zh-CN" dirty="0">
                <a:latin typeface="微软雅黑" panose="020B0503020204020204" pitchFamily="34" charset="-122"/>
                <a:ea typeface="微软雅黑" panose="020B0503020204020204" pitchFamily="34" charset="-122"/>
              </a:rPr>
              <a:t>user interest</a:t>
            </a:r>
            <a:r>
              <a:rPr lang="zh-CN" altLang="en-US"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跨域长期</a:t>
            </a:r>
            <a:r>
              <a:rPr lang="zh-CN" altLang="en-US" dirty="0" smtClean="0">
                <a:latin typeface="微软雅黑" panose="020B0503020204020204" pitchFamily="34" charset="-122"/>
                <a:ea typeface="微软雅黑" panose="020B0503020204020204" pitchFamily="34" charset="-122"/>
              </a:rPr>
              <a:t>兴趣</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用户的</a:t>
            </a:r>
            <a:r>
              <a:rPr lang="en-US" altLang="zh-CN" dirty="0" smtClean="0">
                <a:latin typeface="微软雅黑" panose="020B0503020204020204" pitchFamily="34" charset="-122"/>
                <a:ea typeface="微软雅黑" panose="020B0503020204020204" pitchFamily="34" charset="-122"/>
              </a:rPr>
              <a:t>profile feature</a:t>
            </a:r>
            <a:r>
              <a:rPr lang="zh-CN" altLang="en-US" dirty="0" smtClean="0">
                <a:latin typeface="微软雅黑" panose="020B0503020204020204" pitchFamily="34" charset="-122"/>
                <a:ea typeface="微软雅黑" panose="020B0503020204020204" pitchFamily="34" charset="-122"/>
              </a:rPr>
              <a:t>能反映出他长期的、固有的兴趣。</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通过跨域数据学习出一个包含更多语义信息和可信度更高的</a:t>
            </a:r>
            <a:r>
              <a:rPr lang="en-US" altLang="zh-CN" dirty="0" smtClean="0">
                <a:latin typeface="微软雅黑" panose="020B0503020204020204" pitchFamily="34" charset="-122"/>
                <a:ea typeface="微软雅黑" panose="020B0503020204020204" pitchFamily="34" charset="-122"/>
              </a:rPr>
              <a:t>user embedding</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源域短期兴趣</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对于待</a:t>
            </a:r>
            <a:r>
              <a:rPr lang="zh-CN" altLang="en-US" dirty="0">
                <a:latin typeface="微软雅黑" panose="020B0503020204020204" pitchFamily="34" charset="-122"/>
                <a:ea typeface="微软雅黑" panose="020B0503020204020204" pitchFamily="34" charset="-122"/>
              </a:rPr>
              <a:t>预估的广告</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可能会有源域的短期用户兴趣与之关联</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基于</a:t>
            </a:r>
            <a:r>
              <a:rPr lang="zh-CN" altLang="en-US" dirty="0">
                <a:latin typeface="微软雅黑" panose="020B0503020204020204" pitchFamily="34" charset="-122"/>
                <a:ea typeface="微软雅黑" panose="020B0503020204020204" pitchFamily="34" charset="-122"/>
              </a:rPr>
              <a:t>这种相关性</a:t>
            </a:r>
            <a:r>
              <a:rPr lang="zh-CN" altLang="en-US" dirty="0" smtClean="0">
                <a:latin typeface="微软雅黑" panose="020B0503020204020204" pitchFamily="34" charset="-122"/>
                <a:ea typeface="微软雅黑" panose="020B0503020204020204" pitchFamily="34" charset="-122"/>
              </a:rPr>
              <a:t>，把</a:t>
            </a:r>
            <a:r>
              <a:rPr lang="zh-CN" altLang="en-US" dirty="0">
                <a:latin typeface="微软雅黑" panose="020B0503020204020204" pitchFamily="34" charset="-122"/>
                <a:ea typeface="微软雅黑" panose="020B0503020204020204" pitchFamily="34" charset="-122"/>
              </a:rPr>
              <a:t>源域的有用信息迁移到目标域</a:t>
            </a:r>
            <a:r>
              <a:rPr lang="zh-CN" altLang="en-US" dirty="0" smtClean="0">
                <a:latin typeface="微软雅黑" panose="020B0503020204020204" pitchFamily="34" charset="-122"/>
                <a:ea typeface="微软雅黑" panose="020B0503020204020204" pitchFamily="34" charset="-122"/>
              </a:rPr>
              <a:t>来</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对</a:t>
            </a:r>
            <a:r>
              <a:rPr lang="zh-CN" altLang="en-US" dirty="0">
                <a:latin typeface="微软雅黑" panose="020B0503020204020204" pitchFamily="34" charset="-122"/>
                <a:ea typeface="微软雅黑" panose="020B0503020204020204" pitchFamily="34" charset="-122"/>
              </a:rPr>
              <a:t>用户在源域的短期</a:t>
            </a:r>
            <a:r>
              <a:rPr lang="zh-CN" altLang="en-US" dirty="0" smtClean="0">
                <a:latin typeface="微软雅黑" panose="020B0503020204020204" pitchFamily="34" charset="-122"/>
                <a:ea typeface="微软雅黑" panose="020B0503020204020204" pitchFamily="34" charset="-122"/>
              </a:rPr>
              <a:t>行为建模。</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目标域短期</a:t>
            </a:r>
            <a:r>
              <a:rPr lang="zh-CN" altLang="en-US" dirty="0" smtClean="0">
                <a:latin typeface="微软雅黑" panose="020B0503020204020204" pitchFamily="34" charset="-122"/>
                <a:ea typeface="微软雅黑" panose="020B0503020204020204" pitchFamily="34" charset="-122"/>
              </a:rPr>
              <a:t>兴趣</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对</a:t>
            </a:r>
            <a:r>
              <a:rPr lang="zh-CN" altLang="en-US" dirty="0">
                <a:latin typeface="微软雅黑" panose="020B0503020204020204" pitchFamily="34" charset="-122"/>
                <a:ea typeface="微软雅黑" panose="020B0503020204020204" pitchFamily="34" charset="-122"/>
              </a:rPr>
              <a:t>用户在目标域的短期</a:t>
            </a:r>
            <a:r>
              <a:rPr lang="zh-CN" altLang="en-US" dirty="0" smtClean="0">
                <a:latin typeface="微软雅黑" panose="020B0503020204020204" pitchFamily="34" charset="-122"/>
                <a:ea typeface="微软雅黑" panose="020B0503020204020204" pitchFamily="34" charset="-122"/>
              </a:rPr>
              <a:t>行为建模，与单域推荐相似。</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其中</a:t>
            </a:r>
            <a:r>
              <a:rPr lang="zh-CN" altLang="en-US" dirty="0" smtClean="0">
                <a:latin typeface="微软雅黑" panose="020B0503020204020204" pitchFamily="34" charset="-122"/>
                <a:ea typeface="微软雅黑" panose="020B0503020204020204" pitchFamily="34" charset="-122"/>
              </a:rPr>
              <a:t>存在的问题：</a:t>
            </a:r>
          </a:p>
          <a:p>
            <a:pPr marL="342900" indent="-342900">
              <a:buFont typeface="+mj-ea"/>
              <a:buAutoNum type="circleNumDbPlain"/>
            </a:pPr>
            <a:r>
              <a:rPr lang="zh-CN" altLang="en-US" dirty="0" smtClean="0">
                <a:latin typeface="微软雅黑" panose="020B0503020204020204" pitchFamily="34" charset="-122"/>
                <a:ea typeface="微软雅黑" panose="020B0503020204020204" pitchFamily="34" charset="-122"/>
              </a:rPr>
              <a:t>不是所有交互过的新闻都和目标广告有关系</a:t>
            </a:r>
          </a:p>
          <a:p>
            <a:pPr marL="342900" indent="-342900">
              <a:buFont typeface="+mj-ea"/>
              <a:buAutoNum type="circleNumDbPlain"/>
            </a:pPr>
            <a:r>
              <a:rPr lang="zh-CN" altLang="en-US" dirty="0" smtClean="0">
                <a:latin typeface="微软雅黑" panose="020B0503020204020204" pitchFamily="34" charset="-122"/>
                <a:ea typeface="微软雅黑" panose="020B0503020204020204" pitchFamily="34" charset="-122"/>
              </a:rPr>
              <a:t>也</a:t>
            </a:r>
            <a:r>
              <a:rPr lang="zh-CN" altLang="en-US" dirty="0">
                <a:latin typeface="微软雅黑" panose="020B0503020204020204" pitchFamily="34" charset="-122"/>
                <a:ea typeface="微软雅黑" panose="020B0503020204020204" pitchFamily="34" charset="-122"/>
              </a:rPr>
              <a:t>不是所有交互过的广告都和目标广告有关系</a:t>
            </a:r>
          </a:p>
          <a:p>
            <a:pPr marL="342900" indent="-342900">
              <a:buFont typeface="+mj-ea"/>
              <a:buAutoNum type="circleNumDbPlain"/>
            </a:pPr>
            <a:r>
              <a:rPr lang="zh-CN" altLang="en-US" dirty="0">
                <a:latin typeface="微软雅黑" panose="020B0503020204020204" pitchFamily="34" charset="-122"/>
                <a:ea typeface="微软雅黑" panose="020B0503020204020204" pitchFamily="34" charset="-122"/>
              </a:rPr>
              <a:t>模型必须能把信息从源域迁移到目标域</a:t>
            </a:r>
          </a:p>
          <a:p>
            <a:pPr marL="342900" indent="-342900">
              <a:buFont typeface="+mj-ea"/>
              <a:buAutoNum type="circleNumDbPlain"/>
            </a:pPr>
            <a:r>
              <a:rPr lang="zh-CN" altLang="en-US" dirty="0">
                <a:latin typeface="微软雅黑" panose="020B0503020204020204" pitchFamily="34" charset="-122"/>
                <a:ea typeface="微软雅黑" panose="020B0503020204020204" pitchFamily="34" charset="-122"/>
              </a:rPr>
              <a:t>对于每个目标广告，三种用户兴趣的重要性是不一样的</a:t>
            </a:r>
          </a:p>
          <a:p>
            <a:pPr marL="342900" indent="-342900">
              <a:buFont typeface="+mj-ea"/>
              <a:buAutoNum type="circleNumDbPlain"/>
            </a:pPr>
            <a:r>
              <a:rPr lang="zh-CN" altLang="en-US" dirty="0">
                <a:latin typeface="微软雅黑" panose="020B0503020204020204" pitchFamily="34" charset="-122"/>
                <a:ea typeface="微软雅黑" panose="020B0503020204020204" pitchFamily="34" charset="-122"/>
              </a:rPr>
              <a:t>用户兴趣向量的维度可能不一样</a:t>
            </a:r>
          </a:p>
        </p:txBody>
      </p:sp>
    </p:spTree>
    <p:extLst>
      <p:ext uri="{BB962C8B-B14F-4D97-AF65-F5344CB8AC3E}">
        <p14:creationId xmlns:p14="http://schemas.microsoft.com/office/powerpoint/2010/main" val="215363456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823988" y="768766"/>
            <a:ext cx="7620000" cy="5705475"/>
          </a:xfrm>
          <a:prstGeom prst="rect">
            <a:avLst/>
          </a:prstGeom>
        </p:spPr>
      </p:pic>
      <p:sp>
        <p:nvSpPr>
          <p:cNvPr id="4" name="文本框 3"/>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模型设计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75629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11828" y="1288526"/>
            <a:ext cx="878031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latin typeface="微软雅黑" panose="020B0503020204020204" pitchFamily="34" charset="-122"/>
                <a:ea typeface="微软雅黑" panose="020B0503020204020204" pitchFamily="34" charset="-122"/>
              </a:rPr>
              <a:t>跨域长期兴趣建模</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smtClean="0">
                <a:latin typeface="微软雅黑" panose="020B0503020204020204" pitchFamily="34" charset="-122"/>
                <a:ea typeface="微软雅黑" panose="020B0503020204020204" pitchFamily="34" charset="-122"/>
              </a:rPr>
              <a:t>主要</a:t>
            </a:r>
            <a:r>
              <a:rPr lang="zh-CN" altLang="zh-CN" dirty="0">
                <a:latin typeface="微软雅黑" panose="020B0503020204020204" pitchFamily="34" charset="-122"/>
                <a:ea typeface="微软雅黑" panose="020B0503020204020204" pitchFamily="34" charset="-122"/>
              </a:rPr>
              <a:t>是通过用户的基本属性信息来表示⽤户内在的⻓期兴趣</a:t>
            </a:r>
            <a:r>
              <a:rPr lang="zh-CN" altLang="zh-CN" dirty="0" smtClean="0">
                <a:latin typeface="微软雅黑" panose="020B0503020204020204" pitchFamily="34" charset="-122"/>
                <a:ea typeface="微软雅黑" panose="020B0503020204020204" pitchFamily="34" charset="-122"/>
              </a:rPr>
              <a:t>，将</a:t>
            </a:r>
            <a:r>
              <a:rPr lang="zh-CN" altLang="zh-CN" dirty="0">
                <a:latin typeface="微软雅黑" panose="020B0503020204020204" pitchFamily="34" charset="-122"/>
                <a:ea typeface="微软雅黑" panose="020B0503020204020204" pitchFamily="34" charset="-122"/>
              </a:rPr>
              <a:t>⽤户ID、⽤户性别、⽤户所在地域、⽤户的⼿机设备等embedding向量进⾏拼接，输出为pu</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r>
              <a:rPr kumimoji="0" lang="zh-CN" altLang="zh-CN" sz="4200" b="0" i="0" u="none" strike="noStrike" cap="none" normalizeH="0" baseline="0" dirty="0" smtClean="0">
                <a:ln>
                  <a:noFill/>
                </a:ln>
                <a:solidFill>
                  <a:schemeClr val="tx1"/>
                </a:solidFill>
                <a:effectLst/>
                <a:latin typeface="Arial" panose="020B0604020202020204" pitchFamily="34" charset="0"/>
              </a:rPr>
              <a:t/>
            </a:r>
            <a:br>
              <a:rPr kumimoji="0" lang="zh-CN" altLang="zh-CN" sz="4200" b="0" i="0" u="none" strike="noStrike" cap="none" normalizeH="0" baseline="0" dirty="0" smtClean="0">
                <a:ln>
                  <a:noFill/>
                </a:ln>
                <a:solidFill>
                  <a:schemeClr val="tx1"/>
                </a:solidFill>
                <a:effectLst/>
                <a:latin typeface="Arial" panose="020B0604020202020204" pitchFamily="34"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9218" name="Picture 2" descr="https://mmbiz.qpic.cn/mmbiz_png/6QjJZbq42RaXC4SUOm6aZCZA8B54Q7UNKkwEM05IcyicxqgiauxmIjR8SpIH0Kicoiap2WTmXiaP97pgbPd6X4K6S0g/640?wx_fmt=png&amp;tp=webp&amp;wxfrom=5&amp;wx_lazy=1&amp;wx_c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919" y="2897242"/>
            <a:ext cx="4305300" cy="6667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模型设计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3" name="矩形 2"/>
          <p:cNvSpPr/>
          <p:nvPr/>
        </p:nvSpPr>
        <p:spPr>
          <a:xfrm>
            <a:off x="1111828" y="4988042"/>
            <a:ext cx="8946573"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实现：辅助任务跨</a:t>
            </a:r>
            <a:r>
              <a:rPr lang="zh-CN" altLang="en-US" dirty="0">
                <a:latin typeface="微软雅黑" panose="020B0503020204020204" pitchFamily="34" charset="-122"/>
                <a:ea typeface="微软雅黑" panose="020B0503020204020204" pitchFamily="34" charset="-122"/>
              </a:rPr>
              <a:t>域学习可以使学到的用户</a:t>
            </a:r>
            <a:r>
              <a:rPr lang="en-US" altLang="zh-CN" dirty="0">
                <a:latin typeface="微软雅黑" panose="020B0503020204020204" pitchFamily="34" charset="-122"/>
                <a:ea typeface="微软雅黑" panose="020B0503020204020204" pitchFamily="34" charset="-122"/>
              </a:rPr>
              <a:t>embedding</a:t>
            </a:r>
            <a:r>
              <a:rPr lang="zh-CN" altLang="en-US" dirty="0">
                <a:latin typeface="微软雅黑" panose="020B0503020204020204" pitchFamily="34" charset="-122"/>
                <a:ea typeface="微软雅黑" panose="020B0503020204020204" pitchFamily="34" charset="-122"/>
              </a:rPr>
              <a:t>信息更加丰富和稳定。</a:t>
            </a:r>
          </a:p>
        </p:txBody>
      </p:sp>
    </p:spTree>
    <p:extLst>
      <p:ext uri="{BB962C8B-B14F-4D97-AF65-F5344CB8AC3E}">
        <p14:creationId xmlns:p14="http://schemas.microsoft.com/office/powerpoint/2010/main" val="208278661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93618" y="1197454"/>
            <a:ext cx="9144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dirty="0">
                <a:latin typeface="微软雅黑" panose="020B0503020204020204" pitchFamily="34" charset="-122"/>
                <a:ea typeface="微软雅黑" panose="020B0503020204020204" pitchFamily="34" charset="-122"/>
              </a:rPr>
              <a:t>源域短期兴趣</a:t>
            </a:r>
            <a:r>
              <a:rPr lang="zh-CN" altLang="zh-CN" dirty="0" smtClean="0">
                <a:latin typeface="微软雅黑" panose="020B0503020204020204" pitchFamily="34" charset="-122"/>
                <a:ea typeface="微软雅黑" panose="020B0503020204020204" pitchFamily="34" charset="-122"/>
              </a:rPr>
              <a:t>建模</a:t>
            </a:r>
            <a:endParaRPr lang="en-US" altLang="zh-CN" dirty="0" smtClean="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endParaRPr lang="zh-CN" altLang="zh-CN" dirty="0">
              <a:latin typeface="微软雅黑" panose="020B0503020204020204" pitchFamily="34" charset="-122"/>
              <a:ea typeface="微软雅黑" panose="020B0503020204020204" pitchFamily="34" charset="-122"/>
            </a:endParaRPr>
          </a:p>
          <a:p>
            <a:pPr marR="0" lvl="0" indent="0" eaLnBrk="1" fontAlgn="base" hangingPunct="1">
              <a:lnSpc>
                <a:spcPct val="100000"/>
              </a:lnSpc>
              <a:spcBef>
                <a:spcPct val="0"/>
              </a:spcBef>
              <a:spcAft>
                <a:spcPct val="0"/>
              </a:spcAft>
              <a:buClrTx/>
              <a:buSzTx/>
              <a:buFontTx/>
              <a:buNone/>
              <a:tabLst/>
            </a:pPr>
            <a:r>
              <a:rPr lang="zh-CN" altLang="zh-CN" dirty="0">
                <a:latin typeface="微软雅黑" panose="020B0503020204020204" pitchFamily="34" charset="-122"/>
                <a:ea typeface="微软雅黑" panose="020B0503020204020204" pitchFamily="34" charset="-122"/>
              </a:rPr>
              <a:t>给定一个用户，在每个待预估广告展示之前</a:t>
            </a:r>
            <a:r>
              <a:rPr lang="zh-CN" altLang="zh-CN" dirty="0" smtClean="0">
                <a:latin typeface="微软雅黑" panose="020B0503020204020204" pitchFamily="34" charset="-122"/>
                <a:ea typeface="微软雅黑" panose="020B0503020204020204" pitchFamily="34" charset="-122"/>
              </a:rPr>
              <a:t>，用户</a:t>
            </a:r>
            <a:r>
              <a:rPr lang="zh-CN" altLang="zh-CN" dirty="0">
                <a:latin typeface="微软雅黑" panose="020B0503020204020204" pitchFamily="34" charset="-122"/>
                <a:ea typeface="微软雅黑" panose="020B0503020204020204" pitchFamily="34" charset="-122"/>
              </a:rPr>
              <a:t>交互过得新闻的内容与待预估广告之间有关联</a:t>
            </a:r>
            <a:r>
              <a:rPr lang="zh-CN" altLang="zh-CN" dirty="0" smtClean="0">
                <a:latin typeface="微软雅黑" panose="020B0503020204020204" pitchFamily="34" charset="-122"/>
                <a:ea typeface="微软雅黑" panose="020B0503020204020204" pitchFamily="34" charset="-122"/>
              </a:rPr>
              <a:t>关系。</a:t>
            </a:r>
            <a:r>
              <a:rPr lang="zh-CN" altLang="zh-CN" dirty="0">
                <a:latin typeface="微软雅黑" panose="020B0503020204020204" pitchFamily="34" charset="-122"/>
                <a:ea typeface="微软雅黑" panose="020B0503020204020204" pitchFamily="34" charset="-122"/>
              </a:rPr>
              <a:t>在对序列数据进行建模时，文中的</a:t>
            </a:r>
            <a:r>
              <a:rPr lang="zh-CN" altLang="zh-CN" dirty="0">
                <a:solidFill>
                  <a:srgbClr val="FF0000"/>
                </a:solidFill>
                <a:latin typeface="微软雅黑" panose="020B0503020204020204" pitchFamily="34" charset="-122"/>
                <a:ea typeface="微软雅黑" panose="020B0503020204020204" pitchFamily="34" charset="-122"/>
              </a:rPr>
              <a:t>item- level attention</a:t>
            </a:r>
            <a:r>
              <a:rPr lang="zh-CN" altLang="zh-CN" dirty="0">
                <a:latin typeface="微软雅黑" panose="020B0503020204020204" pitchFamily="34" charset="-122"/>
                <a:ea typeface="微软雅黑" panose="020B0503020204020204" pitchFamily="34" charset="-122"/>
              </a:rPr>
              <a:t>的方法如下：</a:t>
            </a:r>
          </a:p>
          <a:p>
            <a:pPr marR="0" lvl="0" indent="0" eaLnBrk="1" fontAlgn="base" hangingPunct="1">
              <a:lnSpc>
                <a:spcPct val="100000"/>
              </a:lnSpc>
              <a:spcBef>
                <a:spcPct val="0"/>
              </a:spcBef>
              <a:spcAft>
                <a:spcPct val="0"/>
              </a:spcAft>
              <a:buClrTx/>
              <a:buSzTx/>
              <a:buFontTx/>
              <a:buNone/>
              <a:tabLst/>
            </a:pPr>
            <a:r>
              <a:rPr lang="zh-CN" altLang="zh-CN" dirty="0">
                <a:latin typeface="微软雅黑" panose="020B0503020204020204" pitchFamily="34" charset="-122"/>
                <a:ea typeface="微软雅黑" panose="020B0503020204020204" pitchFamily="34" charset="-122"/>
              </a:rPr>
              <a:t>  </a:t>
            </a:r>
          </a:p>
        </p:txBody>
      </p:sp>
      <p:sp>
        <p:nvSpPr>
          <p:cNvPr id="4" name="文本框 3"/>
          <p:cNvSpPr txBox="1"/>
          <p:nvPr/>
        </p:nvSpPr>
        <p:spPr>
          <a:xfrm>
            <a:off x="1722635" y="43881"/>
            <a:ext cx="7982474" cy="400110"/>
          </a:xfrm>
          <a:prstGeom prst="rect">
            <a:avLst/>
          </a:prstGeom>
          <a:noFill/>
        </p:spPr>
        <p:txBody>
          <a:bodyPr wrap="square" rtlCol="0">
            <a:spAutoFit/>
          </a:bodyPr>
          <a:lstStyle/>
          <a:p>
            <a:pPr lvl="0">
              <a:defRPr/>
            </a:pPr>
            <a:r>
              <a:rPr lang="zh-CN" altLang="en-US" sz="2000" b="1" dirty="0" smtClean="0">
                <a:solidFill>
                  <a:prstClr val="black"/>
                </a:solidFill>
                <a:latin typeface="微软雅黑" panose="020B0503020204020204" pitchFamily="34" charset="-122"/>
                <a:ea typeface="微软雅黑" panose="020B0503020204020204" pitchFamily="34" charset="-122"/>
              </a:rPr>
              <a:t>模型设计</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928858" y="5352758"/>
                <a:ext cx="9570027" cy="646331"/>
              </a:xfrm>
              <a:prstGeom prst="rect">
                <a:avLst/>
              </a:prstGeom>
            </p:spPr>
            <p:txBody>
              <a:bodyPr wrap="square">
                <a:spAutoFit/>
              </a:bodyPr>
              <a:lstStyle/>
              <a:p>
                <a:pPr lvl="0" fontAlgn="base">
                  <a:spcBef>
                    <a:spcPct val="0"/>
                  </a:spcBef>
                  <a:spcAft>
                    <a:spcPct val="0"/>
                  </a:spcAft>
                </a:pP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r</m:t>
                        </m:r>
                      </m:e>
                      <m:sub>
                        <m:r>
                          <m:rPr>
                            <m:sty m:val="p"/>
                          </m:rPr>
                          <a:rPr lang="en-US" altLang="zh-CN" i="1">
                            <a:latin typeface="Cambria Math" panose="02040503050406030204" pitchFamily="18" charset="0"/>
                            <a:ea typeface="微软雅黑" panose="020B0503020204020204" pitchFamily="34" charset="-122"/>
                          </a:rPr>
                          <m:t>si</m:t>
                        </m:r>
                      </m:sub>
                    </m:sSub>
                  </m:oMath>
                </a14:m>
                <a:r>
                  <a:rPr lang="zh-CN" altLang="zh-CN" dirty="0" smtClean="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⽤户点击的第i个新闻的embedding，</a:t>
                </a:r>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m:rPr>
                            <m:sty m:val="p"/>
                          </m:rPr>
                          <a:rPr lang="en-US" altLang="zh-CN" i="1" dirty="0" smtClean="0">
                            <a:latin typeface="Cambria Math" panose="02040503050406030204" pitchFamily="18" charset="0"/>
                            <a:ea typeface="微软雅黑" panose="020B0503020204020204" pitchFamily="34" charset="-122"/>
                          </a:rPr>
                          <m:t>q</m:t>
                        </m:r>
                      </m:e>
                      <m:sub>
                        <m:r>
                          <m:rPr>
                            <m:sty m:val="p"/>
                          </m:rPr>
                          <a:rPr lang="en-US" altLang="zh-CN" i="1" dirty="0" smtClean="0">
                            <a:latin typeface="Cambria Math" panose="02040503050406030204" pitchFamily="18" charset="0"/>
                            <a:ea typeface="微软雅黑" panose="020B0503020204020204" pitchFamily="34" charset="-122"/>
                          </a:rPr>
                          <m:t>t</m:t>
                        </m:r>
                      </m:sub>
                    </m:sSub>
                  </m:oMath>
                </a14:m>
                <a:r>
                  <a:rPr lang="zh-CN" altLang="zh-CN" dirty="0" smtClean="0">
                    <a:latin typeface="微软雅黑" panose="020B0503020204020204" pitchFamily="34" charset="-122"/>
                    <a:ea typeface="微软雅黑" panose="020B0503020204020204" pitchFamily="34" charset="-122"/>
                  </a:rPr>
                  <a:t>代表</a:t>
                </a:r>
                <a:r>
                  <a:rPr lang="zh-CN" altLang="zh-CN" dirty="0">
                    <a:latin typeface="微软雅黑" panose="020B0503020204020204" pitchFamily="34" charset="-122"/>
                    <a:ea typeface="微软雅黑" panose="020B0503020204020204" pitchFamily="34" charset="-122"/>
                  </a:rPr>
                  <a:t>⽬标⼴告，</a:t>
                </a:r>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m:rPr>
                            <m:sty m:val="p"/>
                          </m:rPr>
                          <a:rPr lang="en-US" altLang="zh-CN" i="1" dirty="0">
                            <a:latin typeface="Cambria Math" panose="02040503050406030204" pitchFamily="18" charset="0"/>
                            <a:ea typeface="微软雅黑" panose="020B0503020204020204" pitchFamily="34" charset="-122"/>
                          </a:rPr>
                          <m:t>p</m:t>
                        </m:r>
                      </m:e>
                      <m:sub>
                        <m:r>
                          <m:rPr>
                            <m:sty m:val="p"/>
                          </m:rPr>
                          <a:rPr lang="en-US" altLang="zh-CN" i="1" dirty="0">
                            <a:latin typeface="Cambria Math" panose="02040503050406030204" pitchFamily="18" charset="0"/>
                            <a:ea typeface="微软雅黑" panose="020B0503020204020204" pitchFamily="34" charset="-122"/>
                          </a:rPr>
                          <m:t>u</m:t>
                        </m:r>
                      </m:sub>
                    </m:sSub>
                  </m:oMath>
                </a14:m>
                <a:r>
                  <a:rPr lang="zh-CN" altLang="zh-CN" dirty="0" smtClean="0">
                    <a:latin typeface="微软雅黑" panose="020B0503020204020204" pitchFamily="34" charset="-122"/>
                    <a:ea typeface="微软雅黑" panose="020B0503020204020204" pitchFamily="34" charset="-122"/>
                  </a:rPr>
                  <a:t>代表</a:t>
                </a:r>
                <a:r>
                  <a:rPr lang="zh-CN" altLang="zh-CN" dirty="0">
                    <a:latin typeface="微软雅黑" panose="020B0503020204020204" pitchFamily="34" charset="-122"/>
                    <a:ea typeface="微软雅黑" panose="020B0503020204020204" pitchFamily="34" charset="-122"/>
                  </a:rPr>
                  <a:t>⽤户的⻓期兴趣</a:t>
                </a:r>
                <a:r>
                  <a:rPr lang="zh-CN" altLang="zh-CN" dirty="0" smtClean="0">
                    <a:latin typeface="微软雅黑" panose="020B0503020204020204" pitchFamily="34" charset="-122"/>
                    <a:ea typeface="微软雅黑" panose="020B0503020204020204" pitchFamily="34" charset="-122"/>
                  </a:rPr>
                  <a:t>向量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0" fontAlgn="base">
                  <a:spcBef>
                    <a:spcPct val="0"/>
                  </a:spcBef>
                  <a:spcAft>
                    <a:spcPct val="0"/>
                  </a:spcAft>
                </a:pPr>
                <a:r>
                  <a:rPr lang="zh-CN" altLang="zh-CN" dirty="0" smtClean="0">
                    <a:latin typeface="微软雅黑" panose="020B0503020204020204" pitchFamily="34" charset="-122"/>
                    <a:ea typeface="微软雅黑" panose="020B0503020204020204" pitchFamily="34" charset="-122"/>
                  </a:rPr>
                  <a:t>M代表</a:t>
                </a:r>
                <a:r>
                  <a:rPr lang="zh-CN" altLang="en-US" dirty="0">
                    <a:latin typeface="微软雅黑" panose="020B0503020204020204" pitchFamily="34" charset="-122"/>
                    <a:ea typeface="微软雅黑" panose="020B0503020204020204" pitchFamily="34" charset="-122"/>
                  </a:rPr>
                  <a:t>转换</a:t>
                </a:r>
                <a:r>
                  <a:rPr lang="zh-CN" altLang="zh-CN" dirty="0" smtClean="0">
                    <a:latin typeface="微软雅黑" panose="020B0503020204020204" pitchFamily="34" charset="-122"/>
                    <a:ea typeface="微软雅黑" panose="020B0503020204020204" pitchFamily="34" charset="-122"/>
                  </a:rPr>
                  <a:t>矩阵</a:t>
                </a:r>
                <a:r>
                  <a:rPr lang="zh-CN" altLang="zh-CN"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将</a:t>
                </a:r>
                <a:r>
                  <a:rPr lang="zh-CN" altLang="en-US" dirty="0" smtClean="0">
                    <a:latin typeface="微软雅黑" panose="020B0503020204020204" pitchFamily="34" charset="-122"/>
                    <a:ea typeface="微软雅黑" panose="020B0503020204020204" pitchFamily="34" charset="-122"/>
                  </a:rPr>
                  <a:t>源域</a:t>
                </a:r>
                <a:r>
                  <a:rPr lang="zh-CN" altLang="zh-CN" dirty="0" smtClean="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向量空间映射</a:t>
                </a:r>
                <a:r>
                  <a:rPr lang="zh-CN" altLang="zh-CN" dirty="0" smtClean="0">
                    <a:latin typeface="微软雅黑" panose="020B0503020204020204" pitchFamily="34" charset="-122"/>
                    <a:ea typeface="微软雅黑" panose="020B0503020204020204" pitchFamily="34" charset="-122"/>
                  </a:rPr>
                  <a:t>到</a:t>
                </a:r>
                <a:r>
                  <a:rPr lang="zh-CN" altLang="en-US" dirty="0" smtClean="0">
                    <a:latin typeface="微软雅黑" panose="020B0503020204020204" pitchFamily="34" charset="-122"/>
                    <a:ea typeface="微软雅黑" panose="020B0503020204020204" pitchFamily="34" charset="-122"/>
                  </a:rPr>
                  <a:t>目标域</a:t>
                </a:r>
                <a:r>
                  <a:rPr lang="zh-CN" altLang="zh-CN" dirty="0" smtClean="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向量</a:t>
                </a:r>
                <a:r>
                  <a:rPr lang="zh-CN" altLang="zh-CN" dirty="0" smtClean="0">
                    <a:latin typeface="微软雅黑" panose="020B0503020204020204" pitchFamily="34" charset="-122"/>
                    <a:ea typeface="微软雅黑" panose="020B0503020204020204" pitchFamily="34" charset="-122"/>
                  </a:rPr>
                  <a:t>空间</a:t>
                </a:r>
                <a:r>
                  <a:rPr lang="zh-CN" altLang="en-US"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M</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r</m:t>
                        </m:r>
                      </m:e>
                      <m:sub>
                        <m:r>
                          <m:rPr>
                            <m:sty m:val="p"/>
                          </m:rPr>
                          <a:rPr lang="en-US" altLang="zh-CN" i="1">
                            <a:latin typeface="Cambria Math" panose="02040503050406030204" pitchFamily="18" charset="0"/>
                            <a:ea typeface="微软雅黑" panose="020B0503020204020204" pitchFamily="34" charset="-122"/>
                          </a:rPr>
                          <m:t>si</m:t>
                        </m:r>
                      </m:sub>
                    </m:sSub>
                  </m:oMath>
                </a14:m>
                <a:r>
                  <a:rPr lang="zh-CN" altLang="zh-CN" dirty="0" smtClean="0">
                    <a:latin typeface="微软雅黑" panose="020B0503020204020204" pitchFamily="34" charset="-122"/>
                    <a:ea typeface="微软雅黑" panose="020B0503020204020204" pitchFamily="34" charset="-122"/>
                  </a:rPr>
                  <a:t>rsi </a:t>
                </a:r>
                <a:r>
                  <a:rPr lang="zh-CN" altLang="zh-CN" dirty="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M*</a:t>
                </a:r>
                <a:r>
                  <a:rPr lang="en-US" altLang="zh-CN" dirty="0">
                    <a:ea typeface="微软雅黑" panose="020B0503020204020204" pitchFamily="34" charset="-122"/>
                  </a:rPr>
                  <a:t> </a:t>
                </a:r>
                <a14:m>
                  <m:oMath xmlns:m="http://schemas.openxmlformats.org/officeDocument/2006/math">
                    <m:r>
                      <m:rPr>
                        <m:sty m:val="p"/>
                      </m:rPr>
                      <a:rPr lang="en-US" altLang="zh-CN" i="1">
                        <a:latin typeface="Cambria Math" panose="02040503050406030204" pitchFamily="18" charset="0"/>
                        <a:ea typeface="微软雅黑" panose="020B0503020204020204" pitchFamily="34" charset="-122"/>
                      </a:rPr>
                      <m:t>r</m:t>
                    </m:r>
                    <m:r>
                      <a:rPr lang="en-US" altLang="zh-CN" i="1">
                        <a:latin typeface="Cambria Math" panose="02040503050406030204" pitchFamily="18" charset="0"/>
                        <a:ea typeface="微软雅黑" panose="020B0503020204020204" pitchFamily="34" charset="-122"/>
                      </a:rPr>
                      <m:t>﷮</m:t>
                    </m:r>
                    <m:r>
                      <m:rPr>
                        <m:sty m:val="p"/>
                      </m:rPr>
                      <a:rPr lang="en-US" altLang="zh-CN" i="1">
                        <a:latin typeface="Cambria Math" panose="02040503050406030204" pitchFamily="18" charset="0"/>
                        <a:ea typeface="微软雅黑" panose="020B0503020204020204" pitchFamily="34" charset="-122"/>
                      </a:rPr>
                      <m:t>si</m:t>
                    </m:r>
                    <m:r>
                      <a:rPr lang="en-US" altLang="zh-CN" i="1">
                        <a:latin typeface="Cambria Math" panose="02040503050406030204" pitchFamily="18" charset="0"/>
                        <a:ea typeface="微软雅黑" panose="020B0503020204020204" pitchFamily="34" charset="-122"/>
                      </a:rPr>
                      <m:t> </m:t>
                    </m:r>
                  </m:oMath>
                </a14:m>
                <a:r>
                  <a:rPr lang="zh-CN" altLang="en-US" dirty="0" smtClean="0">
                    <a:latin typeface="微软雅黑" panose="020B0503020204020204" pitchFamily="34" charset="-122"/>
                    <a:ea typeface="微软雅黑" panose="020B0503020204020204" pitchFamily="34" charset="-122"/>
                  </a:rPr>
                  <a:t>。</a:t>
                </a:r>
                <a:endParaRPr lang="en-US" altLang="zh-CN" i="1" dirty="0">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928858" y="5352758"/>
                <a:ext cx="9570027" cy="646331"/>
              </a:xfrm>
              <a:prstGeom prst="rect">
                <a:avLst/>
              </a:prstGeom>
              <a:blipFill rotWithShape="0">
                <a:blip r:embed="rId3"/>
                <a:stretch>
                  <a:fillRect l="-510" t="-4717" b="-13208"/>
                </a:stretch>
              </a:blipFill>
            </p:spPr>
            <p:txBody>
              <a:bodyPr/>
              <a:lstStyle/>
              <a:p>
                <a:r>
                  <a:rPr lang="zh-CN" altLang="en-US">
                    <a:noFill/>
                  </a:rPr>
                  <a:t> </a:t>
                </a:r>
              </a:p>
            </p:txBody>
          </p:sp>
        </mc:Fallback>
      </mc:AlternateContent>
      <p:grpSp>
        <p:nvGrpSpPr>
          <p:cNvPr id="10" name="组合 9"/>
          <p:cNvGrpSpPr/>
          <p:nvPr/>
        </p:nvGrpSpPr>
        <p:grpSpPr>
          <a:xfrm>
            <a:off x="2493818" y="3121967"/>
            <a:ext cx="5943600" cy="1380886"/>
            <a:chOff x="2357609" y="2674782"/>
            <a:chExt cx="5943600" cy="1380886"/>
          </a:xfrm>
        </p:grpSpPr>
        <p:pic>
          <p:nvPicPr>
            <p:cNvPr id="10242" name="Picture 2" descr="https://mmbiz.qpic.cn/mmbiz_png/6QjJZbq42RaXC4SUOm6aZCZA8B54Q7UNfCiaS3ELorkQtUAv5gOA1qqNWUx6Z2jDgzvI4MW042dQVCRjo40xeCA/640?wx_fmt=png&amp;tp=webp&amp;wxfrom=5&amp;wx_lazy=1&amp;wx_c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609" y="3388918"/>
              <a:ext cx="59436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a:stretch>
              <a:fillRect/>
            </a:stretch>
          </p:blipFill>
          <p:spPr>
            <a:xfrm>
              <a:off x="2835585" y="2717535"/>
              <a:ext cx="1694847" cy="693347"/>
            </a:xfrm>
            <a:prstGeom prst="rect">
              <a:avLst/>
            </a:prstGeom>
          </p:spPr>
        </p:pic>
        <p:pic>
          <p:nvPicPr>
            <p:cNvPr id="7" name="图片 6"/>
            <p:cNvPicPr>
              <a:picLocks noChangeAspect="1"/>
            </p:cNvPicPr>
            <p:nvPr/>
          </p:nvPicPr>
          <p:blipFill>
            <a:blip r:embed="rId6"/>
            <a:stretch>
              <a:fillRect/>
            </a:stretch>
          </p:blipFill>
          <p:spPr>
            <a:xfrm>
              <a:off x="5097329" y="2674782"/>
              <a:ext cx="2036329" cy="731806"/>
            </a:xfrm>
            <a:prstGeom prst="rect">
              <a:avLst/>
            </a:prstGeom>
          </p:spPr>
        </p:pic>
      </p:grpSp>
    </p:spTree>
    <p:extLst>
      <p:ext uri="{BB962C8B-B14F-4D97-AF65-F5344CB8AC3E}">
        <p14:creationId xmlns:p14="http://schemas.microsoft.com/office/powerpoint/2010/main" val="152486486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2635" y="24631"/>
            <a:ext cx="7982474" cy="707886"/>
          </a:xfrm>
          <a:prstGeom prst="rect">
            <a:avLst/>
          </a:prstGeom>
          <a:noFill/>
        </p:spPr>
        <p:txBody>
          <a:bodyPr wrap="square" rtlCol="0">
            <a:spAutoFit/>
          </a:bodyPr>
          <a:lstStyle/>
          <a:p>
            <a:pPr>
              <a:defRPr/>
            </a:pPr>
            <a:r>
              <a:rPr lang="zh-CN" altLang="zh-CN" sz="2000" b="1" dirty="0" smtClean="0">
                <a:solidFill>
                  <a:prstClr val="black"/>
                </a:solidFill>
                <a:latin typeface="微软雅黑" panose="020B0503020204020204" pitchFamily="34" charset="-122"/>
                <a:ea typeface="微软雅黑" panose="020B0503020204020204" pitchFamily="34" charset="-122"/>
              </a:rPr>
              <a:t>item</a:t>
            </a:r>
            <a:r>
              <a:rPr lang="zh-CN" altLang="zh-CN" sz="2000" b="1" dirty="0">
                <a:solidFill>
                  <a:prstClr val="black"/>
                </a:solidFill>
                <a:latin typeface="微软雅黑" panose="020B0503020204020204" pitchFamily="34" charset="-122"/>
                <a:ea typeface="微软雅黑" panose="020B0503020204020204" pitchFamily="34" charset="-122"/>
              </a:rPr>
              <a:t>- level attention</a:t>
            </a:r>
            <a:endParaRPr lang="en-US" altLang="zh-CN" sz="2000" b="1" dirty="0">
              <a:solidFill>
                <a:prstClr val="black"/>
              </a:solidFill>
              <a:latin typeface="微软雅黑" panose="020B0503020204020204" pitchFamily="34" charset="-122"/>
              <a:ea typeface="微软雅黑" panose="020B0503020204020204" pitchFamily="34" charset="-122"/>
            </a:endParaRPr>
          </a:p>
          <a:p>
            <a:pPr lvl="0">
              <a:defRPr/>
            </a:pPr>
            <a:endParaRPr lang="zh-CN" altLang="en-US" sz="2000" b="1" dirty="0">
              <a:solidFill>
                <a:prstClr val="black"/>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3"/>
          <a:srcRect l="51213" r="28935" b="-6344"/>
          <a:stretch/>
        </p:blipFill>
        <p:spPr>
          <a:xfrm>
            <a:off x="8060356" y="2905987"/>
            <a:ext cx="1174282" cy="425424"/>
          </a:xfrm>
          <a:prstGeom prst="rect">
            <a:avLst/>
          </a:prstGeom>
        </p:spPr>
      </p:pic>
      <p:pic>
        <p:nvPicPr>
          <p:cNvPr id="8" name="图片 7"/>
          <p:cNvPicPr>
            <a:picLocks noChangeAspect="1"/>
          </p:cNvPicPr>
          <p:nvPr/>
        </p:nvPicPr>
        <p:blipFill>
          <a:blip r:embed="rId4"/>
          <a:stretch>
            <a:fillRect/>
          </a:stretch>
        </p:blipFill>
        <p:spPr>
          <a:xfrm>
            <a:off x="1687512" y="5454126"/>
            <a:ext cx="1162050" cy="361950"/>
          </a:xfrm>
          <a:prstGeom prst="rect">
            <a:avLst/>
          </a:prstGeom>
        </p:spPr>
      </p:pic>
      <p:pic>
        <p:nvPicPr>
          <p:cNvPr id="9" name="图片 8"/>
          <p:cNvPicPr>
            <a:picLocks noChangeAspect="1"/>
          </p:cNvPicPr>
          <p:nvPr/>
        </p:nvPicPr>
        <p:blipFill>
          <a:blip r:embed="rId5"/>
          <a:stretch>
            <a:fillRect/>
          </a:stretch>
        </p:blipFill>
        <p:spPr>
          <a:xfrm>
            <a:off x="2979266" y="5468413"/>
            <a:ext cx="1076325" cy="333375"/>
          </a:xfrm>
          <a:prstGeom prst="rect">
            <a:avLst/>
          </a:prstGeom>
        </p:spPr>
      </p:pic>
      <p:pic>
        <p:nvPicPr>
          <p:cNvPr id="12" name="图片 11"/>
          <p:cNvPicPr>
            <a:picLocks noChangeAspect="1"/>
          </p:cNvPicPr>
          <p:nvPr/>
        </p:nvPicPr>
        <p:blipFill>
          <a:blip r:embed="rId6"/>
          <a:stretch>
            <a:fillRect/>
          </a:stretch>
        </p:blipFill>
        <p:spPr>
          <a:xfrm>
            <a:off x="6970544" y="6020905"/>
            <a:ext cx="1390650" cy="428625"/>
          </a:xfrm>
          <a:prstGeom prst="rect">
            <a:avLst/>
          </a:prstGeom>
        </p:spPr>
      </p:pic>
      <p:pic>
        <p:nvPicPr>
          <p:cNvPr id="13" name="图片 12"/>
          <p:cNvPicPr>
            <a:picLocks noChangeAspect="1"/>
          </p:cNvPicPr>
          <p:nvPr/>
        </p:nvPicPr>
        <p:blipFill>
          <a:blip r:embed="rId7"/>
          <a:stretch>
            <a:fillRect/>
          </a:stretch>
        </p:blipFill>
        <p:spPr>
          <a:xfrm>
            <a:off x="4479125" y="5434607"/>
            <a:ext cx="1190625" cy="390525"/>
          </a:xfrm>
          <a:prstGeom prst="rect">
            <a:avLst/>
          </a:prstGeom>
        </p:spPr>
      </p:pic>
      <p:pic>
        <p:nvPicPr>
          <p:cNvPr id="17" name="Picture 2" descr="https://mmbiz.qpic.cn/mmbiz_png/6QjJZbq42RaXC4SUOm6aZCZA8B54Q7UNfCiaS3ELorkQtUAv5gOA1qqNWUx6Z2jDgzvI4MW042dQVCRjo40xeCA/640?wx_fmt=png&amp;tp=webp&amp;wxfrom=5&amp;wx_lazy=1&amp;wx_co=1"/>
          <p:cNvPicPr>
            <a:picLocks noChangeAspect="1" noChangeArrowheads="1"/>
          </p:cNvPicPr>
          <p:nvPr/>
        </p:nvPicPr>
        <p:blipFill rotWithShape="1">
          <a:blip r:embed="rId8">
            <a:extLst>
              <a:ext uri="{28A0092B-C50C-407E-A947-70E740481C1C}">
                <a14:useLocalDpi xmlns:a14="http://schemas.microsoft.com/office/drawing/2010/main" val="0"/>
              </a:ext>
            </a:extLst>
          </a:blip>
          <a:srcRect r="9776" b="190"/>
          <a:stretch/>
        </p:blipFill>
        <p:spPr bwMode="auto">
          <a:xfrm>
            <a:off x="1306780" y="710842"/>
            <a:ext cx="5362542" cy="665483"/>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组合 67"/>
          <p:cNvGrpSpPr/>
          <p:nvPr/>
        </p:nvGrpSpPr>
        <p:grpSpPr>
          <a:xfrm>
            <a:off x="1719112" y="5048634"/>
            <a:ext cx="5563954" cy="301289"/>
            <a:chOff x="2163484" y="2410210"/>
            <a:chExt cx="5563954" cy="301289"/>
          </a:xfrm>
        </p:grpSpPr>
        <p:sp>
          <p:nvSpPr>
            <p:cNvPr id="18" name="矩形 17"/>
            <p:cNvSpPr/>
            <p:nvPr/>
          </p:nvSpPr>
          <p:spPr>
            <a:xfrm>
              <a:off x="2163484" y="2410210"/>
              <a:ext cx="1029903" cy="301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35" name="组合 34"/>
            <p:cNvGrpSpPr/>
            <p:nvPr/>
          </p:nvGrpSpPr>
          <p:grpSpPr>
            <a:xfrm>
              <a:off x="2231340" y="2459747"/>
              <a:ext cx="879048" cy="211755"/>
              <a:chOff x="2167257" y="4397249"/>
              <a:chExt cx="879048" cy="211755"/>
            </a:xfrm>
          </p:grpSpPr>
          <p:sp>
            <p:nvSpPr>
              <p:cNvPr id="11" name="流程图: 联系 10"/>
              <p:cNvSpPr/>
              <p:nvPr/>
            </p:nvSpPr>
            <p:spPr>
              <a:xfrm>
                <a:off x="2167257" y="4397249"/>
                <a:ext cx="221380" cy="211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联系 18"/>
              <p:cNvSpPr/>
              <p:nvPr/>
            </p:nvSpPr>
            <p:spPr>
              <a:xfrm>
                <a:off x="2496091" y="4397249"/>
                <a:ext cx="221380" cy="211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联系 23"/>
              <p:cNvSpPr/>
              <p:nvPr/>
            </p:nvSpPr>
            <p:spPr>
              <a:xfrm>
                <a:off x="2824925" y="4397249"/>
                <a:ext cx="221380" cy="211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193388" y="2410210"/>
              <a:ext cx="1408975" cy="301289"/>
              <a:chOff x="2120437" y="4352482"/>
              <a:chExt cx="1408975" cy="301289"/>
            </a:xfrm>
          </p:grpSpPr>
          <p:sp>
            <p:nvSpPr>
              <p:cNvPr id="39" name="矩形 38"/>
              <p:cNvSpPr/>
              <p:nvPr/>
            </p:nvSpPr>
            <p:spPr>
              <a:xfrm>
                <a:off x="2120437" y="4352482"/>
                <a:ext cx="1408975" cy="301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40" name="组合 39"/>
              <p:cNvGrpSpPr/>
              <p:nvPr/>
            </p:nvGrpSpPr>
            <p:grpSpPr>
              <a:xfrm>
                <a:off x="2220983" y="4402018"/>
                <a:ext cx="1207882" cy="211755"/>
                <a:chOff x="2167257" y="4397249"/>
                <a:chExt cx="1207882" cy="211755"/>
              </a:xfrm>
            </p:grpSpPr>
            <p:sp>
              <p:nvSpPr>
                <p:cNvPr id="41" name="流程图: 联系 40"/>
                <p:cNvSpPr/>
                <p:nvPr/>
              </p:nvSpPr>
              <p:spPr>
                <a:xfrm>
                  <a:off x="2167257" y="4397249"/>
                  <a:ext cx="221380" cy="211755"/>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2" name="流程图: 联系 41"/>
                <p:cNvSpPr/>
                <p:nvPr/>
              </p:nvSpPr>
              <p:spPr>
                <a:xfrm>
                  <a:off x="2496091" y="4397249"/>
                  <a:ext cx="221380" cy="211755"/>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lt1"/>
                    </a:solidFill>
                  </a:endParaRPr>
                </a:p>
              </p:txBody>
            </p:sp>
            <p:sp>
              <p:nvSpPr>
                <p:cNvPr id="43" name="流程图: 联系 42"/>
                <p:cNvSpPr/>
                <p:nvPr/>
              </p:nvSpPr>
              <p:spPr>
                <a:xfrm>
                  <a:off x="3153759" y="4397249"/>
                  <a:ext cx="221380" cy="211755"/>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lt1"/>
                    </a:solidFill>
                  </a:endParaRPr>
                </a:p>
              </p:txBody>
            </p:sp>
            <p:sp>
              <p:nvSpPr>
                <p:cNvPr id="44" name="流程图: 联系 43"/>
                <p:cNvSpPr/>
                <p:nvPr/>
              </p:nvSpPr>
              <p:spPr>
                <a:xfrm>
                  <a:off x="2824925" y="4397249"/>
                  <a:ext cx="221380" cy="211755"/>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lt1"/>
                    </a:solidFill>
                  </a:endParaRPr>
                </a:p>
              </p:txBody>
            </p:sp>
          </p:grpSp>
        </p:grpSp>
        <p:grpSp>
          <p:nvGrpSpPr>
            <p:cNvPr id="45" name="组合 44"/>
            <p:cNvGrpSpPr/>
            <p:nvPr/>
          </p:nvGrpSpPr>
          <p:grpSpPr>
            <a:xfrm>
              <a:off x="6318463" y="2410210"/>
              <a:ext cx="1408975" cy="301289"/>
              <a:chOff x="2120437" y="4352482"/>
              <a:chExt cx="1408975" cy="301289"/>
            </a:xfrm>
          </p:grpSpPr>
          <p:sp>
            <p:nvSpPr>
              <p:cNvPr id="46" name="矩形 45"/>
              <p:cNvSpPr/>
              <p:nvPr/>
            </p:nvSpPr>
            <p:spPr>
              <a:xfrm>
                <a:off x="2120437" y="4352482"/>
                <a:ext cx="1408975" cy="301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47" name="组合 46"/>
              <p:cNvGrpSpPr/>
              <p:nvPr/>
            </p:nvGrpSpPr>
            <p:grpSpPr>
              <a:xfrm>
                <a:off x="2220983" y="4402018"/>
                <a:ext cx="1207882" cy="211755"/>
                <a:chOff x="2167257" y="4397249"/>
                <a:chExt cx="1207882" cy="211755"/>
              </a:xfrm>
            </p:grpSpPr>
            <p:sp>
              <p:nvSpPr>
                <p:cNvPr id="48" name="流程图: 联系 47"/>
                <p:cNvSpPr/>
                <p:nvPr/>
              </p:nvSpPr>
              <p:spPr>
                <a:xfrm>
                  <a:off x="2167257" y="4397249"/>
                  <a:ext cx="221380" cy="21175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9" name="流程图: 联系 48"/>
                <p:cNvSpPr/>
                <p:nvPr/>
              </p:nvSpPr>
              <p:spPr>
                <a:xfrm>
                  <a:off x="2496091" y="4397249"/>
                  <a:ext cx="221380" cy="21175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0" name="流程图: 联系 49"/>
                <p:cNvSpPr/>
                <p:nvPr/>
              </p:nvSpPr>
              <p:spPr>
                <a:xfrm>
                  <a:off x="3153759" y="4397249"/>
                  <a:ext cx="221380" cy="21175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1" name="流程图: 联系 50"/>
                <p:cNvSpPr/>
                <p:nvPr/>
              </p:nvSpPr>
              <p:spPr>
                <a:xfrm>
                  <a:off x="2824925" y="4397249"/>
                  <a:ext cx="221380" cy="21175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sp>
          <p:nvSpPr>
            <p:cNvPr id="53" name="矩形 52"/>
            <p:cNvSpPr/>
            <p:nvPr/>
          </p:nvSpPr>
          <p:spPr>
            <a:xfrm>
              <a:off x="4600292" y="2410210"/>
              <a:ext cx="1720242" cy="301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37" name="组合 36"/>
            <p:cNvGrpSpPr/>
            <p:nvPr/>
          </p:nvGrpSpPr>
          <p:grpSpPr>
            <a:xfrm>
              <a:off x="4700838" y="2459746"/>
              <a:ext cx="1527738" cy="211755"/>
              <a:chOff x="4700838" y="2459746"/>
              <a:chExt cx="1527738" cy="211755"/>
            </a:xfrm>
          </p:grpSpPr>
          <p:grpSp>
            <p:nvGrpSpPr>
              <p:cNvPr id="54" name="组合 53"/>
              <p:cNvGrpSpPr/>
              <p:nvPr/>
            </p:nvGrpSpPr>
            <p:grpSpPr>
              <a:xfrm>
                <a:off x="4700838" y="2459746"/>
                <a:ext cx="1207882" cy="211755"/>
                <a:chOff x="2167257" y="4397249"/>
                <a:chExt cx="1207882" cy="211755"/>
              </a:xfrm>
            </p:grpSpPr>
            <p:sp>
              <p:nvSpPr>
                <p:cNvPr id="55" name="流程图: 联系 54"/>
                <p:cNvSpPr/>
                <p:nvPr/>
              </p:nvSpPr>
              <p:spPr>
                <a:xfrm>
                  <a:off x="2167257" y="4397249"/>
                  <a:ext cx="221380" cy="21175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6" name="流程图: 联系 55"/>
                <p:cNvSpPr/>
                <p:nvPr/>
              </p:nvSpPr>
              <p:spPr>
                <a:xfrm>
                  <a:off x="2496091" y="4397249"/>
                  <a:ext cx="221380" cy="21175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7" name="流程图: 联系 56"/>
                <p:cNvSpPr/>
                <p:nvPr/>
              </p:nvSpPr>
              <p:spPr>
                <a:xfrm>
                  <a:off x="3153759" y="4397249"/>
                  <a:ext cx="221380" cy="21175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8" name="流程图: 联系 57"/>
                <p:cNvSpPr/>
                <p:nvPr/>
              </p:nvSpPr>
              <p:spPr>
                <a:xfrm>
                  <a:off x="2824925" y="4397249"/>
                  <a:ext cx="221380" cy="21175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66" name="流程图: 联系 65"/>
              <p:cNvSpPr/>
              <p:nvPr/>
            </p:nvSpPr>
            <p:spPr>
              <a:xfrm>
                <a:off x="6007196" y="2459746"/>
                <a:ext cx="221380" cy="21175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grpSp>
        <p:nvGrpSpPr>
          <p:cNvPr id="118" name="组合 117"/>
          <p:cNvGrpSpPr/>
          <p:nvPr/>
        </p:nvGrpSpPr>
        <p:grpSpPr>
          <a:xfrm>
            <a:off x="2869645" y="3317372"/>
            <a:ext cx="3262889" cy="423511"/>
            <a:chOff x="4204759" y="3298131"/>
            <a:chExt cx="3262889" cy="423511"/>
          </a:xfrm>
        </p:grpSpPr>
        <p:grpSp>
          <p:nvGrpSpPr>
            <p:cNvPr id="105" name="组合 104"/>
            <p:cNvGrpSpPr/>
            <p:nvPr/>
          </p:nvGrpSpPr>
          <p:grpSpPr>
            <a:xfrm>
              <a:off x="4204759" y="3298131"/>
              <a:ext cx="439524" cy="423511"/>
              <a:chOff x="4272134" y="2479982"/>
              <a:chExt cx="439524" cy="423511"/>
            </a:xfrm>
          </p:grpSpPr>
          <p:sp>
            <p:nvSpPr>
              <p:cNvPr id="71" name="椭圆 70"/>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03" name="组合 102"/>
              <p:cNvGrpSpPr/>
              <p:nvPr/>
            </p:nvGrpSpPr>
            <p:grpSpPr>
              <a:xfrm>
                <a:off x="4306580" y="2561642"/>
                <a:ext cx="343405" cy="190777"/>
                <a:chOff x="4204787" y="2574216"/>
                <a:chExt cx="343405" cy="190777"/>
              </a:xfrm>
            </p:grpSpPr>
            <p:cxnSp>
              <p:nvCxnSpPr>
                <p:cNvPr id="93" name="直接连接符 92"/>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102" name="直接连接符 101"/>
                <p:cNvCxnSpPr>
                  <a:endCxn id="71"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nvGrpSpPr>
            <p:cNvPr id="107" name="组合 106"/>
            <p:cNvGrpSpPr/>
            <p:nvPr/>
          </p:nvGrpSpPr>
          <p:grpSpPr>
            <a:xfrm>
              <a:off x="5092800" y="3298131"/>
              <a:ext cx="439524" cy="423511"/>
              <a:chOff x="4272134" y="2479982"/>
              <a:chExt cx="439524" cy="423511"/>
            </a:xfrm>
          </p:grpSpPr>
          <p:sp>
            <p:nvSpPr>
              <p:cNvPr id="108" name="椭圆 107"/>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09" name="组合 108"/>
              <p:cNvGrpSpPr/>
              <p:nvPr/>
            </p:nvGrpSpPr>
            <p:grpSpPr>
              <a:xfrm>
                <a:off x="4306580" y="2561642"/>
                <a:ext cx="343405" cy="190777"/>
                <a:chOff x="4204787" y="2574216"/>
                <a:chExt cx="343405" cy="190777"/>
              </a:xfrm>
            </p:grpSpPr>
            <p:cxnSp>
              <p:nvCxnSpPr>
                <p:cNvPr id="110" name="直接连接符 109"/>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111" name="直接连接符 110"/>
                <p:cNvCxnSpPr>
                  <a:endCxn id="108"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nvGrpSpPr>
            <p:cNvPr id="112" name="组合 111"/>
            <p:cNvGrpSpPr/>
            <p:nvPr/>
          </p:nvGrpSpPr>
          <p:grpSpPr>
            <a:xfrm>
              <a:off x="7028124" y="3298131"/>
              <a:ext cx="439524" cy="423511"/>
              <a:chOff x="4272134" y="2479982"/>
              <a:chExt cx="439524" cy="423511"/>
            </a:xfrm>
          </p:grpSpPr>
          <p:sp>
            <p:nvSpPr>
              <p:cNvPr id="113" name="椭圆 112"/>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14" name="组合 113"/>
              <p:cNvGrpSpPr/>
              <p:nvPr/>
            </p:nvGrpSpPr>
            <p:grpSpPr>
              <a:xfrm>
                <a:off x="4306580" y="2561642"/>
                <a:ext cx="343405" cy="190777"/>
                <a:chOff x="4204787" y="2574216"/>
                <a:chExt cx="343405" cy="190777"/>
              </a:xfrm>
            </p:grpSpPr>
            <p:cxnSp>
              <p:nvCxnSpPr>
                <p:cNvPr id="115" name="直接连接符 114"/>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116" name="直接连接符 115"/>
                <p:cNvCxnSpPr>
                  <a:endCxn id="113"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sp>
          <p:nvSpPr>
            <p:cNvPr id="117" name="文本框 116"/>
            <p:cNvSpPr txBox="1"/>
            <p:nvPr/>
          </p:nvSpPr>
          <p:spPr>
            <a:xfrm>
              <a:off x="5980841" y="3298131"/>
              <a:ext cx="598765" cy="369332"/>
            </a:xfrm>
            <a:prstGeom prst="rect">
              <a:avLst/>
            </a:prstGeom>
            <a:noFill/>
          </p:spPr>
          <p:txBody>
            <a:bodyPr wrap="square" rtlCol="0">
              <a:spAutoFit/>
            </a:bodyPr>
            <a:lstStyle/>
            <a:p>
              <a:r>
                <a:rPr lang="en-US" altLang="zh-CN" dirty="0" smtClean="0"/>
                <a:t>……</a:t>
              </a:r>
              <a:endParaRPr lang="zh-CN" altLang="en-US" dirty="0"/>
            </a:p>
          </p:txBody>
        </p:sp>
      </p:grpSp>
      <p:cxnSp>
        <p:nvCxnSpPr>
          <p:cNvPr id="120" name="直接箭头连接符 119"/>
          <p:cNvCxnSpPr>
            <a:stCxn id="11" idx="0"/>
            <a:endCxn id="71" idx="4"/>
          </p:cNvCxnSpPr>
          <p:nvPr/>
        </p:nvCxnSpPr>
        <p:spPr>
          <a:xfrm flipV="1">
            <a:off x="1897658" y="3740883"/>
            <a:ext cx="1191749" cy="135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9" idx="0"/>
            <a:endCxn id="71" idx="4"/>
          </p:cNvCxnSpPr>
          <p:nvPr/>
        </p:nvCxnSpPr>
        <p:spPr>
          <a:xfrm flipV="1">
            <a:off x="2226492" y="3740883"/>
            <a:ext cx="862915" cy="135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24" idx="0"/>
            <a:endCxn id="71" idx="4"/>
          </p:cNvCxnSpPr>
          <p:nvPr/>
        </p:nvCxnSpPr>
        <p:spPr>
          <a:xfrm flipV="1">
            <a:off x="2555326" y="3740883"/>
            <a:ext cx="534081" cy="135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41" idx="0"/>
            <a:endCxn id="71" idx="4"/>
          </p:cNvCxnSpPr>
          <p:nvPr/>
        </p:nvCxnSpPr>
        <p:spPr>
          <a:xfrm flipV="1">
            <a:off x="2960252" y="3740883"/>
            <a:ext cx="129155"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a:stCxn id="42" idx="0"/>
            <a:endCxn id="71" idx="4"/>
          </p:cNvCxnSpPr>
          <p:nvPr/>
        </p:nvCxnSpPr>
        <p:spPr>
          <a:xfrm flipH="1" flipV="1">
            <a:off x="3089407" y="3740883"/>
            <a:ext cx="199679"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44" idx="0"/>
            <a:endCxn id="71" idx="4"/>
          </p:cNvCxnSpPr>
          <p:nvPr/>
        </p:nvCxnSpPr>
        <p:spPr>
          <a:xfrm flipH="1" flipV="1">
            <a:off x="3089407" y="3740883"/>
            <a:ext cx="528513"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43" idx="0"/>
            <a:endCxn id="71" idx="4"/>
          </p:cNvCxnSpPr>
          <p:nvPr/>
        </p:nvCxnSpPr>
        <p:spPr>
          <a:xfrm flipH="1" flipV="1">
            <a:off x="3089407" y="3740883"/>
            <a:ext cx="857347"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55" idx="0"/>
            <a:endCxn id="71" idx="4"/>
          </p:cNvCxnSpPr>
          <p:nvPr/>
        </p:nvCxnSpPr>
        <p:spPr>
          <a:xfrm flipH="1" flipV="1">
            <a:off x="3089407" y="3740883"/>
            <a:ext cx="1277749"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57" idx="7"/>
            <a:endCxn id="71" idx="4"/>
          </p:cNvCxnSpPr>
          <p:nvPr/>
        </p:nvCxnSpPr>
        <p:spPr>
          <a:xfrm flipH="1" flipV="1">
            <a:off x="3089407" y="3740883"/>
            <a:ext cx="2342521" cy="1388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stCxn id="66" idx="0"/>
            <a:endCxn id="71" idx="4"/>
          </p:cNvCxnSpPr>
          <p:nvPr/>
        </p:nvCxnSpPr>
        <p:spPr>
          <a:xfrm flipH="1" flipV="1">
            <a:off x="3089407" y="3740883"/>
            <a:ext cx="2584107"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a:stCxn id="48" idx="0"/>
            <a:endCxn id="71" idx="4"/>
          </p:cNvCxnSpPr>
          <p:nvPr/>
        </p:nvCxnSpPr>
        <p:spPr>
          <a:xfrm flipH="1" flipV="1">
            <a:off x="3089407" y="3740883"/>
            <a:ext cx="2995920"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stCxn id="49" idx="0"/>
            <a:endCxn id="71" idx="4"/>
          </p:cNvCxnSpPr>
          <p:nvPr/>
        </p:nvCxnSpPr>
        <p:spPr>
          <a:xfrm flipH="1" flipV="1">
            <a:off x="3089407" y="3740883"/>
            <a:ext cx="3324754"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51" idx="0"/>
            <a:endCxn id="71" idx="4"/>
          </p:cNvCxnSpPr>
          <p:nvPr/>
        </p:nvCxnSpPr>
        <p:spPr>
          <a:xfrm flipH="1" flipV="1">
            <a:off x="3089407" y="3740883"/>
            <a:ext cx="3653588"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a:stCxn id="50" idx="0"/>
            <a:endCxn id="71" idx="4"/>
          </p:cNvCxnSpPr>
          <p:nvPr/>
        </p:nvCxnSpPr>
        <p:spPr>
          <a:xfrm flipH="1" flipV="1">
            <a:off x="3089407" y="3740883"/>
            <a:ext cx="3982422"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7" name="组合 176"/>
          <p:cNvGrpSpPr/>
          <p:nvPr/>
        </p:nvGrpSpPr>
        <p:grpSpPr>
          <a:xfrm>
            <a:off x="4281327" y="2257574"/>
            <a:ext cx="439524" cy="423511"/>
            <a:chOff x="5631572" y="2016948"/>
            <a:chExt cx="439524" cy="423511"/>
          </a:xfrm>
        </p:grpSpPr>
        <p:sp>
          <p:nvSpPr>
            <p:cNvPr id="173" name="椭圆 172"/>
            <p:cNvSpPr/>
            <p:nvPr/>
          </p:nvSpPr>
          <p:spPr>
            <a:xfrm>
              <a:off x="5631572" y="2016948"/>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74" name="直接连接符 173"/>
            <p:cNvCxnSpPr>
              <a:stCxn id="173" idx="2"/>
              <a:endCxn id="173" idx="6"/>
            </p:cNvCxnSpPr>
            <p:nvPr/>
          </p:nvCxnSpPr>
          <p:spPr>
            <a:xfrm>
              <a:off x="5631572" y="2228704"/>
              <a:ext cx="439524" cy="0"/>
            </a:xfrm>
            <a:prstGeom prst="line">
              <a:avLst/>
            </a:prstGeom>
          </p:spPr>
          <p:style>
            <a:lnRef idx="3">
              <a:schemeClr val="dk1"/>
            </a:lnRef>
            <a:fillRef idx="0">
              <a:schemeClr val="dk1"/>
            </a:fillRef>
            <a:effectRef idx="2">
              <a:schemeClr val="dk1"/>
            </a:effectRef>
            <a:fontRef idx="minor">
              <a:schemeClr val="tx1"/>
            </a:fontRef>
          </p:style>
        </p:cxnSp>
        <p:cxnSp>
          <p:nvCxnSpPr>
            <p:cNvPr id="176" name="直接连接符 175"/>
            <p:cNvCxnSpPr>
              <a:stCxn id="173" idx="0"/>
              <a:endCxn id="173" idx="4"/>
            </p:cNvCxnSpPr>
            <p:nvPr/>
          </p:nvCxnSpPr>
          <p:spPr>
            <a:xfrm>
              <a:off x="5851334" y="2016948"/>
              <a:ext cx="0" cy="423511"/>
            </a:xfrm>
            <a:prstGeom prst="line">
              <a:avLst/>
            </a:prstGeom>
          </p:spPr>
          <p:style>
            <a:lnRef idx="3">
              <a:schemeClr val="dk1"/>
            </a:lnRef>
            <a:fillRef idx="0">
              <a:schemeClr val="dk1"/>
            </a:fillRef>
            <a:effectRef idx="2">
              <a:schemeClr val="dk1"/>
            </a:effectRef>
            <a:fontRef idx="minor">
              <a:schemeClr val="tx1"/>
            </a:fontRef>
          </p:style>
        </p:cxnSp>
      </p:grpSp>
      <p:cxnSp>
        <p:nvCxnSpPr>
          <p:cNvPr id="179" name="直接箭头连接符 178"/>
          <p:cNvCxnSpPr>
            <a:stCxn id="71" idx="0"/>
            <a:endCxn id="173" idx="4"/>
          </p:cNvCxnSpPr>
          <p:nvPr/>
        </p:nvCxnSpPr>
        <p:spPr>
          <a:xfrm flipV="1">
            <a:off x="3089407" y="2681085"/>
            <a:ext cx="1411682" cy="63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08" idx="0"/>
            <a:endCxn id="173" idx="4"/>
          </p:cNvCxnSpPr>
          <p:nvPr/>
        </p:nvCxnSpPr>
        <p:spPr>
          <a:xfrm flipV="1">
            <a:off x="3977448" y="2681085"/>
            <a:ext cx="523641" cy="63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stCxn id="113" idx="0"/>
            <a:endCxn id="173" idx="4"/>
          </p:cNvCxnSpPr>
          <p:nvPr/>
        </p:nvCxnSpPr>
        <p:spPr>
          <a:xfrm flipH="1" flipV="1">
            <a:off x="4501089" y="2681085"/>
            <a:ext cx="1411683" cy="63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a:stCxn id="56" idx="0"/>
            <a:endCxn id="71" idx="4"/>
          </p:cNvCxnSpPr>
          <p:nvPr/>
        </p:nvCxnSpPr>
        <p:spPr>
          <a:xfrm flipH="1" flipV="1">
            <a:off x="3089407" y="3740883"/>
            <a:ext cx="1606583"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1" name="直接箭头连接符 10240"/>
          <p:cNvCxnSpPr>
            <a:stCxn id="58" idx="0"/>
            <a:endCxn id="71" idx="4"/>
          </p:cNvCxnSpPr>
          <p:nvPr/>
        </p:nvCxnSpPr>
        <p:spPr>
          <a:xfrm flipH="1" flipV="1">
            <a:off x="3089407" y="3740883"/>
            <a:ext cx="1935417"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4" name="直接箭头连接符 10243"/>
          <p:cNvCxnSpPr>
            <a:endCxn id="108" idx="4"/>
          </p:cNvCxnSpPr>
          <p:nvPr/>
        </p:nvCxnSpPr>
        <p:spPr>
          <a:xfrm flipV="1">
            <a:off x="1897658" y="3740883"/>
            <a:ext cx="2079790"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6" name="直接箭头连接符 10245"/>
          <p:cNvCxnSpPr>
            <a:stCxn id="19" idx="0"/>
            <a:endCxn id="108" idx="4"/>
          </p:cNvCxnSpPr>
          <p:nvPr/>
        </p:nvCxnSpPr>
        <p:spPr>
          <a:xfrm flipV="1">
            <a:off x="2226492" y="3740883"/>
            <a:ext cx="1750956" cy="135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8" name="直接箭头连接符 10247"/>
          <p:cNvCxnSpPr>
            <a:endCxn id="108" idx="4"/>
          </p:cNvCxnSpPr>
          <p:nvPr/>
        </p:nvCxnSpPr>
        <p:spPr>
          <a:xfrm flipV="1">
            <a:off x="2555326" y="3740883"/>
            <a:ext cx="1422122"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0" name="直接箭头连接符 10249"/>
          <p:cNvCxnSpPr>
            <a:stCxn id="41" idx="0"/>
            <a:endCxn id="108" idx="4"/>
          </p:cNvCxnSpPr>
          <p:nvPr/>
        </p:nvCxnSpPr>
        <p:spPr>
          <a:xfrm flipV="1">
            <a:off x="2960252" y="3740883"/>
            <a:ext cx="1017196"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4" name="直接箭头连接符 10253"/>
          <p:cNvCxnSpPr>
            <a:stCxn id="42" idx="0"/>
            <a:endCxn id="108" idx="4"/>
          </p:cNvCxnSpPr>
          <p:nvPr/>
        </p:nvCxnSpPr>
        <p:spPr>
          <a:xfrm flipV="1">
            <a:off x="3289086" y="3740883"/>
            <a:ext cx="688362"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6" name="直接箭头连接符 10255"/>
          <p:cNvCxnSpPr>
            <a:endCxn id="108" idx="4"/>
          </p:cNvCxnSpPr>
          <p:nvPr/>
        </p:nvCxnSpPr>
        <p:spPr>
          <a:xfrm flipV="1">
            <a:off x="3617920" y="3740883"/>
            <a:ext cx="359528"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8" name="直接箭头连接符 10257"/>
          <p:cNvCxnSpPr>
            <a:endCxn id="108" idx="4"/>
          </p:cNvCxnSpPr>
          <p:nvPr/>
        </p:nvCxnSpPr>
        <p:spPr>
          <a:xfrm flipV="1">
            <a:off x="3946754" y="3740883"/>
            <a:ext cx="30694"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0" name="直接箭头连接符 10259"/>
          <p:cNvCxnSpPr>
            <a:stCxn id="55" idx="0"/>
            <a:endCxn id="108" idx="4"/>
          </p:cNvCxnSpPr>
          <p:nvPr/>
        </p:nvCxnSpPr>
        <p:spPr>
          <a:xfrm flipH="1" flipV="1">
            <a:off x="3977448" y="3740883"/>
            <a:ext cx="389708"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2" name="直接箭头连接符 10261"/>
          <p:cNvCxnSpPr>
            <a:endCxn id="108" idx="4"/>
          </p:cNvCxnSpPr>
          <p:nvPr/>
        </p:nvCxnSpPr>
        <p:spPr>
          <a:xfrm flipH="1" flipV="1">
            <a:off x="3977448" y="3740883"/>
            <a:ext cx="743403"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7" name="直接箭头连接符 10266"/>
          <p:cNvCxnSpPr>
            <a:stCxn id="58" idx="0"/>
            <a:endCxn id="108" idx="4"/>
          </p:cNvCxnSpPr>
          <p:nvPr/>
        </p:nvCxnSpPr>
        <p:spPr>
          <a:xfrm flipH="1" flipV="1">
            <a:off x="3977448" y="3740883"/>
            <a:ext cx="1047376"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1" name="直接箭头连接符 10270"/>
          <p:cNvCxnSpPr>
            <a:stCxn id="58" idx="0"/>
            <a:endCxn id="108" idx="4"/>
          </p:cNvCxnSpPr>
          <p:nvPr/>
        </p:nvCxnSpPr>
        <p:spPr>
          <a:xfrm flipH="1" flipV="1">
            <a:off x="3977448" y="3740883"/>
            <a:ext cx="1047376"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3" name="直接箭头连接符 10272"/>
          <p:cNvCxnSpPr/>
          <p:nvPr/>
        </p:nvCxnSpPr>
        <p:spPr>
          <a:xfrm flipH="1" flipV="1">
            <a:off x="3988051" y="3740883"/>
            <a:ext cx="1376210"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5" name="直接箭头连接符 10274"/>
          <p:cNvCxnSpPr>
            <a:stCxn id="66" idx="0"/>
            <a:endCxn id="108" idx="4"/>
          </p:cNvCxnSpPr>
          <p:nvPr/>
        </p:nvCxnSpPr>
        <p:spPr>
          <a:xfrm flipH="1" flipV="1">
            <a:off x="3977448" y="3740883"/>
            <a:ext cx="1696066"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7" name="直接箭头连接符 10276"/>
          <p:cNvCxnSpPr>
            <a:stCxn id="48" idx="0"/>
            <a:endCxn id="108" idx="4"/>
          </p:cNvCxnSpPr>
          <p:nvPr/>
        </p:nvCxnSpPr>
        <p:spPr>
          <a:xfrm flipH="1" flipV="1">
            <a:off x="3977448" y="3740883"/>
            <a:ext cx="2107879"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9" name="直接箭头连接符 10278"/>
          <p:cNvCxnSpPr>
            <a:stCxn id="48" idx="0"/>
            <a:endCxn id="108" idx="4"/>
          </p:cNvCxnSpPr>
          <p:nvPr/>
        </p:nvCxnSpPr>
        <p:spPr>
          <a:xfrm flipH="1" flipV="1">
            <a:off x="3977448" y="3740883"/>
            <a:ext cx="2107879"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1" name="直接箭头连接符 10280"/>
          <p:cNvCxnSpPr>
            <a:endCxn id="108" idx="4"/>
          </p:cNvCxnSpPr>
          <p:nvPr/>
        </p:nvCxnSpPr>
        <p:spPr>
          <a:xfrm flipH="1" flipV="1">
            <a:off x="3977448" y="3740883"/>
            <a:ext cx="2436713"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3" name="直接箭头连接符 10282"/>
          <p:cNvCxnSpPr>
            <a:stCxn id="51" idx="0"/>
            <a:endCxn id="108" idx="4"/>
          </p:cNvCxnSpPr>
          <p:nvPr/>
        </p:nvCxnSpPr>
        <p:spPr>
          <a:xfrm flipH="1" flipV="1">
            <a:off x="3977448" y="3740883"/>
            <a:ext cx="2765547"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7" name="直接箭头连接符 10286"/>
          <p:cNvCxnSpPr>
            <a:stCxn id="50" idx="0"/>
            <a:endCxn id="108" idx="4"/>
          </p:cNvCxnSpPr>
          <p:nvPr/>
        </p:nvCxnSpPr>
        <p:spPr>
          <a:xfrm flipH="1" flipV="1">
            <a:off x="3977448" y="3740883"/>
            <a:ext cx="3094381"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9" name="直接箭头连接符 10288"/>
          <p:cNvCxnSpPr>
            <a:stCxn id="11" idx="0"/>
            <a:endCxn id="113" idx="4"/>
          </p:cNvCxnSpPr>
          <p:nvPr/>
        </p:nvCxnSpPr>
        <p:spPr>
          <a:xfrm flipV="1">
            <a:off x="1897658" y="3740883"/>
            <a:ext cx="4015114" cy="135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1" name="直接箭头连接符 10290"/>
          <p:cNvCxnSpPr>
            <a:stCxn id="19" idx="0"/>
            <a:endCxn id="113" idx="4"/>
          </p:cNvCxnSpPr>
          <p:nvPr/>
        </p:nvCxnSpPr>
        <p:spPr>
          <a:xfrm flipV="1">
            <a:off x="2226492" y="3740883"/>
            <a:ext cx="3686280" cy="135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3" name="直接箭头连接符 10292"/>
          <p:cNvCxnSpPr>
            <a:endCxn id="113" idx="4"/>
          </p:cNvCxnSpPr>
          <p:nvPr/>
        </p:nvCxnSpPr>
        <p:spPr>
          <a:xfrm flipV="1">
            <a:off x="2555326" y="3740883"/>
            <a:ext cx="3357446" cy="135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5" name="直接箭头连接符 10294"/>
          <p:cNvCxnSpPr>
            <a:endCxn id="113" idx="4"/>
          </p:cNvCxnSpPr>
          <p:nvPr/>
        </p:nvCxnSpPr>
        <p:spPr>
          <a:xfrm flipV="1">
            <a:off x="2960252" y="3740883"/>
            <a:ext cx="2952520" cy="135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7" name="直接箭头连接符 10296"/>
          <p:cNvCxnSpPr>
            <a:endCxn id="113" idx="4"/>
          </p:cNvCxnSpPr>
          <p:nvPr/>
        </p:nvCxnSpPr>
        <p:spPr>
          <a:xfrm flipV="1">
            <a:off x="3307551" y="3740883"/>
            <a:ext cx="2605221" cy="132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9" name="直接箭头连接符 10298"/>
          <p:cNvCxnSpPr>
            <a:endCxn id="113" idx="4"/>
          </p:cNvCxnSpPr>
          <p:nvPr/>
        </p:nvCxnSpPr>
        <p:spPr>
          <a:xfrm flipV="1">
            <a:off x="3642500" y="3740883"/>
            <a:ext cx="2270272" cy="135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01" name="直接箭头连接符 10300"/>
          <p:cNvCxnSpPr>
            <a:stCxn id="43" idx="0"/>
            <a:endCxn id="113" idx="4"/>
          </p:cNvCxnSpPr>
          <p:nvPr/>
        </p:nvCxnSpPr>
        <p:spPr>
          <a:xfrm flipV="1">
            <a:off x="3946754" y="3740883"/>
            <a:ext cx="1966018"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03" name="直接箭头连接符 10302"/>
          <p:cNvCxnSpPr>
            <a:endCxn id="113" idx="4"/>
          </p:cNvCxnSpPr>
          <p:nvPr/>
        </p:nvCxnSpPr>
        <p:spPr>
          <a:xfrm flipV="1">
            <a:off x="4367156" y="3740883"/>
            <a:ext cx="1545616" cy="135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05" name="直接箭头连接符 10304"/>
          <p:cNvCxnSpPr>
            <a:stCxn id="56" idx="0"/>
            <a:endCxn id="113" idx="4"/>
          </p:cNvCxnSpPr>
          <p:nvPr/>
        </p:nvCxnSpPr>
        <p:spPr>
          <a:xfrm flipV="1">
            <a:off x="4695990" y="3740883"/>
            <a:ext cx="1216782"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07" name="直接箭头连接符 10306"/>
          <p:cNvCxnSpPr>
            <a:stCxn id="58" idx="0"/>
            <a:endCxn id="113" idx="4"/>
          </p:cNvCxnSpPr>
          <p:nvPr/>
        </p:nvCxnSpPr>
        <p:spPr>
          <a:xfrm flipV="1">
            <a:off x="5024824" y="3740883"/>
            <a:ext cx="887948"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09" name="直接箭头连接符 10308"/>
          <p:cNvCxnSpPr>
            <a:endCxn id="113" idx="4"/>
          </p:cNvCxnSpPr>
          <p:nvPr/>
        </p:nvCxnSpPr>
        <p:spPr>
          <a:xfrm flipV="1">
            <a:off x="5353658" y="3740883"/>
            <a:ext cx="559114" cy="135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1" name="直接箭头连接符 10310"/>
          <p:cNvCxnSpPr>
            <a:endCxn id="113" idx="4"/>
          </p:cNvCxnSpPr>
          <p:nvPr/>
        </p:nvCxnSpPr>
        <p:spPr>
          <a:xfrm flipV="1">
            <a:off x="5686942" y="3740883"/>
            <a:ext cx="225830" cy="135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3" name="直接箭头连接符 10312"/>
          <p:cNvCxnSpPr>
            <a:stCxn id="48" idx="0"/>
            <a:endCxn id="113" idx="4"/>
          </p:cNvCxnSpPr>
          <p:nvPr/>
        </p:nvCxnSpPr>
        <p:spPr>
          <a:xfrm flipH="1" flipV="1">
            <a:off x="5912772" y="3740883"/>
            <a:ext cx="172555"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5" name="直接箭头连接符 10314"/>
          <p:cNvCxnSpPr>
            <a:stCxn id="49" idx="0"/>
            <a:endCxn id="113" idx="4"/>
          </p:cNvCxnSpPr>
          <p:nvPr/>
        </p:nvCxnSpPr>
        <p:spPr>
          <a:xfrm flipH="1" flipV="1">
            <a:off x="5912772" y="3740883"/>
            <a:ext cx="501389" cy="135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7" name="直接箭头连接符 10316"/>
          <p:cNvCxnSpPr>
            <a:endCxn id="113" idx="4"/>
          </p:cNvCxnSpPr>
          <p:nvPr/>
        </p:nvCxnSpPr>
        <p:spPr>
          <a:xfrm flipH="1" flipV="1">
            <a:off x="5912772" y="3740883"/>
            <a:ext cx="830223" cy="135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0" name="直接箭头连接符 10319"/>
          <p:cNvCxnSpPr>
            <a:endCxn id="113" idx="4"/>
          </p:cNvCxnSpPr>
          <p:nvPr/>
        </p:nvCxnSpPr>
        <p:spPr>
          <a:xfrm flipH="1" flipV="1">
            <a:off x="5912772" y="3740883"/>
            <a:ext cx="1159057" cy="135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3" name="图片 272"/>
          <p:cNvPicPr>
            <a:picLocks noChangeAspect="1"/>
          </p:cNvPicPr>
          <p:nvPr/>
        </p:nvPicPr>
        <p:blipFill rotWithShape="1">
          <a:blip r:embed="rId3"/>
          <a:srcRect r="51028" b="7481"/>
          <a:stretch/>
        </p:blipFill>
        <p:spPr>
          <a:xfrm>
            <a:off x="8043988" y="3547108"/>
            <a:ext cx="2896705" cy="370124"/>
          </a:xfrm>
          <a:prstGeom prst="rect">
            <a:avLst/>
          </a:prstGeom>
        </p:spPr>
      </p:pic>
      <p:pic>
        <p:nvPicPr>
          <p:cNvPr id="274" name="图片 273"/>
          <p:cNvPicPr>
            <a:picLocks noChangeAspect="1"/>
          </p:cNvPicPr>
          <p:nvPr/>
        </p:nvPicPr>
        <p:blipFill rotWithShape="1">
          <a:blip r:embed="rId3"/>
          <a:srcRect l="72870" t="-3872"/>
          <a:stretch/>
        </p:blipFill>
        <p:spPr>
          <a:xfrm>
            <a:off x="5365789" y="6056629"/>
            <a:ext cx="1604755" cy="415540"/>
          </a:xfrm>
          <a:prstGeom prst="rect">
            <a:avLst/>
          </a:prstGeom>
        </p:spPr>
      </p:pic>
      <p:pic>
        <p:nvPicPr>
          <p:cNvPr id="275" name="Picture 2" descr="https://mmbiz.qpic.cn/mmbiz_png/6QjJZbq42RaXC4SUOm6aZCZA8B54Q7UNfCiaS3ELorkQtUAv5gOA1qqNWUx6Z2jDgzvI4MW042dQVCRjo40xeCA/640?wx_fmt=png&amp;tp=webp&amp;wxfrom=5&amp;wx_lazy=1&amp;wx_co=1"/>
          <p:cNvPicPr>
            <a:picLocks noChangeAspect="1" noChangeArrowheads="1"/>
          </p:cNvPicPr>
          <p:nvPr/>
        </p:nvPicPr>
        <p:blipFill rotWithShape="1">
          <a:blip r:embed="rId8">
            <a:extLst>
              <a:ext uri="{28A0092B-C50C-407E-A947-70E740481C1C}">
                <a14:useLocalDpi xmlns:a14="http://schemas.microsoft.com/office/drawing/2010/main" val="0"/>
              </a:ext>
            </a:extLst>
          </a:blip>
          <a:srcRect l="5404" t="28681" r="89738" b="12130"/>
          <a:stretch/>
        </p:blipFill>
        <p:spPr bwMode="auto">
          <a:xfrm>
            <a:off x="4352585" y="1632574"/>
            <a:ext cx="288758" cy="394636"/>
          </a:xfrm>
          <a:prstGeom prst="rect">
            <a:avLst/>
          </a:prstGeom>
          <a:noFill/>
          <a:extLst>
            <a:ext uri="{909E8E84-426E-40DD-AFC4-6F175D3DCCD1}">
              <a14:hiddenFill xmlns:a14="http://schemas.microsoft.com/office/drawing/2010/main">
                <a:solidFill>
                  <a:srgbClr val="FFFFFF"/>
                </a:solidFill>
              </a14:hiddenFill>
            </a:ext>
          </a:extLst>
        </p:spPr>
      </p:pic>
      <p:cxnSp>
        <p:nvCxnSpPr>
          <p:cNvPr id="10324" name="直接箭头连接符 10323"/>
          <p:cNvCxnSpPr>
            <a:stCxn id="173" idx="0"/>
            <a:endCxn id="275" idx="2"/>
          </p:cNvCxnSpPr>
          <p:nvPr/>
        </p:nvCxnSpPr>
        <p:spPr>
          <a:xfrm flipH="1" flipV="1">
            <a:off x="4496964" y="2027210"/>
            <a:ext cx="4125" cy="230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25" name="文本框 10324"/>
              <p:cNvSpPr txBox="1"/>
              <p:nvPr/>
            </p:nvSpPr>
            <p:spPr>
              <a:xfrm>
                <a:off x="3395663" y="2861911"/>
                <a:ext cx="292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0325" name="文本框 10324"/>
              <p:cNvSpPr txBox="1">
                <a:spLocks noRot="1" noChangeAspect="1" noMove="1" noResize="1" noEditPoints="1" noAdjustHandles="1" noChangeArrowheads="1" noChangeShapeType="1" noTextEdit="1"/>
              </p:cNvSpPr>
              <p:nvPr/>
            </p:nvSpPr>
            <p:spPr>
              <a:xfrm>
                <a:off x="3395663" y="2861911"/>
                <a:ext cx="292772" cy="276999"/>
              </a:xfrm>
              <a:prstGeom prst="rect">
                <a:avLst/>
              </a:prstGeom>
              <a:blipFill rotWithShape="0">
                <a:blip r:embed="rId9"/>
                <a:stretch>
                  <a:fillRect l="-18750" r="-6250"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1" name="文本框 280"/>
              <p:cNvSpPr txBox="1"/>
              <p:nvPr/>
            </p:nvSpPr>
            <p:spPr>
              <a:xfrm>
                <a:off x="3942975" y="2861911"/>
                <a:ext cx="2980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81" name="文本框 280"/>
              <p:cNvSpPr txBox="1">
                <a:spLocks noRot="1" noChangeAspect="1" noMove="1" noResize="1" noEditPoints="1" noAdjustHandles="1" noChangeArrowheads="1" noChangeShapeType="1" noTextEdit="1"/>
              </p:cNvSpPr>
              <p:nvPr/>
            </p:nvSpPr>
            <p:spPr>
              <a:xfrm>
                <a:off x="3942975" y="2861911"/>
                <a:ext cx="298094" cy="276999"/>
              </a:xfrm>
              <a:prstGeom prst="rect">
                <a:avLst/>
              </a:prstGeom>
              <a:blipFill rotWithShape="0">
                <a:blip r:embed="rId10"/>
                <a:stretch>
                  <a:fillRect l="-18367" r="-4082"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3" name="文本框 282"/>
              <p:cNvSpPr txBox="1"/>
              <p:nvPr/>
            </p:nvSpPr>
            <p:spPr>
              <a:xfrm>
                <a:off x="5004785" y="2848541"/>
                <a:ext cx="423706"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m:rPr>
                                  <m:sty m:val="p"/>
                                </m:rPr>
                                <a:rPr lang="en-US" altLang="zh-CN" i="1">
                                  <a:latin typeface="Cambria Math" panose="02040503050406030204" pitchFamily="18" charset="0"/>
                                </a:rPr>
                                <m:t>h</m:t>
                              </m:r>
                            </m:sub>
                          </m:sSub>
                        </m:sub>
                      </m:sSub>
                    </m:oMath>
                  </m:oMathPara>
                </a14:m>
                <a:endParaRPr lang="zh-CN" altLang="en-US" dirty="0"/>
              </a:p>
            </p:txBody>
          </p:sp>
        </mc:Choice>
        <mc:Fallback xmlns="">
          <p:sp>
            <p:nvSpPr>
              <p:cNvPr id="283" name="文本框 282"/>
              <p:cNvSpPr txBox="1">
                <a:spLocks noRot="1" noChangeAspect="1" noMove="1" noResize="1" noEditPoints="1" noAdjustHandles="1" noChangeArrowheads="1" noChangeShapeType="1" noTextEdit="1"/>
              </p:cNvSpPr>
              <p:nvPr/>
            </p:nvSpPr>
            <p:spPr>
              <a:xfrm>
                <a:off x="5004785" y="2848541"/>
                <a:ext cx="423706" cy="303738"/>
              </a:xfrm>
              <a:prstGeom prst="rect">
                <a:avLst/>
              </a:prstGeom>
              <a:blipFill rotWithShape="0">
                <a:blip r:embed="rId11"/>
                <a:stretch>
                  <a:fillRect l="-12857" b="-18000"/>
                </a:stretch>
              </a:blipFill>
            </p:spPr>
            <p:txBody>
              <a:bodyPr/>
              <a:lstStyle/>
              <a:p>
                <a:r>
                  <a:rPr lang="zh-CN" altLang="en-US">
                    <a:noFill/>
                  </a:rPr>
                  <a:t> </a:t>
                </a:r>
              </a:p>
            </p:txBody>
          </p:sp>
        </mc:Fallback>
      </mc:AlternateContent>
      <p:grpSp>
        <p:nvGrpSpPr>
          <p:cNvPr id="10327" name="组合 10326"/>
          <p:cNvGrpSpPr/>
          <p:nvPr/>
        </p:nvGrpSpPr>
        <p:grpSpPr>
          <a:xfrm>
            <a:off x="5838477" y="5382533"/>
            <a:ext cx="2024498" cy="494671"/>
            <a:chOff x="6095620" y="5747132"/>
            <a:chExt cx="2024498" cy="494671"/>
          </a:xfrm>
        </p:grpSpPr>
        <p:pic>
          <p:nvPicPr>
            <p:cNvPr id="284" name="Picture 2" descr="https://mmbiz.qpic.cn/mmbiz_png/6QjJZbq42RaXC4SUOm6aZCZA8B54Q7UNfCiaS3ELorkQtUAv5gOA1qqNWUx6Z2jDgzvI4MW042dQVCRjo40xeCA/640?wx_fmt=png&amp;tp=webp&amp;wxfrom=5&amp;wx_lazy=1&amp;wx_co=1"/>
            <p:cNvPicPr>
              <a:picLocks noChangeAspect="1" noChangeArrowheads="1"/>
            </p:cNvPicPr>
            <p:nvPr/>
          </p:nvPicPr>
          <p:blipFill rotWithShape="1">
            <a:blip r:embed="rId8">
              <a:extLst>
                <a:ext uri="{28A0092B-C50C-407E-A947-70E740481C1C}">
                  <a14:useLocalDpi xmlns:a14="http://schemas.microsoft.com/office/drawing/2010/main" val="0"/>
                </a:ext>
              </a:extLst>
            </a:blip>
            <a:srcRect l="66374" t="26126" r="13221" b="13243"/>
            <a:stretch/>
          </p:blipFill>
          <p:spPr bwMode="auto">
            <a:xfrm>
              <a:off x="6095620" y="5837542"/>
              <a:ext cx="1212784" cy="404261"/>
            </a:xfrm>
            <a:prstGeom prst="rect">
              <a:avLst/>
            </a:prstGeom>
            <a:noFill/>
            <a:extLst>
              <a:ext uri="{909E8E84-426E-40DD-AFC4-6F175D3DCCD1}">
                <a14:hiddenFill xmlns:a14="http://schemas.microsoft.com/office/drawing/2010/main">
                  <a:solidFill>
                    <a:srgbClr val="FFFFFF"/>
                  </a:solidFill>
                </a14:hiddenFill>
              </a:ext>
            </a:extLst>
          </p:spPr>
        </p:pic>
        <p:pic>
          <p:nvPicPr>
            <p:cNvPr id="285" name="图片 284"/>
            <p:cNvPicPr>
              <a:picLocks noChangeAspect="1"/>
            </p:cNvPicPr>
            <p:nvPr/>
          </p:nvPicPr>
          <p:blipFill rotWithShape="1">
            <a:blip r:embed="rId6"/>
            <a:srcRect l="47805" b="16430"/>
            <a:stretch/>
          </p:blipFill>
          <p:spPr>
            <a:xfrm>
              <a:off x="7394275" y="5747132"/>
              <a:ext cx="725843" cy="358203"/>
            </a:xfrm>
            <a:prstGeom prst="rect">
              <a:avLst/>
            </a:prstGeom>
          </p:spPr>
        </p:pic>
      </p:grpSp>
      <p:graphicFrame>
        <p:nvGraphicFramePr>
          <p:cNvPr id="10328" name="表格 10327"/>
          <p:cNvGraphicFramePr>
            <a:graphicFrameLocks noGrp="1"/>
          </p:cNvGraphicFramePr>
          <p:nvPr>
            <p:extLst>
              <p:ext uri="{D42A27DB-BD31-4B8C-83A1-F6EECF244321}">
                <p14:modId xmlns:p14="http://schemas.microsoft.com/office/powerpoint/2010/main" val="677420575"/>
              </p:ext>
            </p:extLst>
          </p:nvPr>
        </p:nvGraphicFramePr>
        <p:xfrm>
          <a:off x="9348181" y="2905987"/>
          <a:ext cx="2203460" cy="411385"/>
        </p:xfrm>
        <a:graphic>
          <a:graphicData uri="http://schemas.openxmlformats.org/drawingml/2006/table">
            <a:tbl>
              <a:tblPr firstRow="1" bandRow="1">
                <a:tableStyleId>{5940675A-B579-460E-94D1-54222C63F5DA}</a:tableStyleId>
              </a:tblPr>
              <a:tblGrid>
                <a:gridCol w="550865"/>
                <a:gridCol w="550865"/>
                <a:gridCol w="550865"/>
                <a:gridCol w="550865"/>
              </a:tblGrid>
              <a:tr h="411385">
                <a:tc>
                  <a:txBody>
                    <a:bodyPr/>
                    <a:lstStyle/>
                    <a:p>
                      <a:endParaRPr lang="zh-CN" altLang="en-US" dirty="0"/>
                    </a:p>
                  </a:txBody>
                  <a:tcPr/>
                </a:tc>
                <a:tc>
                  <a:txBody>
                    <a:bodyPr/>
                    <a:lstStyle/>
                    <a:p>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mc:AlternateContent xmlns:mc="http://schemas.openxmlformats.org/markup-compatibility/2006" xmlns:a14="http://schemas.microsoft.com/office/drawing/2010/main">
        <mc:Choice Requires="a14">
          <p:sp>
            <p:nvSpPr>
              <p:cNvPr id="289" name="文本框 288"/>
              <p:cNvSpPr txBox="1"/>
              <p:nvPr/>
            </p:nvSpPr>
            <p:spPr>
              <a:xfrm>
                <a:off x="9492340" y="2955352"/>
                <a:ext cx="292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89" name="文本框 288"/>
              <p:cNvSpPr txBox="1">
                <a:spLocks noRot="1" noChangeAspect="1" noMove="1" noResize="1" noEditPoints="1" noAdjustHandles="1" noChangeArrowheads="1" noChangeShapeType="1" noTextEdit="1"/>
              </p:cNvSpPr>
              <p:nvPr/>
            </p:nvSpPr>
            <p:spPr>
              <a:xfrm>
                <a:off x="9492340" y="2955352"/>
                <a:ext cx="292772" cy="276999"/>
              </a:xfrm>
              <a:prstGeom prst="rect">
                <a:avLst/>
              </a:prstGeom>
              <a:blipFill rotWithShape="0">
                <a:blip r:embed="rId12"/>
                <a:stretch>
                  <a:fillRect l="-18750" r="-6250"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0" name="文本框 289"/>
              <p:cNvSpPr txBox="1"/>
              <p:nvPr/>
            </p:nvSpPr>
            <p:spPr>
              <a:xfrm>
                <a:off x="10006211" y="2955352"/>
                <a:ext cx="2980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90" name="文本框 289"/>
              <p:cNvSpPr txBox="1">
                <a:spLocks noRot="1" noChangeAspect="1" noMove="1" noResize="1" noEditPoints="1" noAdjustHandles="1" noChangeArrowheads="1" noChangeShapeType="1" noTextEdit="1"/>
              </p:cNvSpPr>
              <p:nvPr/>
            </p:nvSpPr>
            <p:spPr>
              <a:xfrm>
                <a:off x="10006211" y="2955352"/>
                <a:ext cx="298094" cy="276999"/>
              </a:xfrm>
              <a:prstGeom prst="rect">
                <a:avLst/>
              </a:prstGeom>
              <a:blipFill rotWithShape="0">
                <a:blip r:embed="rId13"/>
                <a:stretch>
                  <a:fillRect l="-18367" r="-6122"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1" name="文本框 290"/>
              <p:cNvSpPr txBox="1"/>
              <p:nvPr/>
            </p:nvSpPr>
            <p:spPr>
              <a:xfrm>
                <a:off x="11031141" y="2928613"/>
                <a:ext cx="423706"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m:rPr>
                                  <m:sty m:val="p"/>
                                </m:rPr>
                                <a:rPr lang="en-US" altLang="zh-CN" i="1">
                                  <a:latin typeface="Cambria Math" panose="02040503050406030204" pitchFamily="18" charset="0"/>
                                </a:rPr>
                                <m:t>h</m:t>
                              </m:r>
                            </m:sub>
                          </m:sSub>
                        </m:sub>
                      </m:sSub>
                    </m:oMath>
                  </m:oMathPara>
                </a14:m>
                <a:endParaRPr lang="zh-CN" altLang="en-US" dirty="0"/>
              </a:p>
            </p:txBody>
          </p:sp>
        </mc:Choice>
        <mc:Fallback xmlns="">
          <p:sp>
            <p:nvSpPr>
              <p:cNvPr id="291" name="文本框 290"/>
              <p:cNvSpPr txBox="1">
                <a:spLocks noRot="1" noChangeAspect="1" noMove="1" noResize="1" noEditPoints="1" noAdjustHandles="1" noChangeArrowheads="1" noChangeShapeType="1" noTextEdit="1"/>
              </p:cNvSpPr>
              <p:nvPr/>
            </p:nvSpPr>
            <p:spPr>
              <a:xfrm>
                <a:off x="11031141" y="2928613"/>
                <a:ext cx="423706" cy="303738"/>
              </a:xfrm>
              <a:prstGeom prst="rect">
                <a:avLst/>
              </a:prstGeom>
              <a:blipFill rotWithShape="0">
                <a:blip r:embed="rId14"/>
                <a:stretch>
                  <a:fillRect l="-13043" r="-1449"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92" name="表格 291"/>
              <p:cNvGraphicFramePr>
                <a:graphicFrameLocks noGrp="1"/>
              </p:cNvGraphicFramePr>
              <p:nvPr>
                <p:extLst>
                  <p:ext uri="{D42A27DB-BD31-4B8C-83A1-F6EECF244321}">
                    <p14:modId xmlns:p14="http://schemas.microsoft.com/office/powerpoint/2010/main" val="678422513"/>
                  </p:ext>
                </p:extLst>
              </p:nvPr>
            </p:nvGraphicFramePr>
            <p:xfrm>
              <a:off x="8085221" y="4035129"/>
              <a:ext cx="3466418" cy="1274795"/>
            </p:xfrm>
            <a:graphic>
              <a:graphicData uri="http://schemas.openxmlformats.org/drawingml/2006/table">
                <a:tbl>
                  <a:tblPr firstRow="1" bandRow="1">
                    <a:tableStyleId>{5940675A-B579-460E-94D1-54222C63F5DA}</a:tableStyleId>
                  </a:tblPr>
                  <a:tblGrid>
                    <a:gridCol w="635266"/>
                    <a:gridCol w="587141"/>
                    <a:gridCol w="567891"/>
                    <a:gridCol w="1676120"/>
                  </a:tblGrid>
                  <a:tr h="437269">
                    <a:tc>
                      <a:txBody>
                        <a:bodyPr/>
                        <a:lstStyle/>
                        <a:p>
                          <a:endParaRPr lang="zh-CN" altLang="en-US" dirty="0"/>
                        </a:p>
                      </a:txBody>
                      <a:tcPr/>
                    </a:tc>
                    <a:tc>
                      <a:txBody>
                        <a:bodyPr/>
                        <a:lstStyle/>
                        <a:p>
                          <a:endParaRPr lang="zh-CN" altLang="en-US" dirty="0"/>
                        </a:p>
                      </a:txBody>
                      <a:tcPr/>
                    </a:tc>
                    <a:tc>
                      <a:txBody>
                        <a:bodyPr/>
                        <a:lstStyle/>
                        <a:p>
                          <a:r>
                            <a:rPr lang="en-US" altLang="zh-CN" dirty="0" smtClean="0"/>
                            <a:t>…</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r>
                                      <a:rPr lang="en-US" altLang="zh-CN" i="1" smtClean="0">
                                        <a:latin typeface="Cambria Math" panose="02040503050406030204" pitchFamily="18" charset="0"/>
                                      </a:rPr>
                                      <m:t> </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𝑠</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+2</m:t>
                                        </m:r>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ub>
                                </m:sSub>
                              </m:oMath>
                            </m:oMathPara>
                          </a14:m>
                          <a:endParaRPr lang="zh-CN" altLang="en-US" dirty="0"/>
                        </a:p>
                      </a:txBody>
                      <a:tcPr/>
                    </a:tc>
                  </a:tr>
                  <a:tr h="418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endParaRPr lang="zh-CN" altLang="en-US" dirty="0" smtClean="0"/>
                        </a:p>
                      </a:txBody>
                      <a:tcPr/>
                    </a:tc>
                  </a:tr>
                  <a:tr h="418763">
                    <a:tc>
                      <a:txBody>
                        <a:bodyPr/>
                        <a:lstStyle/>
                        <a:p>
                          <a:endParaRPr lang="zh-CN" altLang="en-US" dirty="0"/>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endParaRPr lang="zh-CN" altLang="en-US" dirty="0"/>
                        </a:p>
                      </a:txBody>
                      <a:tcPr/>
                    </a:tc>
                  </a:tr>
                </a:tbl>
              </a:graphicData>
            </a:graphic>
          </p:graphicFrame>
        </mc:Choice>
        <mc:Fallback xmlns="">
          <p:graphicFrame>
            <p:nvGraphicFramePr>
              <p:cNvPr id="292" name="表格 291"/>
              <p:cNvGraphicFramePr>
                <a:graphicFrameLocks noGrp="1"/>
              </p:cNvGraphicFramePr>
              <p:nvPr>
                <p:extLst>
                  <p:ext uri="{D42A27DB-BD31-4B8C-83A1-F6EECF244321}">
                    <p14:modId xmlns:p14="http://schemas.microsoft.com/office/powerpoint/2010/main" val="678422513"/>
                  </p:ext>
                </p:extLst>
              </p:nvPr>
            </p:nvGraphicFramePr>
            <p:xfrm>
              <a:off x="8085221" y="4035129"/>
              <a:ext cx="3466418" cy="1274795"/>
            </p:xfrm>
            <a:graphic>
              <a:graphicData uri="http://schemas.openxmlformats.org/drawingml/2006/table">
                <a:tbl>
                  <a:tblPr firstRow="1" bandRow="1">
                    <a:tableStyleId>{5940675A-B579-460E-94D1-54222C63F5DA}</a:tableStyleId>
                  </a:tblPr>
                  <a:tblGrid>
                    <a:gridCol w="635266"/>
                    <a:gridCol w="587141"/>
                    <a:gridCol w="567891"/>
                    <a:gridCol w="1676120"/>
                  </a:tblGrid>
                  <a:tr h="437269">
                    <a:tc>
                      <a:txBody>
                        <a:bodyPr/>
                        <a:lstStyle/>
                        <a:p>
                          <a:endParaRPr lang="zh-CN" altLang="en-US" dirty="0"/>
                        </a:p>
                      </a:txBody>
                      <a:tcPr/>
                    </a:tc>
                    <a:tc>
                      <a:txBody>
                        <a:bodyPr/>
                        <a:lstStyle/>
                        <a:p>
                          <a:endParaRPr lang="zh-CN" altLang="en-US" dirty="0"/>
                        </a:p>
                      </a:txBody>
                      <a:tcPr/>
                    </a:tc>
                    <a:tc>
                      <a:txBody>
                        <a:bodyPr/>
                        <a:lstStyle/>
                        <a:p>
                          <a:r>
                            <a:rPr lang="en-US" altLang="zh-CN" dirty="0" smtClean="0"/>
                            <a:t>…</a:t>
                          </a:r>
                          <a:endParaRPr lang="zh-CN" altLang="en-US" dirty="0"/>
                        </a:p>
                      </a:txBody>
                      <a:tcPr/>
                    </a:tc>
                    <a:tc>
                      <a:txBody>
                        <a:bodyPr/>
                        <a:lstStyle/>
                        <a:p>
                          <a:endParaRPr lang="zh-CN"/>
                        </a:p>
                      </a:txBody>
                      <a:tcPr>
                        <a:blipFill rotWithShape="0">
                          <a:blip r:embed="rId15"/>
                          <a:stretch>
                            <a:fillRect l="-107273" t="-6944" r="-1091" b="-201389"/>
                          </a:stretch>
                        </a:blipFill>
                      </a:tcPr>
                    </a:tc>
                  </a:tr>
                  <a:tr h="418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endParaRPr lang="zh-CN" altLang="en-US" dirty="0" smtClean="0"/>
                        </a:p>
                      </a:txBody>
                      <a:tcPr/>
                    </a:tc>
                  </a:tr>
                  <a:tr h="418763">
                    <a:tc>
                      <a:txBody>
                        <a:bodyPr/>
                        <a:lstStyle/>
                        <a:p>
                          <a:endParaRPr lang="zh-CN" altLang="en-US" dirty="0"/>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endParaRPr lang="zh-CN" alt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93" name="文本框 292"/>
              <p:cNvSpPr txBox="1"/>
              <p:nvPr/>
            </p:nvSpPr>
            <p:spPr>
              <a:xfrm>
                <a:off x="8214919" y="4112756"/>
                <a:ext cx="4245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11</m:t>
                          </m:r>
                        </m:sub>
                      </m:sSub>
                    </m:oMath>
                  </m:oMathPara>
                </a14:m>
                <a:endParaRPr lang="zh-CN" altLang="en-US" dirty="0"/>
              </a:p>
            </p:txBody>
          </p:sp>
        </mc:Choice>
        <mc:Fallback xmlns="">
          <p:sp>
            <p:nvSpPr>
              <p:cNvPr id="293" name="文本框 292"/>
              <p:cNvSpPr txBox="1">
                <a:spLocks noRot="1" noChangeAspect="1" noMove="1" noResize="1" noEditPoints="1" noAdjustHandles="1" noChangeArrowheads="1" noChangeShapeType="1" noTextEdit="1"/>
              </p:cNvSpPr>
              <p:nvPr/>
            </p:nvSpPr>
            <p:spPr>
              <a:xfrm>
                <a:off x="8214919" y="4112756"/>
                <a:ext cx="424540" cy="276999"/>
              </a:xfrm>
              <a:prstGeom prst="rect">
                <a:avLst/>
              </a:prstGeom>
              <a:blipFill rotWithShape="0">
                <a:blip r:embed="rId16"/>
                <a:stretch>
                  <a:fillRect l="-7246" r="-4348"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4" name="文本框 293"/>
              <p:cNvSpPr txBox="1"/>
              <p:nvPr/>
            </p:nvSpPr>
            <p:spPr>
              <a:xfrm>
                <a:off x="8772728" y="4112756"/>
                <a:ext cx="4245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12</m:t>
                          </m:r>
                        </m:sub>
                      </m:sSub>
                    </m:oMath>
                  </m:oMathPara>
                </a14:m>
                <a:endParaRPr lang="zh-CN" altLang="en-US" dirty="0"/>
              </a:p>
            </p:txBody>
          </p:sp>
        </mc:Choice>
        <mc:Fallback xmlns="">
          <p:sp>
            <p:nvSpPr>
              <p:cNvPr id="294" name="文本框 293"/>
              <p:cNvSpPr txBox="1">
                <a:spLocks noRot="1" noChangeAspect="1" noMove="1" noResize="1" noEditPoints="1" noAdjustHandles="1" noChangeArrowheads="1" noChangeShapeType="1" noTextEdit="1"/>
              </p:cNvSpPr>
              <p:nvPr/>
            </p:nvSpPr>
            <p:spPr>
              <a:xfrm>
                <a:off x="8772728" y="4112756"/>
                <a:ext cx="424540" cy="276999"/>
              </a:xfrm>
              <a:prstGeom prst="rect">
                <a:avLst/>
              </a:prstGeom>
              <a:blipFill rotWithShape="0">
                <a:blip r:embed="rId17"/>
                <a:stretch>
                  <a:fillRect l="-7143" r="-4286"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0" name="文本框 299"/>
              <p:cNvSpPr txBox="1"/>
              <p:nvPr/>
            </p:nvSpPr>
            <p:spPr>
              <a:xfrm>
                <a:off x="8124969" y="4946300"/>
                <a:ext cx="555473"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m:rPr>
                                  <m:sty m:val="p"/>
                                </m:rPr>
                                <a:rPr lang="en-US" altLang="zh-CN" i="1">
                                  <a:latin typeface="Cambria Math" panose="02040503050406030204" pitchFamily="18" charset="0"/>
                                </a:rPr>
                                <m:t>h</m:t>
                              </m:r>
                            </m:sub>
                          </m:sSub>
                          <m:r>
                            <a:rPr lang="en-US" altLang="zh-CN" b="0" i="1" smtClean="0">
                              <a:latin typeface="Cambria Math" panose="02040503050406030204" pitchFamily="18" charset="0"/>
                            </a:rPr>
                            <m:t>1</m:t>
                          </m:r>
                        </m:sub>
                      </m:sSub>
                    </m:oMath>
                  </m:oMathPara>
                </a14:m>
                <a:endParaRPr lang="zh-CN" altLang="en-US" dirty="0"/>
              </a:p>
            </p:txBody>
          </p:sp>
        </mc:Choice>
        <mc:Fallback xmlns="">
          <p:sp>
            <p:nvSpPr>
              <p:cNvPr id="300" name="文本框 299"/>
              <p:cNvSpPr txBox="1">
                <a:spLocks noRot="1" noChangeAspect="1" noMove="1" noResize="1" noEditPoints="1" noAdjustHandles="1" noChangeArrowheads="1" noChangeShapeType="1" noTextEdit="1"/>
              </p:cNvSpPr>
              <p:nvPr/>
            </p:nvSpPr>
            <p:spPr>
              <a:xfrm>
                <a:off x="8124969" y="4946300"/>
                <a:ext cx="555473" cy="303738"/>
              </a:xfrm>
              <a:prstGeom prst="rect">
                <a:avLst/>
              </a:prstGeom>
              <a:blipFill rotWithShape="0">
                <a:blip r:embed="rId18"/>
                <a:stretch>
                  <a:fillRect l="-5495" r="-3297"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2" name="文本框 301"/>
              <p:cNvSpPr txBox="1"/>
              <p:nvPr/>
            </p:nvSpPr>
            <p:spPr>
              <a:xfrm>
                <a:off x="9895253" y="4946300"/>
                <a:ext cx="1559594"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m:rPr>
                                  <m:sty m:val="p"/>
                                </m:rPr>
                                <a:rPr lang="en-US" altLang="zh-CN" i="1">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𝑠</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+2</m:t>
                              </m:r>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ub>
                      </m:sSub>
                    </m:oMath>
                  </m:oMathPara>
                </a14:m>
                <a:endParaRPr lang="zh-CN" altLang="en-US" dirty="0"/>
              </a:p>
            </p:txBody>
          </p:sp>
        </mc:Choice>
        <mc:Fallback xmlns="">
          <p:sp>
            <p:nvSpPr>
              <p:cNvPr id="302" name="文本框 301"/>
              <p:cNvSpPr txBox="1">
                <a:spLocks noRot="1" noChangeAspect="1" noMove="1" noResize="1" noEditPoints="1" noAdjustHandles="1" noChangeArrowheads="1" noChangeShapeType="1" noTextEdit="1"/>
              </p:cNvSpPr>
              <p:nvPr/>
            </p:nvSpPr>
            <p:spPr>
              <a:xfrm>
                <a:off x="9895253" y="4946300"/>
                <a:ext cx="1559594" cy="303738"/>
              </a:xfrm>
              <a:prstGeom prst="rect">
                <a:avLst/>
              </a:prstGeom>
              <a:blipFill rotWithShape="0">
                <a:blip r:embed="rId19"/>
                <a:stretch>
                  <a:fillRect l="-391" r="-1563" b="-2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3" name="文本框 302"/>
              <p:cNvSpPr txBox="1"/>
              <p:nvPr/>
            </p:nvSpPr>
            <p:spPr>
              <a:xfrm>
                <a:off x="8756887" y="4946300"/>
                <a:ext cx="555473"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m:rPr>
                                  <m:sty m:val="p"/>
                                </m:rPr>
                                <a:rPr lang="en-US" altLang="zh-CN" i="1">
                                  <a:latin typeface="Cambria Math" panose="02040503050406030204" pitchFamily="18" charset="0"/>
                                </a:rPr>
                                <m:t>h</m:t>
                              </m:r>
                            </m:sub>
                          </m:sSub>
                          <m:r>
                            <a:rPr lang="en-US" altLang="zh-CN" b="0" i="1" smtClean="0">
                              <a:latin typeface="Cambria Math" panose="02040503050406030204" pitchFamily="18" charset="0"/>
                            </a:rPr>
                            <m:t>2</m:t>
                          </m:r>
                        </m:sub>
                      </m:sSub>
                    </m:oMath>
                  </m:oMathPara>
                </a14:m>
                <a:endParaRPr lang="zh-CN" altLang="en-US" dirty="0"/>
              </a:p>
            </p:txBody>
          </p:sp>
        </mc:Choice>
        <mc:Fallback xmlns="">
          <p:sp>
            <p:nvSpPr>
              <p:cNvPr id="303" name="文本框 302"/>
              <p:cNvSpPr txBox="1">
                <a:spLocks noRot="1" noChangeAspect="1" noMove="1" noResize="1" noEditPoints="1" noAdjustHandles="1" noChangeArrowheads="1" noChangeShapeType="1" noTextEdit="1"/>
              </p:cNvSpPr>
              <p:nvPr/>
            </p:nvSpPr>
            <p:spPr>
              <a:xfrm>
                <a:off x="8756887" y="4946300"/>
                <a:ext cx="555473" cy="303738"/>
              </a:xfrm>
              <a:prstGeom prst="rect">
                <a:avLst/>
              </a:prstGeom>
              <a:blipFill rotWithShape="0">
                <a:blip r:embed="rId20"/>
                <a:stretch>
                  <a:fillRect l="-5435" r="-3261"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29" name="矩形 10328"/>
              <p:cNvSpPr/>
              <p:nvPr/>
            </p:nvSpPr>
            <p:spPr>
              <a:xfrm>
                <a:off x="7882513" y="2003564"/>
                <a:ext cx="3451522" cy="369332"/>
              </a:xfrm>
              <a:prstGeom prst="rect">
                <a:avLst/>
              </a:prstGeom>
            </p:spPr>
            <p:txBody>
              <a:bodyPr wrap="none">
                <a:spAutoFit/>
              </a:bodyPr>
              <a:lstStyle/>
              <a:p>
                <a:pPr lvl="0" fontAlgn="base">
                  <a:spcBef>
                    <a:spcPct val="0"/>
                  </a:spcBef>
                  <a:spcAft>
                    <a:spcPct val="0"/>
                  </a:spcAft>
                </a:pP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D</m:t>
                        </m:r>
                      </m:e>
                      <m:sub>
                        <m:r>
                          <m:rPr>
                            <m:sty m:val="p"/>
                          </m:rPr>
                          <a:rPr lang="en-US" altLang="zh-CN" i="1">
                            <a:latin typeface="Cambria Math" panose="02040503050406030204" pitchFamily="18" charset="0"/>
                            <a:ea typeface="微软雅黑" panose="020B0503020204020204" pitchFamily="34" charset="-122"/>
                          </a:rPr>
                          <m:t>h</m:t>
                        </m:r>
                      </m:sub>
                    </m:sSub>
                  </m:oMath>
                </a14:m>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模型超</a:t>
                </a:r>
                <a:r>
                  <a:rPr lang="zh-CN" altLang="en-US" dirty="0" smtClean="0">
                    <a:latin typeface="微软雅黑" panose="020B0503020204020204" pitchFamily="34" charset="-122"/>
                    <a:ea typeface="微软雅黑" panose="020B0503020204020204" pitchFamily="34" charset="-122"/>
                  </a:rPr>
                  <a:t>参数，激活函数个数</a:t>
                </a:r>
                <a:endParaRPr lang="en-US" altLang="zh-CN" dirty="0">
                  <a:latin typeface="微软雅黑" panose="020B0503020204020204" pitchFamily="34" charset="-122"/>
                  <a:ea typeface="微软雅黑" panose="020B0503020204020204" pitchFamily="34" charset="-122"/>
                </a:endParaRPr>
              </a:p>
            </p:txBody>
          </p:sp>
        </mc:Choice>
        <mc:Fallback xmlns="">
          <p:sp>
            <p:nvSpPr>
              <p:cNvPr id="10329" name="矩形 10328"/>
              <p:cNvSpPr>
                <a:spLocks noRot="1" noChangeAspect="1" noMove="1" noResize="1" noEditPoints="1" noAdjustHandles="1" noChangeArrowheads="1" noChangeShapeType="1" noTextEdit="1"/>
              </p:cNvSpPr>
              <p:nvPr/>
            </p:nvSpPr>
            <p:spPr>
              <a:xfrm>
                <a:off x="7882513" y="2003564"/>
                <a:ext cx="3451522" cy="369332"/>
              </a:xfrm>
              <a:prstGeom prst="rect">
                <a:avLst/>
              </a:prstGeom>
              <a:blipFill rotWithShape="0">
                <a:blip r:embed="rId21"/>
                <a:stretch>
                  <a:fillRect t="-10000" r="-106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5" name="文本框 304"/>
              <p:cNvSpPr txBox="1"/>
              <p:nvPr/>
            </p:nvSpPr>
            <p:spPr>
              <a:xfrm>
                <a:off x="2470201" y="3758130"/>
                <a:ext cx="3267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05" name="文本框 304"/>
              <p:cNvSpPr txBox="1">
                <a:spLocks noRot="1" noChangeAspect="1" noMove="1" noResize="1" noEditPoints="1" noAdjustHandles="1" noChangeArrowheads="1" noChangeShapeType="1" noTextEdit="1"/>
              </p:cNvSpPr>
              <p:nvPr/>
            </p:nvSpPr>
            <p:spPr>
              <a:xfrm>
                <a:off x="2470201" y="3758130"/>
                <a:ext cx="326756" cy="276999"/>
              </a:xfrm>
              <a:prstGeom prst="rect">
                <a:avLst/>
              </a:prstGeom>
              <a:blipFill rotWithShape="0">
                <a:blip r:embed="rId22"/>
                <a:stretch>
                  <a:fillRect l="-9259" r="-5556"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6" name="文本框 305"/>
              <p:cNvSpPr txBox="1"/>
              <p:nvPr/>
            </p:nvSpPr>
            <p:spPr>
              <a:xfrm>
                <a:off x="4537708" y="3758130"/>
                <a:ext cx="3320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2</m:t>
                          </m:r>
                        </m:sub>
                      </m:sSub>
                    </m:oMath>
                  </m:oMathPara>
                </a14:m>
                <a:endParaRPr lang="zh-CN" altLang="en-US" dirty="0"/>
              </a:p>
            </p:txBody>
          </p:sp>
        </mc:Choice>
        <mc:Fallback xmlns="">
          <p:sp>
            <p:nvSpPr>
              <p:cNvPr id="306" name="文本框 305"/>
              <p:cNvSpPr txBox="1">
                <a:spLocks noRot="1" noChangeAspect="1" noMove="1" noResize="1" noEditPoints="1" noAdjustHandles="1" noChangeArrowheads="1" noChangeShapeType="1" noTextEdit="1"/>
              </p:cNvSpPr>
              <p:nvPr/>
            </p:nvSpPr>
            <p:spPr>
              <a:xfrm>
                <a:off x="4537708" y="3758130"/>
                <a:ext cx="332078" cy="276999"/>
              </a:xfrm>
              <a:prstGeom prst="rect">
                <a:avLst/>
              </a:prstGeom>
              <a:blipFill rotWithShape="0">
                <a:blip r:embed="rId23"/>
                <a:stretch>
                  <a:fillRect l="-9091" r="-5455"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8" name="文本框 307"/>
              <p:cNvSpPr txBox="1"/>
              <p:nvPr/>
            </p:nvSpPr>
            <p:spPr>
              <a:xfrm>
                <a:off x="6123243" y="3758130"/>
                <a:ext cx="457689"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m:rPr>
                                  <m:sty m:val="p"/>
                                </m:rPr>
                                <a:rPr lang="en-US" altLang="zh-CN" i="1">
                                  <a:latin typeface="Cambria Math" panose="02040503050406030204" pitchFamily="18" charset="0"/>
                                </a:rPr>
                                <m:t>h</m:t>
                              </m:r>
                            </m:sub>
                          </m:sSub>
                        </m:sub>
                      </m:sSub>
                    </m:oMath>
                  </m:oMathPara>
                </a14:m>
                <a:endParaRPr lang="zh-CN" altLang="en-US" dirty="0"/>
              </a:p>
            </p:txBody>
          </p:sp>
        </mc:Choice>
        <mc:Fallback xmlns="">
          <p:sp>
            <p:nvSpPr>
              <p:cNvPr id="308" name="文本框 307"/>
              <p:cNvSpPr txBox="1">
                <a:spLocks noRot="1" noChangeAspect="1" noMove="1" noResize="1" noEditPoints="1" noAdjustHandles="1" noChangeArrowheads="1" noChangeShapeType="1" noTextEdit="1"/>
              </p:cNvSpPr>
              <p:nvPr/>
            </p:nvSpPr>
            <p:spPr>
              <a:xfrm>
                <a:off x="6123243" y="3758130"/>
                <a:ext cx="457689" cy="303738"/>
              </a:xfrm>
              <a:prstGeom prst="rect">
                <a:avLst/>
              </a:prstGeom>
              <a:blipFill rotWithShape="0">
                <a:blip r:embed="rId24"/>
                <a:stretch>
                  <a:fillRect l="-6579" r="-1316" b="-18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507524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27574</TotalTime>
  <Words>2023</Words>
  <Application>Microsoft Office PowerPoint</Application>
  <PresentationFormat>宽屏</PresentationFormat>
  <Paragraphs>249</Paragraphs>
  <Slides>22</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-apple-system</vt:lpstr>
      <vt:lpstr>等线</vt:lpstr>
      <vt:lpstr>方正姚体</vt:lpstr>
      <vt:lpstr>华文新魏</vt:lpstr>
      <vt:lpstr>Microsoft YaHei</vt:lpstr>
      <vt:lpstr>Microsoft YaHei</vt:lpstr>
      <vt:lpstr>Arial</vt:lpstr>
      <vt:lpstr>Calibri</vt:lpstr>
      <vt:lpstr>Cambria Math</vt:lpstr>
      <vt:lpstr>Trebuchet MS</vt:lpstr>
      <vt:lpstr>Wingdings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lishixian3</dc:creator>
  <cp:lastModifiedBy>张丽娜</cp:lastModifiedBy>
  <cp:revision>803</cp:revision>
  <dcterms:created xsi:type="dcterms:W3CDTF">2019-12-05T02:05:55Z</dcterms:created>
  <dcterms:modified xsi:type="dcterms:W3CDTF">2021-03-01T04:53:02Z</dcterms:modified>
</cp:coreProperties>
</file>