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dat" ContentType="text/plain"/>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5619644bbc2c470b" Type="http://schemas.microsoft.com/office/2006/relationships/txt" Target="udata/data.dat"/></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58" r:id="rId2"/>
    <p:sldId id="371" r:id="rId3"/>
    <p:sldId id="372" r:id="rId4"/>
    <p:sldId id="373" r:id="rId5"/>
    <p:sldId id="374" r:id="rId6"/>
    <p:sldId id="375" r:id="rId7"/>
    <p:sldId id="395" r:id="rId8"/>
    <p:sldId id="396" r:id="rId9"/>
    <p:sldId id="397" r:id="rId10"/>
    <p:sldId id="398" r:id="rId11"/>
    <p:sldId id="399" r:id="rId12"/>
    <p:sldId id="400" r:id="rId13"/>
    <p:sldId id="401" r:id="rId14"/>
    <p:sldId id="383" r:id="rId15"/>
    <p:sldId id="384" r:id="rId16"/>
    <p:sldId id="385" r:id="rId17"/>
    <p:sldId id="386" r:id="rId18"/>
    <p:sldId id="387" r:id="rId19"/>
    <p:sldId id="388" r:id="rId20"/>
    <p:sldId id="389" r:id="rId21"/>
    <p:sldId id="390" r:id="rId22"/>
    <p:sldId id="391" r:id="rId23"/>
    <p:sldId id="403" r:id="rId24"/>
    <p:sldId id="34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shuang53" initials="z" lastIdx="2" clrIdx="0">
    <p:extLst>
      <p:ext uri="{19B8F6BF-5375-455C-9EA6-DF929625EA0E}">
        <p15:presenceInfo xmlns:p15="http://schemas.microsoft.com/office/powerpoint/2012/main" userId="S-1-5-21-2554536289-1361410721-910588332-648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C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2" autoAdjust="0"/>
    <p:restoredTop sz="85121" autoAdjust="0"/>
  </p:normalViewPr>
  <p:slideViewPr>
    <p:cSldViewPr snapToGrid="0">
      <p:cViewPr varScale="1">
        <p:scale>
          <a:sx n="99" d="100"/>
          <a:sy n="99" d="100"/>
        </p:scale>
        <p:origin x="798"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E15A3-16D4-4B9F-821B-88C812A3DA30}" type="datetimeFigureOut">
              <a:rPr lang="zh-CN" altLang="en-US" smtClean="0"/>
              <a:t>2021/3/1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A3029-9CEC-4A6C-9FC9-CD26F290AA6C}" type="slidenum">
              <a:rPr lang="zh-CN" altLang="en-US" smtClean="0"/>
              <a:t>‹#›</a:t>
            </a:fld>
            <a:endParaRPr lang="zh-CN" altLang="en-US"/>
          </a:p>
        </p:txBody>
      </p:sp>
    </p:spTree>
    <p:extLst>
      <p:ext uri="{BB962C8B-B14F-4D97-AF65-F5344CB8AC3E}">
        <p14:creationId xmlns:p14="http://schemas.microsoft.com/office/powerpoint/2010/main" val="3857840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prstGeom prst="rect">
            <a:avLst/>
          </a:prstGeom>
        </p:spPr>
        <p:txBody>
          <a:bodyPr/>
          <a:lstStyle/>
          <a:p>
            <a:endParaRPr/>
          </a:p>
        </p:txBody>
      </p:sp>
      <p:sp>
        <p:nvSpPr>
          <p:cNvPr id="93" name="Shape 93"/>
          <p:cNvSpPr>
            <a:spLocks noGrp="1"/>
          </p:cNvSpPr>
          <p:nvPr>
            <p:ph type="body" sz="quarter" idx="1"/>
          </p:nvPr>
        </p:nvSpPr>
        <p:spPr>
          <a:prstGeom prst="rect">
            <a:avLst/>
          </a:prstGeom>
        </p:spPr>
        <p:txBody>
          <a:bodyPr/>
          <a:lstStyle/>
          <a:p>
            <a:r>
              <a:rPr dirty="0" err="1"/>
              <a:t>主标题</a:t>
            </a:r>
            <a:r>
              <a:rPr dirty="0"/>
              <a:t> </a:t>
            </a:r>
            <a:r>
              <a:rPr dirty="0" err="1"/>
              <a:t>字体微软雅黑</a:t>
            </a:r>
            <a:r>
              <a:rPr dirty="0"/>
              <a:t> 44号 </a:t>
            </a:r>
            <a:r>
              <a:rPr dirty="0" err="1"/>
              <a:t>主标题颜色为蓝色</a:t>
            </a:r>
            <a:endParaRPr dirty="0"/>
          </a:p>
          <a:p>
            <a:pPr>
              <a:defRPr>
                <a:latin typeface="微软雅黑"/>
                <a:ea typeface="微软雅黑"/>
                <a:cs typeface="微软雅黑"/>
                <a:sym typeface="微软雅黑"/>
              </a:defRPr>
            </a:pPr>
            <a:r>
              <a:rPr dirty="0" err="1"/>
              <a:t>副标题</a:t>
            </a:r>
            <a:r>
              <a:rPr dirty="0"/>
              <a:t> </a:t>
            </a:r>
            <a:r>
              <a:rPr dirty="0" err="1"/>
              <a:t>字体微软雅黑</a:t>
            </a:r>
            <a:r>
              <a:rPr dirty="0"/>
              <a:t> 21号</a:t>
            </a:r>
          </a:p>
          <a:p>
            <a:pPr>
              <a:defRPr>
                <a:latin typeface="微软雅黑"/>
                <a:ea typeface="微软雅黑"/>
                <a:cs typeface="微软雅黑"/>
                <a:sym typeface="微软雅黑"/>
              </a:defRPr>
            </a:pPr>
            <a:r>
              <a:rPr dirty="0" err="1"/>
              <a:t>内容</a:t>
            </a:r>
            <a:r>
              <a:rPr dirty="0"/>
              <a:t>    </a:t>
            </a:r>
            <a:r>
              <a:rPr dirty="0" err="1"/>
              <a:t>字体微软雅黑</a:t>
            </a:r>
            <a:r>
              <a:rPr dirty="0"/>
              <a:t> 18号；内容很多的页面可以采用14号</a:t>
            </a:r>
          </a:p>
        </p:txBody>
      </p:sp>
    </p:spTree>
    <p:extLst>
      <p:ext uri="{BB962C8B-B14F-4D97-AF65-F5344CB8AC3E}">
        <p14:creationId xmlns:p14="http://schemas.microsoft.com/office/powerpoint/2010/main" val="2203916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https://www.cnblogs.com/xindi/p/12349940.html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多任务学习的的框架广泛采用</a:t>
            </a:r>
            <a:r>
              <a:rPr lang="en-US" altLang="zh-CN" sz="1200" b="0" i="0" kern="1200" dirty="0" smtClean="0">
                <a:solidFill>
                  <a:schemeClr val="tx1"/>
                </a:solidFill>
                <a:effectLst/>
                <a:latin typeface="+mn-lt"/>
                <a:ea typeface="+mn-ea"/>
                <a:cs typeface="+mn-cs"/>
              </a:rPr>
              <a:t>shared-bottom</a:t>
            </a:r>
            <a:r>
              <a:rPr lang="zh-CN" altLang="en-US" sz="1200" b="0" i="0" kern="1200" dirty="0" smtClean="0">
                <a:solidFill>
                  <a:schemeClr val="tx1"/>
                </a:solidFill>
                <a:effectLst/>
                <a:latin typeface="+mn-lt"/>
                <a:ea typeface="+mn-ea"/>
                <a:cs typeface="+mn-cs"/>
              </a:rPr>
              <a:t>的结构，不同任务间共用底部的隐层。</a:t>
            </a:r>
            <a:endParaRPr lang="en-US" altLang="zh-CN" sz="1200" b="0" i="0" kern="1200" dirty="0" smtClean="0">
              <a:solidFill>
                <a:schemeClr val="tx1"/>
              </a:solidFill>
              <a:effectLst/>
              <a:latin typeface="+mn-lt"/>
              <a:ea typeface="+mn-ea"/>
              <a:cs typeface="+mn-cs"/>
            </a:endParaRPr>
          </a:p>
          <a:p>
            <a:r>
              <a:rPr lang="zh-CN" altLang="en-US" dirty="0" smtClean="0"/>
              <a:t>多目标之间复杂依赖关系：独立、相关、冲突，</a:t>
            </a:r>
            <a:r>
              <a:rPr lang="zh-CN" altLang="en-US" sz="1200" b="0" i="0" kern="1200" dirty="0" smtClean="0">
                <a:solidFill>
                  <a:schemeClr val="tx1"/>
                </a:solidFill>
                <a:effectLst/>
                <a:latin typeface="+mn-lt"/>
                <a:ea typeface="+mn-ea"/>
                <a:cs typeface="+mn-cs"/>
              </a:rPr>
              <a:t>多任务学习中有个问题就是如果子任务差异很大，往往导致多任务模型效果不佳。谷歌的一个内容推荐团队考虑了多任务之间的区别提出了</a:t>
            </a:r>
            <a:r>
              <a:rPr lang="en-US" altLang="zh-CN" sz="1200" b="1" i="0" kern="1200" dirty="0" err="1" smtClean="0">
                <a:solidFill>
                  <a:schemeClr val="tx1"/>
                </a:solidFill>
                <a:effectLst/>
                <a:latin typeface="+mn-lt"/>
                <a:ea typeface="+mn-ea"/>
                <a:cs typeface="+mn-cs"/>
              </a:rPr>
              <a:t>MMoE</a:t>
            </a:r>
            <a:r>
              <a:rPr lang="zh-CN" altLang="en-US" sz="1200" b="0" i="0" kern="1200" dirty="0" smtClean="0">
                <a:solidFill>
                  <a:schemeClr val="tx1"/>
                </a:solidFill>
                <a:effectLst/>
                <a:latin typeface="+mn-lt"/>
                <a:ea typeface="+mn-ea"/>
                <a:cs typeface="+mn-cs"/>
              </a:rPr>
              <a:t>模型。</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10</a:t>
            </a:fld>
            <a:endParaRPr lang="zh-CN" altLang="en-US"/>
          </a:p>
        </p:txBody>
      </p:sp>
    </p:spTree>
    <p:extLst>
      <p:ext uri="{BB962C8B-B14F-4D97-AF65-F5344CB8AC3E}">
        <p14:creationId xmlns:p14="http://schemas.microsoft.com/office/powerpoint/2010/main" val="3108521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NNG</a:t>
            </a:r>
            <a:r>
              <a:rPr lang="zh-CN" altLang="en-US" sz="1200" b="0" i="0" kern="1200" dirty="0" smtClean="0">
                <a:solidFill>
                  <a:schemeClr val="tx1"/>
                </a:solidFill>
                <a:effectLst/>
                <a:latin typeface="+mn-lt"/>
                <a:ea typeface="+mn-ea"/>
                <a:cs typeface="+mn-cs"/>
              </a:rPr>
              <a:t>表示 </a:t>
            </a:r>
            <a:r>
              <a:rPr lang="en-US" altLang="zh-CN" sz="1200" b="0" i="0" kern="1200" dirty="0" smtClean="0">
                <a:solidFill>
                  <a:schemeClr val="tx1"/>
                </a:solidFill>
                <a:effectLst/>
                <a:latin typeface="+mn-lt"/>
                <a:ea typeface="+mn-ea"/>
                <a:cs typeface="+mn-cs"/>
              </a:rPr>
              <a:t>gate </a:t>
            </a:r>
            <a:r>
              <a:rPr lang="zh-CN" altLang="en-US" sz="1200" b="0" i="0" kern="1200" dirty="0" smtClean="0">
                <a:solidFill>
                  <a:schemeClr val="tx1"/>
                </a:solidFill>
                <a:effectLst/>
                <a:latin typeface="+mn-lt"/>
                <a:ea typeface="+mn-ea"/>
                <a:cs typeface="+mn-cs"/>
              </a:rPr>
              <a:t>门的输出，为多层感知机模型，实现时为简单的线性变换加 </a:t>
            </a:r>
            <a:r>
              <a:rPr lang="en-US" altLang="zh-CN" sz="1200" b="0" i="0" kern="1200" dirty="0" err="1" smtClean="0">
                <a:solidFill>
                  <a:schemeClr val="tx1"/>
                </a:solidFill>
                <a:effectLst/>
                <a:latin typeface="+mn-lt"/>
                <a:ea typeface="+mn-ea"/>
                <a:cs typeface="+mn-cs"/>
              </a:rPr>
              <a:t>softmax</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层。</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expert network</a:t>
            </a:r>
            <a:r>
              <a:rPr lang="zh-CN" altLang="en-US" sz="1200" b="0" i="0" kern="1200" dirty="0" smtClean="0">
                <a:solidFill>
                  <a:schemeClr val="tx1"/>
                </a:solidFill>
                <a:effectLst/>
                <a:latin typeface="+mn-lt"/>
                <a:ea typeface="+mn-ea"/>
                <a:cs typeface="+mn-cs"/>
              </a:rPr>
              <a:t>可认为是一个神经网络。</a:t>
            </a:r>
            <a:r>
              <a:rPr lang="en-US" altLang="zh-CN" sz="1200" b="0" i="0" kern="1200" dirty="0" err="1" smtClean="0">
                <a:solidFill>
                  <a:schemeClr val="tx1"/>
                </a:solidFill>
                <a:effectLst/>
                <a:latin typeface="+mn-lt"/>
                <a:ea typeface="+mn-ea"/>
                <a:cs typeface="+mn-cs"/>
              </a:rPr>
              <a:t>MoE</a:t>
            </a:r>
            <a:r>
              <a:rPr lang="zh-CN" altLang="en-US" sz="1200" b="0" i="0" kern="1200" dirty="0" smtClean="0">
                <a:solidFill>
                  <a:schemeClr val="tx1"/>
                </a:solidFill>
                <a:effectLst/>
                <a:latin typeface="+mn-lt"/>
                <a:ea typeface="+mn-ea"/>
                <a:cs typeface="+mn-cs"/>
              </a:rPr>
              <a:t>可看做基于多个独立模型的集成方法。换句话说，</a:t>
            </a:r>
            <a:r>
              <a:rPr lang="en-US" altLang="zh-CN" sz="1200" b="0" i="0" kern="1200" dirty="0" smtClean="0">
                <a:solidFill>
                  <a:schemeClr val="tx1"/>
                </a:solidFill>
                <a:effectLst/>
                <a:latin typeface="+mn-lt"/>
                <a:ea typeface="+mn-ea"/>
                <a:cs typeface="+mn-cs"/>
              </a:rPr>
              <a:t>gating network g </a:t>
            </a:r>
            <a:r>
              <a:rPr lang="zh-CN" altLang="en-US" sz="1200" b="0" i="0" kern="1200" dirty="0" smtClean="0">
                <a:solidFill>
                  <a:schemeClr val="tx1"/>
                </a:solidFill>
                <a:effectLst/>
                <a:latin typeface="+mn-lt"/>
                <a:ea typeface="+mn-ea"/>
                <a:cs typeface="+mn-cs"/>
              </a:rPr>
              <a:t>基于</a:t>
            </a:r>
            <a:r>
              <a:rPr lang="en-US" altLang="zh-CN" sz="1200" b="0" i="0" kern="1200" dirty="0" smtClean="0">
                <a:solidFill>
                  <a:schemeClr val="tx1"/>
                </a:solidFill>
                <a:effectLst/>
                <a:latin typeface="+mn-lt"/>
                <a:ea typeface="+mn-ea"/>
                <a:cs typeface="+mn-cs"/>
              </a:rPr>
              <a:t>input</a:t>
            </a:r>
            <a:r>
              <a:rPr lang="zh-CN" altLang="en-US" sz="1200" b="0" i="0" kern="1200" dirty="0" smtClean="0">
                <a:solidFill>
                  <a:schemeClr val="tx1"/>
                </a:solidFill>
                <a:effectLst/>
                <a:latin typeface="+mn-lt"/>
                <a:ea typeface="+mn-ea"/>
                <a:cs typeface="+mn-cs"/>
              </a:rPr>
              <a:t>产生</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experts</a:t>
            </a:r>
            <a:r>
              <a:rPr lang="zh-CN" altLang="en-US" sz="1200" b="0" i="0" kern="1200" dirty="0" smtClean="0">
                <a:solidFill>
                  <a:schemeClr val="tx1"/>
                </a:solidFill>
                <a:effectLst/>
                <a:latin typeface="+mn-lt"/>
                <a:ea typeface="+mn-ea"/>
                <a:cs typeface="+mn-cs"/>
              </a:rPr>
              <a:t>上的一个分布，而最后的结果是所有</a:t>
            </a:r>
            <a:r>
              <a:rPr lang="en-US" altLang="zh-CN" sz="1200" b="0" i="0" kern="1200" dirty="0" smtClean="0">
                <a:solidFill>
                  <a:schemeClr val="tx1"/>
                </a:solidFill>
                <a:effectLst/>
                <a:latin typeface="+mn-lt"/>
                <a:ea typeface="+mn-ea"/>
                <a:cs typeface="+mn-cs"/>
              </a:rPr>
              <a:t>experts</a:t>
            </a:r>
            <a:r>
              <a:rPr lang="zh-CN" altLang="en-US" sz="1200" b="0" i="0" kern="1200" dirty="0" smtClean="0">
                <a:solidFill>
                  <a:schemeClr val="tx1"/>
                </a:solidFill>
                <a:effectLst/>
                <a:latin typeface="+mn-lt"/>
                <a:ea typeface="+mn-ea"/>
                <a:cs typeface="+mn-cs"/>
              </a:rPr>
              <a:t>输出的</a:t>
            </a:r>
            <a:r>
              <a:rPr lang="en-US" altLang="zh-CN" sz="1200" b="0" i="0" kern="1200" dirty="0" smtClean="0">
                <a:solidFill>
                  <a:schemeClr val="tx1"/>
                </a:solidFill>
                <a:effectLst/>
                <a:latin typeface="+mn-lt"/>
                <a:ea typeface="+mn-ea"/>
                <a:cs typeface="+mn-cs"/>
              </a:rPr>
              <a:t>weighted sum</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AAA3029-9CEC-4A6C-9FC9-CD26F290AA6C}" type="slidenum">
              <a:rPr lang="zh-CN" altLang="en-US" smtClean="0"/>
              <a:t>11</a:t>
            </a:fld>
            <a:endParaRPr lang="zh-CN" altLang="en-US"/>
          </a:p>
        </p:txBody>
      </p:sp>
    </p:spTree>
    <p:extLst>
      <p:ext uri="{BB962C8B-B14F-4D97-AF65-F5344CB8AC3E}">
        <p14:creationId xmlns:p14="http://schemas.microsoft.com/office/powerpoint/2010/main" val="1288175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https://blog.csdn.net/gaofeipaopaotang/article/details/100162986</a:t>
            </a:r>
          </a:p>
          <a:p>
            <a:r>
              <a:rPr lang="zh-CN" altLang="en-US" sz="1200" b="0" i="0" kern="1200" dirty="0" smtClean="0">
                <a:solidFill>
                  <a:schemeClr val="tx1"/>
                </a:solidFill>
                <a:effectLst/>
                <a:latin typeface="+mn-lt"/>
                <a:ea typeface="+mn-ea"/>
                <a:cs typeface="+mn-cs"/>
              </a:rPr>
              <a:t>传统的</a:t>
            </a:r>
            <a:r>
              <a:rPr lang="en-US" altLang="zh-CN" sz="1200" b="0" i="0" kern="1200" dirty="0" smtClean="0">
                <a:solidFill>
                  <a:schemeClr val="tx1"/>
                </a:solidFill>
                <a:effectLst/>
                <a:latin typeface="+mn-lt"/>
                <a:ea typeface="+mn-ea"/>
                <a:cs typeface="+mn-cs"/>
              </a:rPr>
              <a:t>CVR</a:t>
            </a:r>
            <a:r>
              <a:rPr lang="zh-CN" altLang="en-US" sz="1200" b="0" i="0" kern="1200" dirty="0" smtClean="0">
                <a:solidFill>
                  <a:schemeClr val="tx1"/>
                </a:solidFill>
                <a:effectLst/>
                <a:latin typeface="+mn-lt"/>
                <a:ea typeface="+mn-ea"/>
                <a:cs typeface="+mn-cs"/>
              </a:rPr>
              <a:t>模型在点击数据上进行训练，然后在整个数据上进行预测。</a:t>
            </a:r>
            <a:r>
              <a:rPr lang="en-US" altLang="zh-CN" sz="1200" b="0" i="0" kern="1200" dirty="0" smtClean="0">
                <a:solidFill>
                  <a:schemeClr val="tx1"/>
                </a:solidFill>
                <a:effectLst/>
                <a:latin typeface="+mn-lt"/>
                <a:ea typeface="+mn-ea"/>
                <a:cs typeface="+mn-cs"/>
              </a:rPr>
              <a:t>SSB</a:t>
            </a:r>
            <a:r>
              <a:rPr lang="zh-CN" altLang="en-US" sz="1200" b="0" i="0" kern="1200" dirty="0" smtClean="0">
                <a:solidFill>
                  <a:schemeClr val="tx1"/>
                </a:solidFill>
                <a:effectLst/>
                <a:latin typeface="+mn-lt"/>
                <a:ea typeface="+mn-ea"/>
                <a:cs typeface="+mn-cs"/>
              </a:rPr>
              <a:t>问题会严重影响模型的泛化能力。</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数据稀疏问题</a:t>
            </a:r>
            <a:r>
              <a:rPr lang="en-US" altLang="zh-CN" sz="1200" b="0" i="0" kern="1200" dirty="0" smtClean="0">
                <a:solidFill>
                  <a:schemeClr val="tx1"/>
                </a:solidFill>
                <a:effectLst/>
                <a:latin typeface="+mn-lt"/>
                <a:ea typeface="+mn-ea"/>
                <a:cs typeface="+mn-cs"/>
              </a:rPr>
              <a:t>(DS)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CVR</a:t>
            </a:r>
            <a:r>
              <a:rPr lang="zh-CN" altLang="en-US" sz="1200" b="0" i="0" kern="1200" dirty="0" smtClean="0">
                <a:solidFill>
                  <a:schemeClr val="tx1"/>
                </a:solidFill>
                <a:effectLst/>
                <a:latin typeface="+mn-lt"/>
                <a:ea typeface="+mn-ea"/>
                <a:cs typeface="+mn-cs"/>
              </a:rPr>
              <a:t>的训练数据会远小于</a:t>
            </a:r>
            <a:r>
              <a:rPr lang="en-US" altLang="zh-CN" sz="1200" b="0" i="0" kern="1200" dirty="0" smtClean="0">
                <a:solidFill>
                  <a:schemeClr val="tx1"/>
                </a:solidFill>
                <a:effectLst/>
                <a:latin typeface="+mn-lt"/>
                <a:ea typeface="+mn-ea"/>
                <a:cs typeface="+mn-cs"/>
              </a:rPr>
              <a:t>CTR</a:t>
            </a:r>
            <a:r>
              <a:rPr lang="zh-CN" altLang="en-US" sz="1200" b="0" i="0" kern="1200" dirty="0" smtClean="0">
                <a:solidFill>
                  <a:schemeClr val="tx1"/>
                </a:solidFill>
                <a:effectLst/>
                <a:latin typeface="+mn-lt"/>
                <a:ea typeface="+mn-ea"/>
                <a:cs typeface="+mn-cs"/>
              </a:rPr>
              <a:t>的数据量，</a:t>
            </a:r>
            <a:r>
              <a:rPr lang="en-US" altLang="zh-CN" sz="1200" b="0" i="0" kern="1200" dirty="0" smtClean="0">
                <a:solidFill>
                  <a:schemeClr val="tx1"/>
                </a:solidFill>
                <a:effectLst/>
                <a:latin typeface="+mn-lt"/>
                <a:ea typeface="+mn-ea"/>
                <a:cs typeface="+mn-cs"/>
              </a:rPr>
              <a:t>DS</a:t>
            </a:r>
            <a:r>
              <a:rPr lang="zh-CN" altLang="en-US" sz="1200" b="0" i="0" kern="1200" dirty="0" smtClean="0">
                <a:solidFill>
                  <a:schemeClr val="tx1"/>
                </a:solidFill>
                <a:effectLst/>
                <a:latin typeface="+mn-lt"/>
                <a:ea typeface="+mn-ea"/>
                <a:cs typeface="+mn-cs"/>
              </a:rPr>
              <a:t>使</a:t>
            </a:r>
            <a:r>
              <a:rPr lang="en-US" altLang="zh-CN" sz="1200" b="0" i="0" kern="1200" dirty="0" smtClean="0">
                <a:solidFill>
                  <a:schemeClr val="tx1"/>
                </a:solidFill>
                <a:effectLst/>
                <a:latin typeface="+mn-lt"/>
                <a:ea typeface="+mn-ea"/>
                <a:cs typeface="+mn-cs"/>
              </a:rPr>
              <a:t>CVR</a:t>
            </a:r>
            <a:r>
              <a:rPr lang="zh-CN" altLang="en-US" sz="1200" b="0" i="0" kern="1200" dirty="0" smtClean="0">
                <a:solidFill>
                  <a:schemeClr val="tx1"/>
                </a:solidFill>
                <a:effectLst/>
                <a:latin typeface="+mn-lt"/>
                <a:ea typeface="+mn-ea"/>
                <a:cs typeface="+mn-cs"/>
              </a:rPr>
              <a:t>模型的拟合更加困难。</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本文中通过充分利用序列行为的信息，我们提出全量数据多任务模型，解决了样本偏差和数据稀疏的问题。</a:t>
            </a:r>
            <a:r>
              <a:rPr lang="en-US" altLang="zh-CN" sz="1200" b="0" i="0" kern="1200" dirty="0" smtClean="0">
                <a:solidFill>
                  <a:schemeClr val="tx1"/>
                </a:solidFill>
                <a:effectLst/>
                <a:latin typeface="+mn-lt"/>
                <a:ea typeface="+mn-ea"/>
                <a:cs typeface="+mn-cs"/>
              </a:rPr>
              <a:t>ESMM</a:t>
            </a:r>
            <a:r>
              <a:rPr lang="zh-CN" altLang="en-US" sz="1200" b="0" i="0" kern="1200" dirty="0" smtClean="0">
                <a:solidFill>
                  <a:schemeClr val="tx1"/>
                </a:solidFill>
                <a:effectLst/>
                <a:latin typeface="+mn-lt"/>
                <a:ea typeface="+mn-ea"/>
                <a:cs typeface="+mn-cs"/>
              </a:rPr>
              <a:t>中，存在两个辅助任务：曝光后的点击率预测</a:t>
            </a:r>
            <a:r>
              <a:rPr lang="en-US" altLang="zh-CN" sz="1200" b="0" i="0" kern="1200" dirty="0" smtClean="0">
                <a:solidFill>
                  <a:schemeClr val="tx1"/>
                </a:solidFill>
                <a:effectLst/>
                <a:latin typeface="+mn-lt"/>
                <a:ea typeface="+mn-ea"/>
                <a:cs typeface="+mn-cs"/>
              </a:rPr>
              <a:t>CTR</a:t>
            </a:r>
            <a:r>
              <a:rPr lang="zh-CN" altLang="en-US" sz="1200" b="0" i="0" kern="1200" dirty="0" smtClean="0">
                <a:solidFill>
                  <a:schemeClr val="tx1"/>
                </a:solidFill>
                <a:effectLst/>
                <a:latin typeface="+mn-lt"/>
                <a:ea typeface="+mn-ea"/>
                <a:cs typeface="+mn-cs"/>
              </a:rPr>
              <a:t>任务，和曝光点击后的转化率</a:t>
            </a:r>
            <a:r>
              <a:rPr lang="en-US" altLang="zh-CN" sz="1200" b="0" i="0" kern="1200" dirty="0" smtClean="0">
                <a:solidFill>
                  <a:schemeClr val="tx1"/>
                </a:solidFill>
                <a:effectLst/>
                <a:latin typeface="+mn-lt"/>
                <a:ea typeface="+mn-ea"/>
                <a:cs typeface="+mn-cs"/>
              </a:rPr>
              <a:t>CTCVR</a:t>
            </a:r>
            <a:r>
              <a:rPr lang="zh-CN" altLang="en-US" sz="1200" b="0" i="0" kern="1200" dirty="0" smtClean="0">
                <a:solidFill>
                  <a:schemeClr val="tx1"/>
                </a:solidFill>
                <a:effectLst/>
                <a:latin typeface="+mn-lt"/>
                <a:ea typeface="+mn-ea"/>
                <a:cs typeface="+mn-cs"/>
              </a:rPr>
              <a:t>预测任务。</a:t>
            </a:r>
            <a:r>
              <a:rPr lang="en-US" altLang="zh-CN" sz="1200" b="0" i="0" kern="1200" dirty="0" smtClean="0">
                <a:solidFill>
                  <a:schemeClr val="tx1"/>
                </a:solidFill>
                <a:effectLst/>
                <a:latin typeface="+mn-lt"/>
                <a:ea typeface="+mn-ea"/>
                <a:cs typeface="+mn-cs"/>
              </a:rPr>
              <a:t>ESMM</a:t>
            </a:r>
            <a:r>
              <a:rPr lang="zh-CN" altLang="en-US" sz="1200" b="0" i="0" kern="1200" dirty="0" smtClean="0">
                <a:solidFill>
                  <a:schemeClr val="tx1"/>
                </a:solidFill>
                <a:effectLst/>
                <a:latin typeface="+mn-lt"/>
                <a:ea typeface="+mn-ea"/>
                <a:cs typeface="+mn-cs"/>
              </a:rPr>
              <a:t>没有直接在点击数据上训练</a:t>
            </a:r>
            <a:r>
              <a:rPr lang="en-US" altLang="zh-CN" sz="1200" b="0" i="0" kern="1200" dirty="0" smtClean="0">
                <a:solidFill>
                  <a:schemeClr val="tx1"/>
                </a:solidFill>
                <a:effectLst/>
                <a:latin typeface="+mn-lt"/>
                <a:ea typeface="+mn-ea"/>
                <a:cs typeface="+mn-cs"/>
              </a:rPr>
              <a:t>CVR</a:t>
            </a:r>
            <a:r>
              <a:rPr lang="zh-CN" altLang="en-US" sz="1200" b="0" i="0" kern="1200" dirty="0" smtClean="0">
                <a:solidFill>
                  <a:schemeClr val="tx1"/>
                </a:solidFill>
                <a:effectLst/>
                <a:latin typeface="+mn-lt"/>
                <a:ea typeface="+mn-ea"/>
                <a:cs typeface="+mn-cs"/>
              </a:rPr>
              <a:t>模型，而是将</a:t>
            </a:r>
            <a:r>
              <a:rPr lang="en-US" altLang="zh-CN" sz="1200" b="0" i="0" kern="1200" dirty="0" err="1" smtClean="0">
                <a:solidFill>
                  <a:schemeClr val="tx1"/>
                </a:solidFill>
                <a:effectLst/>
                <a:latin typeface="+mn-lt"/>
                <a:ea typeface="+mn-ea"/>
                <a:cs typeface="+mn-cs"/>
              </a:rPr>
              <a:t>pCVR</a:t>
            </a:r>
            <a:r>
              <a:rPr lang="zh-CN" altLang="en-US" sz="1200" b="0" i="0" kern="1200" dirty="0" smtClean="0">
                <a:solidFill>
                  <a:schemeClr val="tx1"/>
                </a:solidFill>
                <a:effectLst/>
                <a:latin typeface="+mn-lt"/>
                <a:ea typeface="+mn-ea"/>
                <a:cs typeface="+mn-cs"/>
              </a:rPr>
              <a:t>作为中间变量，乘以</a:t>
            </a:r>
            <a:r>
              <a:rPr lang="en-US" altLang="zh-CN" sz="1200" b="0" i="0" kern="1200" dirty="0" err="1" smtClean="0">
                <a:solidFill>
                  <a:schemeClr val="tx1"/>
                </a:solidFill>
                <a:effectLst/>
                <a:latin typeface="+mn-lt"/>
                <a:ea typeface="+mn-ea"/>
                <a:cs typeface="+mn-cs"/>
              </a:rPr>
              <a:t>pCTR</a:t>
            </a:r>
            <a:r>
              <a:rPr lang="zh-CN" altLang="en-US" sz="1200" b="0" i="0" kern="1200" dirty="0" smtClean="0">
                <a:solidFill>
                  <a:schemeClr val="tx1"/>
                </a:solidFill>
                <a:effectLst/>
                <a:latin typeface="+mn-lt"/>
                <a:ea typeface="+mn-ea"/>
                <a:cs typeface="+mn-cs"/>
              </a:rPr>
              <a:t>得到</a:t>
            </a:r>
            <a:r>
              <a:rPr lang="en-US" altLang="zh-CN" sz="1200" b="0" i="0" kern="1200" dirty="0" err="1" smtClean="0">
                <a:solidFill>
                  <a:schemeClr val="tx1"/>
                </a:solidFill>
                <a:effectLst/>
                <a:latin typeface="+mn-lt"/>
                <a:ea typeface="+mn-ea"/>
                <a:cs typeface="+mn-cs"/>
              </a:rPr>
              <a:t>pCTCVR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在用整体的样本拟合</a:t>
            </a:r>
            <a:r>
              <a:rPr lang="en-US" altLang="zh-CN" sz="1200" b="0" i="0" kern="1200" dirty="0" err="1" smtClean="0">
                <a:solidFill>
                  <a:schemeClr val="tx1"/>
                </a:solidFill>
                <a:effectLst/>
                <a:latin typeface="+mn-lt"/>
                <a:ea typeface="+mn-ea"/>
                <a:cs typeface="+mn-cs"/>
              </a:rPr>
              <a:t>pCTCVR</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pCTR</a:t>
            </a:r>
            <a:r>
              <a:rPr lang="zh-CN" altLang="en-US" sz="1200" b="0" i="0" kern="1200" dirty="0" smtClean="0">
                <a:solidFill>
                  <a:schemeClr val="tx1"/>
                </a:solidFill>
                <a:effectLst/>
                <a:latin typeface="+mn-lt"/>
                <a:ea typeface="+mn-ea"/>
                <a:cs typeface="+mn-cs"/>
              </a:rPr>
              <a:t>。因此，推导得到</a:t>
            </a:r>
            <a:r>
              <a:rPr lang="en-US" altLang="zh-CN" sz="1200" b="0" i="0" kern="1200" dirty="0" err="1" smtClean="0">
                <a:solidFill>
                  <a:schemeClr val="tx1"/>
                </a:solidFill>
                <a:effectLst/>
                <a:latin typeface="+mn-lt"/>
                <a:ea typeface="+mn-ea"/>
                <a:cs typeface="+mn-cs"/>
              </a:rPr>
              <a:t>pCVR</a:t>
            </a:r>
            <a:r>
              <a:rPr lang="zh-CN" altLang="en-US" sz="1200" b="0" i="0" kern="1200" dirty="0" smtClean="0">
                <a:solidFill>
                  <a:schemeClr val="tx1"/>
                </a:solidFill>
                <a:effectLst/>
                <a:latin typeface="+mn-lt"/>
                <a:ea typeface="+mn-ea"/>
                <a:cs typeface="+mn-cs"/>
              </a:rPr>
              <a:t>适用于整体的样本。也就是说采样偏差问题解决了。另外，</a:t>
            </a:r>
            <a:r>
              <a:rPr lang="en-US" altLang="zh-CN" sz="1200" b="0" i="0" kern="1200" dirty="0" smtClean="0">
                <a:solidFill>
                  <a:schemeClr val="tx1"/>
                </a:solidFill>
                <a:effectLst/>
                <a:latin typeface="+mn-lt"/>
                <a:ea typeface="+mn-ea"/>
                <a:cs typeface="+mn-cs"/>
              </a:rPr>
              <a:t>CVR</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CTR</a:t>
            </a:r>
            <a:r>
              <a:rPr lang="zh-CN" altLang="en-US" sz="1200" b="0" i="0" kern="1200" dirty="0" smtClean="0">
                <a:solidFill>
                  <a:schemeClr val="tx1"/>
                </a:solidFill>
                <a:effectLst/>
                <a:latin typeface="+mn-lt"/>
                <a:ea typeface="+mn-ea"/>
                <a:cs typeface="+mn-cs"/>
              </a:rPr>
              <a:t>的特征表示层的参数是共享的。后者是在更丰富的样本空间上训练的。这种迁移学习的方式帮助降低数据稀疏问题的影响。</a:t>
            </a:r>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12</a:t>
            </a:fld>
            <a:endParaRPr lang="zh-CN" altLang="en-US"/>
          </a:p>
        </p:txBody>
      </p:sp>
    </p:spTree>
    <p:extLst>
      <p:ext uri="{BB962C8B-B14F-4D97-AF65-F5344CB8AC3E}">
        <p14:creationId xmlns:p14="http://schemas.microsoft.com/office/powerpoint/2010/main" val="2917031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如前文所述，推荐系统中面临的的偏置包含两个方面，位置偏置和近邻偏置。</a:t>
            </a:r>
            <a:r>
              <a:rPr lang="en-US" altLang="zh-CN" dirty="0" smtClean="0"/>
              <a:t>DMT</a:t>
            </a:r>
            <a:r>
              <a:rPr lang="zh-CN" altLang="en-US" dirty="0" smtClean="0"/>
              <a:t>使用单独的</a:t>
            </a:r>
            <a:r>
              <a:rPr lang="en-US" altLang="zh-CN" dirty="0" smtClean="0"/>
              <a:t>Bias Deep Neural Network</a:t>
            </a:r>
            <a:r>
              <a:rPr lang="zh-CN" altLang="en-US" dirty="0" smtClean="0"/>
              <a:t>对偏置进行建模。这一部分输入的主要是一些</a:t>
            </a:r>
            <a:r>
              <a:rPr lang="en-US" altLang="zh-CN" dirty="0" smtClean="0"/>
              <a:t>bias feature</a:t>
            </a:r>
            <a:r>
              <a:rPr lang="zh-CN" altLang="en-US" dirty="0" smtClean="0"/>
              <a:t>。对于位置偏置，输入特征包括商品展示页数和在该页下的位置，最大是</a:t>
            </a:r>
            <a:r>
              <a:rPr lang="en-US" altLang="zh-CN" dirty="0" smtClean="0"/>
              <a:t>100</a:t>
            </a:r>
            <a:r>
              <a:rPr lang="zh-CN" altLang="en-US" dirty="0" smtClean="0"/>
              <a:t>，</a:t>
            </a:r>
            <a:r>
              <a:rPr lang="en-US" altLang="zh-CN" dirty="0" smtClean="0"/>
              <a:t>400</a:t>
            </a:r>
            <a:r>
              <a:rPr lang="zh-CN" altLang="en-US" dirty="0" smtClean="0"/>
              <a:t>；对于近邻偏置，输入特征是其近邻的</a:t>
            </a:r>
            <a:r>
              <a:rPr lang="en-US" altLang="zh-CN" dirty="0" smtClean="0"/>
              <a:t>K</a:t>
            </a:r>
            <a:r>
              <a:rPr lang="zh-CN" altLang="en-US" dirty="0" smtClean="0"/>
              <a:t>个商品的品类， </a:t>
            </a:r>
            <a:r>
              <a:rPr lang="en-US" altLang="zh-CN" dirty="0" smtClean="0"/>
              <a:t>K</a:t>
            </a:r>
            <a:r>
              <a:rPr lang="zh-CN" altLang="en-US" dirty="0" smtClean="0"/>
              <a:t>取</a:t>
            </a:r>
            <a:r>
              <a:rPr lang="en-US" altLang="zh-CN" dirty="0" smtClean="0"/>
              <a:t>6</a:t>
            </a:r>
            <a:r>
              <a:rPr lang="zh-CN" altLang="en-US" dirty="0" smtClean="0"/>
              <a:t>。不同的特征经过</a:t>
            </a:r>
            <a:r>
              <a:rPr lang="en-US" altLang="zh-CN" dirty="0" smtClean="0"/>
              <a:t>embedding</a:t>
            </a:r>
            <a:r>
              <a:rPr lang="zh-CN" altLang="en-US" dirty="0" smtClean="0"/>
              <a:t>层转换为对应的</a:t>
            </a:r>
            <a:r>
              <a:rPr lang="en-US" altLang="zh-CN" dirty="0" smtClean="0"/>
              <a:t>embedding</a:t>
            </a:r>
            <a:r>
              <a:rPr lang="zh-CN" altLang="en-US" dirty="0" smtClean="0"/>
              <a:t>，然后经过</a:t>
            </a:r>
            <a:r>
              <a:rPr lang="en-US" altLang="zh-CN" dirty="0" smtClean="0"/>
              <a:t>MLP</a:t>
            </a:r>
            <a:r>
              <a:rPr lang="zh-CN" altLang="en-US" dirty="0" smtClean="0"/>
              <a:t>得到输出</a:t>
            </a:r>
            <a:r>
              <a:rPr lang="en-US" altLang="zh-CN" dirty="0" err="1" smtClean="0"/>
              <a:t>y</a:t>
            </a:r>
            <a:r>
              <a:rPr lang="en-US" altLang="zh-CN" baseline="-25000" dirty="0" err="1" smtClean="0"/>
              <a:t>b</a:t>
            </a:r>
            <a:r>
              <a:rPr lang="zh-CN" altLang="en-US" dirty="0" smtClean="0"/>
              <a:t>。</a:t>
            </a:r>
          </a:p>
        </p:txBody>
      </p:sp>
      <p:sp>
        <p:nvSpPr>
          <p:cNvPr id="4" name="灯片编号占位符 3"/>
          <p:cNvSpPr>
            <a:spLocks noGrp="1"/>
          </p:cNvSpPr>
          <p:nvPr>
            <p:ph type="sldNum" sz="quarter" idx="10"/>
          </p:nvPr>
        </p:nvSpPr>
        <p:spPr/>
        <p:txBody>
          <a:bodyPr/>
          <a:lstStyle/>
          <a:p>
            <a:fld id="{9AAA3029-9CEC-4A6C-9FC9-CD26F290AA6C}" type="slidenum">
              <a:rPr lang="zh-CN" altLang="en-US" smtClean="0"/>
              <a:t>13</a:t>
            </a:fld>
            <a:endParaRPr lang="zh-CN" altLang="en-US"/>
          </a:p>
        </p:txBody>
      </p:sp>
    </p:spTree>
    <p:extLst>
      <p:ext uri="{BB962C8B-B14F-4D97-AF65-F5344CB8AC3E}">
        <p14:creationId xmlns:p14="http://schemas.microsoft.com/office/powerpoint/2010/main" val="1088629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Wk</a:t>
            </a:r>
            <a:r>
              <a:rPr lang="zh-CN" altLang="en-US" dirty="0" smtClean="0"/>
              <a:t>，多任务打分权重由线上</a:t>
            </a:r>
            <a:r>
              <a:rPr lang="en-US" altLang="zh-CN" dirty="0" smtClean="0"/>
              <a:t>AB</a:t>
            </a:r>
            <a:r>
              <a:rPr lang="zh-CN" altLang="en-US" dirty="0" smtClean="0"/>
              <a:t>测试获取</a:t>
            </a:r>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14</a:t>
            </a:fld>
            <a:endParaRPr lang="zh-CN" altLang="en-US"/>
          </a:p>
        </p:txBody>
      </p:sp>
    </p:spTree>
    <p:extLst>
      <p:ext uri="{BB962C8B-B14F-4D97-AF65-F5344CB8AC3E}">
        <p14:creationId xmlns:p14="http://schemas.microsoft.com/office/powerpoint/2010/main" val="262546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16</a:t>
            </a:fld>
            <a:endParaRPr lang="zh-CN" altLang="en-US"/>
          </a:p>
        </p:txBody>
      </p:sp>
    </p:spTree>
    <p:extLst>
      <p:ext uri="{BB962C8B-B14F-4D97-AF65-F5344CB8AC3E}">
        <p14:creationId xmlns:p14="http://schemas.microsoft.com/office/powerpoint/2010/main" val="2258876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）只用</a:t>
            </a:r>
            <a:r>
              <a:rPr lang="en-US" altLang="zh-CN" dirty="0" smtClean="0"/>
              <a:t>transformers</a:t>
            </a:r>
            <a:r>
              <a:rPr lang="zh-CN" altLang="en-US" dirty="0" smtClean="0"/>
              <a:t>建模用户兴趣有小幅提升，表示用户兴趣上不输于其他模型，</a:t>
            </a:r>
            <a:r>
              <a:rPr lang="zh-CN" altLang="en-US" baseline="0" dirty="0" smtClean="0"/>
              <a:t>  </a:t>
            </a:r>
            <a:r>
              <a:rPr lang="zh-CN" altLang="en-US" dirty="0" smtClean="0"/>
              <a:t>加上</a:t>
            </a:r>
            <a:r>
              <a:rPr lang="en-US" altLang="zh-CN" dirty="0" err="1" smtClean="0"/>
              <a:t>mmoe</a:t>
            </a:r>
            <a:r>
              <a:rPr lang="zh-CN" altLang="en-US" dirty="0" smtClean="0"/>
              <a:t>和偏置网络后提升非常明显。</a:t>
            </a:r>
            <a:endParaRPr lang="en-US" altLang="zh-CN" dirty="0" smtClean="0"/>
          </a:p>
          <a:p>
            <a:r>
              <a:rPr lang="zh-CN" altLang="en-US" dirty="0" smtClean="0"/>
              <a:t>（</a:t>
            </a:r>
            <a:r>
              <a:rPr lang="en-US" altLang="zh-CN" dirty="0" smtClean="0"/>
              <a:t>2</a:t>
            </a:r>
            <a:r>
              <a:rPr lang="zh-CN" altLang="en-US" dirty="0" smtClean="0"/>
              <a:t>）加上稠密特征后，所有</a:t>
            </a:r>
            <a:r>
              <a:rPr lang="en-US" altLang="zh-CN" dirty="0" err="1" smtClean="0"/>
              <a:t>dnn</a:t>
            </a:r>
            <a:r>
              <a:rPr lang="zh-CN" altLang="en-US" dirty="0" smtClean="0"/>
              <a:t>模型</a:t>
            </a:r>
            <a:r>
              <a:rPr lang="en-US" altLang="zh-CN" dirty="0" err="1" smtClean="0"/>
              <a:t>auc</a:t>
            </a:r>
            <a:r>
              <a:rPr lang="zh-CN" altLang="en-US" dirty="0" smtClean="0"/>
              <a:t>都有提升，越简单的模型上提升越多。</a:t>
            </a:r>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17</a:t>
            </a:fld>
            <a:endParaRPr lang="zh-CN" altLang="en-US"/>
          </a:p>
        </p:txBody>
      </p:sp>
    </p:spTree>
    <p:extLst>
      <p:ext uri="{BB962C8B-B14F-4D97-AF65-F5344CB8AC3E}">
        <p14:creationId xmlns:p14="http://schemas.microsoft.com/office/powerpoint/2010/main" val="808922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transformer</a:t>
            </a:r>
            <a:r>
              <a:rPr lang="zh-CN" altLang="en-US" dirty="0" smtClean="0"/>
              <a:t>中</a:t>
            </a:r>
            <a:r>
              <a:rPr lang="en-US" altLang="zh-CN" dirty="0" smtClean="0"/>
              <a:t>position</a:t>
            </a:r>
            <a:r>
              <a:rPr lang="zh-CN" altLang="en-US" dirty="0" smtClean="0"/>
              <a:t>嵌入表示方法</a:t>
            </a:r>
            <a:endParaRPr lang="en-US" altLang="zh-CN" dirty="0" smtClean="0"/>
          </a:p>
          <a:p>
            <a:endParaRPr lang="en-US" altLang="zh-CN" dirty="0" smtClean="0"/>
          </a:p>
          <a:p>
            <a:r>
              <a:rPr lang="zh-CN" altLang="en-US" dirty="0" smtClean="0"/>
              <a:t>第一组非多任务里，点击序列</a:t>
            </a:r>
            <a:r>
              <a:rPr lang="en-US" altLang="zh-CN" dirty="0" smtClean="0"/>
              <a:t>+</a:t>
            </a:r>
            <a:r>
              <a:rPr lang="zh-CN" altLang="en-US" dirty="0" smtClean="0"/>
              <a:t>加购序列有提升，再加购买序列，</a:t>
            </a:r>
            <a:r>
              <a:rPr lang="en-US" altLang="zh-CN" dirty="0" err="1" smtClean="0"/>
              <a:t>auc</a:t>
            </a:r>
            <a:r>
              <a:rPr lang="zh-CN" altLang="en-US" dirty="0" smtClean="0"/>
              <a:t>下降。不是越多序列特征越好。</a:t>
            </a:r>
            <a:endParaRPr lang="en-US" altLang="zh-CN" dirty="0" smtClean="0"/>
          </a:p>
          <a:p>
            <a:r>
              <a:rPr lang="en-US" altLang="zh-CN" dirty="0" err="1" smtClean="0"/>
              <a:t>Mmoe</a:t>
            </a:r>
            <a:r>
              <a:rPr lang="zh-CN" altLang="en-US" dirty="0" smtClean="0"/>
              <a:t>相对于</a:t>
            </a:r>
            <a:r>
              <a:rPr lang="en-US" altLang="zh-CN" dirty="0" err="1" smtClean="0"/>
              <a:t>sharebottom</a:t>
            </a:r>
            <a:r>
              <a:rPr lang="zh-CN" altLang="en-US" dirty="0" smtClean="0"/>
              <a:t>提升很多，尤其是使用三个序列情况下，说明</a:t>
            </a:r>
            <a:r>
              <a:rPr lang="en-US" altLang="zh-CN" dirty="0" err="1" smtClean="0"/>
              <a:t>mmoe</a:t>
            </a:r>
            <a:r>
              <a:rPr lang="zh-CN" altLang="en-US" dirty="0" smtClean="0"/>
              <a:t>学到了不同行为序列对不同任务不同影响。</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18</a:t>
            </a:fld>
            <a:endParaRPr lang="zh-CN" altLang="en-US"/>
          </a:p>
        </p:txBody>
      </p:sp>
    </p:spTree>
    <p:extLst>
      <p:ext uri="{BB962C8B-B14F-4D97-AF65-F5344CB8AC3E}">
        <p14:creationId xmlns:p14="http://schemas.microsoft.com/office/powerpoint/2010/main" val="271062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Ctr</a:t>
            </a:r>
            <a:r>
              <a:rPr lang="zh-CN" altLang="en-US" dirty="0" smtClean="0"/>
              <a:t>上，专家网络</a:t>
            </a:r>
            <a:r>
              <a:rPr lang="en-US" altLang="zh-CN" dirty="0" smtClean="0"/>
              <a:t>1,4</a:t>
            </a:r>
            <a:r>
              <a:rPr lang="zh-CN" altLang="en-US" dirty="0" smtClean="0"/>
              <a:t>起作用</a:t>
            </a:r>
            <a:endParaRPr lang="en-US" altLang="zh-CN" dirty="0" smtClean="0"/>
          </a:p>
          <a:p>
            <a:r>
              <a:rPr lang="en-US" altLang="zh-CN" dirty="0" err="1" smtClean="0"/>
              <a:t>Cvr</a:t>
            </a:r>
            <a:r>
              <a:rPr lang="zh-CN" altLang="en-US" dirty="0" smtClean="0"/>
              <a:t>上，专家网络</a:t>
            </a:r>
            <a:r>
              <a:rPr lang="en-US" altLang="zh-CN" dirty="0" smtClean="0"/>
              <a:t>1,3,4</a:t>
            </a:r>
            <a:r>
              <a:rPr lang="zh-CN" altLang="en-US" dirty="0" smtClean="0"/>
              <a:t>起作用</a:t>
            </a:r>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19</a:t>
            </a:fld>
            <a:endParaRPr lang="zh-CN" altLang="en-US"/>
          </a:p>
        </p:txBody>
      </p:sp>
    </p:spTree>
    <p:extLst>
      <p:ext uri="{BB962C8B-B14F-4D97-AF65-F5344CB8AC3E}">
        <p14:creationId xmlns:p14="http://schemas.microsoft.com/office/powerpoint/2010/main" val="3150256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一页之内展示位置索引营销小于在第几页的影响，两者都小于周围是否是同类商品影响。</a:t>
            </a:r>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20</a:t>
            </a:fld>
            <a:endParaRPr lang="zh-CN" altLang="en-US"/>
          </a:p>
        </p:txBody>
      </p:sp>
    </p:spTree>
    <p:extLst>
      <p:ext uri="{BB962C8B-B14F-4D97-AF65-F5344CB8AC3E}">
        <p14:creationId xmlns:p14="http://schemas.microsoft.com/office/powerpoint/2010/main" val="810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大型电商推荐系统使用多个</a:t>
            </a:r>
            <a:r>
              <a:rPr lang="en-US" altLang="zh-CN" dirty="0" smtClean="0"/>
              <a:t>transformer</a:t>
            </a:r>
            <a:r>
              <a:rPr lang="zh-CN" altLang="en-US" dirty="0" smtClean="0"/>
              <a:t>进行多目标排序</a:t>
            </a:r>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2</a:t>
            </a:fld>
            <a:endParaRPr lang="zh-CN" altLang="en-US"/>
          </a:p>
        </p:txBody>
      </p:sp>
    </p:spTree>
    <p:extLst>
      <p:ext uri="{BB962C8B-B14F-4D97-AF65-F5344CB8AC3E}">
        <p14:creationId xmlns:p14="http://schemas.microsoft.com/office/powerpoint/2010/main" val="333809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京东</a:t>
            </a:r>
            <a:r>
              <a:rPr lang="en-US" altLang="zh-CN" sz="1200" b="0" i="0" kern="1200" dirty="0" smtClean="0">
                <a:solidFill>
                  <a:schemeClr val="tx1"/>
                </a:solidFill>
                <a:effectLst/>
                <a:latin typeface="+mn-lt"/>
                <a:ea typeface="+mn-ea"/>
                <a:cs typeface="+mn-cs"/>
              </a:rPr>
              <a:t>2019</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GMV</a:t>
            </a:r>
            <a:r>
              <a:rPr lang="zh-CN" altLang="en-US" sz="1200" b="0" i="0" kern="1200" dirty="0" smtClean="0">
                <a:solidFill>
                  <a:schemeClr val="tx1"/>
                </a:solidFill>
                <a:effectLst/>
                <a:latin typeface="+mn-lt"/>
                <a:ea typeface="+mn-ea"/>
                <a:cs typeface="+mn-cs"/>
              </a:rPr>
              <a:t>超过</a:t>
            </a:r>
            <a:r>
              <a:rPr lang="en-US" altLang="zh-CN" sz="1200" b="0" i="0" kern="1200" dirty="0" smtClean="0">
                <a:solidFill>
                  <a:schemeClr val="tx1"/>
                </a:solidFill>
                <a:effectLst/>
                <a:latin typeface="+mn-lt"/>
                <a:ea typeface="+mn-ea"/>
                <a:cs typeface="+mn-cs"/>
              </a:rPr>
              <a:t>20000</a:t>
            </a:r>
            <a:r>
              <a:rPr lang="zh-CN" altLang="en-US" sz="1200" b="0" i="0" kern="1200" dirty="0" smtClean="0">
                <a:solidFill>
                  <a:schemeClr val="tx1"/>
                </a:solidFill>
                <a:effectLst/>
                <a:latin typeface="+mn-lt"/>
                <a:ea typeface="+mn-ea"/>
                <a:cs typeface="+mn-cs"/>
              </a:rPr>
              <a:t>亿*</a:t>
            </a:r>
            <a:r>
              <a:rPr lang="en-US" altLang="zh-CN" sz="1200" b="0" i="0" kern="1200" dirty="0" smtClean="0">
                <a:solidFill>
                  <a:schemeClr val="tx1"/>
                </a:solidFill>
                <a:effectLst/>
                <a:latin typeface="+mn-lt"/>
                <a:ea typeface="+mn-ea"/>
                <a:cs typeface="+mn-cs"/>
              </a:rPr>
              <a:t>17.9%=3580</a:t>
            </a:r>
            <a:r>
              <a:rPr lang="zh-CN" altLang="en-US" sz="1200" b="0" i="0" kern="1200" dirty="0" smtClean="0">
                <a:solidFill>
                  <a:schemeClr val="tx1"/>
                </a:solidFill>
                <a:effectLst/>
                <a:latin typeface="+mn-lt"/>
                <a:ea typeface="+mn-ea"/>
                <a:cs typeface="+mn-cs"/>
              </a:rPr>
              <a:t>亿</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偏置网络影响，对</a:t>
            </a:r>
            <a:r>
              <a:rPr lang="en-US" altLang="zh-CN" sz="1200" b="0" i="0" kern="1200" dirty="0" err="1" smtClean="0">
                <a:solidFill>
                  <a:schemeClr val="tx1"/>
                </a:solidFill>
                <a:effectLst/>
                <a:latin typeface="+mn-lt"/>
                <a:ea typeface="+mn-ea"/>
                <a:cs typeface="+mn-cs"/>
              </a:rPr>
              <a:t>cvr</a:t>
            </a:r>
            <a:r>
              <a:rPr lang="zh-CN" altLang="en-US" sz="1200" b="0" i="0" kern="1200" dirty="0" smtClean="0">
                <a:solidFill>
                  <a:schemeClr val="tx1"/>
                </a:solidFill>
                <a:effectLst/>
                <a:latin typeface="+mn-lt"/>
                <a:ea typeface="+mn-ea"/>
                <a:cs typeface="+mn-cs"/>
              </a:rPr>
              <a:t>影响尤其大，</a:t>
            </a:r>
            <a:r>
              <a:rPr lang="en-US" altLang="zh-CN" sz="1200" b="0" i="0" kern="1200" dirty="0" err="1" smtClean="0">
                <a:solidFill>
                  <a:schemeClr val="tx1"/>
                </a:solidFill>
                <a:effectLst/>
                <a:latin typeface="+mn-lt"/>
                <a:ea typeface="+mn-ea"/>
                <a:cs typeface="+mn-cs"/>
              </a:rPr>
              <a:t>gmv</a:t>
            </a:r>
            <a:r>
              <a:rPr lang="zh-CN" altLang="en-US" sz="1200" b="0" i="0" kern="1200" dirty="0" smtClean="0">
                <a:solidFill>
                  <a:schemeClr val="tx1"/>
                </a:solidFill>
                <a:effectLst/>
                <a:latin typeface="+mn-lt"/>
                <a:ea typeface="+mn-ea"/>
                <a:cs typeface="+mn-cs"/>
              </a:rPr>
              <a:t>差</a:t>
            </a:r>
            <a:r>
              <a:rPr lang="en-US" altLang="zh-CN" sz="1200" b="0" i="0" kern="1200" dirty="0" smtClean="0">
                <a:solidFill>
                  <a:schemeClr val="tx1"/>
                </a:solidFill>
                <a:effectLst/>
                <a:latin typeface="+mn-lt"/>
                <a:ea typeface="+mn-ea"/>
                <a:cs typeface="+mn-cs"/>
              </a:rPr>
              <a:t>340</a:t>
            </a:r>
            <a:r>
              <a:rPr lang="zh-CN" altLang="en-US" sz="1200" b="0" i="0" kern="1200" dirty="0" smtClean="0">
                <a:solidFill>
                  <a:schemeClr val="tx1"/>
                </a:solidFill>
                <a:effectLst/>
                <a:latin typeface="+mn-lt"/>
                <a:ea typeface="+mn-ea"/>
                <a:cs typeface="+mn-cs"/>
              </a:rPr>
              <a:t>亿。</a:t>
            </a:r>
            <a:endParaRPr lang="zh-CN" altLang="en-US" b="0"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21</a:t>
            </a:fld>
            <a:endParaRPr lang="zh-CN" altLang="en-US"/>
          </a:p>
        </p:txBody>
      </p:sp>
    </p:spTree>
    <p:extLst>
      <p:ext uri="{BB962C8B-B14F-4D97-AF65-F5344CB8AC3E}">
        <p14:creationId xmlns:p14="http://schemas.microsoft.com/office/powerpoint/2010/main" val="2903596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对于电商推荐系统多种用户行为序列建模。</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使用多个</a:t>
            </a:r>
            <a:r>
              <a:rPr lang="en-US" altLang="zh-CN" sz="1200" b="0" i="0" kern="1200" dirty="0" smtClean="0">
                <a:solidFill>
                  <a:schemeClr val="tx1"/>
                </a:solidFill>
                <a:effectLst/>
                <a:latin typeface="+mn-lt"/>
                <a:ea typeface="+mn-ea"/>
                <a:cs typeface="+mn-cs"/>
              </a:rPr>
              <a:t>Transformer</a:t>
            </a:r>
            <a:r>
              <a:rPr lang="zh-CN" altLang="en-US" sz="1200" b="0" i="0" kern="1200" dirty="0" smtClean="0">
                <a:solidFill>
                  <a:schemeClr val="tx1"/>
                </a:solidFill>
                <a:effectLst/>
                <a:latin typeface="+mn-lt"/>
                <a:ea typeface="+mn-ea"/>
                <a:cs typeface="+mn-cs"/>
              </a:rPr>
              <a:t>抽取用户这</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种序列里的兴趣表示，然后使用</a:t>
            </a:r>
            <a:r>
              <a:rPr lang="en-US" altLang="zh-CN" sz="1200" b="0" i="0" kern="1200" dirty="0" smtClean="0">
                <a:solidFill>
                  <a:schemeClr val="tx1"/>
                </a:solidFill>
                <a:effectLst/>
                <a:latin typeface="+mn-lt"/>
                <a:ea typeface="+mn-ea"/>
                <a:cs typeface="+mn-cs"/>
              </a:rPr>
              <a:t>MMOE</a:t>
            </a:r>
            <a:r>
              <a:rPr lang="zh-CN" altLang="en-US" sz="1200" b="0" i="0" kern="1200" dirty="0" smtClean="0">
                <a:solidFill>
                  <a:schemeClr val="tx1"/>
                </a:solidFill>
                <a:effectLst/>
                <a:latin typeface="+mn-lt"/>
                <a:ea typeface="+mn-ea"/>
                <a:cs typeface="+mn-cs"/>
              </a:rPr>
              <a:t>对多目标进行预估。同时使用</a:t>
            </a:r>
            <a:r>
              <a:rPr lang="en-US" altLang="zh-CN" sz="1200" b="0" i="0" kern="1200" dirty="0" smtClean="0">
                <a:solidFill>
                  <a:schemeClr val="tx1"/>
                </a:solidFill>
                <a:effectLst/>
                <a:latin typeface="+mn-lt"/>
                <a:ea typeface="+mn-ea"/>
                <a:cs typeface="+mn-cs"/>
              </a:rPr>
              <a:t>bias</a:t>
            </a:r>
            <a:r>
              <a:rPr lang="zh-CN" altLang="en-US" sz="1200" b="0" i="0" kern="1200" dirty="0" smtClean="0">
                <a:solidFill>
                  <a:schemeClr val="tx1"/>
                </a:solidFill>
                <a:effectLst/>
                <a:latin typeface="+mn-lt"/>
                <a:ea typeface="+mn-ea"/>
                <a:cs typeface="+mn-cs"/>
              </a:rPr>
              <a:t>深度网络解决选择偏差问题。</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sota</a:t>
            </a:r>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22</a:t>
            </a:fld>
            <a:endParaRPr lang="zh-CN" altLang="en-US"/>
          </a:p>
        </p:txBody>
      </p:sp>
    </p:spTree>
    <p:extLst>
      <p:ext uri="{BB962C8B-B14F-4D97-AF65-F5344CB8AC3E}">
        <p14:creationId xmlns:p14="http://schemas.microsoft.com/office/powerpoint/2010/main" val="3196212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23</a:t>
            </a:fld>
            <a:endParaRPr lang="zh-CN" altLang="en-US"/>
          </a:p>
        </p:txBody>
      </p:sp>
    </p:spTree>
    <p:extLst>
      <p:ext uri="{BB962C8B-B14F-4D97-AF65-F5344CB8AC3E}">
        <p14:creationId xmlns:p14="http://schemas.microsoft.com/office/powerpoint/2010/main" val="62669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3</a:t>
            </a:fld>
            <a:endParaRPr lang="zh-CN" altLang="en-US"/>
          </a:p>
        </p:txBody>
      </p:sp>
    </p:spTree>
    <p:extLst>
      <p:ext uri="{BB962C8B-B14F-4D97-AF65-F5344CB8AC3E}">
        <p14:creationId xmlns:p14="http://schemas.microsoft.com/office/powerpoint/2010/main" val="13844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）电商场景下用户通常有多种类型的行为，如点击、加购和下单。不同类型的行为对于不同的目标建模的作用是不同的。例如推荐与用户已经购买商品相似的商品可能导致</a:t>
            </a:r>
            <a:r>
              <a:rPr lang="en-US" altLang="zh-CN" dirty="0" err="1" smtClean="0"/>
              <a:t>ctr</a:t>
            </a:r>
            <a:r>
              <a:rPr lang="zh-CN" altLang="en-US" dirty="0" smtClean="0"/>
              <a:t>高的</a:t>
            </a:r>
            <a:r>
              <a:rPr lang="en-US" altLang="zh-CN" dirty="0" err="1" smtClean="0"/>
              <a:t>cvr</a:t>
            </a:r>
            <a:r>
              <a:rPr lang="zh-CN" altLang="en-US" dirty="0" smtClean="0"/>
              <a:t>低。当前大多数的研究通常只考虑用户点击行为序列，如何</a:t>
            </a:r>
            <a:r>
              <a:rPr lang="zh-CN" altLang="en-US" b="1" dirty="0" smtClean="0">
                <a:solidFill>
                  <a:srgbClr val="FF0000"/>
                </a:solidFill>
              </a:rPr>
              <a:t>有效地使用用户多样的行为类型进行多目标建模</a:t>
            </a:r>
            <a:r>
              <a:rPr lang="zh-CN" altLang="en-US" dirty="0" smtClean="0"/>
              <a:t>，仍是一个开发话题。</a:t>
            </a:r>
            <a:endParaRPr lang="en-US" altLang="zh-CN" dirty="0" smtClean="0"/>
          </a:p>
          <a:p>
            <a:r>
              <a:rPr lang="zh-CN" altLang="en-US" dirty="0" smtClean="0"/>
              <a:t>（</a:t>
            </a:r>
            <a:r>
              <a:rPr lang="en-US" altLang="zh-CN" dirty="0" smtClean="0"/>
              <a:t>2</a:t>
            </a:r>
            <a:r>
              <a:rPr lang="zh-CN" altLang="en-US" dirty="0" smtClean="0"/>
              <a:t>）多目标：同时提升</a:t>
            </a:r>
            <a:r>
              <a:rPr lang="en-US" altLang="zh-CN" dirty="0" err="1" smtClean="0"/>
              <a:t>ctr</a:t>
            </a:r>
            <a:r>
              <a:rPr lang="zh-CN" altLang="en-US" dirty="0" smtClean="0"/>
              <a:t>及</a:t>
            </a:r>
            <a:r>
              <a:rPr lang="en-US" altLang="zh-CN" dirty="0" err="1" smtClean="0"/>
              <a:t>cvr</a:t>
            </a:r>
            <a:r>
              <a:rPr lang="zh-CN" altLang="en-US" dirty="0" smtClean="0"/>
              <a:t>。例如只返回最热的商品导致</a:t>
            </a:r>
            <a:r>
              <a:rPr lang="en-US" altLang="zh-CN" dirty="0" err="1" smtClean="0"/>
              <a:t>ctr</a:t>
            </a:r>
            <a:r>
              <a:rPr lang="zh-CN" altLang="en-US" dirty="0" smtClean="0"/>
              <a:t>高的</a:t>
            </a:r>
            <a:r>
              <a:rPr lang="en-US" altLang="zh-CN" dirty="0" err="1" smtClean="0"/>
              <a:t>cvr</a:t>
            </a:r>
            <a:r>
              <a:rPr lang="zh-CN" altLang="en-US" dirty="0" smtClean="0"/>
              <a:t>低。</a:t>
            </a:r>
            <a:endParaRPr lang="en-US" altLang="zh-CN" dirty="0" smtClean="0"/>
          </a:p>
          <a:p>
            <a:r>
              <a:rPr lang="zh-CN" altLang="en-US" dirty="0" smtClean="0"/>
              <a:t>（</a:t>
            </a:r>
            <a:r>
              <a:rPr lang="en-US" altLang="zh-CN" dirty="0" smtClean="0"/>
              <a:t>3</a:t>
            </a:r>
            <a:r>
              <a:rPr lang="zh-CN" altLang="en-US" dirty="0" smtClean="0"/>
              <a:t>）偏置：离线日志是用户兴趣隐式反馈，存在</a:t>
            </a:r>
            <a:r>
              <a:rPr lang="zh-CN" altLang="en-US" b="1" dirty="0" smtClean="0">
                <a:solidFill>
                  <a:srgbClr val="FF0000"/>
                </a:solidFill>
              </a:rPr>
              <a:t>选择偏置</a:t>
            </a:r>
            <a:r>
              <a:rPr lang="zh-CN" altLang="en-US" dirty="0" smtClean="0"/>
              <a:t>。最为常见的偏置为位置偏置（</a:t>
            </a:r>
            <a:r>
              <a:rPr lang="en-US" altLang="zh-CN" dirty="0" smtClean="0"/>
              <a:t>position bias</a:t>
            </a:r>
            <a:r>
              <a:rPr lang="zh-CN" altLang="en-US" dirty="0" smtClean="0"/>
              <a:t>），展示位置越靠前的商品，具有更高的概率被用户点击。而论文提出了另一种偏置，叫做近邻偏置（</a:t>
            </a:r>
            <a:r>
              <a:rPr lang="en-US" altLang="zh-CN" dirty="0" smtClean="0"/>
              <a:t>neighboring bias</a:t>
            </a:r>
            <a:r>
              <a:rPr lang="zh-CN" altLang="en-US" dirty="0" smtClean="0"/>
              <a:t>），即一个商品是否被点击，会受到其相邻展示商品的影响。如下图中国排在第一个位置的</a:t>
            </a:r>
            <a:r>
              <a:rPr lang="en-US" altLang="zh-CN" dirty="0" err="1" smtClean="0"/>
              <a:t>iphone</a:t>
            </a:r>
            <a:r>
              <a:rPr lang="en-US" altLang="zh-CN" dirty="0" smtClean="0"/>
              <a:t> 11</a:t>
            </a:r>
            <a:r>
              <a:rPr lang="zh-CN" altLang="en-US" dirty="0" smtClean="0"/>
              <a:t>，因为它排在了第一位置，所以有更高的点击概率，但是由于相邻展示的有其他的</a:t>
            </a:r>
            <a:r>
              <a:rPr lang="en-US" altLang="zh-CN" dirty="0" err="1" smtClean="0"/>
              <a:t>iphones</a:t>
            </a:r>
            <a:r>
              <a:rPr lang="zh-CN" altLang="en-US" dirty="0" smtClean="0"/>
              <a:t>，又会在一定程度上降低其被点击的概率。</a:t>
            </a:r>
          </a:p>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4</a:t>
            </a:fld>
            <a:endParaRPr lang="zh-CN" altLang="en-US"/>
          </a:p>
        </p:txBody>
      </p:sp>
    </p:spTree>
    <p:extLst>
      <p:ext uri="{BB962C8B-B14F-4D97-AF65-F5344CB8AC3E}">
        <p14:creationId xmlns:p14="http://schemas.microsoft.com/office/powerpoint/2010/main" val="206504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现有的推荐算法通常基于用户的历史点击序列，通过优化单个任务，来学习商品的排序得分，但很少同时建模用户的多种行为，或多种目标，例如点击率和转化率。推荐算法需要基于用户的多种行为提取用户的不同兴趣，并且在多个目标中同时进行多任务学习。本文提出</a:t>
            </a:r>
            <a:r>
              <a:rPr lang="en-US" altLang="zh-CN" sz="1200" b="0" i="0" kern="1200" dirty="0" smtClean="0">
                <a:solidFill>
                  <a:schemeClr val="tx1"/>
                </a:solidFill>
                <a:effectLst/>
                <a:latin typeface="+mn-lt"/>
                <a:ea typeface="+mn-ea"/>
                <a:cs typeface="+mn-cs"/>
              </a:rPr>
              <a:t>Deep Multifaceted Transformers(DMT)</a:t>
            </a:r>
            <a:r>
              <a:rPr lang="zh-CN" altLang="en-US" sz="1200" b="0" i="0" kern="1200" dirty="0" smtClean="0">
                <a:solidFill>
                  <a:schemeClr val="tx1"/>
                </a:solidFill>
                <a:effectLst/>
                <a:latin typeface="+mn-lt"/>
                <a:ea typeface="+mn-ea"/>
                <a:cs typeface="+mn-cs"/>
              </a:rPr>
              <a:t>算法，</a:t>
            </a:r>
            <a:r>
              <a:rPr lang="zh-CN" altLang="en-US" sz="1200" b="1" i="0" kern="1200" dirty="0" smtClean="0">
                <a:solidFill>
                  <a:schemeClr val="tx1"/>
                </a:solidFill>
                <a:effectLst/>
                <a:latin typeface="+mn-lt"/>
                <a:ea typeface="+mn-ea"/>
                <a:cs typeface="+mn-cs"/>
              </a:rPr>
              <a:t>使用多个</a:t>
            </a:r>
            <a:r>
              <a:rPr lang="en-US" altLang="zh-CN" sz="1200" b="1" i="0" kern="1200" dirty="0" smtClean="0">
                <a:solidFill>
                  <a:schemeClr val="tx1"/>
                </a:solidFill>
                <a:effectLst/>
                <a:latin typeface="+mn-lt"/>
                <a:ea typeface="+mn-ea"/>
                <a:cs typeface="+mn-cs"/>
              </a:rPr>
              <a:t>Transformer</a:t>
            </a:r>
            <a:r>
              <a:rPr lang="zh-CN" altLang="en-US" sz="1200" b="1" i="0" kern="1200" dirty="0" smtClean="0">
                <a:solidFill>
                  <a:schemeClr val="tx1"/>
                </a:solidFill>
                <a:effectLst/>
                <a:latin typeface="+mn-lt"/>
                <a:ea typeface="+mn-ea"/>
                <a:cs typeface="+mn-cs"/>
              </a:rPr>
              <a:t>抽取用户这</a:t>
            </a:r>
            <a:r>
              <a:rPr lang="en-US" altLang="zh-CN" sz="1200" b="1" i="0" kern="1200" dirty="0" smtClean="0">
                <a:solidFill>
                  <a:schemeClr val="tx1"/>
                </a:solidFill>
                <a:effectLst/>
                <a:latin typeface="+mn-lt"/>
                <a:ea typeface="+mn-ea"/>
                <a:cs typeface="+mn-cs"/>
              </a:rPr>
              <a:t>3</a:t>
            </a:r>
            <a:r>
              <a:rPr lang="zh-CN" altLang="en-US" sz="1200" b="1" i="0" kern="1200" dirty="0" smtClean="0">
                <a:solidFill>
                  <a:schemeClr val="tx1"/>
                </a:solidFill>
                <a:effectLst/>
                <a:latin typeface="+mn-lt"/>
                <a:ea typeface="+mn-ea"/>
                <a:cs typeface="+mn-cs"/>
              </a:rPr>
              <a:t>种序列里的兴趣表示，然后使用</a:t>
            </a:r>
            <a:r>
              <a:rPr lang="en-US" altLang="zh-CN" sz="1200" b="1" i="0" kern="1200" dirty="0" smtClean="0">
                <a:solidFill>
                  <a:schemeClr val="tx1"/>
                </a:solidFill>
                <a:effectLst/>
                <a:latin typeface="+mn-lt"/>
                <a:ea typeface="+mn-ea"/>
                <a:cs typeface="+mn-cs"/>
              </a:rPr>
              <a:t>MMOE</a:t>
            </a:r>
            <a:r>
              <a:rPr lang="zh-CN" altLang="en-US" sz="1200" b="1" i="0" kern="1200" dirty="0" smtClean="0">
                <a:solidFill>
                  <a:schemeClr val="tx1"/>
                </a:solidFill>
                <a:effectLst/>
                <a:latin typeface="+mn-lt"/>
                <a:ea typeface="+mn-ea"/>
                <a:cs typeface="+mn-cs"/>
              </a:rPr>
              <a:t>对多目标进行预估，同时使用</a:t>
            </a:r>
            <a:r>
              <a:rPr lang="en-US" altLang="zh-CN" sz="1200" b="1" i="0" kern="1200" dirty="0" smtClean="0">
                <a:solidFill>
                  <a:schemeClr val="tx1"/>
                </a:solidFill>
                <a:effectLst/>
                <a:latin typeface="+mn-lt"/>
                <a:ea typeface="+mn-ea"/>
                <a:cs typeface="+mn-cs"/>
              </a:rPr>
              <a:t>bias</a:t>
            </a:r>
            <a:r>
              <a:rPr lang="zh-CN" altLang="en-US" sz="1200" b="1" i="0" kern="1200" dirty="0" smtClean="0">
                <a:solidFill>
                  <a:schemeClr val="tx1"/>
                </a:solidFill>
                <a:effectLst/>
                <a:latin typeface="+mn-lt"/>
                <a:ea typeface="+mn-ea"/>
                <a:cs typeface="+mn-cs"/>
              </a:rPr>
              <a:t>深度网络解决选择偏差问题</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DMT</a:t>
            </a:r>
            <a:r>
              <a:rPr lang="zh-CN" altLang="en-US" sz="1200" b="0" i="0" kern="1200" dirty="0" smtClean="0">
                <a:solidFill>
                  <a:schemeClr val="tx1"/>
                </a:solidFill>
                <a:effectLst/>
                <a:latin typeface="+mn-lt"/>
                <a:ea typeface="+mn-ea"/>
                <a:cs typeface="+mn-cs"/>
              </a:rPr>
              <a:t>已经部署在京东的推荐系统中。</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5</a:t>
            </a:fld>
            <a:endParaRPr lang="zh-CN" altLang="en-US"/>
          </a:p>
        </p:txBody>
      </p:sp>
    </p:spTree>
    <p:extLst>
      <p:ext uri="{BB962C8B-B14F-4D97-AF65-F5344CB8AC3E}">
        <p14:creationId xmlns:p14="http://schemas.microsoft.com/office/powerpoint/2010/main" val="3788267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输入层：类别特征主要包括</a:t>
            </a:r>
            <a:r>
              <a:rPr lang="zh-CN" altLang="en-US" b="1" dirty="0" smtClean="0"/>
              <a:t>目标商品特征，以及用户多样的行为序列中商品对应的特征</a:t>
            </a:r>
            <a:r>
              <a:rPr lang="zh-CN" altLang="en-US" dirty="0" smtClean="0"/>
              <a:t>，序列包括用户点击序列</a:t>
            </a:r>
            <a:r>
              <a:rPr lang="en-US" altLang="zh-CN" dirty="0" err="1" smtClean="0"/>
              <a:t>S</a:t>
            </a:r>
            <a:r>
              <a:rPr lang="en-US" altLang="zh-CN" baseline="-25000" dirty="0" err="1" smtClean="0"/>
              <a:t>c</a:t>
            </a:r>
            <a:r>
              <a:rPr lang="zh-CN" altLang="en-US" dirty="0" smtClean="0"/>
              <a:t>，用户加购序列</a:t>
            </a:r>
            <a:r>
              <a:rPr lang="en-US" altLang="zh-CN" dirty="0" smtClean="0"/>
              <a:t>S</a:t>
            </a:r>
            <a:r>
              <a:rPr lang="en-US" altLang="zh-CN" baseline="-25000" dirty="0" smtClean="0"/>
              <a:t>a</a:t>
            </a:r>
            <a:r>
              <a:rPr lang="zh-CN" altLang="en-US" dirty="0" smtClean="0"/>
              <a:t>和用户下单序列</a:t>
            </a:r>
            <a:r>
              <a:rPr lang="en-US" altLang="zh-CN" dirty="0" smtClean="0"/>
              <a:t>S</a:t>
            </a:r>
            <a:r>
              <a:rPr lang="en-US" altLang="zh-CN" baseline="-25000" dirty="0" smtClean="0"/>
              <a:t>o</a:t>
            </a:r>
            <a:r>
              <a:rPr lang="zh-CN" altLang="en-US" dirty="0" smtClean="0"/>
              <a:t>。目标商品及用户序列中的每个商品对应的离散特征包括商品</a:t>
            </a:r>
            <a:r>
              <a:rPr lang="en-US" altLang="zh-CN" dirty="0" smtClean="0"/>
              <a:t>id</a:t>
            </a:r>
            <a:r>
              <a:rPr lang="zh-CN" altLang="en-US" dirty="0" smtClean="0"/>
              <a:t>、店铺</a:t>
            </a:r>
            <a:r>
              <a:rPr lang="en-US" altLang="zh-CN" dirty="0" smtClean="0"/>
              <a:t>id</a:t>
            </a:r>
            <a:r>
              <a:rPr lang="zh-CN" altLang="en-US" dirty="0" smtClean="0"/>
              <a:t>、品牌</a:t>
            </a:r>
            <a:r>
              <a:rPr lang="en-US" altLang="zh-CN" dirty="0" smtClean="0"/>
              <a:t>id</a:t>
            </a:r>
            <a:r>
              <a:rPr lang="zh-CN" altLang="en-US" dirty="0" smtClean="0"/>
              <a:t>、品类</a:t>
            </a:r>
            <a:r>
              <a:rPr lang="en-US" altLang="zh-CN" dirty="0" smtClean="0"/>
              <a:t>id</a:t>
            </a:r>
            <a:r>
              <a:rPr lang="zh-CN" altLang="en-US" dirty="0" smtClean="0"/>
              <a:t>，每个离散特征经过</a:t>
            </a:r>
            <a:r>
              <a:rPr lang="en-US" altLang="zh-CN" dirty="0" smtClean="0"/>
              <a:t>embedding</a:t>
            </a:r>
            <a:r>
              <a:rPr lang="zh-CN" altLang="en-US" dirty="0" smtClean="0"/>
              <a:t>层转换为对应的</a:t>
            </a:r>
            <a:r>
              <a:rPr lang="en-US" altLang="zh-CN" dirty="0" smtClean="0"/>
              <a:t>embedding</a:t>
            </a:r>
            <a:r>
              <a:rPr lang="zh-CN" altLang="en-US" dirty="0" smtClean="0"/>
              <a:t>，再进行拼接作为输入。</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稠密特征：连续特征主要包含以下几类：商品画像特征如点击数，点击率，转化率统计特征；用户画像特征如购买力指数；用户</a:t>
            </a:r>
            <a:r>
              <a:rPr lang="en-US" altLang="zh-CN" dirty="0" smtClean="0"/>
              <a:t>-</a:t>
            </a:r>
            <a:r>
              <a:rPr lang="zh-CN" altLang="en-US" dirty="0" smtClean="0"/>
              <a:t>商品匹配特征和交互特征如用户在过去</a:t>
            </a:r>
            <a:r>
              <a:rPr lang="en-US" altLang="zh-CN" dirty="0" smtClean="0"/>
              <a:t>1</a:t>
            </a:r>
            <a:r>
              <a:rPr lang="zh-CN" altLang="en-US" dirty="0" smtClean="0"/>
              <a:t>天／</a:t>
            </a:r>
            <a:r>
              <a:rPr lang="en-US" altLang="zh-CN" dirty="0" smtClean="0"/>
              <a:t>3</a:t>
            </a:r>
            <a:r>
              <a:rPr lang="zh-CN" altLang="en-US" dirty="0" smtClean="0"/>
              <a:t>天／</a:t>
            </a:r>
            <a:r>
              <a:rPr lang="en-US" altLang="zh-CN" dirty="0" smtClean="0"/>
              <a:t>7</a:t>
            </a:r>
            <a:r>
              <a:rPr lang="zh-CN" altLang="en-US" dirty="0" smtClean="0"/>
              <a:t>天点击过相同品类商品的次数。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为了捕捉用户的多种兴趣，使用独立的</a:t>
            </a:r>
            <a:r>
              <a:rPr lang="en-US" altLang="zh-CN" sz="1200" b="0" i="0" kern="1200" dirty="0" smtClean="0">
                <a:solidFill>
                  <a:schemeClr val="tx1"/>
                </a:solidFill>
                <a:effectLst/>
                <a:latin typeface="+mn-lt"/>
                <a:ea typeface="+mn-ea"/>
                <a:cs typeface="+mn-cs"/>
              </a:rPr>
              <a:t>Deep Interest Transformers</a:t>
            </a:r>
            <a:r>
              <a:rPr lang="zh-CN" altLang="en-US" sz="1200" b="0" i="0" kern="1200" dirty="0" smtClean="0">
                <a:solidFill>
                  <a:schemeClr val="tx1"/>
                </a:solidFill>
                <a:effectLst/>
                <a:latin typeface="+mn-lt"/>
                <a:ea typeface="+mn-ea"/>
                <a:cs typeface="+mn-cs"/>
              </a:rPr>
              <a:t>，建模用户的点击序列、购物车序列和购买序列来学习用户相应的短期、中期和长期的兴趣向量。用户过去</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天内最近点击过的</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个商品、用户过去</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年内最近加购和下单的</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个商品。</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6</a:t>
            </a:fld>
            <a:endParaRPr lang="zh-CN" altLang="en-US"/>
          </a:p>
        </p:txBody>
      </p:sp>
    </p:spTree>
    <p:extLst>
      <p:ext uri="{BB962C8B-B14F-4D97-AF65-F5344CB8AC3E}">
        <p14:creationId xmlns:p14="http://schemas.microsoft.com/office/powerpoint/2010/main" val="500226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其结构与</a:t>
            </a:r>
            <a:r>
              <a:rPr lang="en-US" altLang="zh-CN" dirty="0" smtClean="0"/>
              <a:t>transformer</a:t>
            </a:r>
            <a:r>
              <a:rPr lang="zh-CN" altLang="en-US" dirty="0" smtClean="0"/>
              <a:t>基本一致，这里使用的是完整的</a:t>
            </a:r>
            <a:r>
              <a:rPr lang="en-US" altLang="zh-CN" dirty="0" smtClean="0"/>
              <a:t>encoder-decoder</a:t>
            </a:r>
            <a:r>
              <a:rPr lang="zh-CN" altLang="en-US" dirty="0" smtClean="0"/>
              <a:t>结构。而在过去的论文大都只使用</a:t>
            </a:r>
            <a:r>
              <a:rPr lang="en-US" altLang="zh-CN" dirty="0" smtClean="0"/>
              <a:t>encoder</a:t>
            </a:r>
            <a:r>
              <a:rPr lang="zh-CN" altLang="en-US" dirty="0" smtClean="0"/>
              <a:t>部分，如阿里的</a:t>
            </a:r>
            <a:r>
              <a:rPr lang="en-US" altLang="zh-CN" dirty="0" smtClean="0"/>
              <a:t>BST</a:t>
            </a:r>
            <a:r>
              <a:rPr lang="zh-CN" altLang="en-US" dirty="0" smtClean="0"/>
              <a:t>，将用户行为序列和目标商品一起作为</a:t>
            </a:r>
            <a:r>
              <a:rPr lang="en-US" altLang="zh-CN" dirty="0" smtClean="0"/>
              <a:t>encoder</a:t>
            </a:r>
            <a:r>
              <a:rPr lang="zh-CN" altLang="en-US" dirty="0" smtClean="0"/>
              <a:t>部分的输入。</a:t>
            </a:r>
          </a:p>
          <a:p>
            <a:r>
              <a:rPr lang="en-US" altLang="zh-CN" dirty="0" smtClean="0"/>
              <a:t>transformer</a:t>
            </a:r>
            <a:r>
              <a:rPr lang="zh-CN" altLang="en-US" dirty="0" smtClean="0"/>
              <a:t>的具体计算过程本文就不再介绍了，主要讲一下</a:t>
            </a:r>
            <a:r>
              <a:rPr lang="en-US" altLang="zh-CN" dirty="0" smtClean="0"/>
              <a:t>positional encoding</a:t>
            </a:r>
            <a:r>
              <a:rPr lang="zh-CN" altLang="en-US" dirty="0" smtClean="0"/>
              <a:t>。论文对比了两种不同的</a:t>
            </a:r>
            <a:r>
              <a:rPr lang="en-US" altLang="zh-CN" dirty="0" smtClean="0"/>
              <a:t>positional encoding</a:t>
            </a:r>
            <a:r>
              <a:rPr lang="zh-CN" altLang="en-US" dirty="0" smtClean="0"/>
              <a:t>的方式，一种是使用</a:t>
            </a:r>
            <a:r>
              <a:rPr lang="en-US" altLang="zh-CN" dirty="0" smtClean="0"/>
              <a:t>sin-cos</a:t>
            </a:r>
            <a:r>
              <a:rPr lang="zh-CN" altLang="en-US" dirty="0" smtClean="0"/>
              <a:t>函数，这样每个位置的</a:t>
            </a:r>
            <a:r>
              <a:rPr lang="en-US" altLang="zh-CN" dirty="0" smtClean="0"/>
              <a:t>positional encoding</a:t>
            </a:r>
            <a:r>
              <a:rPr lang="zh-CN" altLang="en-US" dirty="0" smtClean="0"/>
              <a:t>是固定的，这也是原论文使用的方式。另一种是对每一个位置赋予一个</a:t>
            </a:r>
            <a:r>
              <a:rPr lang="en-US" altLang="zh-CN" dirty="0" smtClean="0"/>
              <a:t>embedding</a:t>
            </a:r>
            <a:r>
              <a:rPr lang="zh-CN" altLang="en-US" dirty="0" smtClean="0"/>
              <a:t>，作为网络参数进行学习。实验的结果是第二种方式更加合适。</a:t>
            </a:r>
          </a:p>
          <a:p>
            <a:r>
              <a:rPr lang="zh-CN" altLang="en-US" dirty="0" smtClean="0"/>
              <a:t>当然还有其他的建模方式，如使用时间戳离散化后对应的</a:t>
            </a:r>
            <a:r>
              <a:rPr lang="en-US" altLang="zh-CN" dirty="0" smtClean="0"/>
              <a:t>embedding</a:t>
            </a:r>
            <a:r>
              <a:rPr lang="zh-CN" altLang="en-US" dirty="0" smtClean="0"/>
              <a:t>作为</a:t>
            </a:r>
            <a:r>
              <a:rPr lang="en-US" altLang="zh-CN" dirty="0" smtClean="0"/>
              <a:t>positional encoding</a:t>
            </a:r>
            <a:r>
              <a:rPr lang="zh-CN" altLang="en-US" dirty="0" smtClean="0"/>
              <a:t>。</a:t>
            </a:r>
            <a:endParaRPr lang="en-US" altLang="zh-CN" dirty="0" smtClean="0"/>
          </a:p>
          <a:p>
            <a:r>
              <a:rPr lang="en-US" altLang="zh-CN" dirty="0" smtClean="0"/>
              <a:t>https://blog.csdn.net/longxinchen_ml/article/details/86533005</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7</a:t>
            </a:fld>
            <a:endParaRPr lang="zh-CN" altLang="en-US"/>
          </a:p>
        </p:txBody>
      </p:sp>
    </p:spTree>
    <p:extLst>
      <p:ext uri="{BB962C8B-B14F-4D97-AF65-F5344CB8AC3E}">
        <p14:creationId xmlns:p14="http://schemas.microsoft.com/office/powerpoint/2010/main" val="3280896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Encoder.</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encoder</a:t>
            </a:r>
            <a:r>
              <a:rPr lang="zh-CN" altLang="en-US" sz="1200" b="0" i="0" kern="1200" dirty="0" smtClean="0">
                <a:solidFill>
                  <a:schemeClr val="tx1"/>
                </a:solidFill>
                <a:effectLst/>
                <a:latin typeface="+mn-lt"/>
                <a:ea typeface="+mn-ea"/>
                <a:cs typeface="+mn-cs"/>
              </a:rPr>
              <a:t>对行为序列的</a:t>
            </a:r>
            <a:r>
              <a:rPr lang="en-US" altLang="zh-CN" sz="1200" b="0" i="0" kern="1200" dirty="0" smtClean="0">
                <a:solidFill>
                  <a:schemeClr val="tx1"/>
                </a:solidFill>
                <a:effectLst/>
                <a:latin typeface="+mn-lt"/>
                <a:ea typeface="+mn-ea"/>
                <a:cs typeface="+mn-cs"/>
              </a:rPr>
              <a:t>embedding</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self-attention block</a:t>
            </a:r>
            <a:r>
              <a:rPr lang="zh-CN" altLang="en-US" sz="1200" b="0" i="0" kern="1200" dirty="0" smtClean="0">
                <a:solidFill>
                  <a:schemeClr val="tx1"/>
                </a:solidFill>
                <a:effectLst/>
                <a:latin typeface="+mn-lt"/>
                <a:ea typeface="+mn-ea"/>
                <a:cs typeface="+mn-cs"/>
              </a:rPr>
              <a:t>，使得序列里的每个商品能与输入序列里的全部</a:t>
            </a:r>
            <a:r>
              <a:rPr lang="en-US" altLang="zh-CN" sz="1200" b="0" i="0" kern="1200" dirty="0" err="1" smtClean="0">
                <a:solidFill>
                  <a:schemeClr val="tx1"/>
                </a:solidFill>
                <a:effectLst/>
                <a:latin typeface="+mn-lt"/>
                <a:ea typeface="+mn-ea"/>
                <a:cs typeface="+mn-cs"/>
              </a:rPr>
              <a:t>sku</a:t>
            </a:r>
            <a:r>
              <a:rPr lang="zh-CN" altLang="en-US" sz="1200" b="0" i="0" kern="1200" dirty="0" smtClean="0">
                <a:solidFill>
                  <a:schemeClr val="tx1"/>
                </a:solidFill>
                <a:effectLst/>
                <a:latin typeface="+mn-lt"/>
                <a:ea typeface="+mn-ea"/>
                <a:cs typeface="+mn-cs"/>
              </a:rPr>
              <a:t>交互。</a:t>
            </a:r>
            <a:r>
              <a:rPr lang="en-US" altLang="zh-CN" sz="1200" b="0" i="0" kern="1200" dirty="0" smtClean="0">
                <a:solidFill>
                  <a:schemeClr val="tx1"/>
                </a:solidFill>
                <a:effectLst/>
                <a:latin typeface="+mn-lt"/>
                <a:ea typeface="+mn-ea"/>
                <a:cs typeface="+mn-cs"/>
              </a:rPr>
              <a:t>self-attention</a:t>
            </a:r>
            <a:r>
              <a:rPr lang="zh-CN" altLang="en-US" sz="1200" b="0" i="0" kern="1200" dirty="0" smtClean="0">
                <a:solidFill>
                  <a:schemeClr val="tx1"/>
                </a:solidFill>
                <a:effectLst/>
                <a:latin typeface="+mn-lt"/>
                <a:ea typeface="+mn-ea"/>
                <a:cs typeface="+mn-cs"/>
              </a:rPr>
              <a:t>机制建模用户行为序列中任意两个商品的相互关系，能够更好地从历史行为中学习用户的兴趣。</a:t>
            </a:r>
          </a:p>
          <a:p>
            <a:r>
              <a:rPr lang="en-US" altLang="zh-CN" sz="1200" b="1" i="0" kern="1200" dirty="0" smtClean="0">
                <a:solidFill>
                  <a:schemeClr val="tx1"/>
                </a:solidFill>
                <a:effectLst/>
                <a:latin typeface="+mn-lt"/>
                <a:ea typeface="+mn-ea"/>
                <a:cs typeface="+mn-cs"/>
              </a:rPr>
              <a:t>Decoder. </a:t>
            </a:r>
            <a:r>
              <a:rPr lang="zh-CN" altLang="en-US" sz="1200" b="0" i="0" kern="1200" dirty="0" smtClean="0">
                <a:solidFill>
                  <a:schemeClr val="tx1"/>
                </a:solidFill>
                <a:effectLst/>
                <a:latin typeface="+mn-lt"/>
                <a:ea typeface="+mn-ea"/>
                <a:cs typeface="+mn-cs"/>
              </a:rPr>
              <a:t>由于用户的兴趣是多样的，</a:t>
            </a:r>
            <a:r>
              <a:rPr lang="en-US" altLang="zh-CN" sz="1200" b="0" i="0" kern="1200" dirty="0" smtClean="0">
                <a:solidFill>
                  <a:schemeClr val="tx1"/>
                </a:solidFill>
                <a:effectLst/>
                <a:latin typeface="+mn-lt"/>
                <a:ea typeface="+mn-ea"/>
                <a:cs typeface="+mn-cs"/>
              </a:rPr>
              <a:t>decoder</a:t>
            </a:r>
            <a:r>
              <a:rPr lang="zh-CN" altLang="en-US" sz="1200" b="0" i="0" kern="1200" dirty="0" smtClean="0">
                <a:solidFill>
                  <a:schemeClr val="tx1"/>
                </a:solidFill>
                <a:effectLst/>
                <a:latin typeface="+mn-lt"/>
                <a:ea typeface="+mn-ea"/>
                <a:cs typeface="+mn-cs"/>
              </a:rPr>
              <a:t>使用目标商品做为</a:t>
            </a:r>
            <a:r>
              <a:rPr lang="en-US" altLang="zh-CN" sz="1200" b="0" i="0" kern="1200" dirty="0" smtClean="0">
                <a:solidFill>
                  <a:schemeClr val="tx1"/>
                </a:solidFill>
                <a:effectLst/>
                <a:latin typeface="+mn-lt"/>
                <a:ea typeface="+mn-ea"/>
                <a:cs typeface="+mn-cs"/>
              </a:rPr>
              <a:t>query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encoder</a:t>
            </a:r>
            <a:r>
              <a:rPr lang="zh-CN" altLang="en-US" sz="1200" b="0" i="0" kern="1200" dirty="0" smtClean="0">
                <a:solidFill>
                  <a:schemeClr val="tx1"/>
                </a:solidFill>
                <a:effectLst/>
                <a:latin typeface="+mn-lt"/>
                <a:ea typeface="+mn-ea"/>
                <a:cs typeface="+mn-cs"/>
              </a:rPr>
              <a:t>的输出做为</a:t>
            </a:r>
            <a:r>
              <a:rPr lang="en-US" altLang="zh-CN" sz="1200" b="0" i="0" kern="1200" dirty="0" smtClean="0">
                <a:solidFill>
                  <a:schemeClr val="tx1"/>
                </a:solidFill>
                <a:effectLst/>
                <a:latin typeface="+mn-lt"/>
                <a:ea typeface="+mn-ea"/>
                <a:cs typeface="+mn-cs"/>
              </a:rPr>
              <a:t>keys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values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decoder</a:t>
            </a:r>
            <a:r>
              <a:rPr lang="zh-CN" altLang="en-US" sz="1200" b="0" i="0" kern="1200" dirty="0" smtClean="0">
                <a:solidFill>
                  <a:schemeClr val="tx1"/>
                </a:solidFill>
                <a:effectLst/>
                <a:latin typeface="+mn-lt"/>
                <a:ea typeface="+mn-ea"/>
                <a:cs typeface="+mn-cs"/>
              </a:rPr>
              <a:t>学习目标商品和历史序列中每个商品的</a:t>
            </a:r>
            <a:r>
              <a:rPr lang="en-US" altLang="zh-CN" sz="1200" b="0" i="0" kern="1200" dirty="0" smtClean="0">
                <a:solidFill>
                  <a:schemeClr val="tx1"/>
                </a:solidFill>
                <a:effectLst/>
                <a:latin typeface="+mn-lt"/>
                <a:ea typeface="+mn-ea"/>
                <a:cs typeface="+mn-cs"/>
              </a:rPr>
              <a:t>attention score</a:t>
            </a:r>
            <a:r>
              <a:rPr lang="zh-CN" altLang="en-US" sz="1200" b="0" i="0" kern="1200" dirty="0" smtClean="0">
                <a:solidFill>
                  <a:schemeClr val="tx1"/>
                </a:solidFill>
                <a:effectLst/>
                <a:latin typeface="+mn-lt"/>
                <a:ea typeface="+mn-ea"/>
                <a:cs typeface="+mn-cs"/>
              </a:rPr>
              <a:t>，为每个目标商品学习唯一的兴趣表示。兴趣向量随着不同的目标商品而发生变化，提高了模型的表达能力。</a:t>
            </a:r>
          </a:p>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8</a:t>
            </a:fld>
            <a:endParaRPr lang="zh-CN" altLang="en-US"/>
          </a:p>
        </p:txBody>
      </p:sp>
    </p:spTree>
    <p:extLst>
      <p:ext uri="{BB962C8B-B14F-4D97-AF65-F5344CB8AC3E}">
        <p14:creationId xmlns:p14="http://schemas.microsoft.com/office/powerpoint/2010/main" val="2040692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 Deep Neural Networks are sensitive to the scaling of their inputs, we use the Z-score Normalization method to normalize the dense features. </a:t>
            </a:r>
          </a:p>
          <a:p>
            <a:r>
              <a:rPr lang="en-US" altLang="zh-CN" dirty="0" smtClean="0"/>
              <a:t>In the JD Recommender System, we use 615 dense features</a:t>
            </a:r>
            <a:r>
              <a:rPr lang="zh-CN" altLang="en-US" dirty="0" smtClean="0"/>
              <a:t>，</a:t>
            </a:r>
            <a:r>
              <a:rPr lang="en-US" altLang="zh-CN" dirty="0" smtClean="0"/>
              <a:t>5</a:t>
            </a:r>
            <a:r>
              <a:rPr lang="zh-CN" altLang="en-US" baseline="0" dirty="0" smtClean="0"/>
              <a:t>年</a:t>
            </a:r>
            <a:r>
              <a:rPr lang="en-US" altLang="zh-CN" baseline="0" dirty="0" err="1" smtClean="0"/>
              <a:t>gbdt</a:t>
            </a:r>
            <a:r>
              <a:rPr lang="zh-CN" altLang="en-US" baseline="0" dirty="0" smtClean="0"/>
              <a:t>优化经验总结。</a:t>
            </a:r>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9</a:t>
            </a:fld>
            <a:endParaRPr lang="zh-CN" altLang="en-US"/>
          </a:p>
        </p:txBody>
      </p:sp>
    </p:spTree>
    <p:extLst>
      <p:ext uri="{BB962C8B-B14F-4D97-AF65-F5344CB8AC3E}">
        <p14:creationId xmlns:p14="http://schemas.microsoft.com/office/powerpoint/2010/main" val="3978510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B5DC09-7F95-0F4E-A3C8-0A51C5687D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175162F-41FA-5842-86F8-62860566A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55C3FB6-7667-5541-B7AF-2516882F4412}"/>
              </a:ext>
            </a:extLst>
          </p:cNvPr>
          <p:cNvSpPr>
            <a:spLocks noGrp="1"/>
          </p:cNvSpPr>
          <p:nvPr>
            <p:ph type="dt" sz="half" idx="10"/>
          </p:nvPr>
        </p:nvSpPr>
        <p:spPr/>
        <p:txBody>
          <a:bodyPr/>
          <a:lstStyle/>
          <a:p>
            <a:fld id="{F6555BD1-08EB-DD43-A58D-C1144B7BAFBB}" type="datetimeFigureOut">
              <a:rPr lang="en-US" smtClean="0">
                <a:solidFill>
                  <a:prstClr val="black">
                    <a:tint val="75000"/>
                  </a:prstClr>
                </a:solidFill>
              </a:rPr>
              <a:pPr/>
              <a:t>3/1/2021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BA730F01-52BE-D943-B478-58C54013143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5356ADF5-F51B-D24D-9C0C-0CF2A6471954}"/>
              </a:ext>
            </a:extLst>
          </p:cNvPr>
          <p:cNvSpPr>
            <a:spLocks noGrp="1"/>
          </p:cNvSpPr>
          <p:nvPr>
            <p:ph type="sldNum" sz="quarter" idx="12"/>
          </p:nvPr>
        </p:nvSpPr>
        <p:spPr/>
        <p:txBody>
          <a:bodyPr/>
          <a:lstStyle/>
          <a:p>
            <a:fld id="{A950E17E-9B91-754C-8D01-4288449093E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951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88935D-2349-F842-8B8E-E4E6D7BA60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201AC43-CBE1-B241-943B-0C58579799F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5C7A019-320F-124B-9B0F-13FE61ADED36}"/>
              </a:ext>
            </a:extLst>
          </p:cNvPr>
          <p:cNvSpPr>
            <a:spLocks noGrp="1"/>
          </p:cNvSpPr>
          <p:nvPr>
            <p:ph type="dt" sz="half" idx="10"/>
          </p:nvPr>
        </p:nvSpPr>
        <p:spPr/>
        <p:txBody>
          <a:bodyPr/>
          <a:lstStyle/>
          <a:p>
            <a:fld id="{F6555BD1-08EB-DD43-A58D-C1144B7BAFBB}" type="datetimeFigureOut">
              <a:rPr lang="en-US" smtClean="0">
                <a:solidFill>
                  <a:prstClr val="black">
                    <a:tint val="75000"/>
                  </a:prstClr>
                </a:solidFill>
              </a:rPr>
              <a:pPr/>
              <a:t>3/1/2021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B7C82AF-CAA1-0140-998D-65711B7CC9C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F31AE51E-0511-BD41-AC0C-95BB8519616B}"/>
              </a:ext>
            </a:extLst>
          </p:cNvPr>
          <p:cNvSpPr>
            <a:spLocks noGrp="1"/>
          </p:cNvSpPr>
          <p:nvPr>
            <p:ph type="sldNum" sz="quarter" idx="12"/>
          </p:nvPr>
        </p:nvSpPr>
        <p:spPr/>
        <p:txBody>
          <a:bodyPr/>
          <a:lstStyle/>
          <a:p>
            <a:fld id="{A950E17E-9B91-754C-8D01-4288449093E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008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D90AAA2-C5A2-3545-B292-358942DBBE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A8C31F7-7DD4-E24A-A3FA-A4D3750D36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7BC62D8-5DC8-D345-93BB-7CF8CB85961A}"/>
              </a:ext>
            </a:extLst>
          </p:cNvPr>
          <p:cNvSpPr>
            <a:spLocks noGrp="1"/>
          </p:cNvSpPr>
          <p:nvPr>
            <p:ph type="dt" sz="half" idx="10"/>
          </p:nvPr>
        </p:nvSpPr>
        <p:spPr/>
        <p:txBody>
          <a:bodyPr/>
          <a:lstStyle/>
          <a:p>
            <a:fld id="{F6555BD1-08EB-DD43-A58D-C1144B7BAFBB}" type="datetimeFigureOut">
              <a:rPr lang="en-US" smtClean="0">
                <a:solidFill>
                  <a:prstClr val="black">
                    <a:tint val="75000"/>
                  </a:prstClr>
                </a:solidFill>
              </a:rPr>
              <a:pPr/>
              <a:t>3/1/2021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0608C2C4-B203-814B-B84A-E732F2A8F7D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677D80D3-C1D8-F84E-AC4D-954DD14283F1}"/>
              </a:ext>
            </a:extLst>
          </p:cNvPr>
          <p:cNvSpPr>
            <a:spLocks noGrp="1"/>
          </p:cNvSpPr>
          <p:nvPr>
            <p:ph type="sldNum" sz="quarter" idx="12"/>
          </p:nvPr>
        </p:nvSpPr>
        <p:spPr/>
        <p:txBody>
          <a:bodyPr/>
          <a:lstStyle/>
          <a:p>
            <a:fld id="{A950E17E-9B91-754C-8D01-4288449093E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6220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2" name="幻灯片编号"/>
          <p:cNvSpPr txBox="1">
            <a:spLocks noGrp="1"/>
          </p:cNvSpPr>
          <p:nvPr>
            <p:ph type="sldNum" sz="quarter" idx="2"/>
          </p:nvPr>
        </p:nvSpPr>
        <p:spPr>
          <a:xfrm>
            <a:off x="8473620" y="6221731"/>
            <a:ext cx="263980" cy="269239"/>
          </a:xfrm>
          <a:prstGeom prst="rect">
            <a:avLst/>
          </a:prstGeom>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80903861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流程图: 数据 2"/>
          <p:cNvSpPr/>
          <p:nvPr userDrawn="1"/>
        </p:nvSpPr>
        <p:spPr>
          <a:xfrm>
            <a:off x="378978" y="24271"/>
            <a:ext cx="1359462" cy="517891"/>
          </a:xfrm>
          <a:prstGeom prst="flowChartInputOutput">
            <a:avLst/>
          </a:prstGeom>
          <a:solidFill>
            <a:schemeClr val="accent1">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5"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987" t="82596" r="75769" b="6430"/>
          <a:stretch/>
        </p:blipFill>
        <p:spPr>
          <a:xfrm>
            <a:off x="10038998" y="0"/>
            <a:ext cx="2088266" cy="606903"/>
          </a:xfrm>
          <a:prstGeom prst="rect">
            <a:avLst/>
          </a:prstGeom>
        </p:spPr>
      </p:pic>
      <p:sp>
        <p:nvSpPr>
          <p:cNvPr id="6" name="流程图: 数据 5"/>
          <p:cNvSpPr/>
          <p:nvPr userDrawn="1"/>
        </p:nvSpPr>
        <p:spPr>
          <a:xfrm>
            <a:off x="40460" y="24271"/>
            <a:ext cx="1359462" cy="517891"/>
          </a:xfrm>
          <a:prstGeom prst="flowChartInputOutput">
            <a:avLst/>
          </a:prstGeom>
          <a:solidFill>
            <a:schemeClr val="accent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7" name="直接连接符 6"/>
          <p:cNvCxnSpPr/>
          <p:nvPr userDrawn="1"/>
        </p:nvCxnSpPr>
        <p:spPr>
          <a:xfrm>
            <a:off x="80920" y="525978"/>
            <a:ext cx="9678075" cy="16184"/>
          </a:xfrm>
          <a:prstGeom prst="line">
            <a:avLst/>
          </a:prstGeom>
          <a:ln w="38100">
            <a:solidFill>
              <a:srgbClr val="2E75B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862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E71952-88C5-614B-8BEB-E40666107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E35F247-C8E3-2749-AD5C-BFEC21064E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19F19E-DCFA-AB4C-BC25-041ABBFE3472}"/>
              </a:ext>
            </a:extLst>
          </p:cNvPr>
          <p:cNvSpPr>
            <a:spLocks noGrp="1"/>
          </p:cNvSpPr>
          <p:nvPr>
            <p:ph type="dt" sz="half" idx="10"/>
          </p:nvPr>
        </p:nvSpPr>
        <p:spPr/>
        <p:txBody>
          <a:bodyPr/>
          <a:lstStyle/>
          <a:p>
            <a:fld id="{F6555BD1-08EB-DD43-A58D-C1144B7BAFBB}" type="datetimeFigureOut">
              <a:rPr lang="en-US" smtClean="0">
                <a:solidFill>
                  <a:prstClr val="black">
                    <a:tint val="75000"/>
                  </a:prstClr>
                </a:solidFill>
              </a:rPr>
              <a:pPr/>
              <a:t>3/1/2021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DC2AEB37-7EB2-7F45-A577-CA8553F1885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EA900714-E1C4-4D4C-93B8-0E9C5BE8E056}"/>
              </a:ext>
            </a:extLst>
          </p:cNvPr>
          <p:cNvSpPr>
            <a:spLocks noGrp="1"/>
          </p:cNvSpPr>
          <p:nvPr>
            <p:ph type="sldNum" sz="quarter" idx="12"/>
          </p:nvPr>
        </p:nvSpPr>
        <p:spPr/>
        <p:txBody>
          <a:bodyPr/>
          <a:lstStyle/>
          <a:p>
            <a:fld id="{A950E17E-9B91-754C-8D01-4288449093E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124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69ACF-8157-C84D-A21A-E3D226F75D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33A08EC-2F94-B942-83D0-666DBEAB8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5EF46D1-1394-A042-BAF2-82F661015FA4}"/>
              </a:ext>
            </a:extLst>
          </p:cNvPr>
          <p:cNvSpPr>
            <a:spLocks noGrp="1"/>
          </p:cNvSpPr>
          <p:nvPr>
            <p:ph type="dt" sz="half" idx="10"/>
          </p:nvPr>
        </p:nvSpPr>
        <p:spPr/>
        <p:txBody>
          <a:bodyPr/>
          <a:lstStyle/>
          <a:p>
            <a:fld id="{F6555BD1-08EB-DD43-A58D-C1144B7BAFBB}" type="datetimeFigureOut">
              <a:rPr lang="en-US" smtClean="0">
                <a:solidFill>
                  <a:prstClr val="black">
                    <a:tint val="75000"/>
                  </a:prstClr>
                </a:solidFill>
              </a:rPr>
              <a:pPr/>
              <a:t>3/1/2021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EC2C695-01C5-6B4B-8D43-33C628761EF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88F1CBBE-967C-234A-840A-310CEE5114E2}"/>
              </a:ext>
            </a:extLst>
          </p:cNvPr>
          <p:cNvSpPr>
            <a:spLocks noGrp="1"/>
          </p:cNvSpPr>
          <p:nvPr>
            <p:ph type="sldNum" sz="quarter" idx="12"/>
          </p:nvPr>
        </p:nvSpPr>
        <p:spPr/>
        <p:txBody>
          <a:bodyPr/>
          <a:lstStyle/>
          <a:p>
            <a:fld id="{A950E17E-9B91-754C-8D01-4288449093E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9385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1C6FC-3114-C944-AB9C-59621203A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F81DAAF-AE4E-BC4E-9F67-27AEC120E5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B48E457-E7BB-1148-AA27-063DE1E06C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115823A-882E-8849-91A6-D92ED03DB652}"/>
              </a:ext>
            </a:extLst>
          </p:cNvPr>
          <p:cNvSpPr>
            <a:spLocks noGrp="1"/>
          </p:cNvSpPr>
          <p:nvPr>
            <p:ph type="dt" sz="half" idx="10"/>
          </p:nvPr>
        </p:nvSpPr>
        <p:spPr/>
        <p:txBody>
          <a:bodyPr/>
          <a:lstStyle/>
          <a:p>
            <a:fld id="{F6555BD1-08EB-DD43-A58D-C1144B7BAFBB}" type="datetimeFigureOut">
              <a:rPr lang="en-US" smtClean="0">
                <a:solidFill>
                  <a:prstClr val="black">
                    <a:tint val="75000"/>
                  </a:prstClr>
                </a:solidFill>
              </a:rPr>
              <a:pPr/>
              <a:t>3/1/2021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43EC06FE-245A-9F4C-8B27-31DA6BB19BEF}"/>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4717B24C-45B9-2F44-9B19-62A99037CDA2}"/>
              </a:ext>
            </a:extLst>
          </p:cNvPr>
          <p:cNvSpPr>
            <a:spLocks noGrp="1"/>
          </p:cNvSpPr>
          <p:nvPr>
            <p:ph type="sldNum" sz="quarter" idx="12"/>
          </p:nvPr>
        </p:nvSpPr>
        <p:spPr/>
        <p:txBody>
          <a:bodyPr/>
          <a:lstStyle/>
          <a:p>
            <a:fld id="{A950E17E-9B91-754C-8D01-4288449093E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322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8E9545-1C26-1240-AA7D-93E5CF5C03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B5A38CD-33FE-E142-8733-D55B6E06F7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FBCF8C0D-FC9C-3843-B6DB-ABBBA4154A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0956EBA-D22F-4044-8261-561F18660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855A8ABD-C82A-5846-9A93-8B07DEE7451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FBF8727-D4E1-2143-9373-0C4E9DB60708}"/>
              </a:ext>
            </a:extLst>
          </p:cNvPr>
          <p:cNvSpPr>
            <a:spLocks noGrp="1"/>
          </p:cNvSpPr>
          <p:nvPr>
            <p:ph type="dt" sz="half" idx="10"/>
          </p:nvPr>
        </p:nvSpPr>
        <p:spPr/>
        <p:txBody>
          <a:bodyPr/>
          <a:lstStyle/>
          <a:p>
            <a:fld id="{F6555BD1-08EB-DD43-A58D-C1144B7BAFBB}" type="datetimeFigureOut">
              <a:rPr lang="en-US" smtClean="0">
                <a:solidFill>
                  <a:prstClr val="black">
                    <a:tint val="75000"/>
                  </a:prstClr>
                </a:solidFill>
              </a:rPr>
              <a:pPr/>
              <a:t>3/1/2021</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5697FEE2-F8B1-AD4B-A24D-170B2A58979C}"/>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9CD78670-8BCC-2840-9E49-56B9EF958A9C}"/>
              </a:ext>
            </a:extLst>
          </p:cNvPr>
          <p:cNvSpPr>
            <a:spLocks noGrp="1"/>
          </p:cNvSpPr>
          <p:nvPr>
            <p:ph type="sldNum" sz="quarter" idx="12"/>
          </p:nvPr>
        </p:nvSpPr>
        <p:spPr/>
        <p:txBody>
          <a:bodyPr/>
          <a:lstStyle/>
          <a:p>
            <a:fld id="{A950E17E-9B91-754C-8D01-4288449093E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95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8514E3-D9D7-C64C-A7D3-32C578AACC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A2D58CA-95A5-0947-98ED-B3E7D21301C9}"/>
              </a:ext>
            </a:extLst>
          </p:cNvPr>
          <p:cNvSpPr>
            <a:spLocks noGrp="1"/>
          </p:cNvSpPr>
          <p:nvPr>
            <p:ph type="dt" sz="half" idx="10"/>
          </p:nvPr>
        </p:nvSpPr>
        <p:spPr/>
        <p:txBody>
          <a:bodyPr/>
          <a:lstStyle/>
          <a:p>
            <a:fld id="{F6555BD1-08EB-DD43-A58D-C1144B7BAFBB}" type="datetimeFigureOut">
              <a:rPr lang="en-US" smtClean="0">
                <a:solidFill>
                  <a:prstClr val="black">
                    <a:tint val="75000"/>
                  </a:prstClr>
                </a:solidFill>
              </a:rPr>
              <a:pPr/>
              <a:t>3/1/2021</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A5CEE0E6-B1BE-7049-A70D-BD7EBFE0928A}"/>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1B291F1C-6D87-5949-9761-A5EB7EF78684}"/>
              </a:ext>
            </a:extLst>
          </p:cNvPr>
          <p:cNvSpPr>
            <a:spLocks noGrp="1"/>
          </p:cNvSpPr>
          <p:nvPr>
            <p:ph type="sldNum" sz="quarter" idx="12"/>
          </p:nvPr>
        </p:nvSpPr>
        <p:spPr/>
        <p:txBody>
          <a:bodyPr/>
          <a:lstStyle/>
          <a:p>
            <a:fld id="{A950E17E-9B91-754C-8D01-4288449093E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6615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DD68F77-3063-9744-AB29-623FB5F58101}"/>
              </a:ext>
            </a:extLst>
          </p:cNvPr>
          <p:cNvSpPr>
            <a:spLocks noGrp="1"/>
          </p:cNvSpPr>
          <p:nvPr>
            <p:ph type="dt" sz="half" idx="10"/>
          </p:nvPr>
        </p:nvSpPr>
        <p:spPr/>
        <p:txBody>
          <a:bodyPr/>
          <a:lstStyle/>
          <a:p>
            <a:fld id="{F6555BD1-08EB-DD43-A58D-C1144B7BAFBB}" type="datetimeFigureOut">
              <a:rPr lang="en-US" smtClean="0">
                <a:solidFill>
                  <a:prstClr val="black">
                    <a:tint val="75000"/>
                  </a:prstClr>
                </a:solidFill>
              </a:rPr>
              <a:pPr/>
              <a:t>3/1/2021</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BBC943AA-8D8A-8349-AFB7-56FCBBA01D9F}"/>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03CC6871-38EC-434D-9848-BD7AFD3CE9D2}"/>
              </a:ext>
            </a:extLst>
          </p:cNvPr>
          <p:cNvSpPr>
            <a:spLocks noGrp="1"/>
          </p:cNvSpPr>
          <p:nvPr>
            <p:ph type="sldNum" sz="quarter" idx="12"/>
          </p:nvPr>
        </p:nvSpPr>
        <p:spPr/>
        <p:txBody>
          <a:bodyPr/>
          <a:lstStyle/>
          <a:p>
            <a:fld id="{A950E17E-9B91-754C-8D01-4288449093E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6861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F424BA-320C-0C4B-8BCE-6B7DB5C2D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7E50EB1-2A34-724E-9771-EBA9427D66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9E3C66F-21C8-9245-8F3D-6D8B19F5F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05D1A0D-BA1C-8946-8AE5-E787ED6D6D04}"/>
              </a:ext>
            </a:extLst>
          </p:cNvPr>
          <p:cNvSpPr>
            <a:spLocks noGrp="1"/>
          </p:cNvSpPr>
          <p:nvPr>
            <p:ph type="dt" sz="half" idx="10"/>
          </p:nvPr>
        </p:nvSpPr>
        <p:spPr/>
        <p:txBody>
          <a:bodyPr/>
          <a:lstStyle/>
          <a:p>
            <a:fld id="{F6555BD1-08EB-DD43-A58D-C1144B7BAFBB}" type="datetimeFigureOut">
              <a:rPr lang="en-US" smtClean="0">
                <a:solidFill>
                  <a:prstClr val="black">
                    <a:tint val="75000"/>
                  </a:prstClr>
                </a:solidFill>
              </a:rPr>
              <a:pPr/>
              <a:t>3/1/2021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4A341925-9E78-5E4B-96F9-668C61FA0471}"/>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A4F8A013-D01A-034C-AD8E-5090C473A049}"/>
              </a:ext>
            </a:extLst>
          </p:cNvPr>
          <p:cNvSpPr>
            <a:spLocks noGrp="1"/>
          </p:cNvSpPr>
          <p:nvPr>
            <p:ph type="sldNum" sz="quarter" idx="12"/>
          </p:nvPr>
        </p:nvSpPr>
        <p:spPr/>
        <p:txBody>
          <a:bodyPr/>
          <a:lstStyle/>
          <a:p>
            <a:fld id="{A950E17E-9B91-754C-8D01-4288449093E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351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1966A-A9BE-D948-99C2-892F8EC82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8BBD6B6-6CB0-AD43-B68B-6FC235EE45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C82BE85-7143-644D-AFB0-1C7D6536C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A6F9EC5-91CB-EC41-95DA-4CCB0A2C823E}"/>
              </a:ext>
            </a:extLst>
          </p:cNvPr>
          <p:cNvSpPr>
            <a:spLocks noGrp="1"/>
          </p:cNvSpPr>
          <p:nvPr>
            <p:ph type="dt" sz="half" idx="10"/>
          </p:nvPr>
        </p:nvSpPr>
        <p:spPr/>
        <p:txBody>
          <a:bodyPr/>
          <a:lstStyle/>
          <a:p>
            <a:fld id="{F6555BD1-08EB-DD43-A58D-C1144B7BAFBB}" type="datetimeFigureOut">
              <a:rPr lang="en-US" smtClean="0">
                <a:solidFill>
                  <a:prstClr val="black">
                    <a:tint val="75000"/>
                  </a:prstClr>
                </a:solidFill>
              </a:rPr>
              <a:pPr/>
              <a:t>3/1/2021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64F996EE-80EE-0A43-8B82-72DD39AFCC0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987D0FB5-2BA7-7C4C-ADCE-110F35DC7871}"/>
              </a:ext>
            </a:extLst>
          </p:cNvPr>
          <p:cNvSpPr>
            <a:spLocks noGrp="1"/>
          </p:cNvSpPr>
          <p:nvPr>
            <p:ph type="sldNum" sz="quarter" idx="12"/>
          </p:nvPr>
        </p:nvSpPr>
        <p:spPr/>
        <p:txBody>
          <a:bodyPr/>
          <a:lstStyle/>
          <a:p>
            <a:fld id="{A950E17E-9B91-754C-8D01-4288449093E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577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AE2B4C8-A880-E74B-AAA2-39D0374EC2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DC0987E-30D1-1443-ADE1-C0A9AE6D65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1A565F5-D584-B548-8F73-BBC674E3D7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55BD1-08EB-DD43-A58D-C1144B7BAFBB}" type="datetimeFigureOut">
              <a:rPr lang="en-US" smtClean="0">
                <a:solidFill>
                  <a:prstClr val="black">
                    <a:tint val="75000"/>
                  </a:prstClr>
                </a:solidFill>
              </a:rPr>
              <a:pPr/>
              <a:t>3/1/2021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BD5DCACB-D314-C046-89B1-EB8E95BA00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8BBF751B-47FD-9147-9CDB-2A0B6E9B1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0E17E-9B91-754C-8D01-4288449093E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899057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52" r:id="rId12"/>
    <p:sldLayoutId id="214748375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github.com/guyulongcs/CIKM2020_DMT" TargetMode="External"/><Relationship Id="rId4" Type="http://schemas.openxmlformats.org/officeDocument/2006/relationships/image" Target="../media/image3.tiff"/></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3"/>
          <p:cNvSpPr txBox="1"/>
          <p:nvPr/>
        </p:nvSpPr>
        <p:spPr>
          <a:xfrm>
            <a:off x="884903" y="1251180"/>
            <a:ext cx="6056671" cy="69865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4400" b="1">
                <a:solidFill>
                  <a:srgbClr val="1B202D"/>
                </a:solidFill>
                <a:latin typeface="微软雅黑"/>
                <a:ea typeface="微软雅黑"/>
                <a:cs typeface="微软雅黑"/>
                <a:sym typeface="微软雅黑"/>
              </a:defRPr>
            </a:lvl1pPr>
          </a:lstStyle>
          <a:p>
            <a:pPr lvl="0" algn="ctr" hangingPunct="0">
              <a:lnSpc>
                <a:spcPct val="200000"/>
              </a:lnSpc>
              <a:defRPr/>
            </a:pPr>
            <a:r>
              <a:rPr lang="en-US" altLang="zh-CN" sz="2000" b="0" dirty="0" smtClean="0"/>
              <a:t>                </a:t>
            </a:r>
            <a:r>
              <a:rPr lang="en-US" altLang="zh-CN" sz="2000" dirty="0" smtClean="0"/>
              <a:t> </a:t>
            </a:r>
            <a:r>
              <a:rPr lang="en-US" altLang="zh-CN" dirty="0" smtClean="0"/>
              <a:t>DMT </a:t>
            </a:r>
            <a:r>
              <a:rPr lang="zh-CN" altLang="en-US" dirty="0" smtClean="0"/>
              <a:t>介绍</a:t>
            </a:r>
            <a:r>
              <a:rPr lang="en-US" kern="0" dirty="0"/>
              <a:t>	</a:t>
            </a:r>
            <a:r>
              <a:rPr lang="en-US" sz="2000" kern="0" dirty="0" smtClean="0"/>
              <a:t>		</a:t>
            </a:r>
          </a:p>
          <a:p>
            <a:pPr marL="0" marR="0" lvl="0" indent="0" algn="ctr" defTabSz="914400" rtl="0" eaLnBrk="1" fontAlgn="auto" latinLnBrk="0" hangingPunct="0">
              <a:lnSpc>
                <a:spcPct val="200000"/>
              </a:lnSpc>
              <a:spcBef>
                <a:spcPts val="0"/>
              </a:spcBef>
              <a:spcAft>
                <a:spcPts val="0"/>
              </a:spcAft>
              <a:buClrTx/>
              <a:buSzTx/>
              <a:buFontTx/>
              <a:buNone/>
              <a:tabLst/>
              <a:defRPr/>
            </a:pPr>
            <a:r>
              <a:rPr lang="zh-CN" altLang="en-US" sz="2000" b="0" kern="0" dirty="0" smtClean="0">
                <a:latin typeface="微软雅黑" panose="020B0503020204020204" pitchFamily="34" charset="-122"/>
                <a:ea typeface="微软雅黑" panose="020B0503020204020204" pitchFamily="34" charset="-122"/>
              </a:rPr>
              <a:t>张丽娜</a:t>
            </a:r>
            <a:endParaRPr lang="en-US" altLang="zh-CN" sz="2000" b="0" kern="0" dirty="0" smtClean="0">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0">
              <a:lnSpc>
                <a:spcPct val="200000"/>
              </a:lnSpc>
              <a:spcBef>
                <a:spcPts val="0"/>
              </a:spcBef>
              <a:spcAft>
                <a:spcPts val="0"/>
              </a:spcAft>
              <a:buClrTx/>
              <a:buSzTx/>
              <a:buFontTx/>
              <a:buNone/>
              <a:tabLst/>
              <a:defRPr/>
            </a:pPr>
            <a:endParaRPr lang="en-US" altLang="zh-CN" sz="2000" b="0" kern="0" dirty="0">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0">
              <a:lnSpc>
                <a:spcPct val="200000"/>
              </a:lnSpc>
              <a:spcBef>
                <a:spcPts val="0"/>
              </a:spcBef>
              <a:spcAft>
                <a:spcPts val="0"/>
              </a:spcAft>
              <a:buClrTx/>
              <a:buSzTx/>
              <a:buFontTx/>
              <a:buNone/>
              <a:tabLst/>
              <a:defRPr/>
            </a:pPr>
            <a:endParaRPr lang="en-US" altLang="zh-CN" sz="2000" b="0" kern="0" dirty="0" smtClean="0">
              <a:latin typeface="微软雅黑" panose="020B0503020204020204" pitchFamily="34" charset="-122"/>
              <a:ea typeface="微软雅黑" panose="020B0503020204020204" pitchFamily="34" charset="-122"/>
            </a:endParaRPr>
          </a:p>
          <a:p>
            <a:pPr lvl="0" algn="ctr" hangingPunct="0">
              <a:lnSpc>
                <a:spcPct val="200000"/>
              </a:lnSpc>
              <a:defRPr/>
            </a:pPr>
            <a:r>
              <a:rPr lang="zh-CN" altLang="en-US" sz="1400" b="0" kern="0" dirty="0" smtClean="0">
                <a:latin typeface="微软雅黑" panose="020B0503020204020204" pitchFamily="34" charset="-122"/>
                <a:ea typeface="微软雅黑" panose="020B0503020204020204" pitchFamily="34" charset="-122"/>
              </a:rPr>
              <a:t>（</a:t>
            </a:r>
            <a:r>
              <a:rPr lang="en-US" altLang="zh-CN" sz="1400" b="0" kern="0" dirty="0" err="1" smtClean="0">
                <a:latin typeface="微软雅黑" panose="020B0503020204020204" pitchFamily="34" charset="-122"/>
                <a:ea typeface="微软雅黑" panose="020B0503020204020204" pitchFamily="34" charset="-122"/>
              </a:rPr>
              <a:t>ppt</a:t>
            </a:r>
            <a:r>
              <a:rPr lang="zh-CN" altLang="en-US" sz="1400" b="0" kern="0" dirty="0" smtClean="0">
                <a:latin typeface="微软雅黑" panose="020B0503020204020204" pitchFamily="34" charset="-122"/>
                <a:ea typeface="微软雅黑" panose="020B0503020204020204" pitchFamily="34" charset="-122"/>
              </a:rPr>
              <a:t>来源于</a:t>
            </a:r>
            <a:r>
              <a:rPr lang="en-US" altLang="zh-CN" sz="1400" b="0" kern="0" dirty="0" err="1" smtClean="0">
                <a:latin typeface="微软雅黑" panose="020B0503020204020204" pitchFamily="34" charset="-122"/>
                <a:ea typeface="微软雅黑" panose="020B0503020204020204" pitchFamily="34" charset="-122"/>
              </a:rPr>
              <a:t>git</a:t>
            </a:r>
            <a:r>
              <a:rPr lang="zh-CN" altLang="en-US" sz="1400" b="0" kern="0" dirty="0" smtClean="0">
                <a:latin typeface="微软雅黑" panose="020B0503020204020204" pitchFamily="34" charset="-122"/>
                <a:ea typeface="微软雅黑" panose="020B0503020204020204" pitchFamily="34" charset="-122"/>
              </a:rPr>
              <a:t>，仅添加备注</a:t>
            </a:r>
            <a:r>
              <a:rPr lang="zh-CN" altLang="en-US" sz="1400" b="0" kern="0" dirty="0">
                <a:latin typeface="微软雅黑" panose="020B0503020204020204" pitchFamily="34" charset="-122"/>
                <a:ea typeface="微软雅黑" panose="020B0503020204020204" pitchFamily="34" charset="-122"/>
              </a:rPr>
              <a:t>）</a:t>
            </a:r>
            <a:endParaRPr lang="en-US" altLang="zh-CN" sz="1400" b="0" kern="0" dirty="0">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0">
              <a:lnSpc>
                <a:spcPct val="200000"/>
              </a:lnSpc>
              <a:spcBef>
                <a:spcPts val="0"/>
              </a:spcBef>
              <a:spcAft>
                <a:spcPts val="0"/>
              </a:spcAft>
              <a:buClrTx/>
              <a:buSzTx/>
              <a:buFontTx/>
              <a:buNone/>
              <a:tabLst/>
              <a:defRPr/>
            </a:pPr>
            <a:endParaRPr lang="en-US" altLang="zh-CN" sz="2000" b="0" kern="0" dirty="0" smtClean="0">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0">
              <a:lnSpc>
                <a:spcPct val="2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1B202D"/>
              </a:solidFill>
              <a:effectLst/>
              <a:uLnTx/>
              <a:uFillTx/>
              <a:latin typeface="微软雅黑" panose="020B0503020204020204" pitchFamily="34" charset="-122"/>
              <a:ea typeface="微软雅黑" panose="020B0503020204020204" pitchFamily="34" charset="-122"/>
              <a:sym typeface="微软雅黑"/>
            </a:endParaRPr>
          </a:p>
          <a:p>
            <a:pPr marL="0" marR="0" lvl="0" indent="0" algn="ctr" defTabSz="914400" rtl="0" eaLnBrk="1" fontAlgn="auto" latinLnBrk="0" hangingPunct="0">
              <a:lnSpc>
                <a:spcPct val="200000"/>
              </a:lnSpc>
              <a:spcBef>
                <a:spcPts val="0"/>
              </a:spcBef>
              <a:spcAft>
                <a:spcPts val="0"/>
              </a:spcAft>
              <a:buClrTx/>
              <a:buSzTx/>
              <a:buFontTx/>
              <a:buNone/>
              <a:tabLst/>
              <a:defRPr/>
            </a:pPr>
            <a:endParaRPr lang="en-US" sz="2000" b="0" kern="0" dirty="0" smtClean="0">
              <a:latin typeface="微软雅黑" panose="020B0503020204020204" pitchFamily="34" charset="-122"/>
              <a:ea typeface="微软雅黑" panose="020B0503020204020204" pitchFamily="34" charset="-122"/>
            </a:endParaRPr>
          </a:p>
          <a:p>
            <a:pPr algn="ctr" hangingPunct="0">
              <a:lnSpc>
                <a:spcPct val="200000"/>
              </a:lnSpc>
              <a:defRPr/>
            </a:pPr>
            <a:endParaRPr lang="en-US" sz="2000" b="0" kern="0" dirty="0" smtClean="0">
              <a:latin typeface="微软雅黑" panose="020B0503020204020204" pitchFamily="34" charset="-122"/>
              <a:ea typeface="微软雅黑" panose="020B0503020204020204" pitchFamily="34" charset="-122"/>
            </a:endParaRPr>
          </a:p>
        </p:txBody>
      </p:sp>
      <p:sp>
        <p:nvSpPr>
          <p:cNvPr id="91" name="TextBox 4"/>
          <p:cNvSpPr txBox="1"/>
          <p:nvPr/>
        </p:nvSpPr>
        <p:spPr>
          <a:xfrm>
            <a:off x="2907401" y="3826381"/>
            <a:ext cx="4406238" cy="4154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100">
                <a:latin typeface="微软雅黑"/>
                <a:ea typeface="微软雅黑"/>
                <a:cs typeface="微软雅黑"/>
                <a:sym typeface="微软雅黑"/>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2100" b="0" i="0" u="none" strike="noStrike" kern="0" cap="none" spc="0" normalizeH="0" baseline="0" noProof="0" dirty="0">
              <a:ln>
                <a:noFill/>
              </a:ln>
              <a:solidFill>
                <a:srgbClr val="000000"/>
              </a:solidFill>
              <a:effectLst/>
              <a:uLnTx/>
              <a:uFillTx/>
              <a:latin typeface="微软雅黑"/>
              <a:ea typeface="微软雅黑"/>
              <a:sym typeface="微软雅黑"/>
            </a:endParaRPr>
          </a:p>
        </p:txBody>
      </p:sp>
    </p:spTree>
    <p:extLst>
      <p:ext uri="{BB962C8B-B14F-4D97-AF65-F5344CB8AC3E}">
        <p14:creationId xmlns:p14="http://schemas.microsoft.com/office/powerpoint/2010/main" val="3944560241"/>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F2EA8F-503B-5247-A17C-C8B7D1DD67C8}"/>
              </a:ext>
            </a:extLst>
          </p:cNvPr>
          <p:cNvSpPr>
            <a:spLocks noGrp="1"/>
          </p:cNvSpPr>
          <p:nvPr>
            <p:ph type="title"/>
          </p:nvPr>
        </p:nvSpPr>
        <p:spPr>
          <a:xfrm>
            <a:off x="624840" y="250838"/>
            <a:ext cx="10942320" cy="1325563"/>
          </a:xfrm>
        </p:spPr>
        <p:txBody>
          <a:bodyPr/>
          <a:lstStyle/>
          <a:p>
            <a:r>
              <a:rPr lang="en-US" altLang="zh-CN" dirty="0"/>
              <a:t>Challenge</a:t>
            </a:r>
            <a:r>
              <a:rPr lang="zh-CN" altLang="en-US" dirty="0"/>
              <a:t> </a:t>
            </a:r>
            <a:r>
              <a:rPr lang="en-US" altLang="zh-CN" dirty="0"/>
              <a:t>2:</a:t>
            </a:r>
            <a:r>
              <a:rPr lang="zh-CN" altLang="en-US" dirty="0"/>
              <a:t> </a:t>
            </a:r>
            <a:r>
              <a:rPr lang="en-US" altLang="zh-CN" dirty="0"/>
              <a:t>Multiple</a:t>
            </a:r>
            <a:r>
              <a:rPr lang="zh-CN" altLang="en-US" dirty="0"/>
              <a:t> </a:t>
            </a:r>
            <a:r>
              <a:rPr lang="en-US" altLang="zh-CN" dirty="0"/>
              <a:t>objectives</a:t>
            </a:r>
            <a:endParaRPr lang="en-US" dirty="0"/>
          </a:p>
        </p:txBody>
      </p:sp>
      <p:sp>
        <p:nvSpPr>
          <p:cNvPr id="3" name="Content Placeholder 2">
            <a:extLst>
              <a:ext uri="{FF2B5EF4-FFF2-40B4-BE49-F238E27FC236}">
                <a16:creationId xmlns:a16="http://schemas.microsoft.com/office/drawing/2014/main" xmlns="" id="{A8BD2D6F-C9C4-5849-8714-1BECA6B3C7F9}"/>
              </a:ext>
            </a:extLst>
          </p:cNvPr>
          <p:cNvSpPr>
            <a:spLocks noGrp="1"/>
          </p:cNvSpPr>
          <p:nvPr>
            <p:ph idx="1"/>
          </p:nvPr>
        </p:nvSpPr>
        <p:spPr/>
        <p:txBody>
          <a:bodyPr>
            <a:normAutofit/>
          </a:bodyPr>
          <a:lstStyle/>
          <a:p>
            <a:r>
              <a:rPr lang="en-US" altLang="zh-CN" dirty="0"/>
              <a:t>(1)</a:t>
            </a:r>
            <a:r>
              <a:rPr lang="zh-CN" altLang="en-US" dirty="0"/>
              <a:t> </a:t>
            </a:r>
            <a:r>
              <a:rPr lang="en-US" altLang="zh-CN" dirty="0" err="1"/>
              <a:t>MMoE</a:t>
            </a:r>
            <a:r>
              <a:rPr lang="en-US" altLang="zh-CN" dirty="0"/>
              <a:t>:</a:t>
            </a:r>
            <a:r>
              <a:rPr lang="zh-CN" altLang="en-US" dirty="0"/>
              <a:t> </a:t>
            </a:r>
            <a:r>
              <a:rPr lang="en-US" altLang="zh-CN" dirty="0"/>
              <a:t>Modeling</a:t>
            </a:r>
            <a:r>
              <a:rPr lang="zh-CN" altLang="en-US" dirty="0"/>
              <a:t> </a:t>
            </a:r>
            <a:r>
              <a:rPr lang="en-US" altLang="zh-CN" dirty="0"/>
              <a:t>the</a:t>
            </a:r>
            <a:r>
              <a:rPr lang="zh-CN" altLang="en-US" dirty="0"/>
              <a:t> </a:t>
            </a:r>
            <a:r>
              <a:rPr lang="en-US" altLang="zh-CN" dirty="0"/>
              <a:t>relationships</a:t>
            </a:r>
            <a:r>
              <a:rPr lang="zh-CN" altLang="en-US" dirty="0"/>
              <a:t> </a:t>
            </a:r>
            <a:r>
              <a:rPr lang="en-US" altLang="zh-CN" dirty="0"/>
              <a:t>and</a:t>
            </a:r>
            <a:r>
              <a:rPr lang="zh-CN" altLang="en-US" dirty="0"/>
              <a:t> </a:t>
            </a:r>
            <a:r>
              <a:rPr lang="en-US" altLang="zh-CN" dirty="0"/>
              <a:t>conflicts</a:t>
            </a:r>
          </a:p>
          <a:p>
            <a:r>
              <a:rPr lang="en-US" altLang="zh-CN" dirty="0"/>
              <a:t>(2)</a:t>
            </a:r>
            <a:r>
              <a:rPr lang="zh-CN" altLang="en-US" dirty="0"/>
              <a:t> </a:t>
            </a:r>
            <a:r>
              <a:rPr lang="en-US" altLang="zh-CN" dirty="0"/>
              <a:t>Building</a:t>
            </a:r>
            <a:r>
              <a:rPr lang="zh-CN" altLang="en-US" dirty="0"/>
              <a:t> </a:t>
            </a:r>
            <a:r>
              <a:rPr lang="en-US" altLang="zh-CN" dirty="0"/>
              <a:t>on</a:t>
            </a:r>
            <a:r>
              <a:rPr lang="zh-CN" altLang="en-US" dirty="0"/>
              <a:t> </a:t>
            </a:r>
            <a:r>
              <a:rPr lang="en-US" altLang="zh-CN" dirty="0"/>
              <a:t>the</a:t>
            </a:r>
            <a:r>
              <a:rPr lang="zh-CN" altLang="en-US" dirty="0"/>
              <a:t> </a:t>
            </a:r>
            <a:r>
              <a:rPr lang="en-US" altLang="zh-CN" dirty="0"/>
              <a:t>top</a:t>
            </a:r>
            <a:r>
              <a:rPr lang="zh-CN" altLang="en-US" dirty="0"/>
              <a:t> </a:t>
            </a:r>
            <a:r>
              <a:rPr lang="en-US" altLang="zh-CN" dirty="0"/>
              <a:t>of</a:t>
            </a:r>
            <a:r>
              <a:rPr lang="zh-CN" altLang="en-US" dirty="0"/>
              <a:t> </a:t>
            </a:r>
            <a:r>
              <a:rPr lang="en-US" altLang="zh-CN" dirty="0"/>
              <a:t>sequential</a:t>
            </a:r>
            <a:r>
              <a:rPr lang="zh-CN" altLang="en-US" dirty="0"/>
              <a:t> </a:t>
            </a:r>
            <a:r>
              <a:rPr lang="en-US" altLang="zh-CN" dirty="0"/>
              <a:t>models</a:t>
            </a:r>
            <a:r>
              <a:rPr lang="zh-CN" altLang="en-US" dirty="0"/>
              <a:t> </a:t>
            </a:r>
            <a:endParaRPr lang="en-US" altLang="zh-CN" dirty="0"/>
          </a:p>
          <a:p>
            <a:r>
              <a:rPr lang="en-US" altLang="zh-CN" dirty="0"/>
              <a:t>(3)</a:t>
            </a:r>
            <a:r>
              <a:rPr lang="zh-CN" altLang="en-US" dirty="0"/>
              <a:t> </a:t>
            </a:r>
            <a:r>
              <a:rPr lang="en-US" altLang="zh-CN" dirty="0"/>
              <a:t>Solve</a:t>
            </a:r>
            <a:r>
              <a:rPr lang="zh-CN" altLang="en-US" dirty="0"/>
              <a:t> </a:t>
            </a:r>
            <a:r>
              <a:rPr lang="en-US" altLang="zh-CN" dirty="0"/>
              <a:t>the</a:t>
            </a:r>
            <a:r>
              <a:rPr lang="zh-CN" altLang="en-US" dirty="0"/>
              <a:t> </a:t>
            </a:r>
            <a:r>
              <a:rPr lang="en-US" altLang="zh-CN" dirty="0"/>
              <a:t>sparse</a:t>
            </a:r>
            <a:r>
              <a:rPr lang="zh-CN" altLang="en-US" dirty="0"/>
              <a:t> </a:t>
            </a:r>
            <a:r>
              <a:rPr lang="en-US" altLang="zh-CN" dirty="0"/>
              <a:t>label</a:t>
            </a:r>
            <a:r>
              <a:rPr lang="zh-CN" altLang="en-US" dirty="0"/>
              <a:t> </a:t>
            </a:r>
            <a:r>
              <a:rPr lang="en-US" altLang="zh-CN" dirty="0"/>
              <a:t>problem</a:t>
            </a:r>
            <a:r>
              <a:rPr lang="zh-CN" altLang="en-US" dirty="0"/>
              <a:t> </a:t>
            </a:r>
            <a:endParaRPr lang="en-US" altLang="zh-CN" dirty="0"/>
          </a:p>
          <a:p>
            <a:pPr marL="0" indent="0">
              <a:buNone/>
            </a:pPr>
            <a:r>
              <a:rPr lang="en-US" altLang="zh-CN" dirty="0"/>
              <a:t>	</a:t>
            </a:r>
          </a:p>
        </p:txBody>
      </p:sp>
      <p:pic>
        <p:nvPicPr>
          <p:cNvPr id="5" name="Picture 4">
            <a:extLst>
              <a:ext uri="{FF2B5EF4-FFF2-40B4-BE49-F238E27FC236}">
                <a16:creationId xmlns:a16="http://schemas.microsoft.com/office/drawing/2014/main" xmlns="" id="{DA243C10-4DDB-374C-B954-0908EBFD9CC0}"/>
              </a:ext>
            </a:extLst>
          </p:cNvPr>
          <p:cNvPicPr>
            <a:picLocks noChangeAspect="1"/>
          </p:cNvPicPr>
          <p:nvPr/>
        </p:nvPicPr>
        <p:blipFill>
          <a:blip r:embed="rId3"/>
          <a:stretch>
            <a:fillRect/>
          </a:stretch>
        </p:blipFill>
        <p:spPr>
          <a:xfrm>
            <a:off x="2683412" y="3300109"/>
            <a:ext cx="5195668" cy="3557891"/>
          </a:xfrm>
          <a:prstGeom prst="rect">
            <a:avLst/>
          </a:prstGeom>
        </p:spPr>
      </p:pic>
    </p:spTree>
    <p:extLst>
      <p:ext uri="{BB962C8B-B14F-4D97-AF65-F5344CB8AC3E}">
        <p14:creationId xmlns:p14="http://schemas.microsoft.com/office/powerpoint/2010/main" val="19514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3">
            <a:extLst>
              <a:ext uri="{FF2B5EF4-FFF2-40B4-BE49-F238E27FC236}">
                <a16:creationId xmlns:a16="http://schemas.microsoft.com/office/drawing/2014/main" xmlns="" id="{34FB7C78-306C-4948-BE3B-92AE2675D4E1}"/>
              </a:ext>
            </a:extLst>
          </p:cNvPr>
          <p:cNvPicPr>
            <a:picLocks noChangeAspect="1"/>
          </p:cNvPicPr>
          <p:nvPr/>
        </p:nvPicPr>
        <p:blipFill rotWithShape="1">
          <a:blip r:embed="rId3"/>
          <a:srcRect t="70540"/>
          <a:stretch/>
        </p:blipFill>
        <p:spPr>
          <a:xfrm>
            <a:off x="1023009" y="3126645"/>
            <a:ext cx="3505200" cy="583652"/>
          </a:xfrm>
          <a:prstGeom prst="rect">
            <a:avLst/>
          </a:prstGeom>
        </p:spPr>
      </p:pic>
      <p:pic>
        <p:nvPicPr>
          <p:cNvPr id="12" name="Content Placeholder 3">
            <a:extLst>
              <a:ext uri="{FF2B5EF4-FFF2-40B4-BE49-F238E27FC236}">
                <a16:creationId xmlns:a16="http://schemas.microsoft.com/office/drawing/2014/main" xmlns="" id="{34FB7C78-306C-4948-BE3B-92AE2675D4E1}"/>
              </a:ext>
            </a:extLst>
          </p:cNvPr>
          <p:cNvPicPr>
            <a:picLocks noChangeAspect="1"/>
          </p:cNvPicPr>
          <p:nvPr/>
        </p:nvPicPr>
        <p:blipFill rotWithShape="1">
          <a:blip r:embed="rId3"/>
          <a:srcRect t="26764" b="29026"/>
          <a:stretch/>
        </p:blipFill>
        <p:spPr>
          <a:xfrm>
            <a:off x="1347136" y="3611801"/>
            <a:ext cx="3505200" cy="875899"/>
          </a:xfrm>
          <a:prstGeom prst="rect">
            <a:avLst/>
          </a:prstGeom>
        </p:spPr>
      </p:pic>
      <p:sp>
        <p:nvSpPr>
          <p:cNvPr id="2" name="Title 1">
            <a:extLst>
              <a:ext uri="{FF2B5EF4-FFF2-40B4-BE49-F238E27FC236}">
                <a16:creationId xmlns:a16="http://schemas.microsoft.com/office/drawing/2014/main" xmlns="" id="{76C7D48F-F255-C64F-AEF4-945E6453E30D}"/>
              </a:ext>
            </a:extLst>
          </p:cNvPr>
          <p:cNvSpPr>
            <a:spLocks noGrp="1"/>
          </p:cNvSpPr>
          <p:nvPr>
            <p:ph type="title"/>
          </p:nvPr>
        </p:nvSpPr>
        <p:spPr/>
        <p:txBody>
          <a:bodyPr/>
          <a:lstStyle/>
          <a:p>
            <a:r>
              <a:rPr lang="en-US" altLang="zh-CN" dirty="0" err="1"/>
              <a:t>MMoE</a:t>
            </a:r>
            <a:r>
              <a:rPr lang="en-US" altLang="zh-CN" dirty="0"/>
              <a:t>:</a:t>
            </a:r>
            <a:r>
              <a:rPr lang="zh-CN" altLang="en-US" dirty="0"/>
              <a:t> </a:t>
            </a:r>
            <a:r>
              <a:rPr lang="en-US" altLang="zh-CN" dirty="0"/>
              <a:t>Multi-task</a:t>
            </a:r>
            <a:r>
              <a:rPr lang="zh-CN" altLang="en-US" dirty="0"/>
              <a:t> </a:t>
            </a:r>
            <a:r>
              <a:rPr lang="en-US" altLang="zh-CN" dirty="0"/>
              <a:t>Mixture-of-experts</a:t>
            </a:r>
            <a:endParaRPr lang="en-US" dirty="0"/>
          </a:p>
        </p:txBody>
      </p:sp>
      <p:sp>
        <p:nvSpPr>
          <p:cNvPr id="3" name="Content Placeholder 2">
            <a:extLst>
              <a:ext uri="{FF2B5EF4-FFF2-40B4-BE49-F238E27FC236}">
                <a16:creationId xmlns:a16="http://schemas.microsoft.com/office/drawing/2014/main" xmlns="" id="{E453A00E-3A89-2642-AED6-1C929EF086FC}"/>
              </a:ext>
            </a:extLst>
          </p:cNvPr>
          <p:cNvSpPr>
            <a:spLocks noGrp="1"/>
          </p:cNvSpPr>
          <p:nvPr>
            <p:ph idx="1"/>
          </p:nvPr>
        </p:nvSpPr>
        <p:spPr/>
        <p:txBody>
          <a:bodyPr/>
          <a:lstStyle/>
          <a:p>
            <a:r>
              <a:rPr lang="en-US" altLang="zh-CN" dirty="0"/>
              <a:t>Modeling</a:t>
            </a:r>
            <a:r>
              <a:rPr lang="zh-CN" altLang="en-US" dirty="0"/>
              <a:t> </a:t>
            </a:r>
            <a:r>
              <a:rPr lang="en-US" altLang="zh-CN" dirty="0"/>
              <a:t>the</a:t>
            </a:r>
            <a:r>
              <a:rPr lang="zh-CN" altLang="en-US" dirty="0"/>
              <a:t> </a:t>
            </a:r>
            <a:r>
              <a:rPr lang="en-US" altLang="zh-CN" dirty="0"/>
              <a:t>relationships</a:t>
            </a:r>
            <a:r>
              <a:rPr lang="zh-CN" altLang="en-US" dirty="0"/>
              <a:t> </a:t>
            </a:r>
            <a:r>
              <a:rPr lang="en-US" altLang="zh-CN" dirty="0"/>
              <a:t>and</a:t>
            </a:r>
            <a:r>
              <a:rPr lang="zh-CN" altLang="en-US" dirty="0"/>
              <a:t> </a:t>
            </a:r>
            <a:r>
              <a:rPr lang="en-US" altLang="zh-CN" dirty="0"/>
              <a:t>conflicts</a:t>
            </a:r>
          </a:p>
          <a:p>
            <a:r>
              <a:rPr lang="en-US" altLang="zh-CN" dirty="0"/>
              <a:t>Building</a:t>
            </a:r>
            <a:r>
              <a:rPr lang="zh-CN" altLang="en-US" dirty="0"/>
              <a:t> </a:t>
            </a:r>
            <a:r>
              <a:rPr lang="en-US" altLang="zh-CN" dirty="0"/>
              <a:t>on</a:t>
            </a:r>
            <a:r>
              <a:rPr lang="zh-CN" altLang="en-US" dirty="0"/>
              <a:t> </a:t>
            </a:r>
            <a:r>
              <a:rPr lang="en-US" altLang="zh-CN" dirty="0"/>
              <a:t>the</a:t>
            </a:r>
            <a:r>
              <a:rPr lang="zh-CN" altLang="en-US" dirty="0"/>
              <a:t> </a:t>
            </a:r>
            <a:r>
              <a:rPr lang="en-US" altLang="zh-CN" dirty="0"/>
              <a:t>top</a:t>
            </a:r>
            <a:r>
              <a:rPr lang="zh-CN" altLang="en-US" dirty="0"/>
              <a:t> </a:t>
            </a:r>
            <a:r>
              <a:rPr lang="en-US" altLang="zh-CN" dirty="0"/>
              <a:t>of</a:t>
            </a:r>
            <a:r>
              <a:rPr lang="zh-CN" altLang="en-US" dirty="0"/>
              <a:t> </a:t>
            </a:r>
            <a:r>
              <a:rPr lang="en-US" altLang="zh-CN" dirty="0"/>
              <a:t>sequential</a:t>
            </a:r>
            <a:r>
              <a:rPr lang="zh-CN" altLang="en-US" dirty="0"/>
              <a:t> </a:t>
            </a:r>
            <a:r>
              <a:rPr lang="en-US" altLang="zh-CN" dirty="0"/>
              <a:t>models</a:t>
            </a:r>
            <a:endParaRPr lang="en-US" dirty="0"/>
          </a:p>
        </p:txBody>
      </p:sp>
      <p:pic>
        <p:nvPicPr>
          <p:cNvPr id="4" name="Content Placeholder 3">
            <a:extLst>
              <a:ext uri="{FF2B5EF4-FFF2-40B4-BE49-F238E27FC236}">
                <a16:creationId xmlns:a16="http://schemas.microsoft.com/office/drawing/2014/main" xmlns="" id="{34FB7C78-306C-4948-BE3B-92AE2675D4E1}"/>
              </a:ext>
            </a:extLst>
          </p:cNvPr>
          <p:cNvPicPr>
            <a:picLocks noChangeAspect="1"/>
          </p:cNvPicPr>
          <p:nvPr/>
        </p:nvPicPr>
        <p:blipFill rotWithShape="1">
          <a:blip r:embed="rId3"/>
          <a:srcRect b="72692"/>
          <a:stretch/>
        </p:blipFill>
        <p:spPr>
          <a:xfrm>
            <a:off x="1044774" y="4402602"/>
            <a:ext cx="3505200" cy="541028"/>
          </a:xfrm>
          <a:prstGeom prst="rect">
            <a:avLst/>
          </a:prstGeom>
        </p:spPr>
      </p:pic>
      <p:pic>
        <p:nvPicPr>
          <p:cNvPr id="6" name="Picture 5">
            <a:extLst>
              <a:ext uri="{FF2B5EF4-FFF2-40B4-BE49-F238E27FC236}">
                <a16:creationId xmlns:a16="http://schemas.microsoft.com/office/drawing/2014/main" xmlns="" id="{C435773D-D064-5349-8850-758327C02758}"/>
              </a:ext>
            </a:extLst>
          </p:cNvPr>
          <p:cNvPicPr>
            <a:picLocks noChangeAspect="1"/>
          </p:cNvPicPr>
          <p:nvPr/>
        </p:nvPicPr>
        <p:blipFill>
          <a:blip r:embed="rId4"/>
          <a:stretch>
            <a:fillRect/>
          </a:stretch>
        </p:blipFill>
        <p:spPr>
          <a:xfrm>
            <a:off x="7027399" y="2282667"/>
            <a:ext cx="5073747" cy="3894296"/>
          </a:xfrm>
          <a:prstGeom prst="rect">
            <a:avLst/>
          </a:prstGeom>
        </p:spPr>
      </p:pic>
      <p:cxnSp>
        <p:nvCxnSpPr>
          <p:cNvPr id="7" name="直接箭头连接符 6"/>
          <p:cNvCxnSpPr/>
          <p:nvPr/>
        </p:nvCxnSpPr>
        <p:spPr>
          <a:xfrm flipV="1">
            <a:off x="3708057" y="3465096"/>
            <a:ext cx="5599572" cy="584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4280760" y="3840480"/>
            <a:ext cx="3621581" cy="832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3708057" y="3234089"/>
            <a:ext cx="5127935" cy="9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35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74B408-1D8F-3D40-B80C-419D5154CEBB}"/>
              </a:ext>
            </a:extLst>
          </p:cNvPr>
          <p:cNvSpPr>
            <a:spLocks noGrp="1"/>
          </p:cNvSpPr>
          <p:nvPr>
            <p:ph type="title"/>
          </p:nvPr>
        </p:nvSpPr>
        <p:spPr/>
        <p:txBody>
          <a:bodyPr/>
          <a:lstStyle/>
          <a:p>
            <a:r>
              <a:rPr lang="en-US" altLang="zh-CN" dirty="0"/>
              <a:t>Solve</a:t>
            </a:r>
            <a:r>
              <a:rPr lang="zh-CN" altLang="en-US" dirty="0"/>
              <a:t> </a:t>
            </a:r>
            <a:r>
              <a:rPr lang="en-US" altLang="zh-CN" dirty="0"/>
              <a:t>the</a:t>
            </a:r>
            <a:r>
              <a:rPr lang="zh-CN" altLang="en-US" dirty="0"/>
              <a:t> </a:t>
            </a:r>
            <a:r>
              <a:rPr lang="en-US" altLang="zh-CN" dirty="0"/>
              <a:t>sparse</a:t>
            </a:r>
            <a:r>
              <a:rPr lang="zh-CN" altLang="en-US" dirty="0"/>
              <a:t> </a:t>
            </a:r>
            <a:r>
              <a:rPr lang="en-US" altLang="zh-CN" dirty="0"/>
              <a:t>label</a:t>
            </a:r>
            <a:r>
              <a:rPr lang="zh-CN" altLang="en-US" dirty="0"/>
              <a:t> </a:t>
            </a:r>
            <a:r>
              <a:rPr lang="en-US" altLang="zh-CN" dirty="0"/>
              <a:t>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3E81175D-81B8-8244-9A41-CB689D652427}"/>
                  </a:ext>
                </a:extLst>
              </p:cNvPr>
              <p:cNvSpPr>
                <a:spLocks noGrp="1"/>
              </p:cNvSpPr>
              <p:nvPr>
                <p:ph idx="1"/>
              </p:nvPr>
            </p:nvSpPr>
            <p:spPr/>
            <p:txBody>
              <a:bodyPr/>
              <a:lstStyle/>
              <a:p>
                <a:r>
                  <a:rPr lang="en-US" altLang="zh-CN" dirty="0"/>
                  <a:t>Two</a:t>
                </a:r>
                <a:r>
                  <a:rPr lang="zh-CN" altLang="en-US" dirty="0"/>
                  <a:t> </a:t>
                </a:r>
                <a:r>
                  <a:rPr lang="en-US" altLang="zh-CN" dirty="0"/>
                  <a:t>tasks:</a:t>
                </a:r>
                <a:r>
                  <a:rPr lang="zh-CN" altLang="en-US" dirty="0"/>
                  <a:t> </a:t>
                </a:r>
                <a:r>
                  <a:rPr lang="en-US" altLang="zh-CN" dirty="0"/>
                  <a:t>predict</a:t>
                </a:r>
                <a:r>
                  <a:rPr lang="zh-CN" altLang="en-US" dirty="0"/>
                  <a:t> </a:t>
                </a:r>
                <a:r>
                  <a:rPr lang="en-US" altLang="zh-CN" dirty="0"/>
                  <a:t>CTR</a:t>
                </a:r>
                <a:r>
                  <a:rPr lang="zh-CN" altLang="en-US" dirty="0"/>
                  <a:t> </a:t>
                </a:r>
                <a:r>
                  <a:rPr lang="en-US" altLang="zh-CN" dirty="0"/>
                  <a:t>and</a:t>
                </a:r>
                <a:r>
                  <a:rPr lang="zh-CN" altLang="en-US" dirty="0"/>
                  <a:t> </a:t>
                </a:r>
                <a:r>
                  <a:rPr lang="en-US" altLang="zh-CN" dirty="0"/>
                  <a:t>CTVR	</a:t>
                </a:r>
              </a:p>
              <a:p>
                <a:pPr marL="0" indent="0">
                  <a:buNone/>
                </a:pPr>
                <a:r>
                  <a:rPr lang="en-US" altLang="zh-CN" dirty="0"/>
                  <a:t>	</a:t>
                </a:r>
                <a14:m>
                  <m:oMath xmlns:m="http://schemas.openxmlformats.org/officeDocument/2006/math">
                    <m:r>
                      <m:rPr>
                        <m:sty m:val="p"/>
                      </m:rPr>
                      <a:rPr lang="en-US" altLang="zh-CN">
                        <a:latin typeface="Cambria Math" panose="02040503050406030204" pitchFamily="18" charset="0"/>
                      </a:rPr>
                      <m:t>C</m:t>
                    </m:r>
                    <m:r>
                      <a:rPr lang="en-US" altLang="zh-CN" i="1">
                        <a:latin typeface="Cambria Math" panose="02040503050406030204" pitchFamily="18" charset="0"/>
                      </a:rPr>
                      <m:t>𝑇𝑉𝑅</m:t>
                    </m:r>
                    <m:r>
                      <a:rPr lang="en-US" altLang="zh-CN" i="1">
                        <a:latin typeface="Cambria Math" panose="02040503050406030204" pitchFamily="18" charset="0"/>
                      </a:rPr>
                      <m:t>=</m:t>
                    </m:r>
                    <m:r>
                      <a:rPr lang="en-US" altLang="zh-CN" i="1">
                        <a:latin typeface="Cambria Math" panose="02040503050406030204" pitchFamily="18" charset="0"/>
                      </a:rPr>
                      <m:t>𝐶𝑇𝑅</m:t>
                    </m:r>
                    <m:r>
                      <a:rPr lang="zh-CN" altLang="en-US" i="1">
                        <a:latin typeface="Cambria Math" panose="02040503050406030204" pitchFamily="18" charset="0"/>
                      </a:rPr>
                      <m:t>∗</m:t>
                    </m:r>
                    <m:r>
                      <a:rPr lang="en-US" altLang="zh-CN" i="1">
                        <a:latin typeface="Cambria Math" panose="02040503050406030204" pitchFamily="18" charset="0"/>
                      </a:rPr>
                      <m:t>𝐶𝑉𝑅</m:t>
                    </m:r>
                  </m:oMath>
                </a14:m>
                <a:r>
                  <a:rPr lang="en-US" altLang="zh-CN" dirty="0"/>
                  <a:t>	</a:t>
                </a:r>
                <a:r>
                  <a:rPr lang="zh-CN" altLang="en-US" dirty="0"/>
                  <a:t>     </a:t>
                </a:r>
                <a:endParaRPr lang="en-US" altLang="zh-CN" dirty="0"/>
              </a:p>
              <a:p>
                <a:endParaRPr lang="en-US" dirty="0"/>
              </a:p>
            </p:txBody>
          </p:sp>
        </mc:Choice>
        <mc:Fallback xmlns="">
          <p:sp>
            <p:nvSpPr>
              <p:cNvPr id="3" name="Content Placeholder 2">
                <a:extLst>
                  <a:ext uri="{FF2B5EF4-FFF2-40B4-BE49-F238E27FC236}">
                    <a16:creationId xmlns:a16="http://schemas.microsoft.com/office/drawing/2014/main" id="{3E81175D-81B8-8244-9A41-CB689D652427}"/>
                  </a:ext>
                </a:extLst>
              </p:cNvPr>
              <p:cNvSpPr>
                <a:spLocks noGrp="1" noRot="1" noChangeAspect="1" noMove="1" noResize="1" noEditPoints="1" noAdjustHandles="1" noChangeArrowheads="1" noChangeShapeType="1" noTextEdit="1"/>
              </p:cNvSpPr>
              <p:nvPr>
                <p:ph idx="1"/>
              </p:nvPr>
            </p:nvSpPr>
            <p:spPr>
              <a:blipFill>
                <a:blip r:embed="rId3"/>
                <a:stretch>
                  <a:fillRect l="-965" t="-2632"/>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xmlns="" id="{016B589D-3CC7-304E-80BC-60475414574E}"/>
              </a:ext>
            </a:extLst>
          </p:cNvPr>
          <p:cNvGraphicFramePr>
            <a:graphicFrameLocks noGrp="1"/>
          </p:cNvGraphicFramePr>
          <p:nvPr>
            <p:extLst/>
          </p:nvPr>
        </p:nvGraphicFramePr>
        <p:xfrm>
          <a:off x="1529081" y="3584786"/>
          <a:ext cx="5374641" cy="1752600"/>
        </p:xfrm>
        <a:graphic>
          <a:graphicData uri="http://schemas.openxmlformats.org/drawingml/2006/table">
            <a:tbl>
              <a:tblPr firstRow="1" bandRow="1">
                <a:tableStyleId>{5C22544A-7EE6-4342-B048-85BDC9FD1C3A}</a:tableStyleId>
              </a:tblPr>
              <a:tblGrid>
                <a:gridCol w="1791547">
                  <a:extLst>
                    <a:ext uri="{9D8B030D-6E8A-4147-A177-3AD203B41FA5}">
                      <a16:colId xmlns:a16="http://schemas.microsoft.com/office/drawing/2014/main" xmlns="" val="2666433412"/>
                    </a:ext>
                  </a:extLst>
                </a:gridCol>
                <a:gridCol w="1791547">
                  <a:extLst>
                    <a:ext uri="{9D8B030D-6E8A-4147-A177-3AD203B41FA5}">
                      <a16:colId xmlns:a16="http://schemas.microsoft.com/office/drawing/2014/main" xmlns="" val="3926773265"/>
                    </a:ext>
                  </a:extLst>
                </a:gridCol>
                <a:gridCol w="1791547">
                  <a:extLst>
                    <a:ext uri="{9D8B030D-6E8A-4147-A177-3AD203B41FA5}">
                      <a16:colId xmlns:a16="http://schemas.microsoft.com/office/drawing/2014/main" xmlns="" val="2215199214"/>
                    </a:ext>
                  </a:extLst>
                </a:gridCol>
              </a:tblGrid>
              <a:tr h="370840">
                <a:tc>
                  <a:txBody>
                    <a:bodyPr/>
                    <a:lstStyle/>
                    <a:p>
                      <a:r>
                        <a:rPr lang="en-US" altLang="zh-CN" dirty="0"/>
                        <a:t>Type</a:t>
                      </a:r>
                      <a:endParaRPr lang="en-US" dirty="0"/>
                    </a:p>
                  </a:txBody>
                  <a:tcPr/>
                </a:tc>
                <a:tc>
                  <a:txBody>
                    <a:bodyPr/>
                    <a:lstStyle/>
                    <a:p>
                      <a:r>
                        <a:rPr lang="en-US" altLang="zh-CN" dirty="0"/>
                        <a:t>Click</a:t>
                      </a:r>
                      <a:r>
                        <a:rPr lang="zh-CN" altLang="en-US" dirty="0"/>
                        <a:t> </a:t>
                      </a:r>
                      <a:r>
                        <a:rPr lang="en-US" altLang="zh-CN" dirty="0"/>
                        <a:t>prediction</a:t>
                      </a:r>
                      <a:r>
                        <a:rPr lang="zh-CN" altLang="en-US" dirty="0"/>
                        <a:t> </a:t>
                      </a:r>
                      <a:r>
                        <a:rPr lang="en-US" altLang="zh-CN" dirty="0"/>
                        <a:t>(CTR)</a:t>
                      </a:r>
                      <a:endParaRPr lang="en-US" dirty="0"/>
                    </a:p>
                  </a:txBody>
                  <a:tcPr/>
                </a:tc>
                <a:tc>
                  <a:txBody>
                    <a:bodyPr/>
                    <a:lstStyle/>
                    <a:p>
                      <a:r>
                        <a:rPr lang="en-US" altLang="zh-CN" dirty="0"/>
                        <a:t>Order</a:t>
                      </a:r>
                      <a:r>
                        <a:rPr lang="zh-CN" altLang="en-US" dirty="0"/>
                        <a:t> </a:t>
                      </a:r>
                      <a:r>
                        <a:rPr lang="en-US" altLang="zh-CN" dirty="0"/>
                        <a:t>prediction</a:t>
                      </a:r>
                      <a:r>
                        <a:rPr lang="zh-CN" altLang="en-US" dirty="0"/>
                        <a:t> </a:t>
                      </a:r>
                      <a:r>
                        <a:rPr lang="en-US" altLang="zh-CN" dirty="0"/>
                        <a:t>(CTVR)</a:t>
                      </a:r>
                      <a:endParaRPr lang="en-US" dirty="0"/>
                    </a:p>
                  </a:txBody>
                  <a:tcPr/>
                </a:tc>
                <a:extLst>
                  <a:ext uri="{0D108BD9-81ED-4DB2-BD59-A6C34878D82A}">
                    <a16:rowId xmlns:a16="http://schemas.microsoft.com/office/drawing/2014/main" xmlns="" val="4256592737"/>
                  </a:ext>
                </a:extLst>
              </a:tr>
              <a:tr h="370840">
                <a:tc>
                  <a:txBody>
                    <a:bodyPr/>
                    <a:lstStyle/>
                    <a:p>
                      <a:r>
                        <a:rPr lang="en-US" altLang="zh-CN" dirty="0"/>
                        <a:t>Impression</a:t>
                      </a:r>
                      <a:endParaRPr lang="en-US" dirty="0"/>
                    </a:p>
                  </a:txBody>
                  <a:tcPr/>
                </a:tc>
                <a:tc>
                  <a:txBody>
                    <a:bodyPr/>
                    <a:lstStyle/>
                    <a:p>
                      <a:r>
                        <a:rPr lang="en-US" altLang="zh-CN" dirty="0"/>
                        <a:t>0</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xmlns="" val="3653393286"/>
                  </a:ext>
                </a:extLst>
              </a:tr>
              <a:tr h="370840">
                <a:tc>
                  <a:txBody>
                    <a:bodyPr/>
                    <a:lstStyle/>
                    <a:p>
                      <a:r>
                        <a:rPr lang="en-US" altLang="zh-CN" dirty="0"/>
                        <a:t>Click</a:t>
                      </a:r>
                      <a:endParaRPr lang="en-US" dirty="0"/>
                    </a:p>
                  </a:txBody>
                  <a:tcPr/>
                </a:tc>
                <a:tc>
                  <a:txBody>
                    <a:bodyPr/>
                    <a:lstStyle/>
                    <a:p>
                      <a:r>
                        <a:rPr lang="en-US" altLang="zh-CN" dirty="0"/>
                        <a:t>1</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xmlns="" val="311202770"/>
                  </a:ext>
                </a:extLst>
              </a:tr>
              <a:tr h="370840">
                <a:tc>
                  <a:txBody>
                    <a:bodyPr/>
                    <a:lstStyle/>
                    <a:p>
                      <a:r>
                        <a:rPr lang="en-US" altLang="zh-CN" dirty="0"/>
                        <a:t>Order</a:t>
                      </a:r>
                      <a:endParaRPr lang="en-US" dirty="0"/>
                    </a:p>
                  </a:txBody>
                  <a:tcPr/>
                </a:tc>
                <a:tc>
                  <a:txBody>
                    <a:bodyPr/>
                    <a:lstStyle/>
                    <a:p>
                      <a:r>
                        <a:rPr lang="en-US" altLang="zh-CN" dirty="0"/>
                        <a:t>1</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xmlns="" val="1993440220"/>
                  </a:ext>
                </a:extLst>
              </a:tr>
            </a:tbl>
          </a:graphicData>
        </a:graphic>
      </p:graphicFrame>
    </p:spTree>
    <p:extLst>
      <p:ext uri="{BB962C8B-B14F-4D97-AF65-F5344CB8AC3E}">
        <p14:creationId xmlns:p14="http://schemas.microsoft.com/office/powerpoint/2010/main" val="259628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5DEDB-220E-BF4E-9F4B-FD2FD9A276C3}"/>
              </a:ext>
            </a:extLst>
          </p:cNvPr>
          <p:cNvSpPr>
            <a:spLocks noGrp="1"/>
          </p:cNvSpPr>
          <p:nvPr>
            <p:ph type="title"/>
          </p:nvPr>
        </p:nvSpPr>
        <p:spPr/>
        <p:txBody>
          <a:bodyPr/>
          <a:lstStyle/>
          <a:p>
            <a:r>
              <a:rPr lang="en-US" altLang="zh-CN" dirty="0"/>
              <a:t>Challenge</a:t>
            </a:r>
            <a:r>
              <a:rPr lang="zh-CN" altLang="en-US" dirty="0"/>
              <a:t> </a:t>
            </a:r>
            <a:r>
              <a:rPr lang="en-US" altLang="zh-CN" dirty="0"/>
              <a:t>3:</a:t>
            </a:r>
            <a:r>
              <a:rPr lang="zh-CN" altLang="en-US" dirty="0"/>
              <a:t> </a:t>
            </a:r>
            <a:r>
              <a:rPr lang="en-US" altLang="zh-CN" dirty="0"/>
              <a:t>Biases</a:t>
            </a:r>
            <a:endParaRPr lang="en-US" dirty="0"/>
          </a:p>
        </p:txBody>
      </p:sp>
      <p:sp>
        <p:nvSpPr>
          <p:cNvPr id="3" name="Content Placeholder 2">
            <a:extLst>
              <a:ext uri="{FF2B5EF4-FFF2-40B4-BE49-F238E27FC236}">
                <a16:creationId xmlns:a16="http://schemas.microsoft.com/office/drawing/2014/main" xmlns="" id="{29CDAAED-13E8-8B4D-BC37-B2C9B3D16BA7}"/>
              </a:ext>
            </a:extLst>
          </p:cNvPr>
          <p:cNvSpPr>
            <a:spLocks noGrp="1"/>
          </p:cNvSpPr>
          <p:nvPr>
            <p:ph idx="1"/>
          </p:nvPr>
        </p:nvSpPr>
        <p:spPr>
          <a:xfrm>
            <a:off x="838200" y="1356360"/>
            <a:ext cx="10515600" cy="4820603"/>
          </a:xfrm>
        </p:spPr>
        <p:txBody>
          <a:bodyPr/>
          <a:lstStyle/>
          <a:p>
            <a:pPr marL="0" indent="0">
              <a:buNone/>
            </a:pPr>
            <a:endParaRPr lang="en-US" altLang="zh-CN" dirty="0"/>
          </a:p>
          <a:p>
            <a:r>
              <a:rPr lang="en-US" altLang="zh-CN" dirty="0"/>
              <a:t>Position</a:t>
            </a:r>
            <a:r>
              <a:rPr lang="zh-CN" altLang="en-US" dirty="0"/>
              <a:t> </a:t>
            </a:r>
            <a:endParaRPr lang="en-US" altLang="zh-CN" dirty="0"/>
          </a:p>
          <a:p>
            <a:r>
              <a:rPr lang="en-US" altLang="zh-CN" dirty="0"/>
              <a:t>Neighboring</a:t>
            </a:r>
            <a:endParaRPr lang="en-US" dirty="0"/>
          </a:p>
        </p:txBody>
      </p:sp>
      <p:pic>
        <p:nvPicPr>
          <p:cNvPr id="4" name="Picture 3">
            <a:extLst>
              <a:ext uri="{FF2B5EF4-FFF2-40B4-BE49-F238E27FC236}">
                <a16:creationId xmlns:a16="http://schemas.microsoft.com/office/drawing/2014/main" xmlns="" id="{F5F36089-9463-6C42-90F8-97EF37AB1901}"/>
              </a:ext>
            </a:extLst>
          </p:cNvPr>
          <p:cNvPicPr>
            <a:picLocks noChangeAspect="1"/>
          </p:cNvPicPr>
          <p:nvPr/>
        </p:nvPicPr>
        <p:blipFill>
          <a:blip r:embed="rId3"/>
          <a:stretch>
            <a:fillRect/>
          </a:stretch>
        </p:blipFill>
        <p:spPr>
          <a:xfrm>
            <a:off x="4572000" y="1974851"/>
            <a:ext cx="7334250" cy="4556125"/>
          </a:xfrm>
          <a:prstGeom prst="rect">
            <a:avLst/>
          </a:prstGeom>
        </p:spPr>
      </p:pic>
      <p:pic>
        <p:nvPicPr>
          <p:cNvPr id="5" name="Picture 4">
            <a:extLst>
              <a:ext uri="{FF2B5EF4-FFF2-40B4-BE49-F238E27FC236}">
                <a16:creationId xmlns:a16="http://schemas.microsoft.com/office/drawing/2014/main" xmlns="" id="{17EABD59-E8FB-784F-A7CD-8C5030B6487A}"/>
              </a:ext>
            </a:extLst>
          </p:cNvPr>
          <p:cNvPicPr>
            <a:picLocks noChangeAspect="1"/>
          </p:cNvPicPr>
          <p:nvPr/>
        </p:nvPicPr>
        <p:blipFill>
          <a:blip r:embed="rId4"/>
          <a:stretch>
            <a:fillRect/>
          </a:stretch>
        </p:blipFill>
        <p:spPr>
          <a:xfrm>
            <a:off x="285750" y="2857819"/>
            <a:ext cx="3996690" cy="3996690"/>
          </a:xfrm>
          <a:prstGeom prst="rect">
            <a:avLst/>
          </a:prstGeom>
        </p:spPr>
      </p:pic>
    </p:spTree>
    <p:extLst>
      <p:ext uri="{BB962C8B-B14F-4D97-AF65-F5344CB8AC3E}">
        <p14:creationId xmlns:p14="http://schemas.microsoft.com/office/powerpoint/2010/main" val="221572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1357E-E19C-4348-80FA-8A3BDD667207}"/>
              </a:ext>
            </a:extLst>
          </p:cNvPr>
          <p:cNvSpPr>
            <a:spLocks noGrp="1"/>
          </p:cNvSpPr>
          <p:nvPr>
            <p:ph type="title"/>
          </p:nvPr>
        </p:nvSpPr>
        <p:spPr/>
        <p:txBody>
          <a:bodyPr/>
          <a:lstStyle/>
          <a:p>
            <a:r>
              <a:rPr lang="en-US" altLang="zh-CN" dirty="0"/>
              <a:t>Model</a:t>
            </a:r>
            <a:r>
              <a:rPr lang="zh-CN" altLang="en-US" dirty="0"/>
              <a:t> </a:t>
            </a:r>
            <a:r>
              <a:rPr lang="en-US" altLang="zh-CN" dirty="0"/>
              <a:t>Training</a:t>
            </a:r>
            <a:r>
              <a:rPr lang="zh-CN" altLang="en-US" dirty="0"/>
              <a:t> </a:t>
            </a:r>
            <a:r>
              <a:rPr lang="en-US" altLang="zh-CN" dirty="0"/>
              <a:t>and</a:t>
            </a:r>
            <a:r>
              <a:rPr lang="zh-CN" altLang="en-US" dirty="0"/>
              <a:t> </a:t>
            </a:r>
            <a:r>
              <a:rPr lang="en-US" altLang="zh-CN" dirty="0"/>
              <a:t>Prediction</a:t>
            </a:r>
            <a:endParaRPr lang="en-US" dirty="0"/>
          </a:p>
        </p:txBody>
      </p:sp>
      <p:sp>
        <p:nvSpPr>
          <p:cNvPr id="3" name="Content Placeholder 2">
            <a:extLst>
              <a:ext uri="{FF2B5EF4-FFF2-40B4-BE49-F238E27FC236}">
                <a16:creationId xmlns:a16="http://schemas.microsoft.com/office/drawing/2014/main" xmlns="" id="{A928523C-894A-8D41-AF62-7CA0E4E1FC01}"/>
              </a:ext>
            </a:extLst>
          </p:cNvPr>
          <p:cNvSpPr>
            <a:spLocks noGrp="1"/>
          </p:cNvSpPr>
          <p:nvPr>
            <p:ph idx="1"/>
          </p:nvPr>
        </p:nvSpPr>
        <p:spPr>
          <a:xfrm>
            <a:off x="838200" y="1825624"/>
            <a:ext cx="10515600" cy="4910455"/>
          </a:xfrm>
        </p:spPr>
        <p:txBody>
          <a:bodyPr/>
          <a:lstStyle/>
          <a:p>
            <a:r>
              <a:rPr lang="en-US" altLang="zh-CN" dirty="0"/>
              <a:t>Training:</a:t>
            </a:r>
          </a:p>
          <a:p>
            <a:pPr marL="0" indent="0">
              <a:buNone/>
            </a:pPr>
            <a:r>
              <a:rPr lang="en-US" altLang="zh-CN" dirty="0"/>
              <a:t>	multi-task</a:t>
            </a:r>
            <a:r>
              <a:rPr lang="zh-CN" altLang="en-US" dirty="0"/>
              <a:t> </a:t>
            </a:r>
            <a:r>
              <a:rPr lang="en-US" altLang="zh-CN" dirty="0"/>
              <a:t>losses:</a:t>
            </a:r>
          </a:p>
          <a:p>
            <a:pPr marL="0" indent="0">
              <a:buNone/>
            </a:pPr>
            <a:endParaRPr lang="en-US" altLang="zh-CN" dirty="0"/>
          </a:p>
          <a:p>
            <a:pPr marL="0" indent="0">
              <a:buNone/>
            </a:pPr>
            <a:endParaRPr lang="en-US" dirty="0"/>
          </a:p>
          <a:p>
            <a:endParaRPr lang="en-US" dirty="0"/>
          </a:p>
          <a:p>
            <a:r>
              <a:rPr lang="en-US" altLang="zh-CN" dirty="0"/>
              <a:t>Prediction:</a:t>
            </a:r>
          </a:p>
          <a:p>
            <a:endParaRPr lang="en-US" dirty="0"/>
          </a:p>
          <a:p>
            <a:pPr marL="0" indent="0">
              <a:buNone/>
            </a:pPr>
            <a:r>
              <a:rPr lang="en-US" dirty="0"/>
              <a:t>	</a:t>
            </a:r>
            <a:r>
              <a:rPr lang="en-US" altLang="zh-CN" dirty="0"/>
              <a:t>multi-task</a:t>
            </a:r>
            <a:r>
              <a:rPr lang="zh-CN" altLang="en-US" dirty="0"/>
              <a:t> </a:t>
            </a:r>
            <a:r>
              <a:rPr lang="en-US" altLang="zh-CN" dirty="0"/>
              <a:t>scores</a:t>
            </a:r>
            <a:endParaRPr lang="en-US" dirty="0"/>
          </a:p>
        </p:txBody>
      </p:sp>
      <p:pic>
        <p:nvPicPr>
          <p:cNvPr id="6" name="Picture 5">
            <a:extLst>
              <a:ext uri="{FF2B5EF4-FFF2-40B4-BE49-F238E27FC236}">
                <a16:creationId xmlns:a16="http://schemas.microsoft.com/office/drawing/2014/main" xmlns="" id="{F23DC99F-B53D-4740-A634-EF939404574F}"/>
              </a:ext>
            </a:extLst>
          </p:cNvPr>
          <p:cNvPicPr>
            <a:picLocks noChangeAspect="1"/>
          </p:cNvPicPr>
          <p:nvPr/>
        </p:nvPicPr>
        <p:blipFill>
          <a:blip r:embed="rId3"/>
          <a:stretch>
            <a:fillRect/>
          </a:stretch>
        </p:blipFill>
        <p:spPr>
          <a:xfrm>
            <a:off x="5026660" y="2122170"/>
            <a:ext cx="4699000" cy="2095500"/>
          </a:xfrm>
          <a:prstGeom prst="rect">
            <a:avLst/>
          </a:prstGeom>
        </p:spPr>
      </p:pic>
      <p:pic>
        <p:nvPicPr>
          <p:cNvPr id="7" name="Picture 6">
            <a:extLst>
              <a:ext uri="{FF2B5EF4-FFF2-40B4-BE49-F238E27FC236}">
                <a16:creationId xmlns:a16="http://schemas.microsoft.com/office/drawing/2014/main" xmlns="" id="{25B76979-4F8B-1148-B287-8C65B737247C}"/>
              </a:ext>
            </a:extLst>
          </p:cNvPr>
          <p:cNvPicPr>
            <a:picLocks noChangeAspect="1"/>
          </p:cNvPicPr>
          <p:nvPr/>
        </p:nvPicPr>
        <p:blipFill>
          <a:blip r:embed="rId4"/>
          <a:stretch>
            <a:fillRect/>
          </a:stretch>
        </p:blipFill>
        <p:spPr>
          <a:xfrm>
            <a:off x="5026660" y="4838700"/>
            <a:ext cx="5981700" cy="2019300"/>
          </a:xfrm>
          <a:prstGeom prst="rect">
            <a:avLst/>
          </a:prstGeom>
        </p:spPr>
      </p:pic>
    </p:spTree>
    <p:extLst>
      <p:ext uri="{BB962C8B-B14F-4D97-AF65-F5344CB8AC3E}">
        <p14:creationId xmlns:p14="http://schemas.microsoft.com/office/powerpoint/2010/main" val="773911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1357E-E19C-4348-80FA-8A3BDD667207}"/>
              </a:ext>
            </a:extLst>
          </p:cNvPr>
          <p:cNvSpPr>
            <a:spLocks noGrp="1"/>
          </p:cNvSpPr>
          <p:nvPr>
            <p:ph type="title"/>
          </p:nvPr>
        </p:nvSpPr>
        <p:spPr/>
        <p:txBody>
          <a:bodyPr/>
          <a:lstStyle/>
          <a:p>
            <a:r>
              <a:rPr lang="en-US" altLang="zh-CN" dirty="0"/>
              <a:t>Dataset</a:t>
            </a:r>
            <a:endParaRPr lang="en-US" dirty="0"/>
          </a:p>
        </p:txBody>
      </p:sp>
      <p:sp>
        <p:nvSpPr>
          <p:cNvPr id="3" name="Content Placeholder 2">
            <a:extLst>
              <a:ext uri="{FF2B5EF4-FFF2-40B4-BE49-F238E27FC236}">
                <a16:creationId xmlns:a16="http://schemas.microsoft.com/office/drawing/2014/main" xmlns="" id="{A928523C-894A-8D41-AF62-7CA0E4E1FC01}"/>
              </a:ext>
            </a:extLst>
          </p:cNvPr>
          <p:cNvSpPr>
            <a:spLocks noGrp="1"/>
          </p:cNvSpPr>
          <p:nvPr>
            <p:ph idx="1"/>
          </p:nvPr>
        </p:nvSpPr>
        <p:spPr/>
        <p:txBody>
          <a:bodyPr/>
          <a:lstStyle/>
          <a:p>
            <a:r>
              <a:rPr lang="en-US" altLang="zh-CN" dirty="0"/>
              <a:t>JD</a:t>
            </a:r>
            <a:r>
              <a:rPr lang="zh-CN" altLang="en-US" dirty="0"/>
              <a:t> </a:t>
            </a:r>
            <a:r>
              <a:rPr lang="en-US" altLang="zh-CN" dirty="0" err="1"/>
              <a:t>Recsys</a:t>
            </a:r>
            <a:r>
              <a:rPr lang="zh-CN" altLang="en-US" dirty="0"/>
              <a:t> </a:t>
            </a:r>
            <a:r>
              <a:rPr lang="en-US" altLang="zh-CN" dirty="0"/>
              <a:t>Dataset:</a:t>
            </a:r>
          </a:p>
          <a:p>
            <a:pPr marL="0" indent="0">
              <a:buNone/>
            </a:pPr>
            <a:r>
              <a:rPr lang="en-US" dirty="0"/>
              <a:t>	</a:t>
            </a:r>
          </a:p>
        </p:txBody>
      </p:sp>
      <p:pic>
        <p:nvPicPr>
          <p:cNvPr id="4" name="Picture 3">
            <a:extLst>
              <a:ext uri="{FF2B5EF4-FFF2-40B4-BE49-F238E27FC236}">
                <a16:creationId xmlns:a16="http://schemas.microsoft.com/office/drawing/2014/main" xmlns="" id="{309FF511-32FC-A249-BD46-EAC171753F79}"/>
              </a:ext>
            </a:extLst>
          </p:cNvPr>
          <p:cNvPicPr>
            <a:picLocks noChangeAspect="1"/>
          </p:cNvPicPr>
          <p:nvPr/>
        </p:nvPicPr>
        <p:blipFill>
          <a:blip r:embed="rId2"/>
          <a:stretch>
            <a:fillRect/>
          </a:stretch>
        </p:blipFill>
        <p:spPr>
          <a:xfrm>
            <a:off x="2774950" y="2400300"/>
            <a:ext cx="6642100" cy="2057400"/>
          </a:xfrm>
          <a:prstGeom prst="rect">
            <a:avLst/>
          </a:prstGeom>
        </p:spPr>
      </p:pic>
    </p:spTree>
    <p:extLst>
      <p:ext uri="{BB962C8B-B14F-4D97-AF65-F5344CB8AC3E}">
        <p14:creationId xmlns:p14="http://schemas.microsoft.com/office/powerpoint/2010/main" val="1025075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1357E-E19C-4348-80FA-8A3BDD667207}"/>
              </a:ext>
            </a:extLst>
          </p:cNvPr>
          <p:cNvSpPr>
            <a:spLocks noGrp="1"/>
          </p:cNvSpPr>
          <p:nvPr>
            <p:ph type="title"/>
          </p:nvPr>
        </p:nvSpPr>
        <p:spPr/>
        <p:txBody>
          <a:bodyPr/>
          <a:lstStyle/>
          <a:p>
            <a:r>
              <a:rPr lang="en-US" altLang="zh-CN" dirty="0"/>
              <a:t>Baselines</a:t>
            </a:r>
            <a:endParaRPr lang="en-US" dirty="0"/>
          </a:p>
        </p:txBody>
      </p:sp>
      <p:pic>
        <p:nvPicPr>
          <p:cNvPr id="4" name="Content Placeholder 3">
            <a:extLst>
              <a:ext uri="{FF2B5EF4-FFF2-40B4-BE49-F238E27FC236}">
                <a16:creationId xmlns:a16="http://schemas.microsoft.com/office/drawing/2014/main" xmlns="" id="{65727DCD-8646-9943-92E6-F09CBDCA8602}"/>
              </a:ext>
            </a:extLst>
          </p:cNvPr>
          <p:cNvPicPr>
            <a:picLocks noGrp="1" noChangeAspect="1"/>
          </p:cNvPicPr>
          <p:nvPr>
            <p:ph idx="1"/>
          </p:nvPr>
        </p:nvPicPr>
        <p:blipFill>
          <a:blip r:embed="rId3"/>
          <a:stretch>
            <a:fillRect/>
          </a:stretch>
        </p:blipFill>
        <p:spPr>
          <a:xfrm>
            <a:off x="838200" y="1994694"/>
            <a:ext cx="6527800" cy="4013200"/>
          </a:xfrm>
          <a:prstGeom prst="rect">
            <a:avLst/>
          </a:prstGeom>
        </p:spPr>
      </p:pic>
    </p:spTree>
    <p:extLst>
      <p:ext uri="{BB962C8B-B14F-4D97-AF65-F5344CB8AC3E}">
        <p14:creationId xmlns:p14="http://schemas.microsoft.com/office/powerpoint/2010/main" val="1803749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1357E-E19C-4348-80FA-8A3BDD667207}"/>
              </a:ext>
            </a:extLst>
          </p:cNvPr>
          <p:cNvSpPr>
            <a:spLocks noGrp="1"/>
          </p:cNvSpPr>
          <p:nvPr>
            <p:ph type="title"/>
          </p:nvPr>
        </p:nvSpPr>
        <p:spPr/>
        <p:txBody>
          <a:bodyPr/>
          <a:lstStyle/>
          <a:p>
            <a:r>
              <a:rPr lang="en-US" dirty="0"/>
              <a:t>Comparison with Baselines </a:t>
            </a:r>
          </a:p>
        </p:txBody>
      </p:sp>
      <p:pic>
        <p:nvPicPr>
          <p:cNvPr id="4" name="Content Placeholder 3">
            <a:extLst>
              <a:ext uri="{FF2B5EF4-FFF2-40B4-BE49-F238E27FC236}">
                <a16:creationId xmlns:a16="http://schemas.microsoft.com/office/drawing/2014/main" xmlns="" id="{9D3BEE98-C125-8249-9A34-0BDBEDCCCB0B}"/>
              </a:ext>
            </a:extLst>
          </p:cNvPr>
          <p:cNvPicPr>
            <a:picLocks noGrp="1" noChangeAspect="1"/>
          </p:cNvPicPr>
          <p:nvPr>
            <p:ph idx="1"/>
          </p:nvPr>
        </p:nvPicPr>
        <p:blipFill>
          <a:blip r:embed="rId3"/>
          <a:stretch>
            <a:fillRect/>
          </a:stretch>
        </p:blipFill>
        <p:spPr>
          <a:xfrm>
            <a:off x="838200" y="2022919"/>
            <a:ext cx="10515600" cy="3956750"/>
          </a:xfrm>
          <a:prstGeom prst="rect">
            <a:avLst/>
          </a:prstGeom>
        </p:spPr>
      </p:pic>
    </p:spTree>
    <p:extLst>
      <p:ext uri="{BB962C8B-B14F-4D97-AF65-F5344CB8AC3E}">
        <p14:creationId xmlns:p14="http://schemas.microsoft.com/office/powerpoint/2010/main" val="576128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1357E-E19C-4348-80FA-8A3BDD667207}"/>
              </a:ext>
            </a:extLst>
          </p:cNvPr>
          <p:cNvSpPr>
            <a:spLocks noGrp="1"/>
          </p:cNvSpPr>
          <p:nvPr>
            <p:ph type="title"/>
          </p:nvPr>
        </p:nvSpPr>
        <p:spPr/>
        <p:txBody>
          <a:bodyPr/>
          <a:lstStyle/>
          <a:p>
            <a:r>
              <a:rPr lang="en-US" dirty="0"/>
              <a:t>Effectiveness of Components in DMT </a:t>
            </a:r>
          </a:p>
        </p:txBody>
      </p:sp>
      <p:sp>
        <p:nvSpPr>
          <p:cNvPr id="3" name="Content Placeholder 2">
            <a:extLst>
              <a:ext uri="{FF2B5EF4-FFF2-40B4-BE49-F238E27FC236}">
                <a16:creationId xmlns:a16="http://schemas.microsoft.com/office/drawing/2014/main" xmlns="" id="{A928523C-894A-8D41-AF62-7CA0E4E1FC01}"/>
              </a:ext>
            </a:extLst>
          </p:cNvPr>
          <p:cNvSpPr>
            <a:spLocks noGrp="1"/>
          </p:cNvSpPr>
          <p:nvPr>
            <p:ph idx="1"/>
          </p:nvPr>
        </p:nvSpPr>
        <p:spPr/>
        <p:txBody>
          <a:bodyPr/>
          <a:lstStyle/>
          <a:p>
            <a:r>
              <a:rPr lang="en-US" dirty="0"/>
              <a:t>Deep Multifaceted Transformers</a:t>
            </a:r>
          </a:p>
          <a:p>
            <a:endParaRPr lang="en-US" dirty="0"/>
          </a:p>
        </p:txBody>
      </p:sp>
      <p:pic>
        <p:nvPicPr>
          <p:cNvPr id="4" name="Picture 3">
            <a:extLst>
              <a:ext uri="{FF2B5EF4-FFF2-40B4-BE49-F238E27FC236}">
                <a16:creationId xmlns:a16="http://schemas.microsoft.com/office/drawing/2014/main" xmlns="" id="{7DBF9415-4EEA-DF40-8CB8-55D84E18F45E}"/>
              </a:ext>
            </a:extLst>
          </p:cNvPr>
          <p:cNvPicPr>
            <a:picLocks noChangeAspect="1"/>
          </p:cNvPicPr>
          <p:nvPr/>
        </p:nvPicPr>
        <p:blipFill>
          <a:blip r:embed="rId3"/>
          <a:stretch>
            <a:fillRect/>
          </a:stretch>
        </p:blipFill>
        <p:spPr>
          <a:xfrm>
            <a:off x="408940" y="2774950"/>
            <a:ext cx="5461000" cy="2222500"/>
          </a:xfrm>
          <a:prstGeom prst="rect">
            <a:avLst/>
          </a:prstGeom>
        </p:spPr>
      </p:pic>
      <p:pic>
        <p:nvPicPr>
          <p:cNvPr id="5" name="Picture 4">
            <a:extLst>
              <a:ext uri="{FF2B5EF4-FFF2-40B4-BE49-F238E27FC236}">
                <a16:creationId xmlns:a16="http://schemas.microsoft.com/office/drawing/2014/main" xmlns="" id="{87B2A869-E481-D848-BE64-7029C6F87F60}"/>
              </a:ext>
            </a:extLst>
          </p:cNvPr>
          <p:cNvPicPr>
            <a:picLocks noChangeAspect="1"/>
          </p:cNvPicPr>
          <p:nvPr/>
        </p:nvPicPr>
        <p:blipFill>
          <a:blip r:embed="rId4"/>
          <a:stretch>
            <a:fillRect/>
          </a:stretch>
        </p:blipFill>
        <p:spPr>
          <a:xfrm>
            <a:off x="6067106" y="2362200"/>
            <a:ext cx="5453063" cy="3512344"/>
          </a:xfrm>
          <a:prstGeom prst="rect">
            <a:avLst/>
          </a:prstGeom>
        </p:spPr>
      </p:pic>
    </p:spTree>
    <p:extLst>
      <p:ext uri="{BB962C8B-B14F-4D97-AF65-F5344CB8AC3E}">
        <p14:creationId xmlns:p14="http://schemas.microsoft.com/office/powerpoint/2010/main" val="1284490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C2B04A-0BCD-0447-9B60-599EFD34B2FB}"/>
              </a:ext>
            </a:extLst>
          </p:cNvPr>
          <p:cNvSpPr>
            <a:spLocks noGrp="1"/>
          </p:cNvSpPr>
          <p:nvPr>
            <p:ph type="title"/>
          </p:nvPr>
        </p:nvSpPr>
        <p:spPr/>
        <p:txBody>
          <a:bodyPr/>
          <a:lstStyle/>
          <a:p>
            <a:r>
              <a:rPr lang="en-US" dirty="0"/>
              <a:t>Effectiveness of Components in DMT </a:t>
            </a:r>
          </a:p>
        </p:txBody>
      </p:sp>
      <p:sp>
        <p:nvSpPr>
          <p:cNvPr id="3" name="Content Placeholder 2">
            <a:extLst>
              <a:ext uri="{FF2B5EF4-FFF2-40B4-BE49-F238E27FC236}">
                <a16:creationId xmlns:a16="http://schemas.microsoft.com/office/drawing/2014/main" xmlns="" id="{2739B277-3500-4647-88B9-F6E10C39CBB8}"/>
              </a:ext>
            </a:extLst>
          </p:cNvPr>
          <p:cNvSpPr>
            <a:spLocks noGrp="1"/>
          </p:cNvSpPr>
          <p:nvPr>
            <p:ph idx="1"/>
          </p:nvPr>
        </p:nvSpPr>
        <p:spPr/>
        <p:txBody>
          <a:bodyPr/>
          <a:lstStyle/>
          <a:p>
            <a:r>
              <a:rPr lang="en-US" dirty="0"/>
              <a:t>Multi-task Learning </a:t>
            </a:r>
          </a:p>
          <a:p>
            <a:pPr marL="0" indent="0">
              <a:buNone/>
            </a:pPr>
            <a:endParaRPr lang="en-US" dirty="0"/>
          </a:p>
        </p:txBody>
      </p:sp>
      <p:pic>
        <p:nvPicPr>
          <p:cNvPr id="4" name="Picture 3">
            <a:extLst>
              <a:ext uri="{FF2B5EF4-FFF2-40B4-BE49-F238E27FC236}">
                <a16:creationId xmlns:a16="http://schemas.microsoft.com/office/drawing/2014/main" xmlns="" id="{219C4988-A6E9-0B40-98BB-C9B03E8000EA}"/>
              </a:ext>
            </a:extLst>
          </p:cNvPr>
          <p:cNvPicPr>
            <a:picLocks noChangeAspect="1"/>
          </p:cNvPicPr>
          <p:nvPr/>
        </p:nvPicPr>
        <p:blipFill>
          <a:blip r:embed="rId3"/>
          <a:stretch>
            <a:fillRect/>
          </a:stretch>
        </p:blipFill>
        <p:spPr>
          <a:xfrm>
            <a:off x="6096000" y="2582863"/>
            <a:ext cx="5371293" cy="3594100"/>
          </a:xfrm>
          <a:prstGeom prst="rect">
            <a:avLst/>
          </a:prstGeom>
        </p:spPr>
      </p:pic>
      <p:pic>
        <p:nvPicPr>
          <p:cNvPr id="5" name="Picture 4">
            <a:extLst>
              <a:ext uri="{FF2B5EF4-FFF2-40B4-BE49-F238E27FC236}">
                <a16:creationId xmlns:a16="http://schemas.microsoft.com/office/drawing/2014/main" xmlns="" id="{08E0D6A6-C8EA-3540-BCEC-5A527AE29C31}"/>
              </a:ext>
            </a:extLst>
          </p:cNvPr>
          <p:cNvPicPr>
            <a:picLocks noChangeAspect="1"/>
          </p:cNvPicPr>
          <p:nvPr/>
        </p:nvPicPr>
        <p:blipFill>
          <a:blip r:embed="rId4"/>
          <a:stretch>
            <a:fillRect/>
          </a:stretch>
        </p:blipFill>
        <p:spPr>
          <a:xfrm>
            <a:off x="346710" y="2260600"/>
            <a:ext cx="5942653" cy="4051300"/>
          </a:xfrm>
          <a:prstGeom prst="rect">
            <a:avLst/>
          </a:prstGeom>
        </p:spPr>
      </p:pic>
    </p:spTree>
    <p:extLst>
      <p:ext uri="{BB962C8B-B14F-4D97-AF65-F5344CB8AC3E}">
        <p14:creationId xmlns:p14="http://schemas.microsoft.com/office/powerpoint/2010/main" val="67996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8EC06A-AAFB-114E-B423-458E0337E465}"/>
              </a:ext>
            </a:extLst>
          </p:cNvPr>
          <p:cNvSpPr>
            <a:spLocks noGrp="1"/>
          </p:cNvSpPr>
          <p:nvPr>
            <p:ph type="ctrTitle"/>
          </p:nvPr>
        </p:nvSpPr>
        <p:spPr>
          <a:xfrm>
            <a:off x="1524000" y="1064711"/>
            <a:ext cx="9144000" cy="1693689"/>
          </a:xfrm>
        </p:spPr>
        <p:txBody>
          <a:bodyPr>
            <a:noAutofit/>
          </a:bodyPr>
          <a:lstStyle/>
          <a:p>
            <a:r>
              <a:rPr lang="en-US" sz="2800" dirty="0"/>
              <a:t>Deep Multifaceted Transformers for Multi-objective Ranking in Large-Scale E-commerce Recommender Systems </a:t>
            </a:r>
            <a:endParaRPr lang="en-US" sz="1800" dirty="0"/>
          </a:p>
        </p:txBody>
      </p:sp>
      <p:sp>
        <p:nvSpPr>
          <p:cNvPr id="3" name="Subtitle 2">
            <a:extLst>
              <a:ext uri="{FF2B5EF4-FFF2-40B4-BE49-F238E27FC236}">
                <a16:creationId xmlns:a16="http://schemas.microsoft.com/office/drawing/2014/main" xmlns="" id="{02959D51-2E11-2A40-8728-6E2C6CA104D3}"/>
              </a:ext>
            </a:extLst>
          </p:cNvPr>
          <p:cNvSpPr>
            <a:spLocks noGrp="1"/>
          </p:cNvSpPr>
          <p:nvPr>
            <p:ph type="subTitle" idx="1"/>
          </p:nvPr>
        </p:nvSpPr>
        <p:spPr>
          <a:xfrm>
            <a:off x="183020" y="6248496"/>
            <a:ext cx="11621884" cy="240422"/>
          </a:xfrm>
        </p:spPr>
        <p:txBody>
          <a:bodyPr>
            <a:normAutofit fontScale="55000" lnSpcReduction="20000"/>
          </a:bodyPr>
          <a:lstStyle/>
          <a:p>
            <a:pPr algn="l"/>
            <a:endParaRPr lang="en-US" dirty="0"/>
          </a:p>
        </p:txBody>
      </p:sp>
      <p:pic>
        <p:nvPicPr>
          <p:cNvPr id="5" name="Picture 4">
            <a:extLst>
              <a:ext uri="{FF2B5EF4-FFF2-40B4-BE49-F238E27FC236}">
                <a16:creationId xmlns:a16="http://schemas.microsoft.com/office/drawing/2014/main" xmlns="" id="{585FE12B-AA6B-B84C-8281-8D5FB904EA82}"/>
              </a:ext>
            </a:extLst>
          </p:cNvPr>
          <p:cNvPicPr>
            <a:picLocks noChangeAspect="1"/>
          </p:cNvPicPr>
          <p:nvPr/>
        </p:nvPicPr>
        <p:blipFill>
          <a:blip r:embed="rId3"/>
          <a:stretch>
            <a:fillRect/>
          </a:stretch>
        </p:blipFill>
        <p:spPr>
          <a:xfrm>
            <a:off x="1276350" y="2825750"/>
            <a:ext cx="9639300" cy="1206500"/>
          </a:xfrm>
          <a:prstGeom prst="rect">
            <a:avLst/>
          </a:prstGeom>
        </p:spPr>
      </p:pic>
      <p:pic>
        <p:nvPicPr>
          <p:cNvPr id="17" name="Picture 16">
            <a:extLst>
              <a:ext uri="{FF2B5EF4-FFF2-40B4-BE49-F238E27FC236}">
                <a16:creationId xmlns:a16="http://schemas.microsoft.com/office/drawing/2014/main" xmlns="" id="{97C320C5-F986-FC4D-A315-8A9B5221B664}"/>
              </a:ext>
            </a:extLst>
          </p:cNvPr>
          <p:cNvPicPr>
            <a:picLocks noChangeAspect="1"/>
          </p:cNvPicPr>
          <p:nvPr/>
        </p:nvPicPr>
        <p:blipFill>
          <a:blip r:embed="rId4"/>
          <a:stretch>
            <a:fillRect/>
          </a:stretch>
        </p:blipFill>
        <p:spPr>
          <a:xfrm>
            <a:off x="4084717" y="381013"/>
            <a:ext cx="4498011" cy="1367395"/>
          </a:xfrm>
          <a:prstGeom prst="rect">
            <a:avLst/>
          </a:prstGeom>
        </p:spPr>
      </p:pic>
      <p:sp>
        <p:nvSpPr>
          <p:cNvPr id="4" name="矩形 3"/>
          <p:cNvSpPr/>
          <p:nvPr/>
        </p:nvSpPr>
        <p:spPr>
          <a:xfrm>
            <a:off x="1762125" y="4903616"/>
            <a:ext cx="7705725" cy="369332"/>
          </a:xfrm>
          <a:prstGeom prst="rect">
            <a:avLst/>
          </a:prstGeom>
        </p:spPr>
        <p:txBody>
          <a:bodyPr wrap="square">
            <a:spAutoFit/>
          </a:bodyPr>
          <a:lstStyle/>
          <a:p>
            <a:r>
              <a:rPr lang="zh-CN" altLang="en-US" dirty="0"/>
              <a:t>论文及代码：</a:t>
            </a:r>
            <a:r>
              <a:rPr lang="en-US" altLang="zh-CN" u="sng" dirty="0">
                <a:hlinkClick r:id="rId5"/>
              </a:rPr>
              <a:t>https://github.com/guyulongcs/CIKM2020_DMT</a:t>
            </a:r>
            <a:endParaRPr lang="zh-CN" altLang="en-US" dirty="0"/>
          </a:p>
        </p:txBody>
      </p:sp>
    </p:spTree>
    <p:extLst>
      <p:ext uri="{BB962C8B-B14F-4D97-AF65-F5344CB8AC3E}">
        <p14:creationId xmlns:p14="http://schemas.microsoft.com/office/powerpoint/2010/main" val="1763180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EB2439-CA6D-D54D-806A-F19179D7C2B6}"/>
              </a:ext>
            </a:extLst>
          </p:cNvPr>
          <p:cNvSpPr>
            <a:spLocks noGrp="1"/>
          </p:cNvSpPr>
          <p:nvPr>
            <p:ph type="title"/>
          </p:nvPr>
        </p:nvSpPr>
        <p:spPr/>
        <p:txBody>
          <a:bodyPr/>
          <a:lstStyle/>
          <a:p>
            <a:r>
              <a:rPr lang="en-US" dirty="0"/>
              <a:t>Effectiveness of Components in DMT </a:t>
            </a:r>
          </a:p>
        </p:txBody>
      </p:sp>
      <p:sp>
        <p:nvSpPr>
          <p:cNvPr id="3" name="Content Placeholder 2">
            <a:extLst>
              <a:ext uri="{FF2B5EF4-FFF2-40B4-BE49-F238E27FC236}">
                <a16:creationId xmlns:a16="http://schemas.microsoft.com/office/drawing/2014/main" xmlns="" id="{0A9627CA-1FF8-FF4F-955E-B10E6E0EC14D}"/>
              </a:ext>
            </a:extLst>
          </p:cNvPr>
          <p:cNvSpPr>
            <a:spLocks noGrp="1"/>
          </p:cNvSpPr>
          <p:nvPr>
            <p:ph idx="1"/>
          </p:nvPr>
        </p:nvSpPr>
        <p:spPr/>
        <p:txBody>
          <a:bodyPr/>
          <a:lstStyle/>
          <a:p>
            <a:r>
              <a:rPr lang="en-US" dirty="0"/>
              <a:t>Bias</a:t>
            </a:r>
            <a:r>
              <a:rPr lang="zh-CN" altLang="en-US" dirty="0"/>
              <a:t> </a:t>
            </a:r>
            <a:r>
              <a:rPr lang="en-US" altLang="zh-CN" dirty="0"/>
              <a:t>Neural</a:t>
            </a:r>
            <a:r>
              <a:rPr lang="zh-CN" altLang="en-US" dirty="0"/>
              <a:t> </a:t>
            </a:r>
            <a:r>
              <a:rPr lang="en-US" altLang="zh-CN" dirty="0"/>
              <a:t>Network</a:t>
            </a:r>
          </a:p>
          <a:p>
            <a:pPr marL="0" indent="0">
              <a:buNone/>
            </a:pPr>
            <a:endParaRPr lang="en-US" dirty="0"/>
          </a:p>
          <a:p>
            <a:pPr marL="0" indent="0">
              <a:buNone/>
            </a:pPr>
            <a:endParaRPr lang="en-US" dirty="0"/>
          </a:p>
        </p:txBody>
      </p:sp>
      <p:pic>
        <p:nvPicPr>
          <p:cNvPr id="4" name="Content Placeholder 3">
            <a:extLst>
              <a:ext uri="{FF2B5EF4-FFF2-40B4-BE49-F238E27FC236}">
                <a16:creationId xmlns:a16="http://schemas.microsoft.com/office/drawing/2014/main" xmlns="" id="{1F700F42-8C97-514B-9368-3E7A453BDA3E}"/>
              </a:ext>
            </a:extLst>
          </p:cNvPr>
          <p:cNvPicPr>
            <a:picLocks noChangeAspect="1"/>
          </p:cNvPicPr>
          <p:nvPr/>
        </p:nvPicPr>
        <p:blipFill>
          <a:blip r:embed="rId3"/>
          <a:stretch>
            <a:fillRect/>
          </a:stretch>
        </p:blipFill>
        <p:spPr>
          <a:xfrm>
            <a:off x="3238500" y="2636044"/>
            <a:ext cx="5715000" cy="2730500"/>
          </a:xfrm>
          <a:prstGeom prst="rect">
            <a:avLst/>
          </a:prstGeom>
        </p:spPr>
      </p:pic>
    </p:spTree>
    <p:extLst>
      <p:ext uri="{BB962C8B-B14F-4D97-AF65-F5344CB8AC3E}">
        <p14:creationId xmlns:p14="http://schemas.microsoft.com/office/powerpoint/2010/main" val="530233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E7CFA-8E5D-384B-8659-858656612CF7}"/>
              </a:ext>
            </a:extLst>
          </p:cNvPr>
          <p:cNvSpPr>
            <a:spLocks noGrp="1"/>
          </p:cNvSpPr>
          <p:nvPr>
            <p:ph type="title"/>
          </p:nvPr>
        </p:nvSpPr>
        <p:spPr/>
        <p:txBody>
          <a:bodyPr/>
          <a:lstStyle/>
          <a:p>
            <a:r>
              <a:rPr lang="en-US" altLang="zh-CN" dirty="0"/>
              <a:t>Online</a:t>
            </a:r>
            <a:r>
              <a:rPr lang="zh-CN" altLang="en-US" dirty="0"/>
              <a:t> </a:t>
            </a:r>
            <a:r>
              <a:rPr lang="en-US" altLang="zh-CN" dirty="0"/>
              <a:t>A-B</a:t>
            </a:r>
            <a:r>
              <a:rPr lang="zh-CN" altLang="en-US" dirty="0"/>
              <a:t> </a:t>
            </a:r>
            <a:r>
              <a:rPr lang="en-US" altLang="zh-CN" dirty="0"/>
              <a:t>Testing</a:t>
            </a:r>
            <a:endParaRPr lang="en-US" dirty="0"/>
          </a:p>
        </p:txBody>
      </p:sp>
      <p:pic>
        <p:nvPicPr>
          <p:cNvPr id="6" name="Content Placeholder 5">
            <a:extLst>
              <a:ext uri="{FF2B5EF4-FFF2-40B4-BE49-F238E27FC236}">
                <a16:creationId xmlns:a16="http://schemas.microsoft.com/office/drawing/2014/main" xmlns="" id="{0D3A49E8-E4E9-884C-9540-183BF9F97FD4}"/>
              </a:ext>
            </a:extLst>
          </p:cNvPr>
          <p:cNvPicPr>
            <a:picLocks noGrp="1" noChangeAspect="1"/>
          </p:cNvPicPr>
          <p:nvPr>
            <p:ph idx="1"/>
          </p:nvPr>
        </p:nvPicPr>
        <p:blipFill>
          <a:blip r:embed="rId3"/>
          <a:stretch>
            <a:fillRect/>
          </a:stretch>
        </p:blipFill>
        <p:spPr>
          <a:xfrm>
            <a:off x="2482664" y="2305757"/>
            <a:ext cx="7226671" cy="3391074"/>
          </a:xfrm>
          <a:prstGeom prst="rect">
            <a:avLst/>
          </a:prstGeom>
        </p:spPr>
      </p:pic>
    </p:spTree>
    <p:extLst>
      <p:ext uri="{BB962C8B-B14F-4D97-AF65-F5344CB8AC3E}">
        <p14:creationId xmlns:p14="http://schemas.microsoft.com/office/powerpoint/2010/main" val="1634373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0A277D-8166-6E4A-B44B-03708287155E}"/>
              </a:ext>
            </a:extLst>
          </p:cNvPr>
          <p:cNvSpPr>
            <a:spLocks noGrp="1"/>
          </p:cNvSpPr>
          <p:nvPr>
            <p:ph type="title"/>
          </p:nvPr>
        </p:nvSpPr>
        <p:spPr/>
        <p:txBody>
          <a:bodyPr/>
          <a:lstStyle/>
          <a:p>
            <a:r>
              <a:rPr lang="en-US" altLang="zh-CN" dirty="0"/>
              <a:t>5.</a:t>
            </a:r>
            <a:r>
              <a:rPr lang="zh-CN" altLang="en-US" dirty="0"/>
              <a:t> </a:t>
            </a:r>
            <a:r>
              <a:rPr lang="en-US" altLang="zh-CN" dirty="0"/>
              <a:t>Conclusions</a:t>
            </a:r>
            <a:endParaRPr lang="en-US" dirty="0"/>
          </a:p>
        </p:txBody>
      </p:sp>
      <p:sp>
        <p:nvSpPr>
          <p:cNvPr id="4" name="Content Placeholder 3">
            <a:extLst>
              <a:ext uri="{FF2B5EF4-FFF2-40B4-BE49-F238E27FC236}">
                <a16:creationId xmlns:a16="http://schemas.microsoft.com/office/drawing/2014/main" xmlns="" id="{18BA11B6-CA00-074F-97F1-A458780A8CC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9C9F119B-128E-184C-B815-75F8C95E858B}"/>
              </a:ext>
            </a:extLst>
          </p:cNvPr>
          <p:cNvPicPr>
            <a:picLocks noChangeAspect="1"/>
          </p:cNvPicPr>
          <p:nvPr/>
        </p:nvPicPr>
        <p:blipFill>
          <a:blip r:embed="rId3"/>
          <a:stretch>
            <a:fillRect/>
          </a:stretch>
        </p:blipFill>
        <p:spPr>
          <a:xfrm>
            <a:off x="838200" y="1690688"/>
            <a:ext cx="9144000" cy="4864100"/>
          </a:xfrm>
          <a:prstGeom prst="rect">
            <a:avLst/>
          </a:prstGeom>
        </p:spPr>
      </p:pic>
    </p:spTree>
    <p:extLst>
      <p:ext uri="{BB962C8B-B14F-4D97-AF65-F5344CB8AC3E}">
        <p14:creationId xmlns:p14="http://schemas.microsoft.com/office/powerpoint/2010/main" val="1124483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3061" y="854919"/>
            <a:ext cx="11178140" cy="3416320"/>
          </a:xfrm>
          <a:prstGeom prst="rect">
            <a:avLst/>
          </a:prstGeom>
        </p:spPr>
        <p:txBody>
          <a:bodyPr wrap="square">
            <a:spAutoFit/>
          </a:bodyPr>
          <a:lstStyle/>
          <a:p>
            <a:r>
              <a:rPr lang="en-US" altLang="zh-CN" dirty="0" smtClean="0">
                <a:solidFill>
                  <a:srgbClr val="333333"/>
                </a:solidFill>
                <a:latin typeface="微软雅黑" panose="020B0503020204020204" pitchFamily="34" charset="-122"/>
                <a:ea typeface="微软雅黑" panose="020B0503020204020204" pitchFamily="34" charset="-122"/>
              </a:rPr>
              <a:t>1</a:t>
            </a:r>
            <a:r>
              <a:rPr lang="zh-CN" altLang="en-US" dirty="0" smtClean="0">
                <a:solidFill>
                  <a:srgbClr val="333333"/>
                </a:solidFill>
                <a:latin typeface="微软雅黑" panose="020B0503020204020204" pitchFamily="34" charset="-122"/>
                <a:ea typeface="微软雅黑" panose="020B0503020204020204" pitchFamily="34" charset="-122"/>
              </a:rPr>
              <a:t>、不同的深度模型可采用一套通用消除偏置网络离线训练解决训练数据中偏置。</a:t>
            </a:r>
            <a:endParaRPr lang="en-US" altLang="zh-CN" dirty="0" smtClean="0">
              <a:solidFill>
                <a:srgbClr val="333333"/>
              </a:solidFill>
              <a:latin typeface="微软雅黑" panose="020B0503020204020204" pitchFamily="34" charset="-122"/>
              <a:ea typeface="微软雅黑" panose="020B0503020204020204" pitchFamily="34" charset="-122"/>
            </a:endParaRPr>
          </a:p>
          <a:p>
            <a:r>
              <a:rPr lang="en-US" altLang="zh-CN" dirty="0" smtClean="0">
                <a:solidFill>
                  <a:srgbClr val="333333"/>
                </a:solidFill>
                <a:latin typeface="微软雅黑" panose="020B0503020204020204" pitchFamily="34" charset="-122"/>
                <a:ea typeface="微软雅黑" panose="020B0503020204020204" pitchFamily="34" charset="-122"/>
              </a:rPr>
              <a:t>     </a:t>
            </a:r>
            <a:r>
              <a:rPr lang="zh-CN" altLang="en-US" dirty="0" smtClean="0">
                <a:solidFill>
                  <a:srgbClr val="333333"/>
                </a:solidFill>
                <a:latin typeface="微软雅黑" panose="020B0503020204020204" pitchFamily="34" charset="-122"/>
                <a:ea typeface="微软雅黑" panose="020B0503020204020204" pitchFamily="34" charset="-122"/>
              </a:rPr>
              <a:t>线下开发一套偏置特征和模型，所有实验可共用。</a:t>
            </a:r>
            <a:endParaRPr lang="en-US" altLang="zh-CN" dirty="0" smtClean="0">
              <a:solidFill>
                <a:srgbClr val="333333"/>
              </a:solidFill>
              <a:latin typeface="微软雅黑" panose="020B0503020204020204" pitchFamily="34" charset="-122"/>
              <a:ea typeface="微软雅黑" panose="020B0503020204020204" pitchFamily="34" charset="-122"/>
            </a:endParaRPr>
          </a:p>
          <a:p>
            <a:endParaRPr lang="en-US" altLang="zh-CN" dirty="0" smtClean="0">
              <a:solidFill>
                <a:srgbClr val="333333"/>
              </a:solidFill>
              <a:latin typeface="微软雅黑" panose="020B0503020204020204" pitchFamily="34" charset="-122"/>
              <a:ea typeface="微软雅黑" panose="020B0503020204020204" pitchFamily="34" charset="-122"/>
            </a:endParaRPr>
          </a:p>
          <a:p>
            <a:r>
              <a:rPr lang="en-US" altLang="zh-CN" dirty="0" smtClean="0">
                <a:solidFill>
                  <a:srgbClr val="333333"/>
                </a:solidFill>
                <a:latin typeface="微软雅黑" panose="020B0503020204020204" pitchFamily="34" charset="-122"/>
                <a:ea typeface="微软雅黑" panose="020B0503020204020204" pitchFamily="34" charset="-122"/>
              </a:rPr>
              <a:t>2</a:t>
            </a:r>
            <a:r>
              <a:rPr lang="zh-CN" altLang="en-US" dirty="0" smtClean="0">
                <a:solidFill>
                  <a:srgbClr val="333333"/>
                </a:solidFill>
                <a:latin typeface="微软雅黑" panose="020B0503020204020204" pitchFamily="34" charset="-122"/>
                <a:ea typeface="微软雅黑" panose="020B0503020204020204" pitchFamily="34" charset="-122"/>
              </a:rPr>
              <a:t>、</a:t>
            </a:r>
            <a:r>
              <a:rPr lang="en-US" altLang="zh-CN" dirty="0" smtClean="0">
                <a:solidFill>
                  <a:srgbClr val="333333"/>
                </a:solidFill>
                <a:latin typeface="微软雅黑" panose="020B0503020204020204" pitchFamily="34" charset="-122"/>
                <a:ea typeface="微软雅黑" panose="020B0503020204020204" pitchFamily="34" charset="-122"/>
              </a:rPr>
              <a:t>DMT</a:t>
            </a:r>
            <a:r>
              <a:rPr lang="zh-CN" altLang="en-US" dirty="0" smtClean="0">
                <a:solidFill>
                  <a:srgbClr val="333333"/>
                </a:solidFill>
                <a:latin typeface="微软雅黑" panose="020B0503020204020204" pitchFamily="34" charset="-122"/>
                <a:ea typeface="微软雅黑" panose="020B0503020204020204" pitchFamily="34" charset="-122"/>
              </a:rPr>
              <a:t>是通过集成已有多种模型思路形成新的网络结构，综合提升整体排序效果。</a:t>
            </a:r>
            <a:endParaRPr lang="en-US" altLang="zh-CN" dirty="0" smtClean="0">
              <a:solidFill>
                <a:srgbClr val="333333"/>
              </a:solidFill>
              <a:latin typeface="微软雅黑" panose="020B0503020204020204" pitchFamily="34" charset="-122"/>
              <a:ea typeface="微软雅黑" panose="020B0503020204020204" pitchFamily="34" charset="-122"/>
            </a:endParaRPr>
          </a:p>
          <a:p>
            <a:r>
              <a:rPr lang="en-US" altLang="zh-CN" dirty="0">
                <a:solidFill>
                  <a:srgbClr val="333333"/>
                </a:solidFill>
                <a:latin typeface="微软雅黑" panose="020B0503020204020204" pitchFamily="34" charset="-122"/>
                <a:ea typeface="微软雅黑" panose="020B0503020204020204" pitchFamily="34" charset="-122"/>
              </a:rPr>
              <a:t> </a:t>
            </a:r>
            <a:r>
              <a:rPr lang="en-US" altLang="zh-CN" dirty="0" smtClean="0">
                <a:solidFill>
                  <a:srgbClr val="333333"/>
                </a:solidFill>
                <a:latin typeface="微软雅黑" panose="020B0503020204020204" pitchFamily="34" charset="-122"/>
                <a:ea typeface="微软雅黑" panose="020B0503020204020204" pitchFamily="34" charset="-122"/>
              </a:rPr>
              <a:t>     </a:t>
            </a:r>
            <a:r>
              <a:rPr lang="zh-CN" altLang="en-US" dirty="0" smtClean="0">
                <a:solidFill>
                  <a:srgbClr val="333333"/>
                </a:solidFill>
                <a:latin typeface="微软雅黑" panose="020B0503020204020204" pitchFamily="34" charset="-122"/>
                <a:ea typeface="微软雅黑" panose="020B0503020204020204" pitchFamily="34" charset="-122"/>
              </a:rPr>
              <a:t>用户兴趣表征部分可嫁接其他模型。</a:t>
            </a:r>
            <a:endParaRPr lang="en-US" altLang="zh-CN" dirty="0" smtClean="0">
              <a:solidFill>
                <a:srgbClr val="333333"/>
              </a:solidFill>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r>
              <a:rPr lang="en-US" altLang="zh-CN" dirty="0" smtClean="0">
                <a:solidFill>
                  <a:srgbClr val="333333"/>
                </a:solidFill>
                <a:latin typeface="微软雅黑" panose="020B0503020204020204" pitchFamily="34" charset="-122"/>
                <a:ea typeface="微软雅黑" panose="020B0503020204020204" pitchFamily="34" charset="-122"/>
              </a:rPr>
              <a:t>3</a:t>
            </a:r>
            <a:r>
              <a:rPr lang="zh-CN" altLang="en-US" dirty="0" smtClean="0">
                <a:solidFill>
                  <a:srgbClr val="333333"/>
                </a:solidFill>
                <a:latin typeface="微软雅黑" panose="020B0503020204020204" pitchFamily="34" charset="-122"/>
                <a:ea typeface="微软雅黑" panose="020B0503020204020204" pitchFamily="34" charset="-122"/>
              </a:rPr>
              <a:t>、深度模型中</a:t>
            </a:r>
            <a:r>
              <a:rPr lang="zh-CN" altLang="en-US" dirty="0">
                <a:solidFill>
                  <a:srgbClr val="333333"/>
                </a:solidFill>
                <a:latin typeface="微软雅黑" panose="020B0503020204020204" pitchFamily="34" charset="-122"/>
                <a:ea typeface="微软雅黑" panose="020B0503020204020204" pitchFamily="34" charset="-122"/>
              </a:rPr>
              <a:t>接入</a:t>
            </a:r>
            <a:r>
              <a:rPr lang="en-US" altLang="zh-CN" dirty="0" smtClean="0">
                <a:solidFill>
                  <a:srgbClr val="333333"/>
                </a:solidFill>
                <a:latin typeface="微软雅黑" panose="020B0503020204020204" pitchFamily="34" charset="-122"/>
                <a:ea typeface="微软雅黑" panose="020B0503020204020204" pitchFamily="34" charset="-122"/>
              </a:rPr>
              <a:t>GBDT</a:t>
            </a:r>
            <a:r>
              <a:rPr lang="zh-CN" altLang="en-US" dirty="0" smtClean="0">
                <a:solidFill>
                  <a:srgbClr val="333333"/>
                </a:solidFill>
                <a:latin typeface="微软雅黑" panose="020B0503020204020204" pitchFamily="34" charset="-122"/>
                <a:ea typeface="微软雅黑" panose="020B0503020204020204" pitchFamily="34" charset="-122"/>
              </a:rPr>
              <a:t>模型中稠密数值特征，能提升排序效果。</a:t>
            </a:r>
            <a:endParaRPr lang="en-US" altLang="zh-CN" dirty="0" smtClean="0">
              <a:solidFill>
                <a:srgbClr val="333333"/>
              </a:solidFill>
              <a:latin typeface="微软雅黑" panose="020B0503020204020204" pitchFamily="34" charset="-122"/>
              <a:ea typeface="微软雅黑" panose="020B0503020204020204" pitchFamily="34" charset="-122"/>
            </a:endParaRPr>
          </a:p>
          <a:p>
            <a:r>
              <a:rPr lang="en-US" altLang="zh-CN" dirty="0">
                <a:solidFill>
                  <a:srgbClr val="333333"/>
                </a:solidFill>
                <a:latin typeface="微软雅黑" panose="020B0503020204020204" pitchFamily="34" charset="-122"/>
                <a:ea typeface="微软雅黑" panose="020B0503020204020204" pitchFamily="34" charset="-122"/>
              </a:rPr>
              <a:t> </a:t>
            </a:r>
            <a:r>
              <a:rPr lang="en-US" altLang="zh-CN" dirty="0" smtClean="0">
                <a:solidFill>
                  <a:srgbClr val="333333"/>
                </a:solidFill>
                <a:latin typeface="微软雅黑" panose="020B0503020204020204" pitchFamily="34" charset="-122"/>
                <a:ea typeface="微软雅黑" panose="020B0503020204020204" pitchFamily="34" charset="-122"/>
              </a:rPr>
              <a:t>     </a:t>
            </a:r>
          </a:p>
          <a:p>
            <a:endParaRPr lang="en-US" altLang="zh-CN" dirty="0">
              <a:solidFill>
                <a:srgbClr val="333333"/>
              </a:solidFill>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endParaRPr lang="en-US" altLang="zh-CN" dirty="0" smtClean="0">
              <a:solidFill>
                <a:srgbClr val="333333"/>
              </a:solidFill>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p:txBody>
      </p:sp>
      <p:sp>
        <p:nvSpPr>
          <p:cNvPr id="3" name="矩形 2"/>
          <p:cNvSpPr/>
          <p:nvPr/>
        </p:nvSpPr>
        <p:spPr>
          <a:xfrm>
            <a:off x="1656367" y="106498"/>
            <a:ext cx="646331" cy="369332"/>
          </a:xfrm>
          <a:prstGeom prst="rect">
            <a:avLst/>
          </a:prstGeom>
        </p:spPr>
        <p:txBody>
          <a:bodyPr wrap="none">
            <a:spAutoFit/>
          </a:bodyPr>
          <a:lstStyle/>
          <a:p>
            <a:pPr lvl="0">
              <a:defRPr/>
            </a:pPr>
            <a:r>
              <a:rPr lang="zh-CN" altLang="en-US" dirty="0" smtClean="0">
                <a:latin typeface="微软雅黑" panose="020B0503020204020204" pitchFamily="34" charset="-122"/>
                <a:ea typeface="微软雅黑" panose="020B0503020204020204" pitchFamily="34" charset="-122"/>
              </a:rPr>
              <a:t>总结</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279868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Box 3"/>
          <p:cNvSpPr txBox="1"/>
          <p:nvPr/>
        </p:nvSpPr>
        <p:spPr>
          <a:xfrm>
            <a:off x="4231113" y="3111635"/>
            <a:ext cx="3729519" cy="707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4000">
                <a:solidFill>
                  <a:srgbClr val="575B70"/>
                </a:solidFill>
                <a:latin typeface="Microsoft YaHei"/>
                <a:ea typeface="Microsoft YaHei"/>
                <a:cs typeface="Microsoft YaHei"/>
                <a:sym typeface="Microsoft YaHei"/>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4000" b="0" i="0" u="none" strike="noStrike" kern="0" cap="none" spc="0" normalizeH="0" baseline="0" noProof="0" dirty="0">
                <a:ln>
                  <a:noFill/>
                </a:ln>
                <a:solidFill>
                  <a:srgbClr val="575B70"/>
                </a:solidFill>
                <a:effectLst/>
                <a:uLnTx/>
                <a:uFillTx/>
                <a:latin typeface="Microsoft YaHei"/>
                <a:ea typeface="Microsoft YaHei"/>
                <a:sym typeface="Microsoft YaHei"/>
              </a:rPr>
              <a:t>谢 谢</a:t>
            </a:r>
            <a:endParaRPr kumimoji="0" sz="4000" b="0" i="0" u="none" strike="noStrike" kern="0" cap="none" spc="0" normalizeH="0" baseline="0" noProof="0" dirty="0">
              <a:ln>
                <a:noFill/>
              </a:ln>
              <a:solidFill>
                <a:srgbClr val="575B70"/>
              </a:solidFill>
              <a:effectLst/>
              <a:uLnTx/>
              <a:uFillTx/>
              <a:latin typeface="Microsoft YaHei"/>
              <a:ea typeface="Microsoft YaHei"/>
              <a:sym typeface="Microsoft YaHei"/>
            </a:endParaRPr>
          </a:p>
        </p:txBody>
      </p:sp>
    </p:spTree>
    <p:extLst>
      <p:ext uri="{BB962C8B-B14F-4D97-AF65-F5344CB8AC3E}">
        <p14:creationId xmlns:p14="http://schemas.microsoft.com/office/powerpoint/2010/main" val="358236135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5ECB43-35A2-4D41-B35B-183FA6BEF4FD}"/>
              </a:ext>
            </a:extLst>
          </p:cNvPr>
          <p:cNvSpPr>
            <a:spLocks noGrp="1"/>
          </p:cNvSpPr>
          <p:nvPr>
            <p:ph type="title"/>
          </p:nvPr>
        </p:nvSpPr>
        <p:spPr>
          <a:xfrm>
            <a:off x="838200" y="365125"/>
            <a:ext cx="11023948" cy="1325563"/>
          </a:xfrm>
        </p:spPr>
        <p:txBody>
          <a:bodyPr>
            <a:normAutofit fontScale="90000"/>
          </a:bodyPr>
          <a:lstStyle/>
          <a:p>
            <a:r>
              <a:rPr lang="en-US" sz="3600" dirty="0"/>
              <a:t>Deep Multifaceted Transformers for Multi-objective Ranking in Large-Scale E-commerce Recommender Systems</a:t>
            </a:r>
          </a:p>
        </p:txBody>
      </p:sp>
      <p:sp>
        <p:nvSpPr>
          <p:cNvPr id="3" name="Content Placeholder 2">
            <a:extLst>
              <a:ext uri="{FF2B5EF4-FFF2-40B4-BE49-F238E27FC236}">
                <a16:creationId xmlns:a16="http://schemas.microsoft.com/office/drawing/2014/main" xmlns="" id="{3BB1C80F-5285-2D47-B73F-A52ADD60D6B5}"/>
              </a:ext>
            </a:extLst>
          </p:cNvPr>
          <p:cNvSpPr>
            <a:spLocks noGrp="1"/>
          </p:cNvSpPr>
          <p:nvPr>
            <p:ph idx="1"/>
          </p:nvPr>
        </p:nvSpPr>
        <p:spPr/>
        <p:txBody>
          <a:bodyPr/>
          <a:lstStyle/>
          <a:p>
            <a:r>
              <a:rPr lang="en-US" altLang="zh-CN" dirty="0"/>
              <a:t>1.</a:t>
            </a:r>
            <a:r>
              <a:rPr lang="zh-CN" altLang="en-US" dirty="0"/>
              <a:t> </a:t>
            </a:r>
            <a:r>
              <a:rPr lang="en-US" altLang="zh-CN" dirty="0"/>
              <a:t>Motivation</a:t>
            </a:r>
            <a:r>
              <a:rPr lang="en-US" dirty="0"/>
              <a:t> </a:t>
            </a:r>
          </a:p>
          <a:p>
            <a:r>
              <a:rPr lang="en-US" altLang="zh-CN" dirty="0"/>
              <a:t>2.</a:t>
            </a:r>
            <a:r>
              <a:rPr lang="zh-CN" altLang="en-US" dirty="0"/>
              <a:t> </a:t>
            </a:r>
            <a:r>
              <a:rPr lang="en-US" altLang="zh-CN" dirty="0"/>
              <a:t>Method</a:t>
            </a:r>
          </a:p>
          <a:p>
            <a:r>
              <a:rPr lang="en-US" altLang="zh-CN" dirty="0"/>
              <a:t>3.</a:t>
            </a:r>
            <a:r>
              <a:rPr lang="zh-CN" altLang="en-US" dirty="0"/>
              <a:t> </a:t>
            </a:r>
            <a:r>
              <a:rPr lang="en-US" altLang="zh-CN" dirty="0"/>
              <a:t>Experiments</a:t>
            </a:r>
          </a:p>
          <a:p>
            <a:r>
              <a:rPr lang="en-US" altLang="zh-CN" dirty="0"/>
              <a:t>4.</a:t>
            </a:r>
            <a:r>
              <a:rPr lang="zh-CN" altLang="en-US" dirty="0"/>
              <a:t> </a:t>
            </a:r>
            <a:r>
              <a:rPr lang="en-US" altLang="zh-CN" dirty="0"/>
              <a:t>Conclusions</a:t>
            </a:r>
            <a:endParaRPr lang="en-US" dirty="0"/>
          </a:p>
        </p:txBody>
      </p:sp>
    </p:spTree>
    <p:extLst>
      <p:ext uri="{BB962C8B-B14F-4D97-AF65-F5344CB8AC3E}">
        <p14:creationId xmlns:p14="http://schemas.microsoft.com/office/powerpoint/2010/main" val="248568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525304-EE44-854F-BD8E-5FE05E38824F}"/>
              </a:ext>
            </a:extLst>
          </p:cNvPr>
          <p:cNvSpPr>
            <a:spLocks noGrp="1"/>
          </p:cNvSpPr>
          <p:nvPr>
            <p:ph type="title"/>
          </p:nvPr>
        </p:nvSpPr>
        <p:spPr>
          <a:xfrm>
            <a:off x="838200" y="227965"/>
            <a:ext cx="11018520" cy="1325563"/>
          </a:xfrm>
        </p:spPr>
        <p:txBody>
          <a:bodyPr>
            <a:normAutofit/>
          </a:bodyPr>
          <a:lstStyle/>
          <a:p>
            <a:r>
              <a:rPr lang="en-US" altLang="zh-CN" sz="3200" dirty="0"/>
              <a:t>1.</a:t>
            </a:r>
            <a:r>
              <a:rPr lang="zh-CN" altLang="en-US" sz="3200" dirty="0"/>
              <a:t> </a:t>
            </a:r>
            <a:r>
              <a:rPr lang="en-US" altLang="zh-CN" sz="3200" dirty="0"/>
              <a:t>Motivation:</a:t>
            </a:r>
            <a:r>
              <a:rPr lang="zh-CN" altLang="en-US" sz="3200" dirty="0"/>
              <a:t> </a:t>
            </a:r>
            <a:r>
              <a:rPr lang="en-US" altLang="zh-CN" sz="3200" dirty="0"/>
              <a:t>Challenges</a:t>
            </a:r>
            <a:r>
              <a:rPr lang="zh-CN" altLang="en-US" sz="3200" dirty="0"/>
              <a:t> </a:t>
            </a:r>
            <a:r>
              <a:rPr lang="en-US" altLang="zh-CN" sz="3200" dirty="0"/>
              <a:t>in</a:t>
            </a:r>
            <a:r>
              <a:rPr lang="zh-CN" altLang="en-US" sz="3200" dirty="0"/>
              <a:t> </a:t>
            </a:r>
            <a:r>
              <a:rPr lang="en-US" altLang="zh-CN" sz="3200" dirty="0"/>
              <a:t>E-commerce</a:t>
            </a:r>
            <a:r>
              <a:rPr lang="zh-CN" altLang="en-US" sz="3200" dirty="0"/>
              <a:t> </a:t>
            </a:r>
            <a:r>
              <a:rPr lang="en-US" altLang="zh-CN" sz="3200" dirty="0"/>
              <a:t>Recommender</a:t>
            </a:r>
            <a:r>
              <a:rPr lang="zh-CN" altLang="en-US" sz="3200" dirty="0"/>
              <a:t> </a:t>
            </a:r>
            <a:r>
              <a:rPr lang="en-US" altLang="zh-CN" sz="3200" dirty="0"/>
              <a:t>System</a:t>
            </a:r>
            <a:endParaRPr lang="en-US" sz="3200" dirty="0"/>
          </a:p>
        </p:txBody>
      </p:sp>
      <p:sp>
        <p:nvSpPr>
          <p:cNvPr id="3" name="Content Placeholder 2">
            <a:extLst>
              <a:ext uri="{FF2B5EF4-FFF2-40B4-BE49-F238E27FC236}">
                <a16:creationId xmlns:a16="http://schemas.microsoft.com/office/drawing/2014/main" xmlns="" id="{06F6CE30-D3E8-7A4B-9B90-9F1086F17D32}"/>
              </a:ext>
            </a:extLst>
          </p:cNvPr>
          <p:cNvSpPr>
            <a:spLocks noGrp="1"/>
          </p:cNvSpPr>
          <p:nvPr>
            <p:ph idx="1"/>
          </p:nvPr>
        </p:nvSpPr>
        <p:spPr>
          <a:xfrm>
            <a:off x="838200" y="1219200"/>
            <a:ext cx="10515600" cy="5468679"/>
          </a:xfrm>
        </p:spPr>
        <p:txBody>
          <a:bodyPr>
            <a:normAutofit/>
          </a:bodyPr>
          <a:lstStyle/>
          <a:p>
            <a:pPr marL="0" indent="0">
              <a:buNone/>
            </a:pPr>
            <a:endParaRPr lang="en-US" altLang="zh-CN" dirty="0"/>
          </a:p>
          <a:p>
            <a:r>
              <a:rPr lang="zh-CN" altLang="en-US" dirty="0"/>
              <a:t> </a:t>
            </a:r>
            <a:r>
              <a:rPr lang="en-US" altLang="zh-CN" dirty="0"/>
              <a:t>Multiple</a:t>
            </a:r>
            <a:r>
              <a:rPr lang="zh-CN" altLang="en-US" dirty="0"/>
              <a:t> </a:t>
            </a:r>
            <a:r>
              <a:rPr lang="en-US" altLang="zh-CN" dirty="0"/>
              <a:t>types</a:t>
            </a:r>
            <a:r>
              <a:rPr lang="zh-CN" altLang="en-US" dirty="0"/>
              <a:t> </a:t>
            </a:r>
            <a:r>
              <a:rPr lang="en-US" altLang="zh-CN" dirty="0"/>
              <a:t>of</a:t>
            </a:r>
            <a:r>
              <a:rPr lang="zh-CN" altLang="en-US" dirty="0"/>
              <a:t> </a:t>
            </a:r>
            <a:r>
              <a:rPr lang="en-US" altLang="zh-CN" dirty="0"/>
              <a:t>users’</a:t>
            </a:r>
            <a:r>
              <a:rPr lang="zh-CN" altLang="en-US" dirty="0"/>
              <a:t> </a:t>
            </a:r>
            <a:r>
              <a:rPr lang="en-US" altLang="zh-CN" dirty="0"/>
              <a:t>behaviors:</a:t>
            </a:r>
            <a:r>
              <a:rPr lang="zh-CN" altLang="en-US" dirty="0"/>
              <a:t>  </a:t>
            </a:r>
            <a:endParaRPr lang="en-US" altLang="zh-CN" dirty="0"/>
          </a:p>
          <a:p>
            <a:pPr marL="0" indent="0">
              <a:buNone/>
            </a:pPr>
            <a:r>
              <a:rPr lang="en-US" altLang="zh-CN" dirty="0"/>
              <a:t>	click,</a:t>
            </a:r>
            <a:r>
              <a:rPr lang="zh-CN" altLang="en-US" dirty="0"/>
              <a:t> </a:t>
            </a:r>
            <a:r>
              <a:rPr lang="en-US" altLang="zh-CN" dirty="0"/>
              <a:t>cart,</a:t>
            </a:r>
            <a:r>
              <a:rPr lang="zh-CN" altLang="en-US" dirty="0"/>
              <a:t> </a:t>
            </a:r>
            <a:r>
              <a:rPr lang="en-US" altLang="zh-CN" dirty="0"/>
              <a:t>order</a:t>
            </a:r>
            <a:r>
              <a:rPr lang="zh-CN" altLang="en-US" dirty="0"/>
              <a:t>  </a:t>
            </a:r>
            <a:endParaRPr lang="en-US" altLang="zh-CN" dirty="0"/>
          </a:p>
          <a:p>
            <a:r>
              <a:rPr lang="en-US" altLang="zh-CN" dirty="0"/>
              <a:t>Multiple</a:t>
            </a:r>
            <a:r>
              <a:rPr lang="zh-CN" altLang="en-US" dirty="0"/>
              <a:t> </a:t>
            </a:r>
            <a:r>
              <a:rPr lang="en-US" altLang="zh-CN" dirty="0"/>
              <a:t>Objectives:</a:t>
            </a:r>
            <a:r>
              <a:rPr lang="zh-CN" altLang="en-US" dirty="0"/>
              <a:t> </a:t>
            </a:r>
            <a:endParaRPr lang="en-US" altLang="zh-CN" dirty="0"/>
          </a:p>
          <a:p>
            <a:pPr marL="0" indent="0">
              <a:buNone/>
            </a:pPr>
            <a:r>
              <a:rPr lang="en-US" altLang="zh-CN" dirty="0"/>
              <a:t>	Click-Through</a:t>
            </a:r>
            <a:r>
              <a:rPr lang="zh-CN" altLang="en-US" dirty="0"/>
              <a:t> </a:t>
            </a:r>
            <a:r>
              <a:rPr lang="en-US" altLang="zh-CN" dirty="0"/>
              <a:t>Rate(CTR)</a:t>
            </a:r>
          </a:p>
          <a:p>
            <a:pPr marL="0" indent="0">
              <a:buNone/>
            </a:pPr>
            <a:r>
              <a:rPr lang="en-US" altLang="zh-CN" dirty="0"/>
              <a:t>	Conversation</a:t>
            </a:r>
            <a:r>
              <a:rPr lang="zh-CN" altLang="en-US" dirty="0"/>
              <a:t> </a:t>
            </a:r>
            <a:r>
              <a:rPr lang="en-US" altLang="zh-CN" dirty="0"/>
              <a:t>Rate</a:t>
            </a:r>
            <a:r>
              <a:rPr lang="zh-CN" altLang="en-US" dirty="0"/>
              <a:t> </a:t>
            </a:r>
            <a:r>
              <a:rPr lang="en-US" altLang="zh-CN" dirty="0"/>
              <a:t>(CVR)</a:t>
            </a:r>
          </a:p>
          <a:p>
            <a:r>
              <a:rPr lang="en-US" altLang="zh-CN" dirty="0"/>
              <a:t>Biases:</a:t>
            </a:r>
            <a:r>
              <a:rPr lang="zh-CN" altLang="en-US" dirty="0"/>
              <a:t> </a:t>
            </a:r>
            <a:endParaRPr lang="en-US" altLang="zh-CN" dirty="0"/>
          </a:p>
          <a:p>
            <a:pPr marL="0" indent="0">
              <a:buNone/>
            </a:pPr>
            <a:r>
              <a:rPr lang="en-US" altLang="zh-CN" dirty="0"/>
              <a:t>	position,</a:t>
            </a:r>
            <a:r>
              <a:rPr lang="zh-CN" altLang="en-US" dirty="0"/>
              <a:t> </a:t>
            </a:r>
            <a:r>
              <a:rPr lang="en-US" altLang="zh-CN" dirty="0"/>
              <a:t>neighbors</a:t>
            </a:r>
          </a:p>
        </p:txBody>
      </p:sp>
      <p:pic>
        <p:nvPicPr>
          <p:cNvPr id="5" name="Picture 4">
            <a:extLst>
              <a:ext uri="{FF2B5EF4-FFF2-40B4-BE49-F238E27FC236}">
                <a16:creationId xmlns:a16="http://schemas.microsoft.com/office/drawing/2014/main" xmlns="" id="{CE05A8A8-A009-0842-9D77-51AE95B29EAB}"/>
              </a:ext>
            </a:extLst>
          </p:cNvPr>
          <p:cNvPicPr>
            <a:picLocks noChangeAspect="1"/>
          </p:cNvPicPr>
          <p:nvPr/>
        </p:nvPicPr>
        <p:blipFill>
          <a:blip r:embed="rId3"/>
          <a:stretch>
            <a:fillRect/>
          </a:stretch>
        </p:blipFill>
        <p:spPr>
          <a:xfrm>
            <a:off x="6431280" y="1325880"/>
            <a:ext cx="5166360" cy="5166360"/>
          </a:xfrm>
          <a:prstGeom prst="rect">
            <a:avLst/>
          </a:prstGeom>
        </p:spPr>
      </p:pic>
    </p:spTree>
    <p:extLst>
      <p:ext uri="{BB962C8B-B14F-4D97-AF65-F5344CB8AC3E}">
        <p14:creationId xmlns:p14="http://schemas.microsoft.com/office/powerpoint/2010/main" val="49545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EA21A1-3EE1-3E4D-A500-A099C7C0FF84}"/>
              </a:ext>
            </a:extLst>
          </p:cNvPr>
          <p:cNvSpPr>
            <a:spLocks noGrp="1"/>
          </p:cNvSpPr>
          <p:nvPr>
            <p:ph type="title"/>
          </p:nvPr>
        </p:nvSpPr>
        <p:spPr/>
        <p:txBody>
          <a:bodyPr>
            <a:normAutofit/>
          </a:bodyPr>
          <a:lstStyle/>
          <a:p>
            <a:r>
              <a:rPr lang="en-US" altLang="zh-CN" sz="4000" dirty="0"/>
              <a:t>2.</a:t>
            </a:r>
            <a:r>
              <a:rPr lang="zh-CN" altLang="en-US" sz="4000" dirty="0"/>
              <a:t> </a:t>
            </a:r>
            <a:r>
              <a:rPr lang="en-US" altLang="zh-CN" sz="4000" dirty="0"/>
              <a:t>Method:</a:t>
            </a:r>
            <a:r>
              <a:rPr lang="zh-CN" altLang="en-US" sz="4000" dirty="0"/>
              <a:t> </a:t>
            </a:r>
            <a:r>
              <a:rPr lang="en-US" altLang="zh-CN" sz="4000" dirty="0"/>
              <a:t>Deep</a:t>
            </a:r>
            <a:r>
              <a:rPr lang="zh-CN" altLang="en-US" sz="4000" dirty="0"/>
              <a:t> </a:t>
            </a:r>
            <a:r>
              <a:rPr lang="en-US" altLang="zh-CN" sz="4000" dirty="0"/>
              <a:t>Multifaceted</a:t>
            </a:r>
            <a:r>
              <a:rPr lang="zh-CN" altLang="en-US" sz="4000" dirty="0"/>
              <a:t> </a:t>
            </a:r>
            <a:r>
              <a:rPr lang="en-US" altLang="zh-CN" sz="4000" dirty="0"/>
              <a:t>Transformers</a:t>
            </a:r>
            <a:r>
              <a:rPr lang="zh-CN" altLang="en-US" sz="4000" dirty="0"/>
              <a:t> </a:t>
            </a:r>
            <a:r>
              <a:rPr lang="en-US" altLang="zh-CN" sz="4000" dirty="0"/>
              <a:t>(DMT)</a:t>
            </a:r>
            <a:endParaRPr lang="en-US" sz="4000" dirty="0"/>
          </a:p>
        </p:txBody>
      </p:sp>
      <p:pic>
        <p:nvPicPr>
          <p:cNvPr id="4" name="Content Placeholder 3">
            <a:extLst>
              <a:ext uri="{FF2B5EF4-FFF2-40B4-BE49-F238E27FC236}">
                <a16:creationId xmlns:a16="http://schemas.microsoft.com/office/drawing/2014/main" xmlns="" id="{625D1124-3A18-2B43-A297-F7F129FF1DDD}"/>
              </a:ext>
            </a:extLst>
          </p:cNvPr>
          <p:cNvPicPr>
            <a:picLocks noGrp="1" noChangeAspect="1"/>
          </p:cNvPicPr>
          <p:nvPr>
            <p:ph idx="1"/>
          </p:nvPr>
        </p:nvPicPr>
        <p:blipFill>
          <a:blip r:embed="rId3"/>
          <a:stretch>
            <a:fillRect/>
          </a:stretch>
        </p:blipFill>
        <p:spPr>
          <a:xfrm>
            <a:off x="1512635" y="1825625"/>
            <a:ext cx="9166729" cy="4351338"/>
          </a:xfrm>
          <a:prstGeom prst="rect">
            <a:avLst/>
          </a:prstGeom>
        </p:spPr>
      </p:pic>
    </p:spTree>
    <p:extLst>
      <p:ext uri="{BB962C8B-B14F-4D97-AF65-F5344CB8AC3E}">
        <p14:creationId xmlns:p14="http://schemas.microsoft.com/office/powerpoint/2010/main" val="36934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A3AC3E-90DB-4542-849F-9071C4106736}"/>
              </a:ext>
            </a:extLst>
          </p:cNvPr>
          <p:cNvSpPr>
            <a:spLocks noGrp="1"/>
          </p:cNvSpPr>
          <p:nvPr>
            <p:ph type="title"/>
          </p:nvPr>
        </p:nvSpPr>
        <p:spPr/>
        <p:txBody>
          <a:bodyPr>
            <a:normAutofit/>
          </a:bodyPr>
          <a:lstStyle/>
          <a:p>
            <a:r>
              <a:rPr lang="en-US" altLang="zh-CN" sz="4000" dirty="0"/>
              <a:t>Challenge</a:t>
            </a:r>
            <a:r>
              <a:rPr lang="zh-CN" altLang="en-US" sz="4000" dirty="0"/>
              <a:t> </a:t>
            </a:r>
            <a:r>
              <a:rPr lang="en-US" altLang="zh-CN" sz="4000" dirty="0"/>
              <a:t>1:</a:t>
            </a:r>
            <a:r>
              <a:rPr lang="zh-CN" altLang="en-US" sz="4000" dirty="0"/>
              <a:t> </a:t>
            </a:r>
            <a:r>
              <a:rPr lang="en-US" altLang="zh-CN" sz="4000" dirty="0"/>
              <a:t>Multiple</a:t>
            </a:r>
            <a:r>
              <a:rPr lang="zh-CN" altLang="en-US" sz="4000" dirty="0"/>
              <a:t> </a:t>
            </a:r>
            <a:r>
              <a:rPr lang="en-US" altLang="zh-CN" sz="4000" dirty="0"/>
              <a:t>types</a:t>
            </a:r>
            <a:r>
              <a:rPr lang="zh-CN" altLang="en-US" sz="4000" dirty="0"/>
              <a:t> </a:t>
            </a:r>
            <a:r>
              <a:rPr lang="en-US" altLang="zh-CN" sz="4000" dirty="0"/>
              <a:t>of</a:t>
            </a:r>
            <a:r>
              <a:rPr lang="zh-CN" altLang="en-US" sz="4000" dirty="0"/>
              <a:t> </a:t>
            </a:r>
            <a:r>
              <a:rPr lang="en-US" altLang="zh-CN" sz="4000" dirty="0"/>
              <a:t>users’</a:t>
            </a:r>
            <a:r>
              <a:rPr lang="zh-CN" altLang="en-US" sz="4000" dirty="0"/>
              <a:t> </a:t>
            </a:r>
            <a:r>
              <a:rPr lang="en-US" altLang="zh-CN" sz="4000" dirty="0"/>
              <a:t>behaviors</a:t>
            </a:r>
            <a:endParaRPr lang="en-US" sz="4000" dirty="0"/>
          </a:p>
        </p:txBody>
      </p:sp>
      <p:pic>
        <p:nvPicPr>
          <p:cNvPr id="4" name="Content Placeholder 3">
            <a:extLst>
              <a:ext uri="{FF2B5EF4-FFF2-40B4-BE49-F238E27FC236}">
                <a16:creationId xmlns:a16="http://schemas.microsoft.com/office/drawing/2014/main" xmlns="" id="{5815DA1C-053F-AE43-B5AD-BF2EA6FE709F}"/>
              </a:ext>
            </a:extLst>
          </p:cNvPr>
          <p:cNvPicPr>
            <a:picLocks noGrp="1" noChangeAspect="1"/>
          </p:cNvPicPr>
          <p:nvPr>
            <p:ph idx="1"/>
          </p:nvPr>
        </p:nvPicPr>
        <p:blipFill>
          <a:blip r:embed="rId3"/>
          <a:stretch>
            <a:fillRect/>
          </a:stretch>
        </p:blipFill>
        <p:spPr>
          <a:xfrm>
            <a:off x="1225299" y="2140648"/>
            <a:ext cx="9741401" cy="3721291"/>
          </a:xfrm>
          <a:prstGeom prst="rect">
            <a:avLst/>
          </a:prstGeom>
        </p:spPr>
      </p:pic>
    </p:spTree>
    <p:extLst>
      <p:ext uri="{BB962C8B-B14F-4D97-AF65-F5344CB8AC3E}">
        <p14:creationId xmlns:p14="http://schemas.microsoft.com/office/powerpoint/2010/main" val="69928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1BF20-6B7E-9D48-8BB8-50A728AAED1F}"/>
              </a:ext>
            </a:extLst>
          </p:cNvPr>
          <p:cNvSpPr>
            <a:spLocks noGrp="1"/>
          </p:cNvSpPr>
          <p:nvPr>
            <p:ph type="title"/>
          </p:nvPr>
        </p:nvSpPr>
        <p:spPr/>
        <p:txBody>
          <a:bodyPr/>
          <a:lstStyle/>
          <a:p>
            <a:r>
              <a:rPr lang="en-US" altLang="zh-CN" dirty="0"/>
              <a:t>Deep</a:t>
            </a:r>
            <a:r>
              <a:rPr lang="zh-CN" altLang="en-US" dirty="0"/>
              <a:t> </a:t>
            </a:r>
            <a:r>
              <a:rPr lang="en-US" altLang="zh-CN" dirty="0"/>
              <a:t>Interest</a:t>
            </a:r>
            <a:r>
              <a:rPr lang="zh-CN" altLang="en-US" dirty="0"/>
              <a:t> </a:t>
            </a:r>
            <a:r>
              <a:rPr lang="en-US" altLang="zh-CN" dirty="0"/>
              <a:t>Transformer</a:t>
            </a:r>
            <a:endParaRPr lang="en-US" dirty="0"/>
          </a:p>
        </p:txBody>
      </p:sp>
      <p:sp>
        <p:nvSpPr>
          <p:cNvPr id="4" name="Content Placeholder 3">
            <a:extLst>
              <a:ext uri="{FF2B5EF4-FFF2-40B4-BE49-F238E27FC236}">
                <a16:creationId xmlns:a16="http://schemas.microsoft.com/office/drawing/2014/main" xmlns="" id="{6EFD92DF-ACCF-EB4A-9A2C-E251629FA147}"/>
              </a:ext>
            </a:extLst>
          </p:cNvPr>
          <p:cNvSpPr>
            <a:spLocks noGrp="1"/>
          </p:cNvSpPr>
          <p:nvPr>
            <p:ph sz="half" idx="2"/>
          </p:nvPr>
        </p:nvSpPr>
        <p:spPr>
          <a:xfrm>
            <a:off x="839788" y="1690688"/>
            <a:ext cx="5157787" cy="4498975"/>
          </a:xfrm>
        </p:spPr>
        <p:txBody>
          <a:bodyPr>
            <a:normAutofit fontScale="92500" lnSpcReduction="10000"/>
          </a:bodyPr>
          <a:lstStyle/>
          <a:p>
            <a:r>
              <a:rPr lang="en-US" altLang="zh-CN" dirty="0"/>
              <a:t>Self-attention</a:t>
            </a:r>
            <a:r>
              <a:rPr lang="zh-CN" altLang="en-US" dirty="0"/>
              <a:t> </a:t>
            </a:r>
            <a:r>
              <a:rPr lang="en-US" altLang="zh-CN" dirty="0"/>
              <a:t>blocks:</a:t>
            </a:r>
          </a:p>
          <a:p>
            <a:pPr marL="0" indent="0">
              <a:buNone/>
            </a:pPr>
            <a:endParaRPr lang="en-US" altLang="zh-CN" dirty="0"/>
          </a:p>
          <a:p>
            <a:pPr marL="0" indent="0">
              <a:buNone/>
            </a:pPr>
            <a:endParaRPr lang="en-US" altLang="zh-CN" dirty="0"/>
          </a:p>
          <a:p>
            <a:r>
              <a:rPr lang="en-US" altLang="zh-CN" dirty="0"/>
              <a:t>Multi-head</a:t>
            </a:r>
            <a:r>
              <a:rPr lang="zh-CN" altLang="en-US" dirty="0"/>
              <a:t> </a:t>
            </a:r>
            <a:r>
              <a:rPr lang="en-US" altLang="zh-CN" dirty="0"/>
              <a:t>Self-attention:</a:t>
            </a:r>
          </a:p>
          <a:p>
            <a:endParaRPr lang="en-US" altLang="zh-CN" dirty="0"/>
          </a:p>
          <a:p>
            <a:endParaRPr lang="en-US" altLang="zh-CN" dirty="0"/>
          </a:p>
          <a:p>
            <a:r>
              <a:rPr lang="en-US" altLang="zh-CN" dirty="0"/>
              <a:t>Point-wise</a:t>
            </a:r>
            <a:r>
              <a:rPr lang="zh-CN" altLang="en-US" dirty="0"/>
              <a:t> </a:t>
            </a:r>
            <a:r>
              <a:rPr lang="en-US" altLang="zh-CN" dirty="0"/>
              <a:t>feed-forward:</a:t>
            </a:r>
          </a:p>
          <a:p>
            <a:endParaRPr lang="en-US" altLang="zh-CN" dirty="0"/>
          </a:p>
          <a:p>
            <a:r>
              <a:rPr lang="en-US" altLang="zh-CN" dirty="0"/>
              <a:t>Position</a:t>
            </a:r>
            <a:r>
              <a:rPr lang="zh-CN" altLang="en-US" dirty="0"/>
              <a:t> </a:t>
            </a:r>
            <a:r>
              <a:rPr lang="en-US" altLang="zh-CN" dirty="0"/>
              <a:t>encoding:</a:t>
            </a:r>
          </a:p>
          <a:p>
            <a:pPr marL="0" indent="0">
              <a:buNone/>
            </a:pPr>
            <a:r>
              <a:rPr lang="zh-CN" altLang="en-US" dirty="0"/>
              <a:t> </a:t>
            </a:r>
            <a:r>
              <a:rPr lang="en-US" altLang="zh-CN" dirty="0"/>
              <a:t>	</a:t>
            </a:r>
            <a:r>
              <a:rPr lang="en-US" altLang="zh-CN" sz="1900" dirty="0"/>
              <a:t>Sinusoidal/Learned Positional Embedding</a:t>
            </a:r>
          </a:p>
          <a:p>
            <a:pPr marL="0" indent="0">
              <a:buNone/>
            </a:pPr>
            <a:endParaRPr lang="en-US" dirty="0"/>
          </a:p>
        </p:txBody>
      </p:sp>
      <p:pic>
        <p:nvPicPr>
          <p:cNvPr id="10" name="Picture 9">
            <a:extLst>
              <a:ext uri="{FF2B5EF4-FFF2-40B4-BE49-F238E27FC236}">
                <a16:creationId xmlns:a16="http://schemas.microsoft.com/office/drawing/2014/main" xmlns="" id="{D3728DDA-DE63-3947-9023-1D89A4748088}"/>
              </a:ext>
            </a:extLst>
          </p:cNvPr>
          <p:cNvPicPr>
            <a:picLocks noChangeAspect="1"/>
          </p:cNvPicPr>
          <p:nvPr/>
        </p:nvPicPr>
        <p:blipFill>
          <a:blip r:embed="rId3"/>
          <a:stretch>
            <a:fillRect/>
          </a:stretch>
        </p:blipFill>
        <p:spPr>
          <a:xfrm>
            <a:off x="6752273" y="1732201"/>
            <a:ext cx="4384802" cy="4312920"/>
          </a:xfrm>
          <a:prstGeom prst="rect">
            <a:avLst/>
          </a:prstGeom>
        </p:spPr>
      </p:pic>
      <p:pic>
        <p:nvPicPr>
          <p:cNvPr id="7" name="Picture 6">
            <a:extLst>
              <a:ext uri="{FF2B5EF4-FFF2-40B4-BE49-F238E27FC236}">
                <a16:creationId xmlns:a16="http://schemas.microsoft.com/office/drawing/2014/main" xmlns="" id="{DBB02984-7F3A-C14B-BADB-9E6CC2E0A6DB}"/>
              </a:ext>
            </a:extLst>
          </p:cNvPr>
          <p:cNvPicPr>
            <a:picLocks noChangeAspect="1"/>
          </p:cNvPicPr>
          <p:nvPr/>
        </p:nvPicPr>
        <p:blipFill>
          <a:blip r:embed="rId4"/>
          <a:stretch>
            <a:fillRect/>
          </a:stretch>
        </p:blipFill>
        <p:spPr>
          <a:xfrm>
            <a:off x="1003936" y="1986995"/>
            <a:ext cx="4076700" cy="914400"/>
          </a:xfrm>
          <a:prstGeom prst="rect">
            <a:avLst/>
          </a:prstGeom>
        </p:spPr>
      </p:pic>
      <p:pic>
        <p:nvPicPr>
          <p:cNvPr id="8" name="Picture 7">
            <a:extLst>
              <a:ext uri="{FF2B5EF4-FFF2-40B4-BE49-F238E27FC236}">
                <a16:creationId xmlns:a16="http://schemas.microsoft.com/office/drawing/2014/main" xmlns="" id="{A6AFA384-EAA5-A44F-9C9E-3F158862EB4A}"/>
              </a:ext>
            </a:extLst>
          </p:cNvPr>
          <p:cNvPicPr>
            <a:picLocks noChangeAspect="1"/>
          </p:cNvPicPr>
          <p:nvPr/>
        </p:nvPicPr>
        <p:blipFill>
          <a:blip r:embed="rId5"/>
          <a:stretch>
            <a:fillRect/>
          </a:stretch>
        </p:blipFill>
        <p:spPr>
          <a:xfrm>
            <a:off x="941388" y="3501311"/>
            <a:ext cx="5156200" cy="774700"/>
          </a:xfrm>
          <a:prstGeom prst="rect">
            <a:avLst/>
          </a:prstGeom>
        </p:spPr>
      </p:pic>
      <p:pic>
        <p:nvPicPr>
          <p:cNvPr id="9" name="Picture 8">
            <a:extLst>
              <a:ext uri="{FF2B5EF4-FFF2-40B4-BE49-F238E27FC236}">
                <a16:creationId xmlns:a16="http://schemas.microsoft.com/office/drawing/2014/main" xmlns="" id="{D21CB593-C611-5B4B-A311-906C09E1189F}"/>
              </a:ext>
            </a:extLst>
          </p:cNvPr>
          <p:cNvPicPr>
            <a:picLocks noChangeAspect="1"/>
          </p:cNvPicPr>
          <p:nvPr/>
        </p:nvPicPr>
        <p:blipFill>
          <a:blip r:embed="rId6"/>
          <a:stretch>
            <a:fillRect/>
          </a:stretch>
        </p:blipFill>
        <p:spPr>
          <a:xfrm>
            <a:off x="1594486" y="4875928"/>
            <a:ext cx="3975100" cy="419100"/>
          </a:xfrm>
          <a:prstGeom prst="rect">
            <a:avLst/>
          </a:prstGeom>
        </p:spPr>
      </p:pic>
    </p:spTree>
    <p:extLst>
      <p:ext uri="{BB962C8B-B14F-4D97-AF65-F5344CB8AC3E}">
        <p14:creationId xmlns:p14="http://schemas.microsoft.com/office/powerpoint/2010/main" val="2564686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0A91CC-FB69-9B40-B9F5-367831401C08}"/>
              </a:ext>
            </a:extLst>
          </p:cNvPr>
          <p:cNvSpPr>
            <a:spLocks noGrp="1"/>
          </p:cNvSpPr>
          <p:nvPr>
            <p:ph type="title"/>
          </p:nvPr>
        </p:nvSpPr>
        <p:spPr/>
        <p:txBody>
          <a:bodyPr/>
          <a:lstStyle/>
          <a:p>
            <a:r>
              <a:rPr lang="en-US" altLang="zh-CN" dirty="0"/>
              <a:t>Deep</a:t>
            </a:r>
            <a:r>
              <a:rPr lang="zh-CN" altLang="en-US" dirty="0"/>
              <a:t> </a:t>
            </a:r>
            <a:r>
              <a:rPr lang="en-US" altLang="zh-CN" dirty="0"/>
              <a:t>Interest</a:t>
            </a:r>
            <a:r>
              <a:rPr lang="zh-CN" altLang="en-US" dirty="0"/>
              <a:t> </a:t>
            </a:r>
            <a:r>
              <a:rPr lang="en-US" altLang="zh-CN" dirty="0"/>
              <a:t>Transformer</a:t>
            </a:r>
            <a:endParaRPr lang="en-US" dirty="0"/>
          </a:p>
        </p:txBody>
      </p:sp>
      <p:sp>
        <p:nvSpPr>
          <p:cNvPr id="3" name="Content Placeholder 2">
            <a:extLst>
              <a:ext uri="{FF2B5EF4-FFF2-40B4-BE49-F238E27FC236}">
                <a16:creationId xmlns:a16="http://schemas.microsoft.com/office/drawing/2014/main" xmlns="" id="{36947025-B79D-CE45-AACD-A199117328E5}"/>
              </a:ext>
            </a:extLst>
          </p:cNvPr>
          <p:cNvSpPr>
            <a:spLocks noGrp="1"/>
          </p:cNvSpPr>
          <p:nvPr>
            <p:ph sz="half" idx="1"/>
          </p:nvPr>
        </p:nvSpPr>
        <p:spPr/>
        <p:txBody>
          <a:bodyPr>
            <a:normAutofit/>
          </a:bodyPr>
          <a:lstStyle/>
          <a:p>
            <a:r>
              <a:rPr lang="en-US" altLang="zh-CN" sz="2400" dirty="0"/>
              <a:t>Model</a:t>
            </a:r>
            <a:r>
              <a:rPr lang="zh-CN" altLang="en-US" sz="2400" dirty="0"/>
              <a:t> </a:t>
            </a:r>
            <a:r>
              <a:rPr lang="en-US" altLang="zh-CN" sz="2400" dirty="0"/>
              <a:t>the</a:t>
            </a:r>
            <a:r>
              <a:rPr lang="zh-CN" altLang="en-US" sz="2400" dirty="0"/>
              <a:t> </a:t>
            </a:r>
            <a:r>
              <a:rPr lang="en-US" altLang="zh-CN" sz="2400" dirty="0"/>
              <a:t>relationships</a:t>
            </a:r>
            <a:r>
              <a:rPr lang="zh-CN" altLang="en-US" sz="2400" dirty="0"/>
              <a:t> </a:t>
            </a:r>
            <a:r>
              <a:rPr lang="en-US" altLang="zh-CN" sz="2400" dirty="0"/>
              <a:t>between</a:t>
            </a:r>
            <a:r>
              <a:rPr lang="zh-CN" altLang="en-US" sz="2400" dirty="0"/>
              <a:t> </a:t>
            </a:r>
            <a:r>
              <a:rPr lang="en-US" altLang="zh-CN" sz="2400" dirty="0"/>
              <a:t>every</a:t>
            </a:r>
            <a:r>
              <a:rPr lang="zh-CN" altLang="en-US" sz="2400" dirty="0"/>
              <a:t> </a:t>
            </a:r>
            <a:r>
              <a:rPr lang="en-US" altLang="zh-CN" sz="2400" dirty="0"/>
              <a:t>pair</a:t>
            </a:r>
            <a:r>
              <a:rPr lang="zh-CN" altLang="en-US" sz="2400" dirty="0"/>
              <a:t> </a:t>
            </a:r>
            <a:r>
              <a:rPr lang="en-US" altLang="zh-CN" sz="2400" dirty="0"/>
              <a:t>of</a:t>
            </a:r>
            <a:r>
              <a:rPr lang="zh-CN" altLang="en-US" sz="2400" dirty="0"/>
              <a:t> </a:t>
            </a:r>
            <a:r>
              <a:rPr lang="en-US" altLang="zh-CN" sz="2400" dirty="0"/>
              <a:t>historical</a:t>
            </a:r>
            <a:r>
              <a:rPr lang="zh-CN" altLang="en-US" sz="2400" dirty="0"/>
              <a:t> </a:t>
            </a:r>
            <a:r>
              <a:rPr lang="en-US" altLang="zh-CN" sz="2400" dirty="0"/>
              <a:t>behaviors</a:t>
            </a:r>
          </a:p>
          <a:p>
            <a:r>
              <a:rPr lang="en-US" altLang="zh-CN" sz="2400" dirty="0"/>
              <a:t>Model</a:t>
            </a:r>
            <a:r>
              <a:rPr lang="zh-CN" altLang="en-US" sz="2400" dirty="0"/>
              <a:t> </a:t>
            </a:r>
            <a:r>
              <a:rPr lang="en-US" altLang="zh-CN" sz="2400" dirty="0"/>
              <a:t>the</a:t>
            </a:r>
            <a:r>
              <a:rPr lang="zh-CN" altLang="en-US" sz="2400" dirty="0"/>
              <a:t> </a:t>
            </a:r>
            <a:r>
              <a:rPr lang="en-US" altLang="zh-CN" sz="2400" dirty="0"/>
              <a:t>relationships</a:t>
            </a:r>
            <a:r>
              <a:rPr lang="zh-CN" altLang="en-US" sz="2400" dirty="0"/>
              <a:t> </a:t>
            </a:r>
            <a:r>
              <a:rPr lang="en-US" altLang="zh-CN" sz="2400" dirty="0"/>
              <a:t>of</a:t>
            </a:r>
            <a:r>
              <a:rPr lang="zh-CN" altLang="en-US" sz="2400" dirty="0"/>
              <a:t> </a:t>
            </a:r>
            <a:r>
              <a:rPr lang="en-US" altLang="zh-CN" sz="2400" dirty="0"/>
              <a:t>items</a:t>
            </a:r>
            <a:r>
              <a:rPr lang="zh-CN" altLang="en-US" sz="2400" dirty="0"/>
              <a:t> </a:t>
            </a:r>
            <a:r>
              <a:rPr lang="en-US" altLang="zh-CN" sz="2400" dirty="0"/>
              <a:t>in</a:t>
            </a:r>
            <a:r>
              <a:rPr lang="zh-CN" altLang="en-US" sz="2400" dirty="0"/>
              <a:t> </a:t>
            </a:r>
            <a:r>
              <a:rPr lang="en-US" altLang="zh-CN" sz="2400" dirty="0"/>
              <a:t>different</a:t>
            </a:r>
            <a:r>
              <a:rPr lang="zh-CN" altLang="en-US" sz="2400" dirty="0"/>
              <a:t> </a:t>
            </a:r>
            <a:r>
              <a:rPr lang="en-US" altLang="zh-CN" sz="2400" dirty="0"/>
              <a:t>aspects:</a:t>
            </a:r>
          </a:p>
          <a:p>
            <a:pPr marL="0" indent="0">
              <a:buNone/>
            </a:pPr>
            <a:r>
              <a:rPr lang="zh-CN" altLang="en-US" sz="2400" dirty="0"/>
              <a:t>          </a:t>
            </a:r>
            <a:r>
              <a:rPr lang="en-US" altLang="zh-CN" sz="2400" dirty="0"/>
              <a:t>multi-head:</a:t>
            </a:r>
            <a:r>
              <a:rPr lang="zh-CN" altLang="en-US" sz="2400" dirty="0"/>
              <a:t> </a:t>
            </a:r>
            <a:r>
              <a:rPr lang="en-US" altLang="zh-CN" sz="2400" dirty="0"/>
              <a:t>category,</a:t>
            </a:r>
            <a:r>
              <a:rPr lang="zh-CN" altLang="en-US" sz="2400" dirty="0"/>
              <a:t> </a:t>
            </a:r>
            <a:r>
              <a:rPr lang="en-US" altLang="zh-CN" sz="2400" dirty="0"/>
              <a:t>style,</a:t>
            </a:r>
            <a:r>
              <a:rPr lang="zh-CN" altLang="en-US" sz="2400" dirty="0"/>
              <a:t> </a:t>
            </a:r>
            <a:r>
              <a:rPr lang="en-US" altLang="zh-CN" sz="2400" dirty="0"/>
              <a:t>price</a:t>
            </a:r>
          </a:p>
          <a:p>
            <a:r>
              <a:rPr lang="en-US" altLang="zh-CN" sz="2400" dirty="0"/>
              <a:t>Model</a:t>
            </a:r>
            <a:r>
              <a:rPr lang="zh-CN" altLang="en-US" sz="2400" dirty="0"/>
              <a:t> </a:t>
            </a:r>
            <a:r>
              <a:rPr lang="en-US" altLang="zh-CN" sz="2400" dirty="0"/>
              <a:t>the</a:t>
            </a:r>
            <a:r>
              <a:rPr lang="zh-CN" altLang="en-US" sz="2400" dirty="0"/>
              <a:t> </a:t>
            </a:r>
            <a:r>
              <a:rPr lang="en-US" altLang="zh-CN" sz="2400" dirty="0"/>
              <a:t>relationship</a:t>
            </a:r>
            <a:r>
              <a:rPr lang="zh-CN" altLang="en-US" sz="2400" dirty="0"/>
              <a:t> </a:t>
            </a:r>
            <a:r>
              <a:rPr lang="en-US" altLang="zh-CN" sz="2400" dirty="0"/>
              <a:t>between</a:t>
            </a:r>
            <a:r>
              <a:rPr lang="zh-CN" altLang="en-US" sz="2400" dirty="0"/>
              <a:t> </a:t>
            </a:r>
            <a:r>
              <a:rPr lang="en-US" altLang="zh-CN" sz="2400" dirty="0"/>
              <a:t>each</a:t>
            </a:r>
            <a:r>
              <a:rPr lang="zh-CN" altLang="en-US" sz="2400" dirty="0"/>
              <a:t> </a:t>
            </a:r>
            <a:r>
              <a:rPr lang="en-US" altLang="zh-CN" sz="2400" dirty="0"/>
              <a:t>historical</a:t>
            </a:r>
            <a:r>
              <a:rPr lang="zh-CN" altLang="en-US" sz="2400" dirty="0"/>
              <a:t> </a:t>
            </a:r>
            <a:r>
              <a:rPr lang="en-US" altLang="zh-CN" sz="2400" dirty="0"/>
              <a:t>behavior</a:t>
            </a:r>
            <a:r>
              <a:rPr lang="zh-CN" altLang="en-US" sz="2400" dirty="0"/>
              <a:t> </a:t>
            </a:r>
            <a:r>
              <a:rPr lang="en-US" altLang="zh-CN" sz="2400" dirty="0"/>
              <a:t>and</a:t>
            </a:r>
            <a:r>
              <a:rPr lang="zh-CN" altLang="en-US" sz="2400" dirty="0"/>
              <a:t> </a:t>
            </a:r>
            <a:r>
              <a:rPr lang="en-US" altLang="zh-CN" sz="2400" dirty="0"/>
              <a:t>target</a:t>
            </a:r>
            <a:r>
              <a:rPr lang="zh-CN" altLang="en-US" sz="2400" dirty="0"/>
              <a:t> </a:t>
            </a:r>
            <a:r>
              <a:rPr lang="en-US" altLang="zh-CN" sz="2400" dirty="0"/>
              <a:t>item:</a:t>
            </a:r>
            <a:r>
              <a:rPr lang="zh-CN" altLang="en-US" sz="2400" dirty="0"/>
              <a:t> </a:t>
            </a:r>
            <a:endParaRPr lang="en-US" altLang="zh-CN" sz="2400" dirty="0"/>
          </a:p>
          <a:p>
            <a:pPr marL="0" indent="0">
              <a:buNone/>
            </a:pPr>
            <a:r>
              <a:rPr lang="zh-CN" altLang="en-US" sz="2400" dirty="0"/>
              <a:t>         </a:t>
            </a:r>
            <a:r>
              <a:rPr lang="en-US" altLang="zh-CN" sz="2400" dirty="0"/>
              <a:t>multiple</a:t>
            </a:r>
            <a:r>
              <a:rPr lang="zh-CN" altLang="en-US" sz="2400" dirty="0"/>
              <a:t> </a:t>
            </a:r>
            <a:r>
              <a:rPr lang="en-US" altLang="zh-CN" sz="2400" dirty="0"/>
              <a:t>interests</a:t>
            </a:r>
          </a:p>
          <a:p>
            <a:endParaRPr lang="en-US" sz="2400" dirty="0"/>
          </a:p>
        </p:txBody>
      </p:sp>
      <p:pic>
        <p:nvPicPr>
          <p:cNvPr id="5" name="Content Placeholder 4">
            <a:extLst>
              <a:ext uri="{FF2B5EF4-FFF2-40B4-BE49-F238E27FC236}">
                <a16:creationId xmlns:a16="http://schemas.microsoft.com/office/drawing/2014/main" xmlns="" id="{DD088C0F-5E65-B446-8FBA-9EDD2A51A0E6}"/>
              </a:ext>
            </a:extLst>
          </p:cNvPr>
          <p:cNvPicPr>
            <a:picLocks noGrp="1" noChangeAspect="1"/>
          </p:cNvPicPr>
          <p:nvPr>
            <p:ph sz="half" idx="2"/>
          </p:nvPr>
        </p:nvPicPr>
        <p:blipFill>
          <a:blip r:embed="rId3"/>
          <a:stretch>
            <a:fillRect/>
          </a:stretch>
        </p:blipFill>
        <p:spPr>
          <a:xfrm>
            <a:off x="6479499" y="1825625"/>
            <a:ext cx="4567001" cy="4351338"/>
          </a:xfrm>
          <a:prstGeom prst="rect">
            <a:avLst/>
          </a:prstGeom>
        </p:spPr>
      </p:pic>
    </p:spTree>
    <p:extLst>
      <p:ext uri="{BB962C8B-B14F-4D97-AF65-F5344CB8AC3E}">
        <p14:creationId xmlns:p14="http://schemas.microsoft.com/office/powerpoint/2010/main" val="486622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80137-FAC7-2641-AB2E-6A70C8C96A92}"/>
              </a:ext>
            </a:extLst>
          </p:cNvPr>
          <p:cNvSpPr>
            <a:spLocks noGrp="1"/>
          </p:cNvSpPr>
          <p:nvPr>
            <p:ph type="title"/>
          </p:nvPr>
        </p:nvSpPr>
        <p:spPr/>
        <p:txBody>
          <a:bodyPr/>
          <a:lstStyle/>
          <a:p>
            <a:r>
              <a:rPr lang="en-US" altLang="zh-CN" dirty="0"/>
              <a:t>How</a:t>
            </a:r>
            <a:r>
              <a:rPr lang="zh-CN" altLang="en-US" dirty="0"/>
              <a:t> </a:t>
            </a:r>
            <a:r>
              <a:rPr lang="en-US" altLang="zh-CN" dirty="0"/>
              <a:t>to</a:t>
            </a:r>
            <a:r>
              <a:rPr lang="zh-CN" altLang="en-US" dirty="0"/>
              <a:t> </a:t>
            </a:r>
            <a:r>
              <a:rPr lang="en-US" altLang="zh-CN" dirty="0"/>
              <a:t>update</a:t>
            </a:r>
            <a:r>
              <a:rPr lang="zh-CN" altLang="en-US" dirty="0"/>
              <a:t> </a:t>
            </a:r>
            <a:r>
              <a:rPr lang="en-US" altLang="zh-CN" dirty="0"/>
              <a:t>GBDT</a:t>
            </a:r>
            <a:r>
              <a:rPr lang="zh-CN" altLang="en-US" dirty="0"/>
              <a:t> </a:t>
            </a:r>
            <a:r>
              <a:rPr lang="en-US" altLang="zh-CN" dirty="0"/>
              <a:t>to</a:t>
            </a:r>
            <a:r>
              <a:rPr lang="zh-CN" altLang="en-US" dirty="0"/>
              <a:t> </a:t>
            </a:r>
            <a:r>
              <a:rPr lang="en-US" altLang="zh-CN" dirty="0"/>
              <a:t>DNN</a:t>
            </a:r>
            <a:r>
              <a:rPr lang="zh-CN" altLang="en-US" dirty="0"/>
              <a:t> </a:t>
            </a:r>
            <a:r>
              <a:rPr lang="en-US" altLang="zh-CN" dirty="0"/>
              <a:t>models?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5BB463D-92D1-C94C-BD24-CC067870E018}"/>
                  </a:ext>
                </a:extLst>
              </p:cNvPr>
              <p:cNvSpPr>
                <a:spLocks noGrp="1"/>
              </p:cNvSpPr>
              <p:nvPr>
                <p:ph idx="1"/>
              </p:nvPr>
            </p:nvSpPr>
            <p:spPr/>
            <p:txBody>
              <a:bodyPr/>
              <a:lstStyle/>
              <a:p>
                <a:r>
                  <a:rPr lang="en-US" altLang="zh-CN" dirty="0"/>
                  <a:t>Dense</a:t>
                </a:r>
                <a:r>
                  <a:rPr lang="zh-CN" altLang="en-US" dirty="0"/>
                  <a:t> </a:t>
                </a:r>
                <a:r>
                  <a:rPr lang="en-US" altLang="zh-CN" dirty="0"/>
                  <a:t>features:</a:t>
                </a:r>
                <a:r>
                  <a:rPr lang="zh-CN" altLang="en-US" dirty="0"/>
                  <a:t> </a:t>
                </a:r>
                <a:endParaRPr lang="en-US" altLang="zh-CN" dirty="0"/>
              </a:p>
              <a:p>
                <a:pPr marL="0" indent="0">
                  <a:buNone/>
                </a:pPr>
                <a:r>
                  <a:rPr lang="en-US" altLang="zh-CN" dirty="0"/>
                  <a:t>	Z</a:t>
                </a:r>
                <a:r>
                  <a:rPr lang="zh-CN" altLang="en-US" dirty="0"/>
                  <a:t> </a:t>
                </a:r>
                <a:r>
                  <a:rPr lang="en-US" altLang="zh-CN" dirty="0"/>
                  <a:t>score</a:t>
                </a:r>
                <a:r>
                  <a:rPr lang="zh-CN" altLang="en-US" dirty="0"/>
                  <a:t> </a:t>
                </a:r>
                <a:r>
                  <a:rPr lang="en-US" altLang="zh-CN" dirty="0"/>
                  <a:t>normalization: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𝜇</m:t>
                        </m:r>
                      </m:num>
                      <m:den>
                        <m:r>
                          <a:rPr lang="en-US" altLang="zh-CN" b="0" i="1" smtClean="0">
                            <a:latin typeface="Cambria Math" panose="02040503050406030204" pitchFamily="18" charset="0"/>
                          </a:rPr>
                          <m:t>𝜎</m:t>
                        </m:r>
                        <m:r>
                          <a:rPr lang="zh-CN" altLang="en-US" b="0" i="1" smtClean="0">
                            <a:latin typeface="Cambria Math" panose="02040503050406030204" pitchFamily="18" charset="0"/>
                          </a:rPr>
                          <m:t> </m:t>
                        </m:r>
                      </m:den>
                    </m:f>
                  </m:oMath>
                </a14:m>
                <a:endParaRPr lang="en-US" altLang="zh-CN" dirty="0"/>
              </a:p>
              <a:p>
                <a:pPr marL="0" indent="0">
                  <a:buNone/>
                </a:pPr>
                <a:endParaRPr lang="en-US" altLang="zh-CN" dirty="0"/>
              </a:p>
              <a:p>
                <a:pPr marL="0" indent="0">
                  <a:buNone/>
                </a:pPr>
                <a:endParaRPr lang="en-US" altLang="zh-CN" dirty="0"/>
              </a:p>
              <a:p>
                <a:endParaRPr lang="en-US" dirty="0"/>
              </a:p>
            </p:txBody>
          </p:sp>
        </mc:Choice>
        <mc:Fallback xmlns="">
          <p:sp>
            <p:nvSpPr>
              <p:cNvPr id="3" name="Content Placeholder 2">
                <a:extLst>
                  <a:ext uri="{FF2B5EF4-FFF2-40B4-BE49-F238E27FC236}">
                    <a16:creationId xmlns:a16="http://schemas.microsoft.com/office/drawing/2014/main" id="{15BB463D-92D1-C94C-BD24-CC067870E018}"/>
                  </a:ext>
                </a:extLst>
              </p:cNvPr>
              <p:cNvSpPr>
                <a:spLocks noGrp="1" noRot="1" noChangeAspect="1" noMove="1" noResize="1" noEditPoints="1" noAdjustHandles="1" noChangeArrowheads="1" noChangeShapeType="1" noTextEdit="1"/>
              </p:cNvSpPr>
              <p:nvPr>
                <p:ph idx="1"/>
              </p:nvPr>
            </p:nvSpPr>
            <p:spPr>
              <a:blipFill>
                <a:blip r:embed="rId3"/>
                <a:stretch>
                  <a:fillRect l="-965" t="-263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xmlns="" id="{B2E0DB2C-7578-A544-9C8E-442B56334AC3}"/>
              </a:ext>
            </a:extLst>
          </p:cNvPr>
          <p:cNvPicPr>
            <a:picLocks noChangeAspect="1"/>
          </p:cNvPicPr>
          <p:nvPr/>
        </p:nvPicPr>
        <p:blipFill>
          <a:blip r:embed="rId4"/>
          <a:stretch>
            <a:fillRect/>
          </a:stretch>
        </p:blipFill>
        <p:spPr>
          <a:xfrm>
            <a:off x="1028700" y="3241040"/>
            <a:ext cx="10134600" cy="3454400"/>
          </a:xfrm>
          <a:prstGeom prst="rect">
            <a:avLst/>
          </a:prstGeom>
        </p:spPr>
      </p:pic>
    </p:spTree>
    <p:extLst>
      <p:ext uri="{BB962C8B-B14F-4D97-AF65-F5344CB8AC3E}">
        <p14:creationId xmlns:p14="http://schemas.microsoft.com/office/powerpoint/2010/main" val="404310205"/>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37585</TotalTime>
  <Words>1900</Words>
  <Application>Microsoft Office PowerPoint</Application>
  <PresentationFormat>宽屏</PresentationFormat>
  <Paragraphs>175</Paragraphs>
  <Slides>24</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等线</vt:lpstr>
      <vt:lpstr>等线 Light</vt:lpstr>
      <vt:lpstr>Microsoft YaHei</vt:lpstr>
      <vt:lpstr>Microsoft YaHei</vt:lpstr>
      <vt:lpstr>Arial</vt:lpstr>
      <vt:lpstr>Calibri</vt:lpstr>
      <vt:lpstr>Calibri Light</vt:lpstr>
      <vt:lpstr>Cambria Math</vt:lpstr>
      <vt:lpstr>2_Office Theme</vt:lpstr>
      <vt:lpstr>PowerPoint 演示文稿</vt:lpstr>
      <vt:lpstr>Deep Multifaceted Transformers for Multi-objective Ranking in Large-Scale E-commerce Recommender Systems </vt:lpstr>
      <vt:lpstr>Deep Multifaceted Transformers for Multi-objective Ranking in Large-Scale E-commerce Recommender Systems</vt:lpstr>
      <vt:lpstr>1. Motivation: Challenges in E-commerce Recommender System</vt:lpstr>
      <vt:lpstr>2. Method: Deep Multifaceted Transformers (DMT)</vt:lpstr>
      <vt:lpstr>Challenge 1: Multiple types of users’ behaviors</vt:lpstr>
      <vt:lpstr>Deep Interest Transformer</vt:lpstr>
      <vt:lpstr>Deep Interest Transformer</vt:lpstr>
      <vt:lpstr>How to update GBDT to DNN models?</vt:lpstr>
      <vt:lpstr>Challenge 2: Multiple objectives</vt:lpstr>
      <vt:lpstr>MMoE: Multi-task Mixture-of-experts</vt:lpstr>
      <vt:lpstr>Solve the sparse label problem</vt:lpstr>
      <vt:lpstr>Challenge 3: Biases</vt:lpstr>
      <vt:lpstr>Model Training and Prediction</vt:lpstr>
      <vt:lpstr>Dataset</vt:lpstr>
      <vt:lpstr>Baselines</vt:lpstr>
      <vt:lpstr>Comparison with Baselines </vt:lpstr>
      <vt:lpstr>Effectiveness of Components in DMT </vt:lpstr>
      <vt:lpstr>Effectiveness of Components in DMT </vt:lpstr>
      <vt:lpstr>Effectiveness of Components in DMT </vt:lpstr>
      <vt:lpstr>Online A-B Testing</vt:lpstr>
      <vt:lpstr>5. Conclusions</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lishixian3</dc:creator>
  <cp:lastModifiedBy>张丽娜</cp:lastModifiedBy>
  <cp:revision>906</cp:revision>
  <dcterms:created xsi:type="dcterms:W3CDTF">2019-12-05T02:05:55Z</dcterms:created>
  <dcterms:modified xsi:type="dcterms:W3CDTF">2021-03-01T05:31:47Z</dcterms:modified>
</cp:coreProperties>
</file>