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5619644bbc2c470b" Type="http://schemas.microsoft.com/office/2006/relationships/txt" Target="udata/data.dat"/></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11"/>
  </p:notesMasterIdLst>
  <p:sldIdLst>
    <p:sldId id="258" r:id="rId2"/>
    <p:sldId id="306" r:id="rId3"/>
    <p:sldId id="360" r:id="rId4"/>
    <p:sldId id="361" r:id="rId5"/>
    <p:sldId id="362" r:id="rId6"/>
    <p:sldId id="369" r:id="rId7"/>
    <p:sldId id="370" r:id="rId8"/>
    <p:sldId id="402" r:id="rId9"/>
    <p:sldId id="348"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shuang53" initials="z" lastIdx="2" clrIdx="0">
    <p:extLst>
      <p:ext uri="{19B8F6BF-5375-455C-9EA6-DF929625EA0E}">
        <p15:presenceInfo xmlns:p15="http://schemas.microsoft.com/office/powerpoint/2012/main" userId="S-1-5-21-2554536289-1361410721-910588332-648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C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2" autoAdjust="0"/>
    <p:restoredTop sz="85121" autoAdjust="0"/>
  </p:normalViewPr>
  <p:slideViewPr>
    <p:cSldViewPr snapToGrid="0">
      <p:cViewPr varScale="1">
        <p:scale>
          <a:sx n="99" d="100"/>
          <a:sy n="99" d="100"/>
        </p:scale>
        <p:origin x="798"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E15A3-16D4-4B9F-821B-88C812A3DA30}" type="datetimeFigureOut">
              <a:rPr lang="zh-CN" altLang="en-US" smtClean="0"/>
              <a:t>2021/3/1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A3029-9CEC-4A6C-9FC9-CD26F290AA6C}" type="slidenum">
              <a:rPr lang="zh-CN" altLang="en-US" smtClean="0"/>
              <a:t>‹#›</a:t>
            </a:fld>
            <a:endParaRPr lang="zh-CN" altLang="en-US"/>
          </a:p>
        </p:txBody>
      </p:sp>
    </p:spTree>
    <p:extLst>
      <p:ext uri="{BB962C8B-B14F-4D97-AF65-F5344CB8AC3E}">
        <p14:creationId xmlns:p14="http://schemas.microsoft.com/office/powerpoint/2010/main" val="3857840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prstGeom prst="rect">
            <a:avLst/>
          </a:prstGeom>
        </p:spPr>
        <p:txBody>
          <a:bodyPr/>
          <a:lstStyle/>
          <a:p>
            <a:endParaRPr/>
          </a:p>
        </p:txBody>
      </p:sp>
      <p:sp>
        <p:nvSpPr>
          <p:cNvPr id="93" name="Shape 93"/>
          <p:cNvSpPr>
            <a:spLocks noGrp="1"/>
          </p:cNvSpPr>
          <p:nvPr>
            <p:ph type="body" sz="quarter" idx="1"/>
          </p:nvPr>
        </p:nvSpPr>
        <p:spPr>
          <a:prstGeom prst="rect">
            <a:avLst/>
          </a:prstGeom>
        </p:spPr>
        <p:txBody>
          <a:bodyPr/>
          <a:lstStyle/>
          <a:p>
            <a:r>
              <a:rPr dirty="0" err="1"/>
              <a:t>主标题</a:t>
            </a:r>
            <a:r>
              <a:rPr dirty="0"/>
              <a:t> </a:t>
            </a:r>
            <a:r>
              <a:rPr dirty="0" err="1"/>
              <a:t>字体微软雅黑</a:t>
            </a:r>
            <a:r>
              <a:rPr dirty="0"/>
              <a:t> 44号 </a:t>
            </a:r>
            <a:r>
              <a:rPr dirty="0" err="1"/>
              <a:t>主标题颜色为蓝色</a:t>
            </a:r>
            <a:endParaRPr dirty="0"/>
          </a:p>
          <a:p>
            <a:pPr>
              <a:defRPr>
                <a:latin typeface="微软雅黑"/>
                <a:ea typeface="微软雅黑"/>
                <a:cs typeface="微软雅黑"/>
                <a:sym typeface="微软雅黑"/>
              </a:defRPr>
            </a:pPr>
            <a:r>
              <a:rPr dirty="0" err="1"/>
              <a:t>副标题</a:t>
            </a:r>
            <a:r>
              <a:rPr dirty="0"/>
              <a:t> </a:t>
            </a:r>
            <a:r>
              <a:rPr dirty="0" err="1"/>
              <a:t>字体微软雅黑</a:t>
            </a:r>
            <a:r>
              <a:rPr dirty="0"/>
              <a:t> 21号</a:t>
            </a:r>
          </a:p>
          <a:p>
            <a:pPr>
              <a:defRPr>
                <a:latin typeface="微软雅黑"/>
                <a:ea typeface="微软雅黑"/>
                <a:cs typeface="微软雅黑"/>
                <a:sym typeface="微软雅黑"/>
              </a:defRPr>
            </a:pPr>
            <a:r>
              <a:rPr dirty="0" err="1"/>
              <a:t>内容</a:t>
            </a:r>
            <a:r>
              <a:rPr dirty="0"/>
              <a:t>    </a:t>
            </a:r>
            <a:r>
              <a:rPr dirty="0" err="1"/>
              <a:t>字体微软雅黑</a:t>
            </a:r>
            <a:r>
              <a:rPr dirty="0"/>
              <a:t> 18号；内容很多的页面可以采用14号</a:t>
            </a:r>
          </a:p>
        </p:txBody>
      </p:sp>
    </p:spTree>
    <p:extLst>
      <p:ext uri="{BB962C8B-B14F-4D97-AF65-F5344CB8AC3E}">
        <p14:creationId xmlns:p14="http://schemas.microsoft.com/office/powerpoint/2010/main" val="220391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9AAA3029-9CEC-4A6C-9FC9-CD26F290AA6C}" type="slidenum">
              <a:rPr lang="zh-CN" altLang="en-US" smtClean="0"/>
              <a:t>2</a:t>
            </a:fld>
            <a:endParaRPr lang="zh-CN" altLang="en-US"/>
          </a:p>
        </p:txBody>
      </p:sp>
    </p:spTree>
    <p:extLst>
      <p:ext uri="{BB962C8B-B14F-4D97-AF65-F5344CB8AC3E}">
        <p14:creationId xmlns:p14="http://schemas.microsoft.com/office/powerpoint/2010/main" val="1654151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youtube</a:t>
            </a:r>
            <a:r>
              <a:rPr lang="zh-CN" altLang="en-US" sz="1200" b="0" i="0" kern="1200" dirty="0" smtClean="0">
                <a:solidFill>
                  <a:schemeClr val="tx1"/>
                </a:solidFill>
                <a:effectLst/>
                <a:latin typeface="+mn-lt"/>
                <a:ea typeface="+mn-ea"/>
                <a:cs typeface="+mn-cs"/>
              </a:rPr>
              <a:t>在论文</a:t>
            </a:r>
            <a:r>
              <a:rPr lang="en-US" altLang="zh-CN" sz="1200" b="0" i="0" kern="1200" dirty="0" smtClean="0">
                <a:solidFill>
                  <a:schemeClr val="tx1"/>
                </a:solidFill>
                <a:effectLst/>
                <a:latin typeface="+mn-lt"/>
                <a:ea typeface="+mn-ea"/>
                <a:cs typeface="+mn-cs"/>
              </a:rPr>
              <a:t>《Recommending What Video to Watch Next: A Multitask Ranking System》</a:t>
            </a:r>
            <a:r>
              <a:rPr lang="zh-CN" altLang="en-US" sz="1200" b="0" i="0" kern="1200" dirty="0" smtClean="0">
                <a:solidFill>
                  <a:schemeClr val="tx1"/>
                </a:solidFill>
                <a:effectLst/>
                <a:latin typeface="+mn-lt"/>
                <a:ea typeface="+mn-ea"/>
                <a:cs typeface="+mn-cs"/>
              </a:rPr>
              <a:t>中也提出了一种作为模块的方法。</a:t>
            </a:r>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4</a:t>
            </a:fld>
            <a:endParaRPr lang="zh-CN" altLang="en-US"/>
          </a:p>
        </p:txBody>
      </p:sp>
    </p:spTree>
    <p:extLst>
      <p:ext uri="{BB962C8B-B14F-4D97-AF65-F5344CB8AC3E}">
        <p14:creationId xmlns:p14="http://schemas.microsoft.com/office/powerpoint/2010/main" val="3534241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A3029-9CEC-4A6C-9FC9-CD26F290AA6C}" type="slidenum">
              <a:rPr lang="zh-CN" altLang="en-US" smtClean="0"/>
              <a:t>5</a:t>
            </a:fld>
            <a:endParaRPr lang="zh-CN" altLang="en-US"/>
          </a:p>
        </p:txBody>
      </p:sp>
    </p:spTree>
    <p:extLst>
      <p:ext uri="{BB962C8B-B14F-4D97-AF65-F5344CB8AC3E}">
        <p14:creationId xmlns:p14="http://schemas.microsoft.com/office/powerpoint/2010/main" val="633233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第一个实验是为了对比与</a:t>
            </a:r>
            <a:r>
              <a:rPr lang="en-US" altLang="zh-CN" sz="1200" b="1" i="0" kern="1200" dirty="0" smtClean="0">
                <a:solidFill>
                  <a:schemeClr val="tx1"/>
                </a:solidFill>
                <a:effectLst/>
                <a:latin typeface="+mn-lt"/>
                <a:ea typeface="+mn-ea"/>
                <a:cs typeface="+mn-cs"/>
              </a:rPr>
              <a:t>ground truth ranking</a:t>
            </a:r>
            <a:r>
              <a:rPr lang="zh-CN" altLang="en-US" sz="1200" b="1" i="0" kern="1200" dirty="0" smtClean="0">
                <a:solidFill>
                  <a:schemeClr val="tx1"/>
                </a:solidFill>
                <a:effectLst/>
                <a:latin typeface="+mn-lt"/>
                <a:ea typeface="+mn-ea"/>
                <a:cs typeface="+mn-cs"/>
              </a:rPr>
              <a:t>之间的</a:t>
            </a:r>
            <a:r>
              <a:rPr lang="en-US" altLang="zh-CN" sz="1200" b="1" i="0" kern="1200" dirty="0" smtClean="0">
                <a:solidFill>
                  <a:schemeClr val="tx1"/>
                </a:solidFill>
                <a:effectLst/>
                <a:latin typeface="+mn-lt"/>
                <a:ea typeface="+mn-ea"/>
                <a:cs typeface="+mn-cs"/>
              </a:rPr>
              <a:t>ranking distance</a:t>
            </a:r>
            <a:r>
              <a:rPr lang="zh-CN" altLang="en-US" sz="1200" b="0" i="0" kern="1200" dirty="0" smtClean="0">
                <a:solidFill>
                  <a:schemeClr val="tx1"/>
                </a:solidFill>
                <a:effectLst/>
                <a:latin typeface="+mn-lt"/>
                <a:ea typeface="+mn-ea"/>
                <a:cs typeface="+mn-cs"/>
              </a:rPr>
              <a:t>。我们将</a:t>
            </a:r>
            <a:r>
              <a:rPr lang="en-US" altLang="zh-CN" sz="1200" b="0" i="0" kern="1200" dirty="0" smtClean="0">
                <a:solidFill>
                  <a:schemeClr val="tx1"/>
                </a:solidFill>
                <a:effectLst/>
                <a:latin typeface="+mn-lt"/>
                <a:ea typeface="+mn-ea"/>
                <a:cs typeface="+mn-cs"/>
              </a:rPr>
              <a:t>ground truth ranking</a:t>
            </a:r>
            <a:r>
              <a:rPr lang="zh-CN" altLang="en-US" sz="1200" b="0" i="0" kern="1200" dirty="0" smtClean="0">
                <a:solidFill>
                  <a:schemeClr val="tx1"/>
                </a:solidFill>
                <a:effectLst/>
                <a:latin typeface="+mn-lt"/>
                <a:ea typeface="+mn-ea"/>
                <a:cs typeface="+mn-cs"/>
              </a:rPr>
              <a:t>定义成一个关于</a:t>
            </a:r>
            <a:r>
              <a:rPr lang="en-US" altLang="zh-CN" sz="1200" b="0" i="0" kern="1200" dirty="0" smtClean="0">
                <a:solidFill>
                  <a:schemeClr val="tx1"/>
                </a:solidFill>
                <a:effectLst/>
                <a:latin typeface="+mn-lt"/>
                <a:ea typeface="+mn-ea"/>
                <a:cs typeface="+mn-cs"/>
              </a:rPr>
              <a:t>items</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list</a:t>
            </a:r>
            <a:r>
              <a:rPr lang="zh-CN" altLang="en-US" sz="1200" b="0" i="0" kern="1200" dirty="0" smtClean="0">
                <a:solidFill>
                  <a:schemeClr val="tx1"/>
                </a:solidFill>
                <a:effectLst/>
                <a:latin typeface="+mn-lt"/>
                <a:ea typeface="+mn-ea"/>
                <a:cs typeface="+mn-cs"/>
              </a:rPr>
              <a:t>，它通过</a:t>
            </a:r>
            <a:r>
              <a:rPr lang="en-US" altLang="zh-CN" sz="1200" b="0" i="0" u="none" strike="noStrike" kern="1200" dirty="0" smtClean="0">
                <a:solidFill>
                  <a:schemeClr val="tx1"/>
                </a:solidFill>
                <a:effectLst/>
                <a:latin typeface="+mn-lt"/>
                <a:ea typeface="+mn-ea"/>
                <a:cs typeface="+mn-cs"/>
              </a:rPr>
              <a:t>f(</a:t>
            </a:r>
            <a:r>
              <a:rPr lang="en-US" altLang="zh-CN" sz="1200" b="0" i="0" u="none" strike="noStrike" kern="1200" dirty="0" err="1" smtClean="0">
                <a:solidFill>
                  <a:schemeClr val="tx1"/>
                </a:solidFill>
                <a:effectLst/>
                <a:latin typeface="+mn-lt"/>
                <a:ea typeface="+mn-ea"/>
                <a:cs typeface="+mn-cs"/>
              </a:rPr>
              <a:t>rCTR,bid</a:t>
            </a:r>
            <a:r>
              <a:rPr lang="en-US" altLang="zh-CN" sz="1200" b="0" i="0" u="none" strike="noStrike"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的值降序排列。会采用</a:t>
            </a:r>
            <a:r>
              <a:rPr lang="en-US" altLang="zh-CN" sz="1200" b="0" i="0" kern="1200" dirty="0" smtClean="0">
                <a:solidFill>
                  <a:schemeClr val="tx1"/>
                </a:solidFill>
                <a:effectLst/>
                <a:latin typeface="+mn-lt"/>
                <a:ea typeface="+mn-ea"/>
                <a:cs typeface="+mn-cs"/>
              </a:rPr>
              <a:t>Spearman’s </a:t>
            </a:r>
            <a:r>
              <a:rPr lang="en-US" altLang="zh-CN" sz="1200" b="0" i="0" kern="1200" dirty="0" err="1" smtClean="0">
                <a:solidFill>
                  <a:schemeClr val="tx1"/>
                </a:solidFill>
                <a:effectLst/>
                <a:latin typeface="+mn-lt"/>
                <a:ea typeface="+mn-ea"/>
                <a:cs typeface="+mn-cs"/>
              </a:rPr>
              <a:t>Footrule</a:t>
            </a:r>
            <a:r>
              <a:rPr lang="zh-CN" altLang="en-US" sz="1200" b="0" i="0" kern="1200" dirty="0" smtClean="0">
                <a:solidFill>
                  <a:schemeClr val="tx1"/>
                </a:solidFill>
                <a:effectLst/>
                <a:latin typeface="+mn-lt"/>
                <a:ea typeface="+mn-ea"/>
                <a:cs typeface="+mn-cs"/>
              </a:rPr>
              <a:t>来</a:t>
            </a:r>
            <a:r>
              <a:rPr lang="en-US" altLang="zh-CN" sz="1200" b="0" i="0" kern="1200" dirty="0" smtClean="0">
                <a:solidFill>
                  <a:schemeClr val="tx1"/>
                </a:solidFill>
                <a:effectLst/>
                <a:latin typeface="+mn-lt"/>
                <a:ea typeface="+mn-ea"/>
                <a:cs typeface="+mn-cs"/>
              </a:rPr>
              <a:t>measure</a:t>
            </a:r>
            <a:r>
              <a:rPr lang="zh-CN" altLang="en-US" sz="1200" b="0" i="0" kern="1200" dirty="0" smtClean="0">
                <a:solidFill>
                  <a:schemeClr val="tx1"/>
                </a:solidFill>
                <a:effectLst/>
                <a:latin typeface="+mn-lt"/>
                <a:ea typeface="+mn-ea"/>
                <a:cs typeface="+mn-cs"/>
              </a:rPr>
              <a:t>在两个</a:t>
            </a:r>
            <a:r>
              <a:rPr lang="en-US" altLang="zh-CN" sz="1200" b="0" i="0" kern="1200" dirty="0" smtClean="0">
                <a:solidFill>
                  <a:schemeClr val="tx1"/>
                </a:solidFill>
                <a:effectLst/>
                <a:latin typeface="+mn-lt"/>
                <a:ea typeface="+mn-ea"/>
                <a:cs typeface="+mn-cs"/>
              </a:rPr>
              <a:t>rankings</a:t>
            </a:r>
            <a:r>
              <a:rPr lang="zh-CN" altLang="en-US" sz="1200" b="0" i="0" kern="1200" dirty="0" smtClean="0">
                <a:solidFill>
                  <a:schemeClr val="tx1"/>
                </a:solidFill>
                <a:effectLst/>
                <a:latin typeface="+mn-lt"/>
                <a:ea typeface="+mn-ea"/>
                <a:cs typeface="+mn-cs"/>
              </a:rPr>
              <a:t>中的位移 </a:t>
            </a:r>
            <a:r>
              <a:rPr lang="en-US" altLang="zh-CN" sz="1200" b="0" i="0" kern="1200" dirty="0" smtClean="0">
                <a:solidFill>
                  <a:schemeClr val="tx1"/>
                </a:solidFill>
                <a:effectLst/>
                <a:latin typeface="+mn-lt"/>
                <a:ea typeface="+mn-ea"/>
                <a:cs typeface="+mn-cs"/>
              </a:rPr>
              <a:t>(displacement)</a:t>
            </a:r>
            <a:r>
              <a:rPr lang="zh-CN" altLang="en-US" sz="1200" b="0" i="0" kern="1200" dirty="0" smtClean="0">
                <a:solidFill>
                  <a:schemeClr val="tx1"/>
                </a:solidFill>
                <a:effectLst/>
                <a:latin typeface="+mn-lt"/>
                <a:ea typeface="+mn-ea"/>
                <a:cs typeface="+mn-cs"/>
              </a:rPr>
              <a:t>，它被</a:t>
            </a:r>
            <a:r>
              <a:rPr lang="zh-CN" altLang="en-US" sz="1200" b="1" i="0" kern="1200" dirty="0" smtClean="0">
                <a:solidFill>
                  <a:schemeClr val="tx1"/>
                </a:solidFill>
                <a:effectLst/>
                <a:latin typeface="+mn-lt"/>
                <a:ea typeface="+mn-ea"/>
                <a:cs typeface="+mn-cs"/>
              </a:rPr>
              <a:t>广泛用于</a:t>
            </a:r>
            <a:r>
              <a:rPr lang="en-US" altLang="zh-CN" sz="1200" b="1" i="0" kern="1200" dirty="0" smtClean="0">
                <a:solidFill>
                  <a:schemeClr val="tx1"/>
                </a:solidFill>
                <a:effectLst/>
                <a:latin typeface="+mn-lt"/>
                <a:ea typeface="+mn-ea"/>
                <a:cs typeface="+mn-cs"/>
              </a:rPr>
              <a:t>measure</a:t>
            </a:r>
            <a:r>
              <a:rPr lang="zh-CN" altLang="en-US" sz="1200" b="1" i="0" kern="1200" dirty="0" smtClean="0">
                <a:solidFill>
                  <a:schemeClr val="tx1"/>
                </a:solidFill>
                <a:effectLst/>
                <a:latin typeface="+mn-lt"/>
                <a:ea typeface="+mn-ea"/>
                <a:cs typeface="+mn-cs"/>
              </a:rPr>
              <a:t>两个</a:t>
            </a:r>
            <a:r>
              <a:rPr lang="en-US" altLang="zh-CN" sz="1200" b="1" i="0" kern="1200" dirty="0" smtClean="0">
                <a:solidFill>
                  <a:schemeClr val="tx1"/>
                </a:solidFill>
                <a:effectLst/>
                <a:latin typeface="+mn-lt"/>
                <a:ea typeface="+mn-ea"/>
                <a:cs typeface="+mn-cs"/>
              </a:rPr>
              <a:t>rankings</a:t>
            </a:r>
            <a:r>
              <a:rPr lang="zh-CN" altLang="en-US" sz="1200" b="1" i="0" kern="1200" dirty="0" smtClean="0">
                <a:solidFill>
                  <a:schemeClr val="tx1"/>
                </a:solidFill>
                <a:effectLst/>
                <a:latin typeface="+mn-lt"/>
                <a:ea typeface="+mn-ea"/>
                <a:cs typeface="+mn-cs"/>
              </a:rPr>
              <a:t>间的距离</a:t>
            </a:r>
            <a:r>
              <a:rPr lang="zh-CN" altLang="en-US" sz="1200" b="0" i="0" kern="1200" dirty="0" smtClean="0">
                <a:solidFill>
                  <a:schemeClr val="tx1"/>
                </a:solidFill>
                <a:effectLst/>
                <a:latin typeface="+mn-lt"/>
                <a:ea typeface="+mn-ea"/>
                <a:cs typeface="+mn-cs"/>
              </a:rPr>
              <a:t>。我们定义了</a:t>
            </a:r>
            <a:r>
              <a:rPr lang="en-US" altLang="zh-CN" sz="1200" b="0" i="0" kern="1200" dirty="0" smtClean="0">
                <a:solidFill>
                  <a:schemeClr val="tx1"/>
                </a:solidFill>
                <a:effectLst/>
                <a:latin typeface="+mn-lt"/>
                <a:ea typeface="+mn-ea"/>
                <a:cs typeface="+mn-cs"/>
              </a:rPr>
              <a:t>【ground truth ranking】</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由</a:t>
            </a:r>
            <a:r>
              <a:rPr lang="en-US" altLang="zh-CN" sz="1200" b="0" i="0" kern="1200" dirty="0" smtClean="0">
                <a:solidFill>
                  <a:schemeClr val="tx1"/>
                </a:solidFill>
                <a:effectLst/>
                <a:latin typeface="+mn-lt"/>
                <a:ea typeface="+mn-ea"/>
                <a:cs typeface="+mn-cs"/>
              </a:rPr>
              <a:t>PAL</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baselines</a:t>
            </a:r>
            <a:r>
              <a:rPr lang="zh-CN" altLang="en-US" sz="1200" b="0" i="0" kern="1200" dirty="0" smtClean="0">
                <a:solidFill>
                  <a:schemeClr val="tx1"/>
                </a:solidFill>
                <a:effectLst/>
                <a:latin typeface="+mn-lt"/>
                <a:ea typeface="+mn-ea"/>
                <a:cs typeface="+mn-cs"/>
              </a:rPr>
              <a:t>生成的</a:t>
            </a:r>
            <a:r>
              <a:rPr lang="en-US" altLang="zh-CN" sz="1200" b="0" i="0" kern="1200" dirty="0" smtClean="0">
                <a:solidFill>
                  <a:schemeClr val="tx1"/>
                </a:solidFill>
                <a:effectLst/>
                <a:latin typeface="+mn-lt"/>
                <a:ea typeface="+mn-ea"/>
                <a:cs typeface="+mn-cs"/>
              </a:rPr>
              <a:t>ranking </a:t>
            </a:r>
            <a:r>
              <a:rPr lang="el-GR" altLang="zh-CN" sz="1200" b="0" i="0" u="none" strike="noStrike" kern="1200" dirty="0" smtClean="0">
                <a:solidFill>
                  <a:schemeClr val="tx1"/>
                </a:solidFill>
                <a:effectLst/>
                <a:latin typeface="+mn-lt"/>
                <a:ea typeface="+mn-ea"/>
                <a:cs typeface="+mn-cs"/>
              </a:rPr>
              <a:t>δ</a:t>
            </a:r>
            <a:r>
              <a:rPr lang="en-US" altLang="zh-CN" sz="1200" b="0" i="0" u="none" strike="noStrike" kern="1200" dirty="0" smtClean="0">
                <a:solidFill>
                  <a:schemeClr val="tx1"/>
                </a:solidFill>
                <a:effectLst/>
                <a:latin typeface="+mn-lt"/>
                <a:ea typeface="+mn-ea"/>
                <a:cs typeface="+mn-cs"/>
              </a:rPr>
              <a:t>M</a:t>
            </a:r>
            <a:r>
              <a:rPr lang="el-GR" altLang="zh-CN" sz="1200" b="0" i="0" u="none" strike="noStrike" kern="1200" dirty="0" smtClean="0">
                <a:solidFill>
                  <a:schemeClr val="tx1"/>
                </a:solidFill>
                <a:effectLst/>
                <a:latin typeface="+mn-lt"/>
                <a:ea typeface="+mn-ea"/>
                <a:cs typeface="+mn-cs"/>
              </a:rPr>
              <a:t>δ</a:t>
            </a:r>
            <a:r>
              <a:rPr lang="en-US" altLang="zh-CN" sz="1200" b="0" i="0" u="none" strike="noStrike" kern="1200" dirty="0" smtClean="0">
                <a:solidFill>
                  <a:schemeClr val="tx1"/>
                </a:solidFill>
                <a:effectLst/>
                <a:latin typeface="+mn-lt"/>
                <a:ea typeface="+mn-ea"/>
                <a:cs typeface="+mn-cs"/>
              </a:rPr>
              <a:t>M</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top-L</a:t>
            </a:r>
            <a:r>
              <a:rPr lang="zh-CN" altLang="en-US" sz="1200" b="0" i="0" kern="1200" dirty="0" smtClean="0">
                <a:solidFill>
                  <a:schemeClr val="tx1"/>
                </a:solidFill>
                <a:effectLst/>
                <a:latin typeface="+mn-lt"/>
                <a:ea typeface="+mn-ea"/>
                <a:cs typeface="+mn-cs"/>
              </a:rPr>
              <a:t>上的距离，如公式所示：</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u</a:t>
            </a:r>
            <a:r>
              <a:rPr lang="zh-CN" altLang="en-US" sz="1200" b="0" i="0" kern="1200" dirty="0" smtClean="0">
                <a:solidFill>
                  <a:schemeClr val="tx1"/>
                </a:solidFill>
                <a:effectLst/>
                <a:latin typeface="+mn-lt"/>
                <a:ea typeface="+mn-ea"/>
                <a:cs typeface="+mn-cs"/>
              </a:rPr>
              <a:t>是在</a:t>
            </a:r>
            <a:r>
              <a:rPr lang="en-US" altLang="zh-CN" sz="1200" b="0" i="0" kern="1200" dirty="0" smtClean="0">
                <a:solidFill>
                  <a:schemeClr val="tx1"/>
                </a:solidFill>
                <a:effectLst/>
                <a:latin typeface="+mn-lt"/>
                <a:ea typeface="+mn-ea"/>
                <a:cs typeface="+mn-cs"/>
              </a:rPr>
              <a:t>user group U</a:t>
            </a:r>
            <a:r>
              <a:rPr lang="zh-CN" altLang="en-US" sz="1200" b="0" i="0" kern="1200" dirty="0" smtClean="0">
                <a:solidFill>
                  <a:schemeClr val="tx1"/>
                </a:solidFill>
                <a:effectLst/>
                <a:latin typeface="+mn-lt"/>
                <a:ea typeface="+mn-ea"/>
                <a:cs typeface="+mn-cs"/>
              </a:rPr>
              <a:t>中的一个具有</a:t>
            </a:r>
            <a:r>
              <a:rPr lang="en-US" altLang="zh-CN" sz="1200" b="0" i="0" kern="1200" dirty="0" smtClean="0">
                <a:solidFill>
                  <a:schemeClr val="tx1"/>
                </a:solidFill>
                <a:effectLst/>
                <a:latin typeface="+mn-lt"/>
                <a:ea typeface="+mn-ea"/>
                <a:cs typeface="+mn-cs"/>
              </a:rPr>
              <a:t>popularity </a:t>
            </a:r>
            <a:r>
              <a:rPr lang="en-US" altLang="zh-CN" sz="1200" b="0" i="0" u="none" strike="noStrike" kern="1200" dirty="0" smtClean="0">
                <a:solidFill>
                  <a:schemeClr val="tx1"/>
                </a:solidFill>
                <a:effectLst/>
                <a:latin typeface="+mn-lt"/>
                <a:ea typeface="+mn-ea"/>
                <a:cs typeface="+mn-cs"/>
              </a:rPr>
              <a:t>∣U∣∣U∣</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user</a:t>
            </a:r>
            <a:r>
              <a:rPr lang="zh-CN" altLang="en-US" sz="1200" b="0" i="0" kern="1200" dirty="0" smtClean="0">
                <a:solidFill>
                  <a:schemeClr val="tx1"/>
                </a:solidFill>
                <a:effectLst/>
                <a:latin typeface="+mn-lt"/>
                <a:ea typeface="+mn-ea"/>
                <a:cs typeface="+mn-cs"/>
              </a:rPr>
              <a:t>，</a:t>
            </a:r>
            <a:r>
              <a:rPr lang="el-GR" altLang="zh-CN" sz="1200" b="0" i="0" u="none" strike="noStrike" kern="1200" dirty="0" smtClean="0">
                <a:solidFill>
                  <a:schemeClr val="tx1"/>
                </a:solidFill>
                <a:effectLst/>
                <a:latin typeface="+mn-lt"/>
                <a:ea typeface="+mn-ea"/>
                <a:cs typeface="+mn-cs"/>
              </a:rPr>
              <a:t>δ</a:t>
            </a:r>
            <a:r>
              <a:rPr lang="en-US" altLang="zh-CN" sz="1200" b="0" i="0" u="none" strike="noStrike" kern="1200" dirty="0" err="1" smtClean="0">
                <a:solidFill>
                  <a:schemeClr val="tx1"/>
                </a:solidFill>
                <a:effectLst/>
                <a:latin typeface="+mn-lt"/>
                <a:ea typeface="+mn-ea"/>
                <a:cs typeface="+mn-cs"/>
              </a:rPr>
              <a:t>M,u</a:t>
            </a:r>
            <a:r>
              <a:rPr lang="el-GR" altLang="zh-CN" sz="1200" b="0" i="0" u="none" strike="noStrike" kern="1200" dirty="0" smtClean="0">
                <a:solidFill>
                  <a:schemeClr val="tx1"/>
                </a:solidFill>
                <a:effectLst/>
                <a:latin typeface="+mn-lt"/>
                <a:ea typeface="+mn-ea"/>
                <a:cs typeface="+mn-cs"/>
              </a:rPr>
              <a:t>δ</a:t>
            </a:r>
            <a:r>
              <a:rPr lang="en-US" altLang="zh-CN" sz="1200" b="0" i="0" u="none" strike="noStrike" kern="1200" dirty="0" err="1" smtClean="0">
                <a:solidFill>
                  <a:schemeClr val="tx1"/>
                </a:solidFill>
                <a:effectLst/>
                <a:latin typeface="+mn-lt"/>
                <a:ea typeface="+mn-ea"/>
                <a:cs typeface="+mn-cs"/>
              </a:rPr>
              <a:t>M,u</a:t>
            </a:r>
            <a:r>
              <a:rPr lang="zh-CN" altLang="en-US" sz="1200" b="0" i="0" kern="1200" dirty="0" smtClean="0">
                <a:solidFill>
                  <a:schemeClr val="tx1"/>
                </a:solidFill>
                <a:effectLst/>
                <a:latin typeface="+mn-lt"/>
                <a:ea typeface="+mn-ea"/>
                <a:cs typeface="+mn-cs"/>
              </a:rPr>
              <a:t>是由</a:t>
            </a:r>
            <a:r>
              <a:rPr lang="en-US" altLang="zh-CN" sz="1200" b="0" i="0" kern="1200" dirty="0" smtClean="0">
                <a:solidFill>
                  <a:schemeClr val="tx1"/>
                </a:solidFill>
                <a:effectLst/>
                <a:latin typeface="+mn-lt"/>
                <a:ea typeface="+mn-ea"/>
                <a:cs typeface="+mn-cs"/>
              </a:rPr>
              <a:t>model M</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user u</a:t>
            </a:r>
            <a:r>
              <a:rPr lang="zh-CN" altLang="en-US" sz="1200" b="0" i="0" kern="1200" dirty="0" smtClean="0">
                <a:solidFill>
                  <a:schemeClr val="tx1"/>
                </a:solidFill>
                <a:effectLst/>
                <a:latin typeface="+mn-lt"/>
                <a:ea typeface="+mn-ea"/>
                <a:cs typeface="+mn-cs"/>
              </a:rPr>
              <a:t>生成的推荐列表，</a:t>
            </a:r>
            <a:r>
              <a:rPr lang="el-GR" altLang="zh-CN" sz="1200" b="0" i="0" u="none" strike="noStrike" kern="1200" dirty="0" smtClean="0">
                <a:solidFill>
                  <a:schemeClr val="tx1"/>
                </a:solidFill>
                <a:effectLst/>
                <a:latin typeface="+mn-lt"/>
                <a:ea typeface="+mn-ea"/>
                <a:cs typeface="+mn-cs"/>
              </a:rPr>
              <a:t>δ</a:t>
            </a:r>
            <a:r>
              <a:rPr lang="en-US" altLang="zh-CN" sz="1200" b="0" i="0" u="none" strike="noStrike" kern="1200" dirty="0" err="1" smtClean="0">
                <a:solidFill>
                  <a:schemeClr val="tx1"/>
                </a:solidFill>
                <a:effectLst/>
                <a:latin typeface="+mn-lt"/>
                <a:ea typeface="+mn-ea"/>
                <a:cs typeface="+mn-cs"/>
              </a:rPr>
              <a:t>M,u</a:t>
            </a:r>
            <a:r>
              <a:rPr lang="en-US" altLang="zh-CN" sz="1200" b="0" i="0" u="none" strike="noStrike" kern="1200" dirty="0"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rPr>
              <a:t>i</a:t>
            </a:r>
            <a:r>
              <a:rPr lang="en-US" altLang="zh-CN" sz="1200" b="0" i="0" u="none" strike="noStrike"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ground truth ranking</a:t>
            </a:r>
            <a:r>
              <a:rPr lang="zh-CN" altLang="en-US" sz="1200" b="0" i="0" kern="1200" dirty="0" smtClean="0">
                <a:solidFill>
                  <a:schemeClr val="tx1"/>
                </a:solidFill>
                <a:effectLst/>
                <a:latin typeface="+mn-lt"/>
                <a:ea typeface="+mn-ea"/>
                <a:cs typeface="+mn-cs"/>
              </a:rPr>
              <a:t>中的第</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在推荐</a:t>
            </a:r>
            <a:r>
              <a:rPr lang="el-GR" altLang="zh-CN" sz="1200" b="0" i="0" u="none" strike="noStrike" kern="1200" dirty="0" smtClean="0">
                <a:solidFill>
                  <a:schemeClr val="tx1"/>
                </a:solidFill>
                <a:effectLst/>
                <a:latin typeface="+mn-lt"/>
                <a:ea typeface="+mn-ea"/>
                <a:cs typeface="+mn-cs"/>
              </a:rPr>
              <a:t>δ</a:t>
            </a:r>
            <a:r>
              <a:rPr lang="en-US" altLang="zh-CN" sz="1200" b="0" i="0" u="none" strike="noStrike" kern="1200" dirty="0" err="1" smtClean="0">
                <a:solidFill>
                  <a:schemeClr val="tx1"/>
                </a:solidFill>
                <a:effectLst/>
                <a:latin typeface="+mn-lt"/>
                <a:ea typeface="+mn-ea"/>
                <a:cs typeface="+mn-cs"/>
              </a:rPr>
              <a:t>M,u</a:t>
            </a:r>
            <a:r>
              <a:rPr lang="zh-CN" altLang="en-US" sz="1200" b="0" i="0" kern="1200" dirty="0" smtClean="0">
                <a:solidFill>
                  <a:schemeClr val="tx1"/>
                </a:solidFill>
                <a:effectLst/>
                <a:latin typeface="+mn-lt"/>
                <a:ea typeface="+mn-ea"/>
                <a:cs typeface="+mn-cs"/>
              </a:rPr>
              <a:t>中的</a:t>
            </a:r>
            <a:r>
              <a:rPr lang="en-US" altLang="zh-CN" sz="1200" b="0" i="0" kern="1200" dirty="0" smtClean="0">
                <a:solidFill>
                  <a:schemeClr val="tx1"/>
                </a:solidFill>
                <a:effectLst/>
                <a:latin typeface="+mn-lt"/>
                <a:ea typeface="+mn-ea"/>
                <a:cs typeface="+mn-cs"/>
              </a:rPr>
              <a:t>position </a:t>
            </a:r>
            <a:r>
              <a:rPr lang="zh-CN" altLang="en-US" sz="1200" b="0" i="0" kern="1200" dirty="0" smtClean="0">
                <a:solidFill>
                  <a:schemeClr val="tx1"/>
                </a:solidFill>
                <a:effectLst/>
                <a:latin typeface="+mn-lt"/>
                <a:ea typeface="+mn-ea"/>
                <a:cs typeface="+mn-cs"/>
              </a:rPr>
              <a:t>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这意味着由</a:t>
            </a:r>
            <a:r>
              <a:rPr lang="en-US" altLang="zh-CN" sz="1200" b="0" i="0" kern="1200" dirty="0" smtClean="0">
                <a:solidFill>
                  <a:schemeClr val="tx1"/>
                </a:solidFill>
                <a:effectLst/>
                <a:latin typeface="+mn-lt"/>
                <a:ea typeface="+mn-ea"/>
                <a:cs typeface="+mn-cs"/>
              </a:rPr>
              <a:t>PAL</a:t>
            </a:r>
            <a:r>
              <a:rPr lang="zh-CN" altLang="en-US" sz="1200" b="0" i="0" kern="1200" dirty="0" smtClean="0">
                <a:solidFill>
                  <a:schemeClr val="tx1"/>
                </a:solidFill>
                <a:effectLst/>
                <a:latin typeface="+mn-lt"/>
                <a:ea typeface="+mn-ea"/>
                <a:cs typeface="+mn-cs"/>
              </a:rPr>
              <a:t>生成的推荐与我们在线观察到的</a:t>
            </a:r>
            <a:r>
              <a:rPr lang="en-US" altLang="zh-CN" sz="1200" b="0" i="0" kern="1200" dirty="0" smtClean="0">
                <a:solidFill>
                  <a:schemeClr val="tx1"/>
                </a:solidFill>
                <a:effectLst/>
                <a:latin typeface="+mn-lt"/>
                <a:ea typeface="+mn-ea"/>
                <a:cs typeface="+mn-cs"/>
              </a:rPr>
              <a:t>real ranking</a:t>
            </a:r>
            <a:r>
              <a:rPr lang="zh-CN" altLang="en-US" sz="1200" b="0" i="0" kern="1200" dirty="0" smtClean="0">
                <a:solidFill>
                  <a:schemeClr val="tx1"/>
                </a:solidFill>
                <a:effectLst/>
                <a:latin typeface="+mn-lt"/>
                <a:ea typeface="+mn-ea"/>
                <a:cs typeface="+mn-cs"/>
              </a:rPr>
              <a:t>最相似。</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第二个实验对比了</a:t>
            </a:r>
            <a:r>
              <a:rPr lang="en-US" altLang="zh-CN" sz="1200" b="1" i="0" kern="1200" dirty="0" smtClean="0">
                <a:solidFill>
                  <a:schemeClr val="tx1"/>
                </a:solidFill>
                <a:effectLst/>
                <a:latin typeface="+mn-lt"/>
                <a:ea typeface="+mn-ea"/>
                <a:cs typeface="+mn-cs"/>
              </a:rPr>
              <a:t>PAL</a:t>
            </a:r>
            <a:r>
              <a:rPr lang="zh-CN" altLang="en-US" sz="1200" b="1" i="0" kern="1200" dirty="0" smtClean="0">
                <a:solidFill>
                  <a:schemeClr val="tx1"/>
                </a:solidFill>
                <a:effectLst/>
                <a:latin typeface="+mn-lt"/>
                <a:ea typeface="+mn-ea"/>
                <a:cs typeface="+mn-cs"/>
              </a:rPr>
              <a:t>和</a:t>
            </a:r>
            <a:r>
              <a:rPr lang="en-US" altLang="zh-CN" sz="1200" b="1" i="0" kern="1200" dirty="0" smtClean="0">
                <a:solidFill>
                  <a:schemeClr val="tx1"/>
                </a:solidFill>
                <a:effectLst/>
                <a:latin typeface="+mn-lt"/>
                <a:ea typeface="+mn-ea"/>
                <a:cs typeface="+mn-cs"/>
              </a:rPr>
              <a:t>baselines</a:t>
            </a:r>
            <a:r>
              <a:rPr lang="zh-CN" altLang="en-US" sz="1200" b="1" i="0" kern="1200" dirty="0" smtClean="0">
                <a:solidFill>
                  <a:schemeClr val="tx1"/>
                </a:solidFill>
                <a:effectLst/>
                <a:latin typeface="+mn-lt"/>
                <a:ea typeface="+mn-ea"/>
                <a:cs typeface="+mn-cs"/>
              </a:rPr>
              <a:t>间的个性化（</a:t>
            </a:r>
            <a:r>
              <a:rPr lang="en-US" altLang="zh-CN" sz="1200" b="1" i="0" kern="1200" dirty="0" smtClean="0">
                <a:solidFill>
                  <a:schemeClr val="tx1"/>
                </a:solidFill>
                <a:effectLst/>
                <a:latin typeface="+mn-lt"/>
                <a:ea typeface="+mn-ea"/>
                <a:cs typeface="+mn-cs"/>
              </a:rPr>
              <a:t>personalization</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Personalization@L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a:t>
            </a:r>
            <a:r>
              <a:rPr lang="en-US" altLang="zh-CN" sz="1200" b="0" i="0" kern="1200" dirty="0" err="1" smtClean="0">
                <a:solidFill>
                  <a:schemeClr val="tx1"/>
                </a:solidFill>
                <a:effectLst/>
                <a:latin typeface="+mn-lt"/>
                <a:ea typeface="+mn-ea"/>
                <a:cs typeface="+mn-cs"/>
              </a:rPr>
              <a:t>mearure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在一个跨不同</a:t>
            </a:r>
            <a:r>
              <a:rPr lang="en-US" altLang="zh-CN" sz="1200" b="0" i="0" kern="1200" dirty="0" smtClean="0">
                <a:solidFill>
                  <a:schemeClr val="tx1"/>
                </a:solidFill>
                <a:effectLst/>
                <a:latin typeface="+mn-lt"/>
                <a:ea typeface="+mn-ea"/>
                <a:cs typeface="+mn-cs"/>
              </a:rPr>
              <a:t>users</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ranking</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top-L</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inter-user diversity</a:t>
            </a:r>
            <a:r>
              <a:rPr lang="zh-CN" altLang="en-US" sz="1200" b="0" i="0" kern="1200" dirty="0" smtClean="0">
                <a:solidFill>
                  <a:schemeClr val="tx1"/>
                </a:solidFill>
                <a:effectLst/>
                <a:latin typeface="+mn-lt"/>
                <a:ea typeface="+mn-ea"/>
                <a:cs typeface="+mn-cs"/>
              </a:rPr>
              <a:t>（推荐结果的一个重要因子）。</a:t>
            </a:r>
            <a:r>
              <a:rPr lang="en-US" altLang="zh-CN" sz="1200" b="0" i="0" kern="1200" dirty="0" err="1" smtClean="0">
                <a:solidFill>
                  <a:schemeClr val="tx1"/>
                </a:solidFill>
                <a:effectLst/>
                <a:latin typeface="+mn-lt"/>
                <a:ea typeface="+mn-ea"/>
                <a:cs typeface="+mn-cs"/>
              </a:rPr>
              <a:t>Personalization@L</a:t>
            </a:r>
            <a:r>
              <a:rPr lang="zh-CN" altLang="en-US" sz="1200" b="0" i="0" kern="1200" dirty="0" smtClean="0">
                <a:solidFill>
                  <a:schemeClr val="tx1"/>
                </a:solidFill>
                <a:effectLst/>
                <a:latin typeface="+mn-lt"/>
                <a:ea typeface="+mn-ea"/>
                <a:cs typeface="+mn-cs"/>
              </a:rPr>
              <a:t>由上面公式定义：</a:t>
            </a:r>
          </a:p>
          <a:p>
            <a:r>
              <a:rPr lang="zh-CN" altLang="en-US" sz="1200" b="0" i="0" kern="1200" dirty="0" smtClean="0">
                <a:solidFill>
                  <a:schemeClr val="tx1"/>
                </a:solidFill>
                <a:effectLst/>
                <a:latin typeface="+mn-lt"/>
                <a:ea typeface="+mn-ea"/>
                <a:cs typeface="+mn-cs"/>
              </a:rPr>
              <a:t>其中，</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U∣∣U∣</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user group U</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size</a:t>
            </a:r>
            <a:r>
              <a:rPr lang="zh-CN" altLang="en-US" sz="1200" b="0" i="0" kern="1200" dirty="0"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rPr>
              <a:t>qab</a:t>
            </a:r>
            <a:r>
              <a:rPr lang="en-US" altLang="zh-CN" sz="1200" b="0" i="0" u="none" strike="noStrike" kern="1200" dirty="0" smtClean="0">
                <a:solidFill>
                  <a:schemeClr val="tx1"/>
                </a:solidFill>
                <a:effectLst/>
                <a:latin typeface="+mn-lt"/>
                <a:ea typeface="+mn-ea"/>
                <a:cs typeface="+mn-cs"/>
              </a:rPr>
              <a:t>(L)</a:t>
            </a:r>
            <a:r>
              <a:rPr lang="en-US" altLang="zh-CN" sz="1200" b="0" i="0" u="none" strike="noStrike" kern="1200" dirty="0" err="1" smtClean="0">
                <a:solidFill>
                  <a:schemeClr val="tx1"/>
                </a:solidFill>
                <a:effectLst/>
                <a:latin typeface="+mn-lt"/>
                <a:ea typeface="+mn-ea"/>
                <a:cs typeface="+mn-cs"/>
              </a:rPr>
              <a:t>qab</a:t>
            </a:r>
            <a:r>
              <a:rPr lang="en-US" altLang="zh-CN" sz="1200" b="0" i="0" u="none" strike="noStrike"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user 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user b</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top-L</a:t>
            </a:r>
            <a:r>
              <a:rPr lang="zh-CN" altLang="en-US" sz="1200" b="0" i="0" kern="1200" dirty="0" smtClean="0">
                <a:solidFill>
                  <a:schemeClr val="tx1"/>
                </a:solidFill>
                <a:effectLst/>
                <a:latin typeface="+mn-lt"/>
                <a:ea typeface="+mn-ea"/>
                <a:cs typeface="+mn-cs"/>
              </a:rPr>
              <a:t>中公共</a:t>
            </a:r>
            <a:r>
              <a:rPr lang="en-US" altLang="zh-CN" sz="1200" b="0" i="0" kern="1200" dirty="0" smtClean="0">
                <a:solidFill>
                  <a:schemeClr val="tx1"/>
                </a:solidFill>
                <a:effectLst/>
                <a:latin typeface="+mn-lt"/>
                <a:ea typeface="+mn-ea"/>
                <a:cs typeface="+mn-cs"/>
              </a:rPr>
              <a:t>items</a:t>
            </a:r>
            <a:r>
              <a:rPr lang="zh-CN" altLang="en-US" sz="1200" b="0" i="0" kern="1200" dirty="0" smtClean="0">
                <a:solidFill>
                  <a:schemeClr val="tx1"/>
                </a:solidFill>
                <a:effectLst/>
                <a:latin typeface="+mn-lt"/>
                <a:ea typeface="+mn-ea"/>
                <a:cs typeface="+mn-cs"/>
              </a:rPr>
              <a:t>的数目。</a:t>
            </a:r>
            <a:r>
              <a:rPr lang="en-US" altLang="zh-CN" sz="1200" b="0" i="0" kern="1200" dirty="0" err="1" smtClean="0">
                <a:solidFill>
                  <a:schemeClr val="tx1"/>
                </a:solidFill>
                <a:effectLst/>
                <a:latin typeface="+mn-lt"/>
                <a:ea typeface="+mn-ea"/>
                <a:cs typeface="+mn-cs"/>
              </a:rPr>
              <a:t>Personlization@L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越高表明，跨不同</a:t>
            </a:r>
            <a:r>
              <a:rPr lang="en-US" altLang="zh-CN" sz="1200" b="0" i="0" kern="1200" dirty="0" smtClean="0">
                <a:solidFill>
                  <a:schemeClr val="tx1"/>
                </a:solidFill>
                <a:effectLst/>
                <a:latin typeface="+mn-lt"/>
                <a:ea typeface="+mn-ea"/>
                <a:cs typeface="+mn-cs"/>
              </a:rPr>
              <a:t>users</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top-L positions</a:t>
            </a:r>
            <a:r>
              <a:rPr lang="zh-CN" altLang="en-US" sz="1200" b="0" i="0" kern="1200" dirty="0" smtClean="0">
                <a:solidFill>
                  <a:schemeClr val="tx1"/>
                </a:solidFill>
                <a:effectLst/>
                <a:latin typeface="+mn-lt"/>
                <a:ea typeface="+mn-ea"/>
                <a:cs typeface="+mn-cs"/>
              </a:rPr>
              <a:t>上更</a:t>
            </a:r>
            <a:r>
              <a:rPr lang="en-US" altLang="zh-CN" sz="1200" b="0" i="0" kern="1200" dirty="0" smtClean="0">
                <a:solidFill>
                  <a:schemeClr val="tx1"/>
                </a:solidFill>
                <a:effectLst/>
                <a:latin typeface="+mn-lt"/>
                <a:ea typeface="+mn-ea"/>
                <a:cs typeface="+mn-cs"/>
              </a:rPr>
              <a:t>diverse</a:t>
            </a:r>
            <a:r>
              <a:rPr lang="zh-CN" altLang="en-US" sz="1200" b="0" i="0" kern="1200" dirty="0" smtClean="0">
                <a:solidFill>
                  <a:schemeClr val="tx1"/>
                </a:solidFill>
                <a:effectLst/>
                <a:latin typeface="+mn-lt"/>
                <a:ea typeface="+mn-ea"/>
                <a:cs typeface="+mn-cs"/>
              </a:rPr>
              <a:t>的推荐</a:t>
            </a:r>
            <a:r>
              <a:rPr lang="en-US" altLang="zh-CN" sz="1200" b="0" i="0" kern="1200" dirty="0" smtClean="0">
                <a:solidFill>
                  <a:schemeClr val="tx1"/>
                </a:solidFill>
                <a:effectLst/>
                <a:latin typeface="+mn-lt"/>
                <a:ea typeface="+mn-ea"/>
                <a:cs typeface="+mn-cs"/>
              </a:rPr>
              <a:t>items</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我们分别计算了关于</a:t>
            </a:r>
            <a:r>
              <a:rPr lang="en-US" altLang="zh-CN" sz="1200" b="0" i="0" kern="1200" dirty="0" smtClean="0">
                <a:solidFill>
                  <a:schemeClr val="tx1"/>
                </a:solidFill>
                <a:effectLst/>
                <a:latin typeface="+mn-lt"/>
                <a:ea typeface="+mn-ea"/>
                <a:cs typeface="+mn-cs"/>
              </a:rPr>
              <a:t>PAL </a:t>
            </a:r>
            <a:r>
              <a:rPr lang="zh-CN" altLang="en-US" sz="1200" b="0" i="0" kern="1200" dirty="0" smtClean="0">
                <a:solidFill>
                  <a:schemeClr val="tx1"/>
                </a:solidFill>
                <a:effectLst/>
                <a:latin typeface="+mn-lt"/>
                <a:ea typeface="+mn-ea"/>
                <a:cs typeface="+mn-cs"/>
              </a:rPr>
              <a:t>以及</a:t>
            </a:r>
            <a:r>
              <a:rPr lang="en-US" altLang="zh-CN" sz="1200" b="0" i="0" kern="1200" dirty="0" smtClean="0">
                <a:solidFill>
                  <a:schemeClr val="tx1"/>
                </a:solidFill>
                <a:effectLst/>
                <a:latin typeface="+mn-lt"/>
                <a:ea typeface="+mn-ea"/>
                <a:cs typeface="+mn-cs"/>
              </a:rPr>
              <a:t>baselines</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personalization@L</a:t>
            </a:r>
            <a:r>
              <a:rPr lang="zh-CN" altLang="en-US" sz="1200" b="0" i="0" kern="1200" dirty="0" smtClean="0">
                <a:solidFill>
                  <a:schemeClr val="tx1"/>
                </a:solidFill>
                <a:effectLst/>
                <a:latin typeface="+mn-lt"/>
                <a:ea typeface="+mn-ea"/>
                <a:cs typeface="+mn-cs"/>
              </a:rPr>
              <a:t>。图</a:t>
            </a:r>
            <a:r>
              <a:rPr lang="en-US" altLang="zh-CN" sz="1200" b="0" i="0" kern="1200" dirty="0" smtClean="0">
                <a:solidFill>
                  <a:schemeClr val="tx1"/>
                </a:solidFill>
                <a:effectLst/>
                <a:latin typeface="+mn-lt"/>
                <a:ea typeface="+mn-ea"/>
                <a:cs typeface="+mn-cs"/>
              </a:rPr>
              <a:t>6(b)</a:t>
            </a:r>
            <a:r>
              <a:rPr lang="zh-CN" altLang="en-US" sz="1200" b="0" i="0" kern="1200" dirty="0" smtClean="0">
                <a:solidFill>
                  <a:schemeClr val="tx1"/>
                </a:solidFill>
                <a:effectLst/>
                <a:latin typeface="+mn-lt"/>
                <a:ea typeface="+mn-ea"/>
                <a:cs typeface="+mn-cs"/>
              </a:rPr>
              <a:t>表明，在</a:t>
            </a:r>
            <a:r>
              <a:rPr lang="en-US" altLang="zh-CN" sz="1200" b="0" i="0" kern="1200" dirty="0" smtClean="0">
                <a:solidFill>
                  <a:schemeClr val="tx1"/>
                </a:solidFill>
                <a:effectLst/>
                <a:latin typeface="+mn-lt"/>
                <a:ea typeface="+mn-ea"/>
                <a:cs typeface="+mn-cs"/>
              </a:rPr>
              <a:t>top-5(L=5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top-10(L=10)</a:t>
            </a:r>
            <a:r>
              <a:rPr lang="zh-CN" altLang="en-US" sz="1200" b="0" i="0" kern="1200" dirty="0" smtClean="0">
                <a:solidFill>
                  <a:schemeClr val="tx1"/>
                </a:solidFill>
                <a:effectLst/>
                <a:latin typeface="+mn-lt"/>
                <a:ea typeface="+mn-ea"/>
                <a:cs typeface="+mn-cs"/>
              </a:rPr>
              <a:t>以及</a:t>
            </a:r>
            <a:r>
              <a:rPr lang="en-US" altLang="zh-CN" sz="1200" b="0" i="0" kern="1200" dirty="0" smtClean="0">
                <a:solidFill>
                  <a:schemeClr val="tx1"/>
                </a:solidFill>
                <a:effectLst/>
                <a:latin typeface="+mn-lt"/>
                <a:ea typeface="+mn-ea"/>
                <a:cs typeface="+mn-cs"/>
              </a:rPr>
              <a:t>top-20(L=20)</a:t>
            </a:r>
            <a:r>
              <a:rPr lang="zh-CN" altLang="en-US" sz="1200" b="0" i="0" kern="1200" dirty="0" smtClean="0">
                <a:solidFill>
                  <a:schemeClr val="tx1"/>
                </a:solidFill>
                <a:effectLst/>
                <a:latin typeface="+mn-lt"/>
                <a:ea typeface="+mn-ea"/>
                <a:cs typeface="+mn-cs"/>
              </a:rPr>
              <a:t>上不同</a:t>
            </a:r>
            <a:r>
              <a:rPr lang="en-US" altLang="zh-CN" sz="1200" b="0" i="0" kern="1200" dirty="0" smtClean="0">
                <a:solidFill>
                  <a:schemeClr val="tx1"/>
                </a:solidFill>
                <a:effectLst/>
                <a:latin typeface="+mn-lt"/>
                <a:ea typeface="+mn-ea"/>
                <a:cs typeface="+mn-cs"/>
              </a:rPr>
              <a:t>frameworks</a:t>
            </a:r>
            <a:r>
              <a:rPr lang="zh-CN" altLang="en-US" sz="1200" b="0" i="0" kern="1200" dirty="0" smtClean="0">
                <a:solidFill>
                  <a:schemeClr val="tx1"/>
                </a:solidFill>
                <a:effectLst/>
                <a:latin typeface="+mn-lt"/>
                <a:ea typeface="+mn-ea"/>
                <a:cs typeface="+mn-cs"/>
              </a:rPr>
              <a:t>关于推荐的的</a:t>
            </a:r>
            <a:r>
              <a:rPr lang="en-US" altLang="zh-CN" sz="1200" b="0" i="0" kern="1200" dirty="0" smtClean="0">
                <a:solidFill>
                  <a:schemeClr val="tx1"/>
                </a:solidFill>
                <a:effectLst/>
                <a:latin typeface="+mn-lt"/>
                <a:ea typeface="+mn-ea"/>
                <a:cs typeface="+mn-cs"/>
              </a:rPr>
              <a:t>personalization</a:t>
            </a:r>
            <a:r>
              <a:rPr lang="zh-CN" altLang="en-US" sz="1200" b="0" i="0" kern="1200" dirty="0" smtClean="0">
                <a:solidFill>
                  <a:schemeClr val="tx1"/>
                </a:solidFill>
                <a:effectLst/>
                <a:latin typeface="+mn-lt"/>
                <a:ea typeface="+mn-ea"/>
                <a:cs typeface="+mn-cs"/>
              </a:rPr>
              <a:t>。我们可以看到在推荐中由</a:t>
            </a:r>
            <a:r>
              <a:rPr lang="en-US" altLang="zh-CN" sz="1200" b="0" i="0" kern="1200" dirty="0" smtClean="0">
                <a:solidFill>
                  <a:schemeClr val="tx1"/>
                </a:solidFill>
                <a:effectLst/>
                <a:latin typeface="+mn-lt"/>
                <a:ea typeface="+mn-ea"/>
                <a:cs typeface="+mn-cs"/>
              </a:rPr>
              <a:t>PAL</a:t>
            </a:r>
            <a:r>
              <a:rPr lang="zh-CN" altLang="en-US" sz="1200" b="0" i="0" kern="1200" dirty="0" smtClean="0">
                <a:solidFill>
                  <a:schemeClr val="tx1"/>
                </a:solidFill>
                <a:effectLst/>
                <a:latin typeface="+mn-lt"/>
                <a:ea typeface="+mn-ea"/>
                <a:cs typeface="+mn-cs"/>
              </a:rPr>
              <a:t>生成的的</a:t>
            </a:r>
            <a:r>
              <a:rPr lang="en-US" altLang="zh-CN" sz="1200" b="0" i="0" kern="1200" dirty="0" smtClean="0">
                <a:solidFill>
                  <a:schemeClr val="tx1"/>
                </a:solidFill>
                <a:effectLst/>
                <a:latin typeface="+mn-lt"/>
                <a:ea typeface="+mn-ea"/>
                <a:cs typeface="+mn-cs"/>
              </a:rPr>
              <a:t>top items</a:t>
            </a:r>
            <a:r>
              <a:rPr lang="zh-CN" altLang="en-US" sz="1200" b="0" i="0" kern="1200" dirty="0" smtClean="0">
                <a:solidFill>
                  <a:schemeClr val="tx1"/>
                </a:solidFill>
                <a:effectLst/>
                <a:latin typeface="+mn-lt"/>
                <a:ea typeface="+mn-ea"/>
                <a:cs typeface="+mn-cs"/>
              </a:rPr>
              <a:t>会比</a:t>
            </a:r>
            <a:r>
              <a:rPr lang="en-US" altLang="zh-CN" sz="1200" b="0" i="0" kern="1200" dirty="0" smtClean="0">
                <a:solidFill>
                  <a:schemeClr val="tx1"/>
                </a:solidFill>
                <a:effectLst/>
                <a:latin typeface="+mn-lt"/>
                <a:ea typeface="+mn-ea"/>
                <a:cs typeface="+mn-cs"/>
              </a:rPr>
              <a:t>baselines</a:t>
            </a:r>
            <a:r>
              <a:rPr lang="zh-CN" altLang="en-US" sz="1200" b="0" i="0" kern="1200" dirty="0" smtClean="0">
                <a:solidFill>
                  <a:schemeClr val="tx1"/>
                </a:solidFill>
                <a:effectLst/>
                <a:latin typeface="+mn-lt"/>
                <a:ea typeface="+mn-ea"/>
                <a:cs typeface="+mn-cs"/>
              </a:rPr>
              <a:t>生成的更多样一些。由于</a:t>
            </a:r>
            <a:r>
              <a:rPr lang="en-US" altLang="zh-CN" sz="1200" b="0" i="0" kern="1200" dirty="0" smtClean="0">
                <a:solidFill>
                  <a:schemeClr val="tx1"/>
                </a:solidFill>
                <a:effectLst/>
                <a:latin typeface="+mn-lt"/>
                <a:ea typeface="+mn-ea"/>
                <a:cs typeface="+mn-cs"/>
              </a:rPr>
              <a:t>PAL</a:t>
            </a:r>
            <a:r>
              <a:rPr lang="zh-CN" altLang="en-US" sz="1200" b="0" i="0" kern="1200" dirty="0" smtClean="0">
                <a:solidFill>
                  <a:schemeClr val="tx1"/>
                </a:solidFill>
                <a:effectLst/>
                <a:latin typeface="+mn-lt"/>
                <a:ea typeface="+mn-ea"/>
                <a:cs typeface="+mn-cs"/>
              </a:rPr>
              <a:t>能在消除</a:t>
            </a:r>
            <a:r>
              <a:rPr lang="en-US" altLang="zh-CN" sz="1200" b="0" i="0" kern="1200" dirty="0" smtClean="0">
                <a:solidFill>
                  <a:schemeClr val="tx1"/>
                </a:solidFill>
                <a:effectLst/>
                <a:latin typeface="+mn-lt"/>
                <a:ea typeface="+mn-ea"/>
                <a:cs typeface="+mn-cs"/>
              </a:rPr>
              <a:t>position-bias</a:t>
            </a:r>
            <a:r>
              <a:rPr lang="zh-CN" altLang="en-US" sz="1200" b="0" i="0" kern="1200" dirty="0" smtClean="0">
                <a:solidFill>
                  <a:schemeClr val="tx1"/>
                </a:solidFill>
                <a:effectLst/>
                <a:latin typeface="+mn-lt"/>
                <a:ea typeface="+mn-ea"/>
                <a:cs typeface="+mn-cs"/>
              </a:rPr>
              <a:t>影响后更好地捕获到不同</a:t>
            </a:r>
            <a:r>
              <a:rPr lang="en-US" altLang="zh-CN" sz="1200" b="0" i="0" kern="1200" dirty="0" smtClean="0">
                <a:solidFill>
                  <a:schemeClr val="tx1"/>
                </a:solidFill>
                <a:effectLst/>
                <a:latin typeface="+mn-lt"/>
                <a:ea typeface="+mn-ea"/>
                <a:cs typeface="+mn-cs"/>
              </a:rPr>
              <a:t>users</a:t>
            </a:r>
            <a:r>
              <a:rPr lang="zh-CN" altLang="en-US" sz="1200" b="0" i="0" kern="1200" dirty="0" smtClean="0">
                <a:solidFill>
                  <a:schemeClr val="tx1"/>
                </a:solidFill>
                <a:effectLst/>
                <a:latin typeface="+mn-lt"/>
                <a:ea typeface="+mn-ea"/>
                <a:cs typeface="+mn-cs"/>
              </a:rPr>
              <a:t>的特定兴趣、以及根据用户个性化兴趣生成的推荐</a:t>
            </a:r>
            <a:r>
              <a:rPr lang="en-US" altLang="zh-CN" sz="1200" b="0" i="0" kern="1200" dirty="0" smtClean="0">
                <a:solidFill>
                  <a:schemeClr val="tx1"/>
                </a:solidFill>
                <a:effectLst/>
                <a:latin typeface="+mn-lt"/>
                <a:ea typeface="+mn-ea"/>
                <a:cs typeface="+mn-cs"/>
              </a:rPr>
              <a:t>items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对在线实验解读很好的连接：</a:t>
            </a:r>
            <a:r>
              <a:rPr lang="en-US" altLang="zh-CN" sz="1200" b="0" i="0" kern="1200" dirty="0" smtClean="0">
                <a:solidFill>
                  <a:schemeClr val="tx1"/>
                </a:solidFill>
                <a:effectLst/>
                <a:latin typeface="+mn-lt"/>
                <a:ea typeface="+mn-ea"/>
                <a:cs typeface="+mn-cs"/>
              </a:rPr>
              <a:t>http://d0evi1.com/pal/</a:t>
            </a:r>
            <a:endParaRPr lang="zh-CN" altLang="en-US"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AAA3029-9CEC-4A6C-9FC9-CD26F290AA6C}" type="slidenum">
              <a:rPr lang="zh-CN" altLang="en-US" smtClean="0"/>
              <a:t>7</a:t>
            </a:fld>
            <a:endParaRPr lang="zh-CN" altLang="en-US"/>
          </a:p>
        </p:txBody>
      </p:sp>
    </p:spTree>
    <p:extLst>
      <p:ext uri="{BB962C8B-B14F-4D97-AF65-F5344CB8AC3E}">
        <p14:creationId xmlns:p14="http://schemas.microsoft.com/office/powerpoint/2010/main" val="2363722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在推荐系统的</a:t>
            </a:r>
            <a:r>
              <a:rPr lang="en-US" altLang="zh-CN" sz="1200" b="0" i="0" kern="1200" dirty="0" smtClean="0">
                <a:solidFill>
                  <a:schemeClr val="tx1"/>
                </a:solidFill>
                <a:effectLst/>
                <a:latin typeface="+mn-lt"/>
                <a:ea typeface="+mn-ea"/>
                <a:cs typeface="+mn-cs"/>
              </a:rPr>
              <a:t>paper</a:t>
            </a:r>
            <a:r>
              <a:rPr lang="zh-CN" altLang="en-US" sz="1200" b="0" i="0" kern="1200" dirty="0" smtClean="0">
                <a:solidFill>
                  <a:schemeClr val="tx1"/>
                </a:solidFill>
                <a:effectLst/>
                <a:latin typeface="+mn-lt"/>
                <a:ea typeface="+mn-ea"/>
                <a:cs typeface="+mn-cs"/>
              </a:rPr>
              <a:t>中经常出现的一个词是</a:t>
            </a:r>
            <a:r>
              <a:rPr lang="en-US" altLang="zh-CN" sz="1200" b="0" i="0" kern="1200" dirty="0" smtClean="0">
                <a:solidFill>
                  <a:schemeClr val="tx1"/>
                </a:solidFill>
                <a:effectLst/>
                <a:latin typeface="+mn-lt"/>
                <a:ea typeface="+mn-ea"/>
                <a:cs typeface="+mn-cs"/>
              </a:rPr>
              <a:t>implicit feedback</a:t>
            </a:r>
            <a:r>
              <a:rPr lang="zh-CN" altLang="en-US" sz="1200" b="0" i="0" kern="1200" dirty="0" smtClean="0">
                <a:solidFill>
                  <a:schemeClr val="tx1"/>
                </a:solidFill>
                <a:effectLst/>
                <a:latin typeface="+mn-lt"/>
                <a:ea typeface="+mn-ea"/>
                <a:cs typeface="+mn-cs"/>
              </a:rPr>
              <a:t>，中文是隐式反馈。</a:t>
            </a:r>
            <a:r>
              <a:rPr lang="en-US" altLang="zh-CN" sz="1200" b="0" i="0" kern="1200" dirty="0" smtClean="0">
                <a:solidFill>
                  <a:schemeClr val="tx1"/>
                </a:solidFill>
                <a:effectLst/>
                <a:latin typeface="+mn-lt"/>
                <a:ea typeface="+mn-ea"/>
                <a:cs typeface="+mn-cs"/>
              </a:rPr>
              <a:t>Modeling Dynamic Missing of Implicit Feedback</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对于推荐系统的数据来说，一般分为显式反馈和隐式反馈。</a:t>
            </a:r>
          </a:p>
          <a:p>
            <a:r>
              <a:rPr lang="zh-CN" altLang="en-US" sz="1200" b="0" i="0" kern="1200" dirty="0" smtClean="0">
                <a:solidFill>
                  <a:schemeClr val="tx1"/>
                </a:solidFill>
                <a:effectLst/>
                <a:latin typeface="+mn-lt"/>
                <a:ea typeface="+mn-ea"/>
                <a:cs typeface="+mn-cs"/>
              </a:rPr>
              <a:t>显式反馈就是用户对</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的打分。例如按照评分</a:t>
            </a:r>
            <a:r>
              <a:rPr lang="en-US" altLang="zh-CN" sz="1200" b="0" i="0" kern="1200" dirty="0" smtClean="0">
                <a:solidFill>
                  <a:schemeClr val="tx1"/>
                </a:solidFill>
                <a:effectLst/>
                <a:latin typeface="+mn-lt"/>
                <a:ea typeface="+mn-ea"/>
                <a:cs typeface="+mn-cs"/>
              </a:rPr>
              <a:t>1-5</a:t>
            </a:r>
            <a:r>
              <a:rPr lang="zh-CN" altLang="en-US" sz="1200" b="0" i="0" kern="1200" dirty="0" smtClean="0">
                <a:solidFill>
                  <a:schemeClr val="tx1"/>
                </a:solidFill>
                <a:effectLst/>
                <a:latin typeface="+mn-lt"/>
                <a:ea typeface="+mn-ea"/>
                <a:cs typeface="+mn-cs"/>
              </a:rPr>
              <a:t>来打分，不同的打分就代表用户对</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的不同喜好程度。</a:t>
            </a:r>
          </a:p>
          <a:p>
            <a:r>
              <a:rPr lang="zh-CN" altLang="en-US" sz="1200" b="0" i="0" kern="1200" dirty="0" smtClean="0">
                <a:solidFill>
                  <a:schemeClr val="tx1"/>
                </a:solidFill>
                <a:effectLst/>
                <a:latin typeface="+mn-lt"/>
                <a:ea typeface="+mn-ea"/>
                <a:cs typeface="+mn-cs"/>
              </a:rPr>
              <a:t>隐式反馈不是打分，可以看做是一种选择。用户选择了某个</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。举例来说这个选择可以是社交网络中的点赞、转发等等。</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除了用户所选择的</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之外，剩下的</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都是未选择的，而未选择不代表用户不喜欢这些</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。有可能是因为还未看到这些</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等原因。</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这就是隐式反馈与显示反馈的区别。</a:t>
            </a:r>
          </a:p>
          <a:p>
            <a:endParaRPr lang="zh-CN" altLang="en-US" dirty="0"/>
          </a:p>
        </p:txBody>
      </p:sp>
      <p:sp>
        <p:nvSpPr>
          <p:cNvPr id="4" name="灯片编号占位符 3"/>
          <p:cNvSpPr>
            <a:spLocks noGrp="1"/>
          </p:cNvSpPr>
          <p:nvPr>
            <p:ph type="sldNum" sz="quarter" idx="10"/>
          </p:nvPr>
        </p:nvSpPr>
        <p:spPr/>
        <p:txBody>
          <a:bodyPr/>
          <a:lstStyle/>
          <a:p>
            <a:fld id="{9AAA3029-9CEC-4A6C-9FC9-CD26F290AA6C}" type="slidenum">
              <a:rPr lang="zh-CN" altLang="en-US" smtClean="0"/>
              <a:t>8</a:t>
            </a:fld>
            <a:endParaRPr lang="zh-CN" altLang="en-US"/>
          </a:p>
        </p:txBody>
      </p:sp>
    </p:spTree>
    <p:extLst>
      <p:ext uri="{BB962C8B-B14F-4D97-AF65-F5344CB8AC3E}">
        <p14:creationId xmlns:p14="http://schemas.microsoft.com/office/powerpoint/2010/main" val="2717459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48389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3671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63EFD9-0A12-47A3-8EF7-4B189D0FE734}" type="datetimeFigureOut">
              <a:rPr lang="zh-CN" altLang="en-US" smtClean="0"/>
              <a:t>2021/3/1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3001386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2" name="幻灯片编号"/>
          <p:cNvSpPr txBox="1">
            <a:spLocks noGrp="1"/>
          </p:cNvSpPr>
          <p:nvPr>
            <p:ph type="sldNum" sz="quarter" idx="2"/>
          </p:nvPr>
        </p:nvSpPr>
        <p:spPr>
          <a:xfrm>
            <a:off x="8473620" y="6221731"/>
            <a:ext cx="263980" cy="269239"/>
          </a:xfrm>
          <a:prstGeom prst="rect">
            <a:avLst/>
          </a:prstGeom>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88742433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流程图: 数据 2"/>
          <p:cNvSpPr/>
          <p:nvPr userDrawn="1"/>
        </p:nvSpPr>
        <p:spPr>
          <a:xfrm>
            <a:off x="378978" y="24271"/>
            <a:ext cx="1359462" cy="517891"/>
          </a:xfrm>
          <a:prstGeom prst="flowChartInputOutput">
            <a:avLst/>
          </a:prstGeom>
          <a:solidFill>
            <a:schemeClr val="accent1">
              <a:lumMod val="60000"/>
              <a:lumOff val="4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5"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987" t="82596" r="75769" b="6430"/>
          <a:stretch/>
        </p:blipFill>
        <p:spPr>
          <a:xfrm>
            <a:off x="10038998" y="0"/>
            <a:ext cx="2088266" cy="606903"/>
          </a:xfrm>
          <a:prstGeom prst="rect">
            <a:avLst/>
          </a:prstGeom>
        </p:spPr>
      </p:pic>
      <p:sp>
        <p:nvSpPr>
          <p:cNvPr id="6" name="流程图: 数据 5"/>
          <p:cNvSpPr/>
          <p:nvPr userDrawn="1"/>
        </p:nvSpPr>
        <p:spPr>
          <a:xfrm>
            <a:off x="40460" y="24271"/>
            <a:ext cx="1359462" cy="517891"/>
          </a:xfrm>
          <a:prstGeom prst="flowChartInputOutput">
            <a:avLst/>
          </a:prstGeom>
          <a:solidFill>
            <a:schemeClr val="accent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7" name="直接连接符 6"/>
          <p:cNvCxnSpPr/>
          <p:nvPr userDrawn="1"/>
        </p:nvCxnSpPr>
        <p:spPr>
          <a:xfrm>
            <a:off x="80920" y="525978"/>
            <a:ext cx="9678075" cy="16184"/>
          </a:xfrm>
          <a:prstGeom prst="line">
            <a:avLst/>
          </a:prstGeom>
          <a:ln w="38100">
            <a:solidFill>
              <a:srgbClr val="2E75B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89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5869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71069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35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1696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446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375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4946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18925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8986D8F-FF33-4260-A571-1D8199C365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22D5A55-A543-4655-9319-17957707A60E}"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1817426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67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2" Type="http://schemas.openxmlformats.org/officeDocument/2006/relationships/image" Target="../media/image11.png"/><Relationship Id="rId1" Type="http://schemas.openxmlformats.org/officeDocument/2006/relationships/slideLayout" Target="../slideLayouts/slideLayout12.xml"/><Relationship Id="rId11" Type="http://schemas.openxmlformats.org/officeDocument/2006/relationships/image" Target="../media/image10.png"/><Relationship Id="rId10" Type="http://schemas.openxmlformats.org/officeDocument/2006/relationships/image" Target="../media/image9.png"/><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3"/>
          <p:cNvSpPr txBox="1"/>
          <p:nvPr/>
        </p:nvSpPr>
        <p:spPr>
          <a:xfrm>
            <a:off x="884903" y="1251180"/>
            <a:ext cx="6056671" cy="26776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4400" b="1">
                <a:solidFill>
                  <a:srgbClr val="1B202D"/>
                </a:solidFill>
                <a:latin typeface="微软雅黑"/>
                <a:ea typeface="微软雅黑"/>
                <a:cs typeface="微软雅黑"/>
                <a:sym typeface="微软雅黑"/>
              </a:defRPr>
            </a:lvl1pPr>
          </a:lstStyle>
          <a:p>
            <a:pPr lvl="0" algn="ctr" hangingPunct="0">
              <a:lnSpc>
                <a:spcPct val="200000"/>
              </a:lnSpc>
              <a:defRPr/>
            </a:pPr>
            <a:r>
              <a:rPr lang="en-US" altLang="zh-CN" sz="2000" b="0" dirty="0" smtClean="0"/>
              <a:t>                </a:t>
            </a:r>
            <a:r>
              <a:rPr lang="en-US" altLang="zh-CN" sz="2000" dirty="0" smtClean="0"/>
              <a:t> </a:t>
            </a:r>
            <a:r>
              <a:rPr lang="en-US" altLang="zh-CN" smtClean="0"/>
              <a:t>PAL </a:t>
            </a:r>
            <a:r>
              <a:rPr lang="en-US" altLang="zh-CN" smtClean="0"/>
              <a:t> </a:t>
            </a:r>
            <a:r>
              <a:rPr lang="zh-CN" altLang="en-US" smtClean="0"/>
              <a:t>介绍</a:t>
            </a:r>
            <a:r>
              <a:rPr lang="en-US" kern="0" dirty="0"/>
              <a:t>	</a:t>
            </a:r>
            <a:r>
              <a:rPr lang="en-US" sz="2000" kern="0" dirty="0" smtClean="0"/>
              <a:t>		</a:t>
            </a:r>
          </a:p>
          <a:p>
            <a:pPr marL="0" marR="0" lvl="0" indent="0" algn="ctr" defTabSz="914400" rtl="0" eaLnBrk="1" fontAlgn="auto" latinLnBrk="0" hangingPunct="0">
              <a:lnSpc>
                <a:spcPct val="200000"/>
              </a:lnSpc>
              <a:spcBef>
                <a:spcPts val="0"/>
              </a:spcBef>
              <a:spcAft>
                <a:spcPts val="0"/>
              </a:spcAft>
              <a:buClrTx/>
              <a:buSzTx/>
              <a:buFontTx/>
              <a:buNone/>
              <a:tabLst/>
              <a:defRPr/>
            </a:pPr>
            <a:r>
              <a:rPr lang="zh-CN" altLang="en-US" sz="2000" b="0" kern="0" dirty="0" smtClean="0">
                <a:latin typeface="微软雅黑" panose="020B0503020204020204" pitchFamily="34" charset="-122"/>
                <a:ea typeface="微软雅黑" panose="020B0503020204020204" pitchFamily="34" charset="-122"/>
              </a:rPr>
              <a:t>张丽娜</a:t>
            </a:r>
            <a:endParaRPr kumimoji="0" sz="2000" b="0" i="0" u="none" strike="noStrike" kern="0" cap="none" spc="0" normalizeH="0" baseline="0" noProof="0" dirty="0">
              <a:ln>
                <a:noFill/>
              </a:ln>
              <a:solidFill>
                <a:srgbClr val="1B202D"/>
              </a:solidFill>
              <a:effectLst/>
              <a:uLnTx/>
              <a:uFillTx/>
              <a:latin typeface="微软雅黑" panose="020B0503020204020204" pitchFamily="34" charset="-122"/>
              <a:ea typeface="微软雅黑" panose="020B0503020204020204" pitchFamily="34" charset="-122"/>
              <a:sym typeface="微软雅黑"/>
            </a:endParaRPr>
          </a:p>
        </p:txBody>
      </p:sp>
      <p:sp>
        <p:nvSpPr>
          <p:cNvPr id="91" name="TextBox 4"/>
          <p:cNvSpPr txBox="1"/>
          <p:nvPr/>
        </p:nvSpPr>
        <p:spPr>
          <a:xfrm>
            <a:off x="2907401" y="3826381"/>
            <a:ext cx="4406238" cy="4154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100">
                <a:latin typeface="微软雅黑"/>
                <a:ea typeface="微软雅黑"/>
                <a:cs typeface="微软雅黑"/>
                <a:sym typeface="微软雅黑"/>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2100" b="0" i="0" u="none" strike="noStrike" kern="0" cap="none" spc="0" normalizeH="0" baseline="0" noProof="0" dirty="0">
              <a:ln>
                <a:noFill/>
              </a:ln>
              <a:solidFill>
                <a:srgbClr val="000000"/>
              </a:solidFill>
              <a:effectLst/>
              <a:uLnTx/>
              <a:uFillTx/>
              <a:latin typeface="微软雅黑"/>
              <a:ea typeface="微软雅黑"/>
              <a:sym typeface="微软雅黑"/>
            </a:endParaRPr>
          </a:p>
        </p:txBody>
      </p:sp>
    </p:spTree>
    <p:extLst>
      <p:ext uri="{BB962C8B-B14F-4D97-AF65-F5344CB8AC3E}">
        <p14:creationId xmlns:p14="http://schemas.microsoft.com/office/powerpoint/2010/main" val="394456024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4375" y="2203048"/>
            <a:ext cx="11268075" cy="2031325"/>
          </a:xfrm>
          <a:prstGeom prst="rect">
            <a:avLst/>
          </a:prstGeom>
          <a:noFill/>
        </p:spPr>
        <p:txBody>
          <a:bodyPr wrap="square" rtlCol="0">
            <a:spAutoFit/>
          </a:bodyPr>
          <a:lstStyle/>
          <a:p>
            <a:r>
              <a:rPr lang="en-US" altLang="zh-CN" b="1" dirty="0">
                <a:solidFill>
                  <a:srgbClr val="333333"/>
                </a:solidFill>
                <a:latin typeface="微软雅黑" panose="020B0503020204020204" pitchFamily="34" charset="-122"/>
                <a:ea typeface="微软雅黑" panose="020B0503020204020204" pitchFamily="34" charset="-122"/>
              </a:rPr>
              <a:t>PAL: a position-bias aware learning framework for CTR prediction in live recommender systems</a:t>
            </a:r>
          </a:p>
          <a:p>
            <a:r>
              <a:rPr lang="zh-CN" altLang="en-US" dirty="0">
                <a:latin typeface="微软雅黑" panose="020B0503020204020204" pitchFamily="34" charset="-122"/>
                <a:ea typeface="微软雅黑" panose="020B0503020204020204" pitchFamily="34" charset="-122"/>
              </a:rPr>
              <a:t>一种消除</a:t>
            </a:r>
            <a:r>
              <a:rPr lang="en-US" altLang="zh-CN" dirty="0">
                <a:latin typeface="微软雅黑" panose="020B0503020204020204" pitchFamily="34" charset="-122"/>
                <a:ea typeface="微软雅黑" panose="020B0503020204020204" pitchFamily="34" charset="-122"/>
              </a:rPr>
              <a:t>CTR</a:t>
            </a:r>
            <a:r>
              <a:rPr lang="zh-CN" altLang="en-US" dirty="0">
                <a:latin typeface="微软雅黑" panose="020B0503020204020204" pitchFamily="34" charset="-122"/>
                <a:ea typeface="微软雅黑" panose="020B0503020204020204" pitchFamily="34" charset="-122"/>
              </a:rPr>
              <a:t>预估中位置偏置的框架，出自华为</a:t>
            </a:r>
            <a:r>
              <a:rPr lang="en-US" altLang="zh-CN" dirty="0">
                <a:latin typeface="微软雅黑" panose="020B0503020204020204" pitchFamily="34" charset="-122"/>
                <a:ea typeface="微软雅黑" panose="020B0503020204020204" pitchFamily="34" charset="-122"/>
              </a:rPr>
              <a:t>RecSys19</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论文：</a:t>
            </a:r>
            <a:r>
              <a:rPr lang="en-US" altLang="zh-CN" dirty="0">
                <a:latin typeface="微软雅黑" panose="020B0503020204020204" pitchFamily="34" charset="-122"/>
                <a:ea typeface="微软雅黑" panose="020B0503020204020204" pitchFamily="34" charset="-122"/>
              </a:rPr>
              <a:t>https://www.researchgate.net/publication/335771749_PAL_a_position-bias_aware_learning_framework_for_CTR_prediction_in_live_recommender_systems</a:t>
            </a:r>
          </a:p>
          <a:p>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1656367" y="106498"/>
            <a:ext cx="586956" cy="369332"/>
          </a:xfrm>
          <a:prstGeom prst="rect">
            <a:avLst/>
          </a:prstGeom>
        </p:spPr>
        <p:txBody>
          <a:bodyPr wrap="none">
            <a:spAutoFit/>
          </a:bodyPr>
          <a:lstStyle/>
          <a:p>
            <a:pPr lvl="0">
              <a:defRPr/>
            </a:pPr>
            <a:r>
              <a:rPr lang="en-US" altLang="zh-CN" dirty="0" smtClean="0">
                <a:latin typeface="微软雅黑" panose="020B0503020204020204" pitchFamily="34" charset="-122"/>
                <a:ea typeface="微软雅黑" panose="020B0503020204020204" pitchFamily="34" charset="-122"/>
              </a:rPr>
              <a:t>PAL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477092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3511" y="798896"/>
            <a:ext cx="11646569" cy="5078313"/>
          </a:xfrm>
          <a:prstGeom prst="rect">
            <a:avLst/>
          </a:prstGeom>
        </p:spPr>
        <p:txBody>
          <a:bodyPr wrap="square">
            <a:spAutoFit/>
          </a:bodyPr>
          <a:lstStyle/>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推荐系统通过流量日志离线训练</a:t>
            </a:r>
            <a:r>
              <a:rPr lang="en-US" altLang="zh-CN" dirty="0" smtClean="0">
                <a:latin typeface="微软雅黑" panose="020B0503020204020204" pitchFamily="34" charset="-122"/>
                <a:ea typeface="微软雅黑" panose="020B0503020204020204" pitchFamily="34" charset="-122"/>
              </a:rPr>
              <a:t>CTR</a:t>
            </a:r>
            <a:r>
              <a:rPr lang="zh-CN" altLang="en-US" dirty="0" smtClean="0">
                <a:latin typeface="微软雅黑" panose="020B0503020204020204" pitchFamily="34" charset="-122"/>
                <a:ea typeface="微软雅黑" panose="020B0503020204020204" pitchFamily="34" charset="-122"/>
              </a:rPr>
              <a:t>模型并用于线上预测，其中用户和</a:t>
            </a:r>
            <a:r>
              <a:rPr lang="en-US" altLang="zh-CN" dirty="0" smtClean="0">
                <a:latin typeface="微软雅黑" panose="020B0503020204020204" pitchFamily="34" charset="-122"/>
                <a:ea typeface="微软雅黑" panose="020B0503020204020204" pitchFamily="34" charset="-122"/>
              </a:rPr>
              <a:t>item</a:t>
            </a:r>
            <a:r>
              <a:rPr lang="zh-CN" altLang="en-US" dirty="0" smtClean="0">
                <a:latin typeface="微软雅黑" panose="020B0503020204020204" pitchFamily="34" charset="-122"/>
                <a:ea typeface="微软雅黑" panose="020B0503020204020204" pitchFamily="34" charset="-122"/>
              </a:rPr>
              <a:t>的交互受</a:t>
            </a:r>
            <a:r>
              <a:rPr lang="zh-CN" altLang="en-US" dirty="0">
                <a:latin typeface="微软雅黑" panose="020B0503020204020204" pitchFamily="34" charset="-122"/>
                <a:ea typeface="微软雅黑" panose="020B0503020204020204" pitchFamily="34" charset="-122"/>
              </a:rPr>
              <a:t>广告的展示</a:t>
            </a:r>
            <a:r>
              <a:rPr lang="zh-CN" altLang="en-US" dirty="0" smtClean="0">
                <a:latin typeface="微软雅黑" panose="020B0503020204020204" pitchFamily="34" charset="-122"/>
                <a:ea typeface="微软雅黑" panose="020B0503020204020204" pitchFamily="34" charset="-122"/>
              </a:rPr>
              <a:t>位置影响。通常（</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）总体上不同</a:t>
            </a:r>
            <a:r>
              <a:rPr lang="zh-CN" altLang="en-US" dirty="0">
                <a:latin typeface="微软雅黑" panose="020B0503020204020204" pitchFamily="34" charset="-122"/>
                <a:ea typeface="微软雅黑" panose="020B0503020204020204" pitchFamily="34" charset="-122"/>
              </a:rPr>
              <a:t>的</a:t>
            </a:r>
            <a:r>
              <a:rPr lang="zh-CN" altLang="en-US" dirty="0" smtClean="0">
                <a:latin typeface="微软雅黑" panose="020B0503020204020204" pitchFamily="34" charset="-122"/>
                <a:ea typeface="微软雅黑" panose="020B0503020204020204" pitchFamily="34" charset="-122"/>
              </a:rPr>
              <a:t>位置</a:t>
            </a:r>
            <a:r>
              <a:rPr lang="en-US" altLang="zh-CN" dirty="0" smtClean="0">
                <a:latin typeface="微软雅黑" panose="020B0503020204020204" pitchFamily="34" charset="-122"/>
                <a:ea typeface="微软雅黑" panose="020B0503020204020204" pitchFamily="34" charset="-122"/>
              </a:rPr>
              <a:t>CTR</a:t>
            </a:r>
            <a:r>
              <a:rPr lang="zh-CN" altLang="en-US" dirty="0" smtClean="0">
                <a:latin typeface="微软雅黑" panose="020B0503020204020204" pitchFamily="34" charset="-122"/>
                <a:ea typeface="微软雅黑" panose="020B0503020204020204" pitchFamily="34" charset="-122"/>
              </a:rPr>
              <a:t>是</a:t>
            </a:r>
            <a:r>
              <a:rPr lang="zh-CN" altLang="en-US" dirty="0">
                <a:latin typeface="微软雅黑" panose="020B0503020204020204" pitchFamily="34" charset="-122"/>
                <a:ea typeface="微软雅黑" panose="020B0503020204020204" pitchFamily="34" charset="-122"/>
              </a:rPr>
              <a:t>不同的</a:t>
            </a:r>
            <a:r>
              <a:rPr lang="zh-CN" altLang="en-US" dirty="0" smtClean="0">
                <a:latin typeface="微软雅黑" panose="020B0503020204020204" pitchFamily="34" charset="-122"/>
                <a:ea typeface="微软雅黑" panose="020B0503020204020204" pitchFamily="34" charset="-122"/>
              </a:rPr>
              <a:t>，通常展示</a:t>
            </a:r>
            <a:r>
              <a:rPr lang="zh-CN" altLang="en-US" dirty="0">
                <a:latin typeface="微软雅黑" panose="020B0503020204020204" pitchFamily="34" charset="-122"/>
                <a:ea typeface="微软雅黑" panose="020B0503020204020204" pitchFamily="34" charset="-122"/>
              </a:rPr>
              <a:t>位置越靠前，则点击率越高</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）对于</a:t>
            </a:r>
            <a:r>
              <a:rPr lang="zh-CN" altLang="en-US" dirty="0">
                <a:latin typeface="微软雅黑" panose="020B0503020204020204" pitchFamily="34" charset="-122"/>
                <a:ea typeface="微软雅黑" panose="020B0503020204020204" pitchFamily="34" charset="-122"/>
              </a:rPr>
              <a:t>同一</a:t>
            </a:r>
            <a:r>
              <a:rPr lang="zh-CN" altLang="en-US" dirty="0" smtClean="0">
                <a:latin typeface="微软雅黑" panose="020B0503020204020204" pitchFamily="34" charset="-122"/>
                <a:ea typeface="微软雅黑" panose="020B0503020204020204" pitchFamily="34" charset="-122"/>
              </a:rPr>
              <a:t>个</a:t>
            </a:r>
            <a:r>
              <a:rPr lang="en-US" altLang="zh-CN" dirty="0" smtClean="0">
                <a:latin typeface="微软雅黑" panose="020B0503020204020204" pitchFamily="34" charset="-122"/>
                <a:ea typeface="微软雅黑" panose="020B0503020204020204" pitchFamily="34" charset="-122"/>
              </a:rPr>
              <a:t>item</a:t>
            </a:r>
            <a:r>
              <a:rPr lang="zh-CN" altLang="en-US" dirty="0" smtClean="0">
                <a:latin typeface="微软雅黑" panose="020B0503020204020204" pitchFamily="34" charset="-122"/>
                <a:ea typeface="微软雅黑" panose="020B0503020204020204" pitchFamily="34" charset="-122"/>
              </a:rPr>
              <a:t>不同位置</a:t>
            </a:r>
            <a:r>
              <a:rPr lang="en-US" altLang="zh-CN" dirty="0" smtClean="0">
                <a:latin typeface="微软雅黑" panose="020B0503020204020204" pitchFamily="34" charset="-122"/>
                <a:ea typeface="微软雅黑" panose="020B0503020204020204" pitchFamily="34" charset="-122"/>
              </a:rPr>
              <a:t>CTR</a:t>
            </a:r>
            <a:r>
              <a:rPr lang="zh-CN" altLang="en-US" dirty="0" smtClean="0">
                <a:latin typeface="微软雅黑" panose="020B0503020204020204" pitchFamily="34" charset="-122"/>
                <a:ea typeface="微软雅黑" panose="020B0503020204020204" pitchFamily="34" charset="-122"/>
              </a:rPr>
              <a:t>不同，展示</a:t>
            </a:r>
            <a:r>
              <a:rPr lang="zh-CN" altLang="en-US" dirty="0">
                <a:latin typeface="微软雅黑" panose="020B0503020204020204" pitchFamily="34" charset="-122"/>
                <a:ea typeface="微软雅黑" panose="020B0503020204020204" pitchFamily="34" charset="-122"/>
              </a:rPr>
              <a:t>位置越靠</a:t>
            </a:r>
            <a:r>
              <a:rPr lang="zh-CN" altLang="en-US" dirty="0" smtClean="0">
                <a:latin typeface="微软雅黑" panose="020B0503020204020204" pitchFamily="34" charset="-122"/>
                <a:ea typeface="微软雅黑" panose="020B0503020204020204" pitchFamily="34" charset="-122"/>
              </a:rPr>
              <a:t>前，</a:t>
            </a:r>
            <a:r>
              <a:rPr lang="zh-CN" altLang="en-US" dirty="0">
                <a:latin typeface="微软雅黑" panose="020B0503020204020204" pitchFamily="34" charset="-122"/>
                <a:ea typeface="微软雅黑" panose="020B0503020204020204" pitchFamily="34" charset="-122"/>
              </a:rPr>
              <a:t>点击率同样是越高</a:t>
            </a:r>
            <a:r>
              <a:rPr lang="zh-CN" altLang="en-US" dirty="0" smtClean="0">
                <a:latin typeface="微软雅黑" panose="020B0503020204020204" pitchFamily="34" charset="-122"/>
                <a:ea typeface="微软雅黑" panose="020B0503020204020204" pitchFamily="34" charset="-122"/>
              </a:rPr>
              <a:t>的。</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en-US" altLang="zh-CN" i="0" dirty="0" smtClean="0">
              <a:solidFill>
                <a:srgbClr val="333333"/>
              </a:solidFill>
              <a:effectLst/>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收集</a:t>
            </a:r>
            <a:r>
              <a:rPr lang="zh-CN" altLang="en-US" dirty="0">
                <a:latin typeface="微软雅黑" panose="020B0503020204020204" pitchFamily="34" charset="-122"/>
                <a:ea typeface="微软雅黑" panose="020B0503020204020204" pitchFamily="34" charset="-122"/>
              </a:rPr>
              <a:t>到的训练样本</a:t>
            </a:r>
            <a:r>
              <a:rPr lang="zh-CN" altLang="en-US" dirty="0" smtClean="0">
                <a:latin typeface="微软雅黑" panose="020B0503020204020204" pitchFamily="34" charset="-122"/>
                <a:ea typeface="微软雅黑" panose="020B0503020204020204" pitchFamily="34" charset="-122"/>
              </a:rPr>
              <a:t>中普遍存在</a:t>
            </a:r>
            <a:r>
              <a:rPr lang="zh-CN" altLang="en-US" b="1" dirty="0">
                <a:latin typeface="微软雅黑" panose="020B0503020204020204" pitchFamily="34" charset="-122"/>
                <a:ea typeface="微软雅黑" panose="020B0503020204020204" pitchFamily="34" charset="-122"/>
              </a:rPr>
              <a:t>位置偏置</a:t>
            </a:r>
            <a:r>
              <a:rPr lang="en-US" altLang="zh-CN" b="1" dirty="0">
                <a:latin typeface="微软雅黑" panose="020B0503020204020204" pitchFamily="34" charset="-122"/>
                <a:ea typeface="微软雅黑" panose="020B0503020204020204" pitchFamily="34" charset="-122"/>
              </a:rPr>
              <a:t>(position bias</a:t>
            </a:r>
            <a:r>
              <a:rPr lang="en-US" altLang="zh-CN" b="1"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现象</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用户</a:t>
            </a:r>
            <a:r>
              <a:rPr lang="zh-CN" altLang="en-US" dirty="0" smtClean="0">
                <a:latin typeface="微软雅黑" panose="020B0503020204020204" pitchFamily="34" charset="-122"/>
                <a:ea typeface="微软雅黑" panose="020B0503020204020204" pitchFamily="34" charset="-122"/>
              </a:rPr>
              <a:t>点击并非完全出于</a:t>
            </a:r>
            <a:r>
              <a:rPr lang="zh-CN" altLang="en-US" dirty="0">
                <a:latin typeface="微软雅黑" panose="020B0503020204020204" pitchFamily="34" charset="-122"/>
                <a:ea typeface="微软雅黑" panose="020B0503020204020204" pitchFamily="34" charset="-122"/>
              </a:rPr>
              <a:t>喜好</a:t>
            </a:r>
            <a:r>
              <a:rPr lang="zh-CN" altLang="en-US" dirty="0" smtClean="0">
                <a:latin typeface="微软雅黑" panose="020B0503020204020204" pitchFamily="34" charset="-122"/>
                <a:ea typeface="微软雅黑" panose="020B0503020204020204" pitchFamily="34" charset="-122"/>
              </a:rPr>
              <a:t>，甚至有</a:t>
            </a:r>
            <a:r>
              <a:rPr lang="zh-CN" altLang="en-US" dirty="0">
                <a:latin typeface="微软雅黑" panose="020B0503020204020204" pitchFamily="34" charset="-122"/>
                <a:ea typeface="微软雅黑" panose="020B0503020204020204" pitchFamily="34" charset="-122"/>
              </a:rPr>
              <a:t>可能仅仅与展示位置有关。</a:t>
            </a:r>
            <a:r>
              <a:rPr lang="zh-CN" altLang="en-US" dirty="0" smtClean="0">
                <a:latin typeface="微软雅黑" panose="020B0503020204020204" pitchFamily="34" charset="-122"/>
                <a:ea typeface="微软雅黑" panose="020B0503020204020204" pitchFamily="34" charset="-122"/>
              </a:rPr>
              <a:t>所以有</a:t>
            </a:r>
            <a:r>
              <a:rPr lang="zh-CN" altLang="en-US" dirty="0">
                <a:latin typeface="微软雅黑" panose="020B0503020204020204" pitchFamily="34" charset="-122"/>
                <a:ea typeface="微软雅黑" panose="020B0503020204020204" pitchFamily="34" charset="-122"/>
              </a:rPr>
              <a:t>必要对这一部分位置偏置信息进行建模</a:t>
            </a:r>
            <a:r>
              <a:rPr lang="zh-CN" altLang="en-US" dirty="0" smtClean="0">
                <a:latin typeface="微软雅黑" panose="020B0503020204020204" pitchFamily="34" charset="-122"/>
                <a:ea typeface="微软雅黑" panose="020B0503020204020204" pitchFamily="34" charset="-122"/>
              </a:rPr>
              <a:t>。</a:t>
            </a:r>
            <a:endParaRPr lang="en-US" altLang="zh-CN" i="0" dirty="0">
              <a:solidFill>
                <a:srgbClr val="333333"/>
              </a:solidFill>
              <a:effectLst/>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2"/>
          <a:srcRect b="11778"/>
          <a:stretch/>
        </p:blipFill>
        <p:spPr>
          <a:xfrm>
            <a:off x="1935476" y="2774091"/>
            <a:ext cx="3117316" cy="1422776"/>
          </a:xfrm>
          <a:prstGeom prst="rect">
            <a:avLst/>
          </a:prstGeom>
        </p:spPr>
      </p:pic>
      <p:sp>
        <p:nvSpPr>
          <p:cNvPr id="11" name="文本框 10"/>
          <p:cNvSpPr txBox="1"/>
          <p:nvPr/>
        </p:nvSpPr>
        <p:spPr>
          <a:xfrm>
            <a:off x="1328286" y="4398745"/>
            <a:ext cx="2589196" cy="369332"/>
          </a:xfrm>
          <a:prstGeom prst="rect">
            <a:avLst/>
          </a:prstGeom>
          <a:noFill/>
        </p:spPr>
        <p:txBody>
          <a:bodyPr wrap="square" rtlCol="0">
            <a:spAutoFit/>
          </a:bodyPr>
          <a:lstStyle/>
          <a:p>
            <a:endParaRPr lang="zh-CN" altLang="en-US" dirty="0"/>
          </a:p>
        </p:txBody>
      </p:sp>
      <p:sp>
        <p:nvSpPr>
          <p:cNvPr id="12" name="文本框 11"/>
          <p:cNvSpPr txBox="1"/>
          <p:nvPr/>
        </p:nvSpPr>
        <p:spPr>
          <a:xfrm>
            <a:off x="1480686" y="4551145"/>
            <a:ext cx="2589196" cy="369332"/>
          </a:xfrm>
          <a:prstGeom prst="rect">
            <a:avLst/>
          </a:prstGeom>
          <a:noFill/>
        </p:spPr>
        <p:txBody>
          <a:bodyPr wrap="square" rtlCol="0">
            <a:spAutoFit/>
          </a:bodyPr>
          <a:lstStyle/>
          <a:p>
            <a:endParaRPr lang="zh-CN" altLang="en-US" dirty="0"/>
          </a:p>
        </p:txBody>
      </p:sp>
      <p:sp>
        <p:nvSpPr>
          <p:cNvPr id="13" name="文本框 12"/>
          <p:cNvSpPr txBox="1"/>
          <p:nvPr/>
        </p:nvSpPr>
        <p:spPr>
          <a:xfrm>
            <a:off x="1633086" y="4703545"/>
            <a:ext cx="2589196" cy="369332"/>
          </a:xfrm>
          <a:prstGeom prst="rect">
            <a:avLst/>
          </a:prstGeom>
          <a:noFill/>
        </p:spPr>
        <p:txBody>
          <a:bodyPr wrap="square" rtlCol="0">
            <a:spAutoFit/>
          </a:bodyPr>
          <a:lstStyle/>
          <a:p>
            <a:endParaRPr lang="zh-CN" altLang="en-US" dirty="0"/>
          </a:p>
        </p:txBody>
      </p:sp>
      <p:sp>
        <p:nvSpPr>
          <p:cNvPr id="14" name="矩形 13"/>
          <p:cNvSpPr/>
          <p:nvPr/>
        </p:nvSpPr>
        <p:spPr>
          <a:xfrm>
            <a:off x="2060107" y="4154976"/>
            <a:ext cx="3048000" cy="520629"/>
          </a:xfrm>
          <a:prstGeom prst="rect">
            <a:avLst/>
          </a:prstGeom>
        </p:spPr>
        <p:txBody>
          <a:bodyPr wrap="square">
            <a:spAutoFit/>
          </a:bodyPr>
          <a:lstStyle/>
          <a:p>
            <a:r>
              <a:rPr lang="en-US" altLang="zh-CN" sz="1400" dirty="0">
                <a:latin typeface="微软雅黑" panose="020B0503020204020204" pitchFamily="34" charset="-122"/>
                <a:ea typeface="微软雅黑" panose="020B0503020204020204" pitchFamily="34" charset="-122"/>
              </a:rPr>
              <a:t>APP </a:t>
            </a:r>
            <a:r>
              <a:rPr lang="en-US" altLang="zh-CN" sz="1400" dirty="0" smtClean="0">
                <a:latin typeface="微软雅黑" panose="020B0503020204020204" pitchFamily="34" charset="-122"/>
                <a:ea typeface="微软雅黑" panose="020B0503020204020204" pitchFamily="34" charset="-122"/>
              </a:rPr>
              <a:t>store</a:t>
            </a:r>
            <a:r>
              <a:rPr lang="zh-CN" altLang="en-US" sz="1400" dirty="0" smtClean="0">
                <a:latin typeface="微软雅黑" panose="020B0503020204020204" pitchFamily="34" charset="-122"/>
                <a:ea typeface="微软雅黑" panose="020B0503020204020204" pitchFamily="34" charset="-122"/>
              </a:rPr>
              <a:t>整体</a:t>
            </a:r>
            <a:r>
              <a:rPr lang="en-US" altLang="zh-CN" sz="1400" dirty="0" smtClean="0">
                <a:latin typeface="微软雅黑" panose="020B0503020204020204" pitchFamily="34" charset="-122"/>
                <a:ea typeface="微软雅黑" panose="020B0503020204020204" pitchFamily="34" charset="-122"/>
              </a:rPr>
              <a:t>(a)</a:t>
            </a:r>
            <a:r>
              <a:rPr lang="zh-CN" altLang="en-US" sz="1400" dirty="0" smtClean="0">
                <a:latin typeface="微软雅黑" panose="020B0503020204020204" pitchFamily="34" charset="-122"/>
                <a:ea typeface="微软雅黑" panose="020B0503020204020204" pitchFamily="34" charset="-122"/>
              </a:rPr>
              <a:t>，单个</a:t>
            </a:r>
            <a:r>
              <a:rPr lang="zh-CN" altLang="en-US" sz="1400" dirty="0">
                <a:latin typeface="微软雅黑" panose="020B0503020204020204" pitchFamily="34" charset="-122"/>
                <a:ea typeface="微软雅黑" panose="020B0503020204020204" pitchFamily="34" charset="-122"/>
              </a:rPr>
              <a:t>特定</a:t>
            </a:r>
            <a:r>
              <a:rPr lang="en-US" altLang="zh-CN" sz="1400" dirty="0" smtClean="0">
                <a:latin typeface="微软雅黑" panose="020B0503020204020204" pitchFamily="34" charset="-122"/>
                <a:ea typeface="微软雅黑" panose="020B0503020204020204" pitchFamily="34" charset="-122"/>
              </a:rPr>
              <a:t>App(b)</a:t>
            </a:r>
          </a:p>
          <a:p>
            <a:r>
              <a:rPr lang="en-US" altLang="zh-CN" sz="1400" dirty="0" smtClean="0">
                <a:latin typeface="微软雅黑" panose="020B0503020204020204" pitchFamily="34" charset="-122"/>
                <a:ea typeface="微软雅黑" panose="020B0503020204020204" pitchFamily="34" charset="-122"/>
              </a:rPr>
              <a:t>    CTR</a:t>
            </a:r>
            <a:r>
              <a:rPr lang="zh-CN" altLang="en-US" sz="1400" dirty="0">
                <a:latin typeface="微软雅黑" panose="020B0503020204020204" pitchFamily="34" charset="-122"/>
                <a:ea typeface="微软雅黑" panose="020B0503020204020204" pitchFamily="34" charset="-122"/>
              </a:rPr>
              <a:t>会随着</a:t>
            </a:r>
            <a:r>
              <a:rPr lang="en-US" altLang="zh-CN" sz="1400" dirty="0">
                <a:latin typeface="微软雅黑" panose="020B0503020204020204" pitchFamily="34" charset="-122"/>
                <a:ea typeface="微软雅黑" panose="020B0503020204020204" pitchFamily="34" charset="-122"/>
              </a:rPr>
              <a:t>position</a:t>
            </a:r>
            <a:r>
              <a:rPr lang="zh-CN" altLang="en-US" sz="1400" dirty="0">
                <a:latin typeface="微软雅黑" panose="020B0503020204020204" pitchFamily="34" charset="-122"/>
                <a:ea typeface="微软雅黑" panose="020B0503020204020204" pitchFamily="34" charset="-122"/>
              </a:rPr>
              <a:t>显著下降</a:t>
            </a:r>
          </a:p>
        </p:txBody>
      </p:sp>
      <p:sp>
        <p:nvSpPr>
          <p:cNvPr id="15" name="矩形 14"/>
          <p:cNvSpPr/>
          <p:nvPr/>
        </p:nvSpPr>
        <p:spPr>
          <a:xfrm>
            <a:off x="6073069" y="4367828"/>
            <a:ext cx="4659581" cy="307777"/>
          </a:xfrm>
          <a:prstGeom prst="rect">
            <a:avLst/>
          </a:prstGeom>
        </p:spPr>
        <p:txBody>
          <a:bodyPr wrap="square">
            <a:spAutoFit/>
          </a:bodyPr>
          <a:lstStyle/>
          <a:p>
            <a:r>
              <a:rPr lang="en-US" altLang="zh-CN" sz="1400" dirty="0" smtClean="0">
                <a:latin typeface="微软雅黑" panose="020B0503020204020204" pitchFamily="34" charset="-122"/>
                <a:ea typeface="微软雅黑" panose="020B0503020204020204" pitchFamily="34" charset="-122"/>
              </a:rPr>
              <a:t>App</a:t>
            </a:r>
            <a:r>
              <a:rPr lang="zh-CN" altLang="en-US" sz="1400" dirty="0" smtClean="0">
                <a:latin typeface="微软雅黑" panose="020B0503020204020204" pitchFamily="34" charset="-122"/>
                <a:ea typeface="微软雅黑" panose="020B0503020204020204" pitchFamily="34" charset="-122"/>
              </a:rPr>
              <a:t>首页</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左</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、花生</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右</a:t>
            </a:r>
            <a:r>
              <a:rPr lang="en-US" altLang="zh-CN" sz="1400" dirty="0" smtClean="0">
                <a:latin typeface="微软雅黑" panose="020B0503020204020204" pitchFamily="34" charset="-122"/>
                <a:ea typeface="微软雅黑" panose="020B0503020204020204" pitchFamily="34" charset="-122"/>
              </a:rPr>
              <a:t>)Feed</a:t>
            </a:r>
            <a:r>
              <a:rPr lang="zh-CN" altLang="en-US" sz="1400" dirty="0" smtClean="0">
                <a:latin typeface="微软雅黑" panose="020B0503020204020204" pitchFamily="34" charset="-122"/>
                <a:ea typeface="微软雅黑" panose="020B0503020204020204" pitchFamily="34" charset="-122"/>
              </a:rPr>
              <a:t>流</a:t>
            </a:r>
            <a:r>
              <a:rPr lang="en-US" altLang="zh-CN" sz="1400" dirty="0" smtClean="0">
                <a:latin typeface="微软雅黑" panose="020B0503020204020204" pitchFamily="34" charset="-122"/>
                <a:ea typeface="微软雅黑" panose="020B0503020204020204" pitchFamily="34" charset="-122"/>
              </a:rPr>
              <a:t>CTR</a:t>
            </a:r>
            <a:r>
              <a:rPr lang="zh-CN" altLang="en-US" sz="1400" dirty="0" smtClean="0">
                <a:latin typeface="微软雅黑" panose="020B0503020204020204" pitchFamily="34" charset="-122"/>
                <a:ea typeface="微软雅黑" panose="020B0503020204020204" pitchFamily="34" charset="-122"/>
              </a:rPr>
              <a:t>随楼层变化</a:t>
            </a:r>
            <a:endParaRPr lang="zh-CN" altLang="en-US" sz="1400" dirty="0">
              <a:latin typeface="微软雅黑" panose="020B0503020204020204" pitchFamily="34" charset="-122"/>
              <a:ea typeface="微软雅黑" panose="020B0503020204020204" pitchFamily="34" charset="-122"/>
            </a:endParaRPr>
          </a:p>
        </p:txBody>
      </p:sp>
      <p:sp>
        <p:nvSpPr>
          <p:cNvPr id="16" name="矩形 15"/>
          <p:cNvSpPr/>
          <p:nvPr/>
        </p:nvSpPr>
        <p:spPr>
          <a:xfrm>
            <a:off x="1656367" y="106498"/>
            <a:ext cx="1107996" cy="369332"/>
          </a:xfrm>
          <a:prstGeom prst="rect">
            <a:avLst/>
          </a:prstGeom>
        </p:spPr>
        <p:txBody>
          <a:bodyPr wrap="none">
            <a:spAutoFit/>
          </a:bodyPr>
          <a:lstStyle/>
          <a:p>
            <a:pPr lvl="0">
              <a:defRPr/>
            </a:pPr>
            <a:r>
              <a:rPr lang="zh-CN" altLang="en-US" dirty="0" smtClean="0">
                <a:latin typeface="微软雅黑" panose="020B0503020204020204" pitchFamily="34" charset="-122"/>
                <a:ea typeface="微软雅黑" panose="020B0503020204020204" pitchFamily="34" charset="-122"/>
              </a:rPr>
              <a:t>背景介绍</a:t>
            </a:r>
            <a:endParaRPr lang="zh-CN" altLang="en-US"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6564859" y="2774091"/>
            <a:ext cx="2554751" cy="1380884"/>
            <a:chOff x="4297909" y="2774091"/>
            <a:chExt cx="2554751" cy="1380884"/>
          </a:xfrm>
        </p:grpSpPr>
        <p:pic>
          <p:nvPicPr>
            <p:cNvPr id="17" name="图片 16"/>
            <p:cNvPicPr>
              <a:picLocks noChangeAspect="1"/>
            </p:cNvPicPr>
            <p:nvPr/>
          </p:nvPicPr>
          <p:blipFill>
            <a:blip r:embed="rId3"/>
            <a:stretch>
              <a:fillRect/>
            </a:stretch>
          </p:blipFill>
          <p:spPr>
            <a:xfrm>
              <a:off x="5762061" y="2774091"/>
              <a:ext cx="1090599" cy="1380884"/>
            </a:xfrm>
            <a:prstGeom prst="rect">
              <a:avLst/>
            </a:prstGeom>
          </p:spPr>
        </p:pic>
        <p:pic>
          <p:nvPicPr>
            <p:cNvPr id="18" name="图片 17"/>
            <p:cNvPicPr>
              <a:picLocks noChangeAspect="1"/>
            </p:cNvPicPr>
            <p:nvPr/>
          </p:nvPicPr>
          <p:blipFill>
            <a:blip r:embed="rId4"/>
            <a:stretch>
              <a:fillRect/>
            </a:stretch>
          </p:blipFill>
          <p:spPr>
            <a:xfrm>
              <a:off x="4297909" y="2777578"/>
              <a:ext cx="1236126" cy="1377397"/>
            </a:xfrm>
            <a:prstGeom prst="rect">
              <a:avLst/>
            </a:prstGeom>
          </p:spPr>
        </p:pic>
      </p:grpSp>
    </p:spTree>
    <p:extLst>
      <p:ext uri="{BB962C8B-B14F-4D97-AF65-F5344CB8AC3E}">
        <p14:creationId xmlns:p14="http://schemas.microsoft.com/office/powerpoint/2010/main" val="116511103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6367" y="106498"/>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解决位置偏置方法</a:t>
            </a:r>
            <a:endParaRPr lang="en-US" altLang="zh-CN" dirty="0">
              <a:latin typeface="微软雅黑" panose="020B0503020204020204" pitchFamily="34" charset="-122"/>
              <a:ea typeface="微软雅黑" panose="020B0503020204020204" pitchFamily="34" charset="-122"/>
            </a:endParaRPr>
          </a:p>
        </p:txBody>
      </p:sp>
      <p:sp>
        <p:nvSpPr>
          <p:cNvPr id="4" name="矩形 3"/>
          <p:cNvSpPr/>
          <p:nvPr/>
        </p:nvSpPr>
        <p:spPr>
          <a:xfrm>
            <a:off x="642587" y="817944"/>
            <a:ext cx="10654063" cy="5355312"/>
          </a:xfrm>
          <a:prstGeom prst="rect">
            <a:avLst/>
          </a:prstGeom>
        </p:spPr>
        <p:txBody>
          <a:bodyPr wrap="square">
            <a:spAutoFit/>
          </a:bodyPr>
          <a:lstStyle/>
          <a:p>
            <a:r>
              <a:rPr lang="zh-CN" altLang="en-US" b="1" dirty="0"/>
              <a:t>位置信息作为特征</a:t>
            </a:r>
          </a:p>
          <a:p>
            <a:r>
              <a:rPr lang="zh-CN" altLang="en-US" dirty="0" smtClean="0"/>
              <a:t>离线</a:t>
            </a:r>
            <a:r>
              <a:rPr lang="zh-CN" altLang="en-US" dirty="0"/>
              <a:t>训练</a:t>
            </a:r>
            <a:r>
              <a:rPr lang="zh-CN" altLang="en-US" dirty="0" smtClean="0"/>
              <a:t>时输入</a:t>
            </a:r>
            <a:r>
              <a:rPr lang="zh-CN" altLang="en-US" dirty="0"/>
              <a:t>特征是特征向量和位置信息的拼接</a:t>
            </a:r>
            <a:r>
              <a:rPr lang="en-US" altLang="zh-CN" dirty="0"/>
              <a:t>[</a:t>
            </a:r>
            <a:r>
              <a:rPr lang="en-US" altLang="zh-CN" dirty="0" err="1"/>
              <a:t>x,pos</a:t>
            </a:r>
            <a:r>
              <a:rPr lang="en-US" altLang="zh-CN" dirty="0"/>
              <a:t>]</a:t>
            </a:r>
            <a:r>
              <a:rPr lang="zh-CN" altLang="en-US" dirty="0" smtClean="0"/>
              <a:t>，线</a:t>
            </a:r>
            <a:r>
              <a:rPr lang="zh-CN" altLang="en-US" dirty="0"/>
              <a:t>上推断</a:t>
            </a:r>
            <a:r>
              <a:rPr lang="zh-CN" altLang="en-US" dirty="0" smtClean="0"/>
              <a:t>时无法</a:t>
            </a:r>
            <a:r>
              <a:rPr lang="zh-CN" altLang="en-US" dirty="0"/>
              <a:t>获取实时的</a:t>
            </a:r>
            <a:r>
              <a:rPr lang="zh-CN" altLang="en-US" dirty="0" smtClean="0"/>
              <a:t>位置信息。</a:t>
            </a:r>
            <a:endParaRPr lang="en-US" altLang="zh-CN" dirty="0" smtClean="0"/>
          </a:p>
          <a:p>
            <a:r>
              <a:rPr lang="zh-CN" altLang="en-US" dirty="0" smtClean="0"/>
              <a:t>（</a:t>
            </a:r>
            <a:r>
              <a:rPr lang="en-US" altLang="zh-CN" dirty="0" smtClean="0"/>
              <a:t>1</a:t>
            </a:r>
            <a:r>
              <a:rPr lang="zh-CN" altLang="en-US" dirty="0" smtClean="0"/>
              <a:t>）暴力探索，固定</a:t>
            </a:r>
            <a:r>
              <a:rPr lang="zh-CN" altLang="en-US" dirty="0"/>
              <a:t>位置为</a:t>
            </a:r>
            <a:r>
              <a:rPr lang="en-US" altLang="zh-CN" dirty="0"/>
              <a:t>1</a:t>
            </a:r>
            <a:r>
              <a:rPr lang="zh-CN" altLang="en-US" dirty="0" smtClean="0"/>
              <a:t>，计算所有</a:t>
            </a:r>
            <a:r>
              <a:rPr lang="en-US" altLang="zh-CN" dirty="0" smtClean="0"/>
              <a:t>item</a:t>
            </a:r>
            <a:r>
              <a:rPr lang="zh-CN" altLang="en-US" dirty="0" smtClean="0"/>
              <a:t>相应</a:t>
            </a:r>
            <a:r>
              <a:rPr lang="zh-CN" altLang="en-US" dirty="0"/>
              <a:t>的点击率，将点击率最高的一个广告放在第一个位置</a:t>
            </a:r>
            <a:r>
              <a:rPr lang="zh-CN" altLang="en-US" dirty="0" smtClean="0"/>
              <a:t>，</a:t>
            </a:r>
            <a:r>
              <a:rPr lang="zh-CN" altLang="en-US" dirty="0"/>
              <a:t>再</a:t>
            </a:r>
            <a:r>
              <a:rPr lang="zh-CN" altLang="en-US" dirty="0" smtClean="0"/>
              <a:t>固定</a:t>
            </a:r>
            <a:r>
              <a:rPr lang="zh-CN" altLang="en-US" dirty="0"/>
              <a:t>位置为</a:t>
            </a:r>
            <a:r>
              <a:rPr lang="en-US" altLang="zh-CN" dirty="0" smtClean="0"/>
              <a:t>2</a:t>
            </a:r>
            <a:r>
              <a:rPr lang="zh-CN" altLang="en-US" dirty="0" smtClean="0"/>
              <a:t>依次</a:t>
            </a:r>
            <a:r>
              <a:rPr lang="zh-CN" altLang="en-US" dirty="0"/>
              <a:t>类推。</a:t>
            </a:r>
            <a:r>
              <a:rPr lang="zh-CN" altLang="en-US" dirty="0" smtClean="0"/>
              <a:t>这种做法计算</a:t>
            </a:r>
            <a:r>
              <a:rPr lang="zh-CN" altLang="en-US" dirty="0"/>
              <a:t>复杂度太高，线上性能无法保证</a:t>
            </a:r>
            <a:r>
              <a:rPr lang="zh-CN" altLang="en-US" dirty="0" smtClean="0"/>
              <a:t>。</a:t>
            </a:r>
            <a:endParaRPr lang="en-US" altLang="zh-CN" dirty="0" smtClean="0"/>
          </a:p>
          <a:p>
            <a:r>
              <a:rPr lang="zh-CN" altLang="en-US" dirty="0" smtClean="0"/>
              <a:t>（</a:t>
            </a:r>
            <a:r>
              <a:rPr lang="en-US" altLang="zh-CN" dirty="0" smtClean="0"/>
              <a:t>2</a:t>
            </a:r>
            <a:r>
              <a:rPr lang="zh-CN" altLang="en-US" dirty="0" smtClean="0"/>
              <a:t>）当前</a:t>
            </a:r>
            <a:r>
              <a:rPr lang="zh-CN" altLang="en-US" dirty="0"/>
              <a:t>工业界最为常见的做法</a:t>
            </a:r>
            <a:r>
              <a:rPr lang="zh-CN" altLang="en-US" dirty="0" smtClean="0"/>
              <a:t>，固定</a:t>
            </a:r>
            <a:r>
              <a:rPr lang="zh-CN" altLang="en-US" dirty="0"/>
              <a:t>为某一个位置，</a:t>
            </a:r>
            <a:r>
              <a:rPr lang="zh-CN" altLang="en-US" dirty="0" smtClean="0"/>
              <a:t>计算所有</a:t>
            </a:r>
            <a:r>
              <a:rPr lang="en-US" altLang="zh-CN" dirty="0" smtClean="0"/>
              <a:t>item</a:t>
            </a:r>
            <a:r>
              <a:rPr lang="zh-CN" altLang="en-US" dirty="0" smtClean="0"/>
              <a:t>在</a:t>
            </a:r>
            <a:r>
              <a:rPr lang="zh-CN" altLang="en-US" dirty="0"/>
              <a:t>该位置下的</a:t>
            </a:r>
            <a:r>
              <a:rPr lang="zh-CN" altLang="en-US" dirty="0" smtClean="0"/>
              <a:t>点击率再排序。往往需要通过线下评估不同位置在相同测试集上的表现来决定线上使用哪个位置，法</a:t>
            </a:r>
            <a:r>
              <a:rPr lang="zh-CN" altLang="en-US" dirty="0"/>
              <a:t>泛化</a:t>
            </a:r>
            <a:r>
              <a:rPr lang="zh-CN" altLang="en-US" dirty="0" smtClean="0"/>
              <a:t>性也无法</a:t>
            </a:r>
            <a:r>
              <a:rPr lang="zh-CN" altLang="en-US" dirty="0"/>
              <a:t>得到</a:t>
            </a:r>
            <a:r>
              <a:rPr lang="zh-CN" altLang="en-US" dirty="0" smtClean="0"/>
              <a:t>保证。</a:t>
            </a:r>
            <a:endParaRPr lang="en-US" altLang="zh-CN" dirty="0" smtClean="0"/>
          </a:p>
          <a:p>
            <a:endParaRPr lang="en-US" altLang="zh-CN" dirty="0"/>
          </a:p>
          <a:p>
            <a:endParaRPr lang="en-US" altLang="zh-CN" dirty="0" smtClean="0"/>
          </a:p>
          <a:p>
            <a:endParaRPr lang="zh-CN" altLang="en-US" dirty="0"/>
          </a:p>
          <a:p>
            <a:r>
              <a:rPr lang="en-US" altLang="zh-CN" dirty="0" smtClean="0">
                <a:latin typeface="微软雅黑" panose="020B0503020204020204" pitchFamily="34" charset="-122"/>
                <a:ea typeface="微软雅黑" panose="020B0503020204020204" pitchFamily="34" charset="-122"/>
              </a:rPr>
              <a:t> </a:t>
            </a: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en-US" altLang="zh-CN" b="1" dirty="0" smtClean="0"/>
          </a:p>
          <a:p>
            <a:r>
              <a:rPr lang="zh-CN" altLang="en-US" b="1" dirty="0" smtClean="0"/>
              <a:t>位置信息作为模块</a:t>
            </a:r>
            <a:endParaRPr lang="en-US" altLang="zh-CN" b="1" dirty="0" smtClean="0"/>
          </a:p>
          <a:p>
            <a:r>
              <a:rPr lang="zh-CN" altLang="en-US" dirty="0" smtClean="0"/>
              <a:t>为了</a:t>
            </a:r>
            <a:r>
              <a:rPr lang="zh-CN" altLang="en-US" dirty="0"/>
              <a:t>解决</a:t>
            </a:r>
            <a:r>
              <a:rPr lang="zh-CN" altLang="en-US" dirty="0" smtClean="0"/>
              <a:t>将</a:t>
            </a:r>
            <a:r>
              <a:rPr lang="zh-CN" altLang="en-US" dirty="0"/>
              <a:t>位置</a:t>
            </a:r>
            <a:r>
              <a:rPr lang="zh-CN" altLang="en-US" dirty="0" smtClean="0"/>
              <a:t>信息作为</a:t>
            </a:r>
            <a:r>
              <a:rPr lang="zh-CN" altLang="en-US" dirty="0"/>
              <a:t>特征</a:t>
            </a:r>
            <a:r>
              <a:rPr lang="zh-CN" altLang="en-US" dirty="0" smtClean="0"/>
              <a:t>的</a:t>
            </a:r>
            <a:r>
              <a:rPr lang="zh-CN" altLang="en-US" dirty="0"/>
              <a:t>上述缺陷</a:t>
            </a:r>
            <a:r>
              <a:rPr lang="zh-CN" altLang="en-US" dirty="0" smtClean="0"/>
              <a:t>，提出了一个新框架将位置信息</a:t>
            </a:r>
            <a:r>
              <a:rPr lang="zh-CN" altLang="en-US" dirty="0"/>
              <a:t>作为一</a:t>
            </a:r>
            <a:r>
              <a:rPr lang="zh-CN" altLang="en-US" dirty="0" smtClean="0"/>
              <a:t>个模块，可以在离线训练中建模位置偏置，</a:t>
            </a:r>
            <a:r>
              <a:rPr lang="zh-CN" altLang="en-US" dirty="0"/>
              <a:t>并在</a:t>
            </a:r>
            <a:r>
              <a:rPr lang="zh-CN" altLang="en-US" dirty="0" smtClean="0"/>
              <a:t>没有位置信息的线上打分中</a:t>
            </a:r>
            <a:r>
              <a:rPr lang="zh-CN" altLang="en-US" dirty="0"/>
              <a:t>使用</a:t>
            </a:r>
            <a:r>
              <a:rPr lang="zh-CN" altLang="en-US" dirty="0" smtClean="0"/>
              <a:t>。</a:t>
            </a:r>
            <a:endParaRPr lang="en-US" altLang="zh-CN" i="0" dirty="0">
              <a:solidFill>
                <a:srgbClr val="333333"/>
              </a:solidFill>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3043504" y="2695432"/>
            <a:ext cx="5681663" cy="2319480"/>
          </a:xfrm>
          <a:prstGeom prst="rect">
            <a:avLst/>
          </a:prstGeom>
        </p:spPr>
      </p:pic>
    </p:spTree>
    <p:extLst>
      <p:ext uri="{BB962C8B-B14F-4D97-AF65-F5344CB8AC3E}">
        <p14:creationId xmlns:p14="http://schemas.microsoft.com/office/powerpoint/2010/main" val="30091529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31340" y="109260"/>
            <a:ext cx="104862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PAL</a:t>
            </a:r>
            <a:r>
              <a:rPr lang="zh-CN" altLang="en-US" dirty="0">
                <a:latin typeface="微软雅黑" panose="020B0503020204020204" pitchFamily="34" charset="-122"/>
                <a:ea typeface="微软雅黑" panose="020B0503020204020204" pitchFamily="34" charset="-122"/>
              </a:rPr>
              <a:t>框架</a:t>
            </a:r>
            <a:endParaRPr lang="en-US" altLang="zh-CN" dirty="0">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516453" y="648081"/>
            <a:ext cx="10068025"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受以下假设的启发：用户点击一个item的概率依赖于两个因素：</a:t>
            </a:r>
          </a:p>
          <a:p>
            <a:pPr marL="342900" lvl="0" indent="-342900">
              <a:buAutoNum type="alphaLcParenR"/>
            </a:pPr>
            <a:r>
              <a:rPr kumimoji="0" lang="zh-CN"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item被用户看到的概率</a:t>
            </a:r>
            <a:r>
              <a:rPr lang="zh-CN" altLang="en-US" dirty="0" smtClean="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 b)</a:t>
            </a:r>
            <a:r>
              <a:rPr kumimoji="0" lang="zh-CN"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用户在该item上被点击的概率</a:t>
            </a:r>
            <a:r>
              <a:rPr lang="zh-CN" altLang="en-US" dirty="0">
                <a:latin typeface="微软雅黑" panose="020B0503020204020204" pitchFamily="34" charset="-122"/>
                <a:ea typeface="微软雅黑" panose="020B0503020204020204" pitchFamily="34" charset="-122"/>
              </a:rPr>
              <a:t>。</a:t>
            </a:r>
            <a:endPar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进一步假设：a) 一个item已经被看到(seen)的概率只与该相关position被观察到的概率相关</a:t>
            </a:r>
            <a:r>
              <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endParaRPr kumimoji="0" lang="zh-CN"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lvl="0"/>
            <a:r>
              <a:rPr kumimoji="0" lang="zh-CN"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 </a:t>
            </a:r>
            <a:r>
              <a:rPr lang="zh-CN" altLang="en-US" dirty="0" smtClean="0">
                <a:latin typeface="微软雅黑" panose="020B0503020204020204" pitchFamily="34" charset="-122"/>
                <a:ea typeface="微软雅黑" panose="020B0503020204020204" pitchFamily="34" charset="-122"/>
              </a:rPr>
              <a:t>用户</a:t>
            </a:r>
            <a:r>
              <a:rPr lang="zh-CN" altLang="en-US" dirty="0">
                <a:latin typeface="微软雅黑" panose="020B0503020204020204" pitchFamily="34" charset="-122"/>
                <a:ea typeface="微软雅黑" panose="020B0503020204020204" pitchFamily="34" charset="-122"/>
              </a:rPr>
              <a:t>看到该商品后点击的概率，只与商品本身有关，</a:t>
            </a:r>
            <a:r>
              <a:rPr lang="zh-CN" altLang="en-US" dirty="0" smtClean="0">
                <a:latin typeface="微软雅黑" panose="020B0503020204020204" pitchFamily="34" charset="-122"/>
                <a:ea typeface="微软雅黑" panose="020B0503020204020204" pitchFamily="34" charset="-122"/>
              </a:rPr>
              <a:t>与位置无关。</a:t>
            </a:r>
            <a:endPar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endParaRPr lang="en-US" altLang="zh-CN" sz="18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PAL框架基于</a:t>
            </a:r>
            <a:r>
              <a:rPr lang="zh-CN" altLang="en-US" dirty="0">
                <a:latin typeface="微软雅黑" panose="020B0503020204020204" pitchFamily="34" charset="-122"/>
                <a:ea typeface="微软雅黑" panose="020B0503020204020204" pitchFamily="34" charset="-122"/>
              </a:rPr>
              <a:t>上</a:t>
            </a:r>
            <a:r>
              <a:rPr lang="zh-CN" altLang="zh-CN" dirty="0">
                <a:latin typeface="微软雅黑" panose="020B0503020204020204" pitchFamily="34" charset="-122"/>
                <a:ea typeface="微软雅黑" panose="020B0503020204020204" pitchFamily="34" charset="-122"/>
              </a:rPr>
              <a:t>式</a:t>
            </a:r>
            <a:r>
              <a:rPr lang="zh-CN" altLang="zh-CN" dirty="0" smtClean="0">
                <a:latin typeface="微软雅黑" panose="020B0503020204020204" pitchFamily="34" charset="-122"/>
                <a:ea typeface="微软雅黑" panose="020B0503020204020204" pitchFamily="34" charset="-122"/>
              </a:rPr>
              <a:t>设计</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包含</a:t>
            </a:r>
            <a:r>
              <a:rPr lang="zh-CN" altLang="zh-CN" dirty="0">
                <a:latin typeface="微软雅黑" panose="020B0503020204020204" pitchFamily="34" charset="-122"/>
                <a:ea typeface="微软雅黑" panose="020B0503020204020204" pitchFamily="34" charset="-122"/>
              </a:rPr>
              <a:t>了两个modules：</a:t>
            </a:r>
          </a:p>
          <a:p>
            <a:pPr lvl="0"/>
            <a:endParaRPr lang="zh-CN" altLang="zh-CN" sz="2800" dirty="0"/>
          </a:p>
          <a:p>
            <a:pPr marL="0" marR="0" lvl="0" indent="0" algn="l" defTabSz="914400" rtl="0" eaLnBrk="0" fontAlgn="base" latinLnBrk="0" hangingPunct="0">
              <a:lnSpc>
                <a:spcPct val="100000"/>
              </a:lnSpc>
              <a:spcBef>
                <a:spcPct val="0"/>
              </a:spcBef>
              <a:spcAft>
                <a:spcPct val="0"/>
              </a:spcAft>
              <a:buClrTx/>
              <a:buSzTx/>
              <a:tabLst/>
            </a:pPr>
            <a:endParaRPr lang="en-US" altLang="zh-CN" sz="1800" dirty="0">
              <a:latin typeface="微软雅黑" panose="020B0503020204020204" pitchFamily="34" charset="-122"/>
              <a:ea typeface="微软雅黑" panose="020B0503020204020204" pitchFamily="34" charset="-122"/>
            </a:endParaRPr>
          </a:p>
          <a:p>
            <a:pPr lvl="0"/>
            <a:r>
              <a:rPr kumimoji="0" lang="zh-CN" altLang="zh-CN" sz="1800" b="0" i="0" u="none" strike="noStrike" cap="none" normalizeH="0" baseline="0" dirty="0" smtClean="0">
                <a:ln>
                  <a:noFill/>
                </a:ln>
                <a:solidFill>
                  <a:schemeClr val="tx1"/>
                </a:solidFill>
                <a:effectLst/>
                <a:latin typeface="Arial" panose="020B0604020202020204" pitchFamily="34" charset="0"/>
              </a:rPr>
              <a:t/>
            </a:r>
            <a:br>
              <a:rPr kumimoji="0" lang="zh-CN" altLang="zh-CN" sz="1800" b="0" i="0" u="none" strike="noStrike" cap="none" normalizeH="0" baseline="0" dirty="0" smtClean="0">
                <a:ln>
                  <a:noFill/>
                </a:ln>
                <a:solidFill>
                  <a:schemeClr val="tx1"/>
                </a:solidFill>
                <a:effectLst/>
                <a:latin typeface="Arial" panose="020B0604020202020204" pitchFamily="34" charset="0"/>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3"/>
          <a:stretch>
            <a:fillRect/>
          </a:stretch>
        </p:blipFill>
        <p:spPr>
          <a:xfrm>
            <a:off x="2156215" y="1356391"/>
            <a:ext cx="5657850" cy="361950"/>
          </a:xfrm>
          <a:prstGeom prst="rect">
            <a:avLst/>
          </a:prstGeom>
        </p:spPr>
      </p:pic>
      <p:pic>
        <p:nvPicPr>
          <p:cNvPr id="5" name="图片 4"/>
          <p:cNvPicPr>
            <a:picLocks noChangeAspect="1"/>
          </p:cNvPicPr>
          <p:nvPr/>
        </p:nvPicPr>
        <p:blipFill>
          <a:blip r:embed="rId4"/>
          <a:stretch>
            <a:fillRect/>
          </a:stretch>
        </p:blipFill>
        <p:spPr>
          <a:xfrm>
            <a:off x="2156215" y="2377549"/>
            <a:ext cx="4895850" cy="466725"/>
          </a:xfrm>
          <a:prstGeom prst="rect">
            <a:avLst/>
          </a:prstGeom>
        </p:spPr>
      </p:pic>
      <p:pic>
        <p:nvPicPr>
          <p:cNvPr id="6" name="图片 5"/>
          <p:cNvPicPr>
            <a:picLocks noChangeAspect="1"/>
          </p:cNvPicPr>
          <p:nvPr/>
        </p:nvPicPr>
        <p:blipFill>
          <a:blip r:embed="rId5"/>
          <a:stretch>
            <a:fillRect/>
          </a:stretch>
        </p:blipFill>
        <p:spPr>
          <a:xfrm>
            <a:off x="516453" y="3433440"/>
            <a:ext cx="7077075" cy="2628900"/>
          </a:xfrm>
          <a:prstGeom prst="rect">
            <a:avLst/>
          </a:prstGeom>
        </p:spPr>
      </p:pic>
      <p:sp>
        <p:nvSpPr>
          <p:cNvPr id="8" name="矩形 7"/>
          <p:cNvSpPr/>
          <p:nvPr/>
        </p:nvSpPr>
        <p:spPr>
          <a:xfrm>
            <a:off x="7814065" y="3993896"/>
            <a:ext cx="3346188" cy="1661993"/>
          </a:xfrm>
          <a:prstGeom prst="rect">
            <a:avLst/>
          </a:prstGeom>
        </p:spPr>
        <p:txBody>
          <a:bodyPr wrap="square">
            <a:spAutoFit/>
          </a:bodyPr>
          <a:lstStyle/>
          <a:p>
            <a:pPr lvl="0">
              <a:buFontTx/>
              <a:buChar char="•"/>
            </a:pPr>
            <a:r>
              <a:rPr lang="zh-CN" altLang="zh-CN" sz="1400" dirty="0">
                <a:latin typeface="微软雅黑" panose="020B0503020204020204" pitchFamily="34" charset="-122"/>
                <a:ea typeface="微软雅黑" panose="020B0503020204020204" pitchFamily="34" charset="-122"/>
              </a:rPr>
              <a:t>ProbSeen：第一个module会对</a:t>
            </a:r>
            <a:r>
              <a:rPr lang="zh-CN" altLang="zh-CN" sz="1400" dirty="0" smtClean="0">
                <a:latin typeface="微软雅黑" panose="020B0503020204020204" pitchFamily="34" charset="-122"/>
                <a:ea typeface="微软雅黑" panose="020B0503020204020204" pitchFamily="34" charset="-122"/>
              </a:rPr>
              <a:t>概率p</a:t>
            </a:r>
            <a:r>
              <a:rPr lang="zh-CN" altLang="zh-CN" sz="1400" dirty="0">
                <a:latin typeface="微软雅黑" panose="020B0503020204020204" pitchFamily="34" charset="-122"/>
                <a:ea typeface="微软雅黑" panose="020B0503020204020204" pitchFamily="34" charset="-122"/>
              </a:rPr>
              <a:t>(seen∣pos)建模</a:t>
            </a:r>
            <a:r>
              <a:rPr lang="zh-CN" altLang="zh-CN" sz="1400" dirty="0" smtClean="0">
                <a:latin typeface="微软雅黑" panose="020B0503020204020204" pitchFamily="34" charset="-122"/>
                <a:ea typeface="微软雅黑" panose="020B0503020204020204" pitchFamily="34" charset="-122"/>
              </a:rPr>
              <a:t>，将</a:t>
            </a:r>
            <a:r>
              <a:rPr lang="zh-CN" altLang="zh-CN" sz="1400" dirty="0">
                <a:latin typeface="微软雅黑" panose="020B0503020204020204" pitchFamily="34" charset="-122"/>
                <a:ea typeface="微软雅黑" panose="020B0503020204020204" pitchFamily="34" charset="-122"/>
              </a:rPr>
              <a:t>position信息pos作为</a:t>
            </a:r>
            <a:r>
              <a:rPr lang="zh-CN" altLang="zh-CN" sz="1400" dirty="0" smtClean="0">
                <a:latin typeface="微软雅黑" panose="020B0503020204020204" pitchFamily="34" charset="-122"/>
                <a:ea typeface="微软雅黑" panose="020B0503020204020204" pitchFamily="34" charset="-122"/>
              </a:rPr>
              <a:t>input</a:t>
            </a:r>
            <a:r>
              <a:rPr lang="zh-CN" altLang="en-US" sz="1400" dirty="0" smtClean="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a:p>
            <a:pPr lvl="0">
              <a:buFontTx/>
              <a:buChar char="•"/>
            </a:pPr>
            <a:r>
              <a:rPr lang="zh-CN" altLang="zh-CN" sz="1400" dirty="0">
                <a:latin typeface="微软雅黑" panose="020B0503020204020204" pitchFamily="34" charset="-122"/>
                <a:ea typeface="微软雅黑" panose="020B0503020204020204" pitchFamily="34" charset="-122"/>
              </a:rPr>
              <a:t>pCTR：第二个module会对</a:t>
            </a:r>
            <a:r>
              <a:rPr lang="zh-CN" altLang="zh-CN" sz="1400" dirty="0" smtClean="0">
                <a:latin typeface="微软雅黑" panose="020B0503020204020204" pitchFamily="34" charset="-122"/>
                <a:ea typeface="微软雅黑" panose="020B0503020204020204" pitchFamily="34" charset="-122"/>
              </a:rPr>
              <a:t>概率p</a:t>
            </a:r>
            <a:r>
              <a:rPr lang="zh-CN" altLang="zh-CN" sz="1400" dirty="0">
                <a:latin typeface="微软雅黑" panose="020B0503020204020204" pitchFamily="34" charset="-122"/>
                <a:ea typeface="微软雅黑" panose="020B0503020204020204" pitchFamily="34" charset="-122"/>
              </a:rPr>
              <a:t>(y=1∣x,seen</a:t>
            </a:r>
            <a:r>
              <a:rPr lang="zh-CN" altLang="zh-CN"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 </a:t>
            </a:r>
            <a:r>
              <a:rPr lang="zh-CN" altLang="zh-CN" sz="1400" dirty="0" smtClean="0">
                <a:latin typeface="微软雅黑" panose="020B0503020204020204" pitchFamily="34" charset="-122"/>
                <a:ea typeface="微软雅黑" panose="020B0503020204020204" pitchFamily="34" charset="-122"/>
              </a:rPr>
              <a:t>进行</a:t>
            </a:r>
            <a:r>
              <a:rPr lang="zh-CN" altLang="zh-CN" sz="1400" dirty="0">
                <a:latin typeface="微软雅黑" panose="020B0503020204020204" pitchFamily="34" charset="-122"/>
                <a:ea typeface="微软雅黑" panose="020B0503020204020204" pitchFamily="34" charset="-122"/>
              </a:rPr>
              <a:t>建模</a:t>
            </a:r>
            <a:r>
              <a:rPr lang="zh-CN" altLang="zh-CN" sz="1400" dirty="0" smtClean="0">
                <a:latin typeface="微软雅黑" panose="020B0503020204020204" pitchFamily="34" charset="-122"/>
                <a:ea typeface="微软雅黑" panose="020B0503020204020204" pitchFamily="34" charset="-122"/>
              </a:rPr>
              <a:t>，表示</a:t>
            </a:r>
            <a:r>
              <a:rPr lang="zh-CN" altLang="zh-CN" sz="1400" dirty="0">
                <a:latin typeface="微软雅黑" panose="020B0503020204020204" pitchFamily="34" charset="-122"/>
                <a:ea typeface="微软雅黑" panose="020B0503020204020204" pitchFamily="34" charset="-122"/>
              </a:rPr>
              <a:t>该模型predicted CTR。它的输入是training data中的feature vector x</a:t>
            </a:r>
            <a:r>
              <a:rPr lang="zh-CN" altLang="zh-CN" dirty="0" smtClean="0">
                <a:ea typeface="Lato"/>
              </a:rPr>
              <a:t>。</a:t>
            </a:r>
            <a:endParaRPr lang="en-US" altLang="zh-CN" dirty="0" smtClean="0">
              <a:ea typeface="Lato"/>
            </a:endParaRPr>
          </a:p>
        </p:txBody>
      </p:sp>
    </p:spTree>
    <p:extLst>
      <p:ext uri="{BB962C8B-B14F-4D97-AF65-F5344CB8AC3E}">
        <p14:creationId xmlns:p14="http://schemas.microsoft.com/office/powerpoint/2010/main" val="279413500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矩形 6"/>
              <p:cNvSpPr/>
              <p:nvPr/>
            </p:nvSpPr>
            <p:spPr>
              <a:xfrm>
                <a:off x="728309" y="769673"/>
                <a:ext cx="10735379" cy="4822730"/>
              </a:xfrm>
              <a:prstGeom prst="rect">
                <a:avLst/>
              </a:prstGeom>
            </p:spPr>
            <p:txBody>
              <a:bodyPr wrap="square">
                <a:spAutoFit/>
              </a:bodyPr>
              <a:lstStyle/>
              <a:p>
                <a:r>
                  <a:rPr lang="zh-CN" altLang="en-US" b="1" dirty="0" smtClean="0">
                    <a:latin typeface="微软雅黑" panose="020B0503020204020204" pitchFamily="34" charset="-122"/>
                    <a:ea typeface="微软雅黑" panose="020B0503020204020204" pitchFamily="34" charset="-122"/>
                  </a:rPr>
                  <a:t>离线训练</a:t>
                </a:r>
                <a:r>
                  <a:rPr lang="zh-CN" altLang="en-US" dirty="0" smtClean="0">
                    <a:latin typeface="微软雅黑" panose="020B0503020204020204" pitchFamily="34" charset="-122"/>
                    <a:ea typeface="微软雅黑" panose="020B0503020204020204" pitchFamily="34" charset="-122"/>
                  </a:rPr>
                  <a:t>：训练目标</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bCTR</a:t>
                </a:r>
                <a:r>
                  <a:rPr lang="en-US" altLang="zh-CN"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在离线训练中</a:t>
                </a:r>
                <a:r>
                  <a:rPr lang="zh-CN" altLang="en-US" dirty="0">
                    <a:latin typeface="微软雅黑" panose="020B0503020204020204" pitchFamily="34" charset="-122"/>
                    <a:ea typeface="微软雅黑" panose="020B0503020204020204" pitchFamily="34" charset="-122"/>
                  </a:rPr>
                  <a:t>被认为是两个</a:t>
                </a:r>
                <a:r>
                  <a:rPr lang="en-US" altLang="zh-CN" dirty="0">
                    <a:latin typeface="微软雅黑" panose="020B0503020204020204" pitchFamily="34" charset="-122"/>
                    <a:ea typeface="微软雅黑" panose="020B0503020204020204" pitchFamily="34" charset="-122"/>
                  </a:rPr>
                  <a:t>modules</a:t>
                </a:r>
                <a:r>
                  <a:rPr lang="zh-CN" altLang="en-US" dirty="0">
                    <a:latin typeface="微软雅黑" panose="020B0503020204020204" pitchFamily="34" charset="-122"/>
                    <a:ea typeface="微软雅黑" panose="020B0503020204020204" pitchFamily="34" charset="-122"/>
                  </a:rPr>
                  <a:t>的输出的乘积。如果两个</a:t>
                </a:r>
                <a:r>
                  <a:rPr lang="en-US" altLang="zh-CN" dirty="0">
                    <a:latin typeface="微软雅黑" panose="020B0503020204020204" pitchFamily="34" charset="-122"/>
                    <a:ea typeface="微软雅黑" panose="020B0503020204020204" pitchFamily="34" charset="-122"/>
                  </a:rPr>
                  <a:t>modules</a:t>
                </a:r>
                <a:r>
                  <a:rPr lang="zh-CN" altLang="en-US" dirty="0">
                    <a:latin typeface="微软雅黑" panose="020B0503020204020204" pitchFamily="34" charset="-122"/>
                    <a:ea typeface="微软雅黑" panose="020B0503020204020204" pitchFamily="34" charset="-122"/>
                  </a:rPr>
                  <a:t>被单独进行优化，不同</a:t>
                </a:r>
                <a:r>
                  <a:rPr lang="zh-CN" altLang="en-US" dirty="0" smtClean="0">
                    <a:latin typeface="微软雅黑" panose="020B0503020204020204" pitchFamily="34" charset="-122"/>
                    <a:ea typeface="微软雅黑" panose="020B0503020204020204" pitchFamily="34" charset="-122"/>
                  </a:rPr>
                  <a:t>的训练目标间</a:t>
                </a:r>
                <a:r>
                  <a:rPr lang="zh-CN" altLang="en-US" dirty="0">
                    <a:latin typeface="微软雅黑" panose="020B0503020204020204" pitchFamily="34" charset="-122"/>
                    <a:ea typeface="微软雅黑" panose="020B0503020204020204" pitchFamily="34" charset="-122"/>
                  </a:rPr>
                  <a:t>的不一致会导致整体系统达到一个次优的状态。在</a:t>
                </a:r>
                <a:r>
                  <a:rPr lang="en-US" altLang="zh-CN" dirty="0" smtClean="0">
                    <a:latin typeface="微软雅黑" panose="020B0503020204020204" pitchFamily="34" charset="-122"/>
                    <a:ea typeface="微软雅黑" panose="020B0503020204020204" pitchFamily="34" charset="-122"/>
                  </a:rPr>
                  <a:t>PAL</a:t>
                </a:r>
                <a:r>
                  <a:rPr lang="zh-CN" altLang="en-US" dirty="0" smtClean="0">
                    <a:latin typeface="微软雅黑" panose="020B0503020204020204" pitchFamily="34" charset="-122"/>
                    <a:ea typeface="微软雅黑" panose="020B0503020204020204" pitchFamily="34" charset="-122"/>
                  </a:rPr>
                  <a:t>框架中</a:t>
                </a:r>
                <a:r>
                  <a:rPr lang="zh-CN" altLang="en-US" dirty="0">
                    <a:latin typeface="微软雅黑" panose="020B0503020204020204" pitchFamily="34" charset="-122"/>
                    <a:ea typeface="微软雅黑" panose="020B0503020204020204" pitchFamily="34" charset="-122"/>
                  </a:rPr>
                  <a:t>会对这两个</a:t>
                </a:r>
                <a:r>
                  <a:rPr lang="en-US" altLang="zh-CN" dirty="0">
                    <a:latin typeface="微软雅黑" panose="020B0503020204020204" pitchFamily="34" charset="-122"/>
                    <a:ea typeface="微软雅黑" panose="020B0503020204020204" pitchFamily="34" charset="-122"/>
                  </a:rPr>
                  <a:t>modules</a:t>
                </a:r>
                <a:r>
                  <a:rPr lang="zh-CN" altLang="en-US" dirty="0">
                    <a:latin typeface="微软雅黑" panose="020B0503020204020204" pitchFamily="34" charset="-122"/>
                    <a:ea typeface="微软雅黑" panose="020B0503020204020204" pitchFamily="34" charset="-122"/>
                  </a:rPr>
                  <a:t>进行</a:t>
                </a:r>
                <a:r>
                  <a:rPr lang="en-US" altLang="zh-CN" dirty="0">
                    <a:latin typeface="微软雅黑" panose="020B0503020204020204" pitchFamily="34" charset="-122"/>
                    <a:ea typeface="微软雅黑" panose="020B0503020204020204" pitchFamily="34" charset="-122"/>
                  </a:rPr>
                  <a:t>jointly</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simultaneously</a:t>
                </a:r>
                <a:r>
                  <a:rPr lang="zh-CN" altLang="en-US" dirty="0">
                    <a:latin typeface="微软雅黑" panose="020B0503020204020204" pitchFamily="34" charset="-122"/>
                    <a:ea typeface="微软雅黑" panose="020B0503020204020204" pitchFamily="34" charset="-122"/>
                  </a:rPr>
                  <a:t>训练</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PAL</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loss function</a:t>
                </a:r>
                <a:r>
                  <a:rPr lang="zh-CN" altLang="en-US" dirty="0">
                    <a:latin typeface="微软雅黑" panose="020B0503020204020204" pitchFamily="34" charset="-122"/>
                    <a:ea typeface="微软雅黑" panose="020B0503020204020204" pitchFamily="34" charset="-122"/>
                  </a:rPr>
                  <a:t>被定义成：</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𝑝𝑠</m:t>
                        </m:r>
                      </m:sub>
                    </m:sSub>
                  </m:oMath>
                </a14:m>
                <a:r>
                  <a:rPr lang="zh-CN" altLang="zh-CN" dirty="0" smtClean="0">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𝜃</m:t>
                        </m:r>
                      </m:e>
                      <m:sub>
                        <m:r>
                          <a:rPr lang="en-US" altLang="zh-CN" b="0" i="1" dirty="0" smtClean="0">
                            <a:latin typeface="Cambria Math" panose="02040503050406030204" pitchFamily="18" charset="0"/>
                          </a:rPr>
                          <m:t>𝑝𝐶𝑇𝑅</m:t>
                        </m:r>
                      </m:sub>
                    </m:sSub>
                  </m:oMath>
                </a14:m>
                <a:r>
                  <a:rPr lang="zh-CN" altLang="zh-CN" dirty="0" smtClean="0">
                    <a:latin typeface="微软雅黑" panose="020B0503020204020204" pitchFamily="34" charset="-122"/>
                    <a:ea typeface="微软雅黑" panose="020B0503020204020204" pitchFamily="34" charset="-122"/>
                  </a:rPr>
                  <a:t>分别</a:t>
                </a:r>
                <a:r>
                  <a:rPr lang="zh-CN" altLang="zh-CN" dirty="0">
                    <a:latin typeface="微软雅黑" panose="020B0503020204020204" pitchFamily="34" charset="-122"/>
                    <a:ea typeface="微软雅黑" panose="020B0503020204020204" pitchFamily="34" charset="-122"/>
                  </a:rPr>
                  <a:t>是ProbSeen module和pCTR module的参数</a:t>
                </a:r>
                <a:r>
                  <a:rPr lang="zh-CN" altLang="zh-CN" dirty="0" smtClean="0">
                    <a:latin typeface="微软雅黑" panose="020B0503020204020204" pitchFamily="34" charset="-122"/>
                    <a:ea typeface="微软雅黑" panose="020B0503020204020204" pitchFamily="34" charset="-122"/>
                  </a:rPr>
                  <a:t>，l</a:t>
                </a:r>
                <a:r>
                  <a:rPr lang="zh-CN" altLang="zh-CN" dirty="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)是</a:t>
                </a:r>
                <a:r>
                  <a:rPr lang="zh-CN" altLang="zh-CN" dirty="0">
                    <a:latin typeface="微软雅黑" panose="020B0503020204020204" pitchFamily="34" charset="-122"/>
                    <a:ea typeface="微软雅黑" panose="020B0503020204020204" pitchFamily="34" charset="-122"/>
                  </a:rPr>
                  <a:t>cross-entropy loss </a:t>
                </a:r>
                <a:r>
                  <a:rPr lang="zh-CN" altLang="en-US" dirty="0" smtClean="0">
                    <a:latin typeface="微软雅黑" panose="020B0503020204020204" pitchFamily="34" charset="-122"/>
                    <a:ea typeface="微软雅黑" panose="020B0503020204020204" pitchFamily="34" charset="-122"/>
                  </a:rPr>
                  <a:t>函数</a:t>
                </a:r>
                <a:r>
                  <a:rPr lang="zh-CN" altLang="zh-CN" dirty="0" smtClean="0">
                    <a:latin typeface="微软雅黑" panose="020B0503020204020204" pitchFamily="34" charset="-122"/>
                    <a:ea typeface="微软雅黑" panose="020B0503020204020204" pitchFamily="34" charset="-122"/>
                  </a:rPr>
                  <a:t>。pCTR module被用于</a:t>
                </a:r>
                <a:r>
                  <a:rPr lang="zh-CN" altLang="en-US" dirty="0" smtClean="0">
                    <a:latin typeface="微软雅黑" panose="020B0503020204020204" pitchFamily="34" charset="-122"/>
                    <a:ea typeface="微软雅黑" panose="020B0503020204020204" pitchFamily="34" charset="-122"/>
                  </a:rPr>
                  <a:t>在线预测</a:t>
                </a:r>
                <a:r>
                  <a:rPr lang="zh-CN" altLang="zh-CN" dirty="0" smtClean="0">
                    <a:latin typeface="微软雅黑" panose="020B0503020204020204" pitchFamily="34" charset="-122"/>
                    <a:ea typeface="微软雅黑" panose="020B0503020204020204" pitchFamily="34" charset="-122"/>
                  </a:rPr>
                  <a:t>过程</a:t>
                </a:r>
                <a:r>
                  <a:rPr lang="zh-CN" altLang="zh-CN" dirty="0">
                    <a:latin typeface="微软雅黑" panose="020B0503020204020204" pitchFamily="34" charset="-122"/>
                    <a:ea typeface="微软雅黑" panose="020B0503020204020204" pitchFamily="34" charset="-122"/>
                  </a:rPr>
                  <a:t>，并不会被直接最优化</a:t>
                </a:r>
                <a:r>
                  <a:rPr lang="zh-CN" altLang="zh-CN" dirty="0" smtClean="0">
                    <a:latin typeface="微软雅黑" panose="020B0503020204020204" pitchFamily="34" charset="-122"/>
                    <a:ea typeface="微软雅黑" panose="020B0503020204020204" pitchFamily="34" charset="-122"/>
                  </a:rPr>
                  <a:t>。ProbSeen</a:t>
                </a:r>
                <a:r>
                  <a:rPr lang="zh-CN" altLang="zh-CN" dirty="0">
                    <a:latin typeface="微软雅黑" panose="020B0503020204020204" pitchFamily="34" charset="-122"/>
                    <a:ea typeface="微软雅黑" panose="020B0503020204020204" pitchFamily="34" charset="-122"/>
                  </a:rPr>
                  <a:t>和pCTR modules的</a:t>
                </a:r>
                <a:r>
                  <a:rPr lang="zh-CN" altLang="zh-CN" dirty="0" smtClean="0">
                    <a:latin typeface="微软雅黑" panose="020B0503020204020204" pitchFamily="34" charset="-122"/>
                    <a:ea typeface="微软雅黑" panose="020B0503020204020204" pitchFamily="34" charset="-122"/>
                  </a:rPr>
                  <a:t>参数</a:t>
                </a:r>
                <a:r>
                  <a:rPr lang="zh-CN" altLang="en-US" dirty="0" smtClean="0">
                    <a:latin typeface="微软雅黑" panose="020B0503020204020204" pitchFamily="34" charset="-122"/>
                    <a:ea typeface="微软雅黑" panose="020B0503020204020204" pitchFamily="34" charset="-122"/>
                  </a:rPr>
                  <a:t>按照如下等式</a:t>
                </a:r>
                <a:r>
                  <a:rPr lang="zh-CN" altLang="zh-CN" dirty="0" smtClean="0">
                    <a:latin typeface="微软雅黑" panose="020B0503020204020204" pitchFamily="34" charset="-122"/>
                    <a:ea typeface="微软雅黑" panose="020B0503020204020204" pitchFamily="34" charset="-122"/>
                  </a:rPr>
                  <a:t>通过</a:t>
                </a:r>
                <a:r>
                  <a:rPr lang="zh-CN" altLang="zh-CN" dirty="0">
                    <a:latin typeface="微软雅黑" panose="020B0503020204020204" pitchFamily="34" charset="-122"/>
                    <a:ea typeface="微软雅黑" panose="020B0503020204020204" pitchFamily="34" charset="-122"/>
                  </a:rPr>
                  <a:t>SGD进行最优化，以便position-bias和user preference的影响会分别被隐式学到。 </a:t>
                </a:r>
              </a:p>
              <a:p>
                <a:r>
                  <a:rPr lang="zh-CN" altLang="en-US" dirty="0" smtClean="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线上打分</a:t>
                </a:r>
                <a:r>
                  <a:rPr lang="zh-CN" altLang="en-US" dirty="0" smtClean="0">
                    <a:latin typeface="微软雅黑" panose="020B0503020204020204" pitchFamily="34" charset="-122"/>
                    <a:ea typeface="微软雅黑" panose="020B0503020204020204" pitchFamily="34" charset="-122"/>
                  </a:rPr>
                  <a:t>：训练完成后</a:t>
                </a:r>
                <a:r>
                  <a:rPr lang="en-US" altLang="zh-CN" dirty="0" smtClean="0">
                    <a:latin typeface="微软雅黑" panose="020B0503020204020204" pitchFamily="34" charset="-122"/>
                    <a:ea typeface="微软雅黑" panose="020B0503020204020204" pitchFamily="34" charset="-122"/>
                  </a:rPr>
                  <a:t>module </a:t>
                </a:r>
                <a:r>
                  <a:rPr lang="en-US" altLang="zh-CN" dirty="0" err="1" smtClean="0">
                    <a:latin typeface="微软雅黑" panose="020B0503020204020204" pitchFamily="34" charset="-122"/>
                    <a:ea typeface="微软雅黑" panose="020B0503020204020204" pitchFamily="34" charset="-122"/>
                  </a:rPr>
                  <a:t>pCTR</a:t>
                </a:r>
                <a:r>
                  <a:rPr lang="zh-CN" altLang="en-US" dirty="0" smtClean="0">
                    <a:latin typeface="微软雅黑" panose="020B0503020204020204" pitchFamily="34" charset="-122"/>
                    <a:ea typeface="微软雅黑" panose="020B0503020204020204" pitchFamily="34" charset="-122"/>
                  </a:rPr>
                  <a:t>可以被部署到线上进行</a:t>
                </a:r>
                <a:r>
                  <a:rPr lang="en-US" altLang="zh-CN" dirty="0" smtClean="0">
                    <a:latin typeface="微软雅黑" panose="020B0503020204020204" pitchFamily="34" charset="-122"/>
                    <a:ea typeface="微软雅黑" panose="020B0503020204020204" pitchFamily="34" charset="-122"/>
                  </a:rPr>
                  <a:t>CTR inference</a:t>
                </a:r>
                <a:r>
                  <a:rPr lang="zh-CN" altLang="en-US" dirty="0" smtClean="0">
                    <a:latin typeface="微软雅黑" panose="020B0503020204020204" pitchFamily="34" charset="-122"/>
                    <a:ea typeface="微软雅黑" panose="020B0503020204020204" pitchFamily="34" charset="-122"/>
                  </a:rPr>
                  <a:t>，不需要</a:t>
                </a:r>
                <a:r>
                  <a:rPr lang="en-US" altLang="zh-CN" dirty="0" smtClean="0">
                    <a:latin typeface="微软雅黑" panose="020B0503020204020204" pitchFamily="34" charset="-122"/>
                    <a:ea typeface="微软雅黑" panose="020B0503020204020204" pitchFamily="34" charset="-122"/>
                  </a:rPr>
                  <a:t>position</a:t>
                </a:r>
                <a:r>
                  <a:rPr lang="zh-CN" altLang="en-US" dirty="0" smtClean="0">
                    <a:latin typeface="微软雅黑" panose="020B0503020204020204" pitchFamily="34" charset="-122"/>
                    <a:ea typeface="微软雅黑" panose="020B0503020204020204" pitchFamily="34" charset="-122"/>
                  </a:rPr>
                  <a:t>信息。</a:t>
                </a:r>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728309" y="769673"/>
                <a:ext cx="10735379" cy="4822730"/>
              </a:xfrm>
              <a:prstGeom prst="rect">
                <a:avLst/>
              </a:prstGeom>
              <a:blipFill rotWithShape="0">
                <a:blip r:embed="rId9"/>
                <a:stretch>
                  <a:fillRect l="-454" t="-632" b="-1011"/>
                </a:stretch>
              </a:blipFill>
            </p:spPr>
            <p:txBody>
              <a:bodyPr/>
              <a:lstStyle/>
              <a:p>
                <a:r>
                  <a:rPr lang="zh-CN" altLang="en-US">
                    <a:noFill/>
                  </a:rPr>
                  <a:t> </a:t>
                </a:r>
              </a:p>
            </p:txBody>
          </p:sp>
        </mc:Fallback>
      </mc:AlternateContent>
      <p:sp>
        <p:nvSpPr>
          <p:cNvPr id="2" name="矩形 1"/>
          <p:cNvSpPr/>
          <p:nvPr/>
        </p:nvSpPr>
        <p:spPr>
          <a:xfrm>
            <a:off x="1760215" y="116124"/>
            <a:ext cx="104862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PAL</a:t>
            </a:r>
            <a:r>
              <a:rPr lang="zh-CN" altLang="en-US" dirty="0">
                <a:latin typeface="微软雅黑" panose="020B0503020204020204" pitchFamily="34" charset="-122"/>
                <a:ea typeface="微软雅黑" panose="020B0503020204020204" pitchFamily="34" charset="-122"/>
              </a:rPr>
              <a:t>框架</a:t>
            </a:r>
            <a:endParaRPr lang="en-US" altLang="zh-CN"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10"/>
          <a:srcRect r="534"/>
          <a:stretch/>
        </p:blipFill>
        <p:spPr>
          <a:xfrm>
            <a:off x="2505906" y="1702645"/>
            <a:ext cx="5959246" cy="676275"/>
          </a:xfrm>
          <a:prstGeom prst="rect">
            <a:avLst/>
          </a:prstGeom>
        </p:spPr>
      </p:pic>
      <p:pic>
        <p:nvPicPr>
          <p:cNvPr id="5" name="图片 4"/>
          <p:cNvPicPr>
            <a:picLocks noChangeAspect="1"/>
          </p:cNvPicPr>
          <p:nvPr/>
        </p:nvPicPr>
        <p:blipFill>
          <a:blip r:embed="rId11"/>
          <a:stretch>
            <a:fillRect/>
          </a:stretch>
        </p:blipFill>
        <p:spPr>
          <a:xfrm>
            <a:off x="2637982" y="3526391"/>
            <a:ext cx="4800600" cy="571500"/>
          </a:xfrm>
          <a:prstGeom prst="rect">
            <a:avLst/>
          </a:prstGeom>
        </p:spPr>
      </p:pic>
      <p:pic>
        <p:nvPicPr>
          <p:cNvPr id="6" name="图片 5"/>
          <p:cNvPicPr>
            <a:picLocks noChangeAspect="1"/>
          </p:cNvPicPr>
          <p:nvPr/>
        </p:nvPicPr>
        <p:blipFill>
          <a:blip r:embed="rId12"/>
          <a:stretch>
            <a:fillRect/>
          </a:stretch>
        </p:blipFill>
        <p:spPr>
          <a:xfrm>
            <a:off x="2637982" y="4055353"/>
            <a:ext cx="5372100" cy="609600"/>
          </a:xfrm>
          <a:prstGeom prst="rect">
            <a:avLst/>
          </a:prstGeom>
        </p:spPr>
      </p:pic>
    </p:spTree>
    <p:extLst>
      <p:ext uri="{BB962C8B-B14F-4D97-AF65-F5344CB8AC3E}">
        <p14:creationId xmlns:p14="http://schemas.microsoft.com/office/powerpoint/2010/main" val="216891958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31340" y="109260"/>
            <a:ext cx="1107996"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实验效果</a:t>
            </a:r>
            <a:endParaRPr lang="en-US" altLang="zh-CN" dirty="0">
              <a:latin typeface="微软雅黑" panose="020B0503020204020204" pitchFamily="34" charset="-122"/>
              <a:ea typeface="微软雅黑" panose="020B0503020204020204" pitchFamily="34" charset="-122"/>
            </a:endParaRPr>
          </a:p>
        </p:txBody>
      </p:sp>
      <p:sp>
        <p:nvSpPr>
          <p:cNvPr id="3" name="矩形 2"/>
          <p:cNvSpPr/>
          <p:nvPr/>
        </p:nvSpPr>
        <p:spPr>
          <a:xfrm>
            <a:off x="728309" y="769673"/>
            <a:ext cx="10655971" cy="2308324"/>
          </a:xfrm>
          <a:prstGeom prst="rect">
            <a:avLst/>
          </a:prstGeom>
        </p:spPr>
        <p:txBody>
          <a:bodyPr wrap="square">
            <a:spAutoFit/>
          </a:bodyPr>
          <a:lstStyle/>
          <a:p>
            <a:r>
              <a:rPr lang="zh-CN" altLang="en-US" b="1" dirty="0" smtClean="0">
                <a:latin typeface="微软雅黑" panose="020B0503020204020204" pitchFamily="34" charset="-122"/>
                <a:ea typeface="微软雅黑" panose="020B0503020204020204" pitchFamily="34" charset="-122"/>
              </a:rPr>
              <a:t>离线</a:t>
            </a:r>
            <a:r>
              <a:rPr lang="en-US" altLang="zh-CN" b="1" dirty="0" smtClean="0">
                <a:latin typeface="微软雅黑" panose="020B0503020204020204" pitchFamily="34" charset="-122"/>
                <a:ea typeface="微软雅黑" panose="020B0503020204020204" pitchFamily="34" charset="-122"/>
              </a:rPr>
              <a:t>T+1</a:t>
            </a:r>
            <a:r>
              <a:rPr lang="zh-CN" altLang="en-US" b="1"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将位置信息作为输入</a:t>
            </a:r>
            <a:r>
              <a:rPr lang="zh-CN" altLang="en-US" dirty="0" smtClean="0">
                <a:latin typeface="微软雅黑" panose="020B0503020204020204" pitchFamily="34" charset="-122"/>
                <a:ea typeface="微软雅黑" panose="020B0503020204020204" pitchFamily="34" charset="-122"/>
              </a:rPr>
              <a:t>特征尝试</a:t>
            </a:r>
            <a:r>
              <a:rPr lang="zh-CN" altLang="en-US" dirty="0">
                <a:latin typeface="微软雅黑" panose="020B0503020204020204" pitchFamily="34" charset="-122"/>
                <a:ea typeface="微软雅黑" panose="020B0503020204020204" pitchFamily="34" charset="-122"/>
              </a:rPr>
              <a:t>了</a:t>
            </a:r>
            <a:r>
              <a:rPr lang="en-US" altLang="zh-CN" dirty="0">
                <a:latin typeface="微软雅黑" panose="020B0503020204020204" pitchFamily="34" charset="-122"/>
                <a:ea typeface="微软雅黑" panose="020B0503020204020204" pitchFamily="34" charset="-122"/>
              </a:rPr>
              <a:t>1-10</a:t>
            </a:r>
            <a:r>
              <a:rPr lang="zh-CN" altLang="en-US" dirty="0">
                <a:latin typeface="微软雅黑" panose="020B0503020204020204" pitchFamily="34" charset="-122"/>
                <a:ea typeface="微软雅黑" panose="020B0503020204020204" pitchFamily="34" charset="-122"/>
              </a:rPr>
              <a:t>位置作为固定位置时，效果和</a:t>
            </a:r>
            <a:r>
              <a:rPr lang="en-US" altLang="zh-CN" dirty="0">
                <a:latin typeface="微软雅黑" panose="020B0503020204020204" pitchFamily="34" charset="-122"/>
                <a:ea typeface="微软雅黑" panose="020B0503020204020204" pitchFamily="34" charset="-122"/>
              </a:rPr>
              <a:t>PAL</a:t>
            </a:r>
            <a:r>
              <a:rPr lang="zh-CN" altLang="en-US" dirty="0">
                <a:latin typeface="微软雅黑" panose="020B0503020204020204" pitchFamily="34" charset="-122"/>
                <a:ea typeface="微软雅黑" panose="020B0503020204020204" pitchFamily="34" charset="-122"/>
              </a:rPr>
              <a:t>方法的对比：</a:t>
            </a:r>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线上</a:t>
            </a:r>
            <a:r>
              <a:rPr lang="en-US" altLang="zh-CN" b="1" dirty="0" smtClean="0">
                <a:latin typeface="微软雅黑" panose="020B0503020204020204" pitchFamily="34" charset="-122"/>
                <a:ea typeface="微软雅黑" panose="020B0503020204020204" pitchFamily="34" charset="-122"/>
              </a:rPr>
              <a:t>AB</a:t>
            </a:r>
            <a:r>
              <a:rPr lang="zh-CN" altLang="en-US" b="1" dirty="0" smtClean="0">
                <a:latin typeface="微软雅黑" panose="020B0503020204020204" pitchFamily="34" charset="-122"/>
                <a:ea typeface="微软雅黑" panose="020B0503020204020204" pitchFamily="34" charset="-122"/>
              </a:rPr>
              <a:t>实验</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尽管离线训练的效果</a:t>
            </a:r>
            <a:r>
              <a:rPr lang="zh-CN" altLang="en-US" dirty="0" smtClean="0">
                <a:latin typeface="微软雅黑" panose="020B0503020204020204" pitchFamily="34" charset="-122"/>
                <a:ea typeface="微软雅黑" panose="020B0503020204020204" pitchFamily="34" charset="-122"/>
              </a:rPr>
              <a:t>并非最优，</a:t>
            </a:r>
            <a:r>
              <a:rPr lang="zh-CN" altLang="en-US" dirty="0">
                <a:latin typeface="微软雅黑" panose="020B0503020204020204" pitchFamily="34" charset="-122"/>
                <a:ea typeface="微软雅黑" panose="020B0503020204020204" pitchFamily="34" charset="-122"/>
              </a:rPr>
              <a:t>但是</a:t>
            </a:r>
            <a:r>
              <a:rPr lang="en-US" altLang="zh-CN" dirty="0">
                <a:latin typeface="微软雅黑" panose="020B0503020204020204" pitchFamily="34" charset="-122"/>
                <a:ea typeface="微软雅黑" panose="020B0503020204020204" pitchFamily="34" charset="-122"/>
              </a:rPr>
              <a:t>PAL</a:t>
            </a:r>
            <a:r>
              <a:rPr lang="zh-CN" altLang="en-US" dirty="0">
                <a:latin typeface="微软雅黑" panose="020B0503020204020204" pitchFamily="34" charset="-122"/>
                <a:ea typeface="微软雅黑" panose="020B0503020204020204" pitchFamily="34" charset="-122"/>
              </a:rPr>
              <a:t>相较于</a:t>
            </a:r>
            <a:r>
              <a:rPr lang="en-US" altLang="zh-CN" dirty="0">
                <a:latin typeface="微软雅黑" panose="020B0503020204020204" pitchFamily="34" charset="-122"/>
                <a:ea typeface="微软雅黑" panose="020B0503020204020204" pitchFamily="34" charset="-122"/>
              </a:rPr>
              <a:t>BASE</a:t>
            </a:r>
            <a:r>
              <a:rPr lang="zh-CN" altLang="en-US" dirty="0" smtClean="0">
                <a:latin typeface="微软雅黑" panose="020B0503020204020204" pitchFamily="34" charset="-122"/>
                <a:ea typeface="微软雅黑" panose="020B0503020204020204" pitchFamily="34" charset="-122"/>
              </a:rPr>
              <a:t>方法线</a:t>
            </a:r>
            <a:r>
              <a:rPr lang="zh-CN" altLang="en-US" dirty="0">
                <a:latin typeface="微软雅黑" panose="020B0503020204020204" pitchFamily="34" charset="-122"/>
                <a:ea typeface="微软雅黑" panose="020B0503020204020204" pitchFamily="34" charset="-122"/>
              </a:rPr>
              <a:t>上效果取得了巨大的提升</a:t>
            </a:r>
            <a:r>
              <a:rPr lang="zh-CN" altLang="en-US" dirty="0" smtClean="0">
                <a:latin typeface="微软雅黑" panose="020B0503020204020204" pitchFamily="34" charset="-122"/>
                <a:ea typeface="微软雅黑" panose="020B0503020204020204" pitchFamily="34" charset="-122"/>
              </a:rPr>
              <a:t>。</a:t>
            </a:r>
            <a:endParaRPr lang="zh-CN" altLang="en-US" dirty="0"/>
          </a:p>
        </p:txBody>
      </p:sp>
      <p:pic>
        <p:nvPicPr>
          <p:cNvPr id="4" name="图片 3"/>
          <p:cNvPicPr>
            <a:picLocks noChangeAspect="1"/>
          </p:cNvPicPr>
          <p:nvPr/>
        </p:nvPicPr>
        <p:blipFill rotWithShape="1">
          <a:blip r:embed="rId3"/>
          <a:srcRect b="15080"/>
          <a:stretch/>
        </p:blipFill>
        <p:spPr>
          <a:xfrm>
            <a:off x="3097981" y="1069248"/>
            <a:ext cx="4178719" cy="1510323"/>
          </a:xfrm>
          <a:prstGeom prst="rect">
            <a:avLst/>
          </a:prstGeom>
        </p:spPr>
      </p:pic>
      <p:pic>
        <p:nvPicPr>
          <p:cNvPr id="5" name="图片 4"/>
          <p:cNvPicPr>
            <a:picLocks noChangeAspect="1"/>
          </p:cNvPicPr>
          <p:nvPr/>
        </p:nvPicPr>
        <p:blipFill>
          <a:blip r:embed="rId4"/>
          <a:stretch>
            <a:fillRect/>
          </a:stretch>
        </p:blipFill>
        <p:spPr>
          <a:xfrm>
            <a:off x="1376413" y="3130610"/>
            <a:ext cx="9241480" cy="1370912"/>
          </a:xfrm>
          <a:prstGeom prst="rect">
            <a:avLst/>
          </a:prstGeom>
        </p:spPr>
      </p:pic>
      <p:pic>
        <p:nvPicPr>
          <p:cNvPr id="7" name="图片 6"/>
          <p:cNvPicPr>
            <a:picLocks noChangeAspect="1"/>
          </p:cNvPicPr>
          <p:nvPr/>
        </p:nvPicPr>
        <p:blipFill>
          <a:blip r:embed="rId5"/>
          <a:stretch>
            <a:fillRect/>
          </a:stretch>
        </p:blipFill>
        <p:spPr>
          <a:xfrm>
            <a:off x="2952750" y="6211106"/>
            <a:ext cx="2771775" cy="600075"/>
          </a:xfrm>
          <a:prstGeom prst="rect">
            <a:avLst/>
          </a:prstGeom>
        </p:spPr>
      </p:pic>
      <p:pic>
        <p:nvPicPr>
          <p:cNvPr id="8" name="图片 7"/>
          <p:cNvPicPr>
            <a:picLocks noChangeAspect="1"/>
          </p:cNvPicPr>
          <p:nvPr/>
        </p:nvPicPr>
        <p:blipFill>
          <a:blip r:embed="rId6"/>
          <a:stretch>
            <a:fillRect/>
          </a:stretch>
        </p:blipFill>
        <p:spPr>
          <a:xfrm>
            <a:off x="6524625" y="6249838"/>
            <a:ext cx="4276725" cy="514350"/>
          </a:xfrm>
          <a:prstGeom prst="rect">
            <a:avLst/>
          </a:prstGeom>
        </p:spPr>
      </p:pic>
      <p:sp>
        <p:nvSpPr>
          <p:cNvPr id="9" name="文本框 8"/>
          <p:cNvSpPr txBox="1"/>
          <p:nvPr/>
        </p:nvSpPr>
        <p:spPr>
          <a:xfrm>
            <a:off x="1192981" y="6353125"/>
            <a:ext cx="1905000" cy="307777"/>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Ranking Distance</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4015740" y="4472429"/>
            <a:ext cx="3813810" cy="307777"/>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PAL</a:t>
            </a:r>
            <a:r>
              <a:rPr lang="zh-CN" altLang="en-US" sz="1400" dirty="0">
                <a:latin typeface="微软雅黑" panose="020B0503020204020204" pitchFamily="34" charset="-122"/>
                <a:ea typeface="微软雅黑" panose="020B0503020204020204" pitchFamily="34" charset="-122"/>
              </a:rPr>
              <a:t>相对于</a:t>
            </a:r>
            <a:r>
              <a:rPr lang="en-US" altLang="zh-CN" sz="1400" dirty="0">
                <a:latin typeface="微软雅黑" panose="020B0503020204020204" pitchFamily="34" charset="-122"/>
                <a:ea typeface="微软雅黑" panose="020B0503020204020204" pitchFamily="34" charset="-122"/>
              </a:rPr>
              <a:t>BASE</a:t>
            </a:r>
            <a:r>
              <a:rPr lang="zh-CN" altLang="en-US" sz="1400" dirty="0" smtClean="0">
                <a:latin typeface="微软雅黑" panose="020B0503020204020204" pitchFamily="34" charset="-122"/>
                <a:ea typeface="微软雅黑" panose="020B0503020204020204" pitchFamily="34" charset="-122"/>
              </a:rPr>
              <a:t>模型</a:t>
            </a:r>
            <a:r>
              <a:rPr lang="zh-CN" altLang="en-US" sz="1400" dirty="0">
                <a:latin typeface="微软雅黑" panose="020B0503020204020204" pitchFamily="34" charset="-122"/>
                <a:ea typeface="微软雅黑" panose="020B0503020204020204" pitchFamily="34" charset="-122"/>
              </a:rPr>
              <a:t>在</a:t>
            </a:r>
            <a:r>
              <a:rPr lang="en-US" altLang="zh-CN" sz="1400" dirty="0" err="1" smtClean="0">
                <a:latin typeface="微软雅黑" panose="020B0503020204020204" pitchFamily="34" charset="-122"/>
                <a:ea typeface="微软雅黑" panose="020B0503020204020204" pitchFamily="34" charset="-122"/>
              </a:rPr>
              <a:t>rCTR</a:t>
            </a:r>
            <a:r>
              <a:rPr lang="zh-CN" altLang="en-US" sz="1400" dirty="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rCVR</a:t>
            </a:r>
            <a:r>
              <a:rPr lang="zh-CN" altLang="en-US" sz="1400" dirty="0" smtClean="0">
                <a:latin typeface="微软雅黑" panose="020B0503020204020204" pitchFamily="34" charset="-122"/>
                <a:ea typeface="微软雅黑" panose="020B0503020204020204" pitchFamily="34" charset="-122"/>
              </a:rPr>
              <a:t>上的提升</a:t>
            </a:r>
            <a:endParaRPr lang="zh-CN" altLang="en-US" sz="14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7"/>
          <a:stretch>
            <a:fillRect/>
          </a:stretch>
        </p:blipFill>
        <p:spPr>
          <a:xfrm>
            <a:off x="1524873" y="4849004"/>
            <a:ext cx="2628926" cy="1353436"/>
          </a:xfrm>
          <a:prstGeom prst="rect">
            <a:avLst/>
          </a:prstGeom>
        </p:spPr>
      </p:pic>
      <p:pic>
        <p:nvPicPr>
          <p:cNvPr id="12" name="图片 11"/>
          <p:cNvPicPr>
            <a:picLocks noChangeAspect="1"/>
          </p:cNvPicPr>
          <p:nvPr/>
        </p:nvPicPr>
        <p:blipFill>
          <a:blip r:embed="rId8"/>
          <a:stretch>
            <a:fillRect/>
          </a:stretch>
        </p:blipFill>
        <p:spPr>
          <a:xfrm>
            <a:off x="6793126" y="4780206"/>
            <a:ext cx="2828925" cy="1422234"/>
          </a:xfrm>
          <a:prstGeom prst="rect">
            <a:avLst/>
          </a:prstGeom>
        </p:spPr>
      </p:pic>
    </p:spTree>
    <p:extLst>
      <p:ext uri="{BB962C8B-B14F-4D97-AF65-F5344CB8AC3E}">
        <p14:creationId xmlns:p14="http://schemas.microsoft.com/office/powerpoint/2010/main" val="321197757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31340" y="109260"/>
            <a:ext cx="1048620" cy="369332"/>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rPr>
              <a:t>PAL</a:t>
            </a:r>
            <a:r>
              <a:rPr lang="zh-CN" altLang="en-US" dirty="0" smtClean="0">
                <a:latin typeface="微软雅黑" panose="020B0503020204020204" pitchFamily="34" charset="-122"/>
                <a:ea typeface="微软雅黑" panose="020B0503020204020204" pitchFamily="34" charset="-122"/>
              </a:rPr>
              <a:t>总结</a:t>
            </a:r>
            <a:endParaRPr lang="en-US" altLang="zh-CN" dirty="0">
              <a:latin typeface="微软雅黑" panose="020B0503020204020204" pitchFamily="34" charset="-122"/>
              <a:ea typeface="微软雅黑" panose="020B0503020204020204" pitchFamily="34" charset="-122"/>
            </a:endParaRPr>
          </a:p>
        </p:txBody>
      </p:sp>
      <p:sp>
        <p:nvSpPr>
          <p:cNvPr id="3" name="矩形 2"/>
          <p:cNvSpPr/>
          <p:nvPr/>
        </p:nvSpPr>
        <p:spPr>
          <a:xfrm>
            <a:off x="709059" y="1385689"/>
            <a:ext cx="9811353" cy="2031325"/>
          </a:xfrm>
          <a:prstGeom prst="rect">
            <a:avLst/>
          </a:prstGeom>
        </p:spPr>
        <p:txBody>
          <a:bodyPr wrap="square">
            <a:spAutoFit/>
          </a:bodyPr>
          <a:lstStyle/>
          <a:p>
            <a:pPr marL="342900" indent="-342900">
              <a:buFont typeface="+mj-lt"/>
              <a:buAutoNum type="arabicPeriod"/>
            </a:pPr>
            <a:r>
              <a:rPr lang="zh-CN" altLang="en-US" dirty="0" smtClean="0">
                <a:latin typeface="微软雅黑" panose="020B0503020204020204" pitchFamily="34" charset="-122"/>
                <a:ea typeface="微软雅黑" panose="020B0503020204020204" pitchFamily="34" charset="-122"/>
              </a:rPr>
              <a:t>流量日志是用户兴趣的隐式反馈</a:t>
            </a:r>
            <a:r>
              <a:rPr lang="en-US" altLang="zh-CN"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implicit feedback</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，包含选择偏置。相对于用户对</a:t>
            </a:r>
            <a:r>
              <a:rPr lang="en-US" altLang="zh-CN" dirty="0" smtClean="0">
                <a:latin typeface="微软雅黑" panose="020B0503020204020204" pitchFamily="34" charset="-122"/>
                <a:ea typeface="微软雅黑" panose="020B0503020204020204" pitchFamily="34" charset="-122"/>
              </a:rPr>
              <a:t>item</a:t>
            </a:r>
            <a:r>
              <a:rPr lang="zh-CN" altLang="en-US" dirty="0" smtClean="0">
                <a:latin typeface="微软雅黑" panose="020B0503020204020204" pitchFamily="34" charset="-122"/>
                <a:ea typeface="微软雅黑" panose="020B0503020204020204" pitchFamily="34" charset="-122"/>
              </a:rPr>
              <a:t>直接评分的显示反馈，日志中</a:t>
            </a:r>
            <a:r>
              <a:rPr lang="zh-CN" altLang="en-US" dirty="0">
                <a:latin typeface="微软雅黑" panose="020B0503020204020204" pitchFamily="34" charset="-122"/>
                <a:ea typeface="微软雅黑" panose="020B0503020204020204" pitchFamily="34" charset="-122"/>
              </a:rPr>
              <a:t>除了用户所选择的</a:t>
            </a:r>
            <a:r>
              <a:rPr lang="en-US" altLang="zh-CN" dirty="0" smtClean="0">
                <a:latin typeface="微软雅黑" panose="020B0503020204020204" pitchFamily="34" charset="-122"/>
                <a:ea typeface="微软雅黑" panose="020B0503020204020204" pitchFamily="34" charset="-122"/>
              </a:rPr>
              <a:t>item</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剩下的</a:t>
            </a:r>
            <a:r>
              <a:rPr lang="en-US" altLang="zh-CN" dirty="0">
                <a:latin typeface="微软雅黑" panose="020B0503020204020204" pitchFamily="34" charset="-122"/>
                <a:ea typeface="微软雅黑" panose="020B0503020204020204" pitchFamily="34" charset="-122"/>
              </a:rPr>
              <a:t>item</a:t>
            </a:r>
            <a:r>
              <a:rPr lang="zh-CN" altLang="en-US" dirty="0" smtClean="0">
                <a:latin typeface="微软雅黑" panose="020B0503020204020204" pitchFamily="34" charset="-122"/>
                <a:ea typeface="微软雅黑" panose="020B0503020204020204" pitchFamily="34" charset="-122"/>
              </a:rPr>
              <a:t>都是未选择</a:t>
            </a:r>
            <a:r>
              <a:rPr lang="zh-CN" altLang="en-US" dirty="0">
                <a:latin typeface="微软雅黑" panose="020B0503020204020204" pitchFamily="34" charset="-122"/>
                <a:ea typeface="微软雅黑" panose="020B0503020204020204" pitchFamily="34" charset="-122"/>
              </a:rPr>
              <a:t>的，而未选择不代表用户不喜欢这些</a:t>
            </a:r>
            <a:r>
              <a:rPr lang="en-US" altLang="zh-CN" dirty="0" smtClean="0">
                <a:latin typeface="微软雅黑" panose="020B0503020204020204" pitchFamily="34" charset="-122"/>
                <a:ea typeface="微软雅黑" panose="020B0503020204020204" pitchFamily="34" charset="-122"/>
              </a:rPr>
              <a:t>item</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可能是未看到、周围有同类</a:t>
            </a:r>
            <a:r>
              <a:rPr lang="en-US" altLang="zh-CN" dirty="0" smtClean="0">
                <a:latin typeface="微软雅黑" panose="020B0503020204020204" pitchFamily="34" charset="-122"/>
                <a:ea typeface="微软雅黑" panose="020B0503020204020204" pitchFamily="34" charset="-122"/>
              </a:rPr>
              <a:t>item</a:t>
            </a:r>
            <a:r>
              <a:rPr lang="zh-CN" altLang="en-US" dirty="0" smtClean="0">
                <a:latin typeface="微软雅黑" panose="020B0503020204020204" pitchFamily="34" charset="-122"/>
                <a:ea typeface="微软雅黑" panose="020B0503020204020204" pitchFamily="34" charset="-122"/>
              </a:rPr>
              <a:t>等原因。</a:t>
            </a:r>
            <a:endParaRPr lang="en-US" altLang="zh-CN" dirty="0" smtClean="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dirty="0" smtClean="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a:latin typeface="微软雅黑" panose="020B0503020204020204" pitchFamily="34" charset="-122"/>
                <a:ea typeface="微软雅黑" panose="020B0503020204020204" pitchFamily="34" charset="-122"/>
              </a:rPr>
              <a:t>流量</a:t>
            </a:r>
            <a:r>
              <a:rPr lang="zh-CN" altLang="en-US" dirty="0" smtClean="0">
                <a:latin typeface="微软雅黑" panose="020B0503020204020204" pitchFamily="34" charset="-122"/>
                <a:ea typeface="微软雅黑" panose="020B0503020204020204" pitchFamily="34" charset="-122"/>
              </a:rPr>
              <a:t>日志中选择偏置可以通过</a:t>
            </a:r>
            <a:r>
              <a:rPr lang="en-US" altLang="zh-CN" dirty="0" smtClean="0">
                <a:latin typeface="微软雅黑" panose="020B0503020204020204" pitchFamily="34" charset="-122"/>
                <a:ea typeface="微软雅黑" panose="020B0503020204020204" pitchFamily="34" charset="-122"/>
              </a:rPr>
              <a:t>PAL</a:t>
            </a:r>
            <a:r>
              <a:rPr lang="zh-CN" altLang="en-US" dirty="0" smtClean="0">
                <a:latin typeface="微软雅黑" panose="020B0503020204020204" pitchFamily="34" charset="-122"/>
                <a:ea typeface="微软雅黑" panose="020B0503020204020204" pitchFamily="34" charset="-122"/>
              </a:rPr>
              <a:t>这套框架解决，离线训练中剥离出去。因为</a:t>
            </a:r>
            <a:r>
              <a:rPr lang="en-US" altLang="zh-CN" dirty="0" smtClean="0">
                <a:latin typeface="微软雅黑" panose="020B0503020204020204" pitchFamily="34" charset="-122"/>
                <a:ea typeface="微软雅黑" panose="020B0503020204020204" pitchFamily="34" charset="-122"/>
              </a:rPr>
              <a:t>T+1</a:t>
            </a:r>
            <a:r>
              <a:rPr lang="zh-CN" altLang="en-US" dirty="0" smtClean="0">
                <a:latin typeface="微软雅黑" panose="020B0503020204020204" pitchFamily="34" charset="-122"/>
                <a:ea typeface="微软雅黑" panose="020B0503020204020204" pitchFamily="34" charset="-122"/>
              </a:rPr>
              <a:t>训练日志中仍然包含偏置，要通过线上</a:t>
            </a:r>
            <a:r>
              <a:rPr lang="en-US" altLang="zh-CN" dirty="0" smtClean="0">
                <a:latin typeface="微软雅黑" panose="020B0503020204020204" pitchFamily="34" charset="-122"/>
                <a:ea typeface="微软雅黑" panose="020B0503020204020204" pitchFamily="34" charset="-122"/>
              </a:rPr>
              <a:t>AB</a:t>
            </a:r>
            <a:r>
              <a:rPr lang="zh-CN" altLang="en-US" dirty="0" smtClean="0">
                <a:latin typeface="微软雅黑" panose="020B0503020204020204" pitchFamily="34" charset="-122"/>
                <a:ea typeface="微软雅黑" panose="020B0503020204020204" pitchFamily="34" charset="-122"/>
              </a:rPr>
              <a:t>实验验证。</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821470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Box 3"/>
          <p:cNvSpPr txBox="1"/>
          <p:nvPr/>
        </p:nvSpPr>
        <p:spPr>
          <a:xfrm>
            <a:off x="4231113" y="3111635"/>
            <a:ext cx="3729519" cy="707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4000">
                <a:solidFill>
                  <a:srgbClr val="575B70"/>
                </a:solidFill>
                <a:latin typeface="Microsoft YaHei"/>
                <a:ea typeface="Microsoft YaHei"/>
                <a:cs typeface="Microsoft YaHei"/>
                <a:sym typeface="Microsoft YaHei"/>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4000" b="0" i="0" u="none" strike="noStrike" kern="0" cap="none" spc="0" normalizeH="0" baseline="0" noProof="0" dirty="0">
                <a:ln>
                  <a:noFill/>
                </a:ln>
                <a:solidFill>
                  <a:srgbClr val="575B70"/>
                </a:solidFill>
                <a:effectLst/>
                <a:uLnTx/>
                <a:uFillTx/>
                <a:latin typeface="Microsoft YaHei"/>
                <a:ea typeface="Microsoft YaHei"/>
                <a:sym typeface="Microsoft YaHei"/>
              </a:rPr>
              <a:t>谢 谢</a:t>
            </a:r>
            <a:endParaRPr kumimoji="0" sz="4000" b="0" i="0" u="none" strike="noStrike" kern="0" cap="none" spc="0" normalizeH="0" baseline="0" noProof="0" dirty="0">
              <a:ln>
                <a:noFill/>
              </a:ln>
              <a:solidFill>
                <a:srgbClr val="575B70"/>
              </a:solidFill>
              <a:effectLst/>
              <a:uLnTx/>
              <a:uFillTx/>
              <a:latin typeface="Microsoft YaHei"/>
              <a:ea typeface="Microsoft YaHei"/>
              <a:sym typeface="Microsoft YaHei"/>
            </a:endParaRPr>
          </a:p>
        </p:txBody>
      </p:sp>
    </p:spTree>
    <p:extLst>
      <p:ext uri="{BB962C8B-B14F-4D97-AF65-F5344CB8AC3E}">
        <p14:creationId xmlns:p14="http://schemas.microsoft.com/office/powerpoint/2010/main" val="358236135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37593</TotalTime>
  <Words>1053</Words>
  <Application>Microsoft Office PowerPoint</Application>
  <PresentationFormat>宽屏</PresentationFormat>
  <Paragraphs>112</Paragraphs>
  <Slides>9</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Lato</vt:lpstr>
      <vt:lpstr>等线</vt:lpstr>
      <vt:lpstr>宋体</vt:lpstr>
      <vt:lpstr>Microsoft YaHei</vt:lpstr>
      <vt:lpstr>Microsoft YaHei</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lishixian3</dc:creator>
  <cp:lastModifiedBy>张丽娜</cp:lastModifiedBy>
  <cp:revision>906</cp:revision>
  <dcterms:created xsi:type="dcterms:W3CDTF">2019-12-05T02:05:55Z</dcterms:created>
  <dcterms:modified xsi:type="dcterms:W3CDTF">2021-03-01T05:26:52Z</dcterms:modified>
</cp:coreProperties>
</file>