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1DD8C-CD77-4A84-8351-EFE369896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0EA08-C183-4E5A-BE83-8342EAC3D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FAA97-F9AB-4451-8AD0-669E9072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DEF6-AD19-40EA-B4A0-2BCB57B7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07C0C-02A3-451B-8557-D74995AE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77F29-74EF-44F4-ABAE-D5E43805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3D44C-F208-41DC-82AC-2A567E25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8AD0E-0662-48D9-A0AA-CCE5F78B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98B4C-3F6E-46E7-A9C0-669BAB97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16281-693E-424B-B5A2-5861EC6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824B5F-EC34-4FD0-8536-03B2240C3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AAB51-CED1-49C5-A63E-AD361577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C16F2-F98E-43E3-AF0C-F8E096E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17183-0CC0-4BCC-AA1F-426D34B5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4AE5F-9EE1-4622-A5DD-C091373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F2CF4-EE80-485E-855F-BB20FB7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1A753-784C-4F2E-AA63-A7CDDBF9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3B1FC-2740-435D-83CD-F1F0244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68D2B-1AFA-4709-A04D-5A7381F3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CB1A-CA07-4F79-8C1B-ECD70D1F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D198B-AF2D-4801-A082-D3A488B3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F8C64-232E-477A-A59F-4CCACE07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195E5-688B-4497-9306-BAD26C36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1BD94-E38F-488E-82A0-BF89347A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CCC09-9FD1-48AE-8271-49E97590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66FE-1519-48CA-B3D1-F8C36F18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0FD4E-4191-4B4B-BC9F-AD128A0B3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A472A-B34F-408B-9B0C-16441124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9E38F-1E06-48FC-BBF3-0861FEE1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8E4DB-29C2-49B3-83F8-FB4F9E47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1A89F-3F2C-45ED-9E17-182FE76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D857-A4A8-418F-B3A3-DEFF7F62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A5809-2BAC-4805-8D5D-288CDC0E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851A4-899B-4DA4-9E5F-D929D832A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50E34-8624-4C43-8B6B-AD618ADE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5E96BB-6395-4082-974A-09D2DB533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0459A3-C45E-4433-A36C-798B15BB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B13240-ECCC-456D-9C9A-FD584997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9F688-3E35-46C8-85FC-1195612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9203-6E15-48D6-A189-E8E63881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864F1-1AD3-4A4E-A123-EBC771EB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ABBAB-4571-41B4-9E56-391A7A1E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0395E2-972C-4032-A871-ADED69E8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66C7F-B713-4C9C-9845-650C8A13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F3C47-5DD3-48A7-A490-10D110A7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CB10D-BE8C-4D97-A13E-DAB3367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80610-FF60-468A-B780-22957267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07732-280F-4DA9-B8B4-D36F4F01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EE715-3451-4953-B8AE-7746AB0A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E68CE-5B1F-4567-874F-6C3704F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F69E9-F833-457D-B9D9-78BE4014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CDAA7-11F1-4619-A026-065C11DB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F84A4-1FBC-40AF-9E92-EDD88067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0F088-0242-4AE8-A589-86EE89206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C1F96-433A-4B6B-9D6D-CC9EB890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32B3D-E356-43AE-8646-89146C82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72C63-8C3F-4D82-B9BE-AFB6C8E9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438AB-8E0A-42B3-A940-71F32BE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6F37C-095A-4FC8-A8E9-910C23F7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6B93C-2C15-486C-A679-AB2F4285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D7E18-EE79-4681-BE1A-7BCEC318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4406-49DA-47C5-867E-3CDE0203F99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37ABE-3402-4129-B3B6-866276C8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C0B08-34E1-4B5E-9D6C-53B25AE2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DB7A-BE13-4130-A7E0-05CBD351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xledger/innovation-sandbox" TargetMode="External"/><Relationship Id="rId2" Type="http://schemas.openxmlformats.org/officeDocument/2006/relationships/hyperlink" Target="https://github.com/nexledger/acceler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5D12E-1B08-4E31-A677-8E8C59D67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Nexledger</a:t>
            </a:r>
            <a:r>
              <a:rPr lang="en-US" sz="3600" b="1" dirty="0"/>
              <a:t> Accelerator Configuration and Test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B5E43-E31A-419F-AA04-921ABF28D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张林超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F452-32AF-48D7-850E-95D3FAB7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Required Tools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52EBD-F868-4762-883D-9CC19A75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Nexledger</a:t>
            </a:r>
            <a:r>
              <a:rPr lang="en-US" sz="2000" dirty="0"/>
              <a:t> Accelerator (</a:t>
            </a:r>
            <a:r>
              <a:rPr lang="en-US" sz="2000" dirty="0">
                <a:hlinkClick r:id="rId2"/>
              </a:rPr>
              <a:t>https://github.com/nexledger/accelerator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Nexledger</a:t>
            </a:r>
            <a:r>
              <a:rPr lang="en-US" sz="2000" dirty="0"/>
              <a:t> Innovation Sandbox (</a:t>
            </a:r>
            <a:r>
              <a:rPr lang="en-US" sz="2000" dirty="0">
                <a:hlinkClick r:id="rId3"/>
              </a:rPr>
              <a:t>https://github.com/nexledger/innovation-sandbox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65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00676-8B73-40F8-9DAC-75B80AE9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Prerequisites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C3724-1412-4278-8377-46FCC135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 (1.11.0 or greater)</a:t>
            </a:r>
          </a:p>
          <a:p>
            <a:r>
              <a:rPr lang="en-US" sz="2000" dirty="0"/>
              <a:t>Docker (17.06.2-ce or greater)</a:t>
            </a:r>
          </a:p>
          <a:p>
            <a:r>
              <a:rPr lang="en-US" sz="2000" dirty="0"/>
              <a:t>Docker-compose (1.14.0 or greater)</a:t>
            </a:r>
          </a:p>
          <a:p>
            <a:r>
              <a:rPr lang="en-US" sz="2000" dirty="0"/>
              <a:t>NodeJS 8.X</a:t>
            </a:r>
          </a:p>
          <a:p>
            <a:r>
              <a:rPr lang="en-US" sz="2000" dirty="0"/>
              <a:t>node-gyp</a:t>
            </a:r>
          </a:p>
        </p:txBody>
      </p:sp>
    </p:spTree>
    <p:extLst>
      <p:ext uri="{BB962C8B-B14F-4D97-AF65-F5344CB8AC3E}">
        <p14:creationId xmlns:p14="http://schemas.microsoft.com/office/powerpoint/2010/main" val="239386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5E55-27BE-403A-9080-E6D7477B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Nexledger</a:t>
            </a:r>
            <a:r>
              <a:rPr lang="en-US" sz="3600" dirty="0"/>
              <a:t> Accelerator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2A71E-1811-4335-BD15-82C1DC98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 </a:t>
            </a:r>
            <a:r>
              <a:rPr lang="en-US" sz="2000" dirty="0" err="1"/>
              <a:t>nexledger</a:t>
            </a:r>
            <a:r>
              <a:rPr lang="en-US" sz="2000" dirty="0"/>
              <a:t> accelerator from GitHub</a:t>
            </a:r>
          </a:p>
          <a:p>
            <a:pPr lvl="1"/>
            <a:r>
              <a:rPr lang="en-US" sz="1600" dirty="0"/>
              <a:t>git clone https://github.com/nexledger/accelerator.git</a:t>
            </a:r>
          </a:p>
          <a:p>
            <a:r>
              <a:rPr lang="en-US" sz="2000" dirty="0"/>
              <a:t>Build accelerator</a:t>
            </a:r>
          </a:p>
          <a:p>
            <a:pPr lvl="1"/>
            <a:r>
              <a:rPr lang="en-US" sz="1600" dirty="0"/>
              <a:t>go build </a:t>
            </a:r>
            <a:r>
              <a:rPr lang="en-US" sz="1600" dirty="0" err="1"/>
              <a:t>cmd</a:t>
            </a:r>
            <a:r>
              <a:rPr lang="en-US" sz="1600" dirty="0"/>
              <a:t>/</a:t>
            </a:r>
            <a:r>
              <a:rPr lang="en-US" sz="1600" dirty="0" err="1"/>
              <a:t>accelerator.go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78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5E55-27BE-403A-9080-E6D7477B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Nexledger</a:t>
            </a:r>
            <a:r>
              <a:rPr lang="en-US" sz="3600" dirty="0"/>
              <a:t> Innovation Sandbox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2A71E-1811-4335-BD15-82C1DC98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 </a:t>
            </a:r>
            <a:r>
              <a:rPr lang="en-US" sz="2000" dirty="0" err="1"/>
              <a:t>nexledger</a:t>
            </a:r>
            <a:r>
              <a:rPr lang="en-US" sz="2000" dirty="0"/>
              <a:t> accelerator from GitHub</a:t>
            </a:r>
          </a:p>
          <a:p>
            <a:pPr lvl="1"/>
            <a:r>
              <a:rPr lang="en-US" sz="1600" dirty="0"/>
              <a:t>git clone https://github.com/nexledger/innovation-sandbox.git</a:t>
            </a:r>
          </a:p>
        </p:txBody>
      </p:sp>
    </p:spTree>
    <p:extLst>
      <p:ext uri="{BB962C8B-B14F-4D97-AF65-F5344CB8AC3E}">
        <p14:creationId xmlns:p14="http://schemas.microsoft.com/office/powerpoint/2010/main" val="264286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B441-E2E2-4926-99C1-9C05A67F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Configure </a:t>
            </a:r>
            <a:r>
              <a:rPr lang="en-US" sz="3600" dirty="0" err="1"/>
              <a:t>Nexledger</a:t>
            </a:r>
            <a:r>
              <a:rPr lang="en-US" sz="3600" dirty="0"/>
              <a:t> Accelerator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7B75F-49AB-4BD0-8391-8CFB32DD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Copy the directory of innovation-sandbox into the folder of accelerator</a:t>
            </a:r>
          </a:p>
          <a:p>
            <a:r>
              <a:rPr lang="en-US" sz="2000" dirty="0"/>
              <a:t>Install the node modules from innovation-sandbox/caliper</a:t>
            </a:r>
          </a:p>
          <a:p>
            <a:pPr lvl="1"/>
            <a:r>
              <a:rPr lang="en-US" sz="1600" dirty="0" err="1"/>
              <a:t>npm</a:t>
            </a:r>
            <a:r>
              <a:rPr lang="en-US" sz="1600" dirty="0"/>
              <a:t> install</a:t>
            </a:r>
          </a:p>
          <a:p>
            <a:r>
              <a:rPr lang="en-US" sz="2000" dirty="0"/>
              <a:t>Install the modules for the fabric through the following command in that folder</a:t>
            </a:r>
          </a:p>
          <a:p>
            <a:pPr lvl="1"/>
            <a:r>
              <a:rPr lang="en-US" sz="1600" dirty="0" err="1"/>
              <a:t>npm</a:t>
            </a:r>
            <a:r>
              <a:rPr lang="en-US" sz="1600" dirty="0"/>
              <a:t> run fabric-v1.4-deps</a:t>
            </a:r>
          </a:p>
          <a:p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3CDFDF-C91D-4D03-B969-40791BDD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49" y="3648372"/>
            <a:ext cx="5314633" cy="30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5E55-27BE-403A-9080-E6D7477B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the Tests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2A71E-1811-4335-BD15-82C1DC98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125"/>
          </a:xfrm>
        </p:spPr>
        <p:txBody>
          <a:bodyPr>
            <a:normAutofit/>
          </a:bodyPr>
          <a:lstStyle/>
          <a:p>
            <a:r>
              <a:rPr lang="en-US" sz="2000" dirty="0"/>
              <a:t>The current version supports two benchmark scenarios, simple and </a:t>
            </a:r>
            <a:r>
              <a:rPr lang="en-US" sz="2000" dirty="0" err="1"/>
              <a:t>smallbank</a:t>
            </a:r>
            <a:r>
              <a:rPr lang="en-US" sz="2000" dirty="0"/>
              <a:t> which are provided by Caliper.</a:t>
            </a:r>
          </a:p>
          <a:p>
            <a:r>
              <a:rPr lang="en-US" sz="2000" dirty="0"/>
              <a:t>Move to caliper directory and run scripts/main.js with option. -c is a path to benchmark workload file and -n is a path to the blockchain configuration file.</a:t>
            </a:r>
          </a:p>
          <a:p>
            <a:r>
              <a:rPr lang="en-US" sz="2000" dirty="0"/>
              <a:t>For example, the following command executes the performance evaluation with Accelerator in 1 organization with 2 peers network.</a:t>
            </a:r>
          </a:p>
          <a:p>
            <a:pPr lvl="1"/>
            <a:r>
              <a:rPr lang="en-US" sz="1600" dirty="0"/>
              <a:t>node scripts/main.js -c benchmark/simple/</a:t>
            </a:r>
            <a:r>
              <a:rPr lang="en-US" sz="1600" dirty="0" err="1"/>
              <a:t>config.yaml</a:t>
            </a:r>
            <a:r>
              <a:rPr lang="en-US" sz="1600" dirty="0"/>
              <a:t> -n network/fabric-v1.4/1org2peeraccelerator/fabric-</a:t>
            </a:r>
            <a:r>
              <a:rPr lang="en-US" sz="1600" dirty="0" err="1"/>
              <a:t>go.json</a:t>
            </a: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C7DB87-5DAA-4D69-8A22-029A656C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81" y="4154750"/>
            <a:ext cx="4430236" cy="2630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D1BECF-7706-4194-9A65-95DAAFD7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42" y="4356518"/>
            <a:ext cx="4000868" cy="18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9981-1E45-45B1-A65B-D2B3C95D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Benchmark Configuration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C87BE-DF0D-4CA9-B43B-DDCC6E13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078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benchmark is performed into five rounds</a:t>
            </a:r>
          </a:p>
          <a:p>
            <a:pPr algn="just"/>
            <a:r>
              <a:rPr lang="en-US" sz="2000" dirty="0"/>
              <a:t>First round: 5000 transaction (open) with 100 send rate</a:t>
            </a:r>
          </a:p>
          <a:p>
            <a:pPr algn="just"/>
            <a:r>
              <a:rPr lang="en-US" sz="2000" dirty="0"/>
              <a:t>Second round: 5000 transaction (open) with 200 send rate</a:t>
            </a:r>
          </a:p>
          <a:p>
            <a:pPr algn="just"/>
            <a:r>
              <a:rPr lang="en-US" sz="2000" dirty="0"/>
              <a:t>Third round: 5000 transaction (open) with 300 send rate</a:t>
            </a:r>
          </a:p>
          <a:p>
            <a:pPr algn="just"/>
            <a:r>
              <a:rPr lang="en-US" sz="2000" dirty="0"/>
              <a:t>Fourth round: 5000 transaction (query) with 300 send rate</a:t>
            </a:r>
          </a:p>
          <a:p>
            <a:pPr algn="just"/>
            <a:r>
              <a:rPr lang="en-US" sz="2000" dirty="0"/>
              <a:t>Fifth round: 5000 transaction (query) with 400 send rate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042A-CAD9-41A4-A703-257072CB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81" y="1429303"/>
            <a:ext cx="5634944" cy="48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9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6E63-87B5-4CF6-8A15-976F7F40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3F5FF-5B30-41B3-AF5D-FB175F1E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021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fourth and fifth round test are failed without </a:t>
            </a:r>
            <a:r>
              <a:rPr lang="en-US" sz="2000" dirty="0" err="1"/>
              <a:t>Nexledger</a:t>
            </a:r>
            <a:r>
              <a:rPr lang="en-US" sz="2000" dirty="0"/>
              <a:t> Accelerator.</a:t>
            </a:r>
          </a:p>
          <a:p>
            <a:pPr algn="just"/>
            <a:r>
              <a:rPr lang="en-US" sz="2000" dirty="0"/>
              <a:t>The performance results indicate that </a:t>
            </a:r>
            <a:r>
              <a:rPr lang="en-US" sz="2000" dirty="0" err="1"/>
              <a:t>Nexledger</a:t>
            </a:r>
            <a:r>
              <a:rPr lang="en-US" sz="2000" dirty="0"/>
              <a:t> Accelerator can improve the </a:t>
            </a:r>
            <a:r>
              <a:rPr lang="en-US" sz="2000" dirty="0" err="1"/>
              <a:t>tps</a:t>
            </a:r>
            <a:r>
              <a:rPr lang="en-US" sz="2000" dirty="0"/>
              <a:t> significantly.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2C1339-57B1-4A2A-8C99-E501C04B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34" y="1142666"/>
            <a:ext cx="7608210" cy="21708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AF88DD-796B-45A2-B9E9-862626F68BE4}"/>
              </a:ext>
            </a:extLst>
          </p:cNvPr>
          <p:cNvSpPr txBox="1"/>
          <p:nvPr/>
        </p:nvSpPr>
        <p:spPr>
          <a:xfrm>
            <a:off x="6343073" y="3313505"/>
            <a:ext cx="376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Results With </a:t>
            </a:r>
            <a:r>
              <a:rPr lang="en-US" sz="1400" dirty="0" err="1"/>
              <a:t>Nexledger</a:t>
            </a:r>
            <a:r>
              <a:rPr lang="en-US" sz="1400" dirty="0"/>
              <a:t> Accelerator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16B54E-4419-41F4-B893-A9458C69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34" y="3771513"/>
            <a:ext cx="7503483" cy="1639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B0FB91-210E-4D27-B670-4FFFF73CC385}"/>
              </a:ext>
            </a:extLst>
          </p:cNvPr>
          <p:cNvSpPr txBox="1"/>
          <p:nvPr/>
        </p:nvSpPr>
        <p:spPr>
          <a:xfrm>
            <a:off x="6493993" y="5561445"/>
            <a:ext cx="401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Results Without </a:t>
            </a:r>
            <a:r>
              <a:rPr lang="en-US" sz="1400" dirty="0" err="1"/>
              <a:t>Nexledger</a:t>
            </a:r>
            <a:r>
              <a:rPr lang="en-US" sz="1400" dirty="0"/>
              <a:t> Accelerator</a:t>
            </a:r>
          </a:p>
        </p:txBody>
      </p:sp>
    </p:spTree>
    <p:extLst>
      <p:ext uri="{BB962C8B-B14F-4D97-AF65-F5344CB8AC3E}">
        <p14:creationId xmlns:p14="http://schemas.microsoft.com/office/powerpoint/2010/main" val="220908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357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Nexledger Accelerator Configuration and Test</vt:lpstr>
      <vt:lpstr>Required Tools</vt:lpstr>
      <vt:lpstr>Prerequisites</vt:lpstr>
      <vt:lpstr>Install Nexledger Accelerator </vt:lpstr>
      <vt:lpstr>Install Nexledger Innovation Sandbox </vt:lpstr>
      <vt:lpstr>Configure Nexledger Accelerator </vt:lpstr>
      <vt:lpstr>Run the Tests</vt:lpstr>
      <vt:lpstr>Benchmark Configuration</vt:lpstr>
      <vt:lpstr>Test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Nexledger Accelerator Configuration and Test</dc:title>
  <dc:creator>뢰 항</dc:creator>
  <cp:lastModifiedBy>Administrator</cp:lastModifiedBy>
  <cp:revision>29</cp:revision>
  <dcterms:created xsi:type="dcterms:W3CDTF">2019-12-10T05:24:13Z</dcterms:created>
  <dcterms:modified xsi:type="dcterms:W3CDTF">2020-02-09T10:30:09Z</dcterms:modified>
</cp:coreProperties>
</file>