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70" r:id="rId5"/>
    <p:sldId id="271" r:id="rId6"/>
    <p:sldId id="272" r:id="rId7"/>
    <p:sldId id="273" r:id="rId8"/>
    <p:sldId id="277" r:id="rId9"/>
    <p:sldId id="281" r:id="rId10"/>
    <p:sldId id="280" r:id="rId11"/>
    <p:sldId id="282" r:id="rId12"/>
    <p:sldId id="274" r:id="rId13"/>
    <p:sldId id="275" r:id="rId14"/>
    <p:sldId id="276" r:id="rId15"/>
    <p:sldId id="278" r:id="rId16"/>
    <p:sldId id="279" r:id="rId17"/>
    <p:sldId id="266" r:id="rId18"/>
    <p:sldId id="267" r:id="rId19"/>
    <p:sldId id="268" r:id="rId20"/>
    <p:sldId id="259" r:id="rId21"/>
    <p:sldId id="283" r:id="rId22"/>
    <p:sldId id="284" r:id="rId23"/>
    <p:sldId id="285" r:id="rId24"/>
    <p:sldId id="286" r:id="rId25"/>
    <p:sldId id="287" r:id="rId26"/>
    <p:sldId id="288" r:id="rId27"/>
    <p:sldId id="258" r:id="rId28"/>
    <p:sldId id="262" r:id="rId29"/>
    <p:sldId id="263" r:id="rId30"/>
    <p:sldId id="264" r:id="rId31"/>
    <p:sldId id="265" r:id="rId32"/>
    <p:sldId id="260" r:id="rId33"/>
    <p:sldId id="261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43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-120" y="-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15/6/11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15/6/11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15/6/11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15/6/11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15/6/11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15/6/11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15/6/11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15/6/11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15/6/11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15/6/11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15/6/11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15/6/11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15/6/11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15/6/11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15/6/11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15/6/11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15/6/11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15/6/11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前端技术分享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张凌康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6309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20137" y="918659"/>
            <a:ext cx="9462751" cy="563231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&lt;div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id=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"slider"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&lt;input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checked=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type=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"radio"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name=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"slider"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id=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"slide1"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selected=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"false"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&lt;input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type=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"radio"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name=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"slider"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id=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"slide2"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selected=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"false"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&lt;input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type=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"radio"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name=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"slider"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id=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"slide3"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selected=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"false"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&lt;input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type=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"radio"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name=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"slider"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id=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"slide4"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selected=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"false"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&lt;div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id=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"slides"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&lt;div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id=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"overflow"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&lt;div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"inner"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&lt;img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src=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"images//rock.jpg"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&lt;img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src=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"images/grooves.jpg"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&lt;img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src=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"images/arch.jpg"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&lt;img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src=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"images/sunset.jpg"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&lt;/div&gt;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&lt;/div&gt;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&lt;/div&gt;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&lt;label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"slide1"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&gt;&lt;/label&gt;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&lt;label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"slide2"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&gt;&lt;/label&gt;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&lt;label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"slide3"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&gt;&lt;/label&gt;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&lt;label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"slide4"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&gt;&lt;/label&gt;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&lt;/div&gt;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787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84909" y="2432647"/>
            <a:ext cx="9733207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&lt;img-slider&gt;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&lt;img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src=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"images/sunset.jpg"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alt=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"a dramatic sunset"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&lt;img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src=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"images/arch.jpg"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alt=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"a rock arch"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&lt;img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src=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"images/grooves.jpg"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alt=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"some neat grooves"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&lt;img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src=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"images/rock.jpg"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alt=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"an interesting rock"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&lt;/img-slider&gt;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249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 smtClean="0"/>
              <a:t>Shadow DOM</a:t>
            </a:r>
            <a:endParaRPr kumimoji="1"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kumimoji="1" lang="zh-TW" altLang="en-US" dirty="0" smtClean="0"/>
              <a:t>目前</a:t>
            </a:r>
            <a:r>
              <a:rPr kumimoji="1" lang="en-US" altLang="zh-TW" dirty="0" smtClean="0"/>
              <a:t>UI</a:t>
            </a:r>
            <a:r>
              <a:rPr kumimoji="1" lang="zh-TW" altLang="en-US" dirty="0" smtClean="0"/>
              <a:t>框架有个</a:t>
            </a:r>
            <a:r>
              <a:rPr kumimoji="1" lang="zh-TW" altLang="en-US" dirty="0"/>
              <a:t>根本问题，导致 </a:t>
            </a:r>
            <a:r>
              <a:rPr kumimoji="1" lang="en-US" altLang="zh-TW" dirty="0"/>
              <a:t>HTML </a:t>
            </a:r>
            <a:r>
              <a:rPr kumimoji="1" lang="zh-TW" altLang="en-US" dirty="0"/>
              <a:t>和 </a:t>
            </a:r>
            <a:r>
              <a:rPr kumimoji="1" lang="en-US" altLang="zh-TW" dirty="0"/>
              <a:t>JavaScript </a:t>
            </a:r>
            <a:r>
              <a:rPr kumimoji="1" lang="zh-TW" altLang="en-US" dirty="0"/>
              <a:t>构建出来的部件难以使用：部件中的 </a:t>
            </a:r>
            <a:r>
              <a:rPr kumimoji="1" lang="en-US" altLang="zh-TW" dirty="0"/>
              <a:t>DOM </a:t>
            </a:r>
            <a:r>
              <a:rPr kumimoji="1" lang="zh-TW" altLang="en-US" dirty="0"/>
              <a:t>树并没有封装起来。 封装的缺乏意味着文档中的样式表会无意中影响部件中的某些部分； </a:t>
            </a:r>
            <a:r>
              <a:rPr kumimoji="1" lang="en-US" altLang="zh-TW" dirty="0"/>
              <a:t>JavaScript </a:t>
            </a:r>
            <a:r>
              <a:rPr kumimoji="1" lang="zh-TW" altLang="en-US" dirty="0"/>
              <a:t>可能在无意中修改部件中的某些部分；你书写的 </a:t>
            </a:r>
            <a:r>
              <a:rPr kumimoji="1" lang="en-US" altLang="zh-TW" dirty="0"/>
              <a:t>ID </a:t>
            </a:r>
            <a:r>
              <a:rPr kumimoji="1" lang="zh-TW" altLang="en-US" dirty="0"/>
              <a:t>也可能会把部件内部的 </a:t>
            </a:r>
            <a:r>
              <a:rPr kumimoji="1" lang="en-US" altLang="zh-TW" dirty="0"/>
              <a:t>ID </a:t>
            </a:r>
            <a:r>
              <a:rPr kumimoji="1" lang="zh-TW" altLang="en-US" dirty="0" smtClean="0"/>
              <a:t>覆盖。</a:t>
            </a:r>
            <a:endParaRPr kumimoji="1" lang="en-US" altLang="zh-TW" dirty="0" smtClean="0"/>
          </a:p>
          <a:p>
            <a:pPr marL="0" indent="0">
              <a:buNone/>
            </a:pPr>
            <a:r>
              <a:rPr kumimoji="1" lang="zh-CN" altLang="en-US" dirty="0"/>
              <a:t>缺乏封装的一个明显缺点在于：如果你更新了库或者部件的 </a:t>
            </a:r>
            <a:r>
              <a:rPr kumimoji="1" lang="en-US" altLang="zh-CN" dirty="0"/>
              <a:t>DOM </a:t>
            </a:r>
            <a:r>
              <a:rPr kumimoji="1" lang="zh-CN" altLang="en-US" dirty="0"/>
              <a:t>更改了内部细节，你的样式和脚本就可能</a:t>
            </a:r>
            <a:r>
              <a:rPr kumimoji="1" lang="zh-CN" altLang="en-US" dirty="0" smtClean="0"/>
              <a:t>在不经意间遭到破坏。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5986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HTML </a:t>
            </a:r>
            <a:r>
              <a:rPr kumimoji="1" lang="en-US" altLang="zh-CN" cap="none" dirty="0" smtClean="0"/>
              <a:t>Imports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kumimoji="1" lang="en-US" altLang="zh-CN" dirty="0"/>
              <a:t>web </a:t>
            </a:r>
            <a:r>
              <a:rPr kumimoji="1" lang="zh-CN" altLang="en-US" dirty="0"/>
              <a:t>上是如何加载不同类型的资源。对于 </a:t>
            </a:r>
            <a:r>
              <a:rPr kumimoji="1" lang="en-US" altLang="zh-CN" dirty="0"/>
              <a:t>JS</a:t>
            </a:r>
            <a:r>
              <a:rPr kumimoji="1" lang="zh-CN" altLang="en-US" dirty="0"/>
              <a:t>，我们有 </a:t>
            </a:r>
            <a:r>
              <a:rPr kumimoji="1" lang="en-US" altLang="zh-CN" dirty="0"/>
              <a:t>&lt;script </a:t>
            </a:r>
            <a:r>
              <a:rPr kumimoji="1" lang="en-US" altLang="zh-CN" dirty="0" err="1"/>
              <a:t>src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。</a:t>
            </a:r>
            <a:r>
              <a:rPr kumimoji="1" lang="en-US" altLang="zh-CN" dirty="0"/>
              <a:t>&lt;link </a:t>
            </a:r>
            <a:r>
              <a:rPr kumimoji="1" lang="en-US" altLang="zh-CN" dirty="0" err="1"/>
              <a:t>rel</a:t>
            </a:r>
            <a:r>
              <a:rPr kumimoji="1" lang="en-US" altLang="zh-CN" dirty="0"/>
              <a:t>="</a:t>
            </a:r>
            <a:r>
              <a:rPr kumimoji="1" lang="en-US" altLang="zh-CN" dirty="0" err="1"/>
              <a:t>stylesheet</a:t>
            </a:r>
            <a:r>
              <a:rPr kumimoji="1" lang="en-US" altLang="zh-CN" dirty="0"/>
              <a:t>"&gt; </a:t>
            </a:r>
            <a:r>
              <a:rPr kumimoji="1" lang="zh-CN" altLang="en-US" dirty="0"/>
              <a:t>应该是 </a:t>
            </a:r>
            <a:r>
              <a:rPr kumimoji="1" lang="en-US" altLang="zh-CN" dirty="0"/>
              <a:t>CSS </a:t>
            </a:r>
            <a:r>
              <a:rPr kumimoji="1" lang="zh-CN" altLang="en-US" dirty="0"/>
              <a:t>的首选。图片可以用 </a:t>
            </a:r>
            <a:r>
              <a:rPr kumimoji="1" lang="en-US" altLang="zh-CN" dirty="0"/>
              <a:t>&lt;</a:t>
            </a:r>
            <a:r>
              <a:rPr kumimoji="1" lang="en-US" altLang="zh-CN" dirty="0" err="1"/>
              <a:t>img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。视频则有 </a:t>
            </a:r>
            <a:r>
              <a:rPr kumimoji="1" lang="en-US" altLang="zh-CN" dirty="0"/>
              <a:t>&lt;video&gt;</a:t>
            </a:r>
            <a:r>
              <a:rPr kumimoji="1" lang="zh-CN" altLang="en-US" dirty="0"/>
              <a:t>。音频，</a:t>
            </a:r>
            <a:r>
              <a:rPr kumimoji="1" lang="en-US" altLang="zh-CN" dirty="0"/>
              <a:t>&lt;</a:t>
            </a:r>
            <a:r>
              <a:rPr kumimoji="1" lang="en-US" altLang="zh-CN" dirty="0" smtClean="0"/>
              <a:t>audio&gt;web </a:t>
            </a:r>
            <a:r>
              <a:rPr kumimoji="1" lang="zh-CN" altLang="en-US" dirty="0"/>
              <a:t>上绝大部分的内容都有简单明了的加载方式。可对于 </a:t>
            </a:r>
            <a:r>
              <a:rPr kumimoji="1" lang="en-US" altLang="zh-CN" dirty="0"/>
              <a:t>HTML </a:t>
            </a:r>
            <a:r>
              <a:rPr kumimoji="1" lang="zh-CN" altLang="en-US" dirty="0"/>
              <a:t>呢？下面是可选的几种方案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 err="1" smtClean="0"/>
              <a:t>Iframe</a:t>
            </a:r>
            <a:endParaRPr kumimoji="1"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 smtClean="0"/>
              <a:t>Ajax</a:t>
            </a:r>
          </a:p>
          <a:p>
            <a:pPr marL="0" indent="0">
              <a:buNone/>
            </a:pPr>
            <a:r>
              <a:rPr kumimoji="1" lang="en-US" altLang="zh-CN" dirty="0" smtClean="0"/>
              <a:t>HTML </a:t>
            </a:r>
            <a:r>
              <a:rPr kumimoji="1" lang="zh-CN" altLang="en-US" dirty="0"/>
              <a:t>导入，</a:t>
            </a:r>
            <a:r>
              <a:rPr kumimoji="1" lang="en-US" altLang="zh-CN" dirty="0"/>
              <a:t>Web Components </a:t>
            </a:r>
            <a:r>
              <a:rPr kumimoji="1" lang="zh-CN" altLang="en-US" dirty="0"/>
              <a:t>阵容中的一员，是在其他 </a:t>
            </a:r>
            <a:r>
              <a:rPr kumimoji="1" lang="en-US" altLang="zh-CN" dirty="0"/>
              <a:t>HTML </a:t>
            </a:r>
            <a:r>
              <a:rPr kumimoji="1" lang="zh-CN" altLang="en-US" dirty="0"/>
              <a:t>文档中包含 </a:t>
            </a:r>
            <a:r>
              <a:rPr kumimoji="1" lang="en-US" altLang="zh-CN" dirty="0"/>
              <a:t>HTML </a:t>
            </a:r>
            <a:r>
              <a:rPr kumimoji="1" lang="zh-CN" altLang="en-US" dirty="0"/>
              <a:t>文档的一种方法。当然并非仅限于此，你还可以包含 </a:t>
            </a:r>
            <a:r>
              <a:rPr kumimoji="1" lang="en-US" altLang="zh-CN" dirty="0"/>
              <a:t>CSS</a:t>
            </a:r>
            <a:r>
              <a:rPr kumimoji="1" lang="zh-CN" altLang="en-US" dirty="0"/>
              <a:t>，</a:t>
            </a:r>
            <a:r>
              <a:rPr kumimoji="1" lang="en-US" altLang="zh-CN" dirty="0"/>
              <a:t>JavaScript</a:t>
            </a:r>
            <a:r>
              <a:rPr kumimoji="1" lang="zh-CN" altLang="en-US" dirty="0"/>
              <a:t>，或 </a:t>
            </a:r>
            <a:r>
              <a:rPr kumimoji="1" lang="en-US" altLang="zh-CN" dirty="0"/>
              <a:t>.html </a:t>
            </a:r>
            <a:r>
              <a:rPr kumimoji="1" lang="zh-CN" altLang="en-US" dirty="0"/>
              <a:t>文件中能包含的任何内容。换句话说，这使得导入成为了加载相关 </a:t>
            </a:r>
            <a:r>
              <a:rPr kumimoji="1" lang="en-US" altLang="zh-CN" dirty="0"/>
              <a:t>HTML/CSS/JS </a:t>
            </a:r>
            <a:r>
              <a:rPr kumimoji="1" lang="zh-CN" altLang="en-US" dirty="0"/>
              <a:t>的神器</a:t>
            </a:r>
            <a:endParaRPr kumimoji="1" lang="en-US" altLang="zh-CN" dirty="0" smtClean="0"/>
          </a:p>
          <a:p>
            <a:pPr marL="342900" indent="-342900">
              <a:buFont typeface="+mj-lt"/>
              <a:buAutoNum type="arabicPeriod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2471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 </a:t>
            </a:r>
            <a:r>
              <a:rPr lang="en-US" altLang="zh-CN" cap="none" dirty="0" smtClean="0"/>
              <a:t>Imports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zh-CN" altLang="en-US" dirty="0"/>
              <a:t>一个现实中的例子是 </a:t>
            </a:r>
            <a:r>
              <a:rPr lang="en-US" altLang="zh-CN" dirty="0"/>
              <a:t>Bootstrap</a:t>
            </a:r>
            <a:r>
              <a:rPr lang="zh-CN" altLang="en-US" dirty="0"/>
              <a:t>。</a:t>
            </a:r>
            <a:r>
              <a:rPr lang="en-US" altLang="zh-CN" dirty="0"/>
              <a:t>Bootstrap </a:t>
            </a:r>
            <a:r>
              <a:rPr lang="zh-CN" altLang="en-US" dirty="0"/>
              <a:t>由多个单独的文件组成 </a:t>
            </a:r>
            <a:r>
              <a:rPr lang="en-US" altLang="zh-CN" dirty="0"/>
              <a:t>(bootstrap.css</a:t>
            </a:r>
            <a:r>
              <a:rPr lang="zh-CN" altLang="en-US" dirty="0"/>
              <a:t>，</a:t>
            </a:r>
            <a:r>
              <a:rPr lang="en-US" altLang="zh-CN" dirty="0"/>
              <a:t>bootstrap.js</a:t>
            </a:r>
            <a:r>
              <a:rPr lang="zh-CN" altLang="en-US" dirty="0"/>
              <a:t>，字体</a:t>
            </a:r>
            <a:r>
              <a:rPr lang="en-US" altLang="zh-CN" dirty="0"/>
              <a:t>), </a:t>
            </a:r>
            <a:r>
              <a:rPr lang="zh-CN" altLang="en-US" dirty="0"/>
              <a:t>它的插件依赖于 </a:t>
            </a:r>
            <a:r>
              <a:rPr lang="en-US" altLang="zh-CN" dirty="0"/>
              <a:t>jQuery</a:t>
            </a:r>
            <a:r>
              <a:rPr lang="zh-CN" altLang="en-US" dirty="0"/>
              <a:t>，并提供了带标记的例子。开发者们喜欢拥有像去餐厅点菜一样的灵活性。这允许开发者只加载框架中 他们 想用的内容。导入对于类似 </a:t>
            </a:r>
            <a:r>
              <a:rPr lang="en-US" altLang="zh-CN" dirty="0"/>
              <a:t>Bootstrap </a:t>
            </a:r>
            <a:r>
              <a:rPr lang="zh-CN" altLang="en-US" dirty="0"/>
              <a:t>的内容来说意义非凡，下面我将展示未来加载 </a:t>
            </a:r>
            <a:r>
              <a:rPr lang="en-US" altLang="zh-CN" dirty="0"/>
              <a:t>Bootstrap </a:t>
            </a:r>
            <a:r>
              <a:rPr lang="zh-CN" altLang="en-US" dirty="0" smtClean="0"/>
              <a:t>的方式。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85801" y="3810901"/>
            <a:ext cx="7031865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&lt;head&gt;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&lt;link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rel=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"import"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href=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"bootstrap.html"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&lt;/head&gt;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396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smtClean="0"/>
              <a:t>Web Components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zh-CN" altLang="en-US" dirty="0" smtClean="0"/>
              <a:t>当我们把四部分功能结合起来使用时。。。</a:t>
            </a:r>
            <a:endParaRPr lang="en-US" altLang="zh-CN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91673" y="3495265"/>
            <a:ext cx="8963696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&lt;!-- 引入 element --&gt;</a:t>
            </a:r>
            <a:br>
              <a:rPr kumimoji="0" lang="zh-CN" altLang="zh-CN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&lt;link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rel=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"import"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href=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"components/</a:t>
            </a: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gd-amap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gd-amap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.html"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&lt;!-- 使用 element --&gt;</a:t>
            </a:r>
            <a:br>
              <a:rPr kumimoji="0" lang="zh-CN" altLang="zh-CN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gd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map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lat=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"3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.790"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lng=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116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.390"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&gt;&lt;/g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map&gt;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770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/>
              <a:t>Web Components</a:t>
            </a:r>
            <a:endParaRPr lang="zh-CN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788832" y="2246007"/>
            <a:ext cx="7543799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zh-CN" dirty="0">
                <a:solidFill>
                  <a:srgbClr val="E8BF6A"/>
                </a:solidFill>
                <a:latin typeface="宋体" panose="02010600030101010101" pitchFamily="2" charset="-122"/>
              </a:rPr>
              <a:t>&lt;link </a:t>
            </a:r>
            <a:r>
              <a:rPr lang="zh-CN" altLang="zh-CN" dirty="0">
                <a:solidFill>
                  <a:srgbClr val="BABABA"/>
                </a:solidFill>
                <a:latin typeface="宋体" panose="02010600030101010101" pitchFamily="2" charset="-122"/>
              </a:rPr>
              <a:t>rel=</a:t>
            </a:r>
            <a:r>
              <a:rPr lang="zh-CN" altLang="zh-CN" dirty="0">
                <a:solidFill>
                  <a:srgbClr val="A5C261"/>
                </a:solidFill>
                <a:latin typeface="宋体" panose="02010600030101010101" pitchFamily="2" charset="-122"/>
              </a:rPr>
              <a:t>"import" </a:t>
            </a:r>
            <a:r>
              <a:rPr lang="zh-CN" altLang="zh-CN" dirty="0">
                <a:solidFill>
                  <a:srgbClr val="BABABA"/>
                </a:solidFill>
                <a:latin typeface="宋体" panose="02010600030101010101" pitchFamily="2" charset="-122"/>
              </a:rPr>
              <a:t>href=</a:t>
            </a:r>
            <a:r>
              <a:rPr lang="zh-CN" altLang="zh-CN" dirty="0">
                <a:solidFill>
                  <a:srgbClr val="A5C261"/>
                </a:solidFill>
                <a:latin typeface="宋体" panose="02010600030101010101" pitchFamily="2" charset="-122"/>
              </a:rPr>
              <a:t>"components</a:t>
            </a:r>
            <a:r>
              <a:rPr lang="zh-CN" altLang="zh-CN" dirty="0" smtClean="0">
                <a:solidFill>
                  <a:srgbClr val="A5C261"/>
                </a:solidFill>
                <a:latin typeface="宋体" panose="02010600030101010101" pitchFamily="2" charset="-122"/>
              </a:rPr>
              <a:t>/</a:t>
            </a:r>
            <a:r>
              <a:rPr lang="en-US" altLang="zh-CN" dirty="0" smtClean="0">
                <a:solidFill>
                  <a:srgbClr val="A5C261"/>
                </a:solidFill>
                <a:latin typeface="宋体" panose="02010600030101010101" pitchFamily="2" charset="-122"/>
              </a:rPr>
              <a:t>x-dialog</a:t>
            </a:r>
            <a:r>
              <a:rPr lang="zh-CN" altLang="zh-CN" dirty="0" smtClean="0">
                <a:solidFill>
                  <a:srgbClr val="A5C261"/>
                </a:solidFill>
                <a:latin typeface="宋体" panose="02010600030101010101" pitchFamily="2" charset="-122"/>
              </a:rPr>
              <a:t>/</a:t>
            </a:r>
            <a:r>
              <a:rPr lang="en-US" altLang="zh-CN" dirty="0" smtClean="0">
                <a:solidFill>
                  <a:srgbClr val="A5C261"/>
                </a:solidFill>
                <a:latin typeface="宋体" panose="02010600030101010101" pitchFamily="2" charset="-122"/>
              </a:rPr>
              <a:t>x-dialog</a:t>
            </a:r>
            <a:r>
              <a:rPr lang="zh-CN" altLang="zh-CN" dirty="0" smtClean="0">
                <a:solidFill>
                  <a:srgbClr val="A5C261"/>
                </a:solidFill>
                <a:latin typeface="宋体" panose="02010600030101010101" pitchFamily="2" charset="-122"/>
              </a:rPr>
              <a:t>.</a:t>
            </a:r>
            <a:r>
              <a:rPr lang="zh-CN" altLang="zh-CN" dirty="0">
                <a:solidFill>
                  <a:srgbClr val="A5C261"/>
                </a:solidFill>
                <a:latin typeface="宋体" panose="02010600030101010101" pitchFamily="2" charset="-122"/>
              </a:rPr>
              <a:t>html</a:t>
            </a:r>
            <a:r>
              <a:rPr lang="zh-CN" altLang="zh-CN" dirty="0" smtClean="0">
                <a:solidFill>
                  <a:srgbClr val="A5C261"/>
                </a:solidFill>
                <a:latin typeface="宋体" panose="02010600030101010101" pitchFamily="2" charset="-122"/>
              </a:rPr>
              <a:t>"</a:t>
            </a:r>
            <a:r>
              <a:rPr lang="zh-CN" altLang="zh-CN" dirty="0" smtClean="0">
                <a:solidFill>
                  <a:srgbClr val="E8BF6A"/>
                </a:solidFill>
                <a:latin typeface="宋体" panose="02010600030101010101" pitchFamily="2" charset="-122"/>
              </a:rPr>
              <a:t>&gt;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rgbClr val="E8BF6A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&lt;x-dialog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title=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"title"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&lt;content&gt;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...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&lt;/content&gt;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&lt;/x-dialog&gt;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88832" y="3975158"/>
            <a:ext cx="7543799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E8BF6A"/>
                </a:solidFill>
                <a:latin typeface="宋体" panose="02010600030101010101" pitchFamily="2" charset="-122"/>
              </a:rPr>
              <a:t>&lt;link </a:t>
            </a:r>
            <a:r>
              <a:rPr lang="zh-CN" altLang="zh-CN" dirty="0">
                <a:solidFill>
                  <a:srgbClr val="BABABA"/>
                </a:solidFill>
                <a:latin typeface="宋体" panose="02010600030101010101" pitchFamily="2" charset="-122"/>
              </a:rPr>
              <a:t>rel=</a:t>
            </a:r>
            <a:r>
              <a:rPr lang="zh-CN" altLang="zh-CN" dirty="0">
                <a:solidFill>
                  <a:srgbClr val="A5C261"/>
                </a:solidFill>
                <a:latin typeface="宋体" panose="02010600030101010101" pitchFamily="2" charset="-122"/>
              </a:rPr>
              <a:t>"import" </a:t>
            </a:r>
            <a:r>
              <a:rPr lang="zh-CN" altLang="zh-CN" dirty="0">
                <a:solidFill>
                  <a:srgbClr val="BABABA"/>
                </a:solidFill>
                <a:latin typeface="宋体" panose="02010600030101010101" pitchFamily="2" charset="-122"/>
              </a:rPr>
              <a:t>href=</a:t>
            </a:r>
            <a:r>
              <a:rPr lang="zh-CN" altLang="zh-CN" dirty="0">
                <a:solidFill>
                  <a:srgbClr val="A5C261"/>
                </a:solidFill>
                <a:latin typeface="宋体" panose="02010600030101010101" pitchFamily="2" charset="-122"/>
              </a:rPr>
              <a:t>"components</a:t>
            </a:r>
            <a:r>
              <a:rPr lang="zh-CN" altLang="zh-CN" dirty="0" smtClean="0">
                <a:solidFill>
                  <a:srgbClr val="A5C261"/>
                </a:solidFill>
                <a:latin typeface="宋体" panose="02010600030101010101" pitchFamily="2" charset="-122"/>
              </a:rPr>
              <a:t>/</a:t>
            </a:r>
            <a:r>
              <a:rPr lang="en-US" altLang="zh-CN" dirty="0" smtClean="0">
                <a:solidFill>
                  <a:srgbClr val="A5C261"/>
                </a:solidFill>
                <a:latin typeface="宋体" panose="02010600030101010101" pitchFamily="2" charset="-122"/>
              </a:rPr>
              <a:t>x-calendar</a:t>
            </a:r>
            <a:r>
              <a:rPr lang="zh-CN" altLang="zh-CN" dirty="0" smtClean="0">
                <a:solidFill>
                  <a:srgbClr val="A5C261"/>
                </a:solidFill>
                <a:latin typeface="宋体" panose="02010600030101010101" pitchFamily="2" charset="-122"/>
              </a:rPr>
              <a:t>/</a:t>
            </a:r>
            <a:r>
              <a:rPr lang="en-US" altLang="zh-CN" dirty="0" smtClean="0">
                <a:solidFill>
                  <a:srgbClr val="A5C261"/>
                </a:solidFill>
                <a:latin typeface="宋体" panose="02010600030101010101" pitchFamily="2" charset="-122"/>
              </a:rPr>
              <a:t>x-calendar</a:t>
            </a:r>
            <a:r>
              <a:rPr lang="zh-CN" altLang="zh-CN" dirty="0" smtClean="0">
                <a:solidFill>
                  <a:srgbClr val="A5C261"/>
                </a:solidFill>
                <a:latin typeface="宋体" panose="02010600030101010101" pitchFamily="2" charset="-122"/>
              </a:rPr>
              <a:t>.</a:t>
            </a:r>
            <a:r>
              <a:rPr lang="zh-CN" altLang="zh-CN" dirty="0">
                <a:solidFill>
                  <a:srgbClr val="A5C261"/>
                </a:solidFill>
                <a:latin typeface="宋体" panose="02010600030101010101" pitchFamily="2" charset="-122"/>
              </a:rPr>
              <a:t>html"</a:t>
            </a:r>
            <a:r>
              <a:rPr lang="zh-CN" altLang="zh-CN" dirty="0">
                <a:solidFill>
                  <a:srgbClr val="E8BF6A"/>
                </a:solidFill>
                <a:latin typeface="宋体" panose="02010600030101010101" pitchFamily="2" charset="-122"/>
              </a:rPr>
              <a:t>&gt;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rgbClr val="E8BF6A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&lt;x-calendar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date=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"2015-06-20"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&gt;&lt;/x-calendar&gt;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592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MVVM</a:t>
            </a:r>
            <a:r>
              <a:rPr lang="zh-CN" altLang="en-US" dirty="0" smtClean="0"/>
              <a:t>的产生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zh-CN" altLang="en-US" dirty="0" smtClean="0"/>
              <a:t>微软</a:t>
            </a:r>
            <a:r>
              <a:rPr lang="en-US" altLang="zh-CN" dirty="0" smtClean="0"/>
              <a:t>2005</a:t>
            </a:r>
            <a:r>
              <a:rPr lang="zh-CN" altLang="en-US" dirty="0" smtClean="0"/>
              <a:t>年左右发明</a:t>
            </a:r>
            <a:r>
              <a:rPr lang="en-US" altLang="zh-CN" dirty="0" smtClean="0"/>
              <a:t>WFP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低</a:t>
            </a:r>
            <a:r>
              <a:rPr lang="zh-CN" altLang="en-US" dirty="0" smtClean="0"/>
              <a:t>耦合：视图可以独立于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的变化和修改，一个</a:t>
            </a:r>
            <a:r>
              <a:rPr lang="en-US" altLang="zh-CN" dirty="0" err="1" smtClean="0"/>
              <a:t>ViewModel</a:t>
            </a:r>
            <a:r>
              <a:rPr lang="zh-CN" altLang="en-US" dirty="0" smtClean="0"/>
              <a:t>可以绑定到不同的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上，当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变化的时候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可以不变，当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变化的时候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也可以不变。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可复用：可以把一些视图逻辑放入一个</a:t>
            </a:r>
            <a:r>
              <a:rPr lang="en-US" altLang="zh-CN" dirty="0" err="1" smtClean="0"/>
              <a:t>ViewModel</a:t>
            </a:r>
            <a:r>
              <a:rPr lang="zh-CN" altLang="en-US" dirty="0" smtClean="0"/>
              <a:t>里面，让很多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重用这段视图逻辑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可</a:t>
            </a:r>
            <a:r>
              <a:rPr lang="zh-CN" altLang="en-US" dirty="0" smtClean="0"/>
              <a:t>测试：界面素来比较难于测试，现在测试可以针对</a:t>
            </a:r>
            <a:r>
              <a:rPr lang="en-US" altLang="zh-CN" dirty="0" err="1" smtClean="0"/>
              <a:t>ViewModel</a:t>
            </a:r>
            <a:r>
              <a:rPr lang="zh-CN" altLang="en-US" dirty="0" smtClean="0"/>
              <a:t>来写。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8104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/>
              <a:t>VM</a:t>
            </a:r>
            <a:r>
              <a:rPr lang="zh-CN" altLang="en-US" dirty="0"/>
              <a:t>的操作成为</a:t>
            </a:r>
            <a:r>
              <a:rPr lang="en-US" altLang="zh-CN" dirty="0"/>
              <a:t>JS</a:t>
            </a:r>
            <a:r>
              <a:rPr lang="zh-CN" altLang="en-US" dirty="0"/>
              <a:t>编程的核心</a:t>
            </a:r>
          </a:p>
        </p:txBody>
      </p:sp>
      <p:pic>
        <p:nvPicPr>
          <p:cNvPr id="4" name="内容占位符 3" descr="MVVM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0" b="1755"/>
          <a:stretch>
            <a:fillRect/>
          </a:stretch>
        </p:blipFill>
        <p:spPr bwMode="auto">
          <a:xfrm>
            <a:off x="2163652" y="2678806"/>
            <a:ext cx="6542466" cy="265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2075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MVVM</a:t>
            </a:r>
            <a:r>
              <a:rPr lang="zh-CN" altLang="en-US" dirty="0" smtClean="0"/>
              <a:t>的杰出</a:t>
            </a:r>
            <a:r>
              <a:rPr lang="zh-CN" altLang="en-US" cap="none" dirty="0" smtClean="0"/>
              <a:t>代表</a:t>
            </a:r>
            <a:r>
              <a:rPr lang="en-US" altLang="zh-CN" cap="none" dirty="0" err="1" smtClean="0"/>
              <a:t>angularjs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关于</a:t>
            </a:r>
            <a:r>
              <a:rPr lang="en-US" altLang="zh-CN" dirty="0"/>
              <a:t>Angular </a:t>
            </a:r>
            <a:r>
              <a:rPr lang="zh-CN" altLang="en-US" dirty="0"/>
              <a:t>的起源，我可以追溯到</a:t>
            </a:r>
            <a:r>
              <a:rPr lang="en-US" altLang="zh-CN" dirty="0"/>
              <a:t>2009 </a:t>
            </a:r>
            <a:r>
              <a:rPr lang="zh-CN" altLang="en-US" dirty="0"/>
              <a:t>年的</a:t>
            </a:r>
            <a:r>
              <a:rPr lang="en-US" altLang="zh-CN" dirty="0"/>
              <a:t>Google Feedback </a:t>
            </a:r>
            <a:r>
              <a:rPr lang="zh-CN" altLang="en-US" dirty="0"/>
              <a:t>项目。当时，对于项目的开发速度以及如何编写可测试代码的问题，我们已经经受了几个月的折磨。</a:t>
            </a:r>
            <a:r>
              <a:rPr lang="en-US" altLang="zh-CN" dirty="0"/>
              <a:t>6 </a:t>
            </a:r>
            <a:r>
              <a:rPr lang="zh-CN" altLang="en-US" dirty="0"/>
              <a:t>个月时，我们开发了差不多</a:t>
            </a:r>
            <a:r>
              <a:rPr lang="en-US" altLang="zh-CN" dirty="0"/>
              <a:t>17000 </a:t>
            </a:r>
            <a:r>
              <a:rPr lang="zh-CN" altLang="en-US" dirty="0"/>
              <a:t>行前端代码。这时候，团队中的一个成员</a:t>
            </a:r>
            <a:r>
              <a:rPr lang="en-US" altLang="zh-CN" dirty="0" err="1"/>
              <a:t>Misko</a:t>
            </a:r>
            <a:r>
              <a:rPr lang="en-US" altLang="zh-CN" dirty="0"/>
              <a:t> </a:t>
            </a:r>
            <a:r>
              <a:rPr lang="en-US" altLang="zh-CN" dirty="0" err="1"/>
              <a:t>Hevery</a:t>
            </a:r>
            <a:r>
              <a:rPr lang="en-US" altLang="zh-CN" dirty="0"/>
              <a:t> </a:t>
            </a:r>
            <a:r>
              <a:rPr lang="zh-CN" altLang="en-US" dirty="0"/>
              <a:t>做出了一个大胆的宣言：利用他自己业余时间所开发的一个开源库，他可以在两周之内把目前所有东西重写一遍。</a:t>
            </a:r>
            <a:br>
              <a:rPr lang="zh-CN" altLang="en-US" dirty="0"/>
            </a:br>
            <a:r>
              <a:rPr lang="zh-CN" altLang="en-US" dirty="0"/>
              <a:t>我当时想，两周的时间并不会给我们造成太大的影响，同时我们也接受了</a:t>
            </a:r>
            <a:r>
              <a:rPr lang="en-US" altLang="zh-CN" dirty="0" err="1"/>
              <a:t>Misko</a:t>
            </a:r>
            <a:r>
              <a:rPr lang="en-US" altLang="zh-CN" dirty="0"/>
              <a:t> </a:t>
            </a:r>
            <a:r>
              <a:rPr lang="zh-CN" altLang="en-US" dirty="0"/>
              <a:t>努力构建一些东西的想法。然而</a:t>
            </a:r>
            <a:r>
              <a:rPr lang="en-US" altLang="zh-CN" dirty="0" err="1"/>
              <a:t>Misko</a:t>
            </a:r>
            <a:r>
              <a:rPr lang="en-US" altLang="zh-CN" dirty="0"/>
              <a:t> </a:t>
            </a:r>
            <a:r>
              <a:rPr lang="zh-CN" altLang="en-US" dirty="0"/>
              <a:t>最终还是估算错了时间，他用了三个星期。但是，我们所有人还是被他深深地震撼了，更让我们感到震撼的是，他所开发的新应用的代码量从原来的</a:t>
            </a:r>
            <a:r>
              <a:rPr lang="en-US" altLang="zh-CN" dirty="0"/>
              <a:t>17000 </a:t>
            </a:r>
            <a:r>
              <a:rPr lang="zh-CN" altLang="en-US" dirty="0"/>
              <a:t>行压缩到了</a:t>
            </a:r>
            <a:r>
              <a:rPr lang="en-US" altLang="zh-CN" dirty="0"/>
              <a:t>1500 </a:t>
            </a:r>
            <a:r>
              <a:rPr lang="zh-CN" altLang="en-US" dirty="0"/>
              <a:t>行。看起来，</a:t>
            </a:r>
            <a:r>
              <a:rPr lang="en-US" altLang="zh-CN" dirty="0" err="1"/>
              <a:t>Misko</a:t>
            </a:r>
            <a:r>
              <a:rPr lang="en-US" altLang="zh-CN" dirty="0"/>
              <a:t> </a:t>
            </a:r>
            <a:r>
              <a:rPr lang="zh-CN" altLang="en-US" dirty="0"/>
              <a:t>的东西值得深入推广。</a:t>
            </a:r>
            <a:r>
              <a:rPr lang="en-US" altLang="zh-CN" dirty="0" err="1"/>
              <a:t>Misko</a:t>
            </a:r>
            <a:r>
              <a:rPr lang="en-US" altLang="zh-CN" dirty="0"/>
              <a:t> </a:t>
            </a:r>
            <a:r>
              <a:rPr lang="zh-CN" altLang="en-US" dirty="0"/>
              <a:t>和我决定，围绕他所提倡的理念组建一个团队，这个简单的理念就是：简化对</a:t>
            </a:r>
            <a:r>
              <a:rPr lang="en-US" altLang="zh-CN" dirty="0"/>
              <a:t>web </a:t>
            </a:r>
            <a:r>
              <a:rPr lang="zh-CN" altLang="en-US" dirty="0"/>
              <a:t>开发者的经验要求。</a:t>
            </a:r>
            <a:r>
              <a:rPr lang="en-US" altLang="zh-CN" dirty="0" err="1"/>
              <a:t>Shyam</a:t>
            </a:r>
            <a:r>
              <a:rPr lang="en-US" altLang="zh-CN" dirty="0"/>
              <a:t> </a:t>
            </a:r>
            <a:r>
              <a:rPr lang="en-US" altLang="zh-CN" dirty="0" err="1"/>
              <a:t>Seshadri</a:t>
            </a:r>
            <a:r>
              <a:rPr lang="zh-CN" altLang="en-US" dirty="0"/>
              <a:t>，也就是本书的合著者，后来继续领导</a:t>
            </a:r>
            <a:r>
              <a:rPr lang="en-US" altLang="zh-CN" dirty="0" err="1"/>
              <a:t>GoogleFeedback</a:t>
            </a:r>
            <a:r>
              <a:rPr lang="en-US" altLang="zh-CN" dirty="0"/>
              <a:t> </a:t>
            </a:r>
            <a:r>
              <a:rPr lang="zh-CN" altLang="en-US" dirty="0"/>
              <a:t>团队开发了第一款搭载</a:t>
            </a:r>
            <a:r>
              <a:rPr lang="en-US" altLang="zh-CN" dirty="0"/>
              <a:t>Angular </a:t>
            </a:r>
            <a:r>
              <a:rPr lang="zh-CN" altLang="en-US" dirty="0"/>
              <a:t>的应用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0225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609601"/>
            <a:ext cx="10131425" cy="5181600"/>
          </a:xfrm>
        </p:spPr>
        <p:txBody>
          <a:bodyPr>
            <a:noAutofit/>
          </a:bodyPr>
          <a:lstStyle/>
          <a:p>
            <a:r>
              <a:rPr lang="zh-CN" altLang="en-US" sz="3200" dirty="0" smtClean="0"/>
              <a:t>前端组件化</a:t>
            </a:r>
            <a:endParaRPr lang="en-US" altLang="zh-CN" sz="3200" dirty="0" smtClean="0"/>
          </a:p>
          <a:p>
            <a:r>
              <a:rPr lang="zh-CN" altLang="en-US" sz="3200" dirty="0" smtClean="0"/>
              <a:t>前端</a:t>
            </a:r>
            <a:r>
              <a:rPr lang="en-US" altLang="zh-CN" sz="3200" dirty="0" smtClean="0"/>
              <a:t>MVVM</a:t>
            </a:r>
          </a:p>
          <a:p>
            <a:r>
              <a:rPr lang="en-US" altLang="zh-CN" sz="3200" dirty="0" smtClean="0"/>
              <a:t>ES6	</a:t>
            </a:r>
          </a:p>
          <a:p>
            <a:pPr lvl="1"/>
            <a:r>
              <a:rPr lang="en-US" altLang="zh-CN" sz="3000" dirty="0" smtClean="0"/>
              <a:t>ECMASCRIPT</a:t>
            </a:r>
            <a:r>
              <a:rPr lang="zh-CN" altLang="en-US" sz="3000" dirty="0" smtClean="0"/>
              <a:t>简介</a:t>
            </a:r>
            <a:endParaRPr lang="en-US" altLang="zh-CN" sz="3000" dirty="0"/>
          </a:p>
          <a:p>
            <a:pPr lvl="1"/>
            <a:r>
              <a:rPr lang="en-US" altLang="zh-CN" sz="3200" dirty="0" smtClean="0"/>
              <a:t>Promise</a:t>
            </a:r>
          </a:p>
          <a:p>
            <a:pPr lvl="1"/>
            <a:r>
              <a:rPr lang="en-US" altLang="zh-CN" sz="3200" dirty="0" smtClean="0"/>
              <a:t>Generator</a:t>
            </a:r>
          </a:p>
          <a:p>
            <a:pPr lvl="1"/>
            <a:r>
              <a:rPr lang="en-US" altLang="zh-CN" sz="3200" dirty="0" smtClean="0"/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2162340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ECMAScript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ECMAScript</a:t>
            </a:r>
            <a:r>
              <a:rPr lang="zh-CN" altLang="en-US" dirty="0" smtClean="0"/>
              <a:t>（</a:t>
            </a:r>
            <a:r>
              <a:rPr lang="en-US" altLang="zh-CN" dirty="0"/>
              <a:t>European Computer Manufactures </a:t>
            </a:r>
            <a:r>
              <a:rPr lang="en-US" altLang="zh-CN" dirty="0" smtClean="0"/>
              <a:t>Association</a:t>
            </a:r>
            <a:r>
              <a:rPr lang="zh-CN" altLang="en-US" dirty="0" smtClean="0"/>
              <a:t>，</a:t>
            </a:r>
            <a:r>
              <a:rPr lang="zh-CN" altLang="en-US" dirty="0"/>
              <a:t>欧洲计算机制造联合会</a:t>
            </a:r>
            <a:r>
              <a:rPr lang="zh-CN" altLang="en-US" dirty="0" smtClean="0"/>
              <a:t>）是</a:t>
            </a:r>
            <a:r>
              <a:rPr lang="en-US" altLang="zh-CN" dirty="0"/>
              <a:t>JavaScript</a:t>
            </a:r>
            <a:r>
              <a:rPr lang="zh-CN" altLang="en-US" dirty="0"/>
              <a:t>语言的国际标准，</a:t>
            </a:r>
            <a:r>
              <a:rPr lang="en-US" altLang="zh-CN" dirty="0"/>
              <a:t>JavaScript</a:t>
            </a:r>
            <a:r>
              <a:rPr lang="zh-CN" altLang="en-US" dirty="0"/>
              <a:t>是</a:t>
            </a:r>
            <a:r>
              <a:rPr lang="en-US" altLang="zh-CN" dirty="0"/>
              <a:t>ECMAScript</a:t>
            </a:r>
            <a:r>
              <a:rPr lang="zh-CN" altLang="en-US" dirty="0"/>
              <a:t>的实现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1996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月，</a:t>
            </a:r>
            <a:r>
              <a:rPr lang="en-US" altLang="zh-CN" dirty="0"/>
              <a:t>JavaScript</a:t>
            </a:r>
            <a:r>
              <a:rPr lang="zh-CN" altLang="en-US" dirty="0"/>
              <a:t>的创造者</a:t>
            </a:r>
            <a:r>
              <a:rPr lang="en-US" altLang="zh-CN" dirty="0"/>
              <a:t>Netscape</a:t>
            </a:r>
            <a:r>
              <a:rPr lang="zh-CN" altLang="en-US" dirty="0"/>
              <a:t>公司，决定将</a:t>
            </a:r>
            <a:r>
              <a:rPr lang="en-US" altLang="zh-CN" dirty="0"/>
              <a:t>JavaScript</a:t>
            </a:r>
            <a:r>
              <a:rPr lang="zh-CN" altLang="en-US" dirty="0"/>
              <a:t>提交给国际标准化组织</a:t>
            </a:r>
            <a:r>
              <a:rPr lang="en-US" altLang="zh-CN" dirty="0"/>
              <a:t>ECMA</a:t>
            </a:r>
            <a:r>
              <a:rPr lang="zh-CN" altLang="en-US" dirty="0"/>
              <a:t>，希望这种语言能够成为国际标准。次年，</a:t>
            </a:r>
            <a:r>
              <a:rPr lang="en-US" altLang="zh-CN" dirty="0"/>
              <a:t>ECMA</a:t>
            </a:r>
            <a:r>
              <a:rPr lang="zh-CN" altLang="en-US" dirty="0"/>
              <a:t>发布</a:t>
            </a:r>
            <a:r>
              <a:rPr lang="en-US" altLang="zh-CN" dirty="0"/>
              <a:t>262</a:t>
            </a:r>
            <a:r>
              <a:rPr lang="zh-CN" altLang="en-US" dirty="0"/>
              <a:t>号标准文件（</a:t>
            </a:r>
            <a:r>
              <a:rPr lang="en-US" altLang="zh-CN" dirty="0"/>
              <a:t>ECMA-262</a:t>
            </a:r>
            <a:r>
              <a:rPr lang="zh-CN" altLang="en-US" dirty="0"/>
              <a:t>）的第一版，规定了浏览器脚本语言的标准，并将这种语言称为</a:t>
            </a:r>
            <a:r>
              <a:rPr lang="en-US" altLang="zh-CN" dirty="0"/>
              <a:t>ECMAScript</a:t>
            </a:r>
            <a:r>
              <a:rPr lang="zh-CN" altLang="en-US" dirty="0"/>
              <a:t>。这个版本就是</a:t>
            </a:r>
            <a:r>
              <a:rPr lang="en-US" altLang="zh-CN" dirty="0"/>
              <a:t>ECMAScript 1.0</a:t>
            </a:r>
            <a:r>
              <a:rPr lang="zh-CN" altLang="en-US" dirty="0"/>
              <a:t>版。</a:t>
            </a:r>
          </a:p>
          <a:p>
            <a:pPr marL="0" indent="0">
              <a:buNone/>
            </a:pPr>
            <a:r>
              <a:rPr lang="zh-CN" altLang="en-US" dirty="0"/>
              <a:t>之所以不叫</a:t>
            </a:r>
            <a:r>
              <a:rPr lang="en-US" altLang="zh-CN" dirty="0"/>
              <a:t>JavaScript</a:t>
            </a:r>
            <a:r>
              <a:rPr lang="zh-CN" altLang="en-US" dirty="0"/>
              <a:t>，有两个原因。一是商标，</a:t>
            </a:r>
            <a:r>
              <a:rPr lang="en-US" altLang="zh-CN" dirty="0"/>
              <a:t>Java</a:t>
            </a:r>
            <a:r>
              <a:rPr lang="zh-CN" altLang="en-US" dirty="0"/>
              <a:t>是</a:t>
            </a:r>
            <a:r>
              <a:rPr lang="en-US" altLang="zh-CN" dirty="0"/>
              <a:t>Sun</a:t>
            </a:r>
            <a:r>
              <a:rPr lang="zh-CN" altLang="en-US" dirty="0"/>
              <a:t>公司的商标，根据授权协议，只有</a:t>
            </a:r>
            <a:r>
              <a:rPr lang="en-US" altLang="zh-CN" dirty="0"/>
              <a:t>Netscape</a:t>
            </a:r>
            <a:r>
              <a:rPr lang="zh-CN" altLang="en-US" dirty="0"/>
              <a:t>公司可以合法地使用</a:t>
            </a:r>
            <a:r>
              <a:rPr lang="en-US" altLang="zh-CN" dirty="0"/>
              <a:t>JavaScript</a:t>
            </a:r>
            <a:r>
              <a:rPr lang="zh-CN" altLang="en-US" dirty="0"/>
              <a:t>这个名字，且</a:t>
            </a:r>
            <a:r>
              <a:rPr lang="en-US" altLang="zh-CN" dirty="0"/>
              <a:t>JavaScript</a:t>
            </a:r>
            <a:r>
              <a:rPr lang="zh-CN" altLang="en-US" dirty="0"/>
              <a:t>本身也已经被</a:t>
            </a:r>
            <a:r>
              <a:rPr lang="en-US" altLang="zh-CN" dirty="0"/>
              <a:t>Netscape</a:t>
            </a:r>
            <a:r>
              <a:rPr lang="zh-CN" altLang="en-US" dirty="0"/>
              <a:t>公司注册为商标。二是想体现这门语言的制定者是</a:t>
            </a:r>
            <a:r>
              <a:rPr lang="en-US" altLang="zh-CN" dirty="0"/>
              <a:t>ECMA</a:t>
            </a:r>
            <a:r>
              <a:rPr lang="zh-CN" altLang="en-US" dirty="0"/>
              <a:t>，不是</a:t>
            </a:r>
            <a:r>
              <a:rPr lang="en-US" altLang="zh-CN" dirty="0"/>
              <a:t>Netscape</a:t>
            </a:r>
            <a:r>
              <a:rPr lang="zh-CN" altLang="en-US" dirty="0"/>
              <a:t>，这样有利于保证这门语言的开放性和中立性。因此，</a:t>
            </a:r>
            <a:r>
              <a:rPr lang="en-US" altLang="zh-CN" dirty="0"/>
              <a:t>ECMAScript</a:t>
            </a:r>
            <a:r>
              <a:rPr lang="zh-CN" altLang="en-US" dirty="0"/>
              <a:t>和</a:t>
            </a:r>
            <a:r>
              <a:rPr lang="en-US" altLang="zh-CN" dirty="0"/>
              <a:t>JavaScript</a:t>
            </a:r>
            <a:r>
              <a:rPr lang="zh-CN" altLang="en-US" dirty="0"/>
              <a:t>的关系是，前者是后者的规格，后者是前者的一种实现。在日常场合，这两个词是可以互换的。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862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 smtClean="0"/>
              <a:t>Promise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en-US" dirty="0" smtClean="0"/>
              <a:t>嵌套的回调函数</a:t>
            </a:r>
            <a:r>
              <a:rPr kumimoji="1" lang="zh-CN" altLang="en-US" dirty="0" smtClean="0"/>
              <a:t>导致程序的可读性非常差，难以维护。</a:t>
            </a:r>
            <a:endParaRPr kumimoji="1"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回调函数往往只能指定一个，如果有多个操作，就需要改写回调函数。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除了正常的报错机制，错误还可能通过回调函数的形式返回，增加了除错和调试</a:t>
            </a:r>
            <a:r>
              <a:rPr kumimoji="1" lang="zh-CN" altLang="en-US" dirty="0" smtClean="0"/>
              <a:t>的难度</a:t>
            </a:r>
            <a:r>
              <a:rPr kumimoji="1" lang="zh-CN" altLang="en-US" dirty="0" smtClean="0"/>
              <a:t>，而且嵌套函数里的异常外层无法捕捉。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42894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回调地狱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6" name="内容占位符 3" descr="QQ图片20130709142813.jpg"/>
          <p:cNvPicPr>
            <a:picLocks noChangeAspect="1" noChangeArrowheads="1"/>
          </p:cNvPicPr>
          <p:nvPr/>
        </p:nvPicPr>
        <p:blipFill>
          <a:blip r:embed="rId2"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503" y="1811940"/>
            <a:ext cx="5919788" cy="5046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6542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常去区域的回调列表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//</a:t>
            </a:r>
            <a:r>
              <a:rPr lang="zh-CN" altLang="en-US" dirty="0"/>
              <a:t>获取常去城市列表</a:t>
            </a:r>
            <a:br>
              <a:rPr lang="zh-CN" altLang="en-US" dirty="0"/>
            </a:br>
            <a:r>
              <a:rPr lang="en-US" altLang="zh-CN" dirty="0" err="1"/>
              <a:t>dataloader.</a:t>
            </a:r>
            <a:r>
              <a:rPr lang="en-US" altLang="zh-CN" dirty="0" err="1"/>
              <a:t>get</a:t>
            </a:r>
            <a:r>
              <a:rPr lang="en-US" altLang="zh-CN" dirty="0"/>
              <a:t>(</a:t>
            </a:r>
            <a:r>
              <a:rPr lang="en-US" altLang="zh-CN" dirty="0" err="1"/>
              <a:t>rowKey</a:t>
            </a:r>
            <a:r>
              <a:rPr lang="en-US" altLang="zh-CN" dirty="0"/>
              <a:t>, </a:t>
            </a:r>
            <a:r>
              <a:rPr lang="en-US" altLang="zh-CN" dirty="0" err="1"/>
              <a:t>datasource.getSource</a:t>
            </a:r>
            <a:r>
              <a:rPr lang="en-US" altLang="zh-CN" dirty="0"/>
              <a:t>(</a:t>
            </a:r>
            <a:r>
              <a:rPr lang="en-US" altLang="zh-CN" dirty="0"/>
              <a:t>"</a:t>
            </a:r>
            <a:r>
              <a:rPr lang="en-US" altLang="zh-CN" dirty="0" err="1"/>
              <a:t>dshow_permanent_city</a:t>
            </a:r>
            <a:r>
              <a:rPr lang="en-US" altLang="zh-CN" dirty="0"/>
              <a:t>"</a:t>
            </a:r>
            <a:r>
              <a:rPr lang="en-US" altLang="zh-CN" dirty="0"/>
              <a:t>)</a:t>
            </a:r>
            <a:r>
              <a:rPr lang="en-US" altLang="zh-CN" dirty="0"/>
              <a:t>, </a:t>
            </a:r>
            <a:r>
              <a:rPr lang="en-US" altLang="zh-CN" b="1" dirty="0"/>
              <a:t>function </a:t>
            </a:r>
            <a:r>
              <a:rPr lang="en-US" altLang="zh-CN" dirty="0"/>
              <a:t>(</a:t>
            </a:r>
            <a:r>
              <a:rPr lang="en-US" altLang="zh-CN" dirty="0" err="1"/>
              <a:t>cityList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cityList.</a:t>
            </a:r>
            <a:r>
              <a:rPr lang="en-US" altLang="zh-CN" dirty="0" err="1"/>
              <a:t>forEach</a:t>
            </a:r>
            <a:r>
              <a:rPr lang="en-US" altLang="zh-CN" dirty="0"/>
              <a:t>(</a:t>
            </a:r>
            <a:r>
              <a:rPr lang="en-US" altLang="zh-CN" b="1" dirty="0"/>
              <a:t>function </a:t>
            </a:r>
            <a:r>
              <a:rPr lang="en-US" altLang="zh-CN" dirty="0"/>
              <a:t>(city)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/>
              <a:t>//</a:t>
            </a:r>
            <a:r>
              <a:rPr lang="zh-CN" altLang="en-US" dirty="0"/>
              <a:t>根据行政区域编码查找区域名称，查找区域边界</a:t>
            </a:r>
            <a:br>
              <a:rPr lang="zh-CN" altLang="en-US" dirty="0"/>
            </a:br>
            <a:r>
              <a:rPr lang="zh-CN" altLang="en-US" dirty="0"/>
              <a:t>        </a:t>
            </a:r>
            <a:r>
              <a:rPr lang="en-US" altLang="zh-CN" dirty="0" err="1"/>
              <a:t>district.</a:t>
            </a:r>
            <a:r>
              <a:rPr lang="en-US" altLang="zh-CN" dirty="0" err="1"/>
              <a:t>search</a:t>
            </a:r>
            <a:r>
              <a:rPr lang="en-US" altLang="zh-CN" dirty="0"/>
              <a:t>(</a:t>
            </a:r>
            <a:r>
              <a:rPr lang="en-US" altLang="zh-CN" dirty="0" err="1"/>
              <a:t>city.d_adcode</a:t>
            </a:r>
            <a:r>
              <a:rPr lang="en-US" altLang="zh-CN" dirty="0"/>
              <a:t>, </a:t>
            </a:r>
            <a:r>
              <a:rPr lang="en-US" altLang="zh-CN" b="1" dirty="0"/>
              <a:t>function </a:t>
            </a:r>
            <a:r>
              <a:rPr lang="en-US" altLang="zh-CN" dirty="0"/>
              <a:t>() {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dirty="0"/>
              <a:t>//</a:t>
            </a:r>
            <a:r>
              <a:rPr lang="zh-CN" altLang="en-US" dirty="0"/>
              <a:t>查找每个区域下的</a:t>
            </a:r>
            <a:r>
              <a:rPr lang="en-US" altLang="zh-CN" dirty="0"/>
              <a:t>hash</a:t>
            </a:r>
            <a:r>
              <a:rPr lang="zh-CN" altLang="en-US" dirty="0"/>
              <a:t>块列表</a:t>
            </a:r>
            <a:br>
              <a:rPr lang="zh-CN" altLang="en-US" dirty="0"/>
            </a:br>
            <a:r>
              <a:rPr lang="zh-CN" altLang="en-US" dirty="0"/>
              <a:t>            </a:t>
            </a:r>
            <a:r>
              <a:rPr lang="en-US" altLang="zh-CN" dirty="0" err="1"/>
              <a:t>dataloader.</a:t>
            </a:r>
            <a:r>
              <a:rPr lang="en-US" altLang="zh-CN" dirty="0" err="1"/>
              <a:t>get</a:t>
            </a:r>
            <a:r>
              <a:rPr lang="en-US" altLang="zh-CN" dirty="0"/>
              <a:t>(</a:t>
            </a:r>
            <a:r>
              <a:rPr lang="en-US" altLang="zh-CN" dirty="0" err="1"/>
              <a:t>rowKey</a:t>
            </a:r>
            <a:r>
              <a:rPr lang="en-US" altLang="zh-CN" dirty="0"/>
              <a:t>, </a:t>
            </a:r>
            <a:r>
              <a:rPr lang="en-US" altLang="zh-CN" dirty="0" err="1"/>
              <a:t>datasource.getSource</a:t>
            </a:r>
            <a:r>
              <a:rPr lang="en-US" altLang="zh-CN" dirty="0"/>
              <a:t>(</a:t>
            </a:r>
            <a:r>
              <a:rPr lang="en-US" altLang="zh-CN" dirty="0"/>
              <a:t>"</a:t>
            </a:r>
            <a:r>
              <a:rPr lang="en-US" altLang="zh-CN" dirty="0" err="1"/>
              <a:t>dshow_permanent_area</a:t>
            </a:r>
            <a:r>
              <a:rPr lang="en-US" altLang="zh-CN" dirty="0"/>
              <a:t>"</a:t>
            </a:r>
            <a:r>
              <a:rPr lang="en-US" altLang="zh-CN" dirty="0"/>
              <a:t>)</a:t>
            </a:r>
            <a:r>
              <a:rPr lang="en-US" altLang="zh-CN" dirty="0"/>
              <a:t>, </a:t>
            </a:r>
            <a:r>
              <a:rPr lang="en-US" altLang="zh-CN" b="1" dirty="0"/>
              <a:t>function </a:t>
            </a:r>
            <a:r>
              <a:rPr lang="en-US" altLang="zh-CN" dirty="0"/>
              <a:t>(</a:t>
            </a:r>
            <a:r>
              <a:rPr lang="en-US" altLang="zh-CN" dirty="0" err="1"/>
              <a:t>areaList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            </a:t>
            </a:r>
            <a:r>
              <a:rPr lang="en-US" altLang="zh-CN" dirty="0" err="1"/>
              <a:t>areaList.</a:t>
            </a:r>
            <a:r>
              <a:rPr lang="en-US" altLang="zh-CN" dirty="0" err="1"/>
              <a:t>forEach</a:t>
            </a:r>
            <a:r>
              <a:rPr lang="en-US" altLang="zh-CN" dirty="0"/>
              <a:t>(</a:t>
            </a:r>
            <a:r>
              <a:rPr lang="en-US" altLang="zh-CN" b="1" dirty="0"/>
              <a:t>function </a:t>
            </a:r>
            <a:r>
              <a:rPr lang="en-US" altLang="zh-CN" dirty="0"/>
              <a:t>(area) {</a:t>
            </a:r>
            <a:br>
              <a:rPr lang="en-US" altLang="zh-CN" dirty="0"/>
            </a:br>
            <a:r>
              <a:rPr lang="en-US" altLang="zh-CN" dirty="0"/>
              <a:t>                    </a:t>
            </a:r>
            <a:r>
              <a:rPr lang="en-US" altLang="zh-CN" dirty="0"/>
              <a:t>//</a:t>
            </a:r>
            <a:r>
              <a:rPr lang="zh-CN" altLang="en-US" dirty="0"/>
              <a:t>转换</a:t>
            </a:r>
            <a:r>
              <a:rPr lang="en-US" altLang="zh-CN" dirty="0"/>
              <a:t>hash</a:t>
            </a:r>
            <a:r>
              <a:rPr lang="zh-CN" altLang="en-US" dirty="0"/>
              <a:t>块的</a:t>
            </a:r>
            <a:r>
              <a:rPr lang="en-US" altLang="zh-CN" dirty="0" err="1"/>
              <a:t>gps</a:t>
            </a:r>
            <a:r>
              <a:rPr lang="zh-CN" altLang="en-US" dirty="0"/>
              <a:t>坐标系为高德坐标系</a:t>
            </a:r>
            <a:br>
              <a:rPr lang="zh-CN" altLang="en-US" dirty="0"/>
            </a:br>
            <a:r>
              <a:rPr lang="zh-CN" altLang="en-US" dirty="0"/>
              <a:t>                    </a:t>
            </a:r>
            <a:r>
              <a:rPr lang="en-US" altLang="zh-CN" dirty="0" err="1"/>
              <a:t>datautils.getGD</a:t>
            </a:r>
            <a:r>
              <a:rPr lang="en-US" altLang="zh-CN" dirty="0"/>
              <a:t>(</a:t>
            </a:r>
            <a:r>
              <a:rPr lang="en-US" altLang="zh-CN" dirty="0" err="1"/>
              <a:t>area.d_geohash_x</a:t>
            </a:r>
            <a:r>
              <a:rPr lang="en-US" altLang="zh-CN" dirty="0"/>
              <a:t>, </a:t>
            </a:r>
            <a:r>
              <a:rPr lang="en-US" altLang="zh-CN" dirty="0" err="1"/>
              <a:t>area.d_geohash_y</a:t>
            </a:r>
            <a:r>
              <a:rPr lang="en-US" altLang="zh-CN" dirty="0"/>
              <a:t>, </a:t>
            </a:r>
            <a:r>
              <a:rPr lang="en-US" altLang="zh-CN" b="1" dirty="0"/>
              <a:t>function </a:t>
            </a:r>
            <a:r>
              <a:rPr lang="en-US" altLang="zh-CN" dirty="0"/>
              <a:t>(</a:t>
            </a:r>
            <a:r>
              <a:rPr lang="en-US" altLang="zh-CN" dirty="0" err="1"/>
              <a:t>gdx</a:t>
            </a:r>
            <a:r>
              <a:rPr lang="en-US" altLang="zh-CN" dirty="0"/>
              <a:t>, </a:t>
            </a:r>
            <a:r>
              <a:rPr lang="en-US" altLang="zh-CN" dirty="0" err="1"/>
              <a:t>gdy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                    </a:t>
            </a:r>
            <a:r>
              <a:rPr lang="en-US" altLang="zh-CN" dirty="0"/>
              <a:t>//</a:t>
            </a:r>
            <a:r>
              <a:rPr lang="zh-CN" altLang="en-US" dirty="0"/>
              <a:t>根据高德坐标系查找逆地理编码信息</a:t>
            </a:r>
            <a:br>
              <a:rPr lang="zh-CN" altLang="en-US" dirty="0"/>
            </a:br>
            <a:r>
              <a:rPr lang="zh-CN" altLang="en-US" dirty="0"/>
              <a:t>                        </a:t>
            </a:r>
            <a:r>
              <a:rPr lang="en-US" altLang="zh-CN" dirty="0" err="1"/>
              <a:t>MGeocoder.getAddress</a:t>
            </a:r>
            <a:r>
              <a:rPr lang="en-US" altLang="zh-CN" dirty="0"/>
              <a:t>(</a:t>
            </a:r>
            <a:r>
              <a:rPr lang="en-US" altLang="zh-CN" b="1" dirty="0"/>
              <a:t>new </a:t>
            </a:r>
            <a:r>
              <a:rPr lang="en-US" altLang="zh-CN" dirty="0" err="1"/>
              <a:t>AMap.LngLat</a:t>
            </a:r>
            <a:r>
              <a:rPr lang="en-US" altLang="zh-CN" dirty="0"/>
              <a:t>(</a:t>
            </a:r>
            <a:r>
              <a:rPr lang="en-US" altLang="zh-CN" dirty="0" err="1"/>
              <a:t>area.gdx</a:t>
            </a:r>
            <a:r>
              <a:rPr lang="en-US" altLang="zh-CN" dirty="0"/>
              <a:t>, </a:t>
            </a:r>
            <a:r>
              <a:rPr lang="en-US" altLang="zh-CN" dirty="0" err="1"/>
              <a:t>area.gdy</a:t>
            </a:r>
            <a:r>
              <a:rPr lang="en-US" altLang="zh-CN" dirty="0"/>
              <a:t>)</a:t>
            </a:r>
            <a:r>
              <a:rPr lang="en-US" altLang="zh-CN" dirty="0"/>
              <a:t>, </a:t>
            </a:r>
            <a:r>
              <a:rPr lang="en-US" altLang="zh-CN" b="1" dirty="0"/>
              <a:t>function </a:t>
            </a:r>
            <a:r>
              <a:rPr lang="en-US" altLang="zh-CN" dirty="0"/>
              <a:t>() {</a:t>
            </a:r>
            <a:br>
              <a:rPr lang="en-US" altLang="zh-CN" dirty="0"/>
            </a:br>
            <a:r>
              <a:rPr lang="en-US" altLang="zh-CN" dirty="0"/>
              <a:t>                            </a:t>
            </a:r>
            <a:r>
              <a:rPr lang="en-US" altLang="zh-CN" dirty="0"/>
              <a:t>//</a:t>
            </a:r>
            <a:r>
              <a:rPr lang="zh-CN" altLang="en-US" dirty="0"/>
              <a:t>所有</a:t>
            </a:r>
            <a:r>
              <a:rPr lang="en-US" altLang="zh-CN" dirty="0"/>
              <a:t>hash</a:t>
            </a:r>
            <a:r>
              <a:rPr lang="zh-CN" altLang="en-US" dirty="0"/>
              <a:t>块加载完毕时，计算颜色尺。</a:t>
            </a:r>
            <a:br>
              <a:rPr lang="zh-CN" altLang="en-US" dirty="0"/>
            </a:br>
            <a:r>
              <a:rPr lang="zh-CN" altLang="en-US" dirty="0"/>
              <a:t>                            </a:t>
            </a:r>
            <a:r>
              <a:rPr lang="en-US" altLang="zh-CN" dirty="0"/>
              <a:t>//....</a:t>
            </a:r>
            <a:br>
              <a:rPr lang="en-US" altLang="zh-CN" dirty="0"/>
            </a:br>
            <a:r>
              <a:rPr lang="en-US" altLang="zh-CN" dirty="0"/>
              <a:t>                        </a:t>
            </a:r>
            <a:r>
              <a:rPr lang="en-US" altLang="zh-CN" dirty="0"/>
              <a:t>})</a:t>
            </a:r>
            <a:br>
              <a:rPr lang="en-US" altLang="zh-CN" dirty="0"/>
            </a:br>
            <a:r>
              <a:rPr lang="en-US" altLang="zh-CN" dirty="0"/>
              <a:t>                    })</a:t>
            </a:r>
            <a:br>
              <a:rPr lang="en-US" altLang="zh-CN" dirty="0"/>
            </a:br>
            <a:r>
              <a:rPr lang="en-US" altLang="zh-CN" dirty="0"/>
              <a:t>                })</a:t>
            </a:r>
            <a:br>
              <a:rPr lang="en-US" altLang="zh-CN" dirty="0"/>
            </a:br>
            <a:r>
              <a:rPr lang="en-US" altLang="zh-CN" dirty="0"/>
              <a:t>            })</a:t>
            </a:r>
            <a:br>
              <a:rPr lang="en-US" altLang="zh-CN" dirty="0"/>
            </a:br>
            <a:r>
              <a:rPr lang="en-US" altLang="zh-CN" dirty="0"/>
              <a:t>        })</a:t>
            </a:r>
            <a:br>
              <a:rPr lang="en-US" altLang="zh-CN" dirty="0"/>
            </a:br>
            <a:r>
              <a:rPr lang="en-US" altLang="zh-CN" dirty="0"/>
              <a:t>    })</a:t>
            </a:r>
            <a:br>
              <a:rPr lang="en-US" altLang="zh-CN" dirty="0"/>
            </a:br>
            <a:r>
              <a:rPr lang="en-US" altLang="zh-CN" dirty="0"/>
              <a:t>})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29437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常去区域的回调列表加入异常处理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zh-CN" dirty="0"/>
              <a:t>//</a:t>
            </a:r>
            <a:r>
              <a:rPr lang="zh-CN" altLang="en-US" dirty="0"/>
              <a:t>获取常去城市列表</a:t>
            </a:r>
            <a:br>
              <a:rPr lang="zh-CN" altLang="en-US" dirty="0"/>
            </a:br>
            <a:r>
              <a:rPr lang="en-US" altLang="zh-CN" dirty="0" err="1"/>
              <a:t>dataloader.</a:t>
            </a:r>
            <a:r>
              <a:rPr lang="en-US" altLang="zh-CN" dirty="0" err="1"/>
              <a:t>get</a:t>
            </a:r>
            <a:r>
              <a:rPr lang="en-US" altLang="zh-CN" dirty="0"/>
              <a:t>(</a:t>
            </a:r>
            <a:r>
              <a:rPr lang="en-US" altLang="zh-CN" dirty="0" err="1"/>
              <a:t>rowKey</a:t>
            </a:r>
            <a:r>
              <a:rPr lang="en-US" altLang="zh-CN" dirty="0"/>
              <a:t>, </a:t>
            </a:r>
            <a:r>
              <a:rPr lang="en-US" altLang="zh-CN" dirty="0" err="1"/>
              <a:t>datasource.getSource</a:t>
            </a:r>
            <a:r>
              <a:rPr lang="en-US" altLang="zh-CN" dirty="0"/>
              <a:t>(</a:t>
            </a:r>
            <a:r>
              <a:rPr lang="en-US" altLang="zh-CN" dirty="0"/>
              <a:t>"</a:t>
            </a:r>
            <a:r>
              <a:rPr lang="en-US" altLang="zh-CN" dirty="0" err="1"/>
              <a:t>dshow_permanent_city</a:t>
            </a:r>
            <a:r>
              <a:rPr lang="en-US" altLang="zh-CN" dirty="0"/>
              <a:t>"</a:t>
            </a:r>
            <a:r>
              <a:rPr lang="en-US" altLang="zh-CN" dirty="0"/>
              <a:t>)</a:t>
            </a:r>
            <a:r>
              <a:rPr lang="en-US" altLang="zh-CN" dirty="0"/>
              <a:t>, </a:t>
            </a:r>
            <a:r>
              <a:rPr lang="en-US" altLang="zh-CN" b="1" dirty="0"/>
              <a:t>function </a:t>
            </a:r>
            <a:r>
              <a:rPr lang="en-US" altLang="zh-CN" dirty="0"/>
              <a:t>(</a:t>
            </a:r>
            <a:r>
              <a:rPr lang="en-US" altLang="zh-CN" dirty="0" err="1"/>
              <a:t>cityList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cityList.</a:t>
            </a:r>
            <a:r>
              <a:rPr lang="en-US" altLang="zh-CN" dirty="0" err="1"/>
              <a:t>forEach</a:t>
            </a:r>
            <a:r>
              <a:rPr lang="en-US" altLang="zh-CN" dirty="0"/>
              <a:t>(</a:t>
            </a:r>
            <a:r>
              <a:rPr lang="en-US" altLang="zh-CN" b="1" dirty="0"/>
              <a:t>function </a:t>
            </a:r>
            <a:r>
              <a:rPr lang="en-US" altLang="zh-CN" dirty="0"/>
              <a:t>(city)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/>
              <a:t>//</a:t>
            </a:r>
            <a:r>
              <a:rPr lang="zh-CN" altLang="en-US" dirty="0"/>
              <a:t>根据行政区域编码查找区域名称，查找区域边界</a:t>
            </a:r>
            <a:br>
              <a:rPr lang="zh-CN" altLang="en-US" dirty="0"/>
            </a:br>
            <a:r>
              <a:rPr lang="zh-CN" altLang="en-US" dirty="0"/>
              <a:t>        </a:t>
            </a:r>
            <a:r>
              <a:rPr lang="en-US" altLang="zh-CN" b="1" dirty="0"/>
              <a:t>try 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dirty="0"/>
              <a:t>//...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/>
              <a:t>} </a:t>
            </a:r>
            <a:r>
              <a:rPr lang="en-US" altLang="zh-CN" b="1" dirty="0"/>
              <a:t>catch </a:t>
            </a:r>
            <a:r>
              <a:rPr lang="en-US" altLang="zh-CN" dirty="0"/>
              <a:t>(e) {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dirty="0"/>
              <a:t>//...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district.</a:t>
            </a:r>
            <a:r>
              <a:rPr lang="en-US" altLang="zh-CN" dirty="0" err="1"/>
              <a:t>search</a:t>
            </a:r>
            <a:r>
              <a:rPr lang="en-US" altLang="zh-CN" dirty="0"/>
              <a:t>(</a:t>
            </a:r>
            <a:r>
              <a:rPr lang="en-US" altLang="zh-CN" dirty="0" err="1"/>
              <a:t>city.d_adcode</a:t>
            </a:r>
            <a:r>
              <a:rPr lang="en-US" altLang="zh-CN" dirty="0"/>
              <a:t>, </a:t>
            </a:r>
            <a:r>
              <a:rPr lang="en-US" altLang="zh-CN" b="1" dirty="0"/>
              <a:t>function </a:t>
            </a:r>
            <a:r>
              <a:rPr lang="en-US" altLang="zh-CN" dirty="0"/>
              <a:t>() {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dirty="0"/>
              <a:t>//</a:t>
            </a:r>
            <a:r>
              <a:rPr lang="zh-CN" altLang="en-US" dirty="0"/>
              <a:t>查找每个区域下的</a:t>
            </a:r>
            <a:r>
              <a:rPr lang="en-US" altLang="zh-CN" dirty="0"/>
              <a:t>hash</a:t>
            </a:r>
            <a:r>
              <a:rPr lang="zh-CN" altLang="en-US" dirty="0"/>
              <a:t>块列表</a:t>
            </a:r>
            <a:br>
              <a:rPr lang="zh-CN" altLang="en-US" dirty="0"/>
            </a:br>
            <a:r>
              <a:rPr lang="zh-CN" altLang="en-US" dirty="0"/>
              <a:t>            </a:t>
            </a:r>
            <a:r>
              <a:rPr lang="en-US" altLang="zh-CN" b="1" dirty="0"/>
              <a:t>try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        }</a:t>
            </a:r>
            <a:r>
              <a:rPr lang="en-US" altLang="zh-CN" b="1" dirty="0"/>
              <a:t>catch</a:t>
            </a:r>
            <a:r>
              <a:rPr lang="en-US" altLang="zh-CN" dirty="0"/>
              <a:t>(e){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        }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dirty="0" err="1"/>
              <a:t>dataloader.</a:t>
            </a:r>
            <a:r>
              <a:rPr lang="en-US" altLang="zh-CN" dirty="0" err="1"/>
              <a:t>get</a:t>
            </a:r>
            <a:r>
              <a:rPr lang="en-US" altLang="zh-CN" dirty="0"/>
              <a:t>(</a:t>
            </a:r>
            <a:r>
              <a:rPr lang="en-US" altLang="zh-CN" dirty="0" err="1"/>
              <a:t>rowKey</a:t>
            </a:r>
            <a:r>
              <a:rPr lang="en-US" altLang="zh-CN" dirty="0"/>
              <a:t>, </a:t>
            </a:r>
            <a:r>
              <a:rPr lang="en-US" altLang="zh-CN" dirty="0" err="1"/>
              <a:t>datasource.getSource</a:t>
            </a:r>
            <a:r>
              <a:rPr lang="en-US" altLang="zh-CN" dirty="0"/>
              <a:t>(</a:t>
            </a:r>
            <a:r>
              <a:rPr lang="en-US" altLang="zh-CN" dirty="0"/>
              <a:t>"</a:t>
            </a:r>
            <a:r>
              <a:rPr lang="en-US" altLang="zh-CN" dirty="0" err="1"/>
              <a:t>dshow_permanent_area</a:t>
            </a:r>
            <a:r>
              <a:rPr lang="en-US" altLang="zh-CN" dirty="0"/>
              <a:t>"</a:t>
            </a:r>
            <a:r>
              <a:rPr lang="en-US" altLang="zh-CN" dirty="0"/>
              <a:t>)</a:t>
            </a:r>
            <a:r>
              <a:rPr lang="en-US" altLang="zh-CN" dirty="0"/>
              <a:t>, </a:t>
            </a:r>
            <a:r>
              <a:rPr lang="en-US" altLang="zh-CN" b="1" dirty="0"/>
              <a:t>function </a:t>
            </a:r>
            <a:r>
              <a:rPr lang="en-US" altLang="zh-CN" dirty="0"/>
              <a:t>(</a:t>
            </a:r>
            <a:r>
              <a:rPr lang="en-US" altLang="zh-CN" dirty="0" err="1"/>
              <a:t>areaList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            </a:t>
            </a:r>
            <a:r>
              <a:rPr lang="en-US" altLang="zh-CN" b="1" dirty="0"/>
              <a:t>try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            }</a:t>
            </a:r>
            <a:r>
              <a:rPr lang="en-US" altLang="zh-CN" b="1" dirty="0"/>
              <a:t>catch</a:t>
            </a:r>
            <a:r>
              <a:rPr lang="en-US" altLang="zh-CN" dirty="0"/>
              <a:t>(e){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            }</a:t>
            </a:r>
            <a:br>
              <a:rPr lang="en-US" altLang="zh-CN" dirty="0"/>
            </a:br>
            <a:r>
              <a:rPr lang="en-US" altLang="zh-CN" dirty="0"/>
              <a:t>                </a:t>
            </a:r>
            <a:r>
              <a:rPr lang="en-US" altLang="zh-CN" dirty="0" err="1"/>
              <a:t>areaList.</a:t>
            </a:r>
            <a:r>
              <a:rPr lang="en-US" altLang="zh-CN" dirty="0" err="1"/>
              <a:t>forEach</a:t>
            </a:r>
            <a:r>
              <a:rPr lang="en-US" altLang="zh-CN" dirty="0"/>
              <a:t>(</a:t>
            </a:r>
            <a:r>
              <a:rPr lang="en-US" altLang="zh-CN" b="1" dirty="0"/>
              <a:t>function </a:t>
            </a:r>
            <a:r>
              <a:rPr lang="en-US" altLang="zh-CN" dirty="0"/>
              <a:t>(area) {</a:t>
            </a:r>
            <a:br>
              <a:rPr lang="en-US" altLang="zh-CN" dirty="0"/>
            </a:br>
            <a:r>
              <a:rPr lang="en-US" altLang="zh-CN" dirty="0"/>
              <a:t>                    </a:t>
            </a:r>
            <a:r>
              <a:rPr lang="en-US" altLang="zh-CN" dirty="0"/>
              <a:t>//</a:t>
            </a:r>
            <a:r>
              <a:rPr lang="zh-CN" altLang="en-US" dirty="0"/>
              <a:t>转换</a:t>
            </a:r>
            <a:r>
              <a:rPr lang="en-US" altLang="zh-CN" dirty="0"/>
              <a:t>hash</a:t>
            </a:r>
            <a:r>
              <a:rPr lang="zh-CN" altLang="en-US" dirty="0"/>
              <a:t>块的</a:t>
            </a:r>
            <a:r>
              <a:rPr lang="en-US" altLang="zh-CN" dirty="0" err="1"/>
              <a:t>gps</a:t>
            </a:r>
            <a:r>
              <a:rPr lang="zh-CN" altLang="en-US" dirty="0"/>
              <a:t>坐标系为高德坐标系</a:t>
            </a:r>
            <a:br>
              <a:rPr lang="zh-CN" altLang="en-US" dirty="0"/>
            </a:br>
            <a:r>
              <a:rPr lang="zh-CN" altLang="en-US" dirty="0"/>
              <a:t>                    </a:t>
            </a:r>
            <a:r>
              <a:rPr lang="en-US" altLang="zh-CN" b="1" dirty="0"/>
              <a:t>try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                }</a:t>
            </a:r>
            <a:r>
              <a:rPr lang="en-US" altLang="zh-CN" b="1" dirty="0"/>
              <a:t>catch</a:t>
            </a:r>
            <a:r>
              <a:rPr lang="en-US" altLang="zh-CN" dirty="0"/>
              <a:t>(e){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                }</a:t>
            </a:r>
            <a:br>
              <a:rPr lang="en-US" altLang="zh-CN" dirty="0"/>
            </a:br>
            <a:r>
              <a:rPr lang="en-US" altLang="zh-CN" dirty="0"/>
              <a:t>                    </a:t>
            </a:r>
            <a:r>
              <a:rPr lang="en-US" altLang="zh-CN" dirty="0" err="1"/>
              <a:t>datautils.getGD</a:t>
            </a:r>
            <a:r>
              <a:rPr lang="en-US" altLang="zh-CN" dirty="0"/>
              <a:t>(</a:t>
            </a:r>
            <a:r>
              <a:rPr lang="en-US" altLang="zh-CN" dirty="0" err="1"/>
              <a:t>area.d_geohash_x</a:t>
            </a:r>
            <a:r>
              <a:rPr lang="en-US" altLang="zh-CN" dirty="0"/>
              <a:t>, </a:t>
            </a:r>
            <a:r>
              <a:rPr lang="en-US" altLang="zh-CN" dirty="0" err="1"/>
              <a:t>area.d_geohash_y</a:t>
            </a:r>
            <a:r>
              <a:rPr lang="en-US" altLang="zh-CN" dirty="0"/>
              <a:t>, </a:t>
            </a:r>
            <a:r>
              <a:rPr lang="en-US" altLang="zh-CN" b="1" dirty="0"/>
              <a:t>function </a:t>
            </a:r>
            <a:r>
              <a:rPr lang="en-US" altLang="zh-CN" dirty="0"/>
              <a:t>(</a:t>
            </a:r>
            <a:r>
              <a:rPr lang="en-US" altLang="zh-CN" dirty="0" err="1"/>
              <a:t>gdx</a:t>
            </a:r>
            <a:r>
              <a:rPr lang="en-US" altLang="zh-CN" dirty="0"/>
              <a:t>, </a:t>
            </a:r>
            <a:r>
              <a:rPr lang="en-US" altLang="zh-CN" dirty="0" err="1"/>
              <a:t>gdy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                    </a:t>
            </a:r>
            <a:r>
              <a:rPr lang="en-US" altLang="zh-CN" dirty="0"/>
              <a:t>//</a:t>
            </a:r>
            <a:r>
              <a:rPr lang="zh-CN" altLang="en-US" dirty="0"/>
              <a:t>根据高德坐标系查找逆地理编码信息</a:t>
            </a:r>
            <a:br>
              <a:rPr lang="zh-CN" altLang="en-US" dirty="0"/>
            </a:br>
            <a:r>
              <a:rPr lang="zh-CN" altLang="en-US" dirty="0"/>
              <a:t>                        </a:t>
            </a:r>
            <a:r>
              <a:rPr lang="en-US" altLang="zh-CN" b="1" dirty="0"/>
              <a:t>try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                    }</a:t>
            </a:r>
            <a:r>
              <a:rPr lang="en-US" altLang="zh-CN" b="1" dirty="0"/>
              <a:t>catch</a:t>
            </a:r>
            <a:r>
              <a:rPr lang="en-US" altLang="zh-CN" dirty="0"/>
              <a:t>(e){</a:t>
            </a:r>
            <a:br>
              <a:rPr lang="en-US" altLang="zh-CN" dirty="0"/>
            </a:br>
            <a:r>
              <a:rPr lang="en-US" altLang="zh-CN" dirty="0"/>
              <a:t>                            </a:t>
            </a:r>
            <a:br>
              <a:rPr lang="en-US" altLang="zh-CN" dirty="0"/>
            </a:br>
            <a:r>
              <a:rPr lang="en-US" altLang="zh-CN" dirty="0"/>
              <a:t>                        }</a:t>
            </a:r>
            <a:br>
              <a:rPr lang="en-US" altLang="zh-CN" dirty="0"/>
            </a:br>
            <a:r>
              <a:rPr lang="en-US" altLang="zh-CN" dirty="0"/>
              <a:t>                        </a:t>
            </a:r>
            <a:r>
              <a:rPr lang="en-US" altLang="zh-CN" dirty="0" err="1"/>
              <a:t>MGeocoder.getAddress</a:t>
            </a:r>
            <a:r>
              <a:rPr lang="en-US" altLang="zh-CN" dirty="0"/>
              <a:t>(</a:t>
            </a:r>
            <a:r>
              <a:rPr lang="en-US" altLang="zh-CN" b="1" dirty="0"/>
              <a:t>new </a:t>
            </a:r>
            <a:r>
              <a:rPr lang="en-US" altLang="zh-CN" dirty="0" err="1"/>
              <a:t>AMap.LngLat</a:t>
            </a:r>
            <a:r>
              <a:rPr lang="en-US" altLang="zh-CN" dirty="0"/>
              <a:t>(</a:t>
            </a:r>
            <a:r>
              <a:rPr lang="en-US" altLang="zh-CN" dirty="0" err="1"/>
              <a:t>area.gdx</a:t>
            </a:r>
            <a:r>
              <a:rPr lang="en-US" altLang="zh-CN" dirty="0"/>
              <a:t>, </a:t>
            </a:r>
            <a:r>
              <a:rPr lang="en-US" altLang="zh-CN" dirty="0" err="1"/>
              <a:t>area.gdy</a:t>
            </a:r>
            <a:r>
              <a:rPr lang="en-US" altLang="zh-CN" dirty="0"/>
              <a:t>)</a:t>
            </a:r>
            <a:r>
              <a:rPr lang="en-US" altLang="zh-CN" dirty="0"/>
              <a:t>, </a:t>
            </a:r>
            <a:r>
              <a:rPr lang="en-US" altLang="zh-CN" b="1" dirty="0"/>
              <a:t>function </a:t>
            </a:r>
            <a:r>
              <a:rPr lang="en-US" altLang="zh-CN" dirty="0"/>
              <a:t>() {</a:t>
            </a:r>
            <a:br>
              <a:rPr lang="en-US" altLang="zh-CN" dirty="0"/>
            </a:br>
            <a:r>
              <a:rPr lang="en-US" altLang="zh-CN" dirty="0"/>
              <a:t>                            </a:t>
            </a:r>
            <a:r>
              <a:rPr lang="en-US" altLang="zh-CN" dirty="0"/>
              <a:t>//</a:t>
            </a:r>
            <a:r>
              <a:rPr lang="zh-CN" altLang="en-US" dirty="0"/>
              <a:t>所有</a:t>
            </a:r>
            <a:r>
              <a:rPr lang="en-US" altLang="zh-CN" dirty="0"/>
              <a:t>hash</a:t>
            </a:r>
            <a:r>
              <a:rPr lang="zh-CN" altLang="en-US" dirty="0"/>
              <a:t>块加载完毕时，计算颜色尺。</a:t>
            </a:r>
            <a:br>
              <a:rPr lang="zh-CN" altLang="en-US" dirty="0"/>
            </a:br>
            <a:r>
              <a:rPr lang="zh-CN" altLang="en-US" dirty="0"/>
              <a:t>                            </a:t>
            </a:r>
            <a:r>
              <a:rPr lang="en-US" altLang="zh-CN" dirty="0"/>
              <a:t>//....</a:t>
            </a:r>
            <a:br>
              <a:rPr lang="en-US" altLang="zh-CN" dirty="0"/>
            </a:br>
            <a:r>
              <a:rPr lang="en-US" altLang="zh-CN" dirty="0"/>
              <a:t>                        </a:t>
            </a:r>
            <a:r>
              <a:rPr lang="en-US" altLang="zh-CN" dirty="0"/>
              <a:t>})</a:t>
            </a:r>
            <a:br>
              <a:rPr lang="en-US" altLang="zh-CN" dirty="0"/>
            </a:br>
            <a:r>
              <a:rPr lang="en-US" altLang="zh-CN" dirty="0"/>
              <a:t>                    })</a:t>
            </a:r>
            <a:br>
              <a:rPr lang="en-US" altLang="zh-CN" dirty="0"/>
            </a:br>
            <a:r>
              <a:rPr lang="en-US" altLang="zh-CN" dirty="0"/>
              <a:t>                })</a:t>
            </a:r>
            <a:br>
              <a:rPr lang="en-US" altLang="zh-CN" dirty="0"/>
            </a:br>
            <a:r>
              <a:rPr lang="en-US" altLang="zh-CN" dirty="0"/>
              <a:t>            })</a:t>
            </a:r>
            <a:br>
              <a:rPr lang="en-US" altLang="zh-CN" dirty="0"/>
            </a:br>
            <a:r>
              <a:rPr lang="en-US" altLang="zh-CN" dirty="0"/>
              <a:t>        })</a:t>
            </a:r>
            <a:br>
              <a:rPr lang="en-US" altLang="zh-CN" dirty="0"/>
            </a:br>
            <a:r>
              <a:rPr lang="en-US" altLang="zh-CN" dirty="0"/>
              <a:t>    })</a:t>
            </a:r>
            <a:br>
              <a:rPr lang="en-US" altLang="zh-CN" dirty="0"/>
            </a:br>
            <a:r>
              <a:rPr lang="en-US" altLang="zh-CN" dirty="0"/>
              <a:t>})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6677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cap="none" dirty="0" smtClean="0"/>
              <a:t>Promise</a:t>
            </a:r>
            <a:endParaRPr kumimoji="1"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err="1"/>
              <a:t>dataloader.</a:t>
            </a:r>
            <a:r>
              <a:rPr lang="en-US" altLang="zh-CN" dirty="0" err="1"/>
              <a:t>get</a:t>
            </a:r>
            <a:r>
              <a:rPr lang="en-US" altLang="zh-CN" dirty="0"/>
              <a:t>(</a:t>
            </a:r>
            <a:r>
              <a:rPr lang="en-US" altLang="zh-CN" dirty="0" err="1"/>
              <a:t>rowKey</a:t>
            </a:r>
            <a:r>
              <a:rPr lang="en-US" altLang="zh-CN" dirty="0"/>
              <a:t>, </a:t>
            </a:r>
            <a:r>
              <a:rPr lang="en-US" altLang="zh-CN" dirty="0" err="1"/>
              <a:t>datasource.getSource</a:t>
            </a:r>
            <a:r>
              <a:rPr lang="en-US" altLang="zh-CN" dirty="0"/>
              <a:t>(</a:t>
            </a:r>
            <a:r>
              <a:rPr lang="en-US" altLang="zh-CN" dirty="0"/>
              <a:t>"</a:t>
            </a:r>
            <a:r>
              <a:rPr lang="en-US" altLang="zh-CN" dirty="0" err="1"/>
              <a:t>dshow_permanent_city</a:t>
            </a:r>
            <a:r>
              <a:rPr lang="en-US" altLang="zh-CN" dirty="0"/>
              <a:t>"</a:t>
            </a:r>
            <a:r>
              <a:rPr lang="en-US" altLang="zh-CN" dirty="0"/>
              <a:t>)).</a:t>
            </a:r>
            <a:r>
              <a:rPr lang="en-US" altLang="zh-CN" dirty="0"/>
              <a:t>then</a:t>
            </a:r>
            <a:r>
              <a:rPr lang="en-US" altLang="zh-CN" dirty="0"/>
              <a:t>(</a:t>
            </a:r>
            <a:r>
              <a:rPr lang="en-US" altLang="zh-CN" b="1" dirty="0"/>
              <a:t>function</a:t>
            </a:r>
            <a:r>
              <a:rPr lang="en-US" altLang="zh-CN" dirty="0"/>
              <a:t>(){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/>
              <a:t>return </a:t>
            </a:r>
            <a:r>
              <a:rPr lang="en-US" altLang="zh-CN" dirty="0" err="1"/>
              <a:t>cityList.</a:t>
            </a:r>
            <a:r>
              <a:rPr lang="en-US" altLang="zh-CN" dirty="0" err="1"/>
              <a:t>map</a:t>
            </a:r>
            <a:r>
              <a:rPr lang="en-US" altLang="zh-CN" dirty="0"/>
              <a:t>(</a:t>
            </a:r>
            <a:r>
              <a:rPr lang="en-US" altLang="zh-CN" b="1" dirty="0"/>
              <a:t>function</a:t>
            </a:r>
            <a:r>
              <a:rPr lang="en-US" altLang="zh-CN" dirty="0"/>
              <a:t>(city){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b="1" dirty="0"/>
              <a:t>return </a:t>
            </a:r>
            <a:r>
              <a:rPr lang="en-US" altLang="zh-CN" dirty="0" err="1"/>
              <a:t>district.</a:t>
            </a:r>
            <a:r>
              <a:rPr lang="en-US" altLang="zh-CN" dirty="0" err="1"/>
              <a:t>search</a:t>
            </a:r>
            <a:r>
              <a:rPr lang="en-US" altLang="zh-CN" dirty="0"/>
              <a:t>(</a:t>
            </a:r>
            <a:r>
              <a:rPr lang="en-US" altLang="zh-CN" dirty="0" err="1"/>
              <a:t>city.d_adcode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    })</a:t>
            </a:r>
            <a:br>
              <a:rPr lang="en-US" altLang="zh-CN" dirty="0"/>
            </a:br>
            <a:r>
              <a:rPr lang="en-US" altLang="zh-CN" dirty="0"/>
              <a:t>}).</a:t>
            </a:r>
            <a:r>
              <a:rPr lang="en-US" altLang="zh-CN" dirty="0"/>
              <a:t>then</a:t>
            </a:r>
            <a:r>
              <a:rPr lang="en-US" altLang="zh-CN" dirty="0"/>
              <a:t>(</a:t>
            </a:r>
            <a:r>
              <a:rPr lang="en-US" altLang="zh-CN" b="1" dirty="0"/>
              <a:t>function</a:t>
            </a:r>
            <a:r>
              <a:rPr lang="en-US" altLang="zh-CN" dirty="0"/>
              <a:t>(){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/>
              <a:t>return </a:t>
            </a:r>
            <a:r>
              <a:rPr lang="en-US" altLang="zh-CN" dirty="0" err="1"/>
              <a:t>dataloader.</a:t>
            </a:r>
            <a:r>
              <a:rPr lang="en-US" altLang="zh-CN" dirty="0" err="1"/>
              <a:t>get</a:t>
            </a:r>
            <a:r>
              <a:rPr lang="en-US" altLang="zh-CN" dirty="0"/>
              <a:t>(</a:t>
            </a:r>
            <a:r>
              <a:rPr lang="en-US" altLang="zh-CN" dirty="0" err="1"/>
              <a:t>rowKey</a:t>
            </a:r>
            <a:r>
              <a:rPr lang="en-US" altLang="zh-CN" dirty="0"/>
              <a:t>, </a:t>
            </a:r>
            <a:r>
              <a:rPr lang="en-US" altLang="zh-CN" dirty="0" err="1"/>
              <a:t>datasource.getSource</a:t>
            </a:r>
            <a:r>
              <a:rPr lang="en-US" altLang="zh-CN" dirty="0"/>
              <a:t>(</a:t>
            </a:r>
            <a:r>
              <a:rPr lang="en-US" altLang="zh-CN" dirty="0"/>
              <a:t>"</a:t>
            </a:r>
            <a:r>
              <a:rPr lang="en-US" altLang="zh-CN" dirty="0" err="1"/>
              <a:t>dshow_permanent_area</a:t>
            </a:r>
            <a:r>
              <a:rPr lang="en-US" altLang="zh-CN" dirty="0"/>
              <a:t>"</a:t>
            </a:r>
            <a:r>
              <a:rPr lang="en-US" altLang="zh-CN" dirty="0"/>
              <a:t>))</a:t>
            </a:r>
            <a:br>
              <a:rPr lang="en-US" altLang="zh-CN" dirty="0"/>
            </a:br>
            <a:r>
              <a:rPr lang="en-US" altLang="zh-CN" dirty="0"/>
              <a:t>}).</a:t>
            </a:r>
            <a:r>
              <a:rPr lang="en-US" altLang="zh-CN" dirty="0"/>
              <a:t>then</a:t>
            </a:r>
            <a:r>
              <a:rPr lang="en-US" altLang="zh-CN" dirty="0"/>
              <a:t>(</a:t>
            </a:r>
            <a:r>
              <a:rPr lang="en-US" altLang="zh-CN" b="1" dirty="0"/>
              <a:t>function</a:t>
            </a:r>
            <a:r>
              <a:rPr lang="en-US" altLang="zh-CN" dirty="0"/>
              <a:t>(){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/>
              <a:t>return </a:t>
            </a:r>
            <a:r>
              <a:rPr lang="en-US" altLang="zh-CN" dirty="0" err="1"/>
              <a:t>datautils.getGD</a:t>
            </a:r>
            <a:r>
              <a:rPr lang="en-US" altLang="zh-CN" dirty="0"/>
              <a:t>(</a:t>
            </a:r>
            <a:r>
              <a:rPr lang="en-US" altLang="zh-CN" dirty="0" err="1"/>
              <a:t>area.d_geohash_x</a:t>
            </a:r>
            <a:r>
              <a:rPr lang="en-US" altLang="zh-CN" dirty="0"/>
              <a:t>, </a:t>
            </a:r>
            <a:r>
              <a:rPr lang="en-US" altLang="zh-CN" dirty="0" err="1"/>
              <a:t>area.d_geohash_y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}).</a:t>
            </a:r>
            <a:r>
              <a:rPr lang="en-US" altLang="zh-CN" dirty="0"/>
              <a:t>then</a:t>
            </a:r>
            <a:r>
              <a:rPr lang="en-US" altLang="zh-CN" dirty="0"/>
              <a:t>(</a:t>
            </a:r>
            <a:r>
              <a:rPr lang="en-US" altLang="zh-CN" b="1" dirty="0"/>
              <a:t>function</a:t>
            </a:r>
            <a:r>
              <a:rPr lang="en-US" altLang="zh-CN" dirty="0"/>
              <a:t>(){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/>
              <a:t>return </a:t>
            </a:r>
            <a:r>
              <a:rPr lang="en-US" altLang="zh-CN" dirty="0" err="1"/>
              <a:t>MGeocoder.getAddress</a:t>
            </a:r>
            <a:r>
              <a:rPr lang="en-US" altLang="zh-CN" dirty="0"/>
              <a:t>(</a:t>
            </a:r>
            <a:r>
              <a:rPr lang="en-US" altLang="zh-CN" b="1" dirty="0"/>
              <a:t>new </a:t>
            </a:r>
            <a:r>
              <a:rPr lang="en-US" altLang="zh-CN" dirty="0" err="1"/>
              <a:t>AMap.LngLat</a:t>
            </a:r>
            <a:r>
              <a:rPr lang="en-US" altLang="zh-CN" dirty="0"/>
              <a:t>(</a:t>
            </a:r>
            <a:r>
              <a:rPr lang="en-US" altLang="zh-CN" dirty="0" err="1"/>
              <a:t>area.gdx</a:t>
            </a:r>
            <a:r>
              <a:rPr lang="en-US" altLang="zh-CN" dirty="0"/>
              <a:t>, </a:t>
            </a:r>
            <a:r>
              <a:rPr lang="en-US" altLang="zh-CN" dirty="0" err="1"/>
              <a:t>area.gdy</a:t>
            </a:r>
            <a:r>
              <a:rPr lang="en-US" altLang="zh-CN" dirty="0"/>
              <a:t>))</a:t>
            </a:r>
            <a:br>
              <a:rPr lang="en-US" altLang="zh-CN" dirty="0"/>
            </a:br>
            <a:r>
              <a:rPr lang="en-US" altLang="zh-CN" dirty="0"/>
              <a:t>}).</a:t>
            </a:r>
            <a:r>
              <a:rPr lang="en-US" altLang="zh-CN" dirty="0"/>
              <a:t>catch</a:t>
            </a:r>
            <a:r>
              <a:rPr lang="en-US" altLang="zh-CN" dirty="0"/>
              <a:t>(</a:t>
            </a:r>
            <a:r>
              <a:rPr lang="en-US" altLang="zh-CN" b="1" dirty="0"/>
              <a:t>function</a:t>
            </a:r>
            <a:r>
              <a:rPr lang="en-US" altLang="zh-CN" dirty="0"/>
              <a:t>(e){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/>
              <a:t>//</a:t>
            </a:r>
            <a:r>
              <a:rPr lang="zh-CN" altLang="en-US" dirty="0"/>
              <a:t>异常处理</a:t>
            </a:r>
            <a:br>
              <a:rPr lang="zh-CN" altLang="en-US" dirty="0"/>
            </a:br>
            <a:r>
              <a:rPr lang="en-US" altLang="zh-CN" dirty="0"/>
              <a:t>})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2531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 smtClean="0"/>
              <a:t>Generator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/>
              <a:t>function</a:t>
            </a:r>
            <a:r>
              <a:rPr lang="en-US" altLang="zh-CN" dirty="0"/>
              <a:t>* </a:t>
            </a:r>
            <a:r>
              <a:rPr lang="en-US" altLang="zh-CN" dirty="0" err="1"/>
              <a:t>longRunningTask</a:t>
            </a:r>
            <a:r>
              <a:rPr lang="en-US" altLang="zh-CN" dirty="0"/>
              <a:t>()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/>
              <a:t>try 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dirty="0" err="1"/>
              <a:t>cityList</a:t>
            </a:r>
            <a:r>
              <a:rPr lang="en-US" altLang="zh-CN" dirty="0"/>
              <a:t> = </a:t>
            </a:r>
            <a:r>
              <a:rPr lang="en-US" altLang="zh-CN" b="1" dirty="0"/>
              <a:t>yield </a:t>
            </a:r>
            <a:r>
              <a:rPr lang="en-US" altLang="zh-CN" dirty="0" err="1"/>
              <a:t>dataloader.get</a:t>
            </a:r>
            <a:r>
              <a:rPr lang="en-US" altLang="zh-CN" dirty="0"/>
              <a:t>(</a:t>
            </a:r>
            <a:r>
              <a:rPr lang="en-US" altLang="zh-CN" dirty="0" err="1"/>
              <a:t>rowKey</a:t>
            </a:r>
            <a:r>
              <a:rPr lang="en-US" altLang="zh-CN" dirty="0"/>
              <a:t>, </a:t>
            </a:r>
            <a:r>
              <a:rPr lang="en-US" altLang="zh-CN" dirty="0" err="1"/>
              <a:t>datasource.getSource</a:t>
            </a:r>
            <a:r>
              <a:rPr lang="en-US" altLang="zh-CN" dirty="0"/>
              <a:t>(</a:t>
            </a:r>
            <a:r>
              <a:rPr lang="en-US" altLang="zh-CN" dirty="0"/>
              <a:t>"</a:t>
            </a:r>
            <a:r>
              <a:rPr lang="en-US" altLang="zh-CN" dirty="0" err="1"/>
              <a:t>dshow_permanent_city</a:t>
            </a:r>
            <a:r>
              <a:rPr lang="en-US" altLang="zh-CN" dirty="0"/>
              <a:t>"</a:t>
            </a:r>
            <a:r>
              <a:rPr lang="en-US" altLang="zh-CN" dirty="0"/>
              <a:t>))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cityList.</a:t>
            </a:r>
            <a:r>
              <a:rPr lang="en-US" altLang="zh-CN" dirty="0" err="1"/>
              <a:t>forEach</a:t>
            </a:r>
            <a:r>
              <a:rPr lang="en-US" altLang="zh-CN" dirty="0"/>
              <a:t>(</a:t>
            </a:r>
            <a:r>
              <a:rPr lang="en-US" altLang="zh-CN" b="1" dirty="0"/>
              <a:t>function</a:t>
            </a:r>
            <a:r>
              <a:rPr lang="en-US" altLang="zh-CN" dirty="0"/>
              <a:t>(city){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dirty="0" err="1"/>
              <a:t>areaList</a:t>
            </a:r>
            <a:r>
              <a:rPr lang="en-US" altLang="zh-CN" dirty="0"/>
              <a:t> = </a:t>
            </a:r>
            <a:r>
              <a:rPr lang="en-US" altLang="zh-CN" b="1" dirty="0"/>
              <a:t>yield </a:t>
            </a:r>
            <a:r>
              <a:rPr lang="en-US" altLang="zh-CN" dirty="0" err="1"/>
              <a:t>dataloader.get</a:t>
            </a:r>
            <a:r>
              <a:rPr lang="en-US" altLang="zh-CN" dirty="0"/>
              <a:t>(</a:t>
            </a:r>
            <a:r>
              <a:rPr lang="en-US" altLang="zh-CN" dirty="0" err="1"/>
              <a:t>rowKey</a:t>
            </a:r>
            <a:r>
              <a:rPr lang="en-US" altLang="zh-CN" dirty="0"/>
              <a:t>, </a:t>
            </a:r>
            <a:r>
              <a:rPr lang="en-US" altLang="zh-CN" dirty="0" err="1"/>
              <a:t>datasource.getSource</a:t>
            </a:r>
            <a:r>
              <a:rPr lang="en-US" altLang="zh-CN" dirty="0"/>
              <a:t>(</a:t>
            </a:r>
            <a:r>
              <a:rPr lang="en-US" altLang="zh-CN" dirty="0"/>
              <a:t>"</a:t>
            </a:r>
            <a:r>
              <a:rPr lang="en-US" altLang="zh-CN" dirty="0" err="1"/>
              <a:t>dshow_permanent_area</a:t>
            </a:r>
            <a:r>
              <a:rPr lang="en-US" altLang="zh-CN" dirty="0"/>
              <a:t>"</a:t>
            </a:r>
            <a:r>
              <a:rPr lang="en-US" altLang="zh-CN" dirty="0"/>
              <a:t>))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dirty="0" err="1"/>
              <a:t>areaList.</a:t>
            </a:r>
            <a:r>
              <a:rPr lang="en-US" altLang="zh-CN" dirty="0" err="1"/>
              <a:t>forEach</a:t>
            </a:r>
            <a:r>
              <a:rPr lang="en-US" altLang="zh-CN" dirty="0"/>
              <a:t>(</a:t>
            </a:r>
            <a:r>
              <a:rPr lang="en-US" altLang="zh-CN" b="1" dirty="0"/>
              <a:t>function</a:t>
            </a:r>
            <a:r>
              <a:rPr lang="en-US" altLang="zh-CN" dirty="0"/>
              <a:t>(){</a:t>
            </a:r>
            <a:br>
              <a:rPr lang="en-US" altLang="zh-CN" dirty="0"/>
            </a:br>
            <a:r>
              <a:rPr lang="en-US" altLang="zh-CN" dirty="0"/>
              <a:t>                </a:t>
            </a: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dirty="0" err="1"/>
              <a:t>gd</a:t>
            </a:r>
            <a:r>
              <a:rPr lang="en-US" altLang="zh-CN" dirty="0"/>
              <a:t> = </a:t>
            </a:r>
            <a:r>
              <a:rPr lang="en-US" altLang="zh-CN" b="1" dirty="0"/>
              <a:t>yield </a:t>
            </a:r>
            <a:r>
              <a:rPr lang="en-US" altLang="zh-CN" dirty="0" err="1"/>
              <a:t>datautils.getGD</a:t>
            </a:r>
            <a:r>
              <a:rPr lang="en-US" altLang="zh-CN" dirty="0"/>
              <a:t>(</a:t>
            </a:r>
            <a:r>
              <a:rPr lang="en-US" altLang="zh-CN" dirty="0" err="1"/>
              <a:t>area.d_geohash_x</a:t>
            </a:r>
            <a:r>
              <a:rPr lang="en-US" altLang="zh-CN" dirty="0"/>
              <a:t>, </a:t>
            </a:r>
            <a:r>
              <a:rPr lang="en-US" altLang="zh-CN" dirty="0" err="1"/>
              <a:t>area.d_geohash_y</a:t>
            </a:r>
            <a:r>
              <a:rPr lang="en-US" altLang="zh-CN" dirty="0"/>
              <a:t>)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                </a:t>
            </a: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dirty="0" err="1"/>
              <a:t>geoAddredd</a:t>
            </a:r>
            <a:r>
              <a:rPr lang="en-US" altLang="zh-CN" dirty="0"/>
              <a:t> = </a:t>
            </a:r>
            <a:r>
              <a:rPr lang="en-US" altLang="zh-CN" b="1" dirty="0"/>
              <a:t>yield </a:t>
            </a:r>
            <a:r>
              <a:rPr lang="en-US" altLang="zh-CN" dirty="0" err="1"/>
              <a:t>MGeocoder.getAddress</a:t>
            </a:r>
            <a:r>
              <a:rPr lang="en-US" altLang="zh-CN" dirty="0"/>
              <a:t>(</a:t>
            </a:r>
            <a:r>
              <a:rPr lang="en-US" altLang="zh-CN" b="1" dirty="0"/>
              <a:t>new </a:t>
            </a:r>
            <a:r>
              <a:rPr lang="en-US" altLang="zh-CN" dirty="0" err="1"/>
              <a:t>AMap.LngLat</a:t>
            </a:r>
            <a:r>
              <a:rPr lang="en-US" altLang="zh-CN" dirty="0"/>
              <a:t>(</a:t>
            </a:r>
            <a:r>
              <a:rPr lang="en-US" altLang="zh-CN" dirty="0" err="1"/>
              <a:t>area.gdx</a:t>
            </a:r>
            <a:r>
              <a:rPr lang="en-US" altLang="zh-CN" dirty="0"/>
              <a:t>, </a:t>
            </a:r>
            <a:r>
              <a:rPr lang="en-US" altLang="zh-CN" dirty="0" err="1"/>
              <a:t>area.gdy</a:t>
            </a:r>
            <a:r>
              <a:rPr lang="en-US" altLang="zh-CN" dirty="0"/>
              <a:t>))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dirty="0"/>
              <a:t>})</a:t>
            </a:r>
            <a:br>
              <a:rPr lang="en-US" altLang="zh-CN" dirty="0"/>
            </a:br>
            <a:r>
              <a:rPr lang="en-US" altLang="zh-CN" dirty="0"/>
              <a:t>        })</a:t>
            </a:r>
            <a:br>
              <a:rPr lang="en-US" altLang="zh-CN" dirty="0"/>
            </a:br>
            <a:r>
              <a:rPr lang="en-US" altLang="zh-CN" dirty="0"/>
              <a:t>    } </a:t>
            </a:r>
            <a:r>
              <a:rPr lang="en-US" altLang="zh-CN" b="1" dirty="0"/>
              <a:t>catch </a:t>
            </a:r>
            <a:r>
              <a:rPr lang="en-US" altLang="zh-CN" dirty="0"/>
              <a:t>(e)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/>
              <a:t>// Handle any error from step1 through step4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74808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err="1" smtClean="0"/>
              <a:t>Set&amp;Map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zh-CN" altLang="en-US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33532" y="3043303"/>
            <a:ext cx="4336960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add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add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add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注意2被加入了两次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size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2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142196" y="3043303"/>
            <a:ext cx="5022761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 =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Map()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 = {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"Hello World"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set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(o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"content"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m.get(o)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"content"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206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smtClean="0"/>
              <a:t>class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4590" y="2523066"/>
            <a:ext cx="10634727" cy="36491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46221" y="3331969"/>
            <a:ext cx="5022760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function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Point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(x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y){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x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y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Point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prototype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toString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function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'('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', '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')'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349284" y="3309877"/>
            <a:ext cx="5228823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//定义类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Point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constructor(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toString()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'('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.x+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', '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.y+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')'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4756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smtClean="0"/>
              <a:t>class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30310" y="2673971"/>
            <a:ext cx="9633397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ColorPoint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extends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Point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constructor(x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color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super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(x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y)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等同于parent.constructor(x, y)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color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color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toString()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.color +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 '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super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.toString()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等同于parent.toString()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030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 smtClean="0"/>
              <a:t>Web</a:t>
            </a:r>
            <a:r>
              <a:rPr kumimoji="1" lang="en-US" altLang="zh-CN" dirty="0" smtClean="0"/>
              <a:t> </a:t>
            </a:r>
            <a:r>
              <a:rPr kumimoji="1" lang="en-US" altLang="zh-CN" cap="none" dirty="0" smtClean="0"/>
              <a:t>Components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面</a:t>
            </a:r>
            <a:r>
              <a:rPr kumimoji="1" lang="zh-CN" altLang="en-US" dirty="0"/>
              <a:t>向未来的组件标准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kumimoji="1" lang="en-US" altLang="zh-CN" dirty="0"/>
              <a:t>	Web</a:t>
            </a:r>
            <a:r>
              <a:rPr kumimoji="1" lang="zh-CN" altLang="en-US" dirty="0"/>
              <a:t>组</a:t>
            </a:r>
            <a:r>
              <a:rPr kumimoji="1" lang="zh-CN" altLang="en-US" dirty="0" smtClean="0"/>
              <a:t>件化理念</a:t>
            </a:r>
            <a:r>
              <a:rPr kumimoji="1" lang="zh-CN" altLang="en-US" dirty="0"/>
              <a:t>，自</a:t>
            </a:r>
            <a:r>
              <a:rPr kumimoji="1" lang="en-US" altLang="zh-CN" dirty="0"/>
              <a:t>Google</a:t>
            </a:r>
            <a:r>
              <a:rPr kumimoji="1" lang="zh-CN" altLang="en-US" dirty="0"/>
              <a:t>在</a:t>
            </a:r>
            <a:r>
              <a:rPr kumimoji="1" lang="en-US" altLang="zh-CN" dirty="0"/>
              <a:t>2013</a:t>
            </a:r>
            <a:r>
              <a:rPr kumimoji="1" lang="zh-CN" altLang="en-US" dirty="0"/>
              <a:t>年的</a:t>
            </a:r>
            <a:r>
              <a:rPr kumimoji="1" lang="en-US" altLang="zh-CN" dirty="0"/>
              <a:t>I/O</a:t>
            </a:r>
            <a:r>
              <a:rPr kumimoji="1" lang="zh-CN" altLang="en-US" dirty="0" smtClean="0"/>
              <a:t>大会上提及起</a:t>
            </a:r>
            <a:r>
              <a:rPr kumimoji="1" lang="zh-CN" altLang="en-US" dirty="0"/>
              <a:t>，一直都有开发者关注这一开发技术的发展，只是总处于不愠不火的状态。直至</a:t>
            </a:r>
            <a:r>
              <a:rPr kumimoji="1" lang="en-US" altLang="zh-CN" dirty="0"/>
              <a:t>HTML5</a:t>
            </a:r>
            <a:r>
              <a:rPr kumimoji="1" lang="zh-CN" altLang="en-US" dirty="0"/>
              <a:t>规范的正式定稿，</a:t>
            </a:r>
            <a:r>
              <a:rPr kumimoji="1" lang="en-US" altLang="zh-CN" dirty="0"/>
              <a:t>Web</a:t>
            </a:r>
            <a:r>
              <a:rPr kumimoji="1" lang="zh-CN" altLang="en-US" dirty="0"/>
              <a:t>开发的异常火爆，让</a:t>
            </a:r>
            <a:r>
              <a:rPr kumimoji="1" lang="en-US" altLang="zh-CN" dirty="0"/>
              <a:t>Web</a:t>
            </a:r>
            <a:r>
              <a:rPr kumimoji="1" lang="zh-CN" altLang="en-US" dirty="0"/>
              <a:t>组件化的关注度也随之水涨船高。</a:t>
            </a:r>
            <a:r>
              <a:rPr kumimoji="1" lang="en-US" altLang="zh-CN" dirty="0" smtClean="0"/>
              <a:t>Web </a:t>
            </a:r>
            <a:r>
              <a:rPr kumimoji="1" lang="en-US" altLang="zh-CN" dirty="0"/>
              <a:t>Components</a:t>
            </a:r>
            <a:r>
              <a:rPr kumimoji="1" lang="zh-CN" altLang="en-US" dirty="0"/>
              <a:t>是</a:t>
            </a:r>
            <a:r>
              <a:rPr kumimoji="1" lang="en-US" altLang="zh-CN" dirty="0" smtClean="0"/>
              <a:t>W3C(</a:t>
            </a:r>
            <a:r>
              <a:rPr lang="zh-CN" altLang="en-US" dirty="0"/>
              <a:t>是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技术</a:t>
            </a:r>
            <a:r>
              <a:rPr lang="zh-CN" altLang="en-US" dirty="0"/>
              <a:t>领域最具权威和影响力的国际中立性技术标准机构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定义</a:t>
            </a:r>
            <a:r>
              <a:rPr kumimoji="1" lang="zh-CN" altLang="en-US" dirty="0"/>
              <a:t>的新标准</a:t>
            </a:r>
            <a:r>
              <a:rPr kumimoji="1" lang="zh-CN" altLang="en-US" dirty="0" smtClean="0"/>
              <a:t>，各大浏览器已经开</a:t>
            </a:r>
            <a:r>
              <a:rPr kumimoji="1" lang="zh-CN" altLang="en-US" dirty="0"/>
              <a:t>始支持。它给了前端开发者扩展浏览器标签的能力，可以自由的定制组件，更好的进行模块化开发，彻底解放了前端开发</a:t>
            </a:r>
            <a:r>
              <a:rPr kumimoji="1" lang="zh-CN" altLang="en-US" dirty="0" smtClean="0"/>
              <a:t>者的生产力</a:t>
            </a:r>
            <a:r>
              <a:rPr kumimoji="1" lang="zh-CN" altLang="en-US" dirty="0"/>
              <a:t>。它其实是由四个部分的功能组成的</a:t>
            </a:r>
            <a:r>
              <a:rPr kumimoji="1" lang="zh-CN" altLang="en-US" dirty="0" smtClean="0"/>
              <a:t>：</a:t>
            </a:r>
            <a:endParaRPr kumimoji="1" lang="zh-CN" altLang="en-US" dirty="0"/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dirty="0" smtClean="0"/>
              <a:t>模板</a:t>
            </a:r>
            <a:r>
              <a:rPr kumimoji="1" lang="zh-CN" altLang="en-US" dirty="0"/>
              <a:t>，</a:t>
            </a:r>
            <a:r>
              <a:rPr kumimoji="1" lang="en-US" altLang="zh-CN" dirty="0"/>
              <a:t>&lt;template&gt; </a:t>
            </a:r>
            <a:r>
              <a:rPr kumimoji="1" lang="zh-CN" altLang="en-US" dirty="0" smtClean="0"/>
              <a:t>标签</a:t>
            </a:r>
            <a:endParaRPr kumimoji="1"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dirty="0" smtClean="0"/>
              <a:t>自定义元素</a:t>
            </a:r>
            <a:endParaRPr kumimoji="1"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CN" dirty="0" smtClean="0"/>
              <a:t>Shadow </a:t>
            </a:r>
            <a:r>
              <a:rPr kumimoji="1" lang="en-US" altLang="zh-CN" dirty="0"/>
              <a:t>DOM</a:t>
            </a:r>
            <a:r>
              <a:rPr kumimoji="1" lang="zh-CN" altLang="en-US" dirty="0"/>
              <a:t>（隐匿 </a:t>
            </a:r>
            <a:r>
              <a:rPr kumimoji="1" lang="en-US" altLang="zh-CN" dirty="0"/>
              <a:t>DOM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CN" dirty="0" smtClean="0"/>
              <a:t>Imports</a:t>
            </a:r>
            <a:r>
              <a:rPr kumimoji="1" lang="zh-CN" altLang="en-US" dirty="0"/>
              <a:t>（导入）</a:t>
            </a:r>
          </a:p>
        </p:txBody>
      </p:sp>
    </p:spTree>
    <p:extLst>
      <p:ext uri="{BB962C8B-B14F-4D97-AF65-F5344CB8AC3E}">
        <p14:creationId xmlns:p14="http://schemas.microsoft.com/office/powerpoint/2010/main" val="3687199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smtClean="0"/>
              <a:t>class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10107" y="2802975"/>
            <a:ext cx="4666445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Foo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static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classMethod()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'hello'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Foo.classMethod()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'hello'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1957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smtClean="0"/>
              <a:t>module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17430" y="2918884"/>
            <a:ext cx="4610638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profile.js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firstName =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'Michael'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lastName =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'Jackson'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year =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1958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export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{firstName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lastName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year}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751513" y="2918884"/>
            <a:ext cx="6251597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main.js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{firstName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lastName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year} from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'./profile'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function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sfirsetHeader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(element) {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element.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textContent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firstName +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 '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lastName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031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296473"/>
          </a:xfrm>
        </p:spPr>
        <p:txBody>
          <a:bodyPr/>
          <a:lstStyle/>
          <a:p>
            <a:r>
              <a:rPr lang="en-US" altLang="zh-CN" cap="none" dirty="0" smtClean="0"/>
              <a:t>let</a:t>
            </a:r>
            <a:r>
              <a:rPr lang="zh-CN" altLang="en-US" cap="none" dirty="0" smtClean="0"/>
              <a:t>和</a:t>
            </a:r>
            <a:r>
              <a:rPr lang="en-US" altLang="zh-CN" cap="none" dirty="0" err="1" smtClean="0"/>
              <a:t>const</a:t>
            </a:r>
            <a:endParaRPr lang="en-US" altLang="zh-CN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4852" y="1996225"/>
            <a:ext cx="10131425" cy="4429938"/>
          </a:xfrm>
        </p:spPr>
        <p:txBody>
          <a:bodyPr anchor="t"/>
          <a:lstStyle/>
          <a:p>
            <a:pPr marL="0" indent="0">
              <a:buNone/>
            </a:pP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err="1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203324" y="3866448"/>
            <a:ext cx="6096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zh-CN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85417" y="2662402"/>
            <a:ext cx="5278427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let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 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ReferenceError: a is not defined.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1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96149" y="4673099"/>
            <a:ext cx="5256962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window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.a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1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let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 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window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.b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undefined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704409" y="2666119"/>
            <a:ext cx="5093829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const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PI 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3.1415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PI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3.1415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PI 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//SyntaxError: invalid assignment to const PI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6704408" y="3995678"/>
            <a:ext cx="5267459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IIFE写法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function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tmp = ...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...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}())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块级作用域写法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let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tmp = ...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...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853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模板字符串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"&lt;p</a:t>
            </a:r>
            <a:r>
              <a:rPr lang="en-US" altLang="zh-CN" sz="2400" dirty="0" smtClean="0"/>
              <a:t>&gt;There </a:t>
            </a:r>
            <a:r>
              <a:rPr lang="en-US" altLang="zh-CN" sz="2400" dirty="0"/>
              <a:t>are &lt;</a:t>
            </a:r>
            <a:r>
              <a:rPr lang="en-US" altLang="zh-CN" sz="2400" dirty="0"/>
              <a:t>b</a:t>
            </a:r>
            <a:r>
              <a:rPr lang="en-US" altLang="zh-CN" sz="2400" dirty="0"/>
              <a:t>&gt;</a:t>
            </a:r>
            <a:r>
              <a:rPr lang="en-US" altLang="zh-CN" sz="2400" dirty="0"/>
              <a:t>" + </a:t>
            </a:r>
            <a:r>
              <a:rPr lang="en-US" altLang="zh-CN" sz="2400" dirty="0" err="1"/>
              <a:t>basket.count</a:t>
            </a:r>
            <a:r>
              <a:rPr lang="en-US" altLang="zh-CN" sz="2400" dirty="0"/>
              <a:t> + "</a:t>
            </a:r>
            <a:r>
              <a:rPr lang="en-US" altLang="zh-CN" sz="2400" dirty="0"/>
              <a:t>&lt;</a:t>
            </a:r>
            <a:r>
              <a:rPr lang="en-US" altLang="zh-CN" sz="2400" dirty="0"/>
              <a:t>/b&gt; </a:t>
            </a:r>
            <a:r>
              <a:rPr lang="en-US" altLang="zh-CN" sz="2400" dirty="0" smtClean="0"/>
              <a:t>items </a:t>
            </a:r>
            <a:r>
              <a:rPr lang="en-US" altLang="zh-CN" sz="2400" dirty="0"/>
              <a:t>in your basket, </a:t>
            </a:r>
            <a:r>
              <a:rPr lang="en-US" altLang="zh-CN" sz="2400" dirty="0" smtClean="0"/>
              <a:t>&lt;</a:t>
            </a:r>
            <a:r>
              <a:rPr lang="en-US" altLang="zh-CN" sz="2400" dirty="0" err="1"/>
              <a:t>em</a:t>
            </a:r>
            <a:r>
              <a:rPr lang="en-US" altLang="zh-CN" sz="2400" dirty="0"/>
              <a:t>&gt;" + </a:t>
            </a:r>
            <a:r>
              <a:rPr lang="en-US" altLang="zh-CN" sz="2400" dirty="0" err="1"/>
              <a:t>basket.onSale</a:t>
            </a:r>
            <a:r>
              <a:rPr lang="en-US" altLang="zh-CN" sz="2400" dirty="0"/>
              <a:t> +"&lt;/</a:t>
            </a:r>
            <a:r>
              <a:rPr lang="en-US" altLang="zh-CN" sz="2400" dirty="0" err="1"/>
              <a:t>em</a:t>
            </a:r>
            <a:r>
              <a:rPr lang="en-US" altLang="zh-CN" sz="2400" dirty="0"/>
              <a:t>&gt; are on sale!&lt;/</a:t>
            </a:r>
            <a:r>
              <a:rPr lang="en-US" altLang="zh-CN" sz="2400" dirty="0"/>
              <a:t>p</a:t>
            </a:r>
            <a:r>
              <a:rPr lang="en-US" altLang="zh-CN" sz="2400" dirty="0" smtClean="0"/>
              <a:t>&gt;”</a:t>
            </a:r>
          </a:p>
          <a:p>
            <a:pPr marL="0" indent="0">
              <a:buNone/>
            </a:pPr>
            <a:r>
              <a:rPr lang="en-US" altLang="zh-CN" sz="2400" dirty="0" smtClean="0"/>
              <a:t>`</a:t>
            </a:r>
            <a:r>
              <a:rPr lang="en-US" altLang="zh-CN" sz="2400" dirty="0" smtClean="0"/>
              <a:t>&lt;</a:t>
            </a:r>
            <a:r>
              <a:rPr lang="en-US" altLang="zh-CN" sz="2400" dirty="0"/>
              <a:t>p&gt;There are &lt;b&gt;${</a:t>
            </a:r>
            <a:r>
              <a:rPr lang="en-US" altLang="zh-CN" sz="2400" dirty="0" err="1"/>
              <a:t>basket.count</a:t>
            </a:r>
            <a:r>
              <a:rPr lang="en-US" altLang="zh-CN" sz="2400" dirty="0"/>
              <a:t>} &lt;/b&gt; items in your basket, &lt;</a:t>
            </a:r>
            <a:r>
              <a:rPr lang="en-US" altLang="zh-CN" sz="2400" dirty="0" err="1"/>
              <a:t>em</a:t>
            </a:r>
            <a:r>
              <a:rPr lang="en-US" altLang="zh-CN" sz="2400" dirty="0"/>
              <a:t>&gt;  ${</a:t>
            </a:r>
            <a:r>
              <a:rPr lang="en-US" altLang="zh-CN" sz="2400" dirty="0" err="1"/>
              <a:t>basket.onSale</a:t>
            </a:r>
            <a:r>
              <a:rPr lang="en-US" altLang="zh-CN" sz="2400" dirty="0"/>
              <a:t>} &lt;/</a:t>
            </a:r>
            <a:r>
              <a:rPr lang="en-US" altLang="zh-CN" sz="2400" dirty="0" err="1"/>
              <a:t>em</a:t>
            </a:r>
            <a:r>
              <a:rPr lang="en-US" altLang="zh-CN" sz="2400" dirty="0"/>
              <a:t>&gt; are on sale!&lt;/p</a:t>
            </a:r>
            <a:r>
              <a:rPr lang="en-US" altLang="zh-CN" sz="2400" dirty="0" smtClean="0"/>
              <a:t>&gt;</a:t>
            </a:r>
            <a:r>
              <a:rPr lang="en-US" altLang="zh-CN" sz="2400" dirty="0" smtClean="0"/>
              <a:t>`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60732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 err="1" smtClean="0"/>
              <a:t>Object</a:t>
            </a:r>
            <a:r>
              <a:rPr kumimoji="1" lang="en-US" altLang="zh-CN" cap="none" dirty="0" err="1" smtClean="0"/>
              <a:t>.observe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kumimoji="1" lang="en-US" altLang="zh-CN" dirty="0" err="1"/>
              <a:t>Object.observe</a:t>
            </a:r>
            <a:r>
              <a:rPr kumimoji="1" lang="zh-CN" altLang="en-US" dirty="0"/>
              <a:t>方法用来监听对象的变化一旦监听对象发生变化，就会触发回调</a:t>
            </a:r>
            <a:r>
              <a:rPr kumimoji="1" lang="zh-CN" altLang="en-US" dirty="0" smtClean="0"/>
              <a:t>函数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dirty="0"/>
              <a:t>user = {}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 err="1"/>
              <a:t>Object</a:t>
            </a:r>
            <a:r>
              <a:rPr lang="en-US" altLang="zh-CN" dirty="0" err="1"/>
              <a:t>.</a:t>
            </a:r>
            <a:r>
              <a:rPr lang="en-US" altLang="zh-CN" dirty="0" err="1"/>
              <a:t>observe</a:t>
            </a:r>
            <a:r>
              <a:rPr lang="en-US" altLang="zh-CN" dirty="0"/>
              <a:t>(user</a:t>
            </a:r>
            <a:r>
              <a:rPr lang="en-US" altLang="zh-CN" dirty="0"/>
              <a:t>, </a:t>
            </a:r>
            <a:r>
              <a:rPr lang="en-US" altLang="zh-CN" b="1" dirty="0"/>
              <a:t>function</a:t>
            </a:r>
            <a:r>
              <a:rPr lang="en-US" altLang="zh-CN" dirty="0"/>
              <a:t>(changes){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changes.</a:t>
            </a:r>
            <a:r>
              <a:rPr lang="en-US" altLang="zh-CN" dirty="0" err="1"/>
              <a:t>forEach</a:t>
            </a:r>
            <a:r>
              <a:rPr lang="en-US" altLang="zh-CN" dirty="0"/>
              <a:t>(</a:t>
            </a:r>
            <a:r>
              <a:rPr lang="en-US" altLang="zh-CN" b="1" dirty="0"/>
              <a:t>function</a:t>
            </a:r>
            <a:r>
              <a:rPr lang="en-US" altLang="zh-CN" dirty="0"/>
              <a:t>(change)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user.</a:t>
            </a:r>
            <a:r>
              <a:rPr lang="en-US" altLang="zh-CN" dirty="0" err="1"/>
              <a:t>fullName</a:t>
            </a:r>
            <a:r>
              <a:rPr lang="en-US" altLang="zh-CN" dirty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user.</a:t>
            </a:r>
            <a:r>
              <a:rPr lang="en-US" altLang="zh-CN" dirty="0" err="1"/>
              <a:t>firstName</a:t>
            </a:r>
            <a:r>
              <a:rPr lang="en-US" altLang="zh-CN" dirty="0"/>
              <a:t>+</a:t>
            </a:r>
            <a:r>
              <a:rPr lang="en-US" altLang="zh-CN" dirty="0"/>
              <a:t>" "</a:t>
            </a:r>
            <a:r>
              <a:rPr lang="en-US" altLang="zh-CN" dirty="0"/>
              <a:t>+</a:t>
            </a:r>
            <a:r>
              <a:rPr lang="en-US" altLang="zh-CN" dirty="0" err="1"/>
              <a:t>user.</a:t>
            </a:r>
            <a:r>
              <a:rPr lang="en-US" altLang="zh-CN" dirty="0" err="1"/>
              <a:t>lastName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/>
              <a:t>})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})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user.</a:t>
            </a:r>
            <a:r>
              <a:rPr lang="en-US" altLang="zh-CN" dirty="0" err="1"/>
              <a:t>firstName</a:t>
            </a:r>
            <a:r>
              <a:rPr lang="en-US" altLang="zh-CN" dirty="0"/>
              <a:t> </a:t>
            </a:r>
            <a:r>
              <a:rPr lang="en-US" altLang="zh-CN" dirty="0"/>
              <a:t>= </a:t>
            </a:r>
            <a:r>
              <a:rPr lang="en-US" altLang="zh-CN" dirty="0"/>
              <a:t>'Michael';</a:t>
            </a:r>
            <a:br>
              <a:rPr lang="en-US" altLang="zh-CN" dirty="0"/>
            </a:br>
            <a:r>
              <a:rPr lang="en-US" altLang="zh-CN" dirty="0" err="1"/>
              <a:t>user.</a:t>
            </a:r>
            <a:r>
              <a:rPr lang="en-US" altLang="zh-CN" dirty="0" err="1"/>
              <a:t>lastName</a:t>
            </a:r>
            <a:r>
              <a:rPr lang="en-US" altLang="zh-CN" dirty="0"/>
              <a:t> </a:t>
            </a:r>
            <a:r>
              <a:rPr lang="en-US" altLang="zh-CN" dirty="0"/>
              <a:t>= </a:t>
            </a:r>
            <a:r>
              <a:rPr lang="en-US" altLang="zh-CN" dirty="0"/>
              <a:t>'Jackson';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 err="1"/>
          </a:p>
        </p:txBody>
      </p:sp>
    </p:spTree>
    <p:extLst>
      <p:ext uri="{BB962C8B-B14F-4D97-AF65-F5344CB8AC3E}">
        <p14:creationId xmlns:p14="http://schemas.microsoft.com/office/powerpoint/2010/main" val="35394948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 err="1" smtClean="0"/>
              <a:t>Object</a:t>
            </a:r>
            <a:r>
              <a:rPr kumimoji="1" lang="en-US" altLang="zh-CN" cap="none" dirty="0" err="1" smtClean="0"/>
              <a:t>.observe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TW" dirty="0" err="1"/>
              <a:t>Object.observe</a:t>
            </a:r>
            <a:r>
              <a:rPr kumimoji="1" lang="zh-TW" altLang="en-US" dirty="0"/>
              <a:t>方法目前共支持监听六种变化。</a:t>
            </a:r>
          </a:p>
          <a:p>
            <a:pPr marL="0" indent="0">
              <a:buNone/>
            </a:pPr>
            <a:endParaRPr kumimoji="1" lang="zh-TW" altLang="en-US" dirty="0"/>
          </a:p>
          <a:p>
            <a:pPr marL="0" indent="0">
              <a:buNone/>
            </a:pPr>
            <a:r>
              <a:rPr kumimoji="1" lang="en-US" altLang="zh-TW" dirty="0"/>
              <a:t>add</a:t>
            </a:r>
            <a:r>
              <a:rPr kumimoji="1" lang="zh-TW" altLang="en-US" dirty="0"/>
              <a:t>：添加属性</a:t>
            </a:r>
          </a:p>
          <a:p>
            <a:pPr marL="0" indent="0">
              <a:buNone/>
            </a:pPr>
            <a:r>
              <a:rPr kumimoji="1" lang="en-US" altLang="zh-TW" dirty="0"/>
              <a:t>update</a:t>
            </a:r>
            <a:r>
              <a:rPr kumimoji="1" lang="zh-TW" altLang="en-US" dirty="0"/>
              <a:t>：属性值的变化</a:t>
            </a:r>
          </a:p>
          <a:p>
            <a:pPr marL="0" indent="0">
              <a:buNone/>
            </a:pPr>
            <a:r>
              <a:rPr kumimoji="1" lang="en-US" altLang="zh-TW" dirty="0"/>
              <a:t>delete</a:t>
            </a:r>
            <a:r>
              <a:rPr kumimoji="1" lang="zh-TW" altLang="en-US" dirty="0"/>
              <a:t>：删除属性</a:t>
            </a:r>
          </a:p>
          <a:p>
            <a:pPr marL="0" indent="0">
              <a:buNone/>
            </a:pPr>
            <a:r>
              <a:rPr kumimoji="1" lang="en-US" altLang="zh-TW" dirty="0" err="1"/>
              <a:t>setPrototype</a:t>
            </a:r>
            <a:r>
              <a:rPr kumimoji="1" lang="zh-TW" altLang="en-US" dirty="0"/>
              <a:t>：设置原型</a:t>
            </a:r>
          </a:p>
          <a:p>
            <a:pPr marL="0" indent="0">
              <a:buNone/>
            </a:pPr>
            <a:r>
              <a:rPr kumimoji="1" lang="en-US" altLang="zh-TW" dirty="0"/>
              <a:t>reconfigure</a:t>
            </a:r>
            <a:r>
              <a:rPr kumimoji="1" lang="zh-TW" altLang="en-US" dirty="0"/>
              <a:t>：属性的</a:t>
            </a:r>
            <a:r>
              <a:rPr kumimoji="1" lang="en-US" altLang="zh-TW" dirty="0"/>
              <a:t>attributes</a:t>
            </a:r>
            <a:r>
              <a:rPr kumimoji="1" lang="zh-TW" altLang="en-US" dirty="0"/>
              <a:t>对象发生变化</a:t>
            </a:r>
          </a:p>
          <a:p>
            <a:pPr marL="0" indent="0">
              <a:buNone/>
            </a:pPr>
            <a:r>
              <a:rPr kumimoji="1" lang="en-US" altLang="zh-TW" dirty="0" err="1"/>
              <a:t>preventExtensions</a:t>
            </a:r>
            <a:r>
              <a:rPr kumimoji="1" lang="zh-TW" altLang="en-US" dirty="0"/>
              <a:t>：对象被禁止扩展（当一个对象变得不可扩展时，也就不必再监听了）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7541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 smtClean="0"/>
              <a:t>Mutation</a:t>
            </a:r>
            <a:r>
              <a:rPr kumimoji="1" lang="zh-CN" altLang="en-US" cap="none" dirty="0" smtClean="0"/>
              <a:t> </a:t>
            </a:r>
            <a:r>
              <a:rPr kumimoji="1" lang="en-US" altLang="zh-CN" cap="none" dirty="0" smtClean="0"/>
              <a:t>Observe</a:t>
            </a:r>
            <a:endParaRPr kumimoji="1"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kumimoji="1" lang="en-US" altLang="zh-TW" dirty="0"/>
              <a:t>Mutation Observer</a:t>
            </a:r>
            <a:r>
              <a:rPr kumimoji="1" lang="zh-TW" altLang="en-US" dirty="0"/>
              <a:t>（变动观察器）是监视</a:t>
            </a:r>
            <a:r>
              <a:rPr kumimoji="1" lang="en-US" altLang="zh-TW" dirty="0"/>
              <a:t>DOM</a:t>
            </a:r>
            <a:r>
              <a:rPr kumimoji="1" lang="zh-TW" altLang="en-US" dirty="0"/>
              <a:t>变动的接</a:t>
            </a:r>
            <a:r>
              <a:rPr kumimoji="1" lang="zh-TW" altLang="en-US" dirty="0" smtClean="0"/>
              <a:t>口</a:t>
            </a:r>
            <a:r>
              <a:rPr kumimoji="1" lang="zh-CN" altLang="zh-TW" dirty="0"/>
              <a:t>，</a:t>
            </a:r>
            <a:r>
              <a:rPr kumimoji="1" lang="en-US" altLang="zh-TW" dirty="0" smtClean="0"/>
              <a:t>DOM</a:t>
            </a:r>
            <a:r>
              <a:rPr kumimoji="1" lang="zh-TW" altLang="en-US" dirty="0" smtClean="0"/>
              <a:t>发生任何变动</a:t>
            </a:r>
            <a:r>
              <a:rPr kumimoji="1" lang="zh-CN" altLang="zh-TW" dirty="0"/>
              <a:t>，</a:t>
            </a:r>
            <a:r>
              <a:rPr kumimoji="1" lang="en-US" altLang="zh-TW" dirty="0" smtClean="0"/>
              <a:t>Mutation </a:t>
            </a:r>
            <a:r>
              <a:rPr kumimoji="1" lang="en-US" altLang="zh-TW" dirty="0"/>
              <a:t>Observer</a:t>
            </a:r>
            <a:r>
              <a:rPr kumimoji="1" lang="zh-TW" altLang="en-US" dirty="0"/>
              <a:t>会得</a:t>
            </a:r>
            <a:r>
              <a:rPr kumimoji="1" lang="zh-TW" altLang="en-US" dirty="0" smtClean="0"/>
              <a:t>到</a:t>
            </a:r>
            <a:r>
              <a:rPr kumimoji="1" lang="zh-CN" altLang="en-US" dirty="0" smtClean="0"/>
              <a:t>通知。</a:t>
            </a:r>
            <a:endParaRPr kumimoji="1" lang="en-US" altLang="zh-TW" dirty="0" smtClean="0"/>
          </a:p>
          <a:p>
            <a:pPr marL="0" indent="0">
              <a:buNone/>
            </a:pPr>
            <a:r>
              <a:rPr kumimoji="1" lang="zh-CN" altLang="en-US" dirty="0"/>
              <a:t>观察器所能观察的</a:t>
            </a:r>
            <a:r>
              <a:rPr kumimoji="1" lang="en-US" altLang="zh-CN" dirty="0"/>
              <a:t>DOM</a:t>
            </a:r>
            <a:r>
              <a:rPr kumimoji="1" lang="zh-CN" altLang="en-US" dirty="0"/>
              <a:t>变动类型（即上面代码的</a:t>
            </a:r>
            <a:r>
              <a:rPr kumimoji="1" lang="en-US" altLang="zh-CN" dirty="0"/>
              <a:t>options</a:t>
            </a:r>
            <a:r>
              <a:rPr kumimoji="1" lang="zh-CN" altLang="en-US" dirty="0"/>
              <a:t>对象），有以下几种：</a:t>
            </a:r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r>
              <a:rPr kumimoji="1" lang="en-US" altLang="zh-CN" dirty="0" err="1"/>
              <a:t>childList</a:t>
            </a:r>
            <a:r>
              <a:rPr kumimoji="1" lang="zh-CN" altLang="en-US" dirty="0"/>
              <a:t>：子节点的变动。</a:t>
            </a:r>
          </a:p>
          <a:p>
            <a:pPr marL="0" indent="0">
              <a:buNone/>
            </a:pPr>
            <a:r>
              <a:rPr kumimoji="1" lang="en-US" altLang="zh-CN" dirty="0"/>
              <a:t>attributes</a:t>
            </a:r>
            <a:r>
              <a:rPr kumimoji="1" lang="zh-CN" altLang="en-US" dirty="0"/>
              <a:t>：属性的变动。</a:t>
            </a:r>
          </a:p>
          <a:p>
            <a:pPr marL="0" indent="0">
              <a:buNone/>
            </a:pPr>
            <a:r>
              <a:rPr kumimoji="1" lang="en-US" altLang="zh-CN" dirty="0" err="1"/>
              <a:t>characterData</a:t>
            </a:r>
            <a:r>
              <a:rPr kumimoji="1" lang="zh-CN" altLang="en-US" dirty="0"/>
              <a:t>：节点内容或节点文本的变动。</a:t>
            </a:r>
          </a:p>
          <a:p>
            <a:pPr marL="0" indent="0">
              <a:buNone/>
            </a:pPr>
            <a:r>
              <a:rPr kumimoji="1" lang="en-US" altLang="zh-CN" dirty="0" err="1"/>
              <a:t>subtree</a:t>
            </a:r>
            <a:r>
              <a:rPr kumimoji="1" lang="zh-CN" altLang="en-US" dirty="0"/>
              <a:t>：所有后代节点的变动。</a:t>
            </a:r>
            <a:endParaRPr kumimoji="1" lang="zh-TW" altLang="en-US" dirty="0"/>
          </a:p>
          <a:p>
            <a:pPr marL="0" indent="0">
              <a:buNone/>
            </a:pPr>
            <a:endParaRPr kumimoji="1" lang="zh-TW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4140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 smtClean="0"/>
              <a:t>Template</a:t>
            </a:r>
            <a:endParaRPr kumimoji="1"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kumimoji="1" lang="en-US" altLang="zh-CN" dirty="0"/>
              <a:t>HTML </a:t>
            </a:r>
            <a:r>
              <a:rPr kumimoji="1" lang="zh-CN" altLang="en-US" dirty="0"/>
              <a:t>模板这个东西已经存在很久了，模板的实现无非是这么几种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第一种</a:t>
            </a:r>
            <a:r>
              <a:rPr kumimoji="1" lang="zh-CN" altLang="en-US" dirty="0"/>
              <a:t>是直接写在 </a:t>
            </a:r>
            <a:r>
              <a:rPr kumimoji="1" lang="en-US" altLang="zh-CN" dirty="0"/>
              <a:t>DOM </a:t>
            </a:r>
            <a:r>
              <a:rPr kumimoji="1" lang="zh-CN" altLang="en-US" dirty="0"/>
              <a:t>里，但是给它一个 </a:t>
            </a:r>
            <a:r>
              <a:rPr kumimoji="1" lang="en-US" altLang="zh-CN" dirty="0"/>
              <a:t>display: none </a:t>
            </a:r>
            <a:r>
              <a:rPr kumimoji="1" lang="zh-CN" altLang="en-US" dirty="0"/>
              <a:t>的样式。使用这种模板，我们可以很方便地用 </a:t>
            </a:r>
            <a:r>
              <a:rPr kumimoji="1" lang="en-US" altLang="zh-CN" dirty="0"/>
              <a:t>JavaScript </a:t>
            </a:r>
            <a:r>
              <a:rPr kumimoji="1" lang="zh-CN" altLang="en-US" dirty="0"/>
              <a:t>来操作 </a:t>
            </a:r>
            <a:r>
              <a:rPr kumimoji="1" lang="en-US" altLang="zh-CN" dirty="0"/>
              <a:t>DOM </a:t>
            </a:r>
            <a:r>
              <a:rPr kumimoji="1" lang="zh-CN" altLang="en-US" dirty="0"/>
              <a:t>结构，但是如果你在模板里写了一个 </a:t>
            </a:r>
            <a:r>
              <a:rPr kumimoji="1" lang="en-US" altLang="zh-CN" dirty="0" err="1"/>
              <a:t>img</a:t>
            </a:r>
            <a:r>
              <a:rPr kumimoji="1" lang="en-US" altLang="zh-CN" dirty="0"/>
              <a:t> </a:t>
            </a:r>
            <a:r>
              <a:rPr kumimoji="1" lang="zh-CN" altLang="en-US" dirty="0"/>
              <a:t>元素之类，不好意思，即使你看不到，这个图片的网络请求还是要发一下的。此外，与模板相对应的 </a:t>
            </a:r>
            <a:r>
              <a:rPr kumimoji="1" lang="en-US" altLang="zh-CN" dirty="0"/>
              <a:t>CSS </a:t>
            </a:r>
            <a:r>
              <a:rPr kumimoji="1" lang="zh-CN" altLang="en-US" dirty="0"/>
              <a:t>也是和页面其他部分平行的关系，你需要给模板加一个 </a:t>
            </a:r>
            <a:r>
              <a:rPr kumimoji="1" lang="en-US" altLang="zh-CN" dirty="0"/>
              <a:t>ID </a:t>
            </a:r>
            <a:r>
              <a:rPr kumimoji="1" lang="zh-CN" altLang="en-US" dirty="0"/>
              <a:t>之类的选择器前缀来指定样式，以保证不和页面中的其他元素冲突</a:t>
            </a:r>
            <a:r>
              <a:rPr kumimoji="1" lang="zh-CN" altLang="en-US" dirty="0" smtClean="0"/>
              <a:t>。</a:t>
            </a:r>
            <a:endParaRPr kumimoji="1" lang="en-US" altLang="zh-CN" dirty="0"/>
          </a:p>
          <a:p>
            <a:r>
              <a:rPr kumimoji="1" lang="zh-CN" altLang="en-US" dirty="0" smtClean="0"/>
              <a:t>第二种</a:t>
            </a:r>
            <a:r>
              <a:rPr kumimoji="1" lang="zh-CN" altLang="en-US" dirty="0"/>
              <a:t>是使用 </a:t>
            </a:r>
            <a:r>
              <a:rPr kumimoji="1" lang="en-US" altLang="zh-CN" dirty="0"/>
              <a:t>&lt;script&gt; </a:t>
            </a:r>
            <a:r>
              <a:rPr kumimoji="1" lang="zh-CN" altLang="en-US" dirty="0"/>
              <a:t>标签，但是给它指定一个非脚本的 </a:t>
            </a:r>
            <a:r>
              <a:rPr kumimoji="1" lang="en-US" altLang="zh-CN" dirty="0"/>
              <a:t>type </a:t>
            </a:r>
            <a:r>
              <a:rPr kumimoji="1" lang="zh-CN" altLang="en-US" dirty="0"/>
              <a:t>属性，这样浏览器就不会把它当做 </a:t>
            </a:r>
            <a:r>
              <a:rPr kumimoji="1" lang="en-US" altLang="zh-CN" dirty="0"/>
              <a:t>JS </a:t>
            </a:r>
            <a:r>
              <a:rPr kumimoji="1" lang="zh-CN" altLang="en-US" dirty="0" smtClean="0"/>
              <a:t>来执行了</a:t>
            </a:r>
            <a:r>
              <a:rPr kumimoji="1" lang="zh-CN" altLang="en-US" dirty="0"/>
              <a:t>，这种方法的好处在于，</a:t>
            </a:r>
            <a:r>
              <a:rPr kumimoji="1" lang="en-US" altLang="zh-CN" dirty="0"/>
              <a:t>DOM </a:t>
            </a:r>
            <a:r>
              <a:rPr kumimoji="1" lang="zh-CN" altLang="en-US" dirty="0"/>
              <a:t>元素是不会预先渲染的，因为在被 </a:t>
            </a:r>
            <a:r>
              <a:rPr kumimoji="1" lang="en-US" altLang="zh-CN" dirty="0"/>
              <a:t>JS </a:t>
            </a:r>
            <a:r>
              <a:rPr kumimoji="1" lang="zh-CN" altLang="en-US" dirty="0"/>
              <a:t>取得模板数据并插入 </a:t>
            </a:r>
            <a:r>
              <a:rPr kumimoji="1" lang="en-US" altLang="zh-CN" dirty="0"/>
              <a:t>DOM </a:t>
            </a:r>
            <a:r>
              <a:rPr kumimoji="1" lang="zh-CN" altLang="en-US" dirty="0"/>
              <a:t>之前，它都是一堆死气沉沉的纯文本。同时这也是它的弊端</a:t>
            </a:r>
            <a:r>
              <a:rPr kumimoji="1" lang="zh-CN" altLang="en-US" dirty="0" smtClean="0"/>
              <a:t>，需要我们将文本转换为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1455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 smtClean="0"/>
              <a:t>Template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kumimoji="1" lang="en-US" altLang="zh-CN" dirty="0"/>
              <a:t>&lt;template&gt; </a:t>
            </a:r>
            <a:r>
              <a:rPr kumimoji="1" lang="zh-CN" altLang="en-US" dirty="0"/>
              <a:t>标签就被提出了，它可以看做是结合了上面两种方法的优势。我们将上面的 </a:t>
            </a:r>
            <a:r>
              <a:rPr kumimoji="1" lang="en-US" altLang="zh-CN" dirty="0"/>
              <a:t>HTML </a:t>
            </a:r>
            <a:r>
              <a:rPr kumimoji="1" lang="zh-CN" altLang="en-US" dirty="0"/>
              <a:t>模版化</a:t>
            </a:r>
            <a:r>
              <a:rPr kumimoji="1" lang="zh-CN" altLang="en-US" dirty="0" smtClean="0"/>
              <a:t>后</a:t>
            </a:r>
            <a:endParaRPr kumimoji="1"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98492" y="3043303"/>
            <a:ext cx="5821250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&lt;script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id=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"template"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type=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"text/template"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 smtClean="0">
                <a:solidFill>
                  <a:srgbClr val="E8BF6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Hello {{ name }}!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&lt;/script&gt;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985247" y="3043303"/>
            <a:ext cx="3953814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&lt;template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id=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"appTmpl"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Hello {{ name }}!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&lt;/template&gt;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945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</a:t>
            </a:r>
            <a:r>
              <a:rPr lang="zh-CN" altLang="en-US" dirty="0" smtClean="0"/>
              <a:t>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zh-CN" altLang="en-US" dirty="0"/>
              <a:t>现在的 </a:t>
            </a:r>
            <a:r>
              <a:rPr lang="en-US" altLang="zh-CN" dirty="0"/>
              <a:t>web </a:t>
            </a:r>
            <a:r>
              <a:rPr lang="zh-CN" altLang="en-US" dirty="0"/>
              <a:t>严重缺乏表达</a:t>
            </a:r>
            <a:r>
              <a:rPr lang="zh-CN" altLang="en-US" dirty="0" smtClean="0"/>
              <a:t>能力</a:t>
            </a:r>
            <a:r>
              <a:rPr lang="zh-CN" altLang="en-US" dirty="0"/>
              <a:t>，</a:t>
            </a:r>
            <a:r>
              <a:rPr lang="zh-CN" altLang="en-US" dirty="0" smtClean="0"/>
              <a:t>只要</a:t>
            </a:r>
            <a:r>
              <a:rPr lang="zh-CN" altLang="en-US" dirty="0"/>
              <a:t>瞧一眼“现代”的 </a:t>
            </a:r>
            <a:r>
              <a:rPr lang="en-US" altLang="zh-CN" dirty="0"/>
              <a:t>web </a:t>
            </a:r>
            <a:r>
              <a:rPr lang="zh-CN" altLang="en-US" dirty="0"/>
              <a:t>应用，比如 </a:t>
            </a:r>
            <a:r>
              <a:rPr lang="en-US" altLang="zh-CN" dirty="0" err="1"/>
              <a:t>GMail</a:t>
            </a:r>
            <a:r>
              <a:rPr lang="zh-CN" altLang="en-US" dirty="0"/>
              <a:t>，就会</a:t>
            </a:r>
            <a:r>
              <a:rPr lang="zh-CN" altLang="en-US" dirty="0" smtClean="0"/>
              <a:t>明白。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8" name="Picture 4" descr="http://blog.bingo929.com/wp-content/uploads/2014/03/gma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84" y="2632121"/>
            <a:ext cx="9014184" cy="406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974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2" y="2142067"/>
            <a:ext cx="8688798" cy="3649133"/>
          </a:xfrm>
        </p:spPr>
        <p:txBody>
          <a:bodyPr anchor="t"/>
          <a:lstStyle/>
          <a:p>
            <a:pPr marL="0" indent="0">
              <a:buNone/>
            </a:pPr>
            <a:r>
              <a:rPr lang="en-US" altLang="zh-CN" dirty="0" smtClean="0"/>
              <a:t>HTML</a:t>
            </a:r>
            <a:r>
              <a:rPr lang="zh-CN" altLang="en-US" dirty="0" smtClean="0"/>
              <a:t>规范</a:t>
            </a:r>
            <a:r>
              <a:rPr lang="zh-CN" altLang="en-US" dirty="0"/>
              <a:t>定义的</a:t>
            </a:r>
            <a:r>
              <a:rPr lang="zh-CN" altLang="en-US" dirty="0" smtClean="0"/>
              <a:t>元素有限，但是自定义元素给了我们构建语义化标签的能力，比如启明星项目的团队成员介绍</a:t>
            </a:r>
            <a:endParaRPr lang="zh-CN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5801" y="2887682"/>
            <a:ext cx="10177670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&lt;div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"row"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&lt;article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"item col-md-3"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&lt;div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"node"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&lt;div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"circular-image"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&lt;img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src=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"/qmx-ng/themes/default/images/photos/jsp.jpg?v=0.4.8"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&lt;/div&gt;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&lt;hgroup&gt;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&lt;h2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"heading heading-small heading-collapse-line"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姜顺平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&lt;/h2&gt;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&lt;h4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"heading heading-extra-small heading-collapse-line"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&gt;&lt;a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href=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"mailto:shunping.jiang@alibaba-inc.com"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shunping.jiang@alibaba-inc.com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&lt;/a&gt;&lt;/h4&gt;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&lt;/hgroup&gt;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&lt;/div&gt;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&lt;/article&gt;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&lt;/div&gt;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685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自定义元素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&lt;member-list&gt;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&lt;member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name=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"姜顺平"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email=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"shunping.jiang@alibaba-inc.com"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&lt;photo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src=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"/qmx-ng/themes/default/images/photos/jsp.jpg?v=0.4.8"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&gt;&lt;/photo&gt;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&lt;/member&gt;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&lt;/member-list&gt;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506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8237" y="2418556"/>
            <a:ext cx="6980462" cy="336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959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1675</TotalTime>
  <Words>1174</Words>
  <Application>Microsoft Macintosh PowerPoint</Application>
  <PresentationFormat>自定义</PresentationFormat>
  <Paragraphs>123</Paragraphs>
  <Slides>36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天体</vt:lpstr>
      <vt:lpstr>前端技术分享</vt:lpstr>
      <vt:lpstr>PowerPoint 演示文稿</vt:lpstr>
      <vt:lpstr>Web Components -面向未来的组件标准</vt:lpstr>
      <vt:lpstr>Template</vt:lpstr>
      <vt:lpstr>Template</vt:lpstr>
      <vt:lpstr>自定义元素</vt:lpstr>
      <vt:lpstr>自定义元素</vt:lpstr>
      <vt:lpstr>自定义元素</vt:lpstr>
      <vt:lpstr>PowerPoint 演示文稿</vt:lpstr>
      <vt:lpstr>PowerPoint 演示文稿</vt:lpstr>
      <vt:lpstr>PowerPoint 演示文稿</vt:lpstr>
      <vt:lpstr>Shadow DOM</vt:lpstr>
      <vt:lpstr>HTML Imports</vt:lpstr>
      <vt:lpstr>HTML Imports</vt:lpstr>
      <vt:lpstr>Web Components</vt:lpstr>
      <vt:lpstr>Web Components</vt:lpstr>
      <vt:lpstr>MVVM的产生</vt:lpstr>
      <vt:lpstr>对VM的操作成为JS编程的核心</vt:lpstr>
      <vt:lpstr>MVVM的杰出代表angularjs</vt:lpstr>
      <vt:lpstr>ECMAScript简介</vt:lpstr>
      <vt:lpstr>Promise</vt:lpstr>
      <vt:lpstr>回调地狱</vt:lpstr>
      <vt:lpstr>常去区域的回调列表</vt:lpstr>
      <vt:lpstr>常去区域的回调列表加入异常处理</vt:lpstr>
      <vt:lpstr>使用Promise</vt:lpstr>
      <vt:lpstr>Generator</vt:lpstr>
      <vt:lpstr>Set&amp;Map</vt:lpstr>
      <vt:lpstr>class</vt:lpstr>
      <vt:lpstr>class </vt:lpstr>
      <vt:lpstr>class</vt:lpstr>
      <vt:lpstr>module</vt:lpstr>
      <vt:lpstr>let和const</vt:lpstr>
      <vt:lpstr>模板字符串</vt:lpstr>
      <vt:lpstr>Object.observe</vt:lpstr>
      <vt:lpstr>Object.observe</vt:lpstr>
      <vt:lpstr>Mutation Observe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前端技术分享</dc:title>
  <dc:creator>张凌康</dc:creator>
  <cp:lastModifiedBy>lingkang zhang</cp:lastModifiedBy>
  <cp:revision>78</cp:revision>
  <dcterms:created xsi:type="dcterms:W3CDTF">2015-06-07T02:24:59Z</dcterms:created>
  <dcterms:modified xsi:type="dcterms:W3CDTF">2015-06-11T03:16:22Z</dcterms:modified>
</cp:coreProperties>
</file>