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66" r:id="rId9"/>
    <p:sldId id="267" r:id="rId10"/>
    <p:sldId id="268" r:id="rId11"/>
    <p:sldId id="259" r:id="rId12"/>
    <p:sldId id="258" r:id="rId13"/>
    <p:sldId id="262" r:id="rId14"/>
    <p:sldId id="263" r:id="rId15"/>
    <p:sldId id="264" r:id="rId16"/>
    <p:sldId id="265" r:id="rId17"/>
    <p:sldId id="260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前端技术分享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张凌康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30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MVVM</a:t>
            </a:r>
            <a:r>
              <a:rPr lang="zh-CN" altLang="en-US" dirty="0" smtClean="0"/>
              <a:t>的杰出</a:t>
            </a:r>
            <a:r>
              <a:rPr lang="zh-CN" altLang="en-US" cap="none" dirty="0" smtClean="0"/>
              <a:t>代表</a:t>
            </a:r>
            <a:r>
              <a:rPr lang="en-US" altLang="zh-CN" cap="none" dirty="0" err="1" smtClean="0"/>
              <a:t>angularjs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关于</a:t>
            </a:r>
            <a:r>
              <a:rPr lang="en-US" altLang="zh-CN" dirty="0"/>
              <a:t>Angular </a:t>
            </a:r>
            <a:r>
              <a:rPr lang="zh-CN" altLang="en-US" dirty="0"/>
              <a:t>的起源，我可以追溯到</a:t>
            </a:r>
            <a:r>
              <a:rPr lang="en-US" altLang="zh-CN" dirty="0"/>
              <a:t>2009 </a:t>
            </a:r>
            <a:r>
              <a:rPr lang="zh-CN" altLang="en-US" dirty="0"/>
              <a:t>年的</a:t>
            </a:r>
            <a:r>
              <a:rPr lang="en-US" altLang="zh-CN" dirty="0"/>
              <a:t>Google Feedback </a:t>
            </a:r>
            <a:r>
              <a:rPr lang="zh-CN" altLang="en-US" dirty="0"/>
              <a:t>项目。当时，对于项目的开发速度以及如何编写可测试代码的问题，我们已经经受了几个月的折磨。</a:t>
            </a:r>
            <a:r>
              <a:rPr lang="en-US" altLang="zh-CN" dirty="0"/>
              <a:t>6 </a:t>
            </a:r>
            <a:r>
              <a:rPr lang="zh-CN" altLang="en-US" dirty="0"/>
              <a:t>个月时，我们开发了差不多</a:t>
            </a:r>
            <a:r>
              <a:rPr lang="en-US" altLang="zh-CN" dirty="0"/>
              <a:t>17000 </a:t>
            </a:r>
            <a:r>
              <a:rPr lang="zh-CN" altLang="en-US" dirty="0"/>
              <a:t>行前端代码。这时候，团队中的一个成员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en-US" altLang="zh-CN" dirty="0" err="1"/>
              <a:t>Hevery</a:t>
            </a:r>
            <a:r>
              <a:rPr lang="en-US" altLang="zh-CN" dirty="0"/>
              <a:t> </a:t>
            </a:r>
            <a:r>
              <a:rPr lang="zh-CN" altLang="en-US" dirty="0"/>
              <a:t>做出了一个大胆的宣言：利用他自己业余时间所开发的一个开源库，他可以在两周之内把目前所有东西重写一遍。</a:t>
            </a:r>
            <a:br>
              <a:rPr lang="zh-CN" altLang="en-US" dirty="0"/>
            </a:br>
            <a:r>
              <a:rPr lang="zh-CN" altLang="en-US" dirty="0"/>
              <a:t>我当时想，两周的时间并不会给我们造成太大的影响，同时我们也接受了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zh-CN" altLang="en-US" dirty="0"/>
              <a:t>努力构建一些东西的想法。然而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zh-CN" altLang="en-US" dirty="0"/>
              <a:t>最终还是估算错了时间，他用了三个星期。但是，我们所有人还是被他深深地震撼了，更让我们感到震撼的是，他所开发的新应用的代码量从原来的</a:t>
            </a:r>
            <a:r>
              <a:rPr lang="en-US" altLang="zh-CN" dirty="0"/>
              <a:t>17000 </a:t>
            </a:r>
            <a:r>
              <a:rPr lang="zh-CN" altLang="en-US" dirty="0"/>
              <a:t>行压缩到了</a:t>
            </a:r>
            <a:r>
              <a:rPr lang="en-US" altLang="zh-CN" dirty="0"/>
              <a:t>1500 </a:t>
            </a:r>
            <a:r>
              <a:rPr lang="zh-CN" altLang="en-US" dirty="0"/>
              <a:t>行。看起来，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zh-CN" altLang="en-US" dirty="0"/>
              <a:t>的东西值得深入推广。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zh-CN" altLang="en-US" dirty="0"/>
              <a:t>和我决定，围绕他所提倡的理念组建一个团队，这个简单的理念就是：简化对</a:t>
            </a:r>
            <a:r>
              <a:rPr lang="en-US" altLang="zh-CN" dirty="0"/>
              <a:t>web </a:t>
            </a:r>
            <a:r>
              <a:rPr lang="zh-CN" altLang="en-US" dirty="0"/>
              <a:t>开发者的经验要求。</a:t>
            </a:r>
            <a:r>
              <a:rPr lang="en-US" altLang="zh-CN" dirty="0" err="1"/>
              <a:t>Shyam</a:t>
            </a:r>
            <a:r>
              <a:rPr lang="en-US" altLang="zh-CN" dirty="0"/>
              <a:t> </a:t>
            </a:r>
            <a:r>
              <a:rPr lang="en-US" altLang="zh-CN" dirty="0" err="1"/>
              <a:t>Seshadri</a:t>
            </a:r>
            <a:r>
              <a:rPr lang="zh-CN" altLang="en-US" dirty="0"/>
              <a:t>，也就是本书的合著者，后来继续领导</a:t>
            </a:r>
            <a:r>
              <a:rPr lang="en-US" altLang="zh-CN" dirty="0" err="1"/>
              <a:t>GoogleFeedback</a:t>
            </a:r>
            <a:r>
              <a:rPr lang="en-US" altLang="zh-CN" dirty="0"/>
              <a:t> </a:t>
            </a:r>
            <a:r>
              <a:rPr lang="zh-CN" altLang="en-US" dirty="0"/>
              <a:t>团队开发了第一款搭载</a:t>
            </a:r>
            <a:r>
              <a:rPr lang="en-US" altLang="zh-CN" dirty="0"/>
              <a:t>Angular </a:t>
            </a:r>
            <a:r>
              <a:rPr lang="zh-CN" altLang="en-US" dirty="0"/>
              <a:t>的应用。</a:t>
            </a:r>
            <a:br>
              <a:rPr lang="zh-CN" altLang="en-US" dirty="0"/>
            </a:br>
            <a:r>
              <a:rPr lang="zh-CN" altLang="en-US" dirty="0"/>
              <a:t>从那时起，我们在大家的指导下继续开发</a:t>
            </a:r>
            <a:r>
              <a:rPr lang="en-US" altLang="zh-CN" dirty="0"/>
              <a:t>Angular</a:t>
            </a:r>
            <a:r>
              <a:rPr lang="zh-CN" altLang="en-US" dirty="0"/>
              <a:t>。给予我们指导的人有的来自</a:t>
            </a:r>
            <a:r>
              <a:rPr lang="en-US" altLang="zh-CN" dirty="0"/>
              <a:t>Google</a:t>
            </a:r>
            <a:r>
              <a:rPr lang="zh-CN" altLang="en-US" dirty="0"/>
              <a:t>自己的团队，也有来自全球的数以百计的开源贡献者。数千名开发者在他们的日常工作中依赖</a:t>
            </a:r>
            <a:r>
              <a:rPr lang="en-US" altLang="zh-CN" dirty="0"/>
              <a:t>Angular</a:t>
            </a:r>
            <a:r>
              <a:rPr lang="zh-CN" altLang="en-US" dirty="0"/>
              <a:t>，并且发展成了一个优质的支持者网络。</a:t>
            </a:r>
            <a:br>
              <a:rPr lang="zh-CN" altLang="en-US" dirty="0"/>
            </a:br>
            <a:r>
              <a:rPr lang="zh-CN" altLang="en-US" dirty="0"/>
              <a:t>我们也非常期望能够接受你的指导。</a:t>
            </a:r>
          </a:p>
        </p:txBody>
      </p:sp>
    </p:spTree>
    <p:extLst>
      <p:ext uri="{BB962C8B-B14F-4D97-AF65-F5344CB8AC3E}">
        <p14:creationId xmlns:p14="http://schemas.microsoft.com/office/powerpoint/2010/main" val="57022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ECMAScript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ECMAScript</a:t>
            </a:r>
            <a:r>
              <a:rPr lang="zh-CN" altLang="en-US" dirty="0" smtClean="0"/>
              <a:t>（</a:t>
            </a:r>
            <a:r>
              <a:rPr lang="en-US" altLang="zh-CN" dirty="0"/>
              <a:t>European Computer Manufactures </a:t>
            </a:r>
            <a:r>
              <a:rPr lang="en-US" altLang="zh-CN" dirty="0" smtClean="0"/>
              <a:t>Association</a:t>
            </a:r>
            <a:r>
              <a:rPr lang="zh-CN" altLang="en-US" dirty="0" smtClean="0"/>
              <a:t>，</a:t>
            </a:r>
            <a:r>
              <a:rPr lang="zh-CN" altLang="en-US" dirty="0"/>
              <a:t>欧洲计算机制造联合会</a:t>
            </a:r>
            <a:r>
              <a:rPr lang="zh-CN" altLang="en-US" dirty="0" smtClean="0"/>
              <a:t>）是</a:t>
            </a:r>
            <a:r>
              <a:rPr lang="en-US" altLang="zh-CN" dirty="0"/>
              <a:t>JavaScript</a:t>
            </a:r>
            <a:r>
              <a:rPr lang="zh-CN" altLang="en-US" dirty="0"/>
              <a:t>语言的国际标准，</a:t>
            </a:r>
            <a:r>
              <a:rPr lang="en-US" altLang="zh-CN" dirty="0"/>
              <a:t>JavaScript</a:t>
            </a:r>
            <a:r>
              <a:rPr lang="zh-CN" altLang="en-US" dirty="0"/>
              <a:t>是</a:t>
            </a:r>
            <a:r>
              <a:rPr lang="en-US" altLang="zh-CN" dirty="0"/>
              <a:t>ECMAScript</a:t>
            </a:r>
            <a:r>
              <a:rPr lang="zh-CN" altLang="en-US" dirty="0"/>
              <a:t>的实现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1996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月，</a:t>
            </a:r>
            <a:r>
              <a:rPr lang="en-US" altLang="zh-CN" dirty="0"/>
              <a:t>JavaScript</a:t>
            </a:r>
            <a:r>
              <a:rPr lang="zh-CN" altLang="en-US" dirty="0"/>
              <a:t>的创造者</a:t>
            </a:r>
            <a:r>
              <a:rPr lang="en-US" altLang="zh-CN" dirty="0"/>
              <a:t>Netscape</a:t>
            </a:r>
            <a:r>
              <a:rPr lang="zh-CN" altLang="en-US" dirty="0"/>
              <a:t>公司，决定将</a:t>
            </a:r>
            <a:r>
              <a:rPr lang="en-US" altLang="zh-CN" dirty="0"/>
              <a:t>JavaScript</a:t>
            </a:r>
            <a:r>
              <a:rPr lang="zh-CN" altLang="en-US" dirty="0"/>
              <a:t>提交给国际标准化组织</a:t>
            </a:r>
            <a:r>
              <a:rPr lang="en-US" altLang="zh-CN" dirty="0"/>
              <a:t>ECMA</a:t>
            </a:r>
            <a:r>
              <a:rPr lang="zh-CN" altLang="en-US" dirty="0"/>
              <a:t>，希望这种语言能够成为国际标准。次年，</a:t>
            </a:r>
            <a:r>
              <a:rPr lang="en-US" altLang="zh-CN" dirty="0"/>
              <a:t>ECMA</a:t>
            </a:r>
            <a:r>
              <a:rPr lang="zh-CN" altLang="en-US" dirty="0"/>
              <a:t>发布</a:t>
            </a:r>
            <a:r>
              <a:rPr lang="en-US" altLang="zh-CN" dirty="0"/>
              <a:t>262</a:t>
            </a:r>
            <a:r>
              <a:rPr lang="zh-CN" altLang="en-US" dirty="0"/>
              <a:t>号标准文件（</a:t>
            </a:r>
            <a:r>
              <a:rPr lang="en-US" altLang="zh-CN" dirty="0"/>
              <a:t>ECMA-262</a:t>
            </a:r>
            <a:r>
              <a:rPr lang="zh-CN" altLang="en-US" dirty="0"/>
              <a:t>）的第一版，规定了浏览器脚本语言的标准，并将这种语言称为</a:t>
            </a:r>
            <a:r>
              <a:rPr lang="en-US" altLang="zh-CN" dirty="0"/>
              <a:t>ECMAScript</a:t>
            </a:r>
            <a:r>
              <a:rPr lang="zh-CN" altLang="en-US" dirty="0"/>
              <a:t>。这个版本就是</a:t>
            </a:r>
            <a:r>
              <a:rPr lang="en-US" altLang="zh-CN" dirty="0"/>
              <a:t>ECMAScript 1.0</a:t>
            </a:r>
            <a:r>
              <a:rPr lang="zh-CN" altLang="en-US" dirty="0"/>
              <a:t>版。</a:t>
            </a:r>
          </a:p>
          <a:p>
            <a:pPr marL="0" indent="0">
              <a:buNone/>
            </a:pPr>
            <a:r>
              <a:rPr lang="zh-CN" altLang="en-US" dirty="0"/>
              <a:t>之所以不叫</a:t>
            </a:r>
            <a:r>
              <a:rPr lang="en-US" altLang="zh-CN" dirty="0"/>
              <a:t>JavaScript</a:t>
            </a:r>
            <a:r>
              <a:rPr lang="zh-CN" altLang="en-US" dirty="0"/>
              <a:t>，有两个原因。一是商标，</a:t>
            </a:r>
            <a:r>
              <a:rPr lang="en-US" altLang="zh-CN" dirty="0"/>
              <a:t>Java</a:t>
            </a:r>
            <a:r>
              <a:rPr lang="zh-CN" altLang="en-US" dirty="0"/>
              <a:t>是</a:t>
            </a:r>
            <a:r>
              <a:rPr lang="en-US" altLang="zh-CN" dirty="0"/>
              <a:t>Sun</a:t>
            </a:r>
            <a:r>
              <a:rPr lang="zh-CN" altLang="en-US" dirty="0"/>
              <a:t>公司的商标，根据授权协议，只有</a:t>
            </a:r>
            <a:r>
              <a:rPr lang="en-US" altLang="zh-CN" dirty="0"/>
              <a:t>Netscape</a:t>
            </a:r>
            <a:r>
              <a:rPr lang="zh-CN" altLang="en-US" dirty="0"/>
              <a:t>公司可以合法地使用</a:t>
            </a:r>
            <a:r>
              <a:rPr lang="en-US" altLang="zh-CN" dirty="0"/>
              <a:t>JavaScript</a:t>
            </a:r>
            <a:r>
              <a:rPr lang="zh-CN" altLang="en-US" dirty="0"/>
              <a:t>这个名字，且</a:t>
            </a:r>
            <a:r>
              <a:rPr lang="en-US" altLang="zh-CN" dirty="0"/>
              <a:t>JavaScript</a:t>
            </a:r>
            <a:r>
              <a:rPr lang="zh-CN" altLang="en-US" dirty="0"/>
              <a:t>本身也已经被</a:t>
            </a:r>
            <a:r>
              <a:rPr lang="en-US" altLang="zh-CN" dirty="0"/>
              <a:t>Netscape</a:t>
            </a:r>
            <a:r>
              <a:rPr lang="zh-CN" altLang="en-US" dirty="0"/>
              <a:t>公司注册为商标。二是想体现这门语言的制定者是</a:t>
            </a:r>
            <a:r>
              <a:rPr lang="en-US" altLang="zh-CN" dirty="0"/>
              <a:t>ECMA</a:t>
            </a:r>
            <a:r>
              <a:rPr lang="zh-CN" altLang="en-US" dirty="0"/>
              <a:t>，不是</a:t>
            </a:r>
            <a:r>
              <a:rPr lang="en-US" altLang="zh-CN" dirty="0"/>
              <a:t>Netscape</a:t>
            </a:r>
            <a:r>
              <a:rPr lang="zh-CN" altLang="en-US" dirty="0"/>
              <a:t>，这样有利于保证这门语言的开放性和中立性。因此，</a:t>
            </a:r>
            <a:r>
              <a:rPr lang="en-US" altLang="zh-CN" dirty="0"/>
              <a:t>ECMAScript</a:t>
            </a:r>
            <a:r>
              <a:rPr lang="zh-CN" altLang="en-US" dirty="0"/>
              <a:t>和</a:t>
            </a:r>
            <a:r>
              <a:rPr lang="en-US" altLang="zh-CN" dirty="0"/>
              <a:t>JavaScript</a:t>
            </a:r>
            <a:r>
              <a:rPr lang="zh-CN" altLang="en-US" dirty="0"/>
              <a:t>的关系是，前者是后者的规格，后者是前者的一种实现。在日常场合，这两个词是可以互换的。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6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/>
              <a:t>Set&amp;Map</a:t>
            </a:r>
            <a:endParaRPr lang="zh-CN" alt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33532" y="3043303"/>
            <a:ext cx="4336960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注意2被加入了两次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size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2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42196" y="3043303"/>
            <a:ext cx="5022761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 =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Map()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 = {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"Hello World"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(o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"content"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m.get(o)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"content"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2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4590" y="2523066"/>
            <a:ext cx="10634727" cy="3649133"/>
          </a:xfrm>
        </p:spPr>
        <p:txBody>
          <a:bodyPr anchor="t">
            <a:normAutofit/>
          </a:bodyPr>
          <a:lstStyle/>
          <a:p>
            <a:r>
              <a:rPr lang="en-US" altLang="zh-CN" sz="2400" dirty="0" smtClean="0"/>
              <a:t>class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46221" y="3331969"/>
            <a:ext cx="5022760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Point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y){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Point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prototype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toString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'('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', 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')'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349284" y="3309877"/>
            <a:ext cx="5228823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//定义类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Point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constructor(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toString()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'('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.x+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', 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.y+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')'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475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CN" sz="2400" dirty="0" smtClean="0"/>
              <a:t>class</a:t>
            </a:r>
            <a:endParaRPr lang="zh-CN" alt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30310" y="2673971"/>
            <a:ext cx="9633397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ColorPoint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Point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constructor(x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super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等同于parent.constructor(x, y)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toString()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.color +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'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super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.toString()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等同于parent.toString()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030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altLang="zh-CN" sz="2400" dirty="0"/>
              <a:t>c</a:t>
            </a:r>
            <a:r>
              <a:rPr lang="en-US" altLang="zh-CN" sz="2400" dirty="0" smtClean="0"/>
              <a:t>lass</a:t>
            </a:r>
          </a:p>
          <a:p>
            <a:endParaRPr lang="zh-CN" altLang="en-US" sz="24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0107" y="2802975"/>
            <a:ext cx="4666445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Foo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static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classMethod()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Foo.classMethod()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'hello'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195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CN" sz="2400" dirty="0" smtClean="0"/>
              <a:t>module</a:t>
            </a:r>
          </a:p>
          <a:p>
            <a:endParaRPr lang="zh-CN" alt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17430" y="2918884"/>
            <a:ext cx="4610638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profile.js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firstName 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'Michael'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lastName 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'Jackson'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year 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1958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export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{firstName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year}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51513" y="2918884"/>
            <a:ext cx="6251597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main.js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{firstName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year} from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'./profile'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sfirsetHeader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(element) {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element.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textContent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firstName +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'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lastName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3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296473"/>
          </a:xfrm>
        </p:spPr>
        <p:txBody>
          <a:bodyPr/>
          <a:lstStyle/>
          <a:p>
            <a:r>
              <a:rPr lang="en-US" altLang="zh-CN" dirty="0" smtClean="0"/>
              <a:t>Other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4852" y="1996225"/>
            <a:ext cx="10131425" cy="4429938"/>
          </a:xfrm>
        </p:spPr>
        <p:txBody>
          <a:bodyPr anchor="t"/>
          <a:lstStyle/>
          <a:p>
            <a:r>
              <a:rPr lang="en-US" altLang="zh-CN" sz="2400" dirty="0" smtClean="0"/>
              <a:t>let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const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err="1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203324" y="3866448"/>
            <a:ext cx="6096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zh-CN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85417" y="2662402"/>
            <a:ext cx="5278427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ReferenceError: a is not defined.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1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96149" y="4673099"/>
            <a:ext cx="5256962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window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.a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1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window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undefined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704409" y="2666119"/>
            <a:ext cx="5093829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const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PI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3.1415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PI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3.1415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PI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//SyntaxError: invalid assignment to const PI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704408" y="3995678"/>
            <a:ext cx="5267459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IIFE写法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tmp = ...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}())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块级作用域写法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tmp = ...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85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zh-CN" altLang="en-US" sz="2400" dirty="0" smtClean="0"/>
              <a:t>模板字符串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073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609601"/>
            <a:ext cx="10131425" cy="5181600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前端组件化</a:t>
            </a:r>
            <a:endParaRPr lang="en-US" altLang="zh-CN" sz="3200" dirty="0" smtClean="0"/>
          </a:p>
          <a:p>
            <a:r>
              <a:rPr lang="zh-CN" altLang="en-US" sz="3200" dirty="0" smtClean="0"/>
              <a:t>前端</a:t>
            </a:r>
            <a:r>
              <a:rPr lang="en-US" altLang="zh-CN" sz="3200" dirty="0" smtClean="0"/>
              <a:t>MVVM</a:t>
            </a:r>
          </a:p>
          <a:p>
            <a:r>
              <a:rPr lang="en-US" altLang="zh-CN" sz="3200" dirty="0" smtClean="0"/>
              <a:t>ES6	</a:t>
            </a:r>
          </a:p>
          <a:p>
            <a:pPr lvl="1"/>
            <a:r>
              <a:rPr lang="en-US" altLang="zh-CN" sz="3000" dirty="0" smtClean="0"/>
              <a:t>ECMASCRIPT</a:t>
            </a:r>
            <a:r>
              <a:rPr lang="zh-CN" altLang="en-US" sz="3000" dirty="0" smtClean="0"/>
              <a:t>简介</a:t>
            </a:r>
            <a:endParaRPr lang="en-US" altLang="zh-CN" sz="3000" dirty="0"/>
          </a:p>
          <a:p>
            <a:pPr lvl="1"/>
            <a:r>
              <a:rPr lang="en-US" altLang="zh-CN" sz="3200" dirty="0" smtClean="0"/>
              <a:t>Promise</a:t>
            </a:r>
          </a:p>
          <a:p>
            <a:pPr lvl="1"/>
            <a:r>
              <a:rPr lang="en-US" altLang="zh-CN" sz="3200" dirty="0" smtClean="0"/>
              <a:t>Generator</a:t>
            </a:r>
          </a:p>
          <a:p>
            <a:pPr lvl="1"/>
            <a:r>
              <a:rPr lang="en-US" altLang="zh-CN" sz="3200" dirty="0" smtClean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16234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Web</a:t>
            </a:r>
            <a:r>
              <a:rPr kumimoji="1" lang="en-US" altLang="zh-CN" dirty="0" smtClean="0"/>
              <a:t> </a:t>
            </a:r>
            <a:r>
              <a:rPr kumimoji="1" lang="en-US" altLang="zh-CN" cap="none" dirty="0" smtClean="0"/>
              <a:t>Components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面</a:t>
            </a:r>
            <a:r>
              <a:rPr kumimoji="1" lang="zh-CN" altLang="en-US" dirty="0"/>
              <a:t>向未来的组件标准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zh-CN" dirty="0"/>
              <a:t>	Web</a:t>
            </a:r>
            <a:r>
              <a:rPr kumimoji="1" lang="zh-CN" altLang="en-US" dirty="0"/>
              <a:t>组</a:t>
            </a:r>
            <a:r>
              <a:rPr kumimoji="1" lang="zh-CN" altLang="en-US" dirty="0" smtClean="0"/>
              <a:t>件化理念</a:t>
            </a:r>
            <a:r>
              <a:rPr kumimoji="1" lang="zh-CN" altLang="en-US" dirty="0"/>
              <a:t>，自</a:t>
            </a:r>
            <a:r>
              <a:rPr kumimoji="1" lang="en-US" altLang="zh-CN" dirty="0"/>
              <a:t>Google</a:t>
            </a:r>
            <a:r>
              <a:rPr kumimoji="1" lang="zh-CN" altLang="en-US" dirty="0"/>
              <a:t>在</a:t>
            </a:r>
            <a:r>
              <a:rPr kumimoji="1" lang="en-US" altLang="zh-CN" dirty="0"/>
              <a:t>2013</a:t>
            </a:r>
            <a:r>
              <a:rPr kumimoji="1" lang="zh-CN" altLang="en-US" dirty="0"/>
              <a:t>年的</a:t>
            </a:r>
            <a:r>
              <a:rPr kumimoji="1" lang="en-US" altLang="zh-CN" dirty="0"/>
              <a:t>I/O</a:t>
            </a:r>
            <a:r>
              <a:rPr kumimoji="1" lang="zh-CN" altLang="en-US" dirty="0" smtClean="0"/>
              <a:t>大会上提及起</a:t>
            </a:r>
            <a:r>
              <a:rPr kumimoji="1" lang="zh-CN" altLang="en-US" dirty="0"/>
              <a:t>，一直都有开发者关注这一开发技术的发展，只是总处于不愠不火的状态。直至</a:t>
            </a:r>
            <a:r>
              <a:rPr kumimoji="1" lang="en-US" altLang="zh-CN" dirty="0"/>
              <a:t>HTML5</a:t>
            </a:r>
            <a:r>
              <a:rPr kumimoji="1" lang="zh-CN" altLang="en-US" dirty="0"/>
              <a:t>规范的正式定稿，</a:t>
            </a:r>
            <a:r>
              <a:rPr kumimoji="1" lang="en-US" altLang="zh-CN" dirty="0"/>
              <a:t>Web</a:t>
            </a:r>
            <a:r>
              <a:rPr kumimoji="1" lang="zh-CN" altLang="en-US" dirty="0"/>
              <a:t>开发的异常火爆，让</a:t>
            </a:r>
            <a:r>
              <a:rPr kumimoji="1" lang="en-US" altLang="zh-CN" dirty="0"/>
              <a:t>Web</a:t>
            </a:r>
            <a:r>
              <a:rPr kumimoji="1" lang="zh-CN" altLang="en-US" dirty="0"/>
              <a:t>组件化的关注度也随之水涨船高。</a:t>
            </a:r>
            <a:r>
              <a:rPr kumimoji="1" lang="en-US" altLang="zh-CN" dirty="0" smtClean="0"/>
              <a:t>Web </a:t>
            </a:r>
            <a:r>
              <a:rPr kumimoji="1" lang="en-US" altLang="zh-CN" dirty="0"/>
              <a:t>Components</a:t>
            </a:r>
            <a:r>
              <a:rPr kumimoji="1" lang="zh-CN" altLang="en-US" dirty="0"/>
              <a:t>是</a:t>
            </a:r>
            <a:r>
              <a:rPr kumimoji="1" lang="en-US" altLang="zh-CN" dirty="0"/>
              <a:t>W3C</a:t>
            </a:r>
            <a:r>
              <a:rPr kumimoji="1" lang="zh-CN" altLang="en-US" dirty="0"/>
              <a:t>定义的新标准</a:t>
            </a:r>
            <a:r>
              <a:rPr kumimoji="1" lang="zh-CN" altLang="en-US" dirty="0" smtClean="0"/>
              <a:t>，各大浏览器已经开</a:t>
            </a:r>
            <a:r>
              <a:rPr kumimoji="1" lang="zh-CN" altLang="en-US" dirty="0"/>
              <a:t>始支持。它给了前端开发者扩展浏览器标签的能力，可以自由的定制组件，更好的进行模块化开发，彻底解放了前端开发</a:t>
            </a:r>
            <a:r>
              <a:rPr kumimoji="1" lang="zh-CN" altLang="en-US" dirty="0" smtClean="0"/>
              <a:t>者的生产力</a:t>
            </a:r>
            <a:r>
              <a:rPr kumimoji="1" lang="zh-CN" altLang="en-US" dirty="0"/>
              <a:t>。它其实是由四个部分的功能组成的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 smtClean="0"/>
              <a:t>模板</a:t>
            </a:r>
            <a:r>
              <a:rPr kumimoji="1" lang="zh-CN" altLang="en-US" dirty="0"/>
              <a:t>，</a:t>
            </a:r>
            <a:r>
              <a:rPr kumimoji="1" lang="en-US" altLang="zh-CN" dirty="0"/>
              <a:t>&lt;template&gt; 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 smtClean="0"/>
              <a:t>自定义元素</a:t>
            </a:r>
            <a:endParaRPr kumimoji="1"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Shadow </a:t>
            </a:r>
            <a:r>
              <a:rPr kumimoji="1" lang="en-US" altLang="zh-CN" dirty="0"/>
              <a:t>DOM</a:t>
            </a:r>
            <a:r>
              <a:rPr kumimoji="1" lang="zh-CN" altLang="en-US" dirty="0"/>
              <a:t>（隐匿 </a:t>
            </a:r>
            <a:r>
              <a:rPr kumimoji="1" lang="en-US" altLang="zh-CN" dirty="0"/>
              <a:t>DOM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Imports</a:t>
            </a:r>
            <a:r>
              <a:rPr kumimoji="1" lang="zh-CN" altLang="en-US" dirty="0"/>
              <a:t>（导入）</a:t>
            </a:r>
          </a:p>
        </p:txBody>
      </p:sp>
    </p:spTree>
    <p:extLst>
      <p:ext uri="{BB962C8B-B14F-4D97-AF65-F5344CB8AC3E}">
        <p14:creationId xmlns:p14="http://schemas.microsoft.com/office/powerpoint/2010/main" val="368719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Template</a:t>
            </a:r>
            <a:endParaRPr kumimoji="1"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zh-CN" dirty="0"/>
              <a:t>HTML </a:t>
            </a:r>
            <a:r>
              <a:rPr kumimoji="1" lang="zh-CN" altLang="en-US" dirty="0"/>
              <a:t>模板这个东西已经存在很久了，模板的实现无非是这么几种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第一种</a:t>
            </a:r>
            <a:r>
              <a:rPr kumimoji="1" lang="zh-CN" altLang="en-US" dirty="0"/>
              <a:t>是直接写在 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里，但是给它一个 </a:t>
            </a:r>
            <a:r>
              <a:rPr kumimoji="1" lang="en-US" altLang="zh-CN" dirty="0"/>
              <a:t>display: none </a:t>
            </a:r>
            <a:r>
              <a:rPr kumimoji="1" lang="zh-CN" altLang="en-US" dirty="0"/>
              <a:t>的样式。使用这种模板，我们可以很方便地用 </a:t>
            </a:r>
            <a:r>
              <a:rPr kumimoji="1" lang="en-US" altLang="zh-CN" dirty="0"/>
              <a:t>JavaScript </a:t>
            </a:r>
            <a:r>
              <a:rPr kumimoji="1" lang="zh-CN" altLang="en-US" dirty="0"/>
              <a:t>来操作 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结构，但是如果你在模板里写了一个 </a:t>
            </a:r>
            <a:r>
              <a:rPr kumimoji="1" lang="en-US" altLang="zh-CN" dirty="0" err="1"/>
              <a:t>img</a:t>
            </a:r>
            <a:r>
              <a:rPr kumimoji="1" lang="en-US" altLang="zh-CN" dirty="0"/>
              <a:t> </a:t>
            </a:r>
            <a:r>
              <a:rPr kumimoji="1" lang="zh-CN" altLang="en-US" dirty="0"/>
              <a:t>元素之类，不好意思，即使你看不到，这个图片的网络请求还是要发一下的。此外，与模板相对应的 </a:t>
            </a:r>
            <a:r>
              <a:rPr kumimoji="1" lang="en-US" altLang="zh-CN" dirty="0"/>
              <a:t>CSS </a:t>
            </a:r>
            <a:r>
              <a:rPr kumimoji="1" lang="zh-CN" altLang="en-US" dirty="0"/>
              <a:t>也是和页面其他部分平行的关系，你需要给模板加一个 </a:t>
            </a:r>
            <a:r>
              <a:rPr kumimoji="1" lang="en-US" altLang="zh-CN" dirty="0"/>
              <a:t>ID </a:t>
            </a:r>
            <a:r>
              <a:rPr kumimoji="1" lang="zh-CN" altLang="en-US" dirty="0"/>
              <a:t>之类的选择器前缀来指定样式，以保证不和页面中的其他元素冲突</a:t>
            </a:r>
            <a:r>
              <a:rPr kumimoji="1" lang="zh-CN" altLang="en-US" dirty="0" smtClean="0"/>
              <a:t>。</a:t>
            </a:r>
            <a:endParaRPr kumimoji="1" lang="en-US" altLang="zh-CN" dirty="0"/>
          </a:p>
          <a:p>
            <a:r>
              <a:rPr kumimoji="1" lang="zh-CN" altLang="en-US" dirty="0" smtClean="0"/>
              <a:t>第二种</a:t>
            </a:r>
            <a:r>
              <a:rPr kumimoji="1" lang="zh-CN" altLang="en-US" dirty="0"/>
              <a:t>是使用 </a:t>
            </a:r>
            <a:r>
              <a:rPr kumimoji="1" lang="en-US" altLang="zh-CN" dirty="0"/>
              <a:t>&lt;script&gt; </a:t>
            </a:r>
            <a:r>
              <a:rPr kumimoji="1" lang="zh-CN" altLang="en-US" dirty="0"/>
              <a:t>标签，但是给它指定一个非脚本的 </a:t>
            </a:r>
            <a:r>
              <a:rPr kumimoji="1" lang="en-US" altLang="zh-CN" dirty="0"/>
              <a:t>type </a:t>
            </a:r>
            <a:r>
              <a:rPr kumimoji="1" lang="zh-CN" altLang="en-US" dirty="0"/>
              <a:t>属性，这样浏览器就不会把它当做 </a:t>
            </a:r>
            <a:r>
              <a:rPr kumimoji="1" lang="en-US" altLang="zh-CN" dirty="0"/>
              <a:t>JS </a:t>
            </a:r>
            <a:r>
              <a:rPr kumimoji="1" lang="zh-CN" altLang="en-US" dirty="0" smtClean="0"/>
              <a:t>来执行了</a:t>
            </a:r>
            <a:r>
              <a:rPr kumimoji="1" lang="zh-CN" altLang="en-US" dirty="0"/>
              <a:t>，这种方法的好处在于，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元素是不会预先渲染的，因为在被 </a:t>
            </a:r>
            <a:r>
              <a:rPr kumimoji="1" lang="en-US" altLang="zh-CN" dirty="0"/>
              <a:t>JS </a:t>
            </a:r>
            <a:r>
              <a:rPr kumimoji="1" lang="zh-CN" altLang="en-US" dirty="0"/>
              <a:t>取得模板数据并插入 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之前，它都是一堆死气沉沉的纯文本。同时这也是它的弊端</a:t>
            </a:r>
            <a:r>
              <a:rPr kumimoji="1" lang="zh-CN" altLang="en-US" dirty="0" smtClean="0"/>
              <a:t>，需要我们将文本转换为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45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Template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zh-CN" dirty="0"/>
              <a:t>&lt;template&gt; </a:t>
            </a:r>
            <a:r>
              <a:rPr kumimoji="1" lang="zh-CN" altLang="en-US" dirty="0"/>
              <a:t>标签就被提出了，它可以看做是结合了上面两种方法的优势。我们将上面的 </a:t>
            </a:r>
            <a:r>
              <a:rPr kumimoji="1" lang="en-US" altLang="zh-CN" dirty="0"/>
              <a:t>HTML </a:t>
            </a:r>
            <a:r>
              <a:rPr kumimoji="1" lang="zh-CN" altLang="en-US" dirty="0"/>
              <a:t>模版化</a:t>
            </a:r>
            <a:r>
              <a:rPr kumimoji="1" lang="zh-CN" altLang="en-US" dirty="0" smtClean="0"/>
              <a:t>后</a:t>
            </a:r>
            <a:endParaRPr kumimoji="1"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98492" y="3043303"/>
            <a:ext cx="5821250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&lt;script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"template"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"text/template"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 smtClean="0">
                <a:solidFill>
                  <a:srgbClr val="E8BF6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Hello {{ name }}!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&lt;/script&gt;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985247" y="3043303"/>
            <a:ext cx="3953814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&lt;template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"appTmpl"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Hello {{ name }}!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&lt;/template&gt;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94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zh-CN" altLang="en-US" dirty="0"/>
              <a:t>现在的 </a:t>
            </a:r>
            <a:r>
              <a:rPr lang="en-US" altLang="zh-CN" dirty="0"/>
              <a:t>web </a:t>
            </a:r>
            <a:r>
              <a:rPr lang="zh-CN" altLang="en-US" dirty="0"/>
              <a:t>严重缺乏表达</a:t>
            </a:r>
            <a:r>
              <a:rPr lang="zh-CN" altLang="en-US" dirty="0" smtClean="0"/>
              <a:t>能力</a:t>
            </a:r>
            <a:r>
              <a:rPr lang="zh-CN" altLang="en-US" dirty="0"/>
              <a:t>，</a:t>
            </a:r>
            <a:r>
              <a:rPr lang="zh-CN" altLang="en-US" dirty="0" smtClean="0"/>
              <a:t>只要</a:t>
            </a:r>
            <a:r>
              <a:rPr lang="zh-CN" altLang="en-US" dirty="0"/>
              <a:t>瞧一眼“现代”的 </a:t>
            </a:r>
            <a:r>
              <a:rPr lang="en-US" altLang="zh-CN" dirty="0"/>
              <a:t>web </a:t>
            </a:r>
            <a:r>
              <a:rPr lang="zh-CN" altLang="en-US" dirty="0"/>
              <a:t>应用，比如 </a:t>
            </a:r>
            <a:r>
              <a:rPr lang="en-US" altLang="zh-CN" dirty="0" err="1"/>
              <a:t>GMail</a:t>
            </a:r>
            <a:r>
              <a:rPr lang="zh-CN" altLang="en-US" dirty="0"/>
              <a:t>，就会</a:t>
            </a:r>
            <a:r>
              <a:rPr lang="zh-CN" altLang="en-US" dirty="0" smtClean="0"/>
              <a:t>明白。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8" name="Picture 4" descr="http://blog.bingo929.com/wp-content/uploads/2014/03/gma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84" y="2632121"/>
            <a:ext cx="9014184" cy="406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97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altLang="zh-CN" dirty="0" smtClean="0"/>
              <a:t>HTML</a:t>
            </a:r>
            <a:r>
              <a:rPr lang="zh-CN" altLang="en-US" dirty="0" smtClean="0"/>
              <a:t>规范</a:t>
            </a:r>
            <a:r>
              <a:rPr lang="zh-CN" altLang="en-US" dirty="0"/>
              <a:t>定义的</a:t>
            </a:r>
            <a:r>
              <a:rPr lang="zh-CN" altLang="en-US" dirty="0" smtClean="0"/>
              <a:t>元素有限，但是自定义元素给了我们构建语义化标签的能力，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468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MVVM</a:t>
            </a:r>
            <a:r>
              <a:rPr lang="zh-CN" altLang="en-US" dirty="0" smtClean="0"/>
              <a:t>的产生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zh-CN" altLang="en-US" dirty="0" smtClean="0"/>
              <a:t>微软</a:t>
            </a:r>
            <a:r>
              <a:rPr lang="en-US" altLang="zh-CN" dirty="0" smtClean="0"/>
              <a:t>2005</a:t>
            </a:r>
            <a:r>
              <a:rPr lang="zh-CN" altLang="en-US" dirty="0" smtClean="0"/>
              <a:t>年左右发明</a:t>
            </a:r>
            <a:r>
              <a:rPr lang="en-US" altLang="zh-CN" dirty="0" smtClean="0"/>
              <a:t>WFP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低</a:t>
            </a:r>
            <a:r>
              <a:rPr lang="zh-CN" altLang="en-US" dirty="0" smtClean="0"/>
              <a:t>耦合：视图可以独立于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的变化和修改，一个</a:t>
            </a:r>
            <a:r>
              <a:rPr lang="en-US" altLang="zh-CN" dirty="0" err="1" smtClean="0"/>
              <a:t>ViewModel</a:t>
            </a:r>
            <a:r>
              <a:rPr lang="zh-CN" altLang="en-US" dirty="0" smtClean="0"/>
              <a:t>可以绑定到不同的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上，当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变化的时候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可以不变，当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变化的时候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也可以不变。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可复用：可以把一些视图逻辑放入一个</a:t>
            </a:r>
            <a:r>
              <a:rPr lang="en-US" altLang="zh-CN" dirty="0" err="1" smtClean="0"/>
              <a:t>ViewModel</a:t>
            </a:r>
            <a:r>
              <a:rPr lang="zh-CN" altLang="en-US" dirty="0" smtClean="0"/>
              <a:t>里面，让很多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重用这段视图逻辑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可</a:t>
            </a:r>
            <a:r>
              <a:rPr lang="zh-CN" altLang="en-US" dirty="0" smtClean="0"/>
              <a:t>测试：界面素来比较难于测试，现在测试可以针对</a:t>
            </a:r>
            <a:r>
              <a:rPr lang="en-US" altLang="zh-CN" dirty="0" err="1" smtClean="0"/>
              <a:t>ViewModel</a:t>
            </a:r>
            <a:r>
              <a:rPr lang="zh-CN" altLang="en-US" dirty="0" smtClean="0"/>
              <a:t>来写。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810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VM</a:t>
            </a:r>
            <a:r>
              <a:rPr lang="zh-CN" altLang="en-US" dirty="0"/>
              <a:t>的操作成为</a:t>
            </a:r>
            <a:r>
              <a:rPr lang="en-US" altLang="zh-CN" dirty="0"/>
              <a:t>JS</a:t>
            </a:r>
            <a:r>
              <a:rPr lang="zh-CN" altLang="en-US" dirty="0"/>
              <a:t>编程的核心</a:t>
            </a:r>
          </a:p>
        </p:txBody>
      </p:sp>
      <p:pic>
        <p:nvPicPr>
          <p:cNvPr id="4" name="内容占位符 3" descr="MVVM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0" b="1755"/>
          <a:stretch>
            <a:fillRect/>
          </a:stretch>
        </p:blipFill>
        <p:spPr bwMode="auto">
          <a:xfrm>
            <a:off x="2163652" y="2678806"/>
            <a:ext cx="6542466" cy="2653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07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977</TotalTime>
  <Words>813</Words>
  <Application>Microsoft Office PowerPoint</Application>
  <PresentationFormat>宽屏</PresentationFormat>
  <Paragraphs>70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Times New Roman</vt:lpstr>
      <vt:lpstr>天体</vt:lpstr>
      <vt:lpstr>前端技术分享</vt:lpstr>
      <vt:lpstr>PowerPoint 演示文稿</vt:lpstr>
      <vt:lpstr>Web Components -面向未来的组件标准</vt:lpstr>
      <vt:lpstr>Template</vt:lpstr>
      <vt:lpstr>Template</vt:lpstr>
      <vt:lpstr>自定义元素</vt:lpstr>
      <vt:lpstr>自定义元素</vt:lpstr>
      <vt:lpstr>MVVM的产生</vt:lpstr>
      <vt:lpstr>对VM的操作成为JS编程的核心</vt:lpstr>
      <vt:lpstr>MVVM的杰出代表angularjs</vt:lpstr>
      <vt:lpstr>ECMAScript简介</vt:lpstr>
      <vt:lpstr>Other</vt:lpstr>
      <vt:lpstr>Other</vt:lpstr>
      <vt:lpstr>Other </vt:lpstr>
      <vt:lpstr>Other</vt:lpstr>
      <vt:lpstr>other</vt:lpstr>
      <vt:lpstr>Other</vt:lpstr>
      <vt:lpstr>other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前端技术分享</dc:title>
  <dc:creator>张凌康</dc:creator>
  <cp:lastModifiedBy>张凌康</cp:lastModifiedBy>
  <cp:revision>37</cp:revision>
  <dcterms:created xsi:type="dcterms:W3CDTF">2015-06-07T02:24:59Z</dcterms:created>
  <dcterms:modified xsi:type="dcterms:W3CDTF">2015-06-09T15:09:12Z</dcterms:modified>
</cp:coreProperties>
</file>