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 id="2147483661" r:id="rId2"/>
  </p:sldMasterIdLst>
  <p:notesMasterIdLst>
    <p:notesMasterId r:id="rId25"/>
  </p:notesMasterIdLst>
  <p:handoutMasterIdLst>
    <p:handoutMasterId r:id="rId26"/>
  </p:handoutMasterIdLst>
  <p:sldIdLst>
    <p:sldId id="265" r:id="rId3"/>
    <p:sldId id="389" r:id="rId4"/>
    <p:sldId id="392" r:id="rId5"/>
    <p:sldId id="325" r:id="rId6"/>
    <p:sldId id="394" r:id="rId7"/>
    <p:sldId id="393" r:id="rId8"/>
    <p:sldId id="395" r:id="rId9"/>
    <p:sldId id="404" r:id="rId10"/>
    <p:sldId id="397" r:id="rId11"/>
    <p:sldId id="413" r:id="rId12"/>
    <p:sldId id="414" r:id="rId13"/>
    <p:sldId id="398" r:id="rId14"/>
    <p:sldId id="415" r:id="rId15"/>
    <p:sldId id="424" r:id="rId16"/>
    <p:sldId id="416" r:id="rId17"/>
    <p:sldId id="425" r:id="rId18"/>
    <p:sldId id="418" r:id="rId19"/>
    <p:sldId id="396" r:id="rId20"/>
    <p:sldId id="410" r:id="rId21"/>
    <p:sldId id="408" r:id="rId22"/>
    <p:sldId id="411" r:id="rId23"/>
    <p:sldId id="391"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FF"/>
    <a:srgbClr val="FFFF00"/>
    <a:srgbClr val="00FF00"/>
    <a:srgbClr val="0766D4"/>
    <a:srgbClr val="9055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22" autoAdjust="0"/>
    <p:restoredTop sz="78738" autoAdjust="0"/>
  </p:normalViewPr>
  <p:slideViewPr>
    <p:cSldViewPr>
      <p:cViewPr varScale="1">
        <p:scale>
          <a:sx n="72" d="100"/>
          <a:sy n="72" d="100"/>
        </p:scale>
        <p:origin x="1356" y="72"/>
      </p:cViewPr>
      <p:guideLst>
        <p:guide orient="horz" pos="225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2020/6/12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0869576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23246979-F6D2-41D2-B1B5-EF12571E299D}" type="datetimeFigureOut">
              <a:rPr lang="zh-CN" altLang="en-US"/>
              <a:t>2020/6/12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C1AAB7B3-F02A-4C27-BAF4-BB2D27264E33}" type="slidenum">
              <a:rPr lang="zh-CN" altLang="en-US"/>
              <a:t>‹#›</a:t>
            </a:fld>
            <a:endParaRPr lang="zh-CN" altLang="en-US"/>
          </a:p>
        </p:txBody>
      </p:sp>
    </p:spTree>
    <p:extLst>
      <p:ext uri="{BB962C8B-B14F-4D97-AF65-F5344CB8AC3E}">
        <p14:creationId xmlns:p14="http://schemas.microsoft.com/office/powerpoint/2010/main" val="301659733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6220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2413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59581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32667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305207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4" name="Picture 2" descr="Untitled_09p_ttl"/>
          <p:cNvPicPr>
            <a:picLocks noChangeAspect="1" noChangeArrowheads="1"/>
          </p:cNvPicPr>
          <p:nvPr userDrawn="1"/>
        </p:nvPicPr>
        <p:blipFill>
          <a:blip r:embed="rId2">
            <a:extLst>
              <a:ext uri="{28A0092B-C50C-407E-A947-70E740481C1C}">
                <a14:useLocalDpi xmlns:a14="http://schemas.microsoft.com/office/drawing/2010/main" val="0"/>
              </a:ext>
            </a:extLst>
          </a:blip>
          <a:srcRect r="12500"/>
          <a:stretch>
            <a:fillRect/>
          </a:stretch>
        </p:blipFill>
        <p:spPr bwMode="auto">
          <a:xfrm>
            <a:off x="0" y="0"/>
            <a:ext cx="9144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5" name="Rectangle 3"/>
          <p:cNvSpPr>
            <a:spLocks noGrp="1" noChangeArrowheads="1"/>
          </p:cNvSpPr>
          <p:nvPr>
            <p:ph type="ctrTitle" sz="quarter"/>
          </p:nvPr>
        </p:nvSpPr>
        <p:spPr>
          <a:xfrm>
            <a:off x="533400" y="1753870"/>
            <a:ext cx="8153400" cy="898525"/>
          </a:xfrm>
        </p:spPr>
        <p:txBody>
          <a:bodyPr/>
          <a:lstStyle>
            <a:lvl1pPr>
              <a:defRPr sz="4400" b="1"/>
            </a:lvl1pPr>
          </a:lstStyle>
          <a:p>
            <a:pPr lvl="0"/>
            <a:r>
              <a:rPr lang="zh-CN" altLang="en-US" noProof="0"/>
              <a:t>单击此处编辑母版标题样式</a:t>
            </a:r>
            <a:endParaRPr lang="ko-KR" altLang="en-US" noProof="0"/>
          </a:p>
        </p:txBody>
      </p:sp>
      <p:sp>
        <p:nvSpPr>
          <p:cNvPr id="238596" name="Rectangle 4"/>
          <p:cNvSpPr>
            <a:spLocks noGrp="1" noChangeArrowheads="1"/>
          </p:cNvSpPr>
          <p:nvPr>
            <p:ph type="subTitle" sz="quarter" idx="1"/>
          </p:nvPr>
        </p:nvSpPr>
        <p:spPr>
          <a:xfrm>
            <a:off x="1371600" y="3657600"/>
            <a:ext cx="6400800" cy="533400"/>
          </a:xfrm>
        </p:spPr>
        <p:txBody>
          <a:bodyPr/>
          <a:lstStyle>
            <a:lvl1pPr marL="0" indent="0" algn="ctr">
              <a:buFont typeface="Wingdings" panose="05000000000000000000" pitchFamily="2" charset="2"/>
              <a:buNone/>
              <a:defRPr sz="2400" b="1">
                <a:latin typeface="Times New Roman" panose="02020603050405020304" pitchFamily="18" charset="0"/>
              </a:defRPr>
            </a:lvl1pPr>
          </a:lstStyle>
          <a:p>
            <a:pPr lvl="0"/>
            <a:r>
              <a:rPr lang="zh-CN" altLang="en-US" noProof="0"/>
              <a:t>单击此处编辑母版副标题样式</a:t>
            </a:r>
            <a:endParaRPr lang="ko-KR" altLang="en-US" noProof="0"/>
          </a:p>
        </p:txBody>
      </p:sp>
      <p:pic>
        <p:nvPicPr>
          <p:cNvPr id="47" name="图片 46" descr="图片包含 标牌&#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233680"/>
            <a:ext cx="1116965" cy="1116965"/>
          </a:xfrm>
          <a:prstGeom prst="rect">
            <a:avLst/>
          </a:prstGeom>
        </p:spPr>
      </p:pic>
      <p:sp>
        <p:nvSpPr>
          <p:cNvPr id="2" name="Text Box 4"/>
          <p:cNvSpPr txBox="1">
            <a:spLocks noChangeArrowheads="1"/>
          </p:cNvSpPr>
          <p:nvPr userDrawn="1"/>
        </p:nvSpPr>
        <p:spPr bwMode="auto">
          <a:xfrm>
            <a:off x="0" y="561975"/>
            <a:ext cx="7026282" cy="461665"/>
          </a:xfrm>
          <a:prstGeom prst="rect">
            <a:avLst/>
          </a:prstGeom>
          <a:noFill/>
          <a:ln>
            <a:noFill/>
          </a:ln>
          <a:effectLst/>
        </p:spPr>
        <p:txBody>
          <a:bodyPr wrap="none">
            <a:spAutoFit/>
          </a:bodyPr>
          <a:lstStyle/>
          <a:p>
            <a:pPr>
              <a:defRPr/>
            </a:pPr>
            <a:r>
              <a:rPr kumimoji="1" lang="zh-CN" altLang="en-US" sz="2400" dirty="0">
                <a:solidFill>
                  <a:schemeClr val="bg1"/>
                </a:solidFill>
                <a:effectLst>
                  <a:outerShdw blurRad="38100" dist="38100" dir="2700000" algn="tl">
                    <a:srgbClr val="000000">
                      <a:alpha val="43137"/>
                    </a:srgbClr>
                  </a:outerShdw>
                </a:effectLst>
                <a:latin typeface="Arial" panose="020B0604020202020204" pitchFamily="34" charset="0"/>
              </a:rPr>
              <a:t>汕头大学计算机系</a:t>
            </a:r>
            <a:r>
              <a:rPr kumimoji="1" lang="en-US" altLang="zh-CN" sz="2400" dirty="0">
                <a:solidFill>
                  <a:schemeClr val="bg1"/>
                </a:solidFill>
                <a:effectLst>
                  <a:outerShdw blurRad="38100" dist="38100" dir="2700000" algn="tl">
                    <a:srgbClr val="000000">
                      <a:alpha val="43137"/>
                    </a:srgbClr>
                  </a:outerShdw>
                </a:effectLst>
                <a:latin typeface="Arial" panose="020B0604020202020204" pitchFamily="34" charset="0"/>
              </a:rPr>
              <a:t>2020</a:t>
            </a:r>
            <a:r>
              <a:rPr kumimoji="1" lang="zh-CN" altLang="en-US" sz="2400" dirty="0">
                <a:solidFill>
                  <a:schemeClr val="bg1"/>
                </a:solidFill>
                <a:effectLst>
                  <a:outerShdw blurRad="38100" dist="38100" dir="2700000" algn="tl">
                    <a:srgbClr val="000000">
                      <a:alpha val="43137"/>
                    </a:srgbClr>
                  </a:outerShdw>
                </a:effectLst>
                <a:latin typeface="Arial" panose="020B0604020202020204" pitchFamily="34" charset="0"/>
              </a:rPr>
              <a:t>届硕士研究生硕士学位答辩</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fld id="{8E142937-573A-4104-82EB-502F8AB7F7B7}" type="datetime1">
              <a:rPr lang="zh-CN" altLang="en-US" smtClean="0"/>
              <a:t>2020/6/12</a:t>
            </a:fld>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03AE3AB1-73C7-45F9-AA94-DCBDD93C53AD}"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2400"/>
            <a:ext cx="6019800"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fld id="{407F383B-7AFA-4A0D-AAC3-2DD089F81E94}" type="datetime1">
              <a:rPr lang="zh-CN" altLang="en-US" smtClean="0"/>
              <a:t>2020/6/12</a:t>
            </a:fld>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CA471629-02BD-4E0A-B34B-F772CEDEAD85}"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143000"/>
            <a:ext cx="40386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43000"/>
            <a:ext cx="40386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pPr>
              <a:defRPr/>
            </a:pPr>
            <a:fld id="{14693198-5D34-47CC-B241-B5941BA95F81}" type="datetime1">
              <a:rPr lang="zh-CN" altLang="en-US" smtClean="0"/>
              <a:t>2020/6/12</a:t>
            </a:fld>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A99496A2-903C-4C42-8492-776651F4748A}"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4" name="Picture 2" descr="Untitled_09p_ttl"/>
          <p:cNvPicPr>
            <a:picLocks noChangeAspect="1" noChangeArrowheads="1"/>
          </p:cNvPicPr>
          <p:nvPr/>
        </p:nvPicPr>
        <p:blipFill>
          <a:blip r:embed="rId2">
            <a:extLst>
              <a:ext uri="{28A0092B-C50C-407E-A947-70E740481C1C}">
                <a14:useLocalDpi xmlns:a14="http://schemas.microsoft.com/office/drawing/2010/main" val="0"/>
              </a:ext>
            </a:extLst>
          </a:blip>
          <a:srcRect r="12500"/>
          <a:stretch>
            <a:fillRect/>
          </a:stretch>
        </p:blipFill>
        <p:spPr bwMode="auto">
          <a:xfrm>
            <a:off x="0" y="0"/>
            <a:ext cx="9144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5" name="Rectangle 3"/>
          <p:cNvSpPr>
            <a:spLocks noGrp="1" noChangeArrowheads="1"/>
          </p:cNvSpPr>
          <p:nvPr>
            <p:ph type="ctrTitle" sz="quarter"/>
          </p:nvPr>
        </p:nvSpPr>
        <p:spPr>
          <a:xfrm>
            <a:off x="533400" y="2682875"/>
            <a:ext cx="8153400" cy="898525"/>
          </a:xfrm>
        </p:spPr>
        <p:txBody>
          <a:bodyPr/>
          <a:lstStyle>
            <a:lvl1pPr>
              <a:defRPr sz="4400" b="1"/>
            </a:lvl1pPr>
          </a:lstStyle>
          <a:p>
            <a:pPr lvl="0"/>
            <a:r>
              <a:rPr lang="ko-KR" altLang="en-US" noProof="0"/>
              <a:t>单击此处编辑母版标题样式</a:t>
            </a:r>
          </a:p>
        </p:txBody>
      </p:sp>
      <p:sp>
        <p:nvSpPr>
          <p:cNvPr id="238596" name="Rectangle 4"/>
          <p:cNvSpPr>
            <a:spLocks noGrp="1" noChangeArrowheads="1"/>
          </p:cNvSpPr>
          <p:nvPr>
            <p:ph type="subTitle" sz="quarter" idx="1"/>
          </p:nvPr>
        </p:nvSpPr>
        <p:spPr>
          <a:xfrm>
            <a:off x="1371600" y="3657600"/>
            <a:ext cx="6400800" cy="533400"/>
          </a:xfrm>
        </p:spPr>
        <p:txBody>
          <a:bodyPr/>
          <a:lstStyle>
            <a:lvl1pPr marL="0" indent="0" algn="ctr">
              <a:buFont typeface="Wingdings" panose="05000000000000000000" pitchFamily="2" charset="2"/>
              <a:buNone/>
              <a:defRPr sz="2400" b="1">
                <a:latin typeface="Times New Roman" panose="02020603050405020304" pitchFamily="18" charset="0"/>
              </a:defRPr>
            </a:lvl1pPr>
          </a:lstStyle>
          <a:p>
            <a:pPr lvl="0"/>
            <a:r>
              <a:rPr lang="ko-KR" altLang="en-US" noProof="0"/>
              <a:t>单击此处编辑母版副标题样式</a:t>
            </a:r>
          </a:p>
        </p:txBody>
      </p:sp>
      <p:sp>
        <p:nvSpPr>
          <p:cNvPr id="5" name="Rectangle 5"/>
          <p:cNvSpPr>
            <a:spLocks noGrp="1" noChangeArrowheads="1"/>
          </p:cNvSpPr>
          <p:nvPr>
            <p:ph type="dt" sz="quarter" idx="10"/>
          </p:nvPr>
        </p:nvSpPr>
        <p:spPr>
          <a:xfrm>
            <a:off x="457200" y="6553200"/>
            <a:ext cx="2133600" cy="152400"/>
          </a:xfrm>
        </p:spPr>
        <p:txBody>
          <a:bodyPr/>
          <a:lstStyle>
            <a:lvl1pPr>
              <a:defRPr sz="1400">
                <a:effectLst>
                  <a:outerShdw blurRad="38100" dist="38100" dir="2700000" algn="tl">
                    <a:srgbClr val="C0C0C0"/>
                  </a:outerShdw>
                </a:effectLst>
                <a:latin typeface="Times New Roman" panose="02020603050405020304" pitchFamily="18" charset="0"/>
              </a:defRPr>
            </a:lvl1pPr>
          </a:lstStyle>
          <a:p>
            <a:pPr>
              <a:defRPr/>
            </a:pPr>
            <a:fld id="{6B2C8FBB-32CC-432D-ADCB-975D052CD363}" type="datetime1">
              <a:rPr lang="zh-CN" altLang="en-US" smtClean="0"/>
              <a:t>2020/6/12</a:t>
            </a:fld>
            <a:endParaRPr lang="en-US" altLang="ko-KR"/>
          </a:p>
        </p:txBody>
      </p:sp>
      <p:sp>
        <p:nvSpPr>
          <p:cNvPr id="6" name="Rectangle 6"/>
          <p:cNvSpPr>
            <a:spLocks noGrp="1" noChangeArrowheads="1"/>
          </p:cNvSpPr>
          <p:nvPr>
            <p:ph type="ftr" sz="quarter" idx="11"/>
          </p:nvPr>
        </p:nvSpPr>
        <p:spPr bwMode="auto">
          <a:xfrm>
            <a:off x="3124200" y="6553200"/>
            <a:ext cx="2895600" cy="152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solidFill>
                  <a:srgbClr val="000000"/>
                </a:solidFill>
                <a:effectLst>
                  <a:outerShdw blurRad="38100" dist="38100" dir="2700000" algn="tl">
                    <a:srgbClr val="C0C0C0"/>
                  </a:outerShdw>
                </a:effectLst>
                <a:latin typeface="Times New Roman" panose="02020603050405020304" pitchFamily="18" charset="0"/>
                <a:ea typeface="Gulim" panose="020B0600000101010101" pitchFamily="34" charset="-127"/>
              </a:defRPr>
            </a:lvl1pPr>
          </a:lstStyle>
          <a:p>
            <a:pPr>
              <a:defRPr/>
            </a:pPr>
            <a:endParaRPr lang="en-US" altLang="ko-KR"/>
          </a:p>
        </p:txBody>
      </p:sp>
      <p:sp>
        <p:nvSpPr>
          <p:cNvPr id="7" name="Rectangle 7"/>
          <p:cNvSpPr>
            <a:spLocks noGrp="1" noChangeArrowheads="1"/>
          </p:cNvSpPr>
          <p:nvPr>
            <p:ph type="sldNum" sz="quarter" idx="12"/>
          </p:nvPr>
        </p:nvSpPr>
        <p:spPr>
          <a:xfrm>
            <a:off x="6553200" y="6553200"/>
            <a:ext cx="2133600" cy="152400"/>
          </a:xfrm>
        </p:spPr>
        <p:txBody>
          <a:bodyPr/>
          <a:lstStyle>
            <a:lvl1pPr algn="r">
              <a:defRPr sz="1400">
                <a:effectLst>
                  <a:outerShdw blurRad="38100" dist="38100" dir="2700000" algn="tl">
                    <a:srgbClr val="C0C0C0"/>
                  </a:outerShdw>
                </a:effectLst>
                <a:latin typeface="Times New Roman" panose="02020603050405020304" pitchFamily="18" charset="0"/>
              </a:defRPr>
            </a:lvl1pPr>
          </a:lstStyle>
          <a:p>
            <a:pPr>
              <a:defRPr/>
            </a:pPr>
            <a:fld id="{F5D18B8A-DA13-4086-813B-5561577704F0}" type="slidenum">
              <a:rPr lang="ko-KR" altLang="en-US"/>
              <a:t>‹#›</a:t>
            </a:fld>
            <a:endParaRPr lang="en-US" altLang="ko-K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F22A49BC-5170-41BE-8873-36C49F88BD93}" type="datetime1">
              <a:rPr lang="zh-CN" altLang="en-US" smtClean="0"/>
              <a:t>2020/6/12</a:t>
            </a:fld>
            <a:endParaRPr lang="en-US" altLang="zh-CN"/>
          </a:p>
        </p:txBody>
      </p:sp>
      <p:sp>
        <p:nvSpPr>
          <p:cNvPr id="5"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D1FD5CAE-B92F-4BC8-B8B6-82B5BB87E819}" type="slidenum">
              <a:rPr lang="ko-KR" altLang="en-US"/>
              <a:t>‹#›</a:t>
            </a:fld>
            <a:endParaRPr lang="en-US" altLang="ko-K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E62DCA64-2066-4FE8-B3EE-063D34C1AA90}" type="datetime1">
              <a:rPr lang="zh-CN" altLang="en-US" smtClean="0"/>
              <a:t>2020/6/12</a:t>
            </a:fld>
            <a:endParaRPr lang="en-US" altLang="zh-CN"/>
          </a:p>
        </p:txBody>
      </p:sp>
      <p:sp>
        <p:nvSpPr>
          <p:cNvPr id="5"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7AB09C70-32C7-4145-9401-2FF73B3FEDD3}" type="slidenum">
              <a:rPr lang="ko-KR" altLang="en-US"/>
              <a:t>‹#›</a:t>
            </a:fld>
            <a:endParaRPr lang="en-US" altLang="ko-K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430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430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9218F907-483D-49BB-98DC-C063B5D3CF71}" type="datetime1">
              <a:rPr lang="zh-CN" altLang="en-US" smtClean="0"/>
              <a:t>2020/6/12</a:t>
            </a:fld>
            <a:endParaRPr lang="en-US" altLang="zh-CN"/>
          </a:p>
        </p:txBody>
      </p:sp>
      <p:sp>
        <p:nvSpPr>
          <p:cNvPr id="6"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C47983BD-6A0C-4896-9083-40EC766EABB9}" type="slidenum">
              <a:rPr lang="ko-KR" altLang="en-US"/>
              <a:t>‹#›</a:t>
            </a:fld>
            <a:endParaRPr lang="en-US" altLang="ko-K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7E8AB867-401D-41BA-9003-7FA47FC714A1}" type="datetime1">
              <a:rPr lang="zh-CN" altLang="en-US" smtClean="0"/>
              <a:t>2020/6/12</a:t>
            </a:fld>
            <a:endParaRPr lang="en-US" altLang="zh-CN"/>
          </a:p>
        </p:txBody>
      </p:sp>
      <p:sp>
        <p:nvSpPr>
          <p:cNvPr id="8"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4F6B4D00-88D7-45E6-BDF7-36A527DF5D17}" type="slidenum">
              <a:rPr lang="ko-KR" altLang="en-US"/>
              <a:t>‹#›</a:t>
            </a:fld>
            <a:endParaRPr lang="en-US" altLang="ko-K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FF9AA635-76DE-444B-9FD8-4D36BD306B47}" type="datetime1">
              <a:rPr lang="zh-CN" altLang="en-US" smtClean="0"/>
              <a:t>2020/6/12</a:t>
            </a:fld>
            <a:endParaRPr lang="en-US" altLang="zh-CN"/>
          </a:p>
        </p:txBody>
      </p:sp>
      <p:sp>
        <p:nvSpPr>
          <p:cNvPr id="4"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4FB0620A-57BC-43D8-9189-D205D29AEB0F}" type="slidenum">
              <a:rPr lang="ko-KR" altLang="en-US"/>
              <a:t>‹#›</a:t>
            </a:fld>
            <a:endParaRPr lang="en-US" altLang="ko-K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5E1A4C2C-71CC-4884-A1E9-43E027F25F40}" type="datetime1">
              <a:rPr lang="zh-CN" altLang="en-US" smtClean="0"/>
              <a:t>2020/6/12</a:t>
            </a:fld>
            <a:endParaRPr lang="en-US" altLang="zh-CN"/>
          </a:p>
        </p:txBody>
      </p:sp>
      <p:sp>
        <p:nvSpPr>
          <p:cNvPr id="3"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62D6F3A7-59F9-4B91-B17D-EAC07946B3DB}" type="slidenum">
              <a:rPr lang="ko-KR" altLang="en-US"/>
              <a:t>‹#›</a:t>
            </a:fld>
            <a:endParaRPr lang="en-US" altLang="ko-K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5"/>
          <p:cNvSpPr>
            <a:spLocks noGrp="1" noChangeArrowheads="1"/>
          </p:cNvSpPr>
          <p:nvPr>
            <p:ph type="dt" sz="half" idx="10"/>
          </p:nvPr>
        </p:nvSpPr>
        <p:spPr/>
        <p:txBody>
          <a:bodyPr/>
          <a:lstStyle>
            <a:lvl1pPr>
              <a:defRPr/>
            </a:lvl1pPr>
          </a:lstStyle>
          <a:p>
            <a:pPr>
              <a:defRPr/>
            </a:pPr>
            <a:fld id="{3D8A53C1-0708-4C38-B217-D8EDF4A333FF}" type="datetime1">
              <a:rPr lang="zh-CN" altLang="en-US" smtClean="0"/>
              <a:t>2020/6/12</a:t>
            </a:fld>
            <a:endParaRPr lang="en-US" altLang="zh-CN"/>
          </a:p>
        </p:txBody>
      </p:sp>
      <p:sp>
        <p:nvSpPr>
          <p:cNvPr id="5" name="Rectangle 6"/>
          <p:cNvSpPr>
            <a:spLocks noGrp="1" noChangeArrowheads="1"/>
          </p:cNvSpPr>
          <p:nvPr>
            <p:ph type="sldNum" sz="quarter" idx="11"/>
          </p:nvPr>
        </p:nvSpPr>
        <p:spPr/>
        <p:txBody>
          <a:bodyPr/>
          <a:lstStyle>
            <a:lvl1pPr>
              <a:defRPr>
                <a:ea typeface="宋体" panose="02010600030101010101" pitchFamily="2" charset="-122"/>
              </a:defRPr>
            </a:lvl1pPr>
          </a:lstStyle>
          <a:p>
            <a:pPr>
              <a:defRPr/>
            </a:pPr>
            <a:fld id="{D27DFC56-A372-4214-8903-B33B830A87A9}" type="slidenum">
              <a:rPr lang="en-US" altLang="zh-CN" smtClean="0"/>
              <a:pPr>
                <a:defRPr/>
              </a:pPr>
              <a:t>‹#›</a:t>
            </a:fld>
            <a:r>
              <a:rPr lang="en-US" altLang="zh-CN" dirty="0"/>
              <a:t>/21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D44476FF-DDDA-415D-B523-F1E4118076E2}" type="datetime1">
              <a:rPr lang="zh-CN" altLang="en-US" smtClean="0"/>
              <a:t>2020/6/12</a:t>
            </a:fld>
            <a:endParaRPr lang="en-US" altLang="zh-CN"/>
          </a:p>
        </p:txBody>
      </p:sp>
      <p:sp>
        <p:nvSpPr>
          <p:cNvPr id="6"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EB3C5E92-9744-4A6B-9AE8-21872E481E24}" type="slidenum">
              <a:rPr lang="ko-KR" altLang="en-US"/>
              <a:t>‹#›</a:t>
            </a:fld>
            <a:endParaRPr lang="en-US" altLang="ko-K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632795E7-2CCE-4A06-AAA7-8BD42C3A8B3D}" type="datetime1">
              <a:rPr lang="zh-CN" altLang="en-US" smtClean="0"/>
              <a:t>2020/6/12</a:t>
            </a:fld>
            <a:endParaRPr lang="en-US" altLang="zh-CN"/>
          </a:p>
        </p:txBody>
      </p:sp>
      <p:sp>
        <p:nvSpPr>
          <p:cNvPr id="6"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40228755-E1AA-415E-B16F-7ACCE4BF913C}" type="slidenum">
              <a:rPr lang="ko-KR" altLang="en-US"/>
              <a:t>‹#›</a:t>
            </a:fld>
            <a:endParaRPr lang="en-US" altLang="ko-K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15B3898D-6BC7-4CD2-AEB7-70C5445A5093}" type="datetime1">
              <a:rPr lang="zh-CN" altLang="en-US" smtClean="0"/>
              <a:t>2020/6/12</a:t>
            </a:fld>
            <a:endParaRPr lang="en-US" altLang="zh-CN"/>
          </a:p>
        </p:txBody>
      </p:sp>
      <p:sp>
        <p:nvSpPr>
          <p:cNvPr id="5"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5F05F6F7-0BC5-4F63-AF7C-FBA603F07BF2}" type="slidenum">
              <a:rPr lang="ko-KR" altLang="en-US"/>
              <a:t>‹#›</a:t>
            </a:fld>
            <a:endParaRPr lang="en-US" altLang="ko-K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2400"/>
            <a:ext cx="6019800"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9B7099C1-900D-40A1-95E2-8FD9CBAB2D15}" type="datetime1">
              <a:rPr lang="zh-CN" altLang="en-US" smtClean="0"/>
              <a:t>2020/6/12</a:t>
            </a:fld>
            <a:endParaRPr lang="en-US" altLang="zh-CN"/>
          </a:p>
        </p:txBody>
      </p:sp>
      <p:sp>
        <p:nvSpPr>
          <p:cNvPr id="5"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A841B024-86C7-40EC-A607-ED6E5080CBC2}" type="slidenum">
              <a:rPr lang="ko-KR" altLang="en-US"/>
              <a:t>‹#›</a:t>
            </a:fld>
            <a:endParaRPr lang="en-US" altLang="ko-K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143000"/>
            <a:ext cx="40386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43000"/>
            <a:ext cx="40386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EAAFFA54-2416-4C9A-89AA-179130A000CC}" type="datetime1">
              <a:rPr lang="zh-CN" altLang="en-US" smtClean="0"/>
              <a:t>2020/6/12</a:t>
            </a:fld>
            <a:endParaRPr lang="en-US" altLang="zh-CN"/>
          </a:p>
        </p:txBody>
      </p:sp>
      <p:sp>
        <p:nvSpPr>
          <p:cNvPr id="6"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900D34DD-0F4D-4C83-A5B7-60376991DC58}" type="slidenum">
              <a:rPr lang="ko-KR" altLang="en-US"/>
              <a:t>‹#›</a:t>
            </a:fld>
            <a:endParaRPr lang="en-US" altLang="ko-K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pPr>
              <a:defRPr/>
            </a:pPr>
            <a:fld id="{3EF1DB6B-58EE-4877-B3E2-20863E6E95E8}" type="datetime1">
              <a:rPr lang="zh-CN" altLang="en-US" smtClean="0"/>
              <a:t>2020/6/12</a:t>
            </a:fld>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4AFC5010-56A1-4342-8E4C-167CBF6E04DC}"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430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430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pPr>
              <a:defRPr/>
            </a:pPr>
            <a:fld id="{B8E92372-A9FA-418F-BA70-A86EAFAA6631}" type="datetime1">
              <a:rPr lang="zh-CN" altLang="en-US" smtClean="0"/>
              <a:t>2020/6/12</a:t>
            </a:fld>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55824406-582A-460C-B1D4-3E394EFBE721}"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pPr>
              <a:defRPr/>
            </a:pPr>
            <a:fld id="{40BA2E17-88BC-4859-9968-547C98521D76}" type="datetime1">
              <a:rPr lang="zh-CN" altLang="en-US" smtClean="0"/>
              <a:t>2020/6/12</a:t>
            </a:fld>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7D0BFFBB-6EBF-44EC-B213-F1534778E610}"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pPr>
              <a:defRPr/>
            </a:pPr>
            <a:fld id="{7298D6D4-ED79-4477-B9A7-E387B5502350}" type="datetime1">
              <a:rPr lang="zh-CN" altLang="en-US" smtClean="0"/>
              <a:t>2020/6/12</a:t>
            </a:fld>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9E0AFEFA-1A91-4F90-9068-0D74D1D55A03}"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fld id="{D6B00C7F-D508-4D30-9064-E8B5BF558331}" type="datetime1">
              <a:rPr lang="zh-CN" altLang="en-US" smtClean="0"/>
              <a:t>2020/6/12</a:t>
            </a:fld>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76760BA1-3D44-4486-888F-83F9407570C1}"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fld id="{56945E07-AE23-4E09-B658-648FECBEAC0E}" type="datetime1">
              <a:rPr lang="zh-CN" altLang="en-US" smtClean="0"/>
              <a:t>2020/6/12</a:t>
            </a:fld>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38C20785-0C73-41D5-BB19-C04F9264E7D9}"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fld id="{8CEAA9B0-FD61-492B-ABDD-C05A29BCAE63}" type="datetime1">
              <a:rPr lang="zh-CN" altLang="en-US" smtClean="0"/>
              <a:t>2020/6/12</a:t>
            </a:fld>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27CE8EC6-0E9B-4D78-9A0C-577FBB237536}"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_09p_ttl"/>
          <p:cNvPicPr>
            <a:picLocks noChangeAspect="1" noChangeArrowheads="1"/>
          </p:cNvPicPr>
          <p:nvPr userDrawn="1"/>
        </p:nvPicPr>
        <p:blipFill>
          <a:blip r:embed="rId14">
            <a:extLst>
              <a:ext uri="{28A0092B-C50C-407E-A947-70E740481C1C}">
                <a14:useLocalDpi xmlns:a14="http://schemas.microsoft.com/office/drawing/2010/main" val="0"/>
              </a:ext>
            </a:extLst>
          </a:blip>
          <a:srcRect r="12500"/>
          <a:stretch>
            <a:fillRect/>
          </a:stretch>
        </p:blipFill>
        <p:spPr bwMode="auto">
          <a:xfrm>
            <a:off x="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571" name="Rectangle 3"/>
          <p:cNvSpPr>
            <a:spLocks noGrp="1" noChangeArrowheads="1"/>
          </p:cNvSpPr>
          <p:nvPr>
            <p:ph type="title"/>
          </p:nvPr>
        </p:nvSpPr>
        <p:spPr bwMode="white">
          <a:xfrm>
            <a:off x="457200" y="152400"/>
            <a:ext cx="8229600" cy="762000"/>
          </a:xfrm>
          <a:prstGeom prst="rect">
            <a:avLst/>
          </a:prstGeom>
          <a:noFill/>
          <a:ln>
            <a:noFill/>
          </a:ln>
          <a:effectLst/>
        </p:spPr>
        <p:txBody>
          <a:bodyPr vert="horz" wrap="square" lIns="91440" tIns="45720" rIns="91440" bIns="45720" numCol="1" anchor="ctr" anchorCtr="0" compatLnSpc="1"/>
          <a:lstStyle/>
          <a:p>
            <a:pPr lvl="0"/>
            <a:r>
              <a:rPr lang="ko-KR" altLang="en-US"/>
              <a:t>单击此处编辑母版标题样式</a:t>
            </a:r>
          </a:p>
        </p:txBody>
      </p:sp>
      <p:sp>
        <p:nvSpPr>
          <p:cNvPr id="1028" name="Rectangle 4"/>
          <p:cNvSpPr>
            <a:spLocks noGrp="1" noChangeArrowheads="1"/>
          </p:cNvSpPr>
          <p:nvPr>
            <p:ph type="body" idx="1"/>
          </p:nvPr>
        </p:nvSpPr>
        <p:spPr bwMode="auto">
          <a:xfrm>
            <a:off x="457200" y="11430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ko-KR" altLang="en-US"/>
              <a:t>单击此处编辑母版文本样式</a:t>
            </a:r>
          </a:p>
          <a:p>
            <a:pPr lvl="1"/>
            <a:r>
              <a:rPr lang="ko-KR" altLang="en-US"/>
              <a:t>第二级</a:t>
            </a:r>
          </a:p>
          <a:p>
            <a:pPr lvl="2"/>
            <a:r>
              <a:rPr lang="ko-KR" altLang="en-US"/>
              <a:t>第三级</a:t>
            </a:r>
          </a:p>
          <a:p>
            <a:pPr lvl="3"/>
            <a:r>
              <a:rPr lang="ko-KR" altLang="en-US"/>
              <a:t>第四级</a:t>
            </a:r>
          </a:p>
          <a:p>
            <a:pPr lvl="4"/>
            <a:r>
              <a:rPr lang="ko-KR" altLang="en-US"/>
              <a:t>第五级</a:t>
            </a:r>
          </a:p>
        </p:txBody>
      </p:sp>
      <p:sp>
        <p:nvSpPr>
          <p:cNvPr id="237573" name="Rectangle 5"/>
          <p:cNvSpPr>
            <a:spLocks noGrp="1" noChangeArrowheads="1"/>
          </p:cNvSpPr>
          <p:nvPr>
            <p:ph type="dt" sz="half" idx="2"/>
          </p:nvPr>
        </p:nvSpPr>
        <p:spPr bwMode="auto">
          <a:xfrm>
            <a:off x="327025" y="6477000"/>
            <a:ext cx="2514600" cy="304800"/>
          </a:xfrm>
          <a:prstGeom prst="rect">
            <a:avLst/>
          </a:prstGeom>
          <a:noFill/>
          <a:ln>
            <a:noFill/>
          </a:ln>
          <a:effectLst/>
        </p:spPr>
        <p:txBody>
          <a:bodyPr vert="horz" wrap="square" lIns="91440" tIns="45720" rIns="91440" bIns="45720" numCol="1" anchor="t" anchorCtr="0" compatLnSpc="1"/>
          <a:lstStyle>
            <a:lvl1pPr>
              <a:defRPr sz="1200">
                <a:effectLst/>
                <a:latin typeface="Arial" panose="020B0604020202020204" pitchFamily="34" charset="0"/>
                <a:ea typeface="Gulim" panose="020B0600000101010101" pitchFamily="34" charset="-127"/>
              </a:defRPr>
            </a:lvl1pPr>
          </a:lstStyle>
          <a:p>
            <a:pPr>
              <a:defRPr/>
            </a:pPr>
            <a:fld id="{30F8654E-4B2F-4E3C-9FC8-C47990098941}" type="datetime1">
              <a:rPr lang="zh-CN" altLang="en-US" smtClean="0"/>
              <a:t>2020/6/12</a:t>
            </a:fld>
            <a:endParaRPr lang="en-US" altLang="zh-CN"/>
          </a:p>
        </p:txBody>
      </p:sp>
      <p:sp>
        <p:nvSpPr>
          <p:cNvPr id="237574" name="Rectangle 6"/>
          <p:cNvSpPr>
            <a:spLocks noGrp="1" noChangeArrowheads="1"/>
          </p:cNvSpPr>
          <p:nvPr>
            <p:ph type="sldNum" sz="quarter" idx="4"/>
          </p:nvPr>
        </p:nvSpPr>
        <p:spPr bwMode="auto">
          <a:xfrm>
            <a:off x="3276600" y="6477000"/>
            <a:ext cx="2133600" cy="304800"/>
          </a:xfrm>
          <a:prstGeom prst="rect">
            <a:avLst/>
          </a:prstGeom>
          <a:noFill/>
          <a:ln>
            <a:noFill/>
          </a:ln>
          <a:effectLst/>
        </p:spPr>
        <p:txBody>
          <a:bodyPr vert="horz" wrap="square" lIns="91440" tIns="45720" rIns="91440" bIns="45720" numCol="1" anchor="t" anchorCtr="0" compatLnSpc="1"/>
          <a:lstStyle>
            <a:lvl1pPr algn="ctr">
              <a:defRPr sz="1200">
                <a:effectLst/>
                <a:latin typeface="Arial" panose="020B0604020202020204" pitchFamily="34" charset="0"/>
                <a:ea typeface="Gulim" panose="020B0600000101010101" pitchFamily="34" charset="-127"/>
              </a:defRPr>
            </a:lvl1pPr>
          </a:lstStyle>
          <a:p>
            <a:pPr>
              <a:defRPr/>
            </a:pPr>
            <a:fld id="{04D26D01-F773-4133-A68D-77EEC1039FA4}" type="slidenum">
              <a:rPr lang="en-US" altLang="zh-CN" smtClean="0"/>
              <a:t>‹#›</a:t>
            </a:fld>
            <a:r>
              <a:rPr lang="en-US" altLang="zh-CN" dirty="0"/>
              <a:t>/23</a:t>
            </a:r>
            <a:endParaRPr lang="en-US" altLang="zh-CN" dirty="0">
              <a:ea typeface="宋体" panose="02010600030101010101" pitchFamily="2" charset="-122"/>
            </a:endParaRPr>
          </a:p>
        </p:txBody>
      </p:sp>
      <p:pic>
        <p:nvPicPr>
          <p:cNvPr id="47" name="图片 46" descr="图片包含 标牌&#10;&#10;描述已自动生成"/>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081010" y="40005"/>
            <a:ext cx="833755" cy="833755"/>
          </a:xfrm>
          <a:prstGeom prst="rect">
            <a:avLst/>
          </a:prstGeom>
        </p:spPr>
      </p:pic>
      <p:sp>
        <p:nvSpPr>
          <p:cNvPr id="3" name="文本框 2"/>
          <p:cNvSpPr txBox="1"/>
          <p:nvPr userDrawn="1"/>
        </p:nvSpPr>
        <p:spPr>
          <a:xfrm>
            <a:off x="7334250" y="6477000"/>
            <a:ext cx="1580515" cy="306705"/>
          </a:xfrm>
          <a:prstGeom prst="rect">
            <a:avLst/>
          </a:prstGeom>
          <a:noFill/>
        </p:spPr>
        <p:txBody>
          <a:bodyPr wrap="square" rtlCol="0">
            <a:spAutoFit/>
          </a:bodyPr>
          <a:lstStyle/>
          <a:p>
            <a:pPr algn="ctr"/>
            <a:r>
              <a:rPr lang="en-US" altLang="zh-CN" sz="1400" dirty="0">
                <a:solidFill>
                  <a:srgbClr val="0766D4"/>
                </a:solidFill>
                <a:latin typeface="Arial Black" panose="020B0A04020102020204" pitchFamily="34" charset="0"/>
                <a:ea typeface="微软雅黑" panose="020B0503020204020204" charset="-122"/>
                <a:sym typeface="Calibri" panose="020F0502020204030204" charset="0"/>
              </a:rPr>
              <a:t>DCM</a:t>
            </a:r>
            <a:r>
              <a:rPr lang="zh-CN" altLang="en-US" sz="1400" dirty="0">
                <a:solidFill>
                  <a:srgbClr val="0766D4"/>
                </a:solidFill>
                <a:latin typeface="Arial Black" panose="020B0A04020102020204" pitchFamily="34" charset="0"/>
                <a:ea typeface="微软雅黑" panose="020B0503020204020204" charset="-122"/>
                <a:sym typeface="Calibri" panose="020F0502020204030204" charset="0"/>
              </a:rPr>
              <a:t> 研究中心</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微软雅黑" panose="020B0503020204020204" charset="-122"/>
          <a:ea typeface="微软雅黑" panose="020B0503020204020204" charset="-122"/>
          <a:cs typeface="+mj-cs"/>
        </a:defRPr>
      </a:lvl1pPr>
      <a:lvl2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eaLnBrk="1" fontAlgn="base" hangingPunct="1">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eaLnBrk="1" fontAlgn="base" hangingPunct="1">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eaLnBrk="1" fontAlgn="base" hangingPunct="1">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eaLnBrk="1" fontAlgn="base" hangingPunct="1">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2800">
          <a:solidFill>
            <a:schemeClr val="tx1"/>
          </a:solidFill>
          <a:latin typeface="Times New Roman" panose="02020603050405020304" pitchFamily="18" charset="0"/>
          <a:ea typeface="楷体" panose="02010609060101010101" charset="-122"/>
          <a:cs typeface="+mn-cs"/>
        </a:defRPr>
      </a:lvl1pPr>
      <a:lvl2pPr marL="742950" indent="-285750" algn="l" rtl="0" eaLnBrk="0" fontAlgn="base" hangingPunct="0">
        <a:spcBef>
          <a:spcPct val="20000"/>
        </a:spcBef>
        <a:spcAft>
          <a:spcPct val="0"/>
        </a:spcAft>
        <a:buClr>
          <a:schemeClr val="tx2"/>
        </a:buClr>
        <a:buSzPct val="80000"/>
        <a:buFont typeface="Arial" panose="020B0604020202020204" pitchFamily="34" charset="0"/>
        <a:buChar char="–"/>
        <a:defRPr sz="2400">
          <a:solidFill>
            <a:schemeClr val="tx1"/>
          </a:solidFill>
          <a:latin typeface="Times New Roman" panose="02020603050405020304" pitchFamily="18" charset="0"/>
          <a:ea typeface="楷体" panose="02010609060101010101" charset="-122"/>
        </a:defRPr>
      </a:lvl2pPr>
      <a:lvl3pPr marL="1143000" indent="-22860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Times New Roman" panose="02020603050405020304" pitchFamily="18" charset="0"/>
          <a:ea typeface="楷体" panose="02010609060101010101" charset="-122"/>
        </a:defRPr>
      </a:lvl3pPr>
      <a:lvl4pPr marL="1600200" indent="-228600" algn="l" rtl="0" eaLnBrk="0" fontAlgn="base" hangingPunct="0">
        <a:spcBef>
          <a:spcPct val="20000"/>
        </a:spcBef>
        <a:spcAft>
          <a:spcPct val="0"/>
        </a:spcAft>
        <a:buClr>
          <a:schemeClr val="tx1"/>
        </a:buClr>
        <a:buSzPct val="70000"/>
        <a:buFont typeface="Arial" panose="020B0604020202020204" pitchFamily="34" charset="0"/>
        <a:buChar char="–"/>
        <a:defRPr sz="2000">
          <a:solidFill>
            <a:schemeClr val="tx1"/>
          </a:solidFill>
          <a:latin typeface="Times New Roman" panose="02020603050405020304" pitchFamily="18" charset="0"/>
          <a:ea typeface="楷体" panose="02010609060101010101" charset="-122"/>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Times New Roman" panose="02020603050405020304" pitchFamily="18" charset="0"/>
          <a:ea typeface="楷体" panose="02010609060101010101" charset="-122"/>
        </a:defRPr>
      </a:lvl5pPr>
      <a:lvl6pPr marL="2514600" indent="-228600" algn="l" rtl="0" eaLnBrk="1" fontAlgn="base" hangingPunct="1">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Untitled_09p_ttl"/>
          <p:cNvPicPr>
            <a:picLocks noChangeAspect="1" noChangeArrowheads="1"/>
          </p:cNvPicPr>
          <p:nvPr/>
        </p:nvPicPr>
        <p:blipFill>
          <a:blip r:embed="rId14">
            <a:extLst>
              <a:ext uri="{28A0092B-C50C-407E-A947-70E740481C1C}">
                <a14:useLocalDpi xmlns:a14="http://schemas.microsoft.com/office/drawing/2010/main" val="0"/>
              </a:ext>
            </a:extLst>
          </a:blip>
          <a:srcRect r="12500"/>
          <a:stretch>
            <a:fillRect/>
          </a:stretch>
        </p:blipFill>
        <p:spPr bwMode="auto">
          <a:xfrm>
            <a:off x="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571" name="Rectangle 3"/>
          <p:cNvSpPr>
            <a:spLocks noGrp="1" noChangeArrowheads="1"/>
          </p:cNvSpPr>
          <p:nvPr>
            <p:ph type="title"/>
          </p:nvPr>
        </p:nvSpPr>
        <p:spPr bwMode="white">
          <a:xfrm>
            <a:off x="457200" y="1524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ko-KR" altLang="en-US"/>
              <a:t>单击此处编辑母版标题样式</a:t>
            </a:r>
          </a:p>
        </p:txBody>
      </p:sp>
      <p:sp>
        <p:nvSpPr>
          <p:cNvPr id="2052" name="Rectangle 4"/>
          <p:cNvSpPr>
            <a:spLocks noGrp="1" noChangeArrowheads="1"/>
          </p:cNvSpPr>
          <p:nvPr>
            <p:ph type="body" idx="1"/>
          </p:nvPr>
        </p:nvSpPr>
        <p:spPr bwMode="auto">
          <a:xfrm>
            <a:off x="457200" y="11430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ko-KR" altLang="en-US"/>
              <a:t>单击此处编辑母版文本样式</a:t>
            </a:r>
          </a:p>
          <a:p>
            <a:pPr lvl="1"/>
            <a:r>
              <a:rPr lang="ko-KR" altLang="en-US"/>
              <a:t>第二级</a:t>
            </a:r>
          </a:p>
          <a:p>
            <a:pPr lvl="2"/>
            <a:r>
              <a:rPr lang="ko-KR" altLang="en-US"/>
              <a:t>第三级</a:t>
            </a:r>
          </a:p>
          <a:p>
            <a:pPr lvl="3"/>
            <a:r>
              <a:rPr lang="ko-KR" altLang="en-US"/>
              <a:t>第四级</a:t>
            </a:r>
          </a:p>
          <a:p>
            <a:pPr lvl="4"/>
            <a:r>
              <a:rPr lang="ko-KR" altLang="en-US"/>
              <a:t>第五级</a:t>
            </a:r>
          </a:p>
        </p:txBody>
      </p:sp>
      <p:sp>
        <p:nvSpPr>
          <p:cNvPr id="237573" name="Rectangle 5"/>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solidFill>
                  <a:srgbClr val="000000"/>
                </a:solidFill>
                <a:effectLst/>
                <a:latin typeface="Verdana" panose="020B0604030504040204" pitchFamily="34" charset="0"/>
                <a:ea typeface="Gulim" panose="020B0600000101010101" pitchFamily="34" charset="-127"/>
              </a:defRPr>
            </a:lvl1pPr>
          </a:lstStyle>
          <a:p>
            <a:pPr>
              <a:defRPr/>
            </a:pPr>
            <a:fld id="{72777126-7AC0-44A5-93EB-1C61E1423D65}" type="datetime1">
              <a:rPr lang="zh-CN" altLang="en-US" smtClean="0"/>
              <a:t>2020/6/12</a:t>
            </a:fld>
            <a:endParaRPr lang="en-US" altLang="zh-CN"/>
          </a:p>
        </p:txBody>
      </p:sp>
      <p:sp>
        <p:nvSpPr>
          <p:cNvPr id="237574" name="Rectangle 6"/>
          <p:cNvSpPr>
            <a:spLocks noGrp="1" noChangeArrowheads="1"/>
          </p:cNvSpPr>
          <p:nvPr>
            <p:ph type="sldNum" sz="quarter" idx="4"/>
          </p:nvPr>
        </p:nvSpPr>
        <p:spPr bwMode="auto">
          <a:xfrm>
            <a:off x="32766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200">
                <a:solidFill>
                  <a:srgbClr val="000000"/>
                </a:solidFill>
                <a:effectLst/>
                <a:latin typeface="Verdana" panose="020B0604030504040204" pitchFamily="34" charset="0"/>
                <a:ea typeface="Gulim" panose="020B0600000101010101" pitchFamily="34" charset="-127"/>
              </a:defRPr>
            </a:lvl1pPr>
          </a:lstStyle>
          <a:p>
            <a:pPr>
              <a:defRPr/>
            </a:pPr>
            <a:fld id="{6F2B02ED-DC1D-42EF-8F8F-1A6D25B94DEB}" type="slidenum">
              <a:rPr lang="ko-KR" altLang="en-US"/>
              <a:t>‹#›</a:t>
            </a:fld>
            <a:endParaRPr lang="en-US" altLang="ko-KR" dirty="0"/>
          </a:p>
        </p:txBody>
      </p:sp>
      <p:pic>
        <p:nvPicPr>
          <p:cNvPr id="2055" name="Picture 7" descr="logo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88125" y="6381750"/>
            <a:ext cx="18176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p:txStyles>
    <p:titleStyle>
      <a:lvl1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0000"/>
        <a:buFont typeface="Arial" panose="020B0604020202020204" pitchFamily="34" charset="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70000"/>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ctrTitle" sz="quarter"/>
          </p:nvPr>
        </p:nvSpPr>
        <p:spPr/>
        <p:txBody>
          <a:bodyPr/>
          <a:lstStyle/>
          <a:p>
            <a:pPr eaLnBrk="1" hangingPunct="1">
              <a:defRPr/>
            </a:pPr>
            <a:r>
              <a:rPr lang="zh-CN" sz="4800" dirty="0">
                <a:latin typeface="黑体" panose="02010609060101010101" pitchFamily="49" charset="-122"/>
                <a:ea typeface="黑体" panose="02010609060101010101" pitchFamily="49" charset="-122"/>
              </a:rPr>
              <a:t>布尔函数平移等价性及快速代数免疫度下界研究</a:t>
            </a:r>
          </a:p>
        </p:txBody>
      </p:sp>
      <p:sp>
        <p:nvSpPr>
          <p:cNvPr id="16387" name="Text Box 2049"/>
          <p:cNvSpPr txBox="1">
            <a:spLocks noChangeArrowheads="1"/>
          </p:cNvSpPr>
          <p:nvPr/>
        </p:nvSpPr>
        <p:spPr bwMode="auto">
          <a:xfrm>
            <a:off x="2195195" y="3861048"/>
            <a:ext cx="5464175" cy="246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ea typeface="黑体" panose="02010609060101010101" pitchFamily="49" charset="-122"/>
              </a:rPr>
              <a:t>答  辩 人：</a:t>
            </a:r>
            <a:r>
              <a:rPr lang="en-US" altLang="zh-CN" sz="2800" dirty="0">
                <a:ea typeface="黑体" panose="02010609060101010101" pitchFamily="49" charset="-122"/>
              </a:rPr>
              <a:t>	</a:t>
            </a:r>
            <a:r>
              <a:rPr lang="zh-CN" altLang="en-US" sz="2800" dirty="0">
                <a:ea typeface="黑体" panose="02010609060101010101" pitchFamily="49" charset="-122"/>
              </a:rPr>
              <a:t>张   柳</a:t>
            </a:r>
          </a:p>
          <a:p>
            <a:pPr eaLnBrk="1" hangingPunct="1">
              <a:spcBef>
                <a:spcPct val="50000"/>
              </a:spcBef>
            </a:pPr>
            <a:r>
              <a:rPr lang="zh-CN" altLang="en-US" sz="2800" dirty="0">
                <a:ea typeface="黑体" panose="02010609060101010101" pitchFamily="49" charset="-122"/>
              </a:rPr>
              <a:t>专       业：</a:t>
            </a:r>
            <a:r>
              <a:rPr lang="en-US" altLang="zh-CN" sz="2800" dirty="0">
                <a:ea typeface="黑体" panose="02010609060101010101" pitchFamily="49" charset="-122"/>
              </a:rPr>
              <a:t>	</a:t>
            </a:r>
            <a:r>
              <a:rPr lang="zh-CN" altLang="en-US" sz="2800" dirty="0">
                <a:ea typeface="黑体" panose="02010609060101010101" pitchFamily="49" charset="-122"/>
              </a:rPr>
              <a:t>计算机软件与理论</a:t>
            </a:r>
            <a:endParaRPr lang="en-US" altLang="zh-CN" sz="2800" dirty="0">
              <a:ea typeface="黑体" panose="02010609060101010101" pitchFamily="49" charset="-122"/>
            </a:endParaRPr>
          </a:p>
          <a:p>
            <a:pPr eaLnBrk="1" hangingPunct="1">
              <a:spcBef>
                <a:spcPct val="50000"/>
              </a:spcBef>
            </a:pPr>
            <a:r>
              <a:rPr lang="zh-CN" altLang="en-US" sz="2800" dirty="0">
                <a:ea typeface="黑体" panose="02010609060101010101" pitchFamily="49" charset="-122"/>
              </a:rPr>
              <a:t>指导老师：</a:t>
            </a:r>
            <a:r>
              <a:rPr lang="en-US" altLang="zh-CN" sz="2800" dirty="0">
                <a:ea typeface="黑体" panose="02010609060101010101" pitchFamily="49" charset="-122"/>
              </a:rPr>
              <a:t>	</a:t>
            </a:r>
            <a:r>
              <a:rPr lang="zh-CN" altLang="en-US" sz="2800" dirty="0">
                <a:ea typeface="黑体" panose="02010609060101010101" pitchFamily="49" charset="-122"/>
              </a:rPr>
              <a:t>陈银冬   副教授</a:t>
            </a:r>
          </a:p>
          <a:p>
            <a:pPr eaLnBrk="1" hangingPunct="1">
              <a:spcBef>
                <a:spcPct val="50000"/>
              </a:spcBef>
            </a:pPr>
            <a:r>
              <a:rPr lang="zh-CN" altLang="en-US" sz="2800" dirty="0">
                <a:ea typeface="黑体" panose="02010609060101010101" pitchFamily="49" charset="-122"/>
              </a:rPr>
              <a:t>答辩时间：</a:t>
            </a:r>
            <a:r>
              <a:rPr lang="en-US" altLang="zh-CN" sz="2800" dirty="0">
                <a:ea typeface="黑体" panose="02010609060101010101" pitchFamily="49" charset="-122"/>
              </a:rPr>
              <a:t>	</a:t>
            </a:r>
            <a:r>
              <a:rPr lang="en-US" altLang="zh-CN" sz="2800" dirty="0">
                <a:latin typeface="Times New Roman" panose="02020603050405020304" pitchFamily="18" charset="0"/>
                <a:ea typeface="黑体" panose="02010609060101010101" pitchFamily="49" charset="-122"/>
              </a:rPr>
              <a:t>2020-06-10</a:t>
            </a:r>
            <a:endParaRPr lang="en-US" altLang="zh-CN" sz="2800" dirty="0">
              <a:ea typeface="黑体" panose="020106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effectLst/>
              </a:rPr>
              <a:t>布尔函数的平移等价性</a:t>
            </a:r>
          </a:p>
        </p:txBody>
      </p:sp>
      <p:sp>
        <p:nvSpPr>
          <p:cNvPr id="4" name="日期占位符 3"/>
          <p:cNvSpPr>
            <a:spLocks noGrp="1"/>
          </p:cNvSpPr>
          <p:nvPr>
            <p:ph type="dt" sz="half" idx="10"/>
          </p:nvPr>
        </p:nvSpPr>
        <p:spPr/>
        <p:txBody>
          <a:bodyPr/>
          <a:lstStyle/>
          <a:p>
            <a:pPr>
              <a:defRPr/>
            </a:pPr>
            <a:fld id="{18DE9BA8-F532-4DA5-9341-4AA8F860817E}" type="datetime1">
              <a:rPr lang="zh-CN" altLang="en-US" smtClean="0">
                <a:solidFill>
                  <a:srgbClr val="000000"/>
                </a:solidFill>
              </a:rPr>
              <a:t>2020/6/12</a:t>
            </a:fld>
            <a:endParaRPr lang="en-US" altLang="zh-CN">
              <a:solidFill>
                <a:srgbClr val="000000"/>
              </a:solidFill>
            </a:endParaRPr>
          </a:p>
        </p:txBody>
      </p:sp>
      <p:pic>
        <p:nvPicPr>
          <p:cNvPr id="26" name="图片 25"/>
          <p:cNvPicPr>
            <a:picLocks noChangeAspect="1"/>
          </p:cNvPicPr>
          <p:nvPr/>
        </p:nvPicPr>
        <p:blipFill>
          <a:blip r:embed="rId2"/>
          <a:stretch>
            <a:fillRect/>
          </a:stretch>
        </p:blipFill>
        <p:spPr>
          <a:xfrm>
            <a:off x="1080000" y="1409443"/>
            <a:ext cx="6984000" cy="1794768"/>
          </a:xfrm>
          <a:prstGeom prst="rect">
            <a:avLst/>
          </a:prstGeom>
        </p:spPr>
      </p:pic>
      <p:pic>
        <p:nvPicPr>
          <p:cNvPr id="46" name="图片 45"/>
          <p:cNvPicPr>
            <a:picLocks noChangeAspect="1"/>
          </p:cNvPicPr>
          <p:nvPr/>
        </p:nvPicPr>
        <p:blipFill>
          <a:blip r:embed="rId3"/>
          <a:stretch>
            <a:fillRect/>
          </a:stretch>
        </p:blipFill>
        <p:spPr>
          <a:xfrm>
            <a:off x="1043608" y="3204211"/>
            <a:ext cx="6984000" cy="2647687"/>
          </a:xfrm>
          <a:prstGeom prst="rect">
            <a:avLst/>
          </a:prstGeom>
        </p:spPr>
      </p:pic>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pPr>
                <a:defRPr/>
              </a:pPr>
              <a:t>9</a:t>
            </a:fld>
            <a:r>
              <a:rPr lang="en-US" altLang="zh-CN"/>
              <a:t>/21</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effectLst/>
              </a:rPr>
              <a:t>布尔函数的平移等价性</a:t>
            </a:r>
          </a:p>
        </p:txBody>
      </p:sp>
      <p:sp>
        <p:nvSpPr>
          <p:cNvPr id="4" name="日期占位符 3"/>
          <p:cNvSpPr>
            <a:spLocks noGrp="1"/>
          </p:cNvSpPr>
          <p:nvPr>
            <p:ph type="dt" sz="half" idx="10"/>
          </p:nvPr>
        </p:nvSpPr>
        <p:spPr/>
        <p:txBody>
          <a:bodyPr/>
          <a:lstStyle/>
          <a:p>
            <a:pPr>
              <a:defRPr/>
            </a:pPr>
            <a:fld id="{D190D64D-8147-457F-9DE1-A47648DA45B6}" type="datetime1">
              <a:rPr lang="zh-CN" altLang="en-US" smtClean="0">
                <a:solidFill>
                  <a:srgbClr val="000000"/>
                </a:solidFill>
              </a:rPr>
              <a:t>2020/6/12</a:t>
            </a:fld>
            <a:endParaRPr lang="en-US" altLang="zh-CN">
              <a:solidFill>
                <a:srgbClr val="000000"/>
              </a:solidFill>
            </a:endParaRPr>
          </a:p>
        </p:txBody>
      </p:sp>
      <p:pic>
        <p:nvPicPr>
          <p:cNvPr id="22" name="图片 21"/>
          <p:cNvPicPr>
            <a:picLocks noChangeAspect="1"/>
          </p:cNvPicPr>
          <p:nvPr/>
        </p:nvPicPr>
        <p:blipFill>
          <a:blip r:embed="rId2"/>
          <a:stretch>
            <a:fillRect/>
          </a:stretch>
        </p:blipFill>
        <p:spPr>
          <a:xfrm>
            <a:off x="1080000" y="1340768"/>
            <a:ext cx="6984000" cy="2099958"/>
          </a:xfrm>
          <a:prstGeom prst="rect">
            <a:avLst/>
          </a:prstGeom>
        </p:spPr>
      </p:pic>
      <p:sp>
        <p:nvSpPr>
          <p:cNvPr id="27" name="Rectangle 22"/>
          <p:cNvSpPr>
            <a:spLocks noChangeArrowheads="1"/>
          </p:cNvSpPr>
          <p:nvPr/>
        </p:nvSpPr>
        <p:spPr bwMode="auto">
          <a:xfrm>
            <a:off x="2987824" y="34407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24"/>
          <p:cNvSpPr>
            <a:spLocks noChangeArrowheads="1"/>
          </p:cNvSpPr>
          <p:nvPr/>
        </p:nvSpPr>
        <p:spPr bwMode="auto">
          <a:xfrm>
            <a:off x="2914260" y="38670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8"/>
          <p:cNvSpPr>
            <a:spLocks noChangeArrowheads="1"/>
          </p:cNvSpPr>
          <p:nvPr/>
        </p:nvSpPr>
        <p:spPr bwMode="auto">
          <a:xfrm>
            <a:off x="3329571" y="45194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5" name="图片 34"/>
          <p:cNvPicPr>
            <a:picLocks noChangeAspect="1"/>
          </p:cNvPicPr>
          <p:nvPr/>
        </p:nvPicPr>
        <p:blipFill>
          <a:blip r:embed="rId3"/>
          <a:stretch>
            <a:fillRect/>
          </a:stretch>
        </p:blipFill>
        <p:spPr>
          <a:xfrm>
            <a:off x="2314180" y="3567885"/>
            <a:ext cx="4515639" cy="366896"/>
          </a:xfrm>
          <a:prstGeom prst="rect">
            <a:avLst/>
          </a:prstGeom>
        </p:spPr>
      </p:pic>
      <p:pic>
        <p:nvPicPr>
          <p:cNvPr id="36" name="图片 35"/>
          <p:cNvPicPr>
            <a:picLocks noChangeAspect="1"/>
          </p:cNvPicPr>
          <p:nvPr/>
        </p:nvPicPr>
        <p:blipFill>
          <a:blip r:embed="rId4"/>
          <a:stretch>
            <a:fillRect/>
          </a:stretch>
        </p:blipFill>
        <p:spPr>
          <a:xfrm>
            <a:off x="2355422" y="4187234"/>
            <a:ext cx="4474397" cy="367200"/>
          </a:xfrm>
          <a:prstGeom prst="rect">
            <a:avLst/>
          </a:prstGeom>
        </p:spPr>
      </p:pic>
      <p:pic>
        <p:nvPicPr>
          <p:cNvPr id="37" name="图片 36"/>
          <p:cNvPicPr>
            <a:picLocks noChangeAspect="1"/>
          </p:cNvPicPr>
          <p:nvPr/>
        </p:nvPicPr>
        <p:blipFill>
          <a:blip r:embed="rId5"/>
          <a:stretch>
            <a:fillRect/>
          </a:stretch>
        </p:blipFill>
        <p:spPr>
          <a:xfrm>
            <a:off x="3143101" y="4693634"/>
            <a:ext cx="2484000" cy="386114"/>
          </a:xfrm>
          <a:prstGeom prst="rect">
            <a:avLst/>
          </a:prstGeom>
        </p:spPr>
      </p:pic>
      <p:pic>
        <p:nvPicPr>
          <p:cNvPr id="38" name="图片 37"/>
          <p:cNvPicPr>
            <a:picLocks noChangeAspect="1"/>
          </p:cNvPicPr>
          <p:nvPr/>
        </p:nvPicPr>
        <p:blipFill>
          <a:blip r:embed="rId6"/>
          <a:stretch>
            <a:fillRect/>
          </a:stretch>
        </p:blipFill>
        <p:spPr>
          <a:xfrm>
            <a:off x="3154200" y="5102561"/>
            <a:ext cx="2484722" cy="367200"/>
          </a:xfrm>
          <a:prstGeom prst="rect">
            <a:avLst/>
          </a:prstGeom>
        </p:spPr>
      </p:pic>
      <p:sp>
        <p:nvSpPr>
          <p:cNvPr id="3" name="灯片编号占位符 2"/>
          <p:cNvSpPr>
            <a:spLocks noGrp="1"/>
          </p:cNvSpPr>
          <p:nvPr>
            <p:ph type="sldNum" sz="quarter" idx="11"/>
          </p:nvPr>
        </p:nvSpPr>
        <p:spPr/>
        <p:txBody>
          <a:bodyPr/>
          <a:lstStyle/>
          <a:p>
            <a:pPr>
              <a:defRPr/>
            </a:pPr>
            <a:fld id="{D27DFC56-A372-4214-8903-B33B830A87A9}" type="slidenum">
              <a:rPr lang="en-US" altLang="zh-CN" smtClean="0"/>
              <a:pPr>
                <a:defRPr/>
              </a:pPr>
              <a:t>10</a:t>
            </a:fld>
            <a:r>
              <a:rPr lang="en-US" altLang="zh-CN"/>
              <a:t>/21</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布尔函数的平移等价性</a:t>
            </a:r>
            <a:endParaRPr lang="zh-CN" altLang="en-US" dirty="0"/>
          </a:p>
        </p:txBody>
      </p:sp>
      <p:sp>
        <p:nvSpPr>
          <p:cNvPr id="4" name="日期占位符 3"/>
          <p:cNvSpPr>
            <a:spLocks noGrp="1"/>
          </p:cNvSpPr>
          <p:nvPr>
            <p:ph type="dt" sz="half" idx="10"/>
          </p:nvPr>
        </p:nvSpPr>
        <p:spPr/>
        <p:txBody>
          <a:bodyPr/>
          <a:lstStyle/>
          <a:p>
            <a:pPr>
              <a:defRPr/>
            </a:pPr>
            <a:fld id="{7BD3A736-7957-479E-9490-F985103C8101}" type="datetime1">
              <a:rPr lang="zh-CN" altLang="en-US" smtClean="0"/>
              <a:t>2020/6/12</a:t>
            </a:fld>
            <a:endParaRPr lang="en-US" altLang="zh-CN"/>
          </a:p>
        </p:txBody>
      </p:sp>
      <p:sp>
        <p:nvSpPr>
          <p:cNvPr id="6" name="文本框 5"/>
          <p:cNvSpPr txBox="1"/>
          <p:nvPr/>
        </p:nvSpPr>
        <p:spPr>
          <a:xfrm>
            <a:off x="749300" y="1167135"/>
            <a:ext cx="2521024" cy="461665"/>
          </a:xfrm>
          <a:prstGeom prst="rect">
            <a:avLst/>
          </a:prstGeom>
          <a:noFill/>
        </p:spPr>
        <p:txBody>
          <a:bodyPr wrap="square" rtlCol="0">
            <a:spAutoFit/>
          </a:bodyPr>
          <a:lstStyle/>
          <a:p>
            <a:r>
              <a:rPr lang="en-US" altLang="zh-CN" sz="2400" b="1" dirty="0" err="1"/>
              <a:t>Tu</a:t>
            </a:r>
            <a:r>
              <a:rPr lang="en-US" altLang="zh-CN" sz="2400" b="1" dirty="0"/>
              <a:t>-Deng</a:t>
            </a:r>
            <a:r>
              <a:rPr lang="zh-CN" altLang="en-US" sz="2400" b="1" dirty="0"/>
              <a:t>函数</a:t>
            </a:r>
          </a:p>
        </p:txBody>
      </p:sp>
      <p:pic>
        <p:nvPicPr>
          <p:cNvPr id="3" name="图片 2"/>
          <p:cNvPicPr>
            <a:picLocks noChangeAspect="1"/>
          </p:cNvPicPr>
          <p:nvPr/>
        </p:nvPicPr>
        <p:blipFill>
          <a:blip r:embed="rId2"/>
          <a:stretch>
            <a:fillRect/>
          </a:stretch>
        </p:blipFill>
        <p:spPr>
          <a:xfrm>
            <a:off x="899592" y="1916832"/>
            <a:ext cx="7560000" cy="3003177"/>
          </a:xfrm>
          <a:prstGeom prst="rect">
            <a:avLst/>
          </a:prstGeom>
        </p:spPr>
      </p:pic>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pPr>
                <a:defRPr/>
              </a:pPr>
              <a:t>11</a:t>
            </a:fld>
            <a:r>
              <a:rPr lang="en-US" altLang="zh-CN"/>
              <a:t>/21</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布尔函数的平移等价性</a:t>
            </a:r>
            <a:endParaRPr lang="zh-CN" altLang="en-US" dirty="0"/>
          </a:p>
        </p:txBody>
      </p:sp>
      <p:sp>
        <p:nvSpPr>
          <p:cNvPr id="4" name="日期占位符 3"/>
          <p:cNvSpPr>
            <a:spLocks noGrp="1"/>
          </p:cNvSpPr>
          <p:nvPr>
            <p:ph type="dt" sz="half" idx="10"/>
          </p:nvPr>
        </p:nvSpPr>
        <p:spPr/>
        <p:txBody>
          <a:bodyPr/>
          <a:lstStyle/>
          <a:p>
            <a:pPr>
              <a:defRPr/>
            </a:pPr>
            <a:fld id="{3927B43D-F8BA-4F41-A5BF-18BD8D5BEADE}" type="datetime1">
              <a:rPr lang="zh-CN" altLang="en-US" smtClean="0"/>
              <a:t>2020/6/12</a:t>
            </a:fld>
            <a:endParaRPr lang="en-US" altLang="zh-CN"/>
          </a:p>
        </p:txBody>
      </p:sp>
      <p:pic>
        <p:nvPicPr>
          <p:cNvPr id="30" name="图片 29"/>
          <p:cNvPicPr>
            <a:picLocks noChangeAspect="1"/>
          </p:cNvPicPr>
          <p:nvPr/>
        </p:nvPicPr>
        <p:blipFill>
          <a:blip r:embed="rId2"/>
          <a:stretch>
            <a:fillRect/>
          </a:stretch>
        </p:blipFill>
        <p:spPr>
          <a:xfrm>
            <a:off x="792000" y="4797152"/>
            <a:ext cx="7560000" cy="870755"/>
          </a:xfrm>
          <a:prstGeom prst="rect">
            <a:avLst/>
          </a:prstGeom>
        </p:spPr>
      </p:pic>
      <p:sp>
        <p:nvSpPr>
          <p:cNvPr id="7" name="文本框 6"/>
          <p:cNvSpPr txBox="1"/>
          <p:nvPr/>
        </p:nvSpPr>
        <p:spPr>
          <a:xfrm>
            <a:off x="737851" y="1141501"/>
            <a:ext cx="3816424" cy="461665"/>
          </a:xfrm>
          <a:prstGeom prst="rect">
            <a:avLst/>
          </a:prstGeom>
          <a:noFill/>
        </p:spPr>
        <p:txBody>
          <a:bodyPr wrap="square" rtlCol="0">
            <a:spAutoFit/>
          </a:bodyPr>
          <a:lstStyle/>
          <a:p>
            <a:r>
              <a:rPr lang="en-US" altLang="zh-CN" sz="2400" b="1" dirty="0"/>
              <a:t>Tang-Carlet-Tang</a:t>
            </a:r>
            <a:r>
              <a:rPr lang="zh-CN" altLang="en-US" sz="2400" b="1" dirty="0"/>
              <a:t>函数</a:t>
            </a:r>
          </a:p>
        </p:txBody>
      </p:sp>
      <p:pic>
        <p:nvPicPr>
          <p:cNvPr id="6" name="图片 5"/>
          <p:cNvPicPr>
            <a:picLocks noChangeAspect="1"/>
          </p:cNvPicPr>
          <p:nvPr/>
        </p:nvPicPr>
        <p:blipFill>
          <a:blip r:embed="rId3"/>
          <a:stretch>
            <a:fillRect/>
          </a:stretch>
        </p:blipFill>
        <p:spPr>
          <a:xfrm>
            <a:off x="808099" y="2007254"/>
            <a:ext cx="7560000" cy="2573874"/>
          </a:xfrm>
          <a:prstGeom prst="rect">
            <a:avLst/>
          </a:prstGeom>
        </p:spPr>
      </p:pic>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pPr>
                <a:defRPr/>
              </a:pPr>
              <a:t>12</a:t>
            </a:fld>
            <a:r>
              <a:rPr lang="en-US" altLang="zh-CN"/>
              <a:t>/21</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布尔函数的快速代数免疫度的下界</a:t>
            </a:r>
            <a:endParaRPr lang="zh-CN" altLang="en-US" dirty="0"/>
          </a:p>
        </p:txBody>
      </p:sp>
      <p:sp>
        <p:nvSpPr>
          <p:cNvPr id="4" name="日期占位符 3"/>
          <p:cNvSpPr>
            <a:spLocks noGrp="1"/>
          </p:cNvSpPr>
          <p:nvPr>
            <p:ph type="dt" sz="half" idx="10"/>
          </p:nvPr>
        </p:nvSpPr>
        <p:spPr/>
        <p:txBody>
          <a:bodyPr/>
          <a:lstStyle/>
          <a:p>
            <a:pPr>
              <a:defRPr/>
            </a:pPr>
            <a:fld id="{406D988D-3340-4376-99E5-C74FC8C2988A}" type="datetime1">
              <a:rPr lang="zh-CN" altLang="en-US" smtClean="0"/>
              <a:t>2020/6/12</a:t>
            </a:fld>
            <a:endParaRPr lang="en-US" altLang="zh-CN"/>
          </a:p>
        </p:txBody>
      </p:sp>
      <p:pic>
        <p:nvPicPr>
          <p:cNvPr id="26" name="图片 25"/>
          <p:cNvPicPr>
            <a:picLocks noChangeAspect="1"/>
          </p:cNvPicPr>
          <p:nvPr/>
        </p:nvPicPr>
        <p:blipFill>
          <a:blip r:embed="rId2"/>
          <a:stretch>
            <a:fillRect/>
          </a:stretch>
        </p:blipFill>
        <p:spPr>
          <a:xfrm>
            <a:off x="940922" y="1763848"/>
            <a:ext cx="7560000" cy="1931851"/>
          </a:xfrm>
          <a:prstGeom prst="rect">
            <a:avLst/>
          </a:prstGeom>
        </p:spPr>
      </p:pic>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pPr>
                <a:defRPr/>
              </a:pPr>
              <a:t>13</a:t>
            </a:fld>
            <a:r>
              <a:rPr lang="en-US" altLang="zh-CN"/>
              <a:t>/21</a:t>
            </a:r>
            <a:endParaRPr lang="en-US" altLang="zh-CN" dirty="0"/>
          </a:p>
        </p:txBody>
      </p:sp>
      <p:pic>
        <p:nvPicPr>
          <p:cNvPr id="16" name="图片 15"/>
          <p:cNvPicPr>
            <a:picLocks noChangeAspect="1"/>
          </p:cNvPicPr>
          <p:nvPr/>
        </p:nvPicPr>
        <p:blipFill>
          <a:blip r:embed="rId3"/>
          <a:stretch>
            <a:fillRect/>
          </a:stretch>
        </p:blipFill>
        <p:spPr>
          <a:xfrm>
            <a:off x="940922" y="4077072"/>
            <a:ext cx="7560000" cy="1287908"/>
          </a:xfrm>
          <a:prstGeom prst="rect">
            <a:avLst/>
          </a:prstGeom>
        </p:spPr>
      </p:pic>
    </p:spTree>
    <p:extLst>
      <p:ext uri="{BB962C8B-B14F-4D97-AF65-F5344CB8AC3E}">
        <p14:creationId xmlns:p14="http://schemas.microsoft.com/office/powerpoint/2010/main" val="3774950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effectLst/>
              </a:rPr>
              <a:t>布尔函数的快速代数免疫度的下界</a:t>
            </a:r>
          </a:p>
        </p:txBody>
      </p:sp>
      <p:sp>
        <p:nvSpPr>
          <p:cNvPr id="4" name="日期占位符 3"/>
          <p:cNvSpPr>
            <a:spLocks noGrp="1"/>
          </p:cNvSpPr>
          <p:nvPr>
            <p:ph type="dt" sz="half" idx="10"/>
          </p:nvPr>
        </p:nvSpPr>
        <p:spPr/>
        <p:txBody>
          <a:bodyPr/>
          <a:lstStyle/>
          <a:p>
            <a:pPr>
              <a:defRPr/>
            </a:pPr>
            <a:fld id="{F3E91A3E-0EA9-412C-B936-0E2CF639AF9E}" type="datetime1">
              <a:rPr lang="zh-CN" altLang="en-US" smtClean="0"/>
              <a:t>2020/6/12</a:t>
            </a:fld>
            <a:endParaRPr lang="en-US" altLang="zh-CN"/>
          </a:p>
        </p:txBody>
      </p:sp>
      <p:pic>
        <p:nvPicPr>
          <p:cNvPr id="5" name="图片 4"/>
          <p:cNvPicPr>
            <a:picLocks noChangeAspect="1"/>
          </p:cNvPicPr>
          <p:nvPr/>
        </p:nvPicPr>
        <p:blipFill>
          <a:blip r:embed="rId2"/>
          <a:stretch>
            <a:fillRect/>
          </a:stretch>
        </p:blipFill>
        <p:spPr>
          <a:xfrm>
            <a:off x="792000" y="4867316"/>
            <a:ext cx="7560000" cy="956079"/>
          </a:xfrm>
          <a:prstGeom prst="rect">
            <a:avLst/>
          </a:prstGeom>
        </p:spPr>
      </p:pic>
      <p:pic>
        <p:nvPicPr>
          <p:cNvPr id="3" name="图片 2"/>
          <p:cNvPicPr>
            <a:picLocks noChangeAspect="1"/>
          </p:cNvPicPr>
          <p:nvPr/>
        </p:nvPicPr>
        <p:blipFill>
          <a:blip r:embed="rId3"/>
          <a:stretch>
            <a:fillRect/>
          </a:stretch>
        </p:blipFill>
        <p:spPr>
          <a:xfrm>
            <a:off x="792000" y="1564988"/>
            <a:ext cx="7560000" cy="3302328"/>
          </a:xfrm>
          <a:prstGeom prst="rect">
            <a:avLst/>
          </a:prstGeom>
        </p:spPr>
      </p:pic>
      <p:sp>
        <p:nvSpPr>
          <p:cNvPr id="7" name="灯片编号占位符 6"/>
          <p:cNvSpPr>
            <a:spLocks noGrp="1"/>
          </p:cNvSpPr>
          <p:nvPr>
            <p:ph type="sldNum" sz="quarter" idx="11"/>
          </p:nvPr>
        </p:nvSpPr>
        <p:spPr/>
        <p:txBody>
          <a:bodyPr/>
          <a:lstStyle/>
          <a:p>
            <a:pPr>
              <a:defRPr/>
            </a:pPr>
            <a:fld id="{D27DFC56-A372-4214-8903-B33B830A87A9}" type="slidenum">
              <a:rPr lang="en-US" altLang="zh-CN" smtClean="0"/>
              <a:pPr>
                <a:defRPr/>
              </a:pPr>
              <a:t>14</a:t>
            </a:fld>
            <a:r>
              <a:rPr lang="en-US" altLang="zh-CN"/>
              <a:t>/21</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布尔函数的快速代数免疫度的下界</a:t>
            </a:r>
            <a:endParaRPr lang="zh-CN" altLang="en-US" dirty="0"/>
          </a:p>
        </p:txBody>
      </p:sp>
      <p:sp>
        <p:nvSpPr>
          <p:cNvPr id="4" name="日期占位符 3"/>
          <p:cNvSpPr>
            <a:spLocks noGrp="1"/>
          </p:cNvSpPr>
          <p:nvPr>
            <p:ph type="dt" sz="half" idx="10"/>
          </p:nvPr>
        </p:nvSpPr>
        <p:spPr/>
        <p:txBody>
          <a:bodyPr/>
          <a:lstStyle/>
          <a:p>
            <a:pPr>
              <a:defRPr/>
            </a:pPr>
            <a:fld id="{BED0DC8C-55A0-44A6-94D8-F918634D5852}" type="datetime1">
              <a:rPr lang="zh-CN" altLang="en-US" smtClean="0"/>
              <a:t>2020/6/12</a:t>
            </a:fld>
            <a:endParaRPr lang="en-US" altLang="zh-CN"/>
          </a:p>
        </p:txBody>
      </p:sp>
      <p:pic>
        <p:nvPicPr>
          <p:cNvPr id="30" name="图片 29"/>
          <p:cNvPicPr>
            <a:picLocks noChangeAspect="1"/>
          </p:cNvPicPr>
          <p:nvPr/>
        </p:nvPicPr>
        <p:blipFill>
          <a:blip r:embed="rId2"/>
          <a:stretch>
            <a:fillRect/>
          </a:stretch>
        </p:blipFill>
        <p:spPr>
          <a:xfrm>
            <a:off x="723900" y="1535232"/>
            <a:ext cx="7696200" cy="1343025"/>
          </a:xfrm>
          <a:prstGeom prst="rect">
            <a:avLst/>
          </a:prstGeom>
        </p:spPr>
      </p:pic>
      <p:pic>
        <p:nvPicPr>
          <p:cNvPr id="5" name="图片 4"/>
          <p:cNvPicPr>
            <a:picLocks noChangeAspect="1"/>
          </p:cNvPicPr>
          <p:nvPr/>
        </p:nvPicPr>
        <p:blipFill>
          <a:blip r:embed="rId3"/>
          <a:stretch>
            <a:fillRect/>
          </a:stretch>
        </p:blipFill>
        <p:spPr>
          <a:xfrm>
            <a:off x="792000" y="3140968"/>
            <a:ext cx="7560000" cy="2228101"/>
          </a:xfrm>
          <a:prstGeom prst="rect">
            <a:avLst/>
          </a:prstGeom>
        </p:spPr>
      </p:pic>
      <p:sp>
        <p:nvSpPr>
          <p:cNvPr id="6" name="灯片编号占位符 5"/>
          <p:cNvSpPr>
            <a:spLocks noGrp="1"/>
          </p:cNvSpPr>
          <p:nvPr>
            <p:ph type="sldNum" sz="quarter" idx="11"/>
          </p:nvPr>
        </p:nvSpPr>
        <p:spPr/>
        <p:txBody>
          <a:bodyPr/>
          <a:lstStyle/>
          <a:p>
            <a:pPr>
              <a:defRPr/>
            </a:pPr>
            <a:fld id="{D27DFC56-A372-4214-8903-B33B830A87A9}" type="slidenum">
              <a:rPr lang="en-US" altLang="zh-CN" smtClean="0"/>
              <a:pPr>
                <a:defRPr/>
              </a:pPr>
              <a:t>15</a:t>
            </a:fld>
            <a:r>
              <a:rPr lang="en-US" altLang="zh-CN"/>
              <a:t>/21</a:t>
            </a:r>
            <a:endParaRPr lang="en-US" altLang="zh-CN" dirty="0"/>
          </a:p>
        </p:txBody>
      </p:sp>
    </p:spTree>
    <p:extLst>
      <p:ext uri="{BB962C8B-B14F-4D97-AF65-F5344CB8AC3E}">
        <p14:creationId xmlns:p14="http://schemas.microsoft.com/office/powerpoint/2010/main" val="2611187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布尔函数的快速代数免疫度的下界</a:t>
            </a:r>
            <a:endParaRPr lang="zh-CN" altLang="en-US" dirty="0"/>
          </a:p>
        </p:txBody>
      </p:sp>
      <p:sp>
        <p:nvSpPr>
          <p:cNvPr id="4" name="日期占位符 3"/>
          <p:cNvSpPr>
            <a:spLocks noGrp="1"/>
          </p:cNvSpPr>
          <p:nvPr>
            <p:ph type="dt" sz="half" idx="10"/>
          </p:nvPr>
        </p:nvSpPr>
        <p:spPr/>
        <p:txBody>
          <a:bodyPr/>
          <a:lstStyle/>
          <a:p>
            <a:pPr>
              <a:defRPr/>
            </a:pPr>
            <a:fld id="{BDE8E800-2B78-4507-8A72-6896383D0F5C}" type="datetime1">
              <a:rPr lang="zh-CN" altLang="en-US" smtClean="0"/>
              <a:t>2020/6/12</a:t>
            </a:fld>
            <a:endParaRPr lang="en-US" altLang="zh-CN"/>
          </a:p>
        </p:txBody>
      </p:sp>
      <p:sp>
        <p:nvSpPr>
          <p:cNvPr id="6" name="灯片编号占位符 5"/>
          <p:cNvSpPr>
            <a:spLocks noGrp="1"/>
          </p:cNvSpPr>
          <p:nvPr>
            <p:ph type="sldNum" sz="quarter" idx="11"/>
          </p:nvPr>
        </p:nvSpPr>
        <p:spPr/>
        <p:txBody>
          <a:bodyPr/>
          <a:lstStyle/>
          <a:p>
            <a:pPr>
              <a:defRPr/>
            </a:pPr>
            <a:fld id="{D27DFC56-A372-4214-8903-B33B830A87A9}" type="slidenum">
              <a:rPr lang="en-US" altLang="zh-CN" smtClean="0"/>
              <a:pPr>
                <a:defRPr/>
              </a:pPr>
              <a:t>16</a:t>
            </a:fld>
            <a:r>
              <a:rPr lang="en-US" altLang="zh-CN"/>
              <a:t>/21</a:t>
            </a:r>
            <a:endParaRPr lang="en-US" altLang="zh-CN" dirty="0"/>
          </a:p>
        </p:txBody>
      </p:sp>
      <p:pic>
        <p:nvPicPr>
          <p:cNvPr id="8" name="图片 7"/>
          <p:cNvPicPr>
            <a:picLocks noChangeAspect="1"/>
          </p:cNvPicPr>
          <p:nvPr/>
        </p:nvPicPr>
        <p:blipFill>
          <a:blip r:embed="rId2"/>
          <a:stretch>
            <a:fillRect/>
          </a:stretch>
        </p:blipFill>
        <p:spPr>
          <a:xfrm>
            <a:off x="792000" y="1501310"/>
            <a:ext cx="7560000" cy="438877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000" dirty="0">
                <a:latin typeface="黑体" panose="02010609060101010101" pitchFamily="49" charset="-122"/>
                <a:ea typeface="黑体" panose="02010609060101010101" pitchFamily="49" charset="-122"/>
              </a:rPr>
              <a:t>纲要</a:t>
            </a:r>
          </a:p>
        </p:txBody>
      </p:sp>
      <p:grpSp>
        <p:nvGrpSpPr>
          <p:cNvPr id="38917" name="Group 44"/>
          <p:cNvGrpSpPr/>
          <p:nvPr/>
        </p:nvGrpSpPr>
        <p:grpSpPr bwMode="auto">
          <a:xfrm>
            <a:off x="2286000" y="3778250"/>
            <a:ext cx="4705350" cy="787400"/>
            <a:chOff x="1338" y="2347"/>
            <a:chExt cx="2964" cy="496"/>
          </a:xfrm>
        </p:grpSpPr>
        <p:sp>
          <p:nvSpPr>
            <p:cNvPr id="7" name="AutoShape 15"/>
            <p:cNvSpPr>
              <a:spLocks noChangeArrowheads="1"/>
            </p:cNvSpPr>
            <p:nvPr/>
          </p:nvSpPr>
          <p:spPr bwMode="gray">
            <a:xfrm>
              <a:off x="1552" y="2384"/>
              <a:ext cx="2750" cy="446"/>
            </a:xfrm>
            <a:prstGeom prst="roundRect">
              <a:avLst>
                <a:gd name="adj" fmla="val 50000"/>
              </a:avLst>
            </a:prstGeom>
            <a:noFill/>
            <a:ln w="38100" algn="ctr">
              <a:solidFill>
                <a:srgbClr val="2E8DD4"/>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43" name="Group 16"/>
            <p:cNvGrpSpPr/>
            <p:nvPr/>
          </p:nvGrpSpPr>
          <p:grpSpPr bwMode="auto">
            <a:xfrm>
              <a:off x="1338" y="2347"/>
              <a:ext cx="540" cy="496"/>
              <a:chOff x="720" y="960"/>
              <a:chExt cx="987" cy="795"/>
            </a:xfrm>
          </p:grpSpPr>
          <p:sp>
            <p:nvSpPr>
              <p:cNvPr id="11" name="Oval 17"/>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12" name="Oval 18"/>
              <p:cNvSpPr>
                <a:spLocks noChangeArrowheads="1"/>
              </p:cNvSpPr>
              <p:nvPr/>
            </p:nvSpPr>
            <p:spPr bwMode="gray">
              <a:xfrm rot="1758052">
                <a:off x="720" y="960"/>
                <a:ext cx="960" cy="768"/>
              </a:xfrm>
              <a:prstGeom prst="ellipse">
                <a:avLst/>
              </a:prstGeom>
              <a:solidFill>
                <a:srgbClr val="2E8DD4"/>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13" name="Oval 19"/>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9" name="Text Box 20"/>
            <p:cNvSpPr txBox="1">
              <a:spLocks noChangeArrowheads="1"/>
            </p:cNvSpPr>
            <p:nvPr/>
          </p:nvSpPr>
          <p:spPr bwMode="gray">
            <a:xfrm>
              <a:off x="1866" y="2426"/>
              <a:ext cx="2194"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研究内容</a:t>
              </a:r>
            </a:p>
          </p:txBody>
        </p:sp>
        <p:sp>
          <p:nvSpPr>
            <p:cNvPr id="10" name="Text Box 21"/>
            <p:cNvSpPr txBox="1">
              <a:spLocks noChangeArrowheads="1"/>
            </p:cNvSpPr>
            <p:nvPr/>
          </p:nvSpPr>
          <p:spPr bwMode="gray">
            <a:xfrm>
              <a:off x="1467" y="2393"/>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p>
          </p:txBody>
        </p:sp>
      </p:grpSp>
      <p:grpSp>
        <p:nvGrpSpPr>
          <p:cNvPr id="38918" name="Group 42"/>
          <p:cNvGrpSpPr/>
          <p:nvPr/>
        </p:nvGrpSpPr>
        <p:grpSpPr bwMode="auto">
          <a:xfrm>
            <a:off x="2286000" y="2655888"/>
            <a:ext cx="4705350" cy="787400"/>
            <a:chOff x="1338" y="1848"/>
            <a:chExt cx="2964" cy="496"/>
          </a:xfrm>
        </p:grpSpPr>
        <p:sp>
          <p:nvSpPr>
            <p:cNvPr id="15" name="AutoShape 23"/>
            <p:cNvSpPr>
              <a:spLocks noChangeArrowheads="1"/>
            </p:cNvSpPr>
            <p:nvPr/>
          </p:nvSpPr>
          <p:spPr bwMode="gray">
            <a:xfrm>
              <a:off x="1552" y="1885"/>
              <a:ext cx="2750" cy="446"/>
            </a:xfrm>
            <a:prstGeom prst="roundRect">
              <a:avLst>
                <a:gd name="adj" fmla="val 50000"/>
              </a:avLst>
            </a:prstGeom>
            <a:noFill/>
            <a:ln w="38100" algn="ctr">
              <a:solidFill>
                <a:srgbClr val="008080"/>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36" name="Group 24"/>
            <p:cNvGrpSpPr/>
            <p:nvPr/>
          </p:nvGrpSpPr>
          <p:grpSpPr bwMode="auto">
            <a:xfrm>
              <a:off x="1338" y="1848"/>
              <a:ext cx="540" cy="496"/>
              <a:chOff x="720" y="960"/>
              <a:chExt cx="987" cy="795"/>
            </a:xfrm>
          </p:grpSpPr>
          <p:sp>
            <p:nvSpPr>
              <p:cNvPr id="19" name="Oval 25"/>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0" name="Oval 26"/>
              <p:cNvSpPr>
                <a:spLocks noChangeArrowheads="1"/>
              </p:cNvSpPr>
              <p:nvPr/>
            </p:nvSpPr>
            <p:spPr bwMode="gray">
              <a:xfrm rot="1758052">
                <a:off x="720" y="960"/>
                <a:ext cx="960" cy="768"/>
              </a:xfrm>
              <a:prstGeom prst="ellipse">
                <a:avLst/>
              </a:prstGeom>
              <a:solidFill>
                <a:srgbClr val="008080"/>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1" name="Oval 27"/>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17" name="Text Box 28"/>
            <p:cNvSpPr txBox="1">
              <a:spLocks noChangeArrowheads="1"/>
            </p:cNvSpPr>
            <p:nvPr/>
          </p:nvSpPr>
          <p:spPr bwMode="gray">
            <a:xfrm>
              <a:off x="1866" y="1927"/>
              <a:ext cx="2239"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研究现状</a:t>
              </a:r>
            </a:p>
          </p:txBody>
        </p:sp>
        <p:sp>
          <p:nvSpPr>
            <p:cNvPr id="18" name="Text Box 29"/>
            <p:cNvSpPr txBox="1">
              <a:spLocks noChangeArrowheads="1"/>
            </p:cNvSpPr>
            <p:nvPr/>
          </p:nvSpPr>
          <p:spPr bwMode="gray">
            <a:xfrm>
              <a:off x="1474" y="1885"/>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p>
          </p:txBody>
        </p:sp>
      </p:grpSp>
      <p:grpSp>
        <p:nvGrpSpPr>
          <p:cNvPr id="38919" name="Group 45"/>
          <p:cNvGrpSpPr/>
          <p:nvPr/>
        </p:nvGrpSpPr>
        <p:grpSpPr bwMode="auto">
          <a:xfrm>
            <a:off x="2286000" y="4873625"/>
            <a:ext cx="4824413" cy="787400"/>
            <a:chOff x="1347" y="3073"/>
            <a:chExt cx="3039" cy="496"/>
          </a:xfrm>
        </p:grpSpPr>
        <p:sp>
          <p:nvSpPr>
            <p:cNvPr id="23" name="AutoShape 31"/>
            <p:cNvSpPr>
              <a:spLocks noChangeArrowheads="1"/>
            </p:cNvSpPr>
            <p:nvPr/>
          </p:nvSpPr>
          <p:spPr bwMode="gray">
            <a:xfrm>
              <a:off x="1561" y="3110"/>
              <a:ext cx="2750" cy="446"/>
            </a:xfrm>
            <a:prstGeom prst="roundRect">
              <a:avLst>
                <a:gd name="adj" fmla="val 50000"/>
              </a:avLst>
            </a:prstGeom>
            <a:noFill/>
            <a:ln w="38100" algn="ctr">
              <a:solidFill>
                <a:srgbClr val="339966"/>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29" name="Group 32"/>
            <p:cNvGrpSpPr/>
            <p:nvPr/>
          </p:nvGrpSpPr>
          <p:grpSpPr bwMode="auto">
            <a:xfrm>
              <a:off x="1347" y="3073"/>
              <a:ext cx="540" cy="496"/>
              <a:chOff x="720" y="960"/>
              <a:chExt cx="987" cy="795"/>
            </a:xfrm>
          </p:grpSpPr>
          <p:sp>
            <p:nvSpPr>
              <p:cNvPr id="27" name="Oval 33"/>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8" name="Oval 34"/>
              <p:cNvSpPr>
                <a:spLocks noChangeArrowheads="1"/>
              </p:cNvSpPr>
              <p:nvPr/>
            </p:nvSpPr>
            <p:spPr bwMode="gray">
              <a:xfrm rot="1758052">
                <a:off x="720" y="960"/>
                <a:ext cx="960" cy="768"/>
              </a:xfrm>
              <a:prstGeom prst="ellipse">
                <a:avLst/>
              </a:prstGeom>
              <a:solidFill>
                <a:srgbClr val="339966"/>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9" name="Oval 35"/>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25" name="Text Box 36"/>
            <p:cNvSpPr txBox="1">
              <a:spLocks noChangeArrowheads="1"/>
            </p:cNvSpPr>
            <p:nvPr/>
          </p:nvSpPr>
          <p:spPr bwMode="gray">
            <a:xfrm>
              <a:off x="1875" y="3152"/>
              <a:ext cx="2511"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总结与展望</a:t>
              </a:r>
            </a:p>
          </p:txBody>
        </p:sp>
        <p:sp>
          <p:nvSpPr>
            <p:cNvPr id="26" name="Text Box 37"/>
            <p:cNvSpPr txBox="1">
              <a:spLocks noChangeArrowheads="1"/>
            </p:cNvSpPr>
            <p:nvPr/>
          </p:nvSpPr>
          <p:spPr bwMode="gray">
            <a:xfrm>
              <a:off x="1472" y="3119"/>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p>
          </p:txBody>
        </p:sp>
      </p:grpSp>
      <p:grpSp>
        <p:nvGrpSpPr>
          <p:cNvPr id="38920" name="组合 48"/>
          <p:cNvGrpSpPr/>
          <p:nvPr/>
        </p:nvGrpSpPr>
        <p:grpSpPr bwMode="auto">
          <a:xfrm>
            <a:off x="2286000" y="1571625"/>
            <a:ext cx="4878388" cy="784225"/>
            <a:chOff x="1637703" y="1140361"/>
            <a:chExt cx="4878389" cy="783240"/>
          </a:xfrm>
        </p:grpSpPr>
        <p:sp>
          <p:nvSpPr>
            <p:cNvPr id="31" name="AutoShape 11"/>
            <p:cNvSpPr>
              <a:spLocks noChangeArrowheads="1"/>
            </p:cNvSpPr>
            <p:nvPr/>
          </p:nvSpPr>
          <p:spPr bwMode="gray">
            <a:xfrm>
              <a:off x="2056803" y="1187926"/>
              <a:ext cx="4338639" cy="708722"/>
            </a:xfrm>
            <a:prstGeom prst="roundRect">
              <a:avLst>
                <a:gd name="adj" fmla="val 50000"/>
              </a:avLst>
            </a:prstGeom>
            <a:noFill/>
            <a:ln w="38100" algn="ctr">
              <a:solidFill>
                <a:srgbClr val="1550BB"/>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2" name="Text Box 12"/>
            <p:cNvSpPr txBox="1">
              <a:spLocks noChangeArrowheads="1"/>
            </p:cNvSpPr>
            <p:nvPr/>
          </p:nvSpPr>
          <p:spPr bwMode="gray">
            <a:xfrm>
              <a:off x="2555278" y="1238662"/>
              <a:ext cx="3960814" cy="582832"/>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背景及意义</a:t>
              </a:r>
            </a:p>
          </p:txBody>
        </p:sp>
        <p:sp>
          <p:nvSpPr>
            <p:cNvPr id="33" name="Oval 7"/>
            <p:cNvSpPr>
              <a:spLocks noChangeArrowheads="1"/>
            </p:cNvSpPr>
            <p:nvPr/>
          </p:nvSpPr>
          <p:spPr bwMode="gray">
            <a:xfrm rot="1758052">
              <a:off x="1659928" y="1162558"/>
              <a:ext cx="898525" cy="761043"/>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4" name="Oval 9"/>
            <p:cNvSpPr>
              <a:spLocks noChangeArrowheads="1"/>
            </p:cNvSpPr>
            <p:nvPr/>
          </p:nvSpPr>
          <p:spPr bwMode="gray">
            <a:xfrm>
              <a:off x="1782166" y="1178413"/>
              <a:ext cx="403225" cy="424916"/>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5" name="Oval 8"/>
            <p:cNvSpPr>
              <a:spLocks noChangeArrowheads="1"/>
            </p:cNvSpPr>
            <p:nvPr/>
          </p:nvSpPr>
          <p:spPr bwMode="gray">
            <a:xfrm rot="1657319">
              <a:off x="1637703" y="1140361"/>
              <a:ext cx="898525" cy="761043"/>
            </a:xfrm>
            <a:prstGeom prst="ellipse">
              <a:avLst/>
            </a:prstGeom>
            <a:solidFill>
              <a:srgbClr val="1550BB">
                <a:alpha val="83920"/>
              </a:srgbClr>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6" name="Text Box 13"/>
            <p:cNvSpPr txBox="1">
              <a:spLocks noChangeArrowheads="1"/>
            </p:cNvSpPr>
            <p:nvPr/>
          </p:nvSpPr>
          <p:spPr bwMode="gray">
            <a:xfrm>
              <a:off x="1907578" y="1200610"/>
              <a:ext cx="542925" cy="613274"/>
            </a:xfrm>
            <a:prstGeom prst="rect">
              <a:avLst/>
            </a:prstGeom>
            <a:noFill/>
            <a:ln w="9525" algn="ctr">
              <a:noFill/>
              <a:miter lim="800000"/>
            </a:ln>
          </p:spPr>
          <p:txBody>
            <a:bodyPr wrap="none">
              <a:spAutoFit/>
            </a:bodyPr>
            <a:lstStyle/>
            <a:p>
              <a:pPr eaLnBrk="0" hangingPunct="0">
                <a:defRPr/>
              </a:pPr>
              <a:r>
                <a:rPr lang="en-US" altLang="zh-CN" sz="3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p>
          </p:txBody>
        </p:sp>
      </p:grpSp>
      <p:pic>
        <p:nvPicPr>
          <p:cNvPr id="37" name="Picture 2" descr="C:\Users\cjk\Desktop\pointing-right.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9633" y="4889408"/>
            <a:ext cx="864096" cy="771840"/>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pPr>
              <a:defRPr/>
            </a:pPr>
            <a:fld id="{F65F813A-C126-4D03-8582-6A2E14F5ADD9}" type="datetime1">
              <a:rPr lang="zh-CN" altLang="en-US" smtClean="0"/>
              <a:t>2020/6/12</a:t>
            </a:fld>
            <a:endParaRPr lang="en-US" altLang="zh-CN"/>
          </a:p>
        </p:txBody>
      </p:sp>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pPr>
                <a:defRPr/>
              </a:pPr>
              <a:t>17</a:t>
            </a:fld>
            <a:r>
              <a:rPr lang="en-US" altLang="zh-CN"/>
              <a:t>/21</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sym typeface="+mn-ea"/>
              </a:rPr>
              <a:t>总结与展望</a:t>
            </a:r>
            <a:endParaRPr lang="zh-CN" altLang="en-US" dirty="0"/>
          </a:p>
        </p:txBody>
      </p:sp>
      <p:sp>
        <p:nvSpPr>
          <p:cNvPr id="4" name="日期占位符 3"/>
          <p:cNvSpPr>
            <a:spLocks noGrp="1"/>
          </p:cNvSpPr>
          <p:nvPr>
            <p:ph type="dt" sz="half" idx="10"/>
          </p:nvPr>
        </p:nvSpPr>
        <p:spPr/>
        <p:txBody>
          <a:bodyPr/>
          <a:lstStyle/>
          <a:p>
            <a:pPr>
              <a:defRPr/>
            </a:pPr>
            <a:fld id="{36B85B44-83D9-4E04-AA13-4C3107AE0020}" type="datetime1">
              <a:rPr lang="zh-CN" altLang="en-US" smtClean="0"/>
              <a:t>2020/6/12</a:t>
            </a:fld>
            <a:endParaRPr lang="en-US" altLang="zh-CN"/>
          </a:p>
        </p:txBody>
      </p:sp>
      <p:sp>
        <p:nvSpPr>
          <p:cNvPr id="6" name="内容占位符 5"/>
          <p:cNvSpPr>
            <a:spLocks noGrp="1"/>
          </p:cNvSpPr>
          <p:nvPr>
            <p:ph idx="1"/>
          </p:nvPr>
        </p:nvSpPr>
        <p:spPr>
          <a:xfrm>
            <a:off x="457200" y="1340768"/>
            <a:ext cx="7931224" cy="792088"/>
          </a:xfrm>
        </p:spPr>
        <p:txBody>
          <a:bodyPr/>
          <a:lstStyle/>
          <a:p>
            <a:pPr marL="0" indent="0" algn="just">
              <a:spcBef>
                <a:spcPts val="3000"/>
              </a:spcBef>
              <a:buNone/>
            </a:pPr>
            <a:r>
              <a:rPr lang="zh-CN" altLang="zh-CN" sz="2400" dirty="0">
                <a:latin typeface="黑体" panose="02010609060101010101" pitchFamily="49" charset="-122"/>
                <a:ea typeface="黑体" panose="02010609060101010101" pitchFamily="49" charset="-122"/>
              </a:rPr>
              <a:t>本文完成的研究工作及取得的创新性研究成果主要包括： </a:t>
            </a:r>
          </a:p>
        </p:txBody>
      </p:sp>
      <p:sp>
        <p:nvSpPr>
          <p:cNvPr id="7" name="灯片编号占位符 6"/>
          <p:cNvSpPr>
            <a:spLocks noGrp="1"/>
          </p:cNvSpPr>
          <p:nvPr>
            <p:ph type="sldNum" sz="quarter" idx="11"/>
          </p:nvPr>
        </p:nvSpPr>
        <p:spPr/>
        <p:txBody>
          <a:bodyPr/>
          <a:lstStyle/>
          <a:p>
            <a:pPr>
              <a:defRPr/>
            </a:pPr>
            <a:fld id="{D27DFC56-A372-4214-8903-B33B830A87A9}" type="slidenum">
              <a:rPr lang="en-US" altLang="zh-CN" smtClean="0"/>
              <a:pPr>
                <a:defRPr/>
              </a:pPr>
              <a:t>18</a:t>
            </a:fld>
            <a:r>
              <a:rPr lang="en-US" altLang="zh-CN"/>
              <a:t>/21</a:t>
            </a:r>
            <a:endParaRPr lang="en-US" altLang="zh-CN" dirty="0"/>
          </a:p>
        </p:txBody>
      </p:sp>
      <mc:AlternateContent xmlns:mc="http://schemas.openxmlformats.org/markup-compatibility/2006" xmlns:a14="http://schemas.microsoft.com/office/drawing/2010/main">
        <mc:Choice Requires="a14">
          <p:sp>
            <p:nvSpPr>
              <p:cNvPr id="8" name="矩形 7"/>
              <p:cNvSpPr/>
              <p:nvPr/>
            </p:nvSpPr>
            <p:spPr>
              <a:xfrm>
                <a:off x="457200" y="2020017"/>
                <a:ext cx="7787208" cy="3154710"/>
              </a:xfrm>
              <a:prstGeom prst="rect">
                <a:avLst/>
              </a:prstGeom>
            </p:spPr>
            <p:txBody>
              <a:bodyPr wrap="square">
                <a:spAutoFit/>
              </a:bodyPr>
              <a:lstStyle/>
              <a:p>
                <a:pPr marL="342900" indent="-342900">
                  <a:lnSpc>
                    <a:spcPct val="150000"/>
                  </a:lnSpc>
                  <a:spcBef>
                    <a:spcPts val="1200"/>
                  </a:spcBef>
                  <a:buFont typeface="+mj-lt"/>
                  <a:buAutoNum type="arabicPeriod"/>
                </a:pPr>
                <a:r>
                  <a:rPr lang="zh-CN" altLang="en-US" dirty="0">
                    <a:latin typeface="+mn-ea"/>
                    <a:ea typeface="+mn-ea"/>
                  </a:rPr>
                  <a:t>在计算机辅助验证的基础上，我们研究了</a:t>
                </a:r>
                <a:r>
                  <a:rPr lang="en-US" altLang="zh-CN" dirty="0">
                    <a:latin typeface="+mn-ea"/>
                    <a:ea typeface="+mn-ea"/>
                  </a:rPr>
                  <a:t>Carlet-Feng</a:t>
                </a:r>
                <a:r>
                  <a:rPr lang="zh-CN" altLang="en-US" dirty="0">
                    <a:latin typeface="+mn-ea"/>
                    <a:ea typeface="+mn-ea"/>
                  </a:rPr>
                  <a:t>函数</a:t>
                </a:r>
                <a:r>
                  <a:rPr lang="en-US" altLang="zh-CN" dirty="0">
                    <a:latin typeface="+mn-ea"/>
                    <a:ea typeface="+mn-ea"/>
                  </a:rPr>
                  <a:t>,</a:t>
                </a:r>
                <a:r>
                  <a:rPr lang="en-US" altLang="zh-CN" dirty="0" err="1">
                    <a:latin typeface="+mn-ea"/>
                    <a:ea typeface="+mn-ea"/>
                  </a:rPr>
                  <a:t>Tu</a:t>
                </a:r>
                <a:r>
                  <a:rPr lang="en-US" altLang="zh-CN" dirty="0">
                    <a:latin typeface="+mn-ea"/>
                    <a:ea typeface="+mn-ea"/>
                  </a:rPr>
                  <a:t>-Deng</a:t>
                </a:r>
                <a:r>
                  <a:rPr lang="zh-CN" altLang="en-US" dirty="0">
                    <a:latin typeface="+mn-ea"/>
                    <a:ea typeface="+mn-ea"/>
                  </a:rPr>
                  <a:t>函数，</a:t>
                </a:r>
                <a:r>
                  <a:rPr lang="en-US" altLang="zh-CN" dirty="0">
                    <a:latin typeface="+mn-ea"/>
                    <a:ea typeface="+mn-ea"/>
                  </a:rPr>
                  <a:t>Tang-Carlet-Feng</a:t>
                </a:r>
                <a:r>
                  <a:rPr lang="zh-CN" altLang="en-US" dirty="0">
                    <a:latin typeface="+mn-ea"/>
                    <a:ea typeface="+mn-ea"/>
                  </a:rPr>
                  <a:t>函数的仿射等价关系。基于有限域表示的这三类函数，它们的支撑集中都含有共同的参数</a:t>
                </a:r>
                <a14:m>
                  <m:oMath xmlns:m="http://schemas.openxmlformats.org/officeDocument/2006/math">
                    <m:r>
                      <a:rPr lang="en-US" altLang="zh-CN" b="0" i="1" smtClean="0">
                        <a:latin typeface="Cambria Math" panose="02040503050406030204" pitchFamily="18" charset="0"/>
                        <a:ea typeface="+mn-ea"/>
                      </a:rPr>
                      <m:t>𝑠</m:t>
                    </m:r>
                  </m:oMath>
                </a14:m>
                <a:r>
                  <a:rPr lang="en-US" altLang="zh-CN" dirty="0">
                    <a:latin typeface="+mn-ea"/>
                    <a:ea typeface="+mn-ea"/>
                  </a:rPr>
                  <a:t>,</a:t>
                </a:r>
                <a:r>
                  <a:rPr lang="zh-CN" altLang="en-US" dirty="0">
                    <a:latin typeface="+mn-ea"/>
                    <a:ea typeface="+mn-ea"/>
                  </a:rPr>
                  <a:t>使得能达到大量性质优良的布尔函数。经研究发现，当参数</a:t>
                </a:r>
                <a14:m>
                  <m:oMath xmlns:m="http://schemas.openxmlformats.org/officeDocument/2006/math">
                    <m:r>
                      <a:rPr lang="en-US" altLang="zh-CN" b="0" i="1" smtClean="0">
                        <a:latin typeface="Cambria Math" panose="02040503050406030204" pitchFamily="18" charset="0"/>
                        <a:ea typeface="+mn-ea"/>
                      </a:rPr>
                      <m:t>𝑠</m:t>
                    </m:r>
                  </m:oMath>
                </a14:m>
                <a:r>
                  <a:rPr lang="zh-CN" altLang="en-US" dirty="0">
                    <a:latin typeface="+mn-ea"/>
                    <a:ea typeface="+mn-ea"/>
                  </a:rPr>
                  <a:t>取不同值时，这些布尔函数是仿射等价的。</a:t>
                </a:r>
              </a:p>
              <a:p>
                <a:pPr marL="342900" indent="-342900">
                  <a:lnSpc>
                    <a:spcPct val="150000"/>
                  </a:lnSpc>
                  <a:spcBef>
                    <a:spcPts val="1200"/>
                  </a:spcBef>
                  <a:buFont typeface="+mj-lt"/>
                  <a:buAutoNum type="arabicPeriod"/>
                </a:pPr>
                <a:r>
                  <a:rPr lang="zh-CN" altLang="en-US" dirty="0">
                    <a:latin typeface="+mn-ea"/>
                    <a:ea typeface="+mn-ea"/>
                  </a:rPr>
                  <a:t>在之前的研究中，主要是通过计算机辅助来计算布尔函数的</a:t>
                </a:r>
                <a:r>
                  <a:rPr lang="en-US" altLang="zh-CN" dirty="0">
                    <a:latin typeface="+mn-ea"/>
                    <a:ea typeface="+mn-ea"/>
                  </a:rPr>
                  <a:t>FAI</a:t>
                </a:r>
                <a:r>
                  <a:rPr lang="zh-CN" altLang="en-US" dirty="0">
                    <a:latin typeface="+mn-ea"/>
                    <a:ea typeface="+mn-ea"/>
                  </a:rPr>
                  <a:t>。在唐灯的方法的启发下，利用数学证明的方法得到了一类一阶弹性函数的</a:t>
                </a:r>
                <a:r>
                  <a:rPr lang="en-US" altLang="zh-CN" dirty="0">
                    <a:latin typeface="+mn-ea"/>
                    <a:ea typeface="+mn-ea"/>
                  </a:rPr>
                  <a:t>FAI</a:t>
                </a:r>
                <a:r>
                  <a:rPr lang="zh-CN" altLang="en-US" dirty="0">
                    <a:latin typeface="+mn-ea"/>
                    <a:ea typeface="+mn-ea"/>
                  </a:rPr>
                  <a:t>大于等于</a:t>
                </a:r>
                <a:r>
                  <a:rPr lang="en-US" altLang="zh-CN" dirty="0">
                    <a:latin typeface="+mn-ea"/>
                    <a:ea typeface="+mn-ea"/>
                  </a:rPr>
                  <a:t>n-6</a:t>
                </a:r>
                <a:r>
                  <a:rPr lang="zh-CN" altLang="en-US" dirty="0">
                    <a:latin typeface="+mn-ea"/>
                    <a:ea typeface="+mn-ea"/>
                  </a:rPr>
                  <a:t>。于此同时，我们也证明了一些起源于 猜想的组合事实。</a:t>
                </a:r>
              </a:p>
            </p:txBody>
          </p:sp>
        </mc:Choice>
        <mc:Fallback xmlns="">
          <p:sp>
            <p:nvSpPr>
              <p:cNvPr id="8" name="矩形 7"/>
              <p:cNvSpPr>
                <a:spLocks noRot="1" noChangeAspect="1" noMove="1" noResize="1" noEditPoints="1" noAdjustHandles="1" noChangeArrowheads="1" noChangeShapeType="1" noTextEdit="1"/>
              </p:cNvSpPr>
              <p:nvPr/>
            </p:nvSpPr>
            <p:spPr>
              <a:xfrm>
                <a:off x="457200" y="2020017"/>
                <a:ext cx="7787208" cy="3154710"/>
              </a:xfrm>
              <a:prstGeom prst="rect">
                <a:avLst/>
              </a:prstGeom>
              <a:blipFill rotWithShape="0">
                <a:blip r:embed="rId2"/>
                <a:stretch>
                  <a:fillRect l="-313" r="-2741"/>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000" dirty="0">
                <a:latin typeface="黑体" panose="02010609060101010101" pitchFamily="49" charset="-122"/>
                <a:ea typeface="黑体" panose="02010609060101010101" pitchFamily="49" charset="-122"/>
              </a:rPr>
              <a:t>纲要</a:t>
            </a:r>
          </a:p>
        </p:txBody>
      </p:sp>
      <p:grpSp>
        <p:nvGrpSpPr>
          <p:cNvPr id="38917" name="Group 44"/>
          <p:cNvGrpSpPr/>
          <p:nvPr/>
        </p:nvGrpSpPr>
        <p:grpSpPr bwMode="auto">
          <a:xfrm>
            <a:off x="2286000" y="3778250"/>
            <a:ext cx="4705350" cy="787400"/>
            <a:chOff x="1338" y="2347"/>
            <a:chExt cx="2964" cy="496"/>
          </a:xfrm>
        </p:grpSpPr>
        <p:sp>
          <p:nvSpPr>
            <p:cNvPr id="7" name="AutoShape 15"/>
            <p:cNvSpPr>
              <a:spLocks noChangeArrowheads="1"/>
            </p:cNvSpPr>
            <p:nvPr/>
          </p:nvSpPr>
          <p:spPr bwMode="gray">
            <a:xfrm>
              <a:off x="1552" y="2384"/>
              <a:ext cx="2750" cy="446"/>
            </a:xfrm>
            <a:prstGeom prst="roundRect">
              <a:avLst>
                <a:gd name="adj" fmla="val 50000"/>
              </a:avLst>
            </a:prstGeom>
            <a:noFill/>
            <a:ln w="38100" algn="ctr">
              <a:solidFill>
                <a:srgbClr val="2E8DD4"/>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43" name="Group 16"/>
            <p:cNvGrpSpPr/>
            <p:nvPr/>
          </p:nvGrpSpPr>
          <p:grpSpPr bwMode="auto">
            <a:xfrm>
              <a:off x="1338" y="2347"/>
              <a:ext cx="540" cy="496"/>
              <a:chOff x="720" y="960"/>
              <a:chExt cx="987" cy="795"/>
            </a:xfrm>
          </p:grpSpPr>
          <p:sp>
            <p:nvSpPr>
              <p:cNvPr id="11" name="Oval 17"/>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12" name="Oval 18"/>
              <p:cNvSpPr>
                <a:spLocks noChangeArrowheads="1"/>
              </p:cNvSpPr>
              <p:nvPr/>
            </p:nvSpPr>
            <p:spPr bwMode="gray">
              <a:xfrm rot="1758052">
                <a:off x="720" y="960"/>
                <a:ext cx="960" cy="768"/>
              </a:xfrm>
              <a:prstGeom prst="ellipse">
                <a:avLst/>
              </a:prstGeom>
              <a:solidFill>
                <a:srgbClr val="2E8DD4"/>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13" name="Oval 19"/>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9" name="Text Box 20"/>
            <p:cNvSpPr txBox="1">
              <a:spLocks noChangeArrowheads="1"/>
            </p:cNvSpPr>
            <p:nvPr/>
          </p:nvSpPr>
          <p:spPr bwMode="gray">
            <a:xfrm>
              <a:off x="1866" y="2426"/>
              <a:ext cx="2194"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研究内容</a:t>
              </a:r>
            </a:p>
          </p:txBody>
        </p:sp>
        <p:sp>
          <p:nvSpPr>
            <p:cNvPr id="10" name="Text Box 21"/>
            <p:cNvSpPr txBox="1">
              <a:spLocks noChangeArrowheads="1"/>
            </p:cNvSpPr>
            <p:nvPr/>
          </p:nvSpPr>
          <p:spPr bwMode="gray">
            <a:xfrm>
              <a:off x="1467" y="2393"/>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p>
          </p:txBody>
        </p:sp>
      </p:grpSp>
      <p:grpSp>
        <p:nvGrpSpPr>
          <p:cNvPr id="38918" name="Group 42"/>
          <p:cNvGrpSpPr/>
          <p:nvPr/>
        </p:nvGrpSpPr>
        <p:grpSpPr bwMode="auto">
          <a:xfrm>
            <a:off x="2286000" y="2655888"/>
            <a:ext cx="4705350" cy="787400"/>
            <a:chOff x="1338" y="1848"/>
            <a:chExt cx="2964" cy="496"/>
          </a:xfrm>
        </p:grpSpPr>
        <p:sp>
          <p:nvSpPr>
            <p:cNvPr id="15" name="AutoShape 23"/>
            <p:cNvSpPr>
              <a:spLocks noChangeArrowheads="1"/>
            </p:cNvSpPr>
            <p:nvPr/>
          </p:nvSpPr>
          <p:spPr bwMode="gray">
            <a:xfrm>
              <a:off x="1552" y="1885"/>
              <a:ext cx="2750" cy="446"/>
            </a:xfrm>
            <a:prstGeom prst="roundRect">
              <a:avLst>
                <a:gd name="adj" fmla="val 50000"/>
              </a:avLst>
            </a:prstGeom>
            <a:noFill/>
            <a:ln w="38100" algn="ctr">
              <a:solidFill>
                <a:srgbClr val="008080"/>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36" name="Group 24"/>
            <p:cNvGrpSpPr/>
            <p:nvPr/>
          </p:nvGrpSpPr>
          <p:grpSpPr bwMode="auto">
            <a:xfrm>
              <a:off x="1338" y="1848"/>
              <a:ext cx="540" cy="496"/>
              <a:chOff x="720" y="960"/>
              <a:chExt cx="987" cy="795"/>
            </a:xfrm>
          </p:grpSpPr>
          <p:sp>
            <p:nvSpPr>
              <p:cNvPr id="19" name="Oval 25"/>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0" name="Oval 26"/>
              <p:cNvSpPr>
                <a:spLocks noChangeArrowheads="1"/>
              </p:cNvSpPr>
              <p:nvPr/>
            </p:nvSpPr>
            <p:spPr bwMode="gray">
              <a:xfrm rot="1758052">
                <a:off x="720" y="960"/>
                <a:ext cx="960" cy="768"/>
              </a:xfrm>
              <a:prstGeom prst="ellipse">
                <a:avLst/>
              </a:prstGeom>
              <a:solidFill>
                <a:srgbClr val="008080"/>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1" name="Oval 27"/>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17" name="Text Box 28"/>
            <p:cNvSpPr txBox="1">
              <a:spLocks noChangeArrowheads="1"/>
            </p:cNvSpPr>
            <p:nvPr/>
          </p:nvSpPr>
          <p:spPr bwMode="gray">
            <a:xfrm>
              <a:off x="1866" y="1927"/>
              <a:ext cx="2239"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研究现状</a:t>
              </a:r>
            </a:p>
          </p:txBody>
        </p:sp>
        <p:sp>
          <p:nvSpPr>
            <p:cNvPr id="18" name="Text Box 29"/>
            <p:cNvSpPr txBox="1">
              <a:spLocks noChangeArrowheads="1"/>
            </p:cNvSpPr>
            <p:nvPr/>
          </p:nvSpPr>
          <p:spPr bwMode="gray">
            <a:xfrm>
              <a:off x="1474" y="1885"/>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p>
          </p:txBody>
        </p:sp>
      </p:grpSp>
      <p:grpSp>
        <p:nvGrpSpPr>
          <p:cNvPr id="38919" name="Group 45"/>
          <p:cNvGrpSpPr/>
          <p:nvPr/>
        </p:nvGrpSpPr>
        <p:grpSpPr bwMode="auto">
          <a:xfrm>
            <a:off x="2286000" y="4873625"/>
            <a:ext cx="4824413" cy="787400"/>
            <a:chOff x="1347" y="3073"/>
            <a:chExt cx="3039" cy="496"/>
          </a:xfrm>
        </p:grpSpPr>
        <p:sp>
          <p:nvSpPr>
            <p:cNvPr id="23" name="AutoShape 31"/>
            <p:cNvSpPr>
              <a:spLocks noChangeArrowheads="1"/>
            </p:cNvSpPr>
            <p:nvPr/>
          </p:nvSpPr>
          <p:spPr bwMode="gray">
            <a:xfrm>
              <a:off x="1561" y="3110"/>
              <a:ext cx="2750" cy="446"/>
            </a:xfrm>
            <a:prstGeom prst="roundRect">
              <a:avLst>
                <a:gd name="adj" fmla="val 50000"/>
              </a:avLst>
            </a:prstGeom>
            <a:noFill/>
            <a:ln w="38100" algn="ctr">
              <a:solidFill>
                <a:srgbClr val="339966"/>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29" name="Group 32"/>
            <p:cNvGrpSpPr/>
            <p:nvPr/>
          </p:nvGrpSpPr>
          <p:grpSpPr bwMode="auto">
            <a:xfrm>
              <a:off x="1347" y="3073"/>
              <a:ext cx="540" cy="496"/>
              <a:chOff x="720" y="960"/>
              <a:chExt cx="987" cy="795"/>
            </a:xfrm>
          </p:grpSpPr>
          <p:sp>
            <p:nvSpPr>
              <p:cNvPr id="27" name="Oval 33"/>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8" name="Oval 34"/>
              <p:cNvSpPr>
                <a:spLocks noChangeArrowheads="1"/>
              </p:cNvSpPr>
              <p:nvPr/>
            </p:nvSpPr>
            <p:spPr bwMode="gray">
              <a:xfrm rot="1758052">
                <a:off x="720" y="960"/>
                <a:ext cx="960" cy="768"/>
              </a:xfrm>
              <a:prstGeom prst="ellipse">
                <a:avLst/>
              </a:prstGeom>
              <a:solidFill>
                <a:srgbClr val="339966"/>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9" name="Oval 35"/>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25" name="Text Box 36"/>
            <p:cNvSpPr txBox="1">
              <a:spLocks noChangeArrowheads="1"/>
            </p:cNvSpPr>
            <p:nvPr/>
          </p:nvSpPr>
          <p:spPr bwMode="gray">
            <a:xfrm>
              <a:off x="1875" y="3152"/>
              <a:ext cx="2511"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总结与展望</a:t>
              </a:r>
            </a:p>
          </p:txBody>
        </p:sp>
        <p:sp>
          <p:nvSpPr>
            <p:cNvPr id="26" name="Text Box 37"/>
            <p:cNvSpPr txBox="1">
              <a:spLocks noChangeArrowheads="1"/>
            </p:cNvSpPr>
            <p:nvPr/>
          </p:nvSpPr>
          <p:spPr bwMode="gray">
            <a:xfrm>
              <a:off x="1472" y="3119"/>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p>
          </p:txBody>
        </p:sp>
      </p:grpSp>
      <p:grpSp>
        <p:nvGrpSpPr>
          <p:cNvPr id="38920" name="组合 48"/>
          <p:cNvGrpSpPr/>
          <p:nvPr/>
        </p:nvGrpSpPr>
        <p:grpSpPr bwMode="auto">
          <a:xfrm>
            <a:off x="2286000" y="1571625"/>
            <a:ext cx="4878388" cy="784225"/>
            <a:chOff x="1637703" y="1140361"/>
            <a:chExt cx="4878389" cy="783240"/>
          </a:xfrm>
        </p:grpSpPr>
        <p:sp>
          <p:nvSpPr>
            <p:cNvPr id="31" name="AutoShape 11"/>
            <p:cNvSpPr>
              <a:spLocks noChangeArrowheads="1"/>
            </p:cNvSpPr>
            <p:nvPr/>
          </p:nvSpPr>
          <p:spPr bwMode="gray">
            <a:xfrm>
              <a:off x="2056803" y="1187926"/>
              <a:ext cx="4338639" cy="708722"/>
            </a:xfrm>
            <a:prstGeom prst="roundRect">
              <a:avLst>
                <a:gd name="adj" fmla="val 50000"/>
              </a:avLst>
            </a:prstGeom>
            <a:noFill/>
            <a:ln w="38100" algn="ctr">
              <a:solidFill>
                <a:srgbClr val="1550BB"/>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2" name="Text Box 12"/>
            <p:cNvSpPr txBox="1">
              <a:spLocks noChangeArrowheads="1"/>
            </p:cNvSpPr>
            <p:nvPr/>
          </p:nvSpPr>
          <p:spPr bwMode="gray">
            <a:xfrm>
              <a:off x="2555278" y="1238662"/>
              <a:ext cx="3960814" cy="582832"/>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背景及意义</a:t>
              </a:r>
            </a:p>
          </p:txBody>
        </p:sp>
        <p:sp>
          <p:nvSpPr>
            <p:cNvPr id="33" name="Oval 7"/>
            <p:cNvSpPr>
              <a:spLocks noChangeArrowheads="1"/>
            </p:cNvSpPr>
            <p:nvPr/>
          </p:nvSpPr>
          <p:spPr bwMode="gray">
            <a:xfrm rot="1758052">
              <a:off x="1659928" y="1162558"/>
              <a:ext cx="898525" cy="761043"/>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4" name="Oval 9"/>
            <p:cNvSpPr>
              <a:spLocks noChangeArrowheads="1"/>
            </p:cNvSpPr>
            <p:nvPr/>
          </p:nvSpPr>
          <p:spPr bwMode="gray">
            <a:xfrm>
              <a:off x="1782166" y="1178413"/>
              <a:ext cx="403225" cy="424916"/>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5" name="Oval 8"/>
            <p:cNvSpPr>
              <a:spLocks noChangeArrowheads="1"/>
            </p:cNvSpPr>
            <p:nvPr/>
          </p:nvSpPr>
          <p:spPr bwMode="gray">
            <a:xfrm rot="1657319">
              <a:off x="1637703" y="1140361"/>
              <a:ext cx="898525" cy="761043"/>
            </a:xfrm>
            <a:prstGeom prst="ellipse">
              <a:avLst/>
            </a:prstGeom>
            <a:solidFill>
              <a:srgbClr val="1550BB">
                <a:alpha val="83920"/>
              </a:srgbClr>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6" name="Text Box 13"/>
            <p:cNvSpPr txBox="1">
              <a:spLocks noChangeArrowheads="1"/>
            </p:cNvSpPr>
            <p:nvPr/>
          </p:nvSpPr>
          <p:spPr bwMode="gray">
            <a:xfrm>
              <a:off x="1907578" y="1200610"/>
              <a:ext cx="542925" cy="613274"/>
            </a:xfrm>
            <a:prstGeom prst="rect">
              <a:avLst/>
            </a:prstGeom>
            <a:noFill/>
            <a:ln w="9525" algn="ctr">
              <a:noFill/>
              <a:miter lim="800000"/>
            </a:ln>
          </p:spPr>
          <p:txBody>
            <a:bodyPr wrap="none">
              <a:spAutoFit/>
            </a:bodyPr>
            <a:lstStyle/>
            <a:p>
              <a:pPr eaLnBrk="0" hangingPunct="0">
                <a:defRPr/>
              </a:pPr>
              <a:r>
                <a:rPr lang="en-US" altLang="zh-CN" sz="3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p>
          </p:txBody>
        </p:sp>
      </p:grpSp>
      <p:pic>
        <p:nvPicPr>
          <p:cNvPr id="37" name="Picture 2" descr="C:\Users\cjk\Desktop\pointing-right.png"/>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9633" y="1588678"/>
            <a:ext cx="864096" cy="771840"/>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pPr>
              <a:defRPr/>
            </a:pPr>
            <a:fld id="{C9FDAED0-C207-477E-9F43-E094A4336457}" type="datetime1">
              <a:rPr lang="zh-CN" altLang="en-US" smtClean="0"/>
              <a:t>2020/6/12</a:t>
            </a:fld>
            <a:endParaRPr lang="en-US" altLang="zh-CN" dirty="0"/>
          </a:p>
        </p:txBody>
      </p:sp>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pPr>
                <a:defRPr/>
              </a:pPr>
              <a:t>1</a:t>
            </a:fld>
            <a:r>
              <a:rPr lang="en-US" altLang="zh-CN"/>
              <a:t>/21</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sym typeface="+mn-ea"/>
              </a:rPr>
              <a:t>总结与展望</a:t>
            </a:r>
            <a:endParaRPr lang="zh-CN" altLang="en-US" dirty="0"/>
          </a:p>
        </p:txBody>
      </p:sp>
      <p:sp>
        <p:nvSpPr>
          <p:cNvPr id="4" name="日期占位符 3"/>
          <p:cNvSpPr>
            <a:spLocks noGrp="1"/>
          </p:cNvSpPr>
          <p:nvPr>
            <p:ph type="dt" sz="half" idx="10"/>
          </p:nvPr>
        </p:nvSpPr>
        <p:spPr/>
        <p:txBody>
          <a:bodyPr/>
          <a:lstStyle/>
          <a:p>
            <a:pPr>
              <a:defRPr/>
            </a:pPr>
            <a:fld id="{3488BFDE-314D-462E-AC86-52ED4618FD80}" type="datetime1">
              <a:rPr lang="zh-CN" altLang="en-US" smtClean="0"/>
              <a:t>2020/6/12</a:t>
            </a:fld>
            <a:endParaRPr lang="en-US" altLang="zh-CN"/>
          </a:p>
        </p:txBody>
      </p:sp>
      <p:sp>
        <p:nvSpPr>
          <p:cNvPr id="6" name="内容占位符 5"/>
          <p:cNvSpPr>
            <a:spLocks noGrp="1"/>
          </p:cNvSpPr>
          <p:nvPr>
            <p:ph idx="1"/>
          </p:nvPr>
        </p:nvSpPr>
        <p:spPr>
          <a:xfrm>
            <a:off x="457200" y="1124744"/>
            <a:ext cx="8229600" cy="576064"/>
          </a:xfrm>
        </p:spPr>
        <p:txBody>
          <a:bodyPr/>
          <a:lstStyle/>
          <a:p>
            <a:pPr marL="0" indent="0" algn="just">
              <a:spcBef>
                <a:spcPts val="2400"/>
              </a:spcBef>
              <a:buNone/>
            </a:pPr>
            <a:r>
              <a:rPr lang="zh-CN" altLang="zh-CN" sz="2400" dirty="0">
                <a:latin typeface="黑体" panose="02010609060101010101" pitchFamily="49" charset="-122"/>
                <a:ea typeface="黑体" panose="02010609060101010101" pitchFamily="49" charset="-122"/>
              </a:rPr>
              <a:t>结合本文的研究</a:t>
            </a:r>
            <a:r>
              <a:rPr lang="zh-CN" altLang="en-US" sz="2400" dirty="0">
                <a:latin typeface="黑体" panose="02010609060101010101" pitchFamily="49" charset="-122"/>
                <a:ea typeface="黑体" panose="02010609060101010101" pitchFamily="49" charset="-122"/>
              </a:rPr>
              <a:t>内容</a:t>
            </a:r>
            <a:r>
              <a:rPr lang="zh-CN" altLang="zh-CN" sz="2400" dirty="0">
                <a:latin typeface="黑体" panose="02010609060101010101" pitchFamily="49" charset="-122"/>
                <a:ea typeface="黑体" panose="02010609060101010101" pitchFamily="49" charset="-122"/>
              </a:rPr>
              <a:t>，下一步</a:t>
            </a:r>
            <a:r>
              <a:rPr lang="zh-CN" altLang="en-US" sz="2400" dirty="0">
                <a:latin typeface="黑体" panose="02010609060101010101" pitchFamily="49" charset="-122"/>
                <a:ea typeface="黑体" panose="02010609060101010101" pitchFamily="49" charset="-122"/>
              </a:rPr>
              <a:t>可开展的</a:t>
            </a:r>
            <a:r>
              <a:rPr lang="zh-CN" altLang="zh-CN" sz="2400" dirty="0">
                <a:latin typeface="黑体" panose="02010609060101010101" pitchFamily="49" charset="-122"/>
                <a:ea typeface="黑体" panose="02010609060101010101" pitchFamily="49" charset="-122"/>
              </a:rPr>
              <a:t>研究工作主要</a:t>
            </a:r>
            <a:r>
              <a:rPr lang="zh-CN" altLang="en-US" sz="2400" dirty="0">
                <a:latin typeface="黑体" panose="02010609060101010101" pitchFamily="49" charset="-122"/>
                <a:ea typeface="黑体" panose="02010609060101010101" pitchFamily="49" charset="-122"/>
              </a:rPr>
              <a:t>包括</a:t>
            </a:r>
            <a:r>
              <a:rPr lang="zh-CN"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1"/>
          </p:nvPr>
        </p:nvSpPr>
        <p:spPr/>
        <p:txBody>
          <a:bodyPr/>
          <a:lstStyle/>
          <a:p>
            <a:pPr>
              <a:defRPr/>
            </a:pPr>
            <a:fld id="{D27DFC56-A372-4214-8903-B33B830A87A9}" type="slidenum">
              <a:rPr lang="en-US" altLang="zh-CN" smtClean="0"/>
              <a:pPr>
                <a:defRPr/>
              </a:pPr>
              <a:t>19</a:t>
            </a:fld>
            <a:r>
              <a:rPr lang="en-US" altLang="zh-CN"/>
              <a:t>/21</a:t>
            </a:r>
            <a:endParaRPr lang="en-US" altLang="zh-CN" dirty="0"/>
          </a:p>
        </p:txBody>
      </p:sp>
      <p:sp>
        <p:nvSpPr>
          <p:cNvPr id="8" name="矩形 7"/>
          <p:cNvSpPr/>
          <p:nvPr/>
        </p:nvSpPr>
        <p:spPr>
          <a:xfrm>
            <a:off x="457200" y="1819558"/>
            <a:ext cx="7931224" cy="3985706"/>
          </a:xfrm>
          <a:prstGeom prst="rect">
            <a:avLst/>
          </a:prstGeom>
        </p:spPr>
        <p:txBody>
          <a:bodyPr wrap="square">
            <a:spAutoFit/>
          </a:bodyPr>
          <a:lstStyle/>
          <a:p>
            <a:pPr marL="342900" indent="-342900">
              <a:lnSpc>
                <a:spcPct val="150000"/>
              </a:lnSpc>
              <a:spcBef>
                <a:spcPts val="1200"/>
              </a:spcBef>
              <a:buFont typeface="+mj-lt"/>
              <a:buAutoNum type="arabicPeriod"/>
            </a:pPr>
            <a:r>
              <a:rPr lang="zh-CN" altLang="en-US" b="1" dirty="0">
                <a:latin typeface="+mn-ea"/>
                <a:ea typeface="+mn-ea"/>
              </a:rPr>
              <a:t>提升快速代数免疫度的下界</a:t>
            </a:r>
            <a:r>
              <a:rPr lang="zh-CN" altLang="en-US" dirty="0">
                <a:latin typeface="+mn-ea"/>
                <a:ea typeface="+mn-ea"/>
              </a:rPr>
              <a:t>。目前，所证明的 的下界与实际值仍有较大差距，计算机辅助计算仍是评价布尔函数抵抗 能力的主要方式。我们需要提升下界，以更加严谨和可信的方法来证明一个布尔函数抵抗 的能力。此外，当前的研究主要针对一个特定的布尔函数，能否将该证明方法推广到其他布尔函数，仍是一个待证明的问题。</a:t>
            </a:r>
          </a:p>
          <a:p>
            <a:pPr marL="342900" indent="-342900">
              <a:lnSpc>
                <a:spcPct val="150000"/>
              </a:lnSpc>
              <a:spcBef>
                <a:spcPts val="1200"/>
              </a:spcBef>
              <a:buFont typeface="+mj-lt"/>
              <a:buAutoNum type="arabicPeriod"/>
            </a:pPr>
            <a:r>
              <a:rPr lang="zh-CN" altLang="en-US" b="1" dirty="0">
                <a:latin typeface="+mn-ea"/>
                <a:ea typeface="+mn-ea"/>
              </a:rPr>
              <a:t>证明布尔函数快速代数免疫度的精确值</a:t>
            </a:r>
            <a:r>
              <a:rPr lang="zh-CN" altLang="en-US" dirty="0">
                <a:latin typeface="+mn-ea"/>
                <a:ea typeface="+mn-ea"/>
              </a:rPr>
              <a:t>。当我们将布尔函数的 的下界提升到足够高时，或者利用已经证明的上界，是否能够证明某些布尔函数 的精确值。毕竟，数学证明是更加严谨和可信的。我们可以尝试选取一些特殊的布尔函数，比如旋转对称布尔函数，做一些尝试性的工作。</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sym typeface="+mn-ea"/>
              </a:rPr>
              <a:t>攻读硕士学位期间科研成果</a:t>
            </a:r>
            <a:endParaRPr lang="zh-CN" altLang="en-US" dirty="0"/>
          </a:p>
        </p:txBody>
      </p:sp>
      <p:sp>
        <p:nvSpPr>
          <p:cNvPr id="4" name="日期占位符 3"/>
          <p:cNvSpPr>
            <a:spLocks noGrp="1"/>
          </p:cNvSpPr>
          <p:nvPr>
            <p:ph type="dt" sz="half" idx="10"/>
          </p:nvPr>
        </p:nvSpPr>
        <p:spPr/>
        <p:txBody>
          <a:bodyPr/>
          <a:lstStyle/>
          <a:p>
            <a:pPr>
              <a:defRPr/>
            </a:pPr>
            <a:fld id="{9B23ACB4-5D91-4594-99BF-C084C2E38658}" type="datetime1">
              <a:rPr lang="zh-CN" altLang="en-US" smtClean="0"/>
              <a:t>2020/6/12</a:t>
            </a:fld>
            <a:endParaRPr lang="en-US" altLang="zh-CN"/>
          </a:p>
        </p:txBody>
      </p:sp>
      <p:sp>
        <p:nvSpPr>
          <p:cNvPr id="6" name="灯片编号占位符 5"/>
          <p:cNvSpPr>
            <a:spLocks noGrp="1"/>
          </p:cNvSpPr>
          <p:nvPr>
            <p:ph type="sldNum" sz="quarter" idx="11"/>
          </p:nvPr>
        </p:nvSpPr>
        <p:spPr/>
        <p:txBody>
          <a:bodyPr/>
          <a:lstStyle/>
          <a:p>
            <a:pPr>
              <a:defRPr/>
            </a:pPr>
            <a:fld id="{D27DFC56-A372-4214-8903-B33B830A87A9}" type="slidenum">
              <a:rPr lang="en-US" altLang="zh-CN" smtClean="0"/>
              <a:pPr>
                <a:defRPr/>
              </a:pPr>
              <a:t>20</a:t>
            </a:fld>
            <a:r>
              <a:rPr lang="en-US" altLang="zh-CN"/>
              <a:t>/21</a:t>
            </a:r>
            <a:endParaRPr lang="en-US" altLang="zh-CN" dirty="0"/>
          </a:p>
        </p:txBody>
      </p:sp>
      <p:sp>
        <p:nvSpPr>
          <p:cNvPr id="8" name="矩形 7"/>
          <p:cNvSpPr/>
          <p:nvPr/>
        </p:nvSpPr>
        <p:spPr>
          <a:xfrm>
            <a:off x="358048" y="1412776"/>
            <a:ext cx="8229600" cy="4662815"/>
          </a:xfrm>
          <a:prstGeom prst="rect">
            <a:avLst/>
          </a:prstGeom>
        </p:spPr>
        <p:txBody>
          <a:bodyPr wrap="square">
            <a:spAutoFit/>
          </a:bodyPr>
          <a:lstStyle/>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Chen </a:t>
            </a:r>
            <a:r>
              <a:rPr lang="en-US" altLang="zh-CN" dirty="0" err="1">
                <a:latin typeface="Times New Roman" panose="02020603050405020304" pitchFamily="18" charset="0"/>
                <a:cs typeface="Times New Roman" panose="02020603050405020304" pitchFamily="18" charset="0"/>
              </a:rPr>
              <a:t>Yindong</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Zhang Liu</a:t>
            </a:r>
            <a:r>
              <a:rPr lang="en-US" altLang="zh-CN" dirty="0">
                <a:latin typeface="Times New Roman" panose="02020603050405020304" pitchFamily="18" charset="0"/>
                <a:cs typeface="Times New Roman" panose="02020603050405020304" pitchFamily="18" charset="0"/>
              </a:rPr>
              <a:t>, Tang Deng, </a:t>
            </a:r>
            <a:r>
              <a:rPr lang="en-US" altLang="zh-CN" dirty="0" err="1">
                <a:latin typeface="Times New Roman" panose="02020603050405020304" pitchFamily="18" charset="0"/>
                <a:cs typeface="Times New Roman" panose="02020603050405020304" pitchFamily="18" charset="0"/>
              </a:rPr>
              <a:t>Cai</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Weihong</a:t>
            </a:r>
            <a:r>
              <a:rPr lang="en-US" altLang="zh-CN" dirty="0">
                <a:latin typeface="Times New Roman" panose="02020603050405020304" pitchFamily="18" charset="0"/>
                <a:cs typeface="Times New Roman" panose="02020603050405020304" pitchFamily="18" charset="0"/>
              </a:rPr>
              <a:t>. Translation Equivalence of Boolean Functions Expressed by Primitive Element. IEICE Transaction Fundamentals, 2019, 4: 672-675.</a:t>
            </a:r>
          </a:p>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Chen </a:t>
            </a:r>
            <a:r>
              <a:rPr lang="en-US" altLang="zh-CN" dirty="0" err="1">
                <a:latin typeface="Times New Roman" panose="02020603050405020304" pitchFamily="18" charset="0"/>
                <a:cs typeface="Times New Roman" panose="02020603050405020304" pitchFamily="18" charset="0"/>
              </a:rPr>
              <a:t>Yindong</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Zhang Liu</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Guo</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Fei</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Cai</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Weihong</a:t>
            </a:r>
            <a:r>
              <a:rPr lang="en-US" altLang="zh-CN" dirty="0">
                <a:latin typeface="Times New Roman" panose="02020603050405020304" pitchFamily="18" charset="0"/>
                <a:cs typeface="Times New Roman" panose="02020603050405020304" pitchFamily="18" charset="0"/>
              </a:rPr>
              <a:t>. Fast algebraic immunity of  &amp;  variables majority function. IEEE ACCESS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2019,12:80733-80736.</a:t>
            </a:r>
          </a:p>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Chen </a:t>
            </a:r>
            <a:r>
              <a:rPr lang="en-US" altLang="zh-CN" dirty="0" err="1">
                <a:latin typeface="Times New Roman" panose="02020603050405020304" pitchFamily="18" charset="0"/>
                <a:cs typeface="Times New Roman" panose="02020603050405020304" pitchFamily="18" charset="0"/>
              </a:rPr>
              <a:t>Yindong</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Zhang Liu</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Xu</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jianlong</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Cai</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Weihong</a:t>
            </a:r>
            <a:r>
              <a:rPr lang="en-US" altLang="zh-CN" dirty="0">
                <a:latin typeface="Times New Roman" panose="02020603050405020304" pitchFamily="18" charset="0"/>
                <a:cs typeface="Times New Roman" panose="02020603050405020304" pitchFamily="18" charset="0"/>
              </a:rPr>
              <a:t>. A Lower Bound of Fast Algebraic Immunity of A Class of 1-Resilient Boolean Functions. IEEE ACCESS,12:90145-90151.</a:t>
            </a:r>
          </a:p>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Chen </a:t>
            </a:r>
            <a:r>
              <a:rPr lang="en-US" altLang="zh-CN" dirty="0" err="1">
                <a:latin typeface="Times New Roman" panose="02020603050405020304" pitchFamily="18" charset="0"/>
                <a:cs typeface="Times New Roman" panose="02020603050405020304" pitchFamily="18" charset="0"/>
              </a:rPr>
              <a:t>Yindong</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Zhang Liu</a:t>
            </a:r>
            <a:r>
              <a:rPr lang="en-US" altLang="zh-CN" dirty="0">
                <a:latin typeface="Times New Roman" panose="02020603050405020304" pitchFamily="18" charset="0"/>
                <a:cs typeface="Times New Roman" panose="02020603050405020304" pitchFamily="18" charset="0"/>
              </a:rPr>
              <a:t>, Gong </a:t>
            </a:r>
            <a:r>
              <a:rPr lang="en-US" altLang="zh-CN" dirty="0" err="1">
                <a:latin typeface="Times New Roman" panose="02020603050405020304" pitchFamily="18" charset="0"/>
                <a:cs typeface="Times New Roman" panose="02020603050405020304" pitchFamily="18" charset="0"/>
              </a:rPr>
              <a:t>zhangquan</a:t>
            </a:r>
            <a:r>
              <a:rPr lang="en-US" altLang="zh-CN" dirty="0">
                <a:latin typeface="Times New Roman" panose="02020603050405020304" pitchFamily="18" charset="0"/>
                <a:cs typeface="Times New Roman" panose="02020603050405020304" pitchFamily="18" charset="0"/>
              </a:rPr>
              <a:t>, et al. Constructing Two Classes of Boolean Functions with Good Cryptographic Properties. IEEE ACCESS.2019,7: 149657-149665.</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ctr">
              <a:buNone/>
              <a:defRPr/>
            </a:pPr>
            <a:endParaRPr lang="zh-CN" altLang="en-US" sz="4800" dirty="0">
              <a:ea typeface="隶书" panose="02010509060101010101" pitchFamily="49" charset="-122"/>
              <a:cs typeface="Times New Roman" panose="02020603050405020304" pitchFamily="18" charset="0"/>
              <a:sym typeface="+mn-ea"/>
            </a:endParaRPr>
          </a:p>
          <a:p>
            <a:pPr marL="0" indent="0" algn="ctr">
              <a:buNone/>
              <a:defRPr/>
            </a:pPr>
            <a:r>
              <a:rPr lang="zh-CN" altLang="en-US" sz="4800" dirty="0">
                <a:ea typeface="隶书" panose="02010509060101010101" pitchFamily="49" charset="-122"/>
                <a:cs typeface="Times New Roman" panose="02020603050405020304" pitchFamily="18" charset="0"/>
                <a:sym typeface="+mn-ea"/>
              </a:rPr>
              <a:t>衷心感谢</a:t>
            </a:r>
            <a:br>
              <a:rPr lang="zh-CN" altLang="en-US" sz="4800" dirty="0">
                <a:ea typeface="隶书" panose="02010509060101010101" pitchFamily="49" charset="-122"/>
                <a:cs typeface="Times New Roman" panose="02020603050405020304" pitchFamily="18" charset="0"/>
                <a:sym typeface="+mn-ea"/>
              </a:rPr>
            </a:br>
            <a:r>
              <a:rPr lang="zh-CN" altLang="en-US" sz="4800" dirty="0">
                <a:ea typeface="隶书" panose="02010509060101010101" pitchFamily="49" charset="-122"/>
                <a:cs typeface="Times New Roman" panose="02020603050405020304" pitchFamily="18" charset="0"/>
                <a:sym typeface="+mn-ea"/>
              </a:rPr>
              <a:t>各位专家、老师、同学</a:t>
            </a:r>
          </a:p>
          <a:p>
            <a:pPr marL="0" indent="0" algn="ctr">
              <a:buNone/>
              <a:defRPr/>
            </a:pPr>
            <a:r>
              <a:rPr lang="zh-CN" altLang="en-US" sz="4800" dirty="0">
                <a:ea typeface="隶书" panose="02010509060101010101" pitchFamily="49" charset="-122"/>
                <a:cs typeface="Times New Roman" panose="02020603050405020304" pitchFamily="18" charset="0"/>
                <a:sym typeface="+mn-ea"/>
              </a:rPr>
              <a:t>莅临指导！</a:t>
            </a:r>
            <a:endParaRPr lang="en-US" altLang="zh-CN" sz="48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endParaRPr>
          </a:p>
          <a:p>
            <a:pPr marL="0" indent="0" algn="r">
              <a:buNone/>
              <a:defRPr/>
            </a:pPr>
            <a:endParaRPr lang="zh-CN" altLang="en-US" sz="4800" dirty="0"/>
          </a:p>
        </p:txBody>
      </p:sp>
      <p:sp>
        <p:nvSpPr>
          <p:cNvPr id="4" name="日期占位符 3"/>
          <p:cNvSpPr>
            <a:spLocks noGrp="1"/>
          </p:cNvSpPr>
          <p:nvPr>
            <p:ph type="dt" sz="half" idx="10"/>
          </p:nvPr>
        </p:nvSpPr>
        <p:spPr/>
        <p:txBody>
          <a:bodyPr/>
          <a:lstStyle/>
          <a:p>
            <a:pPr>
              <a:defRPr/>
            </a:pPr>
            <a:fld id="{1C92D38B-C6BD-4796-9BAE-3AA0E8C59F89}" type="datetime1">
              <a:rPr lang="zh-CN" altLang="en-US" smtClean="0"/>
              <a:t>2020/6/12</a:t>
            </a:fld>
            <a:endParaRPr lang="en-US" altLang="zh-CN"/>
          </a:p>
        </p:txBody>
      </p:sp>
      <p:sp>
        <p:nvSpPr>
          <p:cNvPr id="6" name="灯片编号占位符 5"/>
          <p:cNvSpPr>
            <a:spLocks noGrp="1"/>
          </p:cNvSpPr>
          <p:nvPr>
            <p:ph type="sldNum" sz="quarter" idx="11"/>
          </p:nvPr>
        </p:nvSpPr>
        <p:spPr/>
        <p:txBody>
          <a:bodyPr/>
          <a:lstStyle/>
          <a:p>
            <a:pPr>
              <a:defRPr/>
            </a:pPr>
            <a:fld id="{D27DFC56-A372-4214-8903-B33B830A87A9}" type="slidenum">
              <a:rPr lang="en-US" altLang="zh-CN" smtClean="0"/>
              <a:pPr>
                <a:defRPr/>
              </a:pPr>
              <a:t>21</a:t>
            </a:fld>
            <a:r>
              <a:rPr lang="en-US" altLang="zh-CN"/>
              <a:t>/21</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背景及意义</a:t>
            </a:r>
          </a:p>
        </p:txBody>
      </p:sp>
      <p:sp>
        <p:nvSpPr>
          <p:cNvPr id="3" name="内容占位符 2"/>
          <p:cNvSpPr>
            <a:spLocks noGrp="1"/>
          </p:cNvSpPr>
          <p:nvPr>
            <p:ph idx="1"/>
          </p:nvPr>
        </p:nvSpPr>
        <p:spPr>
          <a:xfrm>
            <a:off x="457200" y="1196752"/>
            <a:ext cx="8229600" cy="5181600"/>
          </a:xfrm>
        </p:spPr>
        <p:txBody>
          <a:bodyPr/>
          <a:lstStyle/>
          <a:p>
            <a:pPr algn="just" eaLnBrk="1" hangingPunct="1">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没有网络安全就没有国家安全，没有信息化就没有现代化。</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加快</a:t>
            </a:r>
            <a:r>
              <a:rPr lang="zh-CN" altLang="zh-CN" sz="2400" dirty="0">
                <a:solidFill>
                  <a:srgbClr val="0000FF"/>
                </a:solidFill>
                <a:latin typeface="黑体" panose="02010609060101010101" pitchFamily="49" charset="-122"/>
                <a:ea typeface="黑体" panose="02010609060101010101" pitchFamily="49" charset="-122"/>
              </a:rPr>
              <a:t>信息安全</a:t>
            </a:r>
            <a:r>
              <a:rPr lang="zh-CN" altLang="zh-CN" sz="2400" dirty="0">
                <a:latin typeface="黑体" panose="02010609060101010101" pitchFamily="49" charset="-122"/>
                <a:ea typeface="黑体" panose="02010609060101010101" pitchFamily="49" charset="-122"/>
              </a:rPr>
              <a:t>体系建设，确保国家安全和个人安全，</a:t>
            </a:r>
            <a:r>
              <a:rPr lang="zh-CN" altLang="en-US" sz="2400" dirty="0">
                <a:latin typeface="黑体" panose="02010609060101010101" pitchFamily="49" charset="-122"/>
                <a:ea typeface="黑体" panose="02010609060101010101" pitchFamily="49" charset="-122"/>
              </a:rPr>
              <a:t>已成为</a:t>
            </a:r>
            <a:r>
              <a:rPr lang="zh-CN" altLang="zh-CN" sz="2400" dirty="0">
                <a:latin typeface="黑体" panose="02010609060101010101" pitchFamily="49" charset="-122"/>
                <a:ea typeface="黑体" panose="02010609060101010101" pitchFamily="49" charset="-122"/>
              </a:rPr>
              <a:t>我国新时代的重大战略。</a:t>
            </a:r>
            <a:endParaRPr lang="en-US" altLang="zh-CN" sz="2400" dirty="0">
              <a:latin typeface="黑体" panose="02010609060101010101" pitchFamily="49" charset="-122"/>
              <a:ea typeface="黑体" panose="02010609060101010101" pitchFamily="49" charset="-122"/>
            </a:endParaRPr>
          </a:p>
          <a:p>
            <a:pPr algn="just" eaLnBrk="1" hangingPunct="1">
              <a:spcBef>
                <a:spcPts val="2400"/>
              </a:spcBef>
              <a:buFont typeface="Wingdings" panose="05000000000000000000" pitchFamily="2" charset="2"/>
              <a:buChar char="Ø"/>
            </a:pPr>
            <a:r>
              <a:rPr lang="zh-CN" altLang="zh-CN" sz="2400" dirty="0">
                <a:solidFill>
                  <a:srgbClr val="0000FF"/>
                </a:solidFill>
                <a:latin typeface="黑体" panose="02010609060101010101" pitchFamily="49" charset="-122"/>
                <a:ea typeface="黑体" panose="02010609060101010101" pitchFamily="49" charset="-122"/>
              </a:rPr>
              <a:t>密码学</a:t>
            </a:r>
            <a:r>
              <a:rPr lang="zh-CN" altLang="zh-CN" sz="2400" dirty="0">
                <a:latin typeface="黑体" panose="02010609060101010101" pitchFamily="49" charset="-122"/>
                <a:ea typeface="黑体" panose="02010609060101010101" pitchFamily="49" charset="-122"/>
              </a:rPr>
              <a:t>作为信息安全的基石和核心，在构建保密和安全的信息系统中起到重要作用。</a:t>
            </a:r>
            <a:endParaRPr lang="en-US" altLang="zh-CN" sz="2400" dirty="0">
              <a:latin typeface="黑体" panose="02010609060101010101" pitchFamily="49" charset="-122"/>
              <a:ea typeface="黑体" panose="02010609060101010101" pitchFamily="49" charset="-122"/>
            </a:endParaRPr>
          </a:p>
          <a:p>
            <a:pPr algn="just" eaLnBrk="1" hangingPunct="1">
              <a:spcBef>
                <a:spcPts val="2400"/>
              </a:spcBef>
              <a:buFont typeface="Wingdings" panose="05000000000000000000" pitchFamily="2" charset="2"/>
              <a:buChar char="Ø"/>
            </a:pPr>
            <a:r>
              <a:rPr lang="zh-CN" altLang="zh-CN" sz="2400" dirty="0">
                <a:solidFill>
                  <a:srgbClr val="0000FF"/>
                </a:solidFill>
                <a:latin typeface="黑体" panose="02010609060101010101" pitchFamily="49" charset="-122"/>
                <a:ea typeface="黑体" panose="02010609060101010101" pitchFamily="49" charset="-122"/>
              </a:rPr>
              <a:t>布尔函数</a:t>
            </a:r>
            <a:r>
              <a:rPr lang="zh-CN" altLang="zh-CN" sz="2400" dirty="0">
                <a:latin typeface="黑体" panose="02010609060101010101" pitchFamily="49" charset="-122"/>
                <a:ea typeface="黑体" panose="02010609060101010101" pitchFamily="49" charset="-122"/>
              </a:rPr>
              <a:t>作为许多密码系统的核心部件，其密码学性质直接决定着密码系统的安全性。</a:t>
            </a:r>
            <a:endParaRPr lang="en-US" altLang="zh-CN" sz="2400" dirty="0">
              <a:latin typeface="黑体" panose="02010609060101010101" pitchFamily="49" charset="-122"/>
              <a:ea typeface="黑体" panose="02010609060101010101" pitchFamily="49" charset="-122"/>
            </a:endParaRPr>
          </a:p>
          <a:p>
            <a:pPr algn="just" eaLnBrk="1" hangingPunct="1">
              <a:spcBef>
                <a:spcPts val="2400"/>
              </a:spcBef>
              <a:buFont typeface="Wingdings" panose="05000000000000000000" pitchFamily="2" charset="2"/>
              <a:buChar char="Ø"/>
            </a:pPr>
            <a:r>
              <a:rPr lang="zh-CN" altLang="zh-CN" sz="2400" dirty="0">
                <a:latin typeface="黑体" panose="02010609060101010101" pitchFamily="49" charset="-122"/>
                <a:ea typeface="黑体" panose="02010609060101010101" pitchFamily="49" charset="-122"/>
              </a:rPr>
              <a:t>布尔函数两方面的研究引起了国内外密码学者的高度关注：一是</a:t>
            </a:r>
            <a:r>
              <a:rPr lang="zh-CN" altLang="zh-CN" sz="2400" dirty="0">
                <a:solidFill>
                  <a:srgbClr val="0000FF"/>
                </a:solidFill>
                <a:latin typeface="黑体" panose="02010609060101010101" pitchFamily="49" charset="-122"/>
                <a:ea typeface="黑体" panose="02010609060101010101" pitchFamily="49" charset="-122"/>
              </a:rPr>
              <a:t>构造和设计</a:t>
            </a:r>
            <a:r>
              <a:rPr lang="zh-CN" altLang="zh-CN" sz="2400" dirty="0">
                <a:latin typeface="黑体" panose="02010609060101010101" pitchFamily="49" charset="-122"/>
                <a:ea typeface="黑体" panose="02010609060101010101" pitchFamily="49" charset="-122"/>
              </a:rPr>
              <a:t>密码学性质</a:t>
            </a:r>
            <a:r>
              <a:rPr lang="zh-CN" altLang="en-US" sz="2400" dirty="0">
                <a:latin typeface="黑体" panose="02010609060101010101" pitchFamily="49" charset="-122"/>
                <a:ea typeface="黑体" panose="02010609060101010101" pitchFamily="49" charset="-122"/>
              </a:rPr>
              <a:t>良好</a:t>
            </a:r>
            <a:r>
              <a:rPr lang="zh-CN" altLang="zh-CN" sz="2400" dirty="0">
                <a:latin typeface="黑体" panose="02010609060101010101" pitchFamily="49" charset="-122"/>
                <a:ea typeface="黑体" panose="02010609060101010101" pitchFamily="49" charset="-122"/>
              </a:rPr>
              <a:t>的布尔函数，二是深入研究布尔函数的</a:t>
            </a:r>
            <a:r>
              <a:rPr lang="zh-CN" altLang="zh-CN" sz="2400" dirty="0">
                <a:solidFill>
                  <a:srgbClr val="0000FF"/>
                </a:solidFill>
                <a:latin typeface="黑体" panose="02010609060101010101" pitchFamily="49" charset="-122"/>
                <a:ea typeface="黑体" panose="02010609060101010101" pitchFamily="49" charset="-122"/>
              </a:rPr>
              <a:t>密码学性质</a:t>
            </a:r>
            <a:r>
              <a:rPr lang="zh-CN"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endParaRPr lang="zh-CN" altLang="en-US" sz="2400" dirty="0"/>
          </a:p>
        </p:txBody>
      </p:sp>
      <p:sp>
        <p:nvSpPr>
          <p:cNvPr id="4" name="日期占位符 3"/>
          <p:cNvSpPr>
            <a:spLocks noGrp="1"/>
          </p:cNvSpPr>
          <p:nvPr>
            <p:ph type="dt" sz="half" idx="10"/>
          </p:nvPr>
        </p:nvSpPr>
        <p:spPr/>
        <p:txBody>
          <a:bodyPr/>
          <a:lstStyle/>
          <a:p>
            <a:pPr>
              <a:defRPr/>
            </a:pPr>
            <a:fld id="{51D5ABCB-6D76-4729-9BC0-FAC10FBA6711}" type="datetime1">
              <a:rPr lang="zh-CN" altLang="en-US" smtClean="0"/>
              <a:t>2020/6/12</a:t>
            </a:fld>
            <a:endParaRPr lang="en-US" altLang="zh-CN"/>
          </a:p>
        </p:txBody>
      </p:sp>
      <p:sp>
        <p:nvSpPr>
          <p:cNvPr id="6" name="灯片编号占位符 5"/>
          <p:cNvSpPr>
            <a:spLocks noGrp="1"/>
          </p:cNvSpPr>
          <p:nvPr>
            <p:ph type="sldNum" sz="quarter" idx="11"/>
          </p:nvPr>
        </p:nvSpPr>
        <p:spPr/>
        <p:txBody>
          <a:bodyPr/>
          <a:lstStyle/>
          <a:p>
            <a:pPr>
              <a:defRPr/>
            </a:pPr>
            <a:fld id="{D27DFC56-A372-4214-8903-B33B830A87A9}" type="slidenum">
              <a:rPr lang="en-US" altLang="zh-CN" smtClean="0"/>
              <a:pPr>
                <a:defRPr/>
              </a:pPr>
              <a:t>2</a:t>
            </a:fld>
            <a:r>
              <a:rPr lang="en-US" altLang="zh-CN"/>
              <a:t>/21</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000" dirty="0">
                <a:latin typeface="黑体" panose="02010609060101010101" pitchFamily="49" charset="-122"/>
                <a:ea typeface="黑体" panose="02010609060101010101" pitchFamily="49" charset="-122"/>
              </a:rPr>
              <a:t>纲要</a:t>
            </a:r>
          </a:p>
        </p:txBody>
      </p:sp>
      <p:grpSp>
        <p:nvGrpSpPr>
          <p:cNvPr id="38917" name="Group 44"/>
          <p:cNvGrpSpPr/>
          <p:nvPr/>
        </p:nvGrpSpPr>
        <p:grpSpPr bwMode="auto">
          <a:xfrm>
            <a:off x="2286000" y="3778250"/>
            <a:ext cx="4705350" cy="787400"/>
            <a:chOff x="1338" y="2347"/>
            <a:chExt cx="2964" cy="496"/>
          </a:xfrm>
        </p:grpSpPr>
        <p:sp>
          <p:nvSpPr>
            <p:cNvPr id="7" name="AutoShape 15"/>
            <p:cNvSpPr>
              <a:spLocks noChangeArrowheads="1"/>
            </p:cNvSpPr>
            <p:nvPr/>
          </p:nvSpPr>
          <p:spPr bwMode="gray">
            <a:xfrm>
              <a:off x="1552" y="2384"/>
              <a:ext cx="2750" cy="446"/>
            </a:xfrm>
            <a:prstGeom prst="roundRect">
              <a:avLst>
                <a:gd name="adj" fmla="val 50000"/>
              </a:avLst>
            </a:prstGeom>
            <a:noFill/>
            <a:ln w="38100" algn="ctr">
              <a:solidFill>
                <a:srgbClr val="2E8DD4"/>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43" name="Group 16"/>
            <p:cNvGrpSpPr/>
            <p:nvPr/>
          </p:nvGrpSpPr>
          <p:grpSpPr bwMode="auto">
            <a:xfrm>
              <a:off x="1338" y="2347"/>
              <a:ext cx="540" cy="496"/>
              <a:chOff x="720" y="960"/>
              <a:chExt cx="987" cy="795"/>
            </a:xfrm>
          </p:grpSpPr>
          <p:sp>
            <p:nvSpPr>
              <p:cNvPr id="11" name="Oval 17"/>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12" name="Oval 18"/>
              <p:cNvSpPr>
                <a:spLocks noChangeArrowheads="1"/>
              </p:cNvSpPr>
              <p:nvPr/>
            </p:nvSpPr>
            <p:spPr bwMode="gray">
              <a:xfrm rot="1758052">
                <a:off x="720" y="960"/>
                <a:ext cx="960" cy="768"/>
              </a:xfrm>
              <a:prstGeom prst="ellipse">
                <a:avLst/>
              </a:prstGeom>
              <a:solidFill>
                <a:srgbClr val="2E8DD4"/>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13" name="Oval 19"/>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9" name="Text Box 20"/>
            <p:cNvSpPr txBox="1">
              <a:spLocks noChangeArrowheads="1"/>
            </p:cNvSpPr>
            <p:nvPr/>
          </p:nvSpPr>
          <p:spPr bwMode="gray">
            <a:xfrm>
              <a:off x="1866" y="2426"/>
              <a:ext cx="2194"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研究内容</a:t>
              </a:r>
            </a:p>
          </p:txBody>
        </p:sp>
        <p:sp>
          <p:nvSpPr>
            <p:cNvPr id="10" name="Text Box 21"/>
            <p:cNvSpPr txBox="1">
              <a:spLocks noChangeArrowheads="1"/>
            </p:cNvSpPr>
            <p:nvPr/>
          </p:nvSpPr>
          <p:spPr bwMode="gray">
            <a:xfrm>
              <a:off x="1467" y="2393"/>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p>
          </p:txBody>
        </p:sp>
      </p:grpSp>
      <p:grpSp>
        <p:nvGrpSpPr>
          <p:cNvPr id="38918" name="Group 42"/>
          <p:cNvGrpSpPr/>
          <p:nvPr/>
        </p:nvGrpSpPr>
        <p:grpSpPr bwMode="auto">
          <a:xfrm>
            <a:off x="2286000" y="2655888"/>
            <a:ext cx="4705350" cy="787400"/>
            <a:chOff x="1338" y="1848"/>
            <a:chExt cx="2964" cy="496"/>
          </a:xfrm>
        </p:grpSpPr>
        <p:sp>
          <p:nvSpPr>
            <p:cNvPr id="15" name="AutoShape 23"/>
            <p:cNvSpPr>
              <a:spLocks noChangeArrowheads="1"/>
            </p:cNvSpPr>
            <p:nvPr/>
          </p:nvSpPr>
          <p:spPr bwMode="gray">
            <a:xfrm>
              <a:off x="1552" y="1885"/>
              <a:ext cx="2750" cy="446"/>
            </a:xfrm>
            <a:prstGeom prst="roundRect">
              <a:avLst>
                <a:gd name="adj" fmla="val 50000"/>
              </a:avLst>
            </a:prstGeom>
            <a:noFill/>
            <a:ln w="38100" algn="ctr">
              <a:solidFill>
                <a:srgbClr val="008080"/>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36" name="Group 24"/>
            <p:cNvGrpSpPr/>
            <p:nvPr/>
          </p:nvGrpSpPr>
          <p:grpSpPr bwMode="auto">
            <a:xfrm>
              <a:off x="1338" y="1848"/>
              <a:ext cx="540" cy="496"/>
              <a:chOff x="720" y="960"/>
              <a:chExt cx="987" cy="795"/>
            </a:xfrm>
          </p:grpSpPr>
          <p:sp>
            <p:nvSpPr>
              <p:cNvPr id="19" name="Oval 25"/>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0" name="Oval 26"/>
              <p:cNvSpPr>
                <a:spLocks noChangeArrowheads="1"/>
              </p:cNvSpPr>
              <p:nvPr/>
            </p:nvSpPr>
            <p:spPr bwMode="gray">
              <a:xfrm rot="1758052">
                <a:off x="720" y="960"/>
                <a:ext cx="960" cy="768"/>
              </a:xfrm>
              <a:prstGeom prst="ellipse">
                <a:avLst/>
              </a:prstGeom>
              <a:solidFill>
                <a:srgbClr val="008080"/>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1" name="Oval 27"/>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17" name="Text Box 28"/>
            <p:cNvSpPr txBox="1">
              <a:spLocks noChangeArrowheads="1"/>
            </p:cNvSpPr>
            <p:nvPr/>
          </p:nvSpPr>
          <p:spPr bwMode="gray">
            <a:xfrm>
              <a:off x="1866" y="1927"/>
              <a:ext cx="2239"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研究现状</a:t>
              </a:r>
            </a:p>
          </p:txBody>
        </p:sp>
        <p:sp>
          <p:nvSpPr>
            <p:cNvPr id="18" name="Text Box 29"/>
            <p:cNvSpPr txBox="1">
              <a:spLocks noChangeArrowheads="1"/>
            </p:cNvSpPr>
            <p:nvPr/>
          </p:nvSpPr>
          <p:spPr bwMode="gray">
            <a:xfrm>
              <a:off x="1474" y="1885"/>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p>
          </p:txBody>
        </p:sp>
      </p:grpSp>
      <p:grpSp>
        <p:nvGrpSpPr>
          <p:cNvPr id="38919" name="Group 45"/>
          <p:cNvGrpSpPr/>
          <p:nvPr/>
        </p:nvGrpSpPr>
        <p:grpSpPr bwMode="auto">
          <a:xfrm>
            <a:off x="2286000" y="4873625"/>
            <a:ext cx="4824413" cy="787400"/>
            <a:chOff x="1347" y="3073"/>
            <a:chExt cx="3039" cy="496"/>
          </a:xfrm>
        </p:grpSpPr>
        <p:sp>
          <p:nvSpPr>
            <p:cNvPr id="23" name="AutoShape 31"/>
            <p:cNvSpPr>
              <a:spLocks noChangeArrowheads="1"/>
            </p:cNvSpPr>
            <p:nvPr/>
          </p:nvSpPr>
          <p:spPr bwMode="gray">
            <a:xfrm>
              <a:off x="1561" y="3110"/>
              <a:ext cx="2750" cy="446"/>
            </a:xfrm>
            <a:prstGeom prst="roundRect">
              <a:avLst>
                <a:gd name="adj" fmla="val 50000"/>
              </a:avLst>
            </a:prstGeom>
            <a:noFill/>
            <a:ln w="38100" algn="ctr">
              <a:solidFill>
                <a:srgbClr val="339966"/>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29" name="Group 32"/>
            <p:cNvGrpSpPr/>
            <p:nvPr/>
          </p:nvGrpSpPr>
          <p:grpSpPr bwMode="auto">
            <a:xfrm>
              <a:off x="1347" y="3073"/>
              <a:ext cx="540" cy="496"/>
              <a:chOff x="720" y="960"/>
              <a:chExt cx="987" cy="795"/>
            </a:xfrm>
          </p:grpSpPr>
          <p:sp>
            <p:nvSpPr>
              <p:cNvPr id="27" name="Oval 33"/>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8" name="Oval 34"/>
              <p:cNvSpPr>
                <a:spLocks noChangeArrowheads="1"/>
              </p:cNvSpPr>
              <p:nvPr/>
            </p:nvSpPr>
            <p:spPr bwMode="gray">
              <a:xfrm rot="1758052">
                <a:off x="720" y="960"/>
                <a:ext cx="960" cy="768"/>
              </a:xfrm>
              <a:prstGeom prst="ellipse">
                <a:avLst/>
              </a:prstGeom>
              <a:solidFill>
                <a:srgbClr val="339966"/>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9" name="Oval 35"/>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25" name="Text Box 36"/>
            <p:cNvSpPr txBox="1">
              <a:spLocks noChangeArrowheads="1"/>
            </p:cNvSpPr>
            <p:nvPr/>
          </p:nvSpPr>
          <p:spPr bwMode="gray">
            <a:xfrm>
              <a:off x="1875" y="3152"/>
              <a:ext cx="2511"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总结与展望</a:t>
              </a:r>
            </a:p>
          </p:txBody>
        </p:sp>
        <p:sp>
          <p:nvSpPr>
            <p:cNvPr id="26" name="Text Box 37"/>
            <p:cNvSpPr txBox="1">
              <a:spLocks noChangeArrowheads="1"/>
            </p:cNvSpPr>
            <p:nvPr/>
          </p:nvSpPr>
          <p:spPr bwMode="gray">
            <a:xfrm>
              <a:off x="1472" y="3119"/>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p>
          </p:txBody>
        </p:sp>
      </p:grpSp>
      <p:grpSp>
        <p:nvGrpSpPr>
          <p:cNvPr id="38920" name="组合 48"/>
          <p:cNvGrpSpPr/>
          <p:nvPr/>
        </p:nvGrpSpPr>
        <p:grpSpPr bwMode="auto">
          <a:xfrm>
            <a:off x="2286000" y="1571625"/>
            <a:ext cx="4878388" cy="784225"/>
            <a:chOff x="1637703" y="1140361"/>
            <a:chExt cx="4878389" cy="783240"/>
          </a:xfrm>
        </p:grpSpPr>
        <p:sp>
          <p:nvSpPr>
            <p:cNvPr id="31" name="AutoShape 11"/>
            <p:cNvSpPr>
              <a:spLocks noChangeArrowheads="1"/>
            </p:cNvSpPr>
            <p:nvPr/>
          </p:nvSpPr>
          <p:spPr bwMode="gray">
            <a:xfrm>
              <a:off x="2056803" y="1187926"/>
              <a:ext cx="4338639" cy="708722"/>
            </a:xfrm>
            <a:prstGeom prst="roundRect">
              <a:avLst>
                <a:gd name="adj" fmla="val 50000"/>
              </a:avLst>
            </a:prstGeom>
            <a:noFill/>
            <a:ln w="38100" algn="ctr">
              <a:solidFill>
                <a:srgbClr val="1550BB"/>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2" name="Text Box 12"/>
            <p:cNvSpPr txBox="1">
              <a:spLocks noChangeArrowheads="1"/>
            </p:cNvSpPr>
            <p:nvPr/>
          </p:nvSpPr>
          <p:spPr bwMode="gray">
            <a:xfrm>
              <a:off x="2555278" y="1238662"/>
              <a:ext cx="3960814" cy="582832"/>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背景及意义</a:t>
              </a:r>
            </a:p>
          </p:txBody>
        </p:sp>
        <p:sp>
          <p:nvSpPr>
            <p:cNvPr id="33" name="Oval 7"/>
            <p:cNvSpPr>
              <a:spLocks noChangeArrowheads="1"/>
            </p:cNvSpPr>
            <p:nvPr/>
          </p:nvSpPr>
          <p:spPr bwMode="gray">
            <a:xfrm rot="1758052">
              <a:off x="1659928" y="1162558"/>
              <a:ext cx="898525" cy="761043"/>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4" name="Oval 9"/>
            <p:cNvSpPr>
              <a:spLocks noChangeArrowheads="1"/>
            </p:cNvSpPr>
            <p:nvPr/>
          </p:nvSpPr>
          <p:spPr bwMode="gray">
            <a:xfrm>
              <a:off x="1782166" y="1178413"/>
              <a:ext cx="403225" cy="424916"/>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5" name="Oval 8"/>
            <p:cNvSpPr>
              <a:spLocks noChangeArrowheads="1"/>
            </p:cNvSpPr>
            <p:nvPr/>
          </p:nvSpPr>
          <p:spPr bwMode="gray">
            <a:xfrm rot="1657319">
              <a:off x="1637703" y="1140361"/>
              <a:ext cx="898525" cy="761043"/>
            </a:xfrm>
            <a:prstGeom prst="ellipse">
              <a:avLst/>
            </a:prstGeom>
            <a:solidFill>
              <a:srgbClr val="1550BB">
                <a:alpha val="83920"/>
              </a:srgbClr>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6" name="Text Box 13"/>
            <p:cNvSpPr txBox="1">
              <a:spLocks noChangeArrowheads="1"/>
            </p:cNvSpPr>
            <p:nvPr/>
          </p:nvSpPr>
          <p:spPr bwMode="gray">
            <a:xfrm>
              <a:off x="1907578" y="1200610"/>
              <a:ext cx="542925" cy="613274"/>
            </a:xfrm>
            <a:prstGeom prst="rect">
              <a:avLst/>
            </a:prstGeom>
            <a:noFill/>
            <a:ln w="9525" algn="ctr">
              <a:noFill/>
              <a:miter lim="800000"/>
            </a:ln>
          </p:spPr>
          <p:txBody>
            <a:bodyPr wrap="none">
              <a:spAutoFit/>
            </a:bodyPr>
            <a:lstStyle/>
            <a:p>
              <a:pPr eaLnBrk="0" hangingPunct="0">
                <a:defRPr/>
              </a:pPr>
              <a:r>
                <a:rPr lang="en-US" altLang="zh-CN" sz="3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p>
          </p:txBody>
        </p:sp>
      </p:grpSp>
      <p:pic>
        <p:nvPicPr>
          <p:cNvPr id="37" name="Picture 2" descr="C:\Users\cjk\Desktop\pointing-right.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9633" y="2636912"/>
            <a:ext cx="864096" cy="771840"/>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pPr>
              <a:defRPr/>
            </a:pPr>
            <a:fld id="{7D1ED693-8E03-4B3B-B4D0-32BC0B9F96B0}" type="datetime1">
              <a:rPr lang="zh-CN" altLang="en-US" smtClean="0"/>
              <a:t>2020/6/12</a:t>
            </a:fld>
            <a:endParaRPr lang="en-US" altLang="zh-CN"/>
          </a:p>
        </p:txBody>
      </p:sp>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pPr>
                <a:defRPr/>
              </a:pPr>
              <a:t>3</a:t>
            </a:fld>
            <a:r>
              <a:rPr lang="en-US" altLang="zh-CN"/>
              <a:t>/21</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研究现状</a:t>
            </a:r>
          </a:p>
        </p:txBody>
      </p:sp>
      <p:sp>
        <p:nvSpPr>
          <p:cNvPr id="3" name="内容占位符 2"/>
          <p:cNvSpPr>
            <a:spLocks noGrp="1"/>
          </p:cNvSpPr>
          <p:nvPr>
            <p:ph idx="1"/>
          </p:nvPr>
        </p:nvSpPr>
        <p:spPr/>
        <p:txBody>
          <a:bodyPr/>
          <a:lstStyle/>
          <a:p>
            <a:pPr marL="0" indent="0">
              <a:buNone/>
            </a:pPr>
            <a:r>
              <a:rPr lang="en-US" altLang="zh-CN" sz="3200" dirty="0">
                <a:latin typeface="黑体" panose="02010609060101010101" pitchFamily="49" charset="-122"/>
                <a:ea typeface="黑体" panose="02010609060101010101" pitchFamily="49" charset="-122"/>
              </a:rPr>
              <a:t>1. </a:t>
            </a:r>
            <a:r>
              <a:rPr lang="zh-CN" altLang="en-US" sz="3200" dirty="0">
                <a:latin typeface="黑体" panose="02010609060101010101" pitchFamily="49" charset="-122"/>
                <a:ea typeface="黑体" panose="02010609060101010101" pitchFamily="49" charset="-122"/>
              </a:rPr>
              <a:t>代数免疫最优布尔函数</a:t>
            </a:r>
          </a:p>
        </p:txBody>
      </p:sp>
      <p:sp>
        <p:nvSpPr>
          <p:cNvPr id="4" name="日期占位符 3"/>
          <p:cNvSpPr>
            <a:spLocks noGrp="1"/>
          </p:cNvSpPr>
          <p:nvPr>
            <p:ph type="dt" sz="half" idx="10"/>
          </p:nvPr>
        </p:nvSpPr>
        <p:spPr/>
        <p:txBody>
          <a:bodyPr/>
          <a:lstStyle/>
          <a:p>
            <a:pPr>
              <a:defRPr/>
            </a:pPr>
            <a:fld id="{8EE8615A-6987-4747-BF3A-8DEB778E6F1B}" type="datetime1">
              <a:rPr lang="zh-CN" altLang="en-US" smtClean="0"/>
              <a:t>2020/6/12</a:t>
            </a:fld>
            <a:endParaRPr lang="en-US" altLang="zh-CN"/>
          </a:p>
        </p:txBody>
      </p:sp>
      <p:cxnSp>
        <p:nvCxnSpPr>
          <p:cNvPr id="6" name="直接箭头连接符 5"/>
          <p:cNvCxnSpPr/>
          <p:nvPr/>
        </p:nvCxnSpPr>
        <p:spPr>
          <a:xfrm>
            <a:off x="179512" y="3693815"/>
            <a:ext cx="8640960" cy="0"/>
          </a:xfrm>
          <a:prstGeom prst="straightConnector1">
            <a:avLst/>
          </a:prstGeom>
          <a:ln w="76200">
            <a:solidFill>
              <a:srgbClr val="292929"/>
            </a:solidFill>
            <a:tailEnd type="stealth" w="lg" len="lg"/>
          </a:ln>
        </p:spPr>
        <p:style>
          <a:lnRef idx="1">
            <a:schemeClr val="dk1"/>
          </a:lnRef>
          <a:fillRef idx="0">
            <a:schemeClr val="dk1"/>
          </a:fillRef>
          <a:effectRef idx="0">
            <a:schemeClr val="dk1"/>
          </a:effectRef>
          <a:fontRef idx="minor">
            <a:schemeClr val="tx1"/>
          </a:fontRef>
        </p:style>
      </p:cxnSp>
      <p:grpSp>
        <p:nvGrpSpPr>
          <p:cNvPr id="7" name="组合 6"/>
          <p:cNvGrpSpPr/>
          <p:nvPr/>
        </p:nvGrpSpPr>
        <p:grpSpPr bwMode="auto">
          <a:xfrm>
            <a:off x="827584" y="3462040"/>
            <a:ext cx="446088" cy="450850"/>
            <a:chOff x="3424238" y="2347913"/>
            <a:chExt cx="446087" cy="450850"/>
          </a:xfrm>
        </p:grpSpPr>
        <p:sp>
          <p:nvSpPr>
            <p:cNvPr id="8" name="Oval 8"/>
            <p:cNvSpPr>
              <a:spLocks noChangeArrowheads="1"/>
            </p:cNvSpPr>
            <p:nvPr/>
          </p:nvSpPr>
          <p:spPr bwMode="auto">
            <a:xfrm>
              <a:off x="3424238" y="2347913"/>
              <a:ext cx="446087" cy="450850"/>
            </a:xfrm>
            <a:prstGeom prst="ellipse">
              <a:avLst/>
            </a:pr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charset="0"/>
              </a:endParaRPr>
            </a:p>
          </p:txBody>
        </p:sp>
        <p:sp>
          <p:nvSpPr>
            <p:cNvPr id="9" name="Oval 9"/>
            <p:cNvSpPr>
              <a:spLocks noChangeArrowheads="1"/>
            </p:cNvSpPr>
            <p:nvPr/>
          </p:nvSpPr>
          <p:spPr bwMode="auto">
            <a:xfrm>
              <a:off x="3487738" y="2416175"/>
              <a:ext cx="317500" cy="317500"/>
            </a:xfrm>
            <a:prstGeom prst="ellipse">
              <a:avLst/>
            </a:prstGeom>
            <a:solidFill>
              <a:srgbClr val="90552D"/>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Calibri" panose="020F0502020204030204" charset="0"/>
              </a:endParaRPr>
            </a:p>
          </p:txBody>
        </p:sp>
      </p:grpSp>
      <p:grpSp>
        <p:nvGrpSpPr>
          <p:cNvPr id="10" name="组合 9"/>
          <p:cNvGrpSpPr/>
          <p:nvPr/>
        </p:nvGrpSpPr>
        <p:grpSpPr bwMode="auto">
          <a:xfrm>
            <a:off x="3059832" y="3462040"/>
            <a:ext cx="446088" cy="450850"/>
            <a:chOff x="3424238" y="2347913"/>
            <a:chExt cx="446087" cy="450850"/>
          </a:xfrm>
        </p:grpSpPr>
        <p:sp>
          <p:nvSpPr>
            <p:cNvPr id="11" name="Oval 8"/>
            <p:cNvSpPr>
              <a:spLocks noChangeArrowheads="1"/>
            </p:cNvSpPr>
            <p:nvPr/>
          </p:nvSpPr>
          <p:spPr bwMode="auto">
            <a:xfrm>
              <a:off x="3424238" y="2347913"/>
              <a:ext cx="446087" cy="450850"/>
            </a:xfrm>
            <a:prstGeom prst="ellipse">
              <a:avLst/>
            </a:pr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charset="0"/>
              </a:endParaRPr>
            </a:p>
          </p:txBody>
        </p:sp>
        <p:sp>
          <p:nvSpPr>
            <p:cNvPr id="12" name="Oval 9"/>
            <p:cNvSpPr>
              <a:spLocks noChangeArrowheads="1"/>
            </p:cNvSpPr>
            <p:nvPr/>
          </p:nvSpPr>
          <p:spPr bwMode="auto">
            <a:xfrm>
              <a:off x="3487738" y="2416175"/>
              <a:ext cx="317500" cy="317500"/>
            </a:xfrm>
            <a:prstGeom prst="ellipse">
              <a:avLst/>
            </a:prstGeom>
            <a:solidFill>
              <a:srgbClr val="90552D"/>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Calibri" panose="020F0502020204030204" charset="0"/>
              </a:endParaRPr>
            </a:p>
          </p:txBody>
        </p:sp>
      </p:grpSp>
      <p:grpSp>
        <p:nvGrpSpPr>
          <p:cNvPr id="13" name="组合 12"/>
          <p:cNvGrpSpPr/>
          <p:nvPr/>
        </p:nvGrpSpPr>
        <p:grpSpPr bwMode="auto">
          <a:xfrm>
            <a:off x="5278041" y="3462040"/>
            <a:ext cx="446087" cy="450850"/>
            <a:chOff x="3424238" y="2347913"/>
            <a:chExt cx="446087" cy="450850"/>
          </a:xfrm>
        </p:grpSpPr>
        <p:sp>
          <p:nvSpPr>
            <p:cNvPr id="14" name="Oval 8"/>
            <p:cNvSpPr>
              <a:spLocks noChangeArrowheads="1"/>
            </p:cNvSpPr>
            <p:nvPr/>
          </p:nvSpPr>
          <p:spPr bwMode="auto">
            <a:xfrm>
              <a:off x="3424238" y="2347913"/>
              <a:ext cx="446087" cy="450850"/>
            </a:xfrm>
            <a:prstGeom prst="ellipse">
              <a:avLst/>
            </a:pr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charset="0"/>
              </a:endParaRPr>
            </a:p>
          </p:txBody>
        </p:sp>
        <p:sp>
          <p:nvSpPr>
            <p:cNvPr id="15" name="Oval 9"/>
            <p:cNvSpPr>
              <a:spLocks noChangeArrowheads="1"/>
            </p:cNvSpPr>
            <p:nvPr/>
          </p:nvSpPr>
          <p:spPr bwMode="auto">
            <a:xfrm>
              <a:off x="3487738" y="2416175"/>
              <a:ext cx="317500" cy="317500"/>
            </a:xfrm>
            <a:prstGeom prst="ellipse">
              <a:avLst/>
            </a:prstGeom>
            <a:solidFill>
              <a:srgbClr val="90552D"/>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Calibri" panose="020F0502020204030204" charset="0"/>
              </a:endParaRPr>
            </a:p>
          </p:txBody>
        </p:sp>
      </p:grpSp>
      <p:grpSp>
        <p:nvGrpSpPr>
          <p:cNvPr id="16" name="组合 15"/>
          <p:cNvGrpSpPr/>
          <p:nvPr/>
        </p:nvGrpSpPr>
        <p:grpSpPr bwMode="auto">
          <a:xfrm>
            <a:off x="7554739" y="3460135"/>
            <a:ext cx="446087" cy="450850"/>
            <a:chOff x="3424238" y="2347913"/>
            <a:chExt cx="446087" cy="450850"/>
          </a:xfrm>
        </p:grpSpPr>
        <p:sp>
          <p:nvSpPr>
            <p:cNvPr id="17" name="Oval 8"/>
            <p:cNvSpPr>
              <a:spLocks noChangeArrowheads="1"/>
            </p:cNvSpPr>
            <p:nvPr/>
          </p:nvSpPr>
          <p:spPr bwMode="auto">
            <a:xfrm>
              <a:off x="3424238" y="2347913"/>
              <a:ext cx="446087" cy="450850"/>
            </a:xfrm>
            <a:prstGeom prst="ellipse">
              <a:avLst/>
            </a:pr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charset="0"/>
              </a:endParaRPr>
            </a:p>
          </p:txBody>
        </p:sp>
        <p:sp>
          <p:nvSpPr>
            <p:cNvPr id="18" name="Oval 9"/>
            <p:cNvSpPr>
              <a:spLocks noChangeArrowheads="1"/>
            </p:cNvSpPr>
            <p:nvPr/>
          </p:nvSpPr>
          <p:spPr bwMode="auto">
            <a:xfrm>
              <a:off x="3487738" y="2416175"/>
              <a:ext cx="317500" cy="317500"/>
            </a:xfrm>
            <a:prstGeom prst="ellipse">
              <a:avLst/>
            </a:prstGeom>
            <a:solidFill>
              <a:srgbClr val="90552D"/>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Calibri" panose="020F0502020204030204" charset="0"/>
              </a:endParaRPr>
            </a:p>
          </p:txBody>
        </p:sp>
      </p:grpSp>
      <p:sp>
        <p:nvSpPr>
          <p:cNvPr id="19" name="文本框 18"/>
          <p:cNvSpPr txBox="1">
            <a:spLocks noChangeArrowheads="1"/>
          </p:cNvSpPr>
          <p:nvPr/>
        </p:nvSpPr>
        <p:spPr bwMode="auto">
          <a:xfrm>
            <a:off x="640171" y="3952578"/>
            <a:ext cx="8451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rgbClr val="90552D"/>
                </a:solidFill>
                <a:latin typeface="Agency FB" panose="020B0503020202020204" pitchFamily="34" charset="0"/>
              </a:rPr>
              <a:t>2003</a:t>
            </a:r>
            <a:endParaRPr lang="zh-CN" altLang="en-US" sz="2800" b="1" dirty="0">
              <a:solidFill>
                <a:srgbClr val="90552D"/>
              </a:solidFill>
              <a:latin typeface="Agency FB" panose="020B0503020202020204" pitchFamily="34" charset="0"/>
            </a:endParaRPr>
          </a:p>
        </p:txBody>
      </p:sp>
      <p:sp>
        <p:nvSpPr>
          <p:cNvPr id="20" name="文本框 19"/>
          <p:cNvSpPr txBox="1">
            <a:spLocks noChangeArrowheads="1"/>
          </p:cNvSpPr>
          <p:nvPr/>
        </p:nvSpPr>
        <p:spPr bwMode="auto">
          <a:xfrm>
            <a:off x="5148064" y="3952578"/>
            <a:ext cx="6815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rgbClr val="90552D"/>
                </a:solidFill>
                <a:latin typeface="Agency FB" panose="020B0503020202020204" pitchFamily="34" charset="0"/>
              </a:rPr>
              <a:t>2011</a:t>
            </a:r>
            <a:endParaRPr lang="zh-CN" altLang="en-US" sz="2800" b="1" dirty="0">
              <a:solidFill>
                <a:srgbClr val="90552D"/>
              </a:solidFill>
              <a:latin typeface="Agency FB" panose="020B0503020202020204" pitchFamily="34" charset="0"/>
            </a:endParaRPr>
          </a:p>
        </p:txBody>
      </p:sp>
      <p:sp>
        <p:nvSpPr>
          <p:cNvPr id="21" name="文本框 20"/>
          <p:cNvSpPr txBox="1">
            <a:spLocks noChangeArrowheads="1"/>
          </p:cNvSpPr>
          <p:nvPr/>
        </p:nvSpPr>
        <p:spPr bwMode="auto">
          <a:xfrm>
            <a:off x="2915816" y="2920703"/>
            <a:ext cx="8483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rgbClr val="90552D"/>
                </a:solidFill>
                <a:latin typeface="Agency FB" panose="020B0503020202020204" pitchFamily="34" charset="0"/>
              </a:rPr>
              <a:t>2008</a:t>
            </a:r>
            <a:endParaRPr lang="zh-CN" altLang="en-US" sz="2800" b="1" dirty="0">
              <a:solidFill>
                <a:srgbClr val="90552D"/>
              </a:solidFill>
              <a:latin typeface="Agency FB" panose="020B0503020202020204" pitchFamily="34" charset="0"/>
            </a:endParaRPr>
          </a:p>
        </p:txBody>
      </p:sp>
      <p:sp>
        <p:nvSpPr>
          <p:cNvPr id="22" name="文本框 21"/>
          <p:cNvSpPr txBox="1">
            <a:spLocks noChangeArrowheads="1"/>
          </p:cNvSpPr>
          <p:nvPr/>
        </p:nvSpPr>
        <p:spPr bwMode="auto">
          <a:xfrm>
            <a:off x="7339979" y="2920703"/>
            <a:ext cx="753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rgbClr val="90552D"/>
                </a:solidFill>
                <a:latin typeface="Agency FB" panose="020B0503020202020204" pitchFamily="34" charset="0"/>
              </a:rPr>
              <a:t>2013</a:t>
            </a:r>
            <a:endParaRPr lang="zh-CN" altLang="en-US" sz="2800" b="1" dirty="0">
              <a:solidFill>
                <a:srgbClr val="90552D"/>
              </a:solidFill>
              <a:latin typeface="Agency FB" panose="020B0503020202020204" pitchFamily="34" charset="0"/>
            </a:endParaRPr>
          </a:p>
        </p:txBody>
      </p:sp>
      <p:sp>
        <p:nvSpPr>
          <p:cNvPr id="31" name="文本框 30"/>
          <p:cNvSpPr txBox="1"/>
          <p:nvPr/>
        </p:nvSpPr>
        <p:spPr>
          <a:xfrm>
            <a:off x="120031" y="2376290"/>
            <a:ext cx="2662113" cy="923330"/>
          </a:xfrm>
          <a:prstGeom prst="rect">
            <a:avLst/>
          </a:prstGeom>
          <a:noFill/>
        </p:spPr>
        <p:txBody>
          <a:bodyPr wrap="square" rtlCol="0">
            <a:spAutoFit/>
          </a:bodyPr>
          <a:lstStyle/>
          <a:p>
            <a:r>
              <a:rPr lang="en-US" altLang="zh-CN" dirty="0" err="1">
                <a:latin typeface="黑体" panose="02010609060101010101" pitchFamily="49" charset="-122"/>
                <a:ea typeface="黑体" panose="02010609060101010101" pitchFamily="49" charset="-122"/>
              </a:rPr>
              <a:t>Courtois</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Meier</a:t>
            </a:r>
            <a:r>
              <a:rPr lang="zh-CN" altLang="en-US" dirty="0">
                <a:latin typeface="黑体" panose="02010609060101010101" pitchFamily="49" charset="-122"/>
                <a:ea typeface="黑体" panose="02010609060101010101" pitchFamily="49" charset="-122"/>
              </a:rPr>
              <a:t>提出了标准代数攻击和快速代数攻击</a:t>
            </a:r>
          </a:p>
        </p:txBody>
      </p:sp>
      <p:sp>
        <p:nvSpPr>
          <p:cNvPr id="32" name="矩形 31"/>
          <p:cNvSpPr/>
          <p:nvPr/>
        </p:nvSpPr>
        <p:spPr>
          <a:xfrm>
            <a:off x="2132893" y="4076402"/>
            <a:ext cx="2357934" cy="1477328"/>
          </a:xfrm>
          <a:prstGeom prst="rect">
            <a:avLst/>
          </a:prstGeom>
        </p:spPr>
        <p:txBody>
          <a:bodyPr wrap="square">
            <a:spAutoFit/>
          </a:bodyPr>
          <a:lstStyle/>
          <a:p>
            <a:r>
              <a:rPr lang="en-US" altLang="zh-CN" dirty="0">
                <a:latin typeface="黑体" panose="02010609060101010101" pitchFamily="49" charset="-122"/>
                <a:ea typeface="黑体" panose="02010609060101010101" pitchFamily="49" charset="-122"/>
              </a:rPr>
              <a:t>Carlet</a:t>
            </a:r>
            <a:r>
              <a:rPr lang="zh-CN" altLang="en-US" dirty="0">
                <a:latin typeface="黑体" panose="02010609060101010101" pitchFamily="49" charset="-122"/>
                <a:ea typeface="黑体" panose="02010609060101010101" pitchFamily="49" charset="-122"/>
              </a:rPr>
              <a:t>和冯克勤构造了一类具有最优代数免疫度和高的非线性度下界的布尔函数，称为</a:t>
            </a:r>
            <a:r>
              <a:rPr lang="en-US" altLang="zh-CN" dirty="0">
                <a:latin typeface="黑体" panose="02010609060101010101" pitchFamily="49" charset="-122"/>
                <a:ea typeface="黑体" panose="02010609060101010101" pitchFamily="49" charset="-122"/>
              </a:rPr>
              <a:t>Carlet-Feng</a:t>
            </a:r>
            <a:r>
              <a:rPr lang="zh-CN" altLang="en-US" dirty="0">
                <a:latin typeface="黑体" panose="02010609060101010101" pitchFamily="49" charset="-122"/>
                <a:ea typeface="黑体" panose="02010609060101010101" pitchFamily="49" charset="-122"/>
              </a:rPr>
              <a:t>函数。</a:t>
            </a:r>
          </a:p>
        </p:txBody>
      </p:sp>
      <p:sp>
        <p:nvSpPr>
          <p:cNvPr id="33" name="矩形 32"/>
          <p:cNvSpPr/>
          <p:nvPr/>
        </p:nvSpPr>
        <p:spPr>
          <a:xfrm>
            <a:off x="4172598" y="2297824"/>
            <a:ext cx="2663976" cy="1477328"/>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涂自然和邓映蒲构造了一类最大代数次数的高非线性平衡布尔函数，称为</a:t>
            </a:r>
            <a:r>
              <a:rPr lang="en-US" altLang="zh-CN" dirty="0" err="1">
                <a:latin typeface="黑体" panose="02010609060101010101" pitchFamily="49" charset="-122"/>
                <a:ea typeface="黑体" panose="02010609060101010101" pitchFamily="49" charset="-122"/>
              </a:rPr>
              <a:t>Tu</a:t>
            </a:r>
            <a:r>
              <a:rPr lang="en-US" altLang="zh-CN" dirty="0">
                <a:latin typeface="黑体" panose="02010609060101010101" pitchFamily="49" charset="-122"/>
                <a:ea typeface="黑体" panose="02010609060101010101" pitchFamily="49" charset="-122"/>
              </a:rPr>
              <a:t>-Deng</a:t>
            </a:r>
            <a:r>
              <a:rPr lang="zh-CN" altLang="en-US" dirty="0">
                <a:latin typeface="黑体" panose="02010609060101010101" pitchFamily="49" charset="-122"/>
                <a:ea typeface="黑体" panose="02010609060101010101" pitchFamily="49" charset="-122"/>
              </a:rPr>
              <a:t>函数</a:t>
            </a:r>
          </a:p>
          <a:p>
            <a:endParaRPr lang="zh-CN" altLang="en-US" dirty="0">
              <a:latin typeface="黑体" panose="02010609060101010101" pitchFamily="49" charset="-122"/>
              <a:ea typeface="黑体" panose="02010609060101010101" pitchFamily="49" charset="-122"/>
            </a:endParaRPr>
          </a:p>
        </p:txBody>
      </p:sp>
      <p:sp>
        <p:nvSpPr>
          <p:cNvPr id="34" name="矩形 33"/>
          <p:cNvSpPr/>
          <p:nvPr/>
        </p:nvSpPr>
        <p:spPr>
          <a:xfrm>
            <a:off x="6588544" y="4077072"/>
            <a:ext cx="2375944" cy="1754326"/>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唐灯提出一类具有最大代数次数和最优</a:t>
            </a:r>
          </a:p>
          <a:p>
            <a:r>
              <a:rPr lang="zh-CN" altLang="en-US" dirty="0">
                <a:latin typeface="黑体" panose="02010609060101010101" pitchFamily="49" charset="-122"/>
                <a:ea typeface="黑体" panose="02010609060101010101" pitchFamily="49" charset="-122"/>
              </a:rPr>
              <a:t>代数免疫度的高非线性平衡布尔函数，称 为</a:t>
            </a:r>
            <a:r>
              <a:rPr lang="en-US" altLang="zh-CN" dirty="0">
                <a:latin typeface="黑体" panose="02010609060101010101" pitchFamily="49" charset="-122"/>
                <a:ea typeface="黑体" panose="02010609060101010101" pitchFamily="49" charset="-122"/>
              </a:rPr>
              <a:t>Tang-Carlet-Tang </a:t>
            </a:r>
            <a:r>
              <a:rPr lang="zh-CN" altLang="en-US" dirty="0">
                <a:latin typeface="黑体" panose="02010609060101010101" pitchFamily="49" charset="-122"/>
                <a:ea typeface="黑体" panose="02010609060101010101" pitchFamily="49" charset="-122"/>
              </a:rPr>
              <a:t>函数。</a:t>
            </a:r>
          </a:p>
        </p:txBody>
      </p:sp>
      <p:sp>
        <p:nvSpPr>
          <p:cNvPr id="35" name="文本框 34"/>
          <p:cNvSpPr txBox="1"/>
          <p:nvPr/>
        </p:nvSpPr>
        <p:spPr>
          <a:xfrm>
            <a:off x="4148137" y="2971800"/>
            <a:ext cx="65" cy="276999"/>
          </a:xfrm>
          <a:prstGeom prst="rect">
            <a:avLst/>
          </a:prstGeom>
          <a:noFill/>
        </p:spPr>
        <p:txBody>
          <a:bodyPr wrap="none" lIns="0" tIns="0" rIns="0" bIns="0" rtlCol="0">
            <a:spAutoFit/>
          </a:bodyPr>
          <a:lstStyle/>
          <a:p>
            <a:endParaRPr lang="zh-CN" altLang="en-US" dirty="0"/>
          </a:p>
        </p:txBody>
      </p:sp>
      <p:sp>
        <p:nvSpPr>
          <p:cNvPr id="23" name="灯片编号占位符 22"/>
          <p:cNvSpPr>
            <a:spLocks noGrp="1"/>
          </p:cNvSpPr>
          <p:nvPr>
            <p:ph type="sldNum" sz="quarter" idx="11"/>
          </p:nvPr>
        </p:nvSpPr>
        <p:spPr/>
        <p:txBody>
          <a:bodyPr/>
          <a:lstStyle/>
          <a:p>
            <a:pPr>
              <a:defRPr/>
            </a:pPr>
            <a:fld id="{D27DFC56-A372-4214-8903-B33B830A87A9}" type="slidenum">
              <a:rPr lang="en-US" altLang="zh-CN" smtClean="0"/>
              <a:pPr>
                <a:defRPr/>
              </a:pPr>
              <a:t>4</a:t>
            </a:fld>
            <a:r>
              <a:rPr lang="en-US" altLang="zh-CN"/>
              <a:t>/21</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 fill="hold"/>
                                        <p:tgtEl>
                                          <p:spTgt spid="6"/>
                                        </p:tgtEl>
                                        <p:attrNameLst>
                                          <p:attrName>ppt_x</p:attrName>
                                        </p:attrNameLst>
                                      </p:cBhvr>
                                      <p:tavLst>
                                        <p:tav tm="0">
                                          <p:val>
                                            <p:strVal val="0-#ppt_w/2"/>
                                          </p:val>
                                        </p:tav>
                                        <p:tav tm="100000">
                                          <p:val>
                                            <p:strVal val="#ppt_x"/>
                                          </p:val>
                                        </p:tav>
                                      </p:tavLst>
                                    </p:anim>
                                    <p:anim calcmode="lin" valueType="num">
                                      <p:cBhvr additive="base">
                                        <p:cTn id="8" dur="3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par>
                          <p:cTn id="28" fill="hold">
                            <p:stCondLst>
                              <p:cond delay="2000"/>
                            </p:stCondLst>
                            <p:childTnLst>
                              <p:par>
                                <p:cTn id="29" presetID="10" presetClass="entr" presetSubtype="0" fill="hold" grpId="0" nodeType="afterEffect">
                                  <p:stCondLst>
                                    <p:cond delay="2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300"/>
                                        <p:tgtEl>
                                          <p:spTgt spid="21"/>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par>
                          <p:cTn id="35" fill="hold">
                            <p:stCondLst>
                              <p:cond delay="2700"/>
                            </p:stCondLst>
                            <p:childTnLst>
                              <p:par>
                                <p:cTn id="36" presetID="53" presetClass="entr" presetSubtype="16"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par>
                          <p:cTn id="41" fill="hold">
                            <p:stCondLst>
                              <p:cond delay="3200"/>
                            </p:stCondLst>
                            <p:childTnLst>
                              <p:par>
                                <p:cTn id="42" presetID="10"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par>
                          <p:cTn id="48" fill="hold">
                            <p:stCondLst>
                              <p:cond delay="3700"/>
                            </p:stCondLst>
                            <p:childTnLst>
                              <p:par>
                                <p:cTn id="49" presetID="53" presetClass="entr" presetSubtype="16"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Effect transition="in" filter="fade">
                                      <p:cBhvr>
                                        <p:cTn id="53" dur="500"/>
                                        <p:tgtEl>
                                          <p:spTgt spid="16"/>
                                        </p:tgtEl>
                                      </p:cBhvr>
                                    </p:animEffect>
                                  </p:childTnLst>
                                </p:cTn>
                              </p:par>
                            </p:childTnLst>
                          </p:cTn>
                        </p:par>
                        <p:par>
                          <p:cTn id="54" fill="hold">
                            <p:stCondLst>
                              <p:cond delay="42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31" grpId="0"/>
      <p:bldP spid="32"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研究现状</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lgn="just">
                  <a:buNone/>
                </a:pPr>
                <a:r>
                  <a:rPr lang="en-US" altLang="zh-CN" sz="3200" dirty="0">
                    <a:latin typeface="黑体" panose="02010609060101010101" pitchFamily="49" charset="-122"/>
                    <a:ea typeface="黑体" panose="02010609060101010101" pitchFamily="49" charset="-122"/>
                  </a:rPr>
                  <a:t>2. </a:t>
                </a:r>
                <a:r>
                  <a:rPr lang="zh-CN" altLang="en-US" sz="3200" dirty="0">
                    <a:latin typeface="黑体" panose="02010609060101010101" pitchFamily="49" charset="-122"/>
                    <a:ea typeface="黑体" panose="02010609060101010101" pitchFamily="49" charset="-122"/>
                  </a:rPr>
                  <a:t>布尔函数快速代数免疫度</a:t>
                </a:r>
                <a:r>
                  <a:rPr lang="en-US" altLang="zh-CN" sz="3200" dirty="0">
                    <a:latin typeface="黑体" panose="02010609060101010101" pitchFamily="49" charset="-122"/>
                    <a:ea typeface="黑体" panose="02010609060101010101" pitchFamily="49" charset="-122"/>
                  </a:rPr>
                  <a:t>(FAI)</a:t>
                </a:r>
              </a:p>
              <a:p>
                <a:pPr algn="just">
                  <a:spcBef>
                    <a:spcPts val="1800"/>
                  </a:spcBef>
                  <a:buFont typeface="Wingdings" panose="05000000000000000000" pitchFamily="2" charset="2"/>
                  <a:buChar char="Ø"/>
                </a:pPr>
                <a:r>
                  <a:rPr lang="en-US" altLang="zh-CN" sz="2400" dirty="0">
                    <a:latin typeface="黑体" panose="02010609060101010101" pitchFamily="49" charset="-122"/>
                    <a:ea typeface="黑体" panose="02010609060101010101" pitchFamily="49" charset="-122"/>
                  </a:rPr>
                  <a:t>2012</a:t>
                </a:r>
                <a:r>
                  <a:rPr lang="zh-CN" altLang="zh-CN" sz="2400" dirty="0">
                    <a:latin typeface="黑体" panose="02010609060101010101" pitchFamily="49" charset="-122"/>
                    <a:ea typeface="黑体" panose="02010609060101010101" pitchFamily="49" charset="-122"/>
                  </a:rPr>
                  <a:t>年，刘美成</a:t>
                </a:r>
                <a:r>
                  <a:rPr lang="zh-CN" altLang="en-US" sz="2400" dirty="0">
                    <a:latin typeface="黑体" panose="02010609060101010101" pitchFamily="49" charset="-122"/>
                    <a:ea typeface="黑体" panose="02010609060101010101" pitchFamily="49" charset="-122"/>
                  </a:rPr>
                  <a:t>提出了</a:t>
                </a:r>
                <a:r>
                  <a:rPr lang="zh-CN" altLang="en-US" sz="2400" dirty="0">
                    <a:solidFill>
                      <a:srgbClr val="0000FF"/>
                    </a:solidFill>
                    <a:latin typeface="黑体" panose="02010609060101010101" pitchFamily="49" charset="-122"/>
                    <a:ea typeface="黑体" panose="02010609060101010101" pitchFamily="49" charset="-122"/>
                  </a:rPr>
                  <a:t>完美代数免疫</a:t>
                </a:r>
                <a:r>
                  <a:rPr lang="en-US" altLang="zh-CN" sz="2400" dirty="0">
                    <a:latin typeface="黑体" panose="02010609060101010101" pitchFamily="49" charset="-122"/>
                    <a:ea typeface="黑体" panose="02010609060101010101" pitchFamily="49" charset="-122"/>
                  </a:rPr>
                  <a:t>(</a:t>
                </a:r>
                <a14:m>
                  <m:oMath xmlns:m="http://schemas.openxmlformats.org/officeDocument/2006/math">
                    <m:r>
                      <m:rPr>
                        <m:sty m:val="p"/>
                      </m:rPr>
                      <a:rPr lang="en-US" altLang="zh-CN" sz="2400" i="1" dirty="0">
                        <a:latin typeface="Cambria Math" panose="02040503050406030204" pitchFamily="18" charset="0"/>
                        <a:ea typeface="黑体" panose="02010609060101010101" pitchFamily="49" charset="-122"/>
                      </a:rPr>
                      <m:t>PAI</m:t>
                    </m:r>
                  </m:oMath>
                </a14:m>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的概念。</a:t>
                </a:r>
                <a:endParaRPr lang="en-US" altLang="zh-CN" sz="2400" dirty="0">
                  <a:latin typeface="黑体" panose="02010609060101010101" pitchFamily="49" charset="-122"/>
                  <a:ea typeface="黑体" panose="02010609060101010101" pitchFamily="49" charset="-122"/>
                </a:endParaRPr>
              </a:p>
              <a:p>
                <a:pPr algn="just">
                  <a:spcBef>
                    <a:spcPts val="1800"/>
                  </a:spcBef>
                  <a:buFont typeface="Wingdings" panose="05000000000000000000" pitchFamily="2" charset="2"/>
                  <a:buChar char="Ø"/>
                </a:pPr>
                <a:r>
                  <a:rPr lang="en-US" altLang="zh-CN" sz="2400" dirty="0">
                    <a:latin typeface="黑体" panose="02010609060101010101" pitchFamily="49" charset="-122"/>
                    <a:ea typeface="黑体" panose="02010609060101010101" pitchFamily="49" charset="-122"/>
                  </a:rPr>
                  <a:t>2012</a:t>
                </a:r>
                <a:r>
                  <a:rPr lang="zh-CN" altLang="en-US" sz="2400" dirty="0">
                    <a:latin typeface="黑体" panose="02010609060101010101" pitchFamily="49" charset="-122"/>
                    <a:ea typeface="黑体" panose="02010609060101010101" pitchFamily="49" charset="-122"/>
                  </a:rPr>
                  <a:t>年，王启春等给出了</a:t>
                </a:r>
                <a:r>
                  <a:rPr lang="zh-CN" altLang="en-US" sz="2400" dirty="0">
                    <a:solidFill>
                      <a:srgbClr val="0000FF"/>
                    </a:solidFill>
                    <a:latin typeface="黑体" panose="02010609060101010101" pitchFamily="49" charset="-122"/>
                    <a:ea typeface="黑体" panose="02010609060101010101" pitchFamily="49" charset="-122"/>
                  </a:rPr>
                  <a:t>快速代数免疫度关于高阶非线性度的一个上界</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algn="just">
                  <a:spcBef>
                    <a:spcPts val="1800"/>
                  </a:spcBef>
                  <a:buFont typeface="Wingdings" panose="05000000000000000000" pitchFamily="2" charset="2"/>
                  <a:buChar char="Ø"/>
                </a:pPr>
                <a:r>
                  <a:rPr lang="en-US" altLang="zh-CN" sz="2400" dirty="0">
                    <a:latin typeface="黑体" panose="02010609060101010101" pitchFamily="49" charset="-122"/>
                    <a:ea typeface="黑体" panose="02010609060101010101" pitchFamily="49" charset="-122"/>
                  </a:rPr>
                  <a:t>2017</a:t>
                </a:r>
                <a:r>
                  <a:rPr lang="zh-CN" altLang="en-US" sz="2400" dirty="0">
                    <a:latin typeface="黑体" panose="02010609060101010101" pitchFamily="49" charset="-122"/>
                    <a:ea typeface="黑体" panose="02010609060101010101" pitchFamily="49" charset="-122"/>
                  </a:rPr>
                  <a:t>年，唐灯构造了一大类代数免疫最优</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阶弹性函数，这类函数具有最优代数次数和很高的非线性度下界等良好性质，且能从理论上证明其</a:t>
                </a:r>
                <a:r>
                  <a:rPr lang="zh-CN" altLang="en-US" sz="2400" dirty="0">
                    <a:solidFill>
                      <a:srgbClr val="0000FF"/>
                    </a:solidFill>
                    <a:latin typeface="黑体" panose="02010609060101010101" pitchFamily="49" charset="-122"/>
                    <a:ea typeface="黑体" panose="02010609060101010101" pitchFamily="49" charset="-122"/>
                  </a:rPr>
                  <a:t>快速代数免疫度不小于</a:t>
                </a:r>
                <a14:m>
                  <m:oMath xmlns:m="http://schemas.openxmlformats.org/officeDocument/2006/math">
                    <m:r>
                      <m:rPr>
                        <m:sty m:val="p"/>
                      </m:rPr>
                      <a:rPr lang="en-US" altLang="zh-CN" sz="2400" i="1" dirty="0">
                        <a:solidFill>
                          <a:srgbClr val="0000FF"/>
                        </a:solidFill>
                        <a:latin typeface="Cambria Math" panose="02040503050406030204" pitchFamily="18" charset="0"/>
                        <a:ea typeface="黑体" panose="02010609060101010101" pitchFamily="49" charset="-122"/>
                      </a:rPr>
                      <m:t>n</m:t>
                    </m:r>
                  </m:oMath>
                </a14:m>
                <a:r>
                  <a:rPr lang="en-US" altLang="zh-CN" sz="2400" dirty="0">
                    <a:solidFill>
                      <a:srgbClr val="0000FF"/>
                    </a:solidFill>
                    <a:latin typeface="黑体" panose="02010609060101010101" pitchFamily="49" charset="-122"/>
                    <a:ea typeface="黑体" panose="02010609060101010101" pitchFamily="49" charset="-122"/>
                  </a:rPr>
                  <a:t>-6</a:t>
                </a:r>
                <a:r>
                  <a:rPr lang="zh-CN" altLang="en-US" sz="2400" dirty="0">
                    <a:solidFill>
                      <a:srgbClr val="0000FF"/>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852" t="-1529" r="-1111"/>
                </a:stretch>
              </a:blipFill>
            </p:spPr>
            <p:txBody>
              <a:bodyPr/>
              <a:lstStyle/>
              <a:p>
                <a:r>
                  <a:rPr lang="zh-CN" altLang="en-US">
                    <a:noFill/>
                  </a:rPr>
                  <a:t> </a:t>
                </a:r>
                <a:endParaRPr lang="zh-CN" altLang="en-US">
                  <a:noFill/>
                </a:endParaRPr>
              </a:p>
            </p:txBody>
          </p:sp>
        </mc:Fallback>
      </mc:AlternateContent>
      <p:sp>
        <p:nvSpPr>
          <p:cNvPr id="4" name="日期占位符 3"/>
          <p:cNvSpPr>
            <a:spLocks noGrp="1"/>
          </p:cNvSpPr>
          <p:nvPr>
            <p:ph type="dt" sz="half" idx="10"/>
          </p:nvPr>
        </p:nvSpPr>
        <p:spPr/>
        <p:txBody>
          <a:bodyPr/>
          <a:lstStyle/>
          <a:p>
            <a:pPr>
              <a:defRPr/>
            </a:pPr>
            <a:fld id="{2FC9E326-11FF-4EEB-A459-A647F505BCD2}" type="datetime1">
              <a:rPr lang="zh-CN" altLang="en-US" smtClean="0"/>
              <a:t>2020/6/12</a:t>
            </a:fld>
            <a:endParaRPr lang="en-US" altLang="zh-CN"/>
          </a:p>
        </p:txBody>
      </p:sp>
      <p:sp>
        <p:nvSpPr>
          <p:cNvPr id="6" name="灯片编号占位符 5"/>
          <p:cNvSpPr>
            <a:spLocks noGrp="1"/>
          </p:cNvSpPr>
          <p:nvPr>
            <p:ph type="sldNum" sz="quarter" idx="11"/>
          </p:nvPr>
        </p:nvSpPr>
        <p:spPr/>
        <p:txBody>
          <a:bodyPr/>
          <a:lstStyle/>
          <a:p>
            <a:pPr>
              <a:defRPr/>
            </a:pPr>
            <a:fld id="{D27DFC56-A372-4214-8903-B33B830A87A9}" type="slidenum">
              <a:rPr lang="en-US" altLang="zh-CN" smtClean="0"/>
              <a:pPr>
                <a:defRPr/>
              </a:pPr>
              <a:t>5</a:t>
            </a:fld>
            <a:r>
              <a:rPr lang="en-US" altLang="zh-CN"/>
              <a:t>/21</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000" dirty="0">
                <a:latin typeface="黑体" panose="02010609060101010101" pitchFamily="49" charset="-122"/>
                <a:ea typeface="黑体" panose="02010609060101010101" pitchFamily="49" charset="-122"/>
              </a:rPr>
              <a:t>纲要</a:t>
            </a:r>
          </a:p>
        </p:txBody>
      </p:sp>
      <p:grpSp>
        <p:nvGrpSpPr>
          <p:cNvPr id="38917" name="Group 44"/>
          <p:cNvGrpSpPr/>
          <p:nvPr/>
        </p:nvGrpSpPr>
        <p:grpSpPr bwMode="auto">
          <a:xfrm>
            <a:off x="2286000" y="3778250"/>
            <a:ext cx="4705350" cy="787400"/>
            <a:chOff x="1338" y="2347"/>
            <a:chExt cx="2964" cy="496"/>
          </a:xfrm>
        </p:grpSpPr>
        <p:sp>
          <p:nvSpPr>
            <p:cNvPr id="7" name="AutoShape 15"/>
            <p:cNvSpPr>
              <a:spLocks noChangeArrowheads="1"/>
            </p:cNvSpPr>
            <p:nvPr/>
          </p:nvSpPr>
          <p:spPr bwMode="gray">
            <a:xfrm>
              <a:off x="1552" y="2384"/>
              <a:ext cx="2750" cy="446"/>
            </a:xfrm>
            <a:prstGeom prst="roundRect">
              <a:avLst>
                <a:gd name="adj" fmla="val 50000"/>
              </a:avLst>
            </a:prstGeom>
            <a:noFill/>
            <a:ln w="38100" algn="ctr">
              <a:solidFill>
                <a:srgbClr val="2E8DD4"/>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43" name="Group 16"/>
            <p:cNvGrpSpPr/>
            <p:nvPr/>
          </p:nvGrpSpPr>
          <p:grpSpPr bwMode="auto">
            <a:xfrm>
              <a:off x="1338" y="2347"/>
              <a:ext cx="540" cy="496"/>
              <a:chOff x="720" y="960"/>
              <a:chExt cx="987" cy="795"/>
            </a:xfrm>
          </p:grpSpPr>
          <p:sp>
            <p:nvSpPr>
              <p:cNvPr id="11" name="Oval 17"/>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12" name="Oval 18"/>
              <p:cNvSpPr>
                <a:spLocks noChangeArrowheads="1"/>
              </p:cNvSpPr>
              <p:nvPr/>
            </p:nvSpPr>
            <p:spPr bwMode="gray">
              <a:xfrm rot="1758052">
                <a:off x="720" y="960"/>
                <a:ext cx="960" cy="768"/>
              </a:xfrm>
              <a:prstGeom prst="ellipse">
                <a:avLst/>
              </a:prstGeom>
              <a:solidFill>
                <a:srgbClr val="2E8DD4"/>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13" name="Oval 19"/>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9" name="Text Box 20"/>
            <p:cNvSpPr txBox="1">
              <a:spLocks noChangeArrowheads="1"/>
            </p:cNvSpPr>
            <p:nvPr/>
          </p:nvSpPr>
          <p:spPr bwMode="gray">
            <a:xfrm>
              <a:off x="1866" y="2426"/>
              <a:ext cx="2194"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研究内容</a:t>
              </a:r>
            </a:p>
          </p:txBody>
        </p:sp>
        <p:sp>
          <p:nvSpPr>
            <p:cNvPr id="10" name="Text Box 21"/>
            <p:cNvSpPr txBox="1">
              <a:spLocks noChangeArrowheads="1"/>
            </p:cNvSpPr>
            <p:nvPr/>
          </p:nvSpPr>
          <p:spPr bwMode="gray">
            <a:xfrm>
              <a:off x="1467" y="2393"/>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p>
          </p:txBody>
        </p:sp>
      </p:grpSp>
      <p:grpSp>
        <p:nvGrpSpPr>
          <p:cNvPr id="38918" name="Group 42"/>
          <p:cNvGrpSpPr/>
          <p:nvPr/>
        </p:nvGrpSpPr>
        <p:grpSpPr bwMode="auto">
          <a:xfrm>
            <a:off x="2286000" y="2655888"/>
            <a:ext cx="4705350" cy="787400"/>
            <a:chOff x="1338" y="1848"/>
            <a:chExt cx="2964" cy="496"/>
          </a:xfrm>
        </p:grpSpPr>
        <p:sp>
          <p:nvSpPr>
            <p:cNvPr id="15" name="AutoShape 23"/>
            <p:cNvSpPr>
              <a:spLocks noChangeArrowheads="1"/>
            </p:cNvSpPr>
            <p:nvPr/>
          </p:nvSpPr>
          <p:spPr bwMode="gray">
            <a:xfrm>
              <a:off x="1552" y="1885"/>
              <a:ext cx="2750" cy="446"/>
            </a:xfrm>
            <a:prstGeom prst="roundRect">
              <a:avLst>
                <a:gd name="adj" fmla="val 50000"/>
              </a:avLst>
            </a:prstGeom>
            <a:noFill/>
            <a:ln w="38100" algn="ctr">
              <a:solidFill>
                <a:srgbClr val="008080"/>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36" name="Group 24"/>
            <p:cNvGrpSpPr/>
            <p:nvPr/>
          </p:nvGrpSpPr>
          <p:grpSpPr bwMode="auto">
            <a:xfrm>
              <a:off x="1338" y="1848"/>
              <a:ext cx="540" cy="496"/>
              <a:chOff x="720" y="960"/>
              <a:chExt cx="987" cy="795"/>
            </a:xfrm>
          </p:grpSpPr>
          <p:sp>
            <p:nvSpPr>
              <p:cNvPr id="19" name="Oval 25"/>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0" name="Oval 26"/>
              <p:cNvSpPr>
                <a:spLocks noChangeArrowheads="1"/>
              </p:cNvSpPr>
              <p:nvPr/>
            </p:nvSpPr>
            <p:spPr bwMode="gray">
              <a:xfrm rot="1758052">
                <a:off x="720" y="960"/>
                <a:ext cx="960" cy="768"/>
              </a:xfrm>
              <a:prstGeom prst="ellipse">
                <a:avLst/>
              </a:prstGeom>
              <a:solidFill>
                <a:srgbClr val="008080"/>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1" name="Oval 27"/>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17" name="Text Box 28"/>
            <p:cNvSpPr txBox="1">
              <a:spLocks noChangeArrowheads="1"/>
            </p:cNvSpPr>
            <p:nvPr/>
          </p:nvSpPr>
          <p:spPr bwMode="gray">
            <a:xfrm>
              <a:off x="1866" y="1927"/>
              <a:ext cx="2239"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研究现状</a:t>
              </a:r>
            </a:p>
          </p:txBody>
        </p:sp>
        <p:sp>
          <p:nvSpPr>
            <p:cNvPr id="18" name="Text Box 29"/>
            <p:cNvSpPr txBox="1">
              <a:spLocks noChangeArrowheads="1"/>
            </p:cNvSpPr>
            <p:nvPr/>
          </p:nvSpPr>
          <p:spPr bwMode="gray">
            <a:xfrm>
              <a:off x="1474" y="1885"/>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p>
          </p:txBody>
        </p:sp>
      </p:grpSp>
      <p:grpSp>
        <p:nvGrpSpPr>
          <p:cNvPr id="38919" name="Group 45"/>
          <p:cNvGrpSpPr/>
          <p:nvPr/>
        </p:nvGrpSpPr>
        <p:grpSpPr bwMode="auto">
          <a:xfrm>
            <a:off x="2286000" y="4873625"/>
            <a:ext cx="4824413" cy="787400"/>
            <a:chOff x="1347" y="3073"/>
            <a:chExt cx="3039" cy="496"/>
          </a:xfrm>
        </p:grpSpPr>
        <p:sp>
          <p:nvSpPr>
            <p:cNvPr id="23" name="AutoShape 31"/>
            <p:cNvSpPr>
              <a:spLocks noChangeArrowheads="1"/>
            </p:cNvSpPr>
            <p:nvPr/>
          </p:nvSpPr>
          <p:spPr bwMode="gray">
            <a:xfrm>
              <a:off x="1561" y="3110"/>
              <a:ext cx="2750" cy="446"/>
            </a:xfrm>
            <a:prstGeom prst="roundRect">
              <a:avLst>
                <a:gd name="adj" fmla="val 50000"/>
              </a:avLst>
            </a:prstGeom>
            <a:noFill/>
            <a:ln w="38100" algn="ctr">
              <a:solidFill>
                <a:srgbClr val="339966"/>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29" name="Group 32"/>
            <p:cNvGrpSpPr/>
            <p:nvPr/>
          </p:nvGrpSpPr>
          <p:grpSpPr bwMode="auto">
            <a:xfrm>
              <a:off x="1347" y="3073"/>
              <a:ext cx="540" cy="496"/>
              <a:chOff x="720" y="960"/>
              <a:chExt cx="987" cy="795"/>
            </a:xfrm>
          </p:grpSpPr>
          <p:sp>
            <p:nvSpPr>
              <p:cNvPr id="27" name="Oval 33"/>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8" name="Oval 34"/>
              <p:cNvSpPr>
                <a:spLocks noChangeArrowheads="1"/>
              </p:cNvSpPr>
              <p:nvPr/>
            </p:nvSpPr>
            <p:spPr bwMode="gray">
              <a:xfrm rot="1758052">
                <a:off x="720" y="960"/>
                <a:ext cx="960" cy="768"/>
              </a:xfrm>
              <a:prstGeom prst="ellipse">
                <a:avLst/>
              </a:prstGeom>
              <a:solidFill>
                <a:srgbClr val="339966"/>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9" name="Oval 35"/>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25" name="Text Box 36"/>
            <p:cNvSpPr txBox="1">
              <a:spLocks noChangeArrowheads="1"/>
            </p:cNvSpPr>
            <p:nvPr/>
          </p:nvSpPr>
          <p:spPr bwMode="gray">
            <a:xfrm>
              <a:off x="1875" y="3152"/>
              <a:ext cx="2511"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总结与展望</a:t>
              </a:r>
            </a:p>
          </p:txBody>
        </p:sp>
        <p:sp>
          <p:nvSpPr>
            <p:cNvPr id="26" name="Text Box 37"/>
            <p:cNvSpPr txBox="1">
              <a:spLocks noChangeArrowheads="1"/>
            </p:cNvSpPr>
            <p:nvPr/>
          </p:nvSpPr>
          <p:spPr bwMode="gray">
            <a:xfrm>
              <a:off x="1472" y="3119"/>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p>
          </p:txBody>
        </p:sp>
      </p:grpSp>
      <p:grpSp>
        <p:nvGrpSpPr>
          <p:cNvPr id="38920" name="组合 48"/>
          <p:cNvGrpSpPr/>
          <p:nvPr/>
        </p:nvGrpSpPr>
        <p:grpSpPr bwMode="auto">
          <a:xfrm>
            <a:off x="2286000" y="1571625"/>
            <a:ext cx="4878388" cy="784225"/>
            <a:chOff x="1637703" y="1140361"/>
            <a:chExt cx="4878389" cy="783240"/>
          </a:xfrm>
        </p:grpSpPr>
        <p:sp>
          <p:nvSpPr>
            <p:cNvPr id="31" name="AutoShape 11"/>
            <p:cNvSpPr>
              <a:spLocks noChangeArrowheads="1"/>
            </p:cNvSpPr>
            <p:nvPr/>
          </p:nvSpPr>
          <p:spPr bwMode="gray">
            <a:xfrm>
              <a:off x="2056803" y="1187926"/>
              <a:ext cx="4338639" cy="708722"/>
            </a:xfrm>
            <a:prstGeom prst="roundRect">
              <a:avLst>
                <a:gd name="adj" fmla="val 50000"/>
              </a:avLst>
            </a:prstGeom>
            <a:noFill/>
            <a:ln w="38100" algn="ctr">
              <a:solidFill>
                <a:srgbClr val="1550BB"/>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2" name="Text Box 12"/>
            <p:cNvSpPr txBox="1">
              <a:spLocks noChangeArrowheads="1"/>
            </p:cNvSpPr>
            <p:nvPr/>
          </p:nvSpPr>
          <p:spPr bwMode="gray">
            <a:xfrm>
              <a:off x="2555278" y="1238662"/>
              <a:ext cx="3960814" cy="582832"/>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背景及意义</a:t>
              </a:r>
            </a:p>
          </p:txBody>
        </p:sp>
        <p:sp>
          <p:nvSpPr>
            <p:cNvPr id="33" name="Oval 7"/>
            <p:cNvSpPr>
              <a:spLocks noChangeArrowheads="1"/>
            </p:cNvSpPr>
            <p:nvPr/>
          </p:nvSpPr>
          <p:spPr bwMode="gray">
            <a:xfrm rot="1758052">
              <a:off x="1659928" y="1162558"/>
              <a:ext cx="898525" cy="761043"/>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4" name="Oval 9"/>
            <p:cNvSpPr>
              <a:spLocks noChangeArrowheads="1"/>
            </p:cNvSpPr>
            <p:nvPr/>
          </p:nvSpPr>
          <p:spPr bwMode="gray">
            <a:xfrm>
              <a:off x="1782166" y="1178413"/>
              <a:ext cx="403225" cy="424916"/>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5" name="Oval 8"/>
            <p:cNvSpPr>
              <a:spLocks noChangeArrowheads="1"/>
            </p:cNvSpPr>
            <p:nvPr/>
          </p:nvSpPr>
          <p:spPr bwMode="gray">
            <a:xfrm rot="1657319">
              <a:off x="1637703" y="1140361"/>
              <a:ext cx="898525" cy="761043"/>
            </a:xfrm>
            <a:prstGeom prst="ellipse">
              <a:avLst/>
            </a:prstGeom>
            <a:solidFill>
              <a:srgbClr val="1550BB">
                <a:alpha val="83920"/>
              </a:srgbClr>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6" name="Text Box 13"/>
            <p:cNvSpPr txBox="1">
              <a:spLocks noChangeArrowheads="1"/>
            </p:cNvSpPr>
            <p:nvPr/>
          </p:nvSpPr>
          <p:spPr bwMode="gray">
            <a:xfrm>
              <a:off x="1907578" y="1200610"/>
              <a:ext cx="542925" cy="613274"/>
            </a:xfrm>
            <a:prstGeom prst="rect">
              <a:avLst/>
            </a:prstGeom>
            <a:noFill/>
            <a:ln w="9525" algn="ctr">
              <a:noFill/>
              <a:miter lim="800000"/>
            </a:ln>
          </p:spPr>
          <p:txBody>
            <a:bodyPr wrap="none">
              <a:spAutoFit/>
            </a:bodyPr>
            <a:lstStyle/>
            <a:p>
              <a:pPr eaLnBrk="0" hangingPunct="0">
                <a:defRPr/>
              </a:pPr>
              <a:r>
                <a:rPr lang="en-US" altLang="zh-CN" sz="3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p>
          </p:txBody>
        </p:sp>
      </p:grpSp>
      <p:pic>
        <p:nvPicPr>
          <p:cNvPr id="37" name="Picture 2" descr="C:\Users\cjk\Desktop\pointing-right.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9633" y="3789040"/>
            <a:ext cx="864096" cy="771840"/>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pPr>
              <a:defRPr/>
            </a:pPr>
            <a:fld id="{C23F83E5-E773-4076-A0D1-DA69C8977B7F}" type="datetime1">
              <a:rPr lang="zh-CN" altLang="en-US" smtClean="0"/>
              <a:t>2020/6/12</a:t>
            </a:fld>
            <a:endParaRPr lang="en-US" altLang="zh-CN"/>
          </a:p>
        </p:txBody>
      </p:sp>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pPr>
                <a:defRPr/>
              </a:pPr>
              <a:t>6</a:t>
            </a:fld>
            <a:r>
              <a:rPr lang="en-US" altLang="zh-CN"/>
              <a:t>/21</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spcBef>
                    <a:spcPts val="2400"/>
                  </a:spcBef>
                </a:pPr>
                <a:endParaRPr lang="en-US" altLang="zh-CN" sz="2400" dirty="0">
                  <a:latin typeface="黑体" panose="02010609060101010101" pitchFamily="49" charset="-122"/>
                  <a:ea typeface="黑体" panose="02010609060101010101" pitchFamily="49" charset="-122"/>
                </a:endParaRPr>
              </a:p>
              <a:p>
                <a:pPr marL="447675" indent="-447675" algn="just">
                  <a:spcBef>
                    <a:spcPts val="3000"/>
                  </a:spcBef>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研究了</a:t>
                </a:r>
                <a:r>
                  <a:rPr lang="en-US" altLang="zh-CN" sz="2400" dirty="0">
                    <a:latin typeface="黑体" panose="02010609060101010101" pitchFamily="49" charset="-122"/>
                    <a:ea typeface="黑体" panose="02010609060101010101" pitchFamily="49" charset="-122"/>
                  </a:rPr>
                  <a:t>Carlet-Feng</a:t>
                </a:r>
                <a:r>
                  <a:rPr lang="zh-CN" altLang="en-US" sz="2400" dirty="0">
                    <a:latin typeface="黑体" panose="02010609060101010101" pitchFamily="49" charset="-122"/>
                    <a:ea typeface="黑体" panose="02010609060101010101" pitchFamily="49" charset="-122"/>
                  </a:rPr>
                  <a:t>函数</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Tu</a:t>
                </a:r>
                <a:r>
                  <a:rPr lang="en-US" altLang="zh-CN" sz="2400" dirty="0">
                    <a:latin typeface="黑体" panose="02010609060101010101" pitchFamily="49" charset="-122"/>
                    <a:ea typeface="黑体" panose="02010609060101010101" pitchFamily="49" charset="-122"/>
                  </a:rPr>
                  <a:t>-Deng</a:t>
                </a:r>
                <a:r>
                  <a:rPr lang="zh-CN" altLang="en-US" sz="2400" dirty="0">
                    <a:latin typeface="黑体" panose="02010609060101010101" pitchFamily="49" charset="-122"/>
                    <a:ea typeface="黑体" panose="02010609060101010101" pitchFamily="49" charset="-122"/>
                  </a:rPr>
                  <a:t>函数，</a:t>
                </a:r>
                <a:r>
                  <a:rPr lang="en-US" altLang="zh-CN" sz="2400" dirty="0">
                    <a:latin typeface="黑体" panose="02010609060101010101" pitchFamily="49" charset="-122"/>
                    <a:ea typeface="黑体" panose="02010609060101010101" pitchFamily="49" charset="-122"/>
                  </a:rPr>
                  <a:t>Tang-Carlet-Tang</a:t>
                </a:r>
                <a:r>
                  <a:rPr lang="zh-CN" altLang="en-US" sz="2400" dirty="0">
                    <a:latin typeface="黑体" panose="02010609060101010101" pitchFamily="49" charset="-122"/>
                    <a:ea typeface="黑体" panose="02010609060101010101" pitchFamily="49" charset="-122"/>
                  </a:rPr>
                  <a:t>函数</a:t>
                </a:r>
                <a:r>
                  <a:rPr lang="zh-CN" altLang="en-US" sz="2400" dirty="0">
                    <a:solidFill>
                      <a:srgbClr val="0000FF"/>
                    </a:solidFill>
                    <a:latin typeface="黑体" panose="02010609060101010101" pitchFamily="49" charset="-122"/>
                    <a:ea typeface="黑体" panose="02010609060101010101" pitchFamily="49" charset="-122"/>
                  </a:rPr>
                  <a:t>仿射等价关系</a:t>
                </a:r>
                <a:r>
                  <a:rPr lang="zh-CN" altLang="en-US" sz="2400" dirty="0">
                    <a:latin typeface="黑体" panose="02010609060101010101" pitchFamily="49" charset="-122"/>
                    <a:ea typeface="黑体" panose="02010609060101010101" pitchFamily="49" charset="-122"/>
                  </a:rPr>
                  <a:t>。基于有限域表示的这三类函数，它们的支撑集中都含有共同的参数</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𝑠</m:t>
                    </m:r>
                  </m:oMath>
                </a14:m>
                <a:r>
                  <a:rPr lang="zh-CN" altLang="en-US" sz="2400" dirty="0">
                    <a:latin typeface="黑体" panose="02010609060101010101" pitchFamily="49" charset="-122"/>
                    <a:ea typeface="黑体" panose="02010609060101010101" pitchFamily="49" charset="-122"/>
                  </a:rPr>
                  <a:t>（</a:t>
                </a:r>
                <a14:m>
                  <m:oMath xmlns:m="http://schemas.openxmlformats.org/officeDocument/2006/math">
                    <m:r>
                      <a:rPr lang="en-US" altLang="zh-CN" sz="2400" b="0" i="1" dirty="0" smtClean="0">
                        <a:latin typeface="Cambria Math" panose="02040503050406030204" pitchFamily="18" charset="0"/>
                        <a:ea typeface="黑体" panose="02010609060101010101" pitchFamily="49" charset="-122"/>
                      </a:rPr>
                      <m:t>0</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𝑠</m:t>
                    </m:r>
                    <m:r>
                      <a:rPr lang="en-US" altLang="zh-CN" sz="2400" b="0" i="1" dirty="0" smtClean="0">
                        <a:latin typeface="Cambria Math" panose="02040503050406030204" pitchFamily="18" charset="0"/>
                        <a:ea typeface="Cambria Math" panose="02040503050406030204" pitchFamily="18" charset="0"/>
                      </a:rPr>
                      <m:t>≤</m:t>
                    </m:r>
                    <m:sSup>
                      <m:sSupPr>
                        <m:ctrlPr>
                          <a:rPr lang="en-US" altLang="zh-CN" sz="2400" b="0" i="1" dirty="0" smtClean="0">
                            <a:latin typeface="Cambria Math" panose="02040503050406030204" pitchFamily="18" charset="0"/>
                            <a:ea typeface="Cambria Math" panose="02040503050406030204" pitchFamily="18" charset="0"/>
                          </a:rPr>
                        </m:ctrlPr>
                      </m:sSupPr>
                      <m:e>
                        <m:r>
                          <a:rPr lang="en-US" altLang="zh-CN" sz="2400" b="0" i="1" dirty="0" smtClean="0">
                            <a:latin typeface="Cambria Math" panose="02040503050406030204" pitchFamily="18" charset="0"/>
                            <a:ea typeface="Cambria Math" panose="02040503050406030204" pitchFamily="18" charset="0"/>
                          </a:rPr>
                          <m:t>2</m:t>
                        </m:r>
                      </m:e>
                      <m:sup>
                        <m:r>
                          <a:rPr lang="en-US" altLang="zh-CN" sz="2400" b="0" i="1" dirty="0" smtClean="0">
                            <a:latin typeface="Cambria Math" panose="02040503050406030204" pitchFamily="18" charset="0"/>
                            <a:ea typeface="Cambria Math" panose="02040503050406030204" pitchFamily="18" charset="0"/>
                          </a:rPr>
                          <m:t>𝑛</m:t>
                        </m:r>
                      </m:sup>
                    </m:sSup>
                    <m:r>
                      <a:rPr lang="en-US" altLang="zh-CN" sz="2400" b="0" i="1" dirty="0" smtClean="0">
                        <a:latin typeface="Cambria Math" panose="02040503050406030204" pitchFamily="18" charset="0"/>
                        <a:ea typeface="Cambria Math" panose="02040503050406030204" pitchFamily="18" charset="0"/>
                      </a:rPr>
                      <m:t>−2</m:t>
                    </m:r>
                  </m:oMath>
                </a14:m>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从而能得到大量性质优良的布尔函数。经研究发现，</a:t>
                </a:r>
                <a:r>
                  <a:rPr lang="zh-CN" altLang="en-US" sz="2400" dirty="0">
                    <a:solidFill>
                      <a:srgbClr val="0000FF"/>
                    </a:solidFill>
                    <a:latin typeface="黑体" panose="02010609060101010101" pitchFamily="49" charset="-122"/>
                    <a:ea typeface="黑体" panose="02010609060101010101" pitchFamily="49" charset="-122"/>
                  </a:rPr>
                  <a:t>当参数</a:t>
                </a:r>
                <a14:m>
                  <m:oMath xmlns:m="http://schemas.openxmlformats.org/officeDocument/2006/math">
                    <m:r>
                      <a:rPr lang="en-US" altLang="zh-CN" sz="2400" b="0" i="1" smtClean="0">
                        <a:solidFill>
                          <a:srgbClr val="0000FF"/>
                        </a:solidFill>
                        <a:latin typeface="Cambria Math" panose="02040503050406030204" pitchFamily="18" charset="0"/>
                        <a:ea typeface="黑体" panose="02010609060101010101" pitchFamily="49" charset="-122"/>
                      </a:rPr>
                      <m:t>𝑠</m:t>
                    </m:r>
                  </m:oMath>
                </a14:m>
                <a:r>
                  <a:rPr lang="zh-CN" altLang="en-US" sz="2400" dirty="0">
                    <a:solidFill>
                      <a:srgbClr val="0000FF"/>
                    </a:solidFill>
                    <a:latin typeface="黑体" panose="02010609060101010101" pitchFamily="49" charset="-122"/>
                    <a:ea typeface="黑体" panose="02010609060101010101" pitchFamily="49" charset="-122"/>
                  </a:rPr>
                  <a:t>取不同值时，这些布尔函数是具有仿射等价的关系。</a:t>
                </a:r>
                <a:endParaRPr lang="en-US" altLang="zh-CN" sz="2400" dirty="0">
                  <a:latin typeface="黑体" panose="02010609060101010101" pitchFamily="49" charset="-122"/>
                  <a:ea typeface="黑体" panose="02010609060101010101" pitchFamily="49" charset="-122"/>
                </a:endParaRPr>
              </a:p>
              <a:p>
                <a:pPr marL="447675" indent="-447675" algn="just">
                  <a:spcBef>
                    <a:spcPts val="3000"/>
                  </a:spcBef>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通过数学证明的方法得到了一类一阶弹性函数的</a:t>
                </a:r>
                <a:r>
                  <a:rPr lang="zh-CN" altLang="en-US" sz="2400" dirty="0">
                    <a:solidFill>
                      <a:srgbClr val="0000FF"/>
                    </a:solidFill>
                    <a:latin typeface="黑体" panose="02010609060101010101" pitchFamily="49" charset="-122"/>
                    <a:ea typeface="黑体" panose="02010609060101010101" pitchFamily="49" charset="-122"/>
                  </a:rPr>
                  <a:t>快速代数免疫度大于等于</a:t>
                </a:r>
                <a:r>
                  <a:rPr lang="en-US" altLang="zh-CN" sz="2400" dirty="0">
                    <a:solidFill>
                      <a:srgbClr val="0000FF"/>
                    </a:solidFill>
                    <a:latin typeface="黑体" panose="02010609060101010101" pitchFamily="49" charset="-122"/>
                    <a:ea typeface="黑体" panose="02010609060101010101" pitchFamily="49" charset="-122"/>
                  </a:rPr>
                  <a:t>n-6</a:t>
                </a:r>
                <a:r>
                  <a:rPr lang="zh-CN" altLang="en-US" sz="2400" dirty="0">
                    <a:latin typeface="黑体" panose="02010609060101010101" pitchFamily="49" charset="-122"/>
                    <a:ea typeface="黑体" panose="02010609060101010101" pitchFamily="49" charset="-122"/>
                  </a:rPr>
                  <a:t>。于此同时，我们也证明了一些起源于 </a:t>
                </a:r>
                <a:r>
                  <a:rPr lang="en-US" altLang="zh-CN" sz="2400" dirty="0" err="1">
                    <a:solidFill>
                      <a:srgbClr val="0000FF"/>
                    </a:solidFill>
                    <a:latin typeface="黑体" panose="02010609060101010101" pitchFamily="49" charset="-122"/>
                    <a:ea typeface="黑体" panose="02010609060101010101" pitchFamily="49" charset="-122"/>
                  </a:rPr>
                  <a:t>Tu</a:t>
                </a:r>
                <a:r>
                  <a:rPr lang="en-US" altLang="zh-CN" sz="2400" dirty="0">
                    <a:solidFill>
                      <a:srgbClr val="0000FF"/>
                    </a:solidFill>
                    <a:latin typeface="黑体" panose="02010609060101010101" pitchFamily="49" charset="-122"/>
                    <a:ea typeface="黑体" panose="02010609060101010101" pitchFamily="49" charset="-122"/>
                  </a:rPr>
                  <a:t>-Deng</a:t>
                </a:r>
                <a:r>
                  <a:rPr lang="zh-CN" altLang="en-US" sz="2400" dirty="0">
                    <a:solidFill>
                      <a:srgbClr val="0000FF"/>
                    </a:solidFill>
                    <a:latin typeface="黑体" panose="02010609060101010101" pitchFamily="49" charset="-122"/>
                    <a:ea typeface="黑体" panose="02010609060101010101" pitchFamily="49" charset="-122"/>
                  </a:rPr>
                  <a:t>猜想的组合事实</a:t>
                </a:r>
                <a:r>
                  <a:rPr lang="zh-CN" altLang="en-US" sz="2400" dirty="0">
                    <a:latin typeface="黑体" panose="02010609060101010101" pitchFamily="49" charset="-122"/>
                    <a:ea typeface="黑体" panose="02010609060101010101" pitchFamily="49" charset="-122"/>
                  </a:rPr>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11" r="-111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E6A81581-6920-4B6C-B15B-BE83DB48FE11}" type="datetime1">
              <a:rPr lang="zh-CN" altLang="en-US" smtClean="0"/>
              <a:t>2020/6/12</a:t>
            </a:fld>
            <a:endParaRPr lang="en-US" altLang="zh-CN"/>
          </a:p>
        </p:txBody>
      </p:sp>
      <p:sp>
        <p:nvSpPr>
          <p:cNvPr id="6" name="灯片编号占位符 5"/>
          <p:cNvSpPr>
            <a:spLocks noGrp="1"/>
          </p:cNvSpPr>
          <p:nvPr>
            <p:ph type="sldNum" sz="quarter" idx="11"/>
          </p:nvPr>
        </p:nvSpPr>
        <p:spPr/>
        <p:txBody>
          <a:bodyPr/>
          <a:lstStyle/>
          <a:p>
            <a:pPr>
              <a:defRPr/>
            </a:pPr>
            <a:fld id="{D27DFC56-A372-4214-8903-B33B830A87A9}" type="slidenum">
              <a:rPr lang="en-US" altLang="zh-CN" smtClean="0"/>
              <a:pPr>
                <a:defRPr/>
              </a:pPr>
              <a:t>7</a:t>
            </a:fld>
            <a:r>
              <a:rPr lang="en-US" altLang="zh-CN"/>
              <a:t>/21</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effectLst/>
              </a:rPr>
              <a:t>布尔函数的平移等价性</a:t>
            </a:r>
          </a:p>
        </p:txBody>
      </p:sp>
      <p:sp>
        <p:nvSpPr>
          <p:cNvPr id="4" name="日期占位符 3"/>
          <p:cNvSpPr>
            <a:spLocks noGrp="1"/>
          </p:cNvSpPr>
          <p:nvPr>
            <p:ph type="dt" sz="half" idx="10"/>
          </p:nvPr>
        </p:nvSpPr>
        <p:spPr/>
        <p:txBody>
          <a:bodyPr/>
          <a:lstStyle/>
          <a:p>
            <a:pPr>
              <a:defRPr/>
            </a:pPr>
            <a:fld id="{AE63BE03-3AF0-4E15-8C57-F54DA074FC3E}" type="datetime1">
              <a:rPr lang="zh-CN" altLang="en-US" smtClean="0"/>
              <a:t>2020/6/12</a:t>
            </a:fld>
            <a:endParaRPr lang="en-US" altLang="zh-CN"/>
          </a:p>
        </p:txBody>
      </p:sp>
      <p:pic>
        <p:nvPicPr>
          <p:cNvPr id="54" name="图片 53"/>
          <p:cNvPicPr>
            <a:picLocks noChangeAspect="1"/>
          </p:cNvPicPr>
          <p:nvPr/>
        </p:nvPicPr>
        <p:blipFill>
          <a:blip r:embed="rId2"/>
          <a:stretch>
            <a:fillRect/>
          </a:stretch>
        </p:blipFill>
        <p:spPr>
          <a:xfrm>
            <a:off x="1115615" y="1843956"/>
            <a:ext cx="6984000" cy="2017092"/>
          </a:xfrm>
          <a:prstGeom prst="rect">
            <a:avLst/>
          </a:prstGeom>
        </p:spPr>
      </p:pic>
      <p:pic>
        <p:nvPicPr>
          <p:cNvPr id="55" name="图片 54"/>
          <p:cNvPicPr>
            <a:picLocks noChangeAspect="1"/>
          </p:cNvPicPr>
          <p:nvPr/>
        </p:nvPicPr>
        <p:blipFill>
          <a:blip r:embed="rId3"/>
          <a:stretch>
            <a:fillRect/>
          </a:stretch>
        </p:blipFill>
        <p:spPr>
          <a:xfrm>
            <a:off x="1115616" y="4038555"/>
            <a:ext cx="6984000" cy="1982733"/>
          </a:xfrm>
          <a:prstGeom prst="rect">
            <a:avLst/>
          </a:prstGeom>
        </p:spPr>
      </p:pic>
      <p:sp>
        <p:nvSpPr>
          <p:cNvPr id="3" name="文本框 2"/>
          <p:cNvSpPr txBox="1"/>
          <p:nvPr/>
        </p:nvSpPr>
        <p:spPr>
          <a:xfrm>
            <a:off x="1042864" y="1129556"/>
            <a:ext cx="2521024" cy="461665"/>
          </a:xfrm>
          <a:prstGeom prst="rect">
            <a:avLst/>
          </a:prstGeom>
          <a:noFill/>
        </p:spPr>
        <p:txBody>
          <a:bodyPr wrap="square" rtlCol="0">
            <a:spAutoFit/>
          </a:bodyPr>
          <a:lstStyle/>
          <a:p>
            <a:r>
              <a:rPr lang="en-US" altLang="zh-CN" sz="2400" b="1" dirty="0"/>
              <a:t>Carlet-Feng</a:t>
            </a:r>
            <a:r>
              <a:rPr lang="zh-CN" altLang="en-US" sz="2400" b="1" dirty="0"/>
              <a:t>函数</a:t>
            </a:r>
          </a:p>
        </p:txBody>
      </p:sp>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pPr>
                <a:defRPr/>
              </a:pPr>
              <a:t>8</a:t>
            </a:fld>
            <a:r>
              <a:rPr lang="en-US" altLang="zh-CN"/>
              <a:t>/21</a:t>
            </a:r>
            <a:endParaRPr lang="en-US" altLang="zh-CN" dirty="0"/>
          </a:p>
        </p:txBody>
      </p:sp>
    </p:spTree>
  </p:cSld>
  <p:clrMapOvr>
    <a:masterClrMapping/>
  </p:clrMapOvr>
</p:sld>
</file>

<file path=ppt/theme/theme1.xml><?xml version="1.0" encoding="utf-8"?>
<a:theme xmlns:a="http://schemas.openxmlformats.org/drawingml/2006/main" name="主题1">
  <a:themeElements>
    <a:clrScheme name="统一用的母版 3">
      <a:dk1>
        <a:srgbClr val="000000"/>
      </a:dk1>
      <a:lt1>
        <a:srgbClr val="FFFFFF"/>
      </a:lt1>
      <a:dk2>
        <a:srgbClr val="333300"/>
      </a:dk2>
      <a:lt2>
        <a:srgbClr val="C0C0C0"/>
      </a:lt2>
      <a:accent1>
        <a:srgbClr val="B5B68A"/>
      </a:accent1>
      <a:accent2>
        <a:srgbClr val="009999"/>
      </a:accent2>
      <a:accent3>
        <a:srgbClr val="FFFFFF"/>
      </a:accent3>
      <a:accent4>
        <a:srgbClr val="000000"/>
      </a:accent4>
      <a:accent5>
        <a:srgbClr val="D7D7C4"/>
      </a:accent5>
      <a:accent6>
        <a:srgbClr val="008A8A"/>
      </a:accent6>
      <a:hlink>
        <a:srgbClr val="B4B000"/>
      </a:hlink>
      <a:folHlink>
        <a:srgbClr val="CC9900"/>
      </a:folHlink>
    </a:clrScheme>
    <a:fontScheme name="统一用的母版">
      <a:majorFont>
        <a:latin typeface="Verdana"/>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defRPr>
        </a:defPPr>
      </a:lstStyle>
    </a:lnDef>
  </a:objectDefaults>
  <a:extraClrSchemeLst>
    <a:extraClrScheme>
      <a:clrScheme name="统一用的母版 1">
        <a:dk1>
          <a:srgbClr val="000000"/>
        </a:dk1>
        <a:lt1>
          <a:srgbClr val="FFFFFF"/>
        </a:lt1>
        <a:dk2>
          <a:srgbClr val="5B8802"/>
        </a:dk2>
        <a:lt2>
          <a:srgbClr val="333333"/>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clrMap bg1="lt1" tx1="dk1" bg2="lt2" tx2="dk2" accent1="accent1" accent2="accent2" accent3="accent3" accent4="accent4" accent5="accent5" accent6="accent6" hlink="hlink" folHlink="folHlink"/>
    </a:extraClrScheme>
    <a:extraClrScheme>
      <a:clrScheme name="统一用的母版 2">
        <a:dk1>
          <a:srgbClr val="000000"/>
        </a:dk1>
        <a:lt1>
          <a:srgbClr val="FFFFFF"/>
        </a:lt1>
        <a:dk2>
          <a:srgbClr val="CC6600"/>
        </a:dk2>
        <a:lt2>
          <a:srgbClr val="5F5F5F"/>
        </a:lt2>
        <a:accent1>
          <a:srgbClr val="CC9900"/>
        </a:accent1>
        <a:accent2>
          <a:srgbClr val="FF9900"/>
        </a:accent2>
        <a:accent3>
          <a:srgbClr val="FFFFFF"/>
        </a:accent3>
        <a:accent4>
          <a:srgbClr val="000000"/>
        </a:accent4>
        <a:accent5>
          <a:srgbClr val="E2CAAA"/>
        </a:accent5>
        <a:accent6>
          <a:srgbClr val="E78A00"/>
        </a:accent6>
        <a:hlink>
          <a:srgbClr val="FFCC00"/>
        </a:hlink>
        <a:folHlink>
          <a:srgbClr val="669900"/>
        </a:folHlink>
      </a:clrScheme>
      <a:clrMap bg1="lt1" tx1="dk1" bg2="lt2" tx2="dk2" accent1="accent1" accent2="accent2" accent3="accent3" accent4="accent4" accent5="accent5" accent6="accent6" hlink="hlink" folHlink="folHlink"/>
    </a:extraClrScheme>
    <a:extraClrScheme>
      <a:clrScheme name="统一用的母版 3">
        <a:dk1>
          <a:srgbClr val="000000"/>
        </a:dk1>
        <a:lt1>
          <a:srgbClr val="FFFFFF"/>
        </a:lt1>
        <a:dk2>
          <a:srgbClr val="333300"/>
        </a:dk2>
        <a:lt2>
          <a:srgbClr val="C0C0C0"/>
        </a:lt2>
        <a:accent1>
          <a:srgbClr val="B5B68A"/>
        </a:accent1>
        <a:accent2>
          <a:srgbClr val="009999"/>
        </a:accent2>
        <a:accent3>
          <a:srgbClr val="FFFFFF"/>
        </a:accent3>
        <a:accent4>
          <a:srgbClr val="000000"/>
        </a:accent4>
        <a:accent5>
          <a:srgbClr val="D7D7C4"/>
        </a:accent5>
        <a:accent6>
          <a:srgbClr val="008A8A"/>
        </a:accent6>
        <a:hlink>
          <a:srgbClr val="B4B0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统一用的母版">
  <a:themeElements>
    <a:clrScheme name="统一用的母版 3">
      <a:dk1>
        <a:srgbClr val="000000"/>
      </a:dk1>
      <a:lt1>
        <a:srgbClr val="FFFFFF"/>
      </a:lt1>
      <a:dk2>
        <a:srgbClr val="333300"/>
      </a:dk2>
      <a:lt2>
        <a:srgbClr val="C0C0C0"/>
      </a:lt2>
      <a:accent1>
        <a:srgbClr val="B5B68A"/>
      </a:accent1>
      <a:accent2>
        <a:srgbClr val="009999"/>
      </a:accent2>
      <a:accent3>
        <a:srgbClr val="FFFFFF"/>
      </a:accent3>
      <a:accent4>
        <a:srgbClr val="000000"/>
      </a:accent4>
      <a:accent5>
        <a:srgbClr val="D7D7C4"/>
      </a:accent5>
      <a:accent6>
        <a:srgbClr val="008A8A"/>
      </a:accent6>
      <a:hlink>
        <a:srgbClr val="B4B000"/>
      </a:hlink>
      <a:folHlink>
        <a:srgbClr val="CC9900"/>
      </a:folHlink>
    </a:clrScheme>
    <a:fontScheme name="统一用的母版">
      <a:majorFont>
        <a:latin typeface="Verdana"/>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defRPr>
        </a:defPPr>
      </a:lstStyle>
    </a:lnDef>
  </a:objectDefaults>
  <a:extraClrSchemeLst>
    <a:extraClrScheme>
      <a:clrScheme name="统一用的母版 1">
        <a:dk1>
          <a:srgbClr val="000000"/>
        </a:dk1>
        <a:lt1>
          <a:srgbClr val="FFFFFF"/>
        </a:lt1>
        <a:dk2>
          <a:srgbClr val="5B8802"/>
        </a:dk2>
        <a:lt2>
          <a:srgbClr val="333333"/>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clrMap bg1="lt1" tx1="dk1" bg2="lt2" tx2="dk2" accent1="accent1" accent2="accent2" accent3="accent3" accent4="accent4" accent5="accent5" accent6="accent6" hlink="hlink" folHlink="folHlink"/>
    </a:extraClrScheme>
    <a:extraClrScheme>
      <a:clrScheme name="统一用的母版 2">
        <a:dk1>
          <a:srgbClr val="000000"/>
        </a:dk1>
        <a:lt1>
          <a:srgbClr val="FFFFFF"/>
        </a:lt1>
        <a:dk2>
          <a:srgbClr val="CC6600"/>
        </a:dk2>
        <a:lt2>
          <a:srgbClr val="5F5F5F"/>
        </a:lt2>
        <a:accent1>
          <a:srgbClr val="CC9900"/>
        </a:accent1>
        <a:accent2>
          <a:srgbClr val="FF9900"/>
        </a:accent2>
        <a:accent3>
          <a:srgbClr val="FFFFFF"/>
        </a:accent3>
        <a:accent4>
          <a:srgbClr val="000000"/>
        </a:accent4>
        <a:accent5>
          <a:srgbClr val="E2CAAA"/>
        </a:accent5>
        <a:accent6>
          <a:srgbClr val="E78A00"/>
        </a:accent6>
        <a:hlink>
          <a:srgbClr val="FFCC00"/>
        </a:hlink>
        <a:folHlink>
          <a:srgbClr val="669900"/>
        </a:folHlink>
      </a:clrScheme>
      <a:clrMap bg1="lt1" tx1="dk1" bg2="lt2" tx2="dk2" accent1="accent1" accent2="accent2" accent3="accent3" accent4="accent4" accent5="accent5" accent6="accent6" hlink="hlink" folHlink="folHlink"/>
    </a:extraClrScheme>
    <a:extraClrScheme>
      <a:clrScheme name="统一用的母版 3">
        <a:dk1>
          <a:srgbClr val="000000"/>
        </a:dk1>
        <a:lt1>
          <a:srgbClr val="FFFFFF"/>
        </a:lt1>
        <a:dk2>
          <a:srgbClr val="333300"/>
        </a:dk2>
        <a:lt2>
          <a:srgbClr val="C0C0C0"/>
        </a:lt2>
        <a:accent1>
          <a:srgbClr val="B5B68A"/>
        </a:accent1>
        <a:accent2>
          <a:srgbClr val="009999"/>
        </a:accent2>
        <a:accent3>
          <a:srgbClr val="FFFFFF"/>
        </a:accent3>
        <a:accent4>
          <a:srgbClr val="000000"/>
        </a:accent4>
        <a:accent5>
          <a:srgbClr val="D7D7C4"/>
        </a:accent5>
        <a:accent6>
          <a:srgbClr val="008A8A"/>
        </a:accent6>
        <a:hlink>
          <a:srgbClr val="B4B0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154</TotalTime>
  <Words>1094</Words>
  <Application>Microsoft Office PowerPoint</Application>
  <PresentationFormat>全屏显示(4:3)</PresentationFormat>
  <Paragraphs>136</Paragraphs>
  <Slides>22</Slides>
  <Notes>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22</vt:i4>
      </vt:variant>
    </vt:vector>
  </HeadingPairs>
  <TitlesOfParts>
    <vt:vector size="36" baseType="lpstr">
      <vt:lpstr>黑体</vt:lpstr>
      <vt:lpstr>楷体</vt:lpstr>
      <vt:lpstr>宋体</vt:lpstr>
      <vt:lpstr>微软雅黑</vt:lpstr>
      <vt:lpstr>Agency FB</vt:lpstr>
      <vt:lpstr>Arial</vt:lpstr>
      <vt:lpstr>Arial Black</vt:lpstr>
      <vt:lpstr>Calibri</vt:lpstr>
      <vt:lpstr>Cambria Math</vt:lpstr>
      <vt:lpstr>Times New Roman</vt:lpstr>
      <vt:lpstr>Verdana</vt:lpstr>
      <vt:lpstr>Wingdings</vt:lpstr>
      <vt:lpstr>主题1</vt:lpstr>
      <vt:lpstr>统一用的母版</vt:lpstr>
      <vt:lpstr>布尔函数平移等价性及快速代数免疫度下界研究</vt:lpstr>
      <vt:lpstr>纲要</vt:lpstr>
      <vt:lpstr>背景及意义</vt:lpstr>
      <vt:lpstr>纲要</vt:lpstr>
      <vt:lpstr>研究现状</vt:lpstr>
      <vt:lpstr>研究现状</vt:lpstr>
      <vt:lpstr>纲要</vt:lpstr>
      <vt:lpstr>研究内容</vt:lpstr>
      <vt:lpstr>布尔函数的平移等价性</vt:lpstr>
      <vt:lpstr>布尔函数的平移等价性</vt:lpstr>
      <vt:lpstr>布尔函数的平移等价性</vt:lpstr>
      <vt:lpstr>布尔函数的平移等价性</vt:lpstr>
      <vt:lpstr>布尔函数的平移等价性</vt:lpstr>
      <vt:lpstr>布尔函数的快速代数免疫度的下界</vt:lpstr>
      <vt:lpstr>布尔函数的快速代数免疫度的下界</vt:lpstr>
      <vt:lpstr>布尔函数的快速代数免疫度的下界</vt:lpstr>
      <vt:lpstr>布尔函数的快速代数免疫度的下界</vt:lpstr>
      <vt:lpstr>纲要</vt:lpstr>
      <vt:lpstr>总结与展望</vt:lpstr>
      <vt:lpstr>总结与展望</vt:lpstr>
      <vt:lpstr>攻读硕士学位期间科研成果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多主体使用控制管理模型研究</dc:title>
  <dc:creator>SmartOwen</dc:creator>
  <cp:lastModifiedBy>zhangliu</cp:lastModifiedBy>
  <cp:revision>451</cp:revision>
  <dcterms:created xsi:type="dcterms:W3CDTF">2016-05-29T01:48:00Z</dcterms:created>
  <dcterms:modified xsi:type="dcterms:W3CDTF">2020-06-12T12:36:48Z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