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475" r:id="rId3"/>
    <p:sldId id="474" r:id="rId4"/>
    <p:sldId id="546" r:id="rId5"/>
    <p:sldId id="548" r:id="rId6"/>
    <p:sldId id="549" r:id="rId7"/>
    <p:sldId id="550" r:id="rId8"/>
    <p:sldId id="555" r:id="rId9"/>
    <p:sldId id="557" r:id="rId10"/>
    <p:sldId id="556" r:id="rId11"/>
    <p:sldId id="558" r:id="rId12"/>
    <p:sldId id="559" r:id="rId13"/>
    <p:sldId id="560" r:id="rId14"/>
    <p:sldId id="561" r:id="rId15"/>
    <p:sldId id="562" r:id="rId16"/>
    <p:sldId id="563" r:id="rId17"/>
    <p:sldId id="564" r:id="rId18"/>
    <p:sldId id="565" r:id="rId19"/>
    <p:sldId id="567" r:id="rId20"/>
    <p:sldId id="49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C5941D2C-746D-4138-94E4-715D4FF9F2DE}">
          <p14:sldIdLst>
            <p14:sldId id="475"/>
            <p14:sldId id="474"/>
            <p14:sldId id="546"/>
            <p14:sldId id="548"/>
            <p14:sldId id="549"/>
            <p14:sldId id="550"/>
            <p14:sldId id="555"/>
            <p14:sldId id="557"/>
            <p14:sldId id="556"/>
            <p14:sldId id="558"/>
            <p14:sldId id="559"/>
            <p14:sldId id="560"/>
            <p14:sldId id="561"/>
            <p14:sldId id="562"/>
            <p14:sldId id="563"/>
            <p14:sldId id="564"/>
            <p14:sldId id="565"/>
            <p14:sldId id="567"/>
            <p14:sldId id="4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F76"/>
    <a:srgbClr val="DFD2B8"/>
    <a:srgbClr val="DEC465"/>
    <a:srgbClr val="E68900"/>
    <a:srgbClr val="FFFFFF"/>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4670" autoAdjust="0"/>
  </p:normalViewPr>
  <p:slideViewPr>
    <p:cSldViewPr snapToGrid="0">
      <p:cViewPr varScale="1">
        <p:scale>
          <a:sx n="83" d="100"/>
          <a:sy n="83" d="100"/>
        </p:scale>
        <p:origin x="237" y="39"/>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2040204020203" pitchFamily="34" charset="-122"/>
              <a:ea typeface="微软雅黑"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2040204020203" pitchFamily="34" charset="-122"/>
                <a:ea typeface="微软雅黑" panose="020B0502040204020203" pitchFamily="34" charset="-122"/>
              </a:rPr>
            </a:fld>
            <a:endParaRPr lang="zh-CN" altLang="en-US">
              <a:latin typeface="微软雅黑" panose="020B0502040204020203" pitchFamily="34" charset="-122"/>
              <a:ea typeface="微软雅黑"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2040204020203" pitchFamily="34" charset="-122"/>
              <a:ea typeface="微软雅黑"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2040204020203" pitchFamily="34" charset="-122"/>
                <a:ea typeface="微软雅黑" panose="020B0502040204020203" pitchFamily="34" charset="-122"/>
              </a:rPr>
            </a:fld>
            <a:endParaRPr lang="zh-CN" altLang="en-US">
              <a:latin typeface="微软雅黑" panose="020B0502040204020203" pitchFamily="34" charset="-122"/>
              <a:ea typeface="微软雅黑" panose="020B0502040204020203"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2040204020203" pitchFamily="34" charset="-122"/>
                <a:ea typeface="微软雅黑"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2040204020203" pitchFamily="34" charset="-122"/>
                <a:ea typeface="微软雅黑" panose="020B0502040204020203"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2040204020203" pitchFamily="34" charset="-122"/>
                <a:ea typeface="微软雅黑"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2040204020203" pitchFamily="34" charset="-122"/>
                <a:ea typeface="微软雅黑" panose="020B0502040204020203"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2040204020203" pitchFamily="34" charset="-122"/>
        <a:ea typeface="微软雅黑" panose="020B0502040204020203" pitchFamily="34" charset="-122"/>
        <a:cs typeface="+mn-cs"/>
      </a:defRPr>
    </a:lvl1pPr>
    <a:lvl2pPr marL="457200" algn="l" defTabSz="914400" rtl="0" eaLnBrk="1" latinLnBrk="0" hangingPunct="1">
      <a:defRPr sz="1200" kern="1200">
        <a:solidFill>
          <a:schemeClr val="tx1"/>
        </a:solidFill>
        <a:latin typeface="微软雅黑" panose="020B0502040204020203" pitchFamily="34" charset="-122"/>
        <a:ea typeface="微软雅黑" panose="020B0502040204020203" pitchFamily="34" charset="-122"/>
        <a:cs typeface="+mn-cs"/>
      </a:defRPr>
    </a:lvl2pPr>
    <a:lvl3pPr marL="914400" algn="l" defTabSz="914400" rtl="0" eaLnBrk="1" latinLnBrk="0" hangingPunct="1">
      <a:defRPr sz="1200" kern="1200">
        <a:solidFill>
          <a:schemeClr val="tx1"/>
        </a:solidFill>
        <a:latin typeface="微软雅黑" panose="020B0502040204020203" pitchFamily="34" charset="-122"/>
        <a:ea typeface="微软雅黑" panose="020B0502040204020203" pitchFamily="34" charset="-122"/>
        <a:cs typeface="+mn-cs"/>
      </a:defRPr>
    </a:lvl3pPr>
    <a:lvl4pPr marL="1371600" algn="l" defTabSz="914400" rtl="0" eaLnBrk="1" latinLnBrk="0" hangingPunct="1">
      <a:defRPr sz="1200" kern="1200">
        <a:solidFill>
          <a:schemeClr val="tx1"/>
        </a:solidFill>
        <a:latin typeface="微软雅黑" panose="020B0502040204020203" pitchFamily="34" charset="-122"/>
        <a:ea typeface="微软雅黑" panose="020B0502040204020203" pitchFamily="34" charset="-122"/>
        <a:cs typeface="+mn-cs"/>
      </a:defRPr>
    </a:lvl4pPr>
    <a:lvl5pPr marL="1828800" algn="l" defTabSz="914400" rtl="0" eaLnBrk="1" latinLnBrk="0" hangingPunct="1">
      <a:defRPr sz="1200" kern="1200">
        <a:solidFill>
          <a:schemeClr val="tx1"/>
        </a:solidFill>
        <a:latin typeface="微软雅黑" panose="020B0502040204020203" pitchFamily="34" charset="-122"/>
        <a:ea typeface="微软雅黑"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90204" pitchFamily="34" charset="0"/>
                <a:ea typeface="微软雅黑" panose="020B0502040204020203"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2040204020203"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2040204020203"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2040204020203"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2040204020203"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2040204020203"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2040204020203"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2040204020203"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90204" pitchFamily="34" charset="0"/>
                <a:ea typeface="微软雅黑"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90204" pitchFamily="34" charset="0"/>
                <a:ea typeface="微软雅黑" panose="020B0502040204020203"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2040204020203"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90204" pitchFamily="34" charset="0"/>
                <a:ea typeface="微软雅黑" panose="020B0502040204020203"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2040204020203"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2040204020203"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90204" pitchFamily="34" charset="0"/>
                <a:ea typeface="微软雅黑" panose="020B0502040204020203"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90204" pitchFamily="34" charset="0"/>
                <a:ea typeface="微软雅黑" panose="020B0502040204020203"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90204" pitchFamily="34" charset="0"/>
                <a:ea typeface="微软雅黑" panose="020B0502040204020203"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90204" pitchFamily="34" charset="0"/>
          <a:ea typeface="微软雅黑" panose="020B0502040204020203"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2040204020203"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2040204020203"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2040204020203"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2040204020203"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399047"/>
          </a:xfrm>
          <a:prstGeom prst="rect">
            <a:avLst/>
          </a:prstGeom>
        </p:spPr>
      </p:pic>
      <p:sp>
        <p:nvSpPr>
          <p:cNvPr id="4" name="TextBox 6"/>
          <p:cNvSpPr txBox="1"/>
          <p:nvPr/>
        </p:nvSpPr>
        <p:spPr>
          <a:xfrm>
            <a:off x="4180205" y="2186305"/>
            <a:ext cx="5307965" cy="706755"/>
          </a:xfrm>
          <a:prstGeom prst="rect">
            <a:avLst/>
          </a:prstGeom>
          <a:noFill/>
          <a:ln w="9525">
            <a:noFill/>
          </a:ln>
          <a:effectLst/>
        </p:spPr>
        <p:txBody>
          <a:bodyPr wrap="square" anchor="ctr">
            <a:spAutoFit/>
          </a:bodyPr>
          <a:lstStyle/>
          <a:p>
            <a:pPr algn="ctr"/>
            <a:r>
              <a:rPr lang="de-DE" altLang="zh-CN" sz="40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SF Pro Display" charset="0"/>
                <a:ea typeface="微软雅黑" panose="020B0502040204020203" pitchFamily="34" charset="-122"/>
                <a:cs typeface="SF Pro Display" charset="0"/>
              </a:rPr>
              <a:t>Qiandaohu</a:t>
            </a:r>
            <a:r>
              <a:rPr lang="de-DE" altLang="zh-CN"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SF Pro Display" charset="0"/>
                <a:ea typeface="微软雅黑" panose="020B0502040204020203" pitchFamily="34" charset="-122"/>
                <a:cs typeface="SF Pro Display" charset="0"/>
              </a:rPr>
              <a:t> </a:t>
            </a:r>
            <a:r>
              <a:rPr lang="de-DE" altLang="zh-CN" sz="40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SF Pro Display" charset="0"/>
                <a:ea typeface="微软雅黑" panose="020B0502040204020203" pitchFamily="34" charset="-122"/>
                <a:cs typeface="SF Pro Display" charset="0"/>
              </a:rPr>
              <a:t>Ecovillage</a:t>
            </a:r>
            <a:endParaRPr lang="de-DE" altLang="zh-CN" sz="40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SF Pro Display" charset="0"/>
              <a:ea typeface="微软雅黑" panose="020B0502040204020203" pitchFamily="34" charset="-122"/>
              <a:cs typeface="SF Pro Display" charset="0"/>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58386"/>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9" name="TextBox 6"/>
          <p:cNvSpPr txBox="1"/>
          <p:nvPr/>
        </p:nvSpPr>
        <p:spPr>
          <a:xfrm rot="5400000">
            <a:off x="-2440671" y="2941404"/>
            <a:ext cx="6047740" cy="1198880"/>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en-US" altLang="de-DE" sz="3600" b="1" dirty="0" smtClean="0">
                <a:solidFill>
                  <a:srgbClr val="5F5F5F"/>
                </a:solidFill>
                <a:latin typeface="Broadway" panose="04040905080B02020502" pitchFamily="82" charset="0"/>
                <a:ea typeface="微软雅黑" panose="020B0502040204020203" pitchFamily="34" charset="-122"/>
                <a:sym typeface="+mn-ea"/>
              </a:rPr>
              <a:t>What do we do in the Ecovillage?</a:t>
            </a:r>
            <a:r>
              <a:rPr lang="en-US" altLang="de-DE" sz="3600" b="1" dirty="0" smtClean="0">
                <a:solidFill>
                  <a:srgbClr val="5F5F5F"/>
                </a:solidFill>
                <a:latin typeface="Broadway" panose="04040905080B02020502" pitchFamily="82" charset="0"/>
                <a:ea typeface="微软雅黑" panose="020B0502040204020203" pitchFamily="34" charset="-122"/>
              </a:rPr>
              <a:t> </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sp>
        <p:nvSpPr>
          <p:cNvPr id="11" name="文本框 8"/>
          <p:cNvSpPr txBox="1"/>
          <p:nvPr/>
        </p:nvSpPr>
        <p:spPr>
          <a:xfrm>
            <a:off x="3812721" y="872043"/>
            <a:ext cx="6762046" cy="1138773"/>
          </a:xfrm>
          <a:prstGeom prst="rect">
            <a:avLst/>
          </a:prstGeom>
          <a:noFill/>
        </p:spPr>
        <p:txBody>
          <a:bodyPr wrap="square" rtlCol="0">
            <a:spAutoFit/>
          </a:bodyPr>
          <a:lstStyle/>
          <a:p>
            <a:r>
              <a:rPr lang="en-US" sz="3600" b="1" dirty="0" smtClean="0">
                <a:latin typeface="Arial" panose="020B0604020202090204" pitchFamily="34" charset="0"/>
                <a:ea typeface="楷体" panose="02010609060101010101" charset="-122"/>
                <a:sym typeface="+mn-ea"/>
              </a:rPr>
              <a:t>3. </a:t>
            </a:r>
            <a:r>
              <a:rPr lang="en-US" sz="3200" b="1" dirty="0" err="1" smtClean="0">
                <a:latin typeface="Arial" panose="020B0604020202090204" pitchFamily="34" charset="0"/>
                <a:ea typeface="楷体" panose="02010609060101010101" charset="-122"/>
                <a:sym typeface="+mn-ea"/>
              </a:rPr>
              <a:t>Practising</a:t>
            </a:r>
            <a:r>
              <a:rPr lang="en-US" sz="3200" b="1" dirty="0" smtClean="0">
                <a:latin typeface="Arial" panose="020B0604020202090204" pitchFamily="34" charset="0"/>
                <a:ea typeface="楷体" panose="02010609060101010101" charset="-122"/>
                <a:sym typeface="+mn-ea"/>
              </a:rPr>
              <a:t> </a:t>
            </a:r>
            <a:r>
              <a:rPr lang="en-US" sz="3200" b="1" dirty="0">
                <a:latin typeface="Arial" panose="020B0604020202090204" pitchFamily="34" charset="0"/>
                <a:ea typeface="楷体" panose="02010609060101010101" charset="-122"/>
                <a:sym typeface="+mn-ea"/>
              </a:rPr>
              <a:t>lifestyle </a:t>
            </a:r>
            <a:r>
              <a:rPr lang="en-US" sz="3200" b="1" dirty="0" smtClean="0">
                <a:latin typeface="Arial" panose="020B0604020202090204" pitchFamily="34" charset="0"/>
                <a:ea typeface="楷体" panose="02010609060101010101" charset="-122"/>
                <a:sym typeface="+mn-ea"/>
              </a:rPr>
              <a:t>of</a:t>
            </a:r>
            <a:r>
              <a:rPr lang="en-US" sz="3200" b="1" dirty="0">
                <a:latin typeface="Arial" panose="020B0604020202090204" pitchFamily="34" charset="0"/>
                <a:ea typeface="楷体" panose="02010609060101010101" charset="-122"/>
                <a:sym typeface="+mn-ea"/>
              </a:rPr>
              <a:t> </a:t>
            </a:r>
            <a:endParaRPr lang="en-US" sz="3200" b="1" dirty="0" smtClean="0">
              <a:latin typeface="Arial" panose="020B0604020202090204" pitchFamily="34" charset="0"/>
              <a:ea typeface="楷体" panose="02010609060101010101" charset="-122"/>
              <a:sym typeface="+mn-ea"/>
            </a:endParaRPr>
          </a:p>
          <a:p>
            <a:r>
              <a:rPr lang="en-US" sz="3200" b="1" dirty="0" smtClean="0">
                <a:latin typeface="Arial" panose="020B0604020202090204" pitchFamily="34" charset="0"/>
                <a:ea typeface="楷体" panose="02010609060101010101" charset="-122"/>
                <a:sym typeface="+mn-ea"/>
              </a:rPr>
              <a:t>     zero </a:t>
            </a:r>
            <a:r>
              <a:rPr lang="en-US" sz="3200" b="1" dirty="0">
                <a:latin typeface="Arial" panose="020B0604020202090204" pitchFamily="34" charset="0"/>
                <a:ea typeface="楷体" panose="02010609060101010101" charset="-122"/>
                <a:sym typeface="+mn-ea"/>
              </a:rPr>
              <a:t>waste </a:t>
            </a:r>
            <a:r>
              <a:rPr lang="en-US" sz="3200" b="1" dirty="0" smtClean="0">
                <a:latin typeface="Arial" panose="020B0604020202090204" pitchFamily="34" charset="0"/>
                <a:ea typeface="楷体" panose="02010609060101010101" charset="-122"/>
                <a:sym typeface="+mn-ea"/>
              </a:rPr>
              <a:t>zero </a:t>
            </a:r>
            <a:r>
              <a:rPr lang="en-US" sz="3200" b="1" dirty="0">
                <a:latin typeface="Arial" panose="020B0604020202090204" pitchFamily="34" charset="0"/>
                <a:ea typeface="楷体" panose="02010609060101010101" charset="-122"/>
                <a:sym typeface="+mn-ea"/>
              </a:rPr>
              <a:t>pollution</a:t>
            </a:r>
            <a:endParaRPr lang="en-US" sz="3200" b="1" dirty="0">
              <a:latin typeface="Arial" panose="020B0604020202090204" pitchFamily="34" charset="0"/>
              <a:ea typeface="楷体" panose="02010609060101010101" charset="-122"/>
              <a:sym typeface="+mn-ea"/>
            </a:endParaRPr>
          </a:p>
        </p:txBody>
      </p:sp>
      <p:sp>
        <p:nvSpPr>
          <p:cNvPr id="15" name="文本框 99"/>
          <p:cNvSpPr txBox="1"/>
          <p:nvPr/>
        </p:nvSpPr>
        <p:spPr>
          <a:xfrm>
            <a:off x="2582282" y="2564282"/>
            <a:ext cx="8482965" cy="3108543"/>
          </a:xfrm>
          <a:prstGeom prst="rect">
            <a:avLst/>
          </a:prstGeom>
          <a:noFill/>
          <a:ln w="9525">
            <a:noFill/>
          </a:ln>
        </p:spPr>
        <p:txBody>
          <a:bodyPr wrap="square">
            <a:spAutoFit/>
          </a:bodyPr>
          <a:lstStyle/>
          <a:p>
            <a:pPr indent="0" algn="just"/>
            <a:r>
              <a:rPr lang="en-US" sz="2800" dirty="0">
                <a:latin typeface="Arial" panose="020B0604020202090204" pitchFamily="34" charset="0"/>
                <a:ea typeface="宋体" panose="02010600030101010101" pitchFamily="2" charset="-122"/>
              </a:rPr>
              <a:t>    The </a:t>
            </a:r>
            <a:r>
              <a:rPr lang="en-US" sz="2800" dirty="0" smtClean="0">
                <a:latin typeface="Arial" panose="020B0604020202090204" pitchFamily="34" charset="0"/>
                <a:ea typeface="宋体" panose="02010600030101010101" pitchFamily="2" charset="-122"/>
              </a:rPr>
              <a:t>Ecovillage </a:t>
            </a:r>
            <a:r>
              <a:rPr lang="en-US" sz="2800" dirty="0">
                <a:latin typeface="Arial" panose="020B0604020202090204" pitchFamily="34" charset="0"/>
                <a:ea typeface="宋体" panose="02010600030101010101" pitchFamily="2" charset="-122"/>
              </a:rPr>
              <a:t>is practicing a life that tends to zero waste and zero pollution. By now, all one-off disposable household items (toilet paper, sanitary napkins, etc.) are avoided, chemical based cleaning supplies and skincare products are no longer used. (home-made cleaning supplies, Handmade soap, </a:t>
            </a:r>
            <a:r>
              <a:rPr lang="en-US" sz="2800" dirty="0" smtClean="0">
                <a:latin typeface="Arial" panose="020B0604020202090204" pitchFamily="34" charset="0"/>
                <a:ea typeface="宋体" panose="02010600030101010101" pitchFamily="2" charset="-122"/>
              </a:rPr>
              <a:t>toothpaste </a:t>
            </a:r>
            <a:r>
              <a:rPr lang="en-US" sz="2800" dirty="0" err="1" smtClean="0">
                <a:latin typeface="Arial" panose="020B0604020202090204" pitchFamily="34" charset="0"/>
                <a:ea typeface="宋体" panose="02010600030101010101" pitchFamily="2" charset="-122"/>
              </a:rPr>
              <a:t>etc</a:t>
            </a:r>
            <a:r>
              <a:rPr lang="en-US" sz="2800" dirty="0" smtClean="0">
                <a:latin typeface="Arial" panose="020B0604020202090204" pitchFamily="34" charset="0"/>
                <a:ea typeface="宋体" panose="02010600030101010101" pitchFamily="2" charset="-122"/>
              </a:rPr>
              <a:t> .)</a:t>
            </a:r>
            <a:endParaRPr lang="zh-CN" altLang="en-US" sz="2800" dirty="0"/>
          </a:p>
        </p:txBody>
      </p:sp>
      <p:cxnSp>
        <p:nvCxnSpPr>
          <p:cNvPr id="17" name="Gerader Verbinder 16"/>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0281"/>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pic>
        <p:nvPicPr>
          <p:cNvPr id="7" name="图片 4" descr="G:\生态村宣传片素材\106自制无化学添加的洗涤液 肥皂.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94100" y="424810"/>
            <a:ext cx="9728571" cy="5658639"/>
          </a:xfrm>
          <a:prstGeom prst="rect">
            <a:avLst/>
          </a:prstGeom>
          <a:noFill/>
          <a:ln>
            <a:noFill/>
          </a:ln>
        </p:spPr>
      </p:pic>
      <p:sp>
        <p:nvSpPr>
          <p:cNvPr id="8" name="文本框 8"/>
          <p:cNvSpPr txBox="1"/>
          <p:nvPr/>
        </p:nvSpPr>
        <p:spPr>
          <a:xfrm>
            <a:off x="3908664" y="6261530"/>
            <a:ext cx="5316993" cy="461665"/>
          </a:xfrm>
          <a:prstGeom prst="rect">
            <a:avLst/>
          </a:prstGeom>
          <a:noFill/>
        </p:spPr>
        <p:txBody>
          <a:bodyPr wrap="square" rtlCol="0">
            <a:spAutoFit/>
          </a:bodyPr>
          <a:lstStyle/>
          <a:p>
            <a:r>
              <a:rPr lang="en-US" sz="2400" dirty="0" smtClean="0">
                <a:latin typeface="Arial" panose="020B0604020202090204" pitchFamily="34" charset="0"/>
                <a:ea typeface="楷体" panose="02010609060101010101" charset="-122"/>
                <a:sym typeface="+mn-ea"/>
              </a:rPr>
              <a:t>lifestyle of zero </a:t>
            </a:r>
            <a:r>
              <a:rPr lang="en-US" sz="2400" dirty="0">
                <a:latin typeface="Arial" panose="020B0604020202090204" pitchFamily="34" charset="0"/>
                <a:ea typeface="楷体" panose="02010609060101010101" charset="-122"/>
                <a:sym typeface="+mn-ea"/>
              </a:rPr>
              <a:t>waste </a:t>
            </a:r>
            <a:r>
              <a:rPr lang="en-US" sz="2400" dirty="0" smtClean="0">
                <a:latin typeface="Arial" panose="020B0604020202090204" pitchFamily="34" charset="0"/>
                <a:ea typeface="楷体" panose="02010609060101010101" charset="-122"/>
                <a:sym typeface="+mn-ea"/>
              </a:rPr>
              <a:t>zero </a:t>
            </a:r>
            <a:r>
              <a:rPr lang="en-US" sz="2400" dirty="0">
                <a:latin typeface="Arial" panose="020B0604020202090204" pitchFamily="34" charset="0"/>
                <a:ea typeface="楷体" panose="02010609060101010101" charset="-122"/>
                <a:sym typeface="+mn-ea"/>
              </a:rPr>
              <a:t>pollution</a:t>
            </a:r>
            <a:endParaRPr lang="en-US" sz="2400" dirty="0">
              <a:latin typeface="Arial" panose="020B0604020202090204" pitchFamily="34" charset="0"/>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57924"/>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9" name="TextBox 6"/>
          <p:cNvSpPr txBox="1"/>
          <p:nvPr/>
        </p:nvSpPr>
        <p:spPr>
          <a:xfrm rot="5400000">
            <a:off x="-2440671" y="2941404"/>
            <a:ext cx="6047740" cy="1198880"/>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en-US" altLang="de-DE" sz="3600" b="1" dirty="0" smtClean="0">
                <a:solidFill>
                  <a:srgbClr val="5F5F5F"/>
                </a:solidFill>
                <a:latin typeface="Broadway" panose="04040905080B02020502" pitchFamily="82" charset="0"/>
                <a:ea typeface="微软雅黑" panose="020B0502040204020203" pitchFamily="34" charset="-122"/>
                <a:sym typeface="+mn-ea"/>
              </a:rPr>
              <a:t>What do we do in the Ecovillage?</a:t>
            </a:r>
            <a:r>
              <a:rPr lang="en-US" altLang="de-DE" sz="3600" b="1" dirty="0" smtClean="0">
                <a:solidFill>
                  <a:srgbClr val="5F5F5F"/>
                </a:solidFill>
                <a:latin typeface="Broadway" panose="04040905080B02020502" pitchFamily="82" charset="0"/>
                <a:ea typeface="微软雅黑" panose="020B0502040204020203" pitchFamily="34" charset="-122"/>
              </a:rPr>
              <a:t> </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sp>
        <p:nvSpPr>
          <p:cNvPr id="11" name="文本框 8"/>
          <p:cNvSpPr txBox="1"/>
          <p:nvPr/>
        </p:nvSpPr>
        <p:spPr>
          <a:xfrm>
            <a:off x="2732448" y="779969"/>
            <a:ext cx="9079448" cy="1569660"/>
          </a:xfrm>
          <a:prstGeom prst="rect">
            <a:avLst/>
          </a:prstGeom>
          <a:noFill/>
        </p:spPr>
        <p:txBody>
          <a:bodyPr wrap="square" rtlCol="0">
            <a:spAutoFit/>
          </a:bodyPr>
          <a:lstStyle/>
          <a:p>
            <a:r>
              <a:rPr lang="en-US" sz="3200" b="1" dirty="0" smtClean="0">
                <a:latin typeface="Arial" panose="020B0604020202090204" pitchFamily="34" charset="0"/>
                <a:ea typeface="楷体" panose="02010609060101010101" charset="-122"/>
                <a:sym typeface="+mn-ea"/>
              </a:rPr>
              <a:t>4. Experiencing </a:t>
            </a:r>
            <a:r>
              <a:rPr lang="en-US" sz="3200" b="1" dirty="0">
                <a:latin typeface="Arial" panose="020B0604020202090204" pitchFamily="34" charset="0"/>
                <a:ea typeface="楷体" panose="02010609060101010101" charset="-122"/>
                <a:sym typeface="+mn-ea"/>
              </a:rPr>
              <a:t>lifestyle </a:t>
            </a:r>
            <a:r>
              <a:rPr lang="en-US" sz="3200" b="1" dirty="0" smtClean="0">
                <a:latin typeface="Arial" panose="020B0604020202090204" pitchFamily="34" charset="0"/>
                <a:ea typeface="楷体" panose="02010609060101010101" charset="-122"/>
                <a:sym typeface="+mn-ea"/>
              </a:rPr>
              <a:t>which </a:t>
            </a:r>
            <a:r>
              <a:rPr lang="en-US" sz="3200" b="1" dirty="0">
                <a:latin typeface="Arial" panose="020B0604020202090204" pitchFamily="34" charset="0"/>
                <a:ea typeface="楷体" panose="02010609060101010101" charset="-122"/>
                <a:sym typeface="+mn-ea"/>
              </a:rPr>
              <a:t>is </a:t>
            </a:r>
            <a:endParaRPr lang="en-US" sz="3200" b="1" dirty="0" smtClean="0">
              <a:latin typeface="Arial" panose="020B0604020202090204" pitchFamily="34" charset="0"/>
              <a:ea typeface="楷体" panose="02010609060101010101" charset="-122"/>
              <a:sym typeface="+mn-ea"/>
            </a:endParaRPr>
          </a:p>
          <a:p>
            <a:r>
              <a:rPr lang="en-US" sz="3200" b="1" dirty="0">
                <a:latin typeface="Arial" panose="020B0604020202090204" pitchFamily="34" charset="0"/>
                <a:ea typeface="楷体" panose="02010609060101010101" charset="-122"/>
                <a:sym typeface="+mn-ea"/>
              </a:rPr>
              <a:t> </a:t>
            </a:r>
            <a:r>
              <a:rPr lang="en-US" sz="3200" b="1" dirty="0" smtClean="0">
                <a:latin typeface="Arial" panose="020B0604020202090204" pitchFamily="34" charset="0"/>
                <a:ea typeface="楷体" panose="02010609060101010101" charset="-122"/>
                <a:sym typeface="+mn-ea"/>
              </a:rPr>
              <a:t>   in </a:t>
            </a:r>
            <a:r>
              <a:rPr lang="en-US" sz="3200" b="1" dirty="0">
                <a:latin typeface="Arial" panose="020B0604020202090204" pitchFamily="34" charset="0"/>
                <a:ea typeface="楷体" panose="02010609060101010101" charset="-122"/>
                <a:sym typeface="+mn-ea"/>
              </a:rPr>
              <a:t>unity </a:t>
            </a:r>
            <a:r>
              <a:rPr lang="en-US" sz="3200" b="1" dirty="0" smtClean="0">
                <a:latin typeface="Arial" panose="020B0604020202090204" pitchFamily="34" charset="0"/>
                <a:ea typeface="楷体" panose="02010609060101010101" charset="-122"/>
                <a:sym typeface="+mn-ea"/>
              </a:rPr>
              <a:t>and unison </a:t>
            </a:r>
            <a:r>
              <a:rPr lang="en-US" sz="3200" b="1" dirty="0">
                <a:latin typeface="Arial" panose="020B0604020202090204" pitchFamily="34" charset="0"/>
                <a:ea typeface="楷体" panose="02010609060101010101" charset="-122"/>
                <a:sym typeface="+mn-ea"/>
              </a:rPr>
              <a:t>with Nature, </a:t>
            </a:r>
            <a:r>
              <a:rPr lang="en-US" sz="3200" b="1" dirty="0" smtClean="0">
                <a:latin typeface="Arial" panose="020B0604020202090204" pitchFamily="34" charset="0"/>
                <a:ea typeface="楷体" panose="02010609060101010101" charset="-122"/>
                <a:sym typeface="+mn-ea"/>
              </a:rPr>
              <a:t>and    </a:t>
            </a:r>
            <a:endParaRPr lang="en-US" sz="3200" b="1" dirty="0" smtClean="0">
              <a:latin typeface="Arial" panose="020B0604020202090204" pitchFamily="34" charset="0"/>
              <a:ea typeface="楷体" panose="02010609060101010101" charset="-122"/>
              <a:sym typeface="+mn-ea"/>
            </a:endParaRPr>
          </a:p>
          <a:p>
            <a:r>
              <a:rPr lang="en-US" sz="3200" b="1" dirty="0">
                <a:latin typeface="Arial" panose="020B0604020202090204" pitchFamily="34" charset="0"/>
                <a:ea typeface="楷体" panose="02010609060101010101" charset="-122"/>
                <a:sym typeface="+mn-ea"/>
              </a:rPr>
              <a:t> </a:t>
            </a:r>
            <a:r>
              <a:rPr lang="en-US" sz="3200" b="1" dirty="0" smtClean="0">
                <a:latin typeface="Arial" panose="020B0604020202090204" pitchFamily="34" charset="0"/>
                <a:ea typeface="楷体" panose="02010609060101010101" charset="-122"/>
                <a:sym typeface="+mn-ea"/>
              </a:rPr>
              <a:t>   enjoying </a:t>
            </a:r>
            <a:r>
              <a:rPr lang="en-US" sz="3200" b="1" dirty="0">
                <a:latin typeface="Arial" panose="020B0604020202090204" pitchFamily="34" charset="0"/>
                <a:ea typeface="楷体" panose="02010609060101010101" charset="-122"/>
                <a:sym typeface="+mn-ea"/>
              </a:rPr>
              <a:t>the corresponding abundance </a:t>
            </a:r>
            <a:endParaRPr lang="en-US" sz="3200" b="1" dirty="0">
              <a:latin typeface="Arial" panose="020B0604020202090204" pitchFamily="34" charset="0"/>
              <a:ea typeface="楷体" panose="02010609060101010101" charset="-122"/>
              <a:sym typeface="+mn-ea"/>
            </a:endParaRPr>
          </a:p>
        </p:txBody>
      </p:sp>
      <p:sp>
        <p:nvSpPr>
          <p:cNvPr id="12" name="文本框 2"/>
          <p:cNvSpPr txBox="1"/>
          <p:nvPr/>
        </p:nvSpPr>
        <p:spPr>
          <a:xfrm>
            <a:off x="2388310" y="3119942"/>
            <a:ext cx="8676005" cy="2677656"/>
          </a:xfrm>
          <a:prstGeom prst="rect">
            <a:avLst/>
          </a:prstGeom>
          <a:noFill/>
          <a:ln w="9525">
            <a:noFill/>
          </a:ln>
        </p:spPr>
        <p:txBody>
          <a:bodyPr wrap="square">
            <a:spAutoFit/>
          </a:bodyPr>
          <a:lstStyle/>
          <a:p>
            <a:pPr indent="0" algn="just"/>
            <a:r>
              <a:rPr lang="en-US" sz="2800" dirty="0">
                <a:latin typeface="Arial" panose="020B0604020202090204" pitchFamily="34" charset="0"/>
                <a:ea typeface="宋体" panose="02010600030101010101" pitchFamily="2" charset="-122"/>
              </a:rPr>
              <a:t>    Living a life in harmony </a:t>
            </a:r>
            <a:r>
              <a:rPr lang="en-US" sz="2800" dirty="0" smtClean="0">
                <a:latin typeface="Arial" panose="020B0604020202090204" pitchFamily="34" charset="0"/>
                <a:ea typeface="宋体" panose="02010600030101010101" pitchFamily="2" charset="-122"/>
              </a:rPr>
              <a:t>with nature </a:t>
            </a:r>
            <a:r>
              <a:rPr lang="en-US" sz="2800" dirty="0">
                <a:latin typeface="Arial" panose="020B0604020202090204" pitchFamily="34" charset="0"/>
                <a:ea typeface="宋体" panose="02010600030101010101" pitchFamily="2" charset="-122"/>
              </a:rPr>
              <a:t>is a very critical curriculum </a:t>
            </a:r>
            <a:r>
              <a:rPr lang="en-US" sz="2800" dirty="0" err="1">
                <a:latin typeface="Arial" panose="020B0604020202090204" pitchFamily="34" charset="0"/>
                <a:ea typeface="宋体" panose="02010600030101010101" pitchFamily="2" charset="-122"/>
              </a:rPr>
              <a:t>practised</a:t>
            </a:r>
            <a:r>
              <a:rPr lang="en-US" sz="2800" dirty="0">
                <a:latin typeface="Arial" panose="020B0604020202090204" pitchFamily="34" charset="0"/>
                <a:ea typeface="宋体" panose="02010600030101010101" pitchFamily="2" charset="-122"/>
              </a:rPr>
              <a:t> in the </a:t>
            </a:r>
            <a:r>
              <a:rPr lang="en-US" sz="2800" dirty="0" smtClean="0">
                <a:latin typeface="Arial" panose="020B0604020202090204" pitchFamily="34" charset="0"/>
                <a:ea typeface="宋体" panose="02010600030101010101" pitchFamily="2" charset="-122"/>
              </a:rPr>
              <a:t>Ecovillage</a:t>
            </a:r>
            <a:r>
              <a:rPr lang="en-US" sz="2800" dirty="0">
                <a:latin typeface="Arial" panose="020B0604020202090204" pitchFamily="34" charset="0"/>
                <a:ea typeface="宋体" panose="02010600030101010101" pitchFamily="2" charset="-122"/>
              </a:rPr>
              <a:t>. Dwellers manage to create products and supplies in abundance by just </a:t>
            </a:r>
            <a:r>
              <a:rPr lang="en-US" sz="2800" dirty="0" err="1">
                <a:latin typeface="Arial" panose="020B0604020202090204" pitchFamily="34" charset="0"/>
                <a:ea typeface="宋体" panose="02010600030101010101" pitchFamily="2" charset="-122"/>
              </a:rPr>
              <a:t>utilising</a:t>
            </a:r>
            <a:r>
              <a:rPr lang="en-US" sz="2800" dirty="0">
                <a:latin typeface="Arial" panose="020B0604020202090204" pitchFamily="34" charset="0"/>
                <a:ea typeface="宋体" panose="02010600030101010101" pitchFamily="2" charset="-122"/>
              </a:rPr>
              <a:t> local material and resources: food and grains, vegetables, daily products, and other natural products. </a:t>
            </a:r>
            <a:endParaRPr lang="zh-CN" altLang="en-US" sz="2800" dirty="0"/>
          </a:p>
        </p:txBody>
      </p:sp>
      <p:cxnSp>
        <p:nvCxnSpPr>
          <p:cNvPr id="3" name="Gerader Verbinder 2"/>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41784"/>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pic>
        <p:nvPicPr>
          <p:cNvPr id="7" name="图片 99"/>
          <p:cNvPicPr/>
          <p:nvPr/>
        </p:nvPicPr>
        <p:blipFill>
          <a:blip r:embed="rId2"/>
          <a:stretch>
            <a:fillRect/>
          </a:stretch>
        </p:blipFill>
        <p:spPr>
          <a:xfrm>
            <a:off x="371137" y="268944"/>
            <a:ext cx="11499925" cy="5970495"/>
          </a:xfrm>
          <a:prstGeom prst="rect">
            <a:avLst/>
          </a:prstGeom>
          <a:noFill/>
          <a:ln w="9525">
            <a:noFill/>
          </a:ln>
        </p:spPr>
      </p:pic>
      <p:sp>
        <p:nvSpPr>
          <p:cNvPr id="8" name="文本框 8"/>
          <p:cNvSpPr txBox="1"/>
          <p:nvPr/>
        </p:nvSpPr>
        <p:spPr>
          <a:xfrm>
            <a:off x="3026545" y="6309941"/>
            <a:ext cx="6553140" cy="461665"/>
          </a:xfrm>
          <a:prstGeom prst="rect">
            <a:avLst/>
          </a:prstGeom>
          <a:noFill/>
        </p:spPr>
        <p:txBody>
          <a:bodyPr wrap="square" rtlCol="0">
            <a:spAutoFit/>
          </a:bodyPr>
          <a:lstStyle/>
          <a:p>
            <a:r>
              <a:rPr lang="en-US" sz="2400" dirty="0" smtClean="0">
                <a:latin typeface="Arial" panose="020B0604020202090204" pitchFamily="34" charset="0"/>
                <a:ea typeface="楷体" panose="02010609060101010101" charset="-122"/>
                <a:sym typeface="+mn-ea"/>
              </a:rPr>
              <a:t>A </a:t>
            </a:r>
            <a:r>
              <a:rPr lang="en-US" sz="2400" dirty="0" err="1">
                <a:latin typeface="Arial" panose="020B0604020202090204" pitchFamily="34" charset="0"/>
                <a:ea typeface="楷体" panose="02010609060101010101" charset="-122"/>
                <a:sym typeface="+mn-ea"/>
              </a:rPr>
              <a:t>a</a:t>
            </a:r>
            <a:r>
              <a:rPr lang="en-US" sz="2400" dirty="0" err="1" smtClean="0">
                <a:latin typeface="Arial" panose="020B0604020202090204" pitchFamily="34" charset="0"/>
                <a:ea typeface="楷体" panose="02010609060101010101" charset="-122"/>
                <a:sym typeface="+mn-ea"/>
              </a:rPr>
              <a:t>bdundant</a:t>
            </a:r>
            <a:r>
              <a:rPr lang="en-US" sz="2400" dirty="0" smtClean="0">
                <a:latin typeface="Arial" panose="020B0604020202090204" pitchFamily="34" charset="0"/>
                <a:ea typeface="楷体" panose="02010609060101010101" charset="-122"/>
                <a:sym typeface="+mn-ea"/>
              </a:rPr>
              <a:t> and happy life in the Ecovillage</a:t>
            </a:r>
            <a:endParaRPr lang="en-US" sz="2400" dirty="0">
              <a:latin typeface="Arial" panose="020B0604020202090204" pitchFamily="34" charset="0"/>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68673"/>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11" name="文本框 100"/>
          <p:cNvSpPr txBox="1"/>
          <p:nvPr/>
        </p:nvSpPr>
        <p:spPr>
          <a:xfrm>
            <a:off x="2235127" y="499707"/>
            <a:ext cx="8705402" cy="584775"/>
          </a:xfrm>
          <a:prstGeom prst="rect">
            <a:avLst/>
          </a:prstGeom>
          <a:noFill/>
          <a:ln w="9525">
            <a:noFill/>
          </a:ln>
        </p:spPr>
        <p:txBody>
          <a:bodyPr wrap="square">
            <a:spAutoFit/>
          </a:bodyPr>
          <a:lstStyle/>
          <a:p>
            <a:pPr marL="266700" indent="-266700"/>
            <a:r>
              <a:rPr lang="en-US" sz="3200" b="1" dirty="0">
                <a:latin typeface="Arial" panose="020B0604020202090204" pitchFamily="34" charset="0"/>
                <a:ea typeface="宋体" panose="02010600030101010101" pitchFamily="2" charset="-122"/>
              </a:rPr>
              <a:t>    5.To lead an artistic and artisanal lifestyle </a:t>
            </a:r>
            <a:endParaRPr lang="zh-CN" altLang="en-US" sz="3200" dirty="0"/>
          </a:p>
        </p:txBody>
      </p:sp>
      <p:pic>
        <p:nvPicPr>
          <p:cNvPr id="12" name="图片 12" descr="G:\生态村图片\返璞归真娱乐\微信图片_201709111801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143944" y="1653759"/>
            <a:ext cx="4282440" cy="2410460"/>
          </a:xfrm>
          <a:prstGeom prst="rect">
            <a:avLst/>
          </a:prstGeom>
          <a:noFill/>
          <a:ln>
            <a:noFill/>
          </a:ln>
        </p:spPr>
      </p:pic>
      <p:pic>
        <p:nvPicPr>
          <p:cNvPr id="13" name="图片 13" descr="G:\生态村图片\返璞归真娱乐\微信图片_201709111742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068379" y="4214826"/>
            <a:ext cx="4432935" cy="2171065"/>
          </a:xfrm>
          <a:prstGeom prst="rect">
            <a:avLst/>
          </a:prstGeom>
          <a:noFill/>
          <a:ln>
            <a:noFill/>
          </a:ln>
        </p:spPr>
      </p:pic>
      <p:pic>
        <p:nvPicPr>
          <p:cNvPr id="14" name="图片 17" descr="G:\生态村图片\DSC_022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746742" y="2355864"/>
            <a:ext cx="4750435" cy="3176905"/>
          </a:xfrm>
          <a:prstGeom prst="rect">
            <a:avLst/>
          </a:prstGeom>
          <a:noFill/>
          <a:ln>
            <a:noFill/>
          </a:ln>
        </p:spPr>
      </p:pic>
      <p:cxnSp>
        <p:nvCxnSpPr>
          <p:cNvPr id="15" name="Gerader Verbinder 14"/>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16" name="TextBox 6"/>
          <p:cNvSpPr txBox="1"/>
          <p:nvPr/>
        </p:nvSpPr>
        <p:spPr>
          <a:xfrm rot="5400000">
            <a:off x="-2392266" y="2941404"/>
            <a:ext cx="6047740" cy="1198880"/>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en-US" altLang="de-DE" sz="3600" b="1" dirty="0" smtClean="0">
                <a:solidFill>
                  <a:srgbClr val="5F5F5F"/>
                </a:solidFill>
                <a:latin typeface="Broadway" panose="04040905080B02020502" pitchFamily="82" charset="0"/>
                <a:ea typeface="微软雅黑" panose="020B0502040204020203" pitchFamily="34" charset="-122"/>
                <a:sym typeface="+mn-ea"/>
              </a:rPr>
              <a:t>What do we do in the Ecovillage?</a:t>
            </a:r>
            <a:r>
              <a:rPr lang="en-US" altLang="de-DE" sz="3600" b="1" dirty="0" smtClean="0">
                <a:solidFill>
                  <a:srgbClr val="5F5F5F"/>
                </a:solidFill>
                <a:latin typeface="Broadway" panose="04040905080B02020502" pitchFamily="82" charset="0"/>
                <a:ea typeface="微软雅黑" panose="020B0502040204020203" pitchFamily="34" charset="-122"/>
              </a:rPr>
              <a:t> </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791" y="-47154"/>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15" name="TextBox 6"/>
          <p:cNvSpPr txBox="1"/>
          <p:nvPr/>
        </p:nvSpPr>
        <p:spPr>
          <a:xfrm>
            <a:off x="2937752" y="195130"/>
            <a:ext cx="6071021" cy="765787"/>
          </a:xfrm>
          <a:prstGeom prst="rect">
            <a:avLst/>
          </a:prstGeom>
          <a:noFill/>
          <a:ln w="9525">
            <a:noFill/>
          </a:ln>
          <a:effectLst/>
        </p:spPr>
        <p:txBody>
          <a:bodyPr wrap="none" anchor="ctr">
            <a:spAutoFit/>
          </a:bodyPr>
          <a:lstStyle/>
          <a:p>
            <a:pPr algn="ctr">
              <a:lnSpc>
                <a:spcPct val="120000"/>
              </a:lnSpc>
            </a:pPr>
            <a:r>
              <a:rPr lang="de-DE" altLang="de-DE" sz="4000" b="1" dirty="0" smtClean="0">
                <a:solidFill>
                  <a:srgbClr val="5F5F5F"/>
                </a:solidFill>
                <a:latin typeface="Broadway" panose="04040905080B02020502" pitchFamily="82" charset="0"/>
                <a:ea typeface="黑体" panose="02010609060101010101" charset="-122"/>
                <a:cs typeface="黑体" panose="02010609060101010101" charset="-122"/>
              </a:rPr>
              <a:t>B</a:t>
            </a:r>
            <a:r>
              <a:rPr lang="en-US" altLang="de-DE" sz="4000" b="1" dirty="0" smtClean="0">
                <a:solidFill>
                  <a:srgbClr val="5F5F5F"/>
                </a:solidFill>
                <a:latin typeface="Broadway" panose="04040905080B02020502" pitchFamily="82" charset="0"/>
                <a:ea typeface="黑体" panose="02010609060101010101" charset="-122"/>
                <a:cs typeface="黑体" panose="02010609060101010101" charset="-122"/>
              </a:rPr>
              <a:t>.</a:t>
            </a:r>
            <a:r>
              <a:rPr lang="en-US" altLang="de-DE" sz="4000" b="1" dirty="0" smtClean="0">
                <a:solidFill>
                  <a:srgbClr val="5F5F5F"/>
                </a:solidFill>
                <a:latin typeface="Broadway" panose="04040905080B02020502" pitchFamily="82" charset="0"/>
                <a:ea typeface="微软雅黑" panose="020B0502040204020203" pitchFamily="34" charset="-122"/>
              </a:rPr>
              <a:t> </a:t>
            </a:r>
            <a:r>
              <a:rPr lang="de-DE" altLang="zh-CN" sz="4000" b="1" dirty="0" smtClean="0">
                <a:solidFill>
                  <a:srgbClr val="5F5F5F"/>
                </a:solidFill>
                <a:latin typeface="Broadway" panose="04040905080B02020502" pitchFamily="82" charset="0"/>
                <a:ea typeface="微软雅黑" panose="020B0502040204020203" pitchFamily="34" charset="-122"/>
              </a:rPr>
              <a:t>Serving the Society</a:t>
            </a:r>
            <a:endParaRPr lang="de-DE" altLang="zh-CN" sz="4000" b="1" dirty="0" smtClean="0">
              <a:solidFill>
                <a:srgbClr val="5F5F5F"/>
              </a:solidFill>
              <a:latin typeface="Broadway" panose="04040905080B02020502" pitchFamily="82" charset="0"/>
              <a:ea typeface="微软雅黑" panose="020B0502040204020203" pitchFamily="34" charset="-122"/>
            </a:endParaRPr>
          </a:p>
        </p:txBody>
      </p:sp>
      <p:pic>
        <p:nvPicPr>
          <p:cNvPr id="16" name="图片 15" descr="C:\Users\Administrator\Desktop\微信图片_201801141750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826559" y="1170268"/>
            <a:ext cx="8958580" cy="4882515"/>
          </a:xfrm>
          <a:prstGeom prst="rect">
            <a:avLst/>
          </a:prstGeom>
          <a:noFill/>
          <a:ln>
            <a:noFill/>
          </a:ln>
        </p:spPr>
      </p:pic>
      <p:sp>
        <p:nvSpPr>
          <p:cNvPr id="17" name="文本框 8"/>
          <p:cNvSpPr txBox="1"/>
          <p:nvPr/>
        </p:nvSpPr>
        <p:spPr>
          <a:xfrm>
            <a:off x="2235856" y="6234637"/>
            <a:ext cx="8215197" cy="400110"/>
          </a:xfrm>
          <a:prstGeom prst="rect">
            <a:avLst/>
          </a:prstGeom>
          <a:noFill/>
        </p:spPr>
        <p:txBody>
          <a:bodyPr wrap="square" rtlCol="0">
            <a:spAutoFit/>
          </a:bodyPr>
          <a:lstStyle/>
          <a:p>
            <a:r>
              <a:rPr lang="en-US" altLang="zh-CN" sz="2000" dirty="0" smtClean="0">
                <a:latin typeface="Arial" panose="020B0604020202090204" pitchFamily="34" charset="0"/>
                <a:ea typeface="楷体" panose="02010609060101010101" charset="-122"/>
                <a:sym typeface="+mn-ea"/>
              </a:rPr>
              <a:t>Exchange of the way of Dao applied to </a:t>
            </a:r>
            <a:r>
              <a:rPr lang="de-DE" altLang="zh-CN" sz="2000" dirty="0" err="1" smtClean="0">
                <a:latin typeface="Arial" panose="020B0604020202090204" pitchFamily="34" charset="0"/>
                <a:ea typeface="楷体" panose="02010609060101010101" charset="-122"/>
                <a:sym typeface="+mn-ea"/>
              </a:rPr>
              <a:t>biospheral</a:t>
            </a:r>
            <a:r>
              <a:rPr lang="de-DE" altLang="zh-CN" sz="2000" dirty="0" smtClean="0">
                <a:latin typeface="Arial" panose="020B0604020202090204" pitchFamily="34" charset="0"/>
                <a:ea typeface="楷体" panose="02010609060101010101" charset="-122"/>
                <a:sym typeface="+mn-ea"/>
              </a:rPr>
              <a:t> </a:t>
            </a:r>
            <a:r>
              <a:rPr lang="en-US" altLang="zh-CN" sz="2000" dirty="0" smtClean="0">
                <a:latin typeface="Arial" panose="020B0604020202090204" pitchFamily="34" charset="0"/>
                <a:ea typeface="楷体" panose="02010609060101010101" charset="-122"/>
                <a:sym typeface="+mn-ea"/>
              </a:rPr>
              <a:t>farming in Ecovillage</a:t>
            </a:r>
            <a:r>
              <a:rPr lang="de-DE" altLang="zh-CN" sz="2000" dirty="0" smtClean="0">
                <a:latin typeface="Arial" panose="020B0604020202090204" pitchFamily="34" charset="0"/>
                <a:ea typeface="楷体" panose="02010609060101010101" charset="-122"/>
                <a:sym typeface="+mn-ea"/>
              </a:rPr>
              <a:t> </a:t>
            </a:r>
            <a:endParaRPr lang="en-US" sz="2000" dirty="0">
              <a:latin typeface="Arial" panose="020B0604020202090204" pitchFamily="34" charset="0"/>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70871"/>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cxnSp>
        <p:nvCxnSpPr>
          <p:cNvPr id="6" name="Gerader Verbinder 5"/>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rot="5400000">
            <a:off x="-2392266" y="3217678"/>
            <a:ext cx="6047740" cy="646331"/>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de-DE" altLang="zh-CN" sz="3600" b="1" dirty="0" err="1" smtClean="0">
                <a:solidFill>
                  <a:srgbClr val="5F5F5F"/>
                </a:solidFill>
                <a:latin typeface="Broadway" panose="04040905080B02020502" pitchFamily="82" charset="0"/>
                <a:ea typeface="微软雅黑" panose="020B0502040204020203" pitchFamily="34" charset="-122"/>
              </a:rPr>
              <a:t>Serving</a:t>
            </a:r>
            <a:r>
              <a:rPr lang="de-DE" altLang="zh-CN" sz="3600" b="1" dirty="0" smtClean="0">
                <a:solidFill>
                  <a:srgbClr val="5F5F5F"/>
                </a:solidFill>
                <a:latin typeface="Broadway" panose="04040905080B02020502" pitchFamily="82" charset="0"/>
                <a:ea typeface="微软雅黑" panose="020B0502040204020203" pitchFamily="34" charset="-122"/>
              </a:rPr>
              <a:t> </a:t>
            </a:r>
            <a:r>
              <a:rPr lang="de-DE" altLang="zh-CN" sz="3600" b="1" dirty="0" err="1" smtClean="0">
                <a:solidFill>
                  <a:srgbClr val="5F5F5F"/>
                </a:solidFill>
                <a:latin typeface="Broadway" panose="04040905080B02020502" pitchFamily="82" charset="0"/>
                <a:ea typeface="微软雅黑" panose="020B0502040204020203" pitchFamily="34" charset="-122"/>
              </a:rPr>
              <a:t>the</a:t>
            </a:r>
            <a:r>
              <a:rPr lang="de-DE" altLang="zh-CN" sz="3600" b="1" dirty="0" smtClean="0">
                <a:solidFill>
                  <a:srgbClr val="5F5F5F"/>
                </a:solidFill>
                <a:latin typeface="Broadway" panose="04040905080B02020502" pitchFamily="82" charset="0"/>
                <a:ea typeface="微软雅黑" panose="020B0502040204020203" pitchFamily="34" charset="-122"/>
              </a:rPr>
              <a:t> Society</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sp>
        <p:nvSpPr>
          <p:cNvPr id="8" name="文本框 9"/>
          <p:cNvSpPr txBox="1"/>
          <p:nvPr/>
        </p:nvSpPr>
        <p:spPr>
          <a:xfrm>
            <a:off x="2294103" y="690806"/>
            <a:ext cx="9860280" cy="1353185"/>
          </a:xfrm>
          <a:prstGeom prst="rect">
            <a:avLst/>
          </a:prstGeom>
          <a:noFill/>
        </p:spPr>
        <p:txBody>
          <a:bodyPr wrap="square" rtlCol="0">
            <a:spAutoFit/>
          </a:bodyPr>
          <a:lstStyle/>
          <a:p>
            <a:br>
              <a:rPr lang="zh-CN" altLang="zh-CN" dirty="0">
                <a:sym typeface="+mn-ea"/>
              </a:rPr>
            </a:br>
            <a:r>
              <a:rPr lang="en-US" sz="3200" b="1" dirty="0">
                <a:latin typeface="Arial" panose="020B0604020202090204" pitchFamily="34" charset="0"/>
                <a:ea typeface="楷体" panose="02010609060101010101" charset="-122"/>
                <a:sym typeface="+mn-ea"/>
              </a:rPr>
              <a:t>1. Continuous </a:t>
            </a:r>
            <a:r>
              <a:rPr lang="en-US" sz="3200" b="1" dirty="0" err="1">
                <a:latin typeface="Arial" panose="020B0604020202090204" pitchFamily="34" charset="0"/>
                <a:ea typeface="楷体" panose="02010609060101010101" charset="-122"/>
                <a:sym typeface="+mn-ea"/>
              </a:rPr>
              <a:t>organisation</a:t>
            </a:r>
            <a:r>
              <a:rPr lang="en-US" sz="3200" b="1" dirty="0">
                <a:latin typeface="Arial" panose="020B0604020202090204" pitchFamily="34" charset="0"/>
                <a:ea typeface="楷体" panose="02010609060101010101" charset="-122"/>
                <a:sym typeface="+mn-ea"/>
              </a:rPr>
              <a:t> of Natural Farming classes </a:t>
            </a:r>
            <a:endParaRPr lang="en-US" sz="3200" b="1" dirty="0">
              <a:latin typeface="Arial" panose="020B0604020202090204" pitchFamily="34" charset="0"/>
              <a:ea typeface="楷体" panose="02010609060101010101" charset="-122"/>
              <a:sym typeface="+mn-ea"/>
            </a:endParaRPr>
          </a:p>
        </p:txBody>
      </p:sp>
      <p:sp>
        <p:nvSpPr>
          <p:cNvPr id="9" name="文本框 99"/>
          <p:cNvSpPr txBox="1"/>
          <p:nvPr/>
        </p:nvSpPr>
        <p:spPr>
          <a:xfrm>
            <a:off x="2447664" y="2689225"/>
            <a:ext cx="8917790" cy="3108543"/>
          </a:xfrm>
          <a:prstGeom prst="rect">
            <a:avLst/>
          </a:prstGeom>
          <a:noFill/>
          <a:ln w="9525">
            <a:noFill/>
          </a:ln>
        </p:spPr>
        <p:txBody>
          <a:bodyPr wrap="square">
            <a:spAutoFit/>
          </a:bodyPr>
          <a:lstStyle/>
          <a:p>
            <a:pPr indent="0" algn="just"/>
            <a:r>
              <a:rPr lang="en-US" sz="2800" dirty="0">
                <a:latin typeface="Arial" panose="020B0604020202090204" pitchFamily="34" charset="0"/>
                <a:ea typeface="宋体" panose="02010600030101010101" pitchFamily="2" charset="-122"/>
              </a:rPr>
              <a:t>    The </a:t>
            </a:r>
            <a:r>
              <a:rPr lang="en-US" sz="2800" dirty="0" smtClean="0">
                <a:latin typeface="Arial" panose="020B0604020202090204" pitchFamily="34" charset="0"/>
                <a:ea typeface="宋体" panose="02010600030101010101" pitchFamily="2" charset="-122"/>
              </a:rPr>
              <a:t>Ecovillage </a:t>
            </a:r>
            <a:r>
              <a:rPr lang="en-US" sz="2800" dirty="0">
                <a:latin typeface="Arial" panose="020B0604020202090204" pitchFamily="34" charset="0"/>
                <a:ea typeface="宋体" panose="02010600030101010101" pitchFamily="2" charset="-122"/>
              </a:rPr>
              <a:t>conducts non-stop courses on </a:t>
            </a:r>
            <a:r>
              <a:rPr lang="en-US" sz="2800" dirty="0" err="1" smtClean="0">
                <a:latin typeface="Arial" panose="020B0604020202090204" pitchFamily="34" charset="0"/>
                <a:ea typeface="宋体" panose="02010600030101010101" pitchFamily="2" charset="-122"/>
              </a:rPr>
              <a:t>biospheral</a:t>
            </a:r>
            <a:r>
              <a:rPr lang="en-US" sz="2800" dirty="0" smtClean="0">
                <a:latin typeface="Arial" panose="020B0604020202090204" pitchFamily="34" charset="0"/>
                <a:ea typeface="宋体" panose="02010600030101010101" pitchFamily="2" charset="-122"/>
              </a:rPr>
              <a:t> farming</a:t>
            </a:r>
            <a:r>
              <a:rPr lang="en-US" sz="2800" dirty="0">
                <a:latin typeface="Arial" panose="020B0604020202090204" pitchFamily="34" charset="0"/>
                <a:ea typeface="宋体" panose="02010600030101010101" pitchFamily="2" charset="-122"/>
              </a:rPr>
              <a:t>. This course is an amalgamation of quintessence of </a:t>
            </a:r>
            <a:r>
              <a:rPr lang="en-US" sz="2800" dirty="0" smtClean="0">
                <a:latin typeface="Arial" panose="020B0604020202090204" pitchFamily="34" charset="0"/>
                <a:ea typeface="宋体" panose="02010600030101010101" pitchFamily="2" charset="-122"/>
              </a:rPr>
              <a:t>Dao De Jing</a:t>
            </a:r>
            <a:r>
              <a:rPr lang="en-US" sz="2800" dirty="0">
                <a:latin typeface="Arial" panose="020B0604020202090204" pitchFamily="34" charset="0"/>
                <a:ea typeface="宋体" panose="02010600030101010101" pitchFamily="2" charset="-122"/>
              </a:rPr>
              <a:t>, </a:t>
            </a:r>
            <a:r>
              <a:rPr lang="en-US" sz="2800" dirty="0" smtClean="0">
                <a:latin typeface="Arial" panose="020B0604020202090204" pitchFamily="34" charset="0"/>
                <a:ea typeface="宋体" panose="02010600030101010101" pitchFamily="2" charset="-122"/>
              </a:rPr>
              <a:t>natural farming</a:t>
            </a:r>
            <a:r>
              <a:rPr lang="en-US" sz="2800" dirty="0">
                <a:latin typeface="Arial" panose="020B0604020202090204" pitchFamily="34" charset="0"/>
                <a:ea typeface="宋体" panose="02010600030101010101" pitchFamily="2" charset="-122"/>
              </a:rPr>
              <a:t>, and principles of sustainability into practice. The Natural Farming Camp has been attended by students from various parts of China, as well as from Germany, Malaysia, Macau, Hong Kong, </a:t>
            </a:r>
            <a:r>
              <a:rPr lang="en-US" sz="2800" dirty="0" smtClean="0">
                <a:latin typeface="Arial" panose="020B0604020202090204" pitchFamily="34" charset="0"/>
                <a:ea typeface="宋体" panose="02010600030101010101" pitchFamily="2" charset="-122"/>
              </a:rPr>
              <a:t>Taiwan, Vietnam etc.  </a:t>
            </a:r>
            <a:endParaRPr lang="en-US" sz="2800" dirty="0">
              <a:latin typeface="Arial" panose="020B060402020209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47154"/>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cxnSp>
        <p:nvCxnSpPr>
          <p:cNvPr id="6" name="Gerader Verbinder 5"/>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rot="5400000">
            <a:off x="-2392266" y="3217678"/>
            <a:ext cx="6047740" cy="646331"/>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de-DE" altLang="zh-CN" sz="3600" b="1" dirty="0" err="1" smtClean="0">
                <a:solidFill>
                  <a:srgbClr val="5F5F5F"/>
                </a:solidFill>
                <a:latin typeface="Broadway" panose="04040905080B02020502" pitchFamily="82" charset="0"/>
                <a:ea typeface="微软雅黑" panose="020B0502040204020203" pitchFamily="34" charset="-122"/>
              </a:rPr>
              <a:t>Serving</a:t>
            </a:r>
            <a:r>
              <a:rPr lang="de-DE" altLang="zh-CN" sz="3600" b="1" dirty="0" smtClean="0">
                <a:solidFill>
                  <a:srgbClr val="5F5F5F"/>
                </a:solidFill>
                <a:latin typeface="Broadway" panose="04040905080B02020502" pitchFamily="82" charset="0"/>
                <a:ea typeface="微软雅黑" panose="020B0502040204020203" pitchFamily="34" charset="-122"/>
              </a:rPr>
              <a:t> </a:t>
            </a:r>
            <a:r>
              <a:rPr lang="de-DE" altLang="zh-CN" sz="3600" b="1" dirty="0" err="1" smtClean="0">
                <a:solidFill>
                  <a:srgbClr val="5F5F5F"/>
                </a:solidFill>
                <a:latin typeface="Broadway" panose="04040905080B02020502" pitchFamily="82" charset="0"/>
                <a:ea typeface="微软雅黑" panose="020B0502040204020203" pitchFamily="34" charset="-122"/>
              </a:rPr>
              <a:t>the</a:t>
            </a:r>
            <a:r>
              <a:rPr lang="de-DE" altLang="zh-CN" sz="3600" b="1" dirty="0" smtClean="0">
                <a:solidFill>
                  <a:srgbClr val="5F5F5F"/>
                </a:solidFill>
                <a:latin typeface="Broadway" panose="04040905080B02020502" pitchFamily="82" charset="0"/>
                <a:ea typeface="微软雅黑" panose="020B0502040204020203" pitchFamily="34" charset="-122"/>
              </a:rPr>
              <a:t> Society</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sp>
        <p:nvSpPr>
          <p:cNvPr id="10" name="文本框 9"/>
          <p:cNvSpPr txBox="1"/>
          <p:nvPr/>
        </p:nvSpPr>
        <p:spPr>
          <a:xfrm>
            <a:off x="1997075" y="424890"/>
            <a:ext cx="9543415" cy="1569660"/>
          </a:xfrm>
          <a:prstGeom prst="rect">
            <a:avLst/>
          </a:prstGeom>
          <a:noFill/>
        </p:spPr>
        <p:txBody>
          <a:bodyPr wrap="square" rtlCol="0">
            <a:spAutoFit/>
          </a:bodyPr>
          <a:lstStyle/>
          <a:p>
            <a:r>
              <a:rPr lang="en-US" sz="3200" b="1" dirty="0" smtClean="0">
                <a:latin typeface="Arial" panose="020B0604020202090204" pitchFamily="34" charset="0"/>
                <a:ea typeface="楷体" panose="02010609060101010101" charset="-122"/>
                <a:sym typeface="+mn-ea"/>
              </a:rPr>
              <a:t>2. Continuous </a:t>
            </a:r>
            <a:r>
              <a:rPr lang="en-US" sz="3200" b="1" dirty="0" err="1">
                <a:latin typeface="Arial" panose="020B0604020202090204" pitchFamily="34" charset="0"/>
                <a:ea typeface="楷体" panose="02010609060101010101" charset="-122"/>
                <a:sym typeface="+mn-ea"/>
              </a:rPr>
              <a:t>organisation</a:t>
            </a:r>
            <a:r>
              <a:rPr lang="en-US" sz="3200" b="1" dirty="0">
                <a:latin typeface="Arial" panose="020B0604020202090204" pitchFamily="34" charset="0"/>
                <a:ea typeface="楷体" panose="02010609060101010101" charset="-122"/>
                <a:sym typeface="+mn-ea"/>
              </a:rPr>
              <a:t> of sustainable living course, to make popular the way of eco-lifestyle to enable unity and unison of man with nature</a:t>
            </a:r>
            <a:endParaRPr lang="en-US" sz="3200" b="1" dirty="0">
              <a:latin typeface="Arial" panose="020B0604020202090204" pitchFamily="34" charset="0"/>
              <a:ea typeface="楷体" panose="02010609060101010101" charset="-122"/>
              <a:sym typeface="+mn-ea"/>
            </a:endParaRPr>
          </a:p>
        </p:txBody>
      </p:sp>
      <p:sp>
        <p:nvSpPr>
          <p:cNvPr id="11" name="文本框 99"/>
          <p:cNvSpPr txBox="1"/>
          <p:nvPr/>
        </p:nvSpPr>
        <p:spPr>
          <a:xfrm>
            <a:off x="2081602" y="2665503"/>
            <a:ext cx="9354073" cy="3539430"/>
          </a:xfrm>
          <a:prstGeom prst="rect">
            <a:avLst/>
          </a:prstGeom>
          <a:noFill/>
          <a:ln w="9525">
            <a:noFill/>
          </a:ln>
        </p:spPr>
        <p:txBody>
          <a:bodyPr wrap="square">
            <a:spAutoFit/>
          </a:bodyPr>
          <a:lstStyle/>
          <a:p>
            <a:pPr indent="0" algn="just"/>
            <a:r>
              <a:rPr lang="en-US" sz="2000" b="1" dirty="0">
                <a:latin typeface="Arial" panose="020B0604020202090204" pitchFamily="34" charset="0"/>
                <a:ea typeface="宋体" panose="02010600030101010101" pitchFamily="2" charset="-122"/>
              </a:rPr>
              <a:t>    </a:t>
            </a:r>
            <a:r>
              <a:rPr lang="en-US" sz="2800" dirty="0">
                <a:latin typeface="Arial" panose="020B0604020202090204" pitchFamily="34" charset="0"/>
                <a:ea typeface="宋体" panose="02010600030101010101" pitchFamily="2" charset="-122"/>
              </a:rPr>
              <a:t>Every month, the center manages reception of numerous domestic and foreign visitors. These visitors get to live in an environmentally friendly lifestyle that is totally free from disposal household products and chemical detergents. By now some 5,000 visitors have gained experience in natural farming and lived a </a:t>
            </a:r>
            <a:r>
              <a:rPr lang="en-US" sz="2800" dirty="0" err="1">
                <a:latin typeface="Arial" panose="020B0604020202090204" pitchFamily="34" charset="0"/>
                <a:ea typeface="宋体" panose="02010600030101010101" pitchFamily="2" charset="-122"/>
              </a:rPr>
              <a:t>lifestlye</a:t>
            </a:r>
            <a:r>
              <a:rPr lang="en-US" sz="2800" dirty="0">
                <a:latin typeface="Arial" panose="020B0604020202090204" pitchFamily="34" charset="0"/>
                <a:ea typeface="宋体" panose="02010600030101010101" pitchFamily="2" charset="-122"/>
              </a:rPr>
              <a:t> in total harmony with nature, which supports sustainability by generating zero waste zero pollution.</a:t>
            </a:r>
            <a:endParaRPr lang="en-US" sz="2800" dirty="0">
              <a:latin typeface="Arial" panose="020B060402020209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57912"/>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7" name="TextBox 6"/>
          <p:cNvSpPr txBox="1"/>
          <p:nvPr/>
        </p:nvSpPr>
        <p:spPr>
          <a:xfrm rot="5400000">
            <a:off x="-2392266" y="3217678"/>
            <a:ext cx="6047740" cy="646331"/>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de-DE" altLang="zh-CN" sz="3600" b="1" dirty="0" err="1" smtClean="0">
                <a:solidFill>
                  <a:srgbClr val="5F5F5F"/>
                </a:solidFill>
                <a:latin typeface="Broadway" panose="04040905080B02020502" pitchFamily="82" charset="0"/>
                <a:ea typeface="微软雅黑" panose="020B0502040204020203" pitchFamily="34" charset="-122"/>
              </a:rPr>
              <a:t>Serving</a:t>
            </a:r>
            <a:r>
              <a:rPr lang="de-DE" altLang="zh-CN" sz="3600" b="1" dirty="0" smtClean="0">
                <a:solidFill>
                  <a:srgbClr val="5F5F5F"/>
                </a:solidFill>
                <a:latin typeface="Broadway" panose="04040905080B02020502" pitchFamily="82" charset="0"/>
                <a:ea typeface="微软雅黑" panose="020B0502040204020203" pitchFamily="34" charset="-122"/>
              </a:rPr>
              <a:t> </a:t>
            </a:r>
            <a:r>
              <a:rPr lang="de-DE" altLang="zh-CN" sz="3600" b="1" dirty="0" err="1" smtClean="0">
                <a:solidFill>
                  <a:srgbClr val="5F5F5F"/>
                </a:solidFill>
                <a:latin typeface="Broadway" panose="04040905080B02020502" pitchFamily="82" charset="0"/>
                <a:ea typeface="微软雅黑" panose="020B0502040204020203" pitchFamily="34" charset="-122"/>
              </a:rPr>
              <a:t>the</a:t>
            </a:r>
            <a:r>
              <a:rPr lang="de-DE" altLang="zh-CN" sz="3600" b="1" dirty="0" smtClean="0">
                <a:solidFill>
                  <a:srgbClr val="5F5F5F"/>
                </a:solidFill>
                <a:latin typeface="Broadway" panose="04040905080B02020502" pitchFamily="82" charset="0"/>
                <a:ea typeface="微软雅黑" panose="020B0502040204020203" pitchFamily="34" charset="-122"/>
              </a:rPr>
              <a:t> Society</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cxnSp>
        <p:nvCxnSpPr>
          <p:cNvPr id="6" name="Gerader Verbinder 5"/>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9" name="文本框 9"/>
          <p:cNvSpPr txBox="1"/>
          <p:nvPr/>
        </p:nvSpPr>
        <p:spPr>
          <a:xfrm>
            <a:off x="1645920" y="427653"/>
            <a:ext cx="9724913" cy="1569660"/>
          </a:xfrm>
          <a:prstGeom prst="rect">
            <a:avLst/>
          </a:prstGeom>
          <a:noFill/>
        </p:spPr>
        <p:txBody>
          <a:bodyPr wrap="square" rtlCol="0">
            <a:spAutoFit/>
          </a:bodyPr>
          <a:lstStyle/>
          <a:p>
            <a:pPr algn="ctr"/>
            <a:r>
              <a:rPr lang="en-US" sz="2400" b="1" dirty="0" smtClean="0">
                <a:latin typeface="Arial" panose="020B0604020202090204" pitchFamily="34" charset="0"/>
                <a:ea typeface="楷体" panose="02010609060101010101" charset="-122"/>
                <a:sym typeface="+mn-ea"/>
              </a:rPr>
              <a:t>3. Play </a:t>
            </a:r>
            <a:r>
              <a:rPr lang="en-US" sz="2400" b="1" dirty="0">
                <a:latin typeface="Arial" panose="020B0604020202090204" pitchFamily="34" charset="0"/>
                <a:ea typeface="楷体" panose="02010609060101010101" charset="-122"/>
                <a:sym typeface="+mn-ea"/>
              </a:rPr>
              <a:t>an active role </a:t>
            </a:r>
            <a:endParaRPr lang="en-US" sz="2400" b="1" dirty="0" smtClean="0">
              <a:latin typeface="Arial" panose="020B0604020202090204" pitchFamily="34" charset="0"/>
              <a:ea typeface="楷体" panose="02010609060101010101" charset="-122"/>
              <a:sym typeface="+mn-ea"/>
            </a:endParaRPr>
          </a:p>
          <a:p>
            <a:pPr algn="ctr"/>
            <a:r>
              <a:rPr lang="en-US" sz="2400" b="1" dirty="0" smtClean="0">
                <a:latin typeface="Arial" panose="020B0604020202090204" pitchFamily="34" charset="0"/>
                <a:ea typeface="楷体" panose="02010609060101010101" charset="-122"/>
                <a:sym typeface="+mn-ea"/>
              </a:rPr>
              <a:t>in </a:t>
            </a:r>
            <a:r>
              <a:rPr lang="en-US" sz="2400" b="1" dirty="0">
                <a:latin typeface="Arial" panose="020B0604020202090204" pitchFamily="34" charset="0"/>
                <a:ea typeface="楷体" panose="02010609060101010101" charset="-122"/>
                <a:sym typeface="+mn-ea"/>
              </a:rPr>
              <a:t>communication </a:t>
            </a:r>
            <a:r>
              <a:rPr lang="en-US" sz="2400" b="1" dirty="0" smtClean="0">
                <a:latin typeface="Arial" panose="020B0604020202090204" pitchFamily="34" charset="0"/>
                <a:ea typeface="楷体" panose="02010609060101010101" charset="-122"/>
                <a:sym typeface="+mn-ea"/>
              </a:rPr>
              <a:t>and </a:t>
            </a:r>
            <a:r>
              <a:rPr lang="en-US" sz="2400" b="1" dirty="0">
                <a:latin typeface="Arial" panose="020B0604020202090204" pitchFamily="34" charset="0"/>
                <a:ea typeface="楷体" panose="02010609060101010101" charset="-122"/>
                <a:sym typeface="+mn-ea"/>
              </a:rPr>
              <a:t>interaction as well as </a:t>
            </a:r>
            <a:endParaRPr lang="en-US" sz="2400" b="1" dirty="0" smtClean="0">
              <a:latin typeface="Arial" panose="020B0604020202090204" pitchFamily="34" charset="0"/>
              <a:ea typeface="楷体" panose="02010609060101010101" charset="-122"/>
              <a:sym typeface="+mn-ea"/>
            </a:endParaRPr>
          </a:p>
          <a:p>
            <a:pPr algn="ctr"/>
            <a:r>
              <a:rPr lang="en-US" sz="2400" b="1" dirty="0" smtClean="0">
                <a:latin typeface="Arial" panose="020B0604020202090204" pitchFamily="34" charset="0"/>
                <a:ea typeface="楷体" panose="02010609060101010101" charset="-122"/>
                <a:sym typeface="+mn-ea"/>
              </a:rPr>
              <a:t>engaging in </a:t>
            </a:r>
            <a:r>
              <a:rPr lang="en-US" sz="2400" b="1" dirty="0">
                <a:latin typeface="Arial" panose="020B0604020202090204" pitchFamily="34" charset="0"/>
                <a:ea typeface="楷体" panose="02010609060101010101" charset="-122"/>
                <a:sym typeface="+mn-ea"/>
              </a:rPr>
              <a:t>international exchanges </a:t>
            </a:r>
            <a:r>
              <a:rPr lang="en-US" sz="2400" b="1" dirty="0" smtClean="0">
                <a:latin typeface="Arial" panose="020B0604020202090204" pitchFamily="34" charset="0"/>
                <a:ea typeface="楷体" panose="02010609060101010101" charset="-122"/>
                <a:sym typeface="+mn-ea"/>
              </a:rPr>
              <a:t>pertaining </a:t>
            </a:r>
            <a:r>
              <a:rPr lang="en-US" sz="2400" b="1" dirty="0">
                <a:latin typeface="Arial" panose="020B0604020202090204" pitchFamily="34" charset="0"/>
                <a:ea typeface="楷体" panose="02010609060101010101" charset="-122"/>
                <a:sym typeface="+mn-ea"/>
              </a:rPr>
              <a:t>to </a:t>
            </a:r>
            <a:endParaRPr lang="en-US" sz="2400" b="1" dirty="0" smtClean="0">
              <a:latin typeface="Arial" panose="020B0604020202090204" pitchFamily="34" charset="0"/>
              <a:ea typeface="楷体" panose="02010609060101010101" charset="-122"/>
              <a:sym typeface="+mn-ea"/>
            </a:endParaRPr>
          </a:p>
          <a:p>
            <a:pPr algn="ctr"/>
            <a:r>
              <a:rPr lang="en-US" sz="2400" b="1" dirty="0" smtClean="0">
                <a:latin typeface="Arial" panose="020B0604020202090204" pitchFamily="34" charset="0"/>
                <a:ea typeface="楷体" panose="02010609060101010101" charset="-122"/>
                <a:sym typeface="+mn-ea"/>
              </a:rPr>
              <a:t>the </a:t>
            </a:r>
            <a:r>
              <a:rPr lang="en-US" sz="2400" b="1" dirty="0">
                <a:latin typeface="Arial" panose="020B0604020202090204" pitchFamily="34" charset="0"/>
                <a:ea typeface="楷体" panose="02010609060101010101" charset="-122"/>
                <a:sym typeface="+mn-ea"/>
              </a:rPr>
              <a:t>design and construction of Dao </a:t>
            </a:r>
            <a:r>
              <a:rPr lang="en-US" sz="2400" b="1" dirty="0" smtClean="0">
                <a:latin typeface="Arial" panose="020B0604020202090204" pitchFamily="34" charset="0"/>
                <a:ea typeface="楷体" panose="02010609060101010101" charset="-122"/>
                <a:sym typeface="+mn-ea"/>
              </a:rPr>
              <a:t>Ecovillages  </a:t>
            </a:r>
            <a:endParaRPr lang="en-US" sz="2400" b="1" dirty="0">
              <a:latin typeface="Arial" panose="020B0604020202090204" pitchFamily="34" charset="0"/>
              <a:ea typeface="楷体" panose="02010609060101010101" charset="-122"/>
              <a:sym typeface="+mn-ea"/>
            </a:endParaRPr>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0678" y="2364701"/>
            <a:ext cx="7307411" cy="411041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0" name="TextBox 6"/>
          <p:cNvSpPr txBox="1"/>
          <p:nvPr/>
        </p:nvSpPr>
        <p:spPr>
          <a:xfrm>
            <a:off x="907712" y="219239"/>
            <a:ext cx="10216643" cy="1569660"/>
          </a:xfrm>
          <a:prstGeom prst="rect">
            <a:avLst/>
          </a:prstGeom>
          <a:noFill/>
          <a:ln w="9525">
            <a:noFill/>
          </a:ln>
          <a:effectLst/>
        </p:spPr>
        <p:txBody>
          <a:bodyPr wrap="none" anchor="ctr">
            <a:spAutoFit/>
          </a:bodyPr>
          <a:lstStyle/>
          <a:p>
            <a:pPr algn="ctr">
              <a:lnSpc>
                <a:spcPct val="120000"/>
              </a:lnSpc>
            </a:pPr>
            <a:r>
              <a:rPr lang="de-DE" altLang="zh-CN" sz="4000" b="1" dirty="0" smtClean="0">
                <a:solidFill>
                  <a:schemeClr val="tx2"/>
                </a:solidFill>
                <a:latin typeface="Broadway" panose="04040905080B02020502" pitchFamily="82" charset="0"/>
                <a:ea typeface="微软雅黑" panose="020B0502040204020203" pitchFamily="34" charset="-122"/>
              </a:rPr>
              <a:t>A Dao </a:t>
            </a:r>
            <a:r>
              <a:rPr lang="de-DE" altLang="zh-CN" sz="4000" b="1" dirty="0" err="1" smtClean="0">
                <a:solidFill>
                  <a:schemeClr val="tx2"/>
                </a:solidFill>
                <a:latin typeface="Broadway" panose="04040905080B02020502" pitchFamily="82" charset="0"/>
                <a:ea typeface="微软雅黑" panose="020B0502040204020203" pitchFamily="34" charset="-122"/>
              </a:rPr>
              <a:t>Ecovillage</a:t>
            </a:r>
            <a:r>
              <a:rPr lang="de-DE" altLang="zh-CN" sz="4000" b="1" dirty="0" smtClean="0">
                <a:solidFill>
                  <a:schemeClr val="tx2"/>
                </a:solidFill>
                <a:latin typeface="Broadway" panose="04040905080B02020502" pitchFamily="82" charset="0"/>
                <a:ea typeface="微软雅黑" panose="020B0502040204020203" pitchFamily="34" charset="-122"/>
              </a:rPr>
              <a:t>  </a:t>
            </a:r>
            <a:endParaRPr lang="de-DE" altLang="zh-CN" sz="4000" b="1" dirty="0" smtClean="0">
              <a:solidFill>
                <a:schemeClr val="tx2"/>
              </a:solidFill>
              <a:latin typeface="Broadway" panose="04040905080B02020502" pitchFamily="82" charset="0"/>
              <a:ea typeface="微软雅黑" panose="020B0502040204020203" pitchFamily="34" charset="-122"/>
            </a:endParaRPr>
          </a:p>
          <a:p>
            <a:pPr algn="ctr">
              <a:lnSpc>
                <a:spcPct val="120000"/>
              </a:lnSpc>
            </a:pPr>
            <a:r>
              <a:rPr lang="de-DE" altLang="zh-CN" sz="4000" b="1" dirty="0" err="1" smtClean="0">
                <a:solidFill>
                  <a:schemeClr val="tx2"/>
                </a:solidFill>
                <a:latin typeface="Broadway" panose="04040905080B02020502" pitchFamily="82" charset="0"/>
                <a:ea typeface="微软雅黑" panose="020B0502040204020203" pitchFamily="34" charset="-122"/>
              </a:rPr>
              <a:t>Noah’s</a:t>
            </a:r>
            <a:r>
              <a:rPr lang="de-DE" altLang="zh-CN" sz="4000" b="1" dirty="0" smtClean="0">
                <a:solidFill>
                  <a:schemeClr val="tx2"/>
                </a:solidFill>
                <a:latin typeface="Broadway" panose="04040905080B02020502" pitchFamily="82" charset="0"/>
                <a:ea typeface="微软雅黑" panose="020B0502040204020203" pitchFamily="34" charset="-122"/>
              </a:rPr>
              <a:t> </a:t>
            </a:r>
            <a:r>
              <a:rPr lang="de-DE" altLang="zh-CN" sz="4000" b="1" dirty="0" err="1" smtClean="0">
                <a:solidFill>
                  <a:schemeClr val="tx2"/>
                </a:solidFill>
                <a:latin typeface="Broadway" panose="04040905080B02020502" pitchFamily="82" charset="0"/>
                <a:ea typeface="微软雅黑" panose="020B0502040204020203" pitchFamily="34" charset="-122"/>
              </a:rPr>
              <a:t>Ark</a:t>
            </a:r>
            <a:r>
              <a:rPr lang="de-DE" altLang="zh-CN" sz="4000" b="1" dirty="0" smtClean="0">
                <a:solidFill>
                  <a:schemeClr val="tx2"/>
                </a:solidFill>
                <a:latin typeface="Broadway" panose="04040905080B02020502" pitchFamily="82" charset="0"/>
                <a:ea typeface="微软雅黑" panose="020B0502040204020203" pitchFamily="34" charset="-122"/>
              </a:rPr>
              <a:t> of </a:t>
            </a:r>
            <a:r>
              <a:rPr lang="de-DE" altLang="zh-CN" sz="4000" b="1" dirty="0" err="1" smtClean="0">
                <a:solidFill>
                  <a:schemeClr val="tx2"/>
                </a:solidFill>
                <a:latin typeface="Broadway" panose="04040905080B02020502" pitchFamily="82" charset="0"/>
                <a:ea typeface="微软雅黑" panose="020B0502040204020203" pitchFamily="34" charset="-122"/>
              </a:rPr>
              <a:t>Mankind</a:t>
            </a:r>
            <a:r>
              <a:rPr lang="de-DE" altLang="zh-CN" sz="4000" b="1" dirty="0" smtClean="0">
                <a:solidFill>
                  <a:schemeClr val="tx2"/>
                </a:solidFill>
                <a:latin typeface="Broadway" panose="04040905080B02020502" pitchFamily="82" charset="0"/>
                <a:ea typeface="微软雅黑" panose="020B0502040204020203" pitchFamily="34" charset="-122"/>
              </a:rPr>
              <a:t> in the future</a:t>
            </a:r>
            <a:endParaRPr lang="de-DE" altLang="zh-CN" sz="4000" b="1" dirty="0" smtClean="0">
              <a:solidFill>
                <a:schemeClr val="tx2"/>
              </a:solidFill>
              <a:latin typeface="Broadway" panose="04040905080B02020502" pitchFamily="82" charset="0"/>
              <a:ea typeface="微软雅黑" panose="020B0502040204020203" pitchFamily="34" charset="-122"/>
            </a:endParaRPr>
          </a:p>
        </p:txBody>
      </p:sp>
      <p:sp>
        <p:nvSpPr>
          <p:cNvPr id="7" name="文本框 104"/>
          <p:cNvSpPr txBox="1"/>
          <p:nvPr/>
        </p:nvSpPr>
        <p:spPr>
          <a:xfrm>
            <a:off x="1055778" y="1823049"/>
            <a:ext cx="9976184" cy="3748719"/>
          </a:xfrm>
          <a:prstGeom prst="rect">
            <a:avLst/>
          </a:prstGeom>
          <a:noFill/>
          <a:ln w="9525">
            <a:noFill/>
          </a:ln>
        </p:spPr>
        <p:txBody>
          <a:bodyPr wrap="square">
            <a:spAutoFit/>
          </a:bodyPr>
          <a:lstStyle/>
          <a:p>
            <a:pPr indent="266700" algn="just">
              <a:lnSpc>
                <a:spcPct val="120000"/>
              </a:lnSpc>
            </a:pPr>
            <a:r>
              <a:rPr lang="en-US" sz="2200" dirty="0">
                <a:latin typeface="+mj-lt"/>
                <a:ea typeface="宋体" panose="02010600030101010101" pitchFamily="2" charset="-122"/>
              </a:rPr>
              <a:t>A lifestyle basing on the way of </a:t>
            </a:r>
            <a:r>
              <a:rPr lang="en-US" sz="2200" dirty="0" smtClean="0">
                <a:latin typeface="+mj-lt"/>
                <a:ea typeface="宋体" panose="02010600030101010101" pitchFamily="2" charset="-122"/>
              </a:rPr>
              <a:t>Dao (Dao is another name </a:t>
            </a:r>
            <a:r>
              <a:rPr lang="en-US" sz="2200" smtClean="0">
                <a:latin typeface="+mj-lt"/>
                <a:ea typeface="宋体" panose="02010600030101010101" pitchFamily="2" charset="-122"/>
              </a:rPr>
              <a:t>of Universe.), </a:t>
            </a:r>
            <a:r>
              <a:rPr lang="en-US" sz="2200" dirty="0" smtClean="0"/>
              <a:t>where </a:t>
            </a:r>
            <a:r>
              <a:rPr lang="en-US" sz="2200" dirty="0" smtClean="0">
                <a:latin typeface="+mj-lt"/>
                <a:ea typeface="宋体" panose="02010600030101010101" pitchFamily="2" charset="-122"/>
              </a:rPr>
              <a:t>men </a:t>
            </a:r>
            <a:r>
              <a:rPr lang="en-US" sz="2200" dirty="0">
                <a:latin typeface="+mj-lt"/>
                <a:ea typeface="宋体" panose="02010600030101010101" pitchFamily="2" charset="-122"/>
              </a:rPr>
              <a:t>and nature co-exist in unity and unison</a:t>
            </a:r>
            <a:r>
              <a:rPr lang="en-US" sz="2200" dirty="0" smtClean="0">
                <a:latin typeface="+mj-lt"/>
                <a:ea typeface="宋体" panose="02010600030101010101" pitchFamily="2" charset="-122"/>
              </a:rPr>
              <a:t>, </a:t>
            </a:r>
            <a:r>
              <a:rPr lang="en-US" sz="2200" dirty="0">
                <a:ea typeface="宋体" panose="02010600030101010101" pitchFamily="2" charset="-122"/>
              </a:rPr>
              <a:t>where </a:t>
            </a:r>
            <a:r>
              <a:rPr lang="en-US" sz="2200" dirty="0"/>
              <a:t>All beings will be inspired and guided by nature accordingly,</a:t>
            </a:r>
            <a:r>
              <a:rPr lang="en-US" sz="2200" dirty="0" smtClean="0">
                <a:latin typeface="+mj-lt"/>
                <a:ea typeface="宋体" panose="02010600030101010101" pitchFamily="2" charset="-122"/>
              </a:rPr>
              <a:t> is </a:t>
            </a:r>
            <a:r>
              <a:rPr lang="en-US" sz="2200" dirty="0">
                <a:latin typeface="+mj-lt"/>
                <a:ea typeface="宋体" panose="02010600030101010101" pitchFamily="2" charset="-122"/>
              </a:rPr>
              <a:t>the ultimate ideal lifestyle that mankind would yearn for. This is also the perfect lifestyle touted by </a:t>
            </a:r>
            <a:r>
              <a:rPr lang="en-US" sz="2200" dirty="0" smtClean="0">
                <a:latin typeface="+mj-lt"/>
                <a:ea typeface="宋体" panose="02010600030101010101" pitchFamily="2" charset="-122"/>
              </a:rPr>
              <a:t>various </a:t>
            </a:r>
            <a:r>
              <a:rPr lang="en-US" sz="2200" dirty="0">
                <a:latin typeface="+mj-lt"/>
                <a:ea typeface="宋体" panose="02010600030101010101" pitchFamily="2" charset="-122"/>
              </a:rPr>
              <a:t>sages since 2,500 </a:t>
            </a:r>
            <a:r>
              <a:rPr lang="en-US" sz="2200" dirty="0" smtClean="0">
                <a:latin typeface="+mj-lt"/>
                <a:ea typeface="宋体" panose="02010600030101010101" pitchFamily="2" charset="-122"/>
              </a:rPr>
              <a:t>years. The </a:t>
            </a:r>
            <a:r>
              <a:rPr lang="en-US" sz="2200" dirty="0">
                <a:latin typeface="+mj-lt"/>
                <a:ea typeface="宋体" panose="02010600030101010101" pitchFamily="2" charset="-122"/>
              </a:rPr>
              <a:t>way of Dao could serve as the bedrock of which beautiful sustainable villages could be built all over the world, that every country could become strong, civilized, modern, democratic, blessed with abundance and harmony. Perfect co-existence between Mankind and Nature is the only way to guarantee perpetual prosperity </a:t>
            </a:r>
            <a:r>
              <a:rPr lang="en-US" sz="2200" dirty="0" smtClean="0">
                <a:latin typeface="+mj-lt"/>
                <a:ea typeface="宋体" panose="02010600030101010101" pitchFamily="2" charset="-122"/>
              </a:rPr>
              <a:t>and the development of Earth. </a:t>
            </a:r>
            <a:endParaRPr lang="zh-CN" altLang="en-US" sz="2200" dirty="0">
              <a:latin typeface="+mj-lt"/>
            </a:endParaRPr>
          </a:p>
        </p:txBody>
      </p:sp>
      <p:pic>
        <p:nvPicPr>
          <p:cNvPr id="8" name="图片 5"/>
          <p:cNvPicPr/>
          <p:nvPr/>
        </p:nvPicPr>
        <p:blipFill>
          <a:blip r:embed="rId2"/>
          <a:stretch>
            <a:fillRect/>
          </a:stretch>
        </p:blipFill>
        <p:spPr>
          <a:xfrm>
            <a:off x="2479168" y="5674968"/>
            <a:ext cx="1037452" cy="1139368"/>
          </a:xfrm>
          <a:prstGeom prst="rect">
            <a:avLst/>
          </a:prstGeom>
          <a:noFill/>
          <a:ln w="9525">
            <a:noFill/>
          </a:ln>
        </p:spPr>
      </p:pic>
      <p:pic>
        <p:nvPicPr>
          <p:cNvPr id="9" name="图片 6"/>
          <p:cNvPicPr/>
          <p:nvPr/>
        </p:nvPicPr>
        <p:blipFill>
          <a:blip r:embed="rId3"/>
          <a:stretch>
            <a:fillRect/>
          </a:stretch>
        </p:blipFill>
        <p:spPr>
          <a:xfrm>
            <a:off x="8990028" y="5669271"/>
            <a:ext cx="1053014" cy="1150762"/>
          </a:xfrm>
          <a:prstGeom prst="rect">
            <a:avLst/>
          </a:prstGeom>
          <a:noFill/>
          <a:ln w="9525">
            <a:noFill/>
          </a:ln>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1313" y="5669271"/>
            <a:ext cx="1330011" cy="1188254"/>
          </a:xfrm>
          <a:prstGeom prst="rect">
            <a:avLst/>
          </a:prstGeom>
        </p:spPr>
      </p:pic>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924560" y="964156"/>
            <a:ext cx="10342245" cy="1384995"/>
          </a:xfrm>
          <a:prstGeom prst="rect">
            <a:avLst/>
          </a:prstGeom>
          <a:noFill/>
        </p:spPr>
        <p:txBody>
          <a:bodyPr wrap="square" rtlCol="0" anchor="t">
            <a:spAutoFit/>
          </a:bodyPr>
          <a:lstStyle/>
          <a:p>
            <a:pPr algn="l"/>
            <a:r>
              <a:rPr lang="de-DE" altLang="zh-CN" sz="2800" b="1" dirty="0" smtClean="0">
                <a:latin typeface="Broadway" panose="04040905080B02020502" pitchFamily="82" charset="0"/>
                <a:ea typeface="黑体" panose="02010609060101010101" charset="-122"/>
                <a:sym typeface="+mn-ea"/>
              </a:rPr>
              <a:t>THE VISION:</a:t>
            </a:r>
            <a:r>
              <a:rPr lang="de-DE" altLang="zh-CN" sz="2800" b="1" dirty="0" smtClean="0">
                <a:latin typeface="Broadway" panose="04040905080B02020502" pitchFamily="82" charset="0"/>
                <a:ea typeface="微软雅黑" panose="020B0502040204020203" pitchFamily="34" charset="-122"/>
                <a:sym typeface="+mn-ea"/>
              </a:rPr>
              <a:t> </a:t>
            </a:r>
            <a:r>
              <a:rPr lang="de-DE" altLang="zh-CN" sz="2800" dirty="0" smtClean="0">
                <a:latin typeface="+mj-lt"/>
                <a:ea typeface="微软雅黑" panose="020B0502040204020203" pitchFamily="34" charset="-122"/>
                <a:sym typeface="+mn-ea"/>
              </a:rPr>
              <a:t>The return of </a:t>
            </a:r>
            <a:r>
              <a:rPr lang="de-DE" altLang="zh-CN" sz="2800" dirty="0" err="1" smtClean="0">
                <a:latin typeface="+mj-lt"/>
                <a:ea typeface="微软雅黑" panose="020B0502040204020203" pitchFamily="34" charset="-122"/>
                <a:sym typeface="+mn-ea"/>
              </a:rPr>
              <a:t>mankind</a:t>
            </a:r>
            <a:r>
              <a:rPr lang="de-DE" altLang="zh-CN" sz="2800" dirty="0" smtClean="0">
                <a:latin typeface="+mj-lt"/>
                <a:ea typeface="微软雅黑" panose="020B0502040204020203" pitchFamily="34" charset="-122"/>
                <a:sym typeface="+mn-ea"/>
              </a:rPr>
              <a:t> to unity and unison with nature. </a:t>
            </a:r>
            <a:r>
              <a:rPr lang="de-DE" altLang="zh-CN" sz="2800" dirty="0" err="1">
                <a:latin typeface="+mj-lt"/>
                <a:ea typeface="微软雅黑" panose="020B0502040204020203" pitchFamily="34" charset="-122"/>
                <a:sym typeface="+mn-ea"/>
              </a:rPr>
              <a:t>C</a:t>
            </a:r>
            <a:r>
              <a:rPr lang="de-DE" altLang="zh-CN" sz="2800" dirty="0" err="1" smtClean="0">
                <a:latin typeface="+mj-lt"/>
                <a:ea typeface="微软雅黑" panose="020B0502040204020203" pitchFamily="34" charset="-122"/>
                <a:sym typeface="+mn-ea"/>
              </a:rPr>
              <a:t>reation</a:t>
            </a:r>
            <a:r>
              <a:rPr lang="de-DE" altLang="zh-CN" sz="2800" dirty="0" smtClean="0">
                <a:latin typeface="+mj-lt"/>
                <a:ea typeface="微软雅黑" panose="020B0502040204020203" pitchFamily="34" charset="-122"/>
                <a:sym typeface="+mn-ea"/>
              </a:rPr>
              <a:t> of a Paradise on Earth - A </a:t>
            </a:r>
            <a:r>
              <a:rPr lang="de-DE" altLang="zh-CN" sz="2800" dirty="0" err="1" smtClean="0">
                <a:latin typeface="+mj-lt"/>
                <a:ea typeface="微软雅黑" panose="020B0502040204020203" pitchFamily="34" charset="-122"/>
                <a:sym typeface="+mn-ea"/>
              </a:rPr>
              <a:t>self</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sufficient</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and</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sustainable</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way</a:t>
            </a:r>
            <a:r>
              <a:rPr lang="de-DE" altLang="zh-CN" sz="2800" dirty="0" smtClean="0">
                <a:latin typeface="+mj-lt"/>
                <a:ea typeface="微软雅黑" panose="020B0502040204020203" pitchFamily="34" charset="-122"/>
                <a:sym typeface="+mn-ea"/>
              </a:rPr>
              <a:t> of </a:t>
            </a:r>
            <a:r>
              <a:rPr lang="de-DE" altLang="zh-CN" sz="2800" dirty="0" err="1" smtClean="0">
                <a:latin typeface="+mj-lt"/>
                <a:ea typeface="微软雅黑" panose="020B0502040204020203" pitchFamily="34" charset="-122"/>
                <a:sym typeface="+mn-ea"/>
              </a:rPr>
              <a:t>living</a:t>
            </a:r>
            <a:r>
              <a:rPr lang="de-DE" altLang="zh-CN" sz="2800" dirty="0" smtClean="0">
                <a:latin typeface="+mj-lt"/>
                <a:ea typeface="微软雅黑" panose="020B0502040204020203" pitchFamily="34" charset="-122"/>
                <a:sym typeface="+mn-ea"/>
              </a:rPr>
              <a:t> in a </a:t>
            </a:r>
            <a:r>
              <a:rPr lang="de-DE" altLang="zh-CN" sz="2800" dirty="0" err="1" smtClean="0">
                <a:latin typeface="+mj-lt"/>
                <a:ea typeface="微软雅黑" panose="020B0502040204020203" pitchFamily="34" charset="-122"/>
                <a:sym typeface="+mn-ea"/>
              </a:rPr>
              <a:t>heavenly</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Ecovillage</a:t>
            </a:r>
            <a:r>
              <a:rPr lang="de-DE" altLang="zh-CN" sz="2800" dirty="0" smtClean="0">
                <a:latin typeface="+mj-lt"/>
                <a:ea typeface="微软雅黑" panose="020B0502040204020203" pitchFamily="34" charset="-122"/>
                <a:sym typeface="+mn-ea"/>
              </a:rPr>
              <a:t>.  </a:t>
            </a:r>
            <a:endParaRPr lang="de-DE" altLang="zh-CN" sz="2800" dirty="0" smtClean="0">
              <a:latin typeface="+mj-lt"/>
              <a:ea typeface="微软雅黑" panose="020B0502040204020203" pitchFamily="34" charset="-122"/>
              <a:sym typeface="+mn-ea"/>
            </a:endParaRPr>
          </a:p>
        </p:txBody>
      </p:sp>
      <p:sp>
        <p:nvSpPr>
          <p:cNvPr id="3" name="文本框 2"/>
          <p:cNvSpPr txBox="1"/>
          <p:nvPr/>
        </p:nvSpPr>
        <p:spPr>
          <a:xfrm>
            <a:off x="924560" y="3007360"/>
            <a:ext cx="10582275" cy="1815882"/>
          </a:xfrm>
          <a:prstGeom prst="rect">
            <a:avLst/>
          </a:prstGeom>
          <a:noFill/>
        </p:spPr>
        <p:txBody>
          <a:bodyPr wrap="square" rtlCol="0" anchor="t">
            <a:spAutoFit/>
          </a:bodyPr>
          <a:lstStyle/>
          <a:p>
            <a:pPr algn="l"/>
            <a:r>
              <a:rPr lang="de-DE" altLang="zh-CN" sz="2800" b="1" dirty="0" smtClean="0">
                <a:latin typeface="Broadway" panose="04040905080B02020502" pitchFamily="82" charset="0"/>
                <a:ea typeface="黑体" panose="02010609060101010101" charset="-122"/>
                <a:sym typeface="+mn-ea"/>
              </a:rPr>
              <a:t>THE MISSION:</a:t>
            </a:r>
            <a:r>
              <a:rPr lang="de-DE" altLang="zh-CN" sz="2800" b="1" dirty="0" smtClean="0">
                <a:latin typeface="Broadway" panose="04040905080B02020502" pitchFamily="82" charset="0"/>
                <a:ea typeface="微软雅黑" panose="020B0502040204020203" pitchFamily="34" charset="-122"/>
                <a:sym typeface="+mn-ea"/>
              </a:rPr>
              <a:t>  </a:t>
            </a:r>
            <a:r>
              <a:rPr lang="de-DE" altLang="zh-CN" sz="2800" dirty="0" smtClean="0">
                <a:latin typeface="+mj-lt"/>
                <a:ea typeface="微软雅黑" panose="020B0502040204020203" pitchFamily="34" charset="-122"/>
                <a:sym typeface="+mn-ea"/>
              </a:rPr>
              <a:t>To unveil to </a:t>
            </a:r>
            <a:r>
              <a:rPr lang="de-DE" altLang="zh-CN" sz="2800" dirty="0" err="1" smtClean="0">
                <a:latin typeface="+mj-lt"/>
                <a:ea typeface="微软雅黑" panose="020B0502040204020203" pitchFamily="34" charset="-122"/>
                <a:sym typeface="+mn-ea"/>
              </a:rPr>
              <a:t>mankind</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the</a:t>
            </a:r>
            <a:r>
              <a:rPr lang="de-DE" altLang="zh-CN" sz="2800" dirty="0" smtClean="0">
                <a:latin typeface="+mj-lt"/>
                <a:ea typeface="微软雅黑" panose="020B0502040204020203" pitchFamily="34" charset="-122"/>
                <a:sym typeface="+mn-ea"/>
              </a:rPr>
              <a:t> reality that </a:t>
            </a:r>
            <a:r>
              <a:rPr lang="de-DE" altLang="zh-CN" sz="2800" dirty="0" err="1" smtClean="0">
                <a:latin typeface="+mj-lt"/>
                <a:ea typeface="微软雅黑" panose="020B0502040204020203" pitchFamily="34" charset="-122"/>
                <a:sym typeface="+mn-ea"/>
              </a:rPr>
              <a:t>people</a:t>
            </a:r>
            <a:r>
              <a:rPr lang="de-DE" altLang="zh-CN" sz="2800" dirty="0" smtClean="0">
                <a:latin typeface="+mj-lt"/>
                <a:ea typeface="微软雅黑" panose="020B0502040204020203" pitchFamily="34" charset="-122"/>
                <a:sym typeface="+mn-ea"/>
              </a:rPr>
              <a:t> and nature </a:t>
            </a:r>
            <a:r>
              <a:rPr lang="de-DE" altLang="zh-CN" sz="2800" dirty="0" err="1" smtClean="0">
                <a:latin typeface="+mj-lt"/>
                <a:ea typeface="微软雅黑" panose="020B0502040204020203" pitchFamily="34" charset="-122"/>
                <a:sym typeface="+mn-ea"/>
              </a:rPr>
              <a:t>are</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one</a:t>
            </a:r>
            <a:r>
              <a:rPr lang="de-DE" altLang="zh-CN" sz="2800" dirty="0" smtClean="0">
                <a:latin typeface="+mj-lt"/>
                <a:ea typeface="微软雅黑" panose="020B0502040204020203" pitchFamily="34" charset="-122"/>
                <a:sym typeface="+mn-ea"/>
              </a:rPr>
              <a:t> community of shared life on Earth. To promote </a:t>
            </a:r>
            <a:r>
              <a:rPr lang="de-DE" altLang="zh-CN" sz="2800" dirty="0" err="1" smtClean="0">
                <a:latin typeface="+mj-lt"/>
                <a:ea typeface="微软雅黑" panose="020B0502040204020203" pitchFamily="34" charset="-122"/>
                <a:sym typeface="+mn-ea"/>
              </a:rPr>
              <a:t>and</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make</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known</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worldwide</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ways</a:t>
            </a:r>
            <a:r>
              <a:rPr lang="de-DE" altLang="zh-CN" sz="2800" dirty="0" smtClean="0">
                <a:latin typeface="+mj-lt"/>
                <a:ea typeface="微软雅黑" panose="020B0502040204020203" pitchFamily="34" charset="-122"/>
                <a:sym typeface="+mn-ea"/>
              </a:rPr>
              <a:t> of agriculture and </a:t>
            </a:r>
            <a:r>
              <a:rPr lang="de-DE" altLang="zh-CN" sz="2800" dirty="0" err="1" smtClean="0">
                <a:latin typeface="+mj-lt"/>
                <a:ea typeface="微软雅黑" panose="020B0502040204020203" pitchFamily="34" charset="-122"/>
                <a:sym typeface="+mn-ea"/>
              </a:rPr>
              <a:t>lifestyle</a:t>
            </a:r>
            <a:r>
              <a:rPr lang="de-DE" altLang="zh-CN" sz="2800" dirty="0" smtClean="0">
                <a:latin typeface="+mj-lt"/>
                <a:ea typeface="微软雅黑" panose="020B0502040204020203" pitchFamily="34" charset="-122"/>
                <a:sym typeface="+mn-ea"/>
              </a:rPr>
              <a:t> which will </a:t>
            </a:r>
            <a:r>
              <a:rPr lang="de-DE" altLang="zh-CN" sz="2800" dirty="0" err="1" smtClean="0">
                <a:latin typeface="+mj-lt"/>
                <a:ea typeface="微软雅黑" panose="020B0502040204020203" pitchFamily="34" charset="-122"/>
                <a:sym typeface="+mn-ea"/>
              </a:rPr>
              <a:t>allow</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perfect</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integration</a:t>
            </a:r>
            <a:r>
              <a:rPr lang="de-DE" altLang="zh-CN" sz="2800" dirty="0" smtClean="0">
                <a:latin typeface="+mj-lt"/>
                <a:ea typeface="微软雅黑" panose="020B0502040204020203" pitchFamily="34" charset="-122"/>
                <a:sym typeface="+mn-ea"/>
              </a:rPr>
              <a:t> of </a:t>
            </a:r>
            <a:r>
              <a:rPr lang="de-DE" altLang="zh-CN" sz="2800" dirty="0" err="1" smtClean="0">
                <a:latin typeface="+mj-lt"/>
                <a:ea typeface="微软雅黑" panose="020B0502040204020203" pitchFamily="34" charset="-122"/>
                <a:sym typeface="+mn-ea"/>
              </a:rPr>
              <a:t>mankind</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and</a:t>
            </a:r>
            <a:r>
              <a:rPr lang="de-DE" altLang="zh-CN" sz="2800" dirty="0" smtClean="0">
                <a:latin typeface="+mj-lt"/>
                <a:ea typeface="微软雅黑" panose="020B0502040204020203" pitchFamily="34" charset="-122"/>
                <a:sym typeface="+mn-ea"/>
              </a:rPr>
              <a:t> </a:t>
            </a:r>
            <a:r>
              <a:rPr lang="de-DE" altLang="zh-CN" sz="2800" dirty="0" err="1" smtClean="0">
                <a:latin typeface="+mj-lt"/>
                <a:ea typeface="微软雅黑" panose="020B0502040204020203" pitchFamily="34" charset="-122"/>
                <a:sym typeface="+mn-ea"/>
              </a:rPr>
              <a:t>nature</a:t>
            </a:r>
            <a:r>
              <a:rPr lang="de-DE" altLang="zh-CN" sz="2800" dirty="0" smtClean="0">
                <a:latin typeface="+mj-lt"/>
                <a:ea typeface="微软雅黑" panose="020B0502040204020203" pitchFamily="34" charset="-122"/>
                <a:sym typeface="+mn-ea"/>
              </a:rPr>
              <a:t>.</a:t>
            </a:r>
            <a:endParaRPr lang="de-DE" altLang="zh-CN" sz="2800" dirty="0" smtClean="0">
              <a:latin typeface="+mj-lt"/>
              <a:ea typeface="微软雅黑" panose="020B0502040204020203" pitchFamily="34" charset="-122"/>
              <a:sym typeface="+mn-ea"/>
            </a:endParaRPr>
          </a:p>
        </p:txBody>
      </p:sp>
      <p:sp>
        <p:nvSpPr>
          <p:cNvPr id="4" name="文本框 3"/>
          <p:cNvSpPr txBox="1"/>
          <p:nvPr/>
        </p:nvSpPr>
        <p:spPr>
          <a:xfrm>
            <a:off x="924560" y="5443221"/>
            <a:ext cx="8778109" cy="523220"/>
          </a:xfrm>
          <a:prstGeom prst="rect">
            <a:avLst/>
          </a:prstGeom>
          <a:noFill/>
        </p:spPr>
        <p:txBody>
          <a:bodyPr wrap="none" rtlCol="0" anchor="t">
            <a:spAutoFit/>
          </a:bodyPr>
          <a:lstStyle/>
          <a:p>
            <a:pPr algn="l"/>
            <a:r>
              <a:rPr lang="de-DE" altLang="zh-CN" sz="2800" b="1" dirty="0" smtClean="0">
                <a:latin typeface="Broadway" panose="04040905080B02020502" pitchFamily="82" charset="0"/>
                <a:ea typeface="黑体" panose="02010609060101010101" charset="-122"/>
                <a:sym typeface="+mn-ea"/>
              </a:rPr>
              <a:t>CORE VALUES:</a:t>
            </a:r>
            <a:r>
              <a:rPr lang="de-DE" altLang="zh-CN" sz="2800" b="1" dirty="0" smtClean="0">
                <a:latin typeface="Broadway" panose="04040905080B02020502" pitchFamily="82" charset="0"/>
                <a:ea typeface="微软雅黑" panose="020B0502040204020203" pitchFamily="34" charset="-122"/>
                <a:sym typeface="+mn-ea"/>
              </a:rPr>
              <a:t>  </a:t>
            </a:r>
            <a:r>
              <a:rPr lang="de-DE" altLang="zh-CN" sz="2800" dirty="0" smtClean="0">
                <a:latin typeface="+mj-lt"/>
                <a:ea typeface="微软雅黑" panose="020B0502040204020203" pitchFamily="34" charset="-122"/>
                <a:sym typeface="+mn-ea"/>
              </a:rPr>
              <a:t>A community of shared life on Earth</a:t>
            </a:r>
            <a:endParaRPr lang="de-DE" altLang="zh-CN" sz="2800" dirty="0" smtClean="0">
              <a:latin typeface="+mj-lt"/>
              <a:ea typeface="微软雅黑" panose="020B0502040204020203"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5" name="圆角矩形 1"/>
          <p:cNvSpPr/>
          <p:nvPr/>
        </p:nvSpPr>
        <p:spPr>
          <a:xfrm>
            <a:off x="1489075" y="958701"/>
            <a:ext cx="9515475" cy="1267460"/>
          </a:xfrm>
          <a:prstGeom prst="roundRect">
            <a:avLst>
              <a:gd name="adj" fmla="val 50000"/>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de-DE" sz="3200" b="1" dirty="0" smtClean="0">
                <a:solidFill>
                  <a:schemeClr val="tx1"/>
                </a:solidFill>
                <a:latin typeface="Broadway" panose="04040905080B02020502" pitchFamily="82" charset="0"/>
                <a:ea typeface="微软雅黑" panose="020B0502040204020203" pitchFamily="34" charset="-122"/>
                <a:sym typeface="+mn-ea"/>
              </a:rPr>
              <a:t>.</a:t>
            </a:r>
            <a:r>
              <a:rPr lang="de-DE" altLang="zh-CN" sz="3200" b="1" dirty="0" smtClean="0">
                <a:solidFill>
                  <a:schemeClr val="tx1"/>
                </a:solidFill>
                <a:latin typeface="Broadway" panose="04040905080B02020502" pitchFamily="82" charset="0"/>
                <a:ea typeface="微软雅黑" panose="020B0502040204020203" pitchFamily="34" charset="-122"/>
                <a:sym typeface="+mn-ea"/>
              </a:rPr>
              <a:t> </a:t>
            </a:r>
            <a:r>
              <a:rPr lang="en-US" altLang="de-DE" sz="3200" b="1" dirty="0" smtClean="0">
                <a:solidFill>
                  <a:schemeClr val="tx1"/>
                </a:solidFill>
                <a:latin typeface="Broadway" panose="04040905080B02020502" pitchFamily="82" charset="0"/>
                <a:ea typeface="微软雅黑" panose="020B0502040204020203" pitchFamily="34" charset="-122"/>
                <a:sym typeface="+mn-ea"/>
              </a:rPr>
              <a:t>I</a:t>
            </a:r>
            <a:r>
              <a:rPr lang="de-DE" altLang="zh-CN" sz="3200" b="1" dirty="0" smtClean="0">
                <a:solidFill>
                  <a:schemeClr val="tx1"/>
                </a:solidFill>
                <a:latin typeface="Broadway" panose="04040905080B02020502" pitchFamily="82" charset="0"/>
                <a:ea typeface="微软雅黑" panose="020B0502040204020203" pitchFamily="34" charset="-122"/>
                <a:sym typeface="+mn-ea"/>
              </a:rPr>
              <a:t>ntroduction of </a:t>
            </a:r>
            <a:r>
              <a:rPr lang="de-DE" altLang="zh-CN" sz="3200" b="1" dirty="0" err="1" smtClean="0">
                <a:solidFill>
                  <a:schemeClr val="tx1"/>
                </a:solidFill>
                <a:latin typeface="Broadway" panose="04040905080B02020502" pitchFamily="82" charset="0"/>
                <a:ea typeface="微软雅黑" panose="020B0502040204020203" pitchFamily="34" charset="-122"/>
                <a:sym typeface="+mn-ea"/>
              </a:rPr>
              <a:t>Ecovillage</a:t>
            </a:r>
            <a:r>
              <a:rPr lang="de-DE" altLang="zh-CN" sz="3200" b="1" dirty="0" smtClean="0">
                <a:solidFill>
                  <a:schemeClr val="tx1"/>
                </a:solidFill>
                <a:latin typeface="Broadway" panose="04040905080B02020502" pitchFamily="82" charset="0"/>
                <a:ea typeface="微软雅黑" panose="020B0502040204020203" pitchFamily="34" charset="-122"/>
                <a:sym typeface="+mn-ea"/>
              </a:rPr>
              <a:t> </a:t>
            </a:r>
            <a:endParaRPr lang="zh-CN" altLang="en-US" sz="3200" dirty="0">
              <a:solidFill>
                <a:schemeClr val="tx1"/>
              </a:solidFill>
            </a:endParaRPr>
          </a:p>
        </p:txBody>
      </p:sp>
      <p:sp>
        <p:nvSpPr>
          <p:cNvPr id="6" name="圆角矩形 2"/>
          <p:cNvSpPr/>
          <p:nvPr/>
        </p:nvSpPr>
        <p:spPr>
          <a:xfrm>
            <a:off x="1489075" y="2573619"/>
            <a:ext cx="9515475" cy="1393825"/>
          </a:xfrm>
          <a:prstGeom prst="roundRect">
            <a:avLst>
              <a:gd name="adj" fmla="val 50000"/>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de-DE" sz="3200" b="1" dirty="0">
                <a:solidFill>
                  <a:schemeClr val="tx1"/>
                </a:solidFill>
                <a:latin typeface="Broadway" panose="04040905080B02020502" pitchFamily="82" charset="0"/>
                <a:ea typeface="微软雅黑" panose="020B0502040204020203" pitchFamily="34" charset="-122"/>
                <a:sym typeface="+mn-ea"/>
              </a:rPr>
              <a:t>.</a:t>
            </a:r>
            <a:r>
              <a:rPr lang="de-DE" altLang="zh-CN" sz="3200" b="1" dirty="0">
                <a:solidFill>
                  <a:schemeClr val="tx1"/>
                </a:solidFill>
                <a:latin typeface="Broadway" panose="04040905080B02020502" pitchFamily="82" charset="0"/>
                <a:ea typeface="微软雅黑" panose="020B0502040204020203" pitchFamily="34" charset="-122"/>
                <a:sym typeface="+mn-ea"/>
              </a:rPr>
              <a:t> </a:t>
            </a:r>
            <a:r>
              <a:rPr lang="en-US" altLang="de-DE" sz="3200" b="1" dirty="0" smtClean="0">
                <a:solidFill>
                  <a:schemeClr val="tx1"/>
                </a:solidFill>
                <a:latin typeface="Broadway" panose="04040905080B02020502" pitchFamily="82" charset="0"/>
                <a:ea typeface="微软雅黑" panose="020B0502040204020203" pitchFamily="34" charset="-122"/>
                <a:sym typeface="+mn-ea"/>
              </a:rPr>
              <a:t>What do we do in the Ecovillage?</a:t>
            </a:r>
            <a:r>
              <a:rPr lang="de-DE" altLang="zh-CN" sz="3200" b="1" dirty="0" smtClean="0">
                <a:solidFill>
                  <a:schemeClr val="tx1"/>
                </a:solidFill>
                <a:latin typeface="Broadway" panose="04040905080B02020502" pitchFamily="82" charset="0"/>
                <a:ea typeface="微软雅黑" panose="020B0502040204020203" pitchFamily="34" charset="-122"/>
                <a:sym typeface="+mn-ea"/>
              </a:rPr>
              <a:t> </a:t>
            </a:r>
            <a:endParaRPr lang="zh-CN" altLang="en-US" sz="3200" dirty="0">
              <a:solidFill>
                <a:schemeClr val="tx1"/>
              </a:solidFill>
            </a:endParaRPr>
          </a:p>
        </p:txBody>
      </p:sp>
      <p:sp>
        <p:nvSpPr>
          <p:cNvPr id="7" name="圆角矩形 3"/>
          <p:cNvSpPr/>
          <p:nvPr/>
        </p:nvSpPr>
        <p:spPr>
          <a:xfrm>
            <a:off x="1499946" y="4582308"/>
            <a:ext cx="9514840" cy="1252220"/>
          </a:xfrm>
          <a:prstGeom prst="roundRect">
            <a:avLst>
              <a:gd name="adj" fmla="val 50000"/>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de-DE" sz="3200" b="1" dirty="0">
                <a:solidFill>
                  <a:schemeClr val="tx1"/>
                </a:solidFill>
                <a:latin typeface="Broadway" panose="04040905080B02020502" pitchFamily="82" charset="0"/>
                <a:ea typeface="微软雅黑" panose="020B0502040204020203" pitchFamily="34" charset="-122"/>
                <a:sym typeface="+mn-ea"/>
              </a:rPr>
              <a:t>.</a:t>
            </a:r>
            <a:r>
              <a:rPr lang="de-DE" altLang="zh-CN" sz="3200" b="1" dirty="0">
                <a:solidFill>
                  <a:schemeClr val="tx1"/>
                </a:solidFill>
                <a:latin typeface="Broadway" panose="04040905080B02020502" pitchFamily="82" charset="0"/>
                <a:ea typeface="微软雅黑" panose="020B0502040204020203" pitchFamily="34" charset="-122"/>
                <a:sym typeface="+mn-ea"/>
              </a:rPr>
              <a:t> A </a:t>
            </a:r>
            <a:r>
              <a:rPr lang="de-DE" altLang="zh-CN" sz="3200" b="1" dirty="0" smtClean="0">
                <a:solidFill>
                  <a:schemeClr val="tx1"/>
                </a:solidFill>
                <a:latin typeface="Broadway" panose="04040905080B02020502" pitchFamily="82" charset="0"/>
                <a:ea typeface="微软雅黑" panose="020B0502040204020203" pitchFamily="34" charset="-122"/>
                <a:sym typeface="+mn-ea"/>
              </a:rPr>
              <a:t>Dao </a:t>
            </a:r>
            <a:r>
              <a:rPr lang="de-DE" altLang="zh-CN" sz="3200" b="1" dirty="0" err="1" smtClean="0">
                <a:solidFill>
                  <a:schemeClr val="tx1"/>
                </a:solidFill>
                <a:latin typeface="Broadway" panose="04040905080B02020502" pitchFamily="82" charset="0"/>
                <a:ea typeface="微软雅黑" panose="020B0502040204020203" pitchFamily="34" charset="-122"/>
                <a:sym typeface="+mn-ea"/>
              </a:rPr>
              <a:t>Ecovillage</a:t>
            </a:r>
            <a:r>
              <a:rPr lang="de-DE" altLang="zh-CN" sz="3200" b="1" dirty="0" smtClean="0">
                <a:solidFill>
                  <a:schemeClr val="tx1"/>
                </a:solidFill>
                <a:latin typeface="Broadway" panose="04040905080B02020502" pitchFamily="82" charset="0"/>
                <a:ea typeface="微软雅黑" panose="020B0502040204020203" pitchFamily="34" charset="-122"/>
                <a:sym typeface="+mn-ea"/>
              </a:rPr>
              <a:t> – Noah’s Ark of Mankind in the future</a:t>
            </a:r>
            <a:endParaRPr lang="zh-CN" altLang="en-US" sz="32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786" y="1033708"/>
            <a:ext cx="12192001" cy="6900421"/>
          </a:xfrm>
          <a:prstGeom prst="rect">
            <a:avLst/>
          </a:prstGeom>
        </p:spPr>
      </p:pic>
      <p:sp>
        <p:nvSpPr>
          <p:cNvPr id="6" name="TextBox 6"/>
          <p:cNvSpPr txBox="1"/>
          <p:nvPr/>
        </p:nvSpPr>
        <p:spPr>
          <a:xfrm>
            <a:off x="447438" y="387377"/>
            <a:ext cx="10761336" cy="646331"/>
          </a:xfrm>
          <a:prstGeom prst="rect">
            <a:avLst/>
          </a:prstGeom>
          <a:noFill/>
          <a:ln w="9525">
            <a:noFill/>
          </a:ln>
          <a:effectLst/>
        </p:spPr>
        <p:txBody>
          <a:bodyPr wrap="square" anchor="ctr">
            <a:spAutoFit/>
          </a:bodyPr>
          <a:lstStyle/>
          <a:p>
            <a:pPr algn="ctr"/>
            <a:r>
              <a:rPr lang="zh-CN" altLang="de-DE" sz="3600" b="1" dirty="0" smtClean="0">
                <a:solidFill>
                  <a:srgbClr val="5F5F5F"/>
                </a:solidFill>
                <a:latin typeface="Broadway" panose="04040905080B02020502" pitchFamily="82" charset="0"/>
                <a:ea typeface="微软雅黑" panose="020B0502040204020203" pitchFamily="34" charset="-122"/>
              </a:rPr>
              <a:t>Introduction of  </a:t>
            </a:r>
            <a:r>
              <a:rPr lang="de-DE" altLang="zh-CN" sz="3600" b="1" dirty="0" err="1" smtClean="0">
                <a:solidFill>
                  <a:srgbClr val="5F5F5F"/>
                </a:solidFill>
                <a:latin typeface="Broadway" panose="04040905080B02020502" pitchFamily="82" charset="0"/>
                <a:ea typeface="微软雅黑" panose="020B0502040204020203" pitchFamily="34" charset="-122"/>
              </a:rPr>
              <a:t>Ecovillage</a:t>
            </a:r>
            <a:r>
              <a:rPr lang="de-DE" altLang="zh-CN" sz="3600" b="1" dirty="0" smtClean="0">
                <a:solidFill>
                  <a:srgbClr val="5F5F5F"/>
                </a:solidFill>
                <a:latin typeface="Broadway" panose="04040905080B02020502" pitchFamily="82" charset="0"/>
                <a:ea typeface="微软雅黑" panose="020B0502040204020203" pitchFamily="34" charset="-122"/>
              </a:rPr>
              <a:t> </a:t>
            </a:r>
            <a:endParaRPr lang="en-US" altLang="zh-CN" sz="3600" b="1" dirty="0">
              <a:solidFill>
                <a:srgbClr val="5F5F5F"/>
              </a:solidFill>
              <a:latin typeface="微软雅黑" panose="020B0502040204020203" pitchFamily="34" charset="-122"/>
              <a:ea typeface="微软雅黑" panose="020B0502040204020203" pitchFamily="34" charset="-122"/>
            </a:endParaRPr>
          </a:p>
        </p:txBody>
      </p:sp>
      <p:sp>
        <p:nvSpPr>
          <p:cNvPr id="7" name="Rechteck 6"/>
          <p:cNvSpPr/>
          <p:nvPr/>
        </p:nvSpPr>
        <p:spPr>
          <a:xfrm>
            <a:off x="529209" y="1453963"/>
            <a:ext cx="11121325" cy="4893647"/>
          </a:xfrm>
          <a:prstGeom prst="rect">
            <a:avLst/>
          </a:prstGeom>
        </p:spPr>
        <p:txBody>
          <a:bodyPr wrap="square">
            <a:spAutoFit/>
          </a:bodyPr>
          <a:lstStyle/>
          <a:p>
            <a:pPr algn="just"/>
            <a:r>
              <a:rPr lang="en-US" altLang="zh-CN" sz="2600" dirty="0">
                <a:cs typeface="Segoe UI Symbol" panose="020B0502040204020203" charset="0"/>
              </a:rPr>
              <a:t> </a:t>
            </a:r>
            <a:r>
              <a:rPr lang="zh-CN" altLang="en-US" sz="2600" dirty="0" smtClean="0">
                <a:latin typeface="+mj-lt"/>
                <a:cs typeface="Segoe UI Symbol" panose="020B0502040204020203" charset="0"/>
              </a:rPr>
              <a:t>Qiandao</a:t>
            </a:r>
            <a:r>
              <a:rPr lang="de-DE" altLang="zh-CN" sz="2600" dirty="0" smtClean="0">
                <a:latin typeface="+mj-lt"/>
                <a:cs typeface="Segoe UI Symbol" panose="020B0502040204020203" charset="0"/>
              </a:rPr>
              <a:t>hu</a:t>
            </a:r>
            <a:r>
              <a:rPr lang="zh-CN" altLang="en-US" sz="2600" dirty="0" smtClean="0">
                <a:latin typeface="+mj-lt"/>
                <a:cs typeface="Segoe UI Symbol" panose="020B0502040204020203" charset="0"/>
              </a:rPr>
              <a:t> </a:t>
            </a:r>
            <a:r>
              <a:rPr lang="de-DE" altLang="zh-CN" sz="2600" dirty="0" err="1" smtClean="0">
                <a:latin typeface="+mj-lt"/>
                <a:cs typeface="Segoe UI Symbol" panose="020B0502040204020203" charset="0"/>
              </a:rPr>
              <a:t>Biospheral</a:t>
            </a:r>
            <a:r>
              <a:rPr lang="zh-CN" altLang="en-US" sz="2600" dirty="0" smtClean="0">
                <a:latin typeface="+mj-lt"/>
                <a:cs typeface="Segoe UI Symbol" panose="020B0502040204020203" charset="0"/>
              </a:rPr>
              <a:t> </a:t>
            </a:r>
            <a:r>
              <a:rPr lang="de-DE" altLang="zh-CN" sz="2600" dirty="0" smtClean="0">
                <a:latin typeface="+mj-lt"/>
                <a:cs typeface="Segoe UI Symbol" panose="020B0502040204020203" charset="0"/>
              </a:rPr>
              <a:t>Education </a:t>
            </a:r>
            <a:r>
              <a:rPr lang="zh-CN" altLang="en-US" sz="2600" dirty="0" smtClean="0">
                <a:latin typeface="+mj-lt"/>
                <a:cs typeface="Segoe UI Symbol" panose="020B0502040204020203" charset="0"/>
              </a:rPr>
              <a:t>and </a:t>
            </a:r>
            <a:r>
              <a:rPr lang="zh-CN" altLang="en-US" sz="2600" dirty="0" smtClean="0">
                <a:cs typeface="Segoe UI Symbol" panose="020B0502040204020203" charset="0"/>
              </a:rPr>
              <a:t>Promotion </a:t>
            </a:r>
            <a:r>
              <a:rPr lang="zh-CN" altLang="en-US" sz="2600" dirty="0" smtClean="0">
                <a:latin typeface="+mj-lt"/>
                <a:cs typeface="Segoe UI Symbol" panose="020B0502040204020203" charset="0"/>
              </a:rPr>
              <a:t>Cent</a:t>
            </a:r>
            <a:r>
              <a:rPr lang="de-DE" altLang="zh-CN" sz="2600" dirty="0" smtClean="0">
                <a:latin typeface="+mj-lt"/>
                <a:cs typeface="Segoe UI Symbol" panose="020B0502040204020203" charset="0"/>
              </a:rPr>
              <a:t>er</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(Referred as </a:t>
            </a:r>
            <a:r>
              <a:rPr lang="zh-CN" altLang="en-US" sz="2600" dirty="0" smtClean="0">
                <a:latin typeface="+mj-lt"/>
                <a:cs typeface="Segoe UI Symbol" panose="020B0502040204020203" charset="0"/>
              </a:rPr>
              <a:t>Eco</a:t>
            </a:r>
            <a:r>
              <a:rPr lang="de-DE" altLang="zh-CN" sz="2600" dirty="0" smtClean="0">
                <a:latin typeface="+mj-lt"/>
                <a:cs typeface="Segoe UI Symbol" panose="020B0502040204020203" charset="0"/>
              </a:rPr>
              <a:t>v</a:t>
            </a:r>
            <a:r>
              <a:rPr lang="zh-CN" altLang="en-US" sz="2600" dirty="0" smtClean="0">
                <a:latin typeface="+mj-lt"/>
                <a:cs typeface="Segoe UI Symbol" panose="020B0502040204020203" charset="0"/>
              </a:rPr>
              <a:t>illage </a:t>
            </a:r>
            <a:r>
              <a:rPr lang="zh-CN" altLang="en-US" sz="2600" dirty="0">
                <a:latin typeface="+mj-lt"/>
                <a:cs typeface="Segoe UI Symbol" panose="020B0502040204020203" charset="0"/>
              </a:rPr>
              <a:t>in short) is a </a:t>
            </a:r>
            <a:r>
              <a:rPr lang="zh-CN" altLang="en-US" sz="2600" dirty="0" smtClean="0">
                <a:latin typeface="+mj-lt"/>
                <a:cs typeface="Segoe UI Symbol" panose="020B0502040204020203" charset="0"/>
              </a:rPr>
              <a:t>critical </a:t>
            </a:r>
            <a:r>
              <a:rPr lang="de-DE" altLang="zh-CN" sz="2600" dirty="0" err="1" smtClean="0">
                <a:latin typeface="+mj-lt"/>
                <a:cs typeface="Segoe UI Symbol" panose="020B0502040204020203" charset="0"/>
              </a:rPr>
              <a:t>branch</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of the Dao </a:t>
            </a:r>
            <a:r>
              <a:rPr lang="de-DE" altLang="zh-CN" sz="2600" dirty="0" smtClean="0">
                <a:latin typeface="+mj-lt"/>
                <a:cs typeface="Segoe UI Symbol" panose="020B0502040204020203" charset="0"/>
              </a:rPr>
              <a:t>Nature Reserve </a:t>
            </a:r>
            <a:r>
              <a:rPr lang="de-DE" altLang="zh-CN" sz="2600" dirty="0" err="1" smtClean="0">
                <a:latin typeface="+mj-lt"/>
                <a:cs typeface="Segoe UI Symbol" panose="020B0502040204020203" charset="0"/>
              </a:rPr>
              <a:t>Ce</a:t>
            </a:r>
            <a:r>
              <a:rPr lang="zh-CN" altLang="en-US" sz="2600" dirty="0" smtClean="0">
                <a:latin typeface="+mj-lt"/>
                <a:cs typeface="Segoe UI Symbol" panose="020B0502040204020203" charset="0"/>
              </a:rPr>
              <a:t>ntr</a:t>
            </a:r>
            <a:r>
              <a:rPr lang="de-DE" altLang="zh-CN" sz="2600" dirty="0" smtClean="0">
                <a:latin typeface="+mj-lt"/>
                <a:cs typeface="Segoe UI Symbol" panose="020B0502040204020203" charset="0"/>
              </a:rPr>
              <a:t>e</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The </a:t>
            </a:r>
            <a:r>
              <a:rPr lang="zh-CN" altLang="en-US" sz="2600" dirty="0" smtClean="0">
                <a:latin typeface="+mj-lt"/>
                <a:cs typeface="Segoe UI Symbol" panose="020B0502040204020203" charset="0"/>
              </a:rPr>
              <a:t>Ec</a:t>
            </a:r>
            <a:r>
              <a:rPr lang="de-DE" altLang="zh-CN" sz="2600" dirty="0" err="1" smtClean="0">
                <a:latin typeface="+mj-lt"/>
                <a:cs typeface="Segoe UI Symbol" panose="020B0502040204020203" charset="0"/>
              </a:rPr>
              <a:t>ov</a:t>
            </a:r>
            <a:r>
              <a:rPr lang="zh-CN" altLang="en-US" sz="2600" dirty="0" smtClean="0">
                <a:latin typeface="+mj-lt"/>
                <a:cs typeface="Segoe UI Symbol" panose="020B0502040204020203" charset="0"/>
              </a:rPr>
              <a:t>illage </a:t>
            </a:r>
            <a:r>
              <a:rPr lang="zh-CN" altLang="en-US" sz="2600" dirty="0">
                <a:latin typeface="+mj-lt"/>
                <a:cs typeface="Segoe UI Symbol" panose="020B0502040204020203" charset="0"/>
              </a:rPr>
              <a:t>is situated on a hill in a town called </a:t>
            </a:r>
            <a:r>
              <a:rPr lang="zh-CN" altLang="en-US" sz="2600" dirty="0" smtClean="0">
                <a:latin typeface="+mj-lt"/>
                <a:cs typeface="Segoe UI Symbol" panose="020B0502040204020203" charset="0"/>
              </a:rPr>
              <a:t>Jiang</a:t>
            </a:r>
            <a:r>
              <a:rPr lang="de-DE" altLang="zh-CN" sz="2600" dirty="0">
                <a:latin typeface="+mj-lt"/>
                <a:cs typeface="Segoe UI Symbol" panose="020B0502040204020203" charset="0"/>
              </a:rPr>
              <a:t>j</a:t>
            </a:r>
            <a:r>
              <a:rPr lang="zh-CN" altLang="en-US" sz="2600" dirty="0" smtClean="0">
                <a:latin typeface="+mj-lt"/>
                <a:cs typeface="Segoe UI Symbol" panose="020B0502040204020203" charset="0"/>
              </a:rPr>
              <a:t>ia</a:t>
            </a:r>
            <a:r>
              <a:rPr lang="de-DE" altLang="zh-CN" sz="2600" dirty="0" smtClean="0">
                <a:latin typeface="+mj-lt"/>
                <a:cs typeface="Segoe UI Symbol" panose="020B0502040204020203" charset="0"/>
              </a:rPr>
              <a:t>z</a:t>
            </a:r>
            <a:r>
              <a:rPr lang="zh-CN" altLang="en-US" sz="2600" dirty="0" smtClean="0">
                <a:latin typeface="+mj-lt"/>
                <a:cs typeface="Segoe UI Symbol" panose="020B0502040204020203" charset="0"/>
              </a:rPr>
              <a:t>hen</a:t>
            </a:r>
            <a:r>
              <a:rPr lang="zh-CN" altLang="en-US" sz="2600" dirty="0">
                <a:latin typeface="+mj-lt"/>
                <a:cs typeface="Segoe UI Symbol" panose="020B0502040204020203" charset="0"/>
              </a:rPr>
              <a:t>, at the south west of </a:t>
            </a:r>
            <a:r>
              <a:rPr lang="zh-CN" altLang="en-US" sz="2600" dirty="0" smtClean="0">
                <a:latin typeface="+mj-lt"/>
                <a:cs typeface="Segoe UI Symbol" panose="020B0502040204020203" charset="0"/>
              </a:rPr>
              <a:t>Q</a:t>
            </a:r>
            <a:r>
              <a:rPr lang="de-DE" altLang="zh-CN" sz="2600" dirty="0" smtClean="0">
                <a:latin typeface="+mj-lt"/>
                <a:cs typeface="Segoe UI Symbol" panose="020B0502040204020203" charset="0"/>
              </a:rPr>
              <a:t>i</a:t>
            </a:r>
            <a:r>
              <a:rPr lang="zh-CN" altLang="en-US" sz="2600" dirty="0" smtClean="0">
                <a:latin typeface="+mj-lt"/>
                <a:cs typeface="Segoe UI Symbol" panose="020B0502040204020203" charset="0"/>
              </a:rPr>
              <a:t>andao</a:t>
            </a:r>
            <a:r>
              <a:rPr lang="de-DE" altLang="zh-CN" sz="2600" dirty="0" smtClean="0">
                <a:latin typeface="+mj-lt"/>
                <a:cs typeface="Segoe UI Symbol" panose="020B0502040204020203" charset="0"/>
              </a:rPr>
              <a:t>hu</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District.</a:t>
            </a:r>
            <a:endParaRPr lang="zh-CN" altLang="en-US" sz="2600" dirty="0">
              <a:latin typeface="+mj-lt"/>
              <a:cs typeface="Segoe UI Symbol" panose="020B0502040204020203" charset="0"/>
            </a:endParaRPr>
          </a:p>
          <a:p>
            <a:pPr algn="just"/>
            <a:r>
              <a:rPr lang="zh-CN" altLang="en-US" sz="2600" dirty="0">
                <a:latin typeface="+mj-lt"/>
                <a:cs typeface="Segoe UI Symbol" panose="020B0502040204020203" charset="0"/>
              </a:rPr>
              <a:t>    The </a:t>
            </a:r>
            <a:r>
              <a:rPr lang="de-DE" altLang="zh-CN" sz="2600" dirty="0" err="1" smtClean="0">
                <a:latin typeface="+mj-lt"/>
                <a:cs typeface="Segoe UI Symbol" panose="020B0502040204020203" charset="0"/>
              </a:rPr>
              <a:t>Ecovillage</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is a non-profit making community center, focusing on education and implementation of natural farming, with the final aim in producing Zero waste and Zero pollution, in support of a kind of Eco lifestyle that </a:t>
            </a:r>
            <a:r>
              <a:rPr lang="zh-CN" altLang="en-US" sz="2600" dirty="0" smtClean="0">
                <a:latin typeface="+mj-lt"/>
                <a:cs typeface="Segoe UI Symbol" panose="020B0502040204020203" charset="0"/>
              </a:rPr>
              <a:t>enables harmonious </a:t>
            </a:r>
            <a:r>
              <a:rPr lang="zh-CN" altLang="en-US" sz="2600" dirty="0">
                <a:latin typeface="+mj-lt"/>
                <a:cs typeface="Segoe UI Symbol" panose="020B0502040204020203" charset="0"/>
              </a:rPr>
              <a:t>co-existence of mankind and nature. Since its formation in 2014, the center has been on the run in organizing various public welfare courses pertaining to </a:t>
            </a:r>
            <a:r>
              <a:rPr lang="de-DE" altLang="zh-CN" sz="2600" dirty="0" err="1" smtClean="0">
                <a:latin typeface="+mj-lt"/>
                <a:cs typeface="Segoe UI Symbol" panose="020B0502040204020203" charset="0"/>
              </a:rPr>
              <a:t>biospheral</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farming, as well as courses in support of eco-lifestyle that </a:t>
            </a:r>
            <a:r>
              <a:rPr lang="de-DE" altLang="zh-CN" sz="2600" dirty="0" err="1" smtClean="0">
                <a:latin typeface="+mj-lt"/>
                <a:cs typeface="Segoe UI Symbol" panose="020B0502040204020203" charset="0"/>
              </a:rPr>
              <a:t>leads</a:t>
            </a:r>
            <a:r>
              <a:rPr lang="de-DE" altLang="zh-CN" sz="2600" dirty="0" smtClean="0">
                <a:latin typeface="+mj-lt"/>
                <a:cs typeface="Segoe UI Symbol" panose="020B0502040204020203" charset="0"/>
              </a:rPr>
              <a:t> to</a:t>
            </a:r>
            <a:r>
              <a:rPr lang="zh-CN" altLang="en-US" sz="2600" dirty="0" smtClean="0">
                <a:latin typeface="+mj-lt"/>
                <a:cs typeface="Segoe UI Symbol" panose="020B0502040204020203" charset="0"/>
              </a:rPr>
              <a:t> </a:t>
            </a:r>
            <a:r>
              <a:rPr lang="zh-CN" altLang="en-US" sz="2600" dirty="0">
                <a:latin typeface="+mj-lt"/>
                <a:cs typeface="Segoe UI Symbol" panose="020B0502040204020203" charset="0"/>
              </a:rPr>
              <a:t>zero waste </a:t>
            </a:r>
            <a:r>
              <a:rPr lang="zh-CN" altLang="en-US" sz="2600" dirty="0">
                <a:latin typeface="+mj-lt"/>
                <a:cs typeface="Segoe UI Symbol" panose="020B0502040204020203" charset="0"/>
                <a:sym typeface="+mn-ea"/>
              </a:rPr>
              <a:t>and zero pollution.  </a:t>
            </a:r>
            <a:endParaRPr lang="de-DE" sz="26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652" y="-42421"/>
            <a:ext cx="12192001" cy="6900421"/>
          </a:xfrm>
          <a:prstGeom prst="rect">
            <a:avLst/>
          </a:prstGeom>
        </p:spPr>
      </p:pic>
      <p:sp>
        <p:nvSpPr>
          <p:cNvPr id="6" name="TextBox 6"/>
          <p:cNvSpPr txBox="1"/>
          <p:nvPr/>
        </p:nvSpPr>
        <p:spPr>
          <a:xfrm>
            <a:off x="1870568" y="233469"/>
            <a:ext cx="8268512" cy="646331"/>
          </a:xfrm>
          <a:prstGeom prst="rect">
            <a:avLst/>
          </a:prstGeom>
          <a:noFill/>
          <a:ln w="9525">
            <a:noFill/>
          </a:ln>
          <a:effectLst/>
        </p:spPr>
        <p:txBody>
          <a:bodyPr wrap="square" anchor="ctr">
            <a:spAutoFit/>
          </a:bodyPr>
          <a:lstStyle/>
          <a:p>
            <a:pPr algn="ctr"/>
            <a:r>
              <a:rPr lang="zh-CN" altLang="de-DE" sz="3600" b="1" dirty="0" smtClean="0">
                <a:solidFill>
                  <a:srgbClr val="5F5F5F"/>
                </a:solidFill>
                <a:latin typeface="Broadway" panose="04040905080B02020502" pitchFamily="82" charset="0"/>
                <a:ea typeface="微软雅黑" panose="020B0502040204020203" pitchFamily="34" charset="-122"/>
              </a:rPr>
              <a:t>Introduction of  </a:t>
            </a:r>
            <a:r>
              <a:rPr lang="de-DE" altLang="zh-CN" sz="3600" b="1" dirty="0" err="1" smtClean="0">
                <a:solidFill>
                  <a:srgbClr val="5F5F5F"/>
                </a:solidFill>
                <a:latin typeface="Broadway" panose="04040905080B02020502" pitchFamily="82" charset="0"/>
                <a:ea typeface="微软雅黑" panose="020B0502040204020203" pitchFamily="34" charset="-122"/>
              </a:rPr>
              <a:t>Ecovillage</a:t>
            </a:r>
            <a:r>
              <a:rPr lang="de-DE" altLang="zh-CN" sz="3600" b="1" dirty="0" smtClean="0">
                <a:solidFill>
                  <a:srgbClr val="5F5F5F"/>
                </a:solidFill>
                <a:latin typeface="Broadway" panose="04040905080B02020502" pitchFamily="82" charset="0"/>
                <a:ea typeface="微软雅黑" panose="020B0502040204020203" pitchFamily="34" charset="-122"/>
              </a:rPr>
              <a:t> </a:t>
            </a:r>
            <a:endParaRPr lang="en-US" altLang="zh-CN" sz="3600" b="1" dirty="0">
              <a:solidFill>
                <a:srgbClr val="5F5F5F"/>
              </a:solidFill>
              <a:latin typeface="微软雅黑" panose="020B0502040204020203" pitchFamily="34" charset="-122"/>
              <a:ea typeface="微软雅黑" panose="020B0502040204020203" pitchFamily="34" charset="-122"/>
            </a:endParaRPr>
          </a:p>
        </p:txBody>
      </p:sp>
      <p:sp>
        <p:nvSpPr>
          <p:cNvPr id="7" name="Rechteck 6"/>
          <p:cNvSpPr/>
          <p:nvPr/>
        </p:nvSpPr>
        <p:spPr>
          <a:xfrm>
            <a:off x="482834" y="1095448"/>
            <a:ext cx="11244170" cy="5693866"/>
          </a:xfrm>
          <a:prstGeom prst="rect">
            <a:avLst/>
          </a:prstGeom>
        </p:spPr>
        <p:txBody>
          <a:bodyPr wrap="square">
            <a:spAutoFit/>
          </a:bodyPr>
          <a:lstStyle/>
          <a:p>
            <a:pPr algn="just"/>
            <a:r>
              <a:rPr lang="zh-CN" altLang="en-US" sz="2800" dirty="0">
                <a:cs typeface="Segoe UI Symbol" panose="020B0502040204020203" charset="0"/>
                <a:sym typeface="+mn-ea"/>
              </a:rPr>
              <a:t>In a short span of 5 years since its inception, the center has attracted enthusiasts in spiritual development and environmental protection from all over the country and the world.</a:t>
            </a:r>
            <a:endParaRPr lang="de-DE" sz="2800" dirty="0"/>
          </a:p>
          <a:p>
            <a:pPr algn="just"/>
            <a:r>
              <a:rPr lang="zh-CN" altLang="en-US" sz="2800" dirty="0" smtClean="0">
                <a:cs typeface="Segoe UI Symbol" panose="020B0502040204020203" charset="0"/>
                <a:sym typeface="+mn-ea"/>
              </a:rPr>
              <a:t>At </a:t>
            </a:r>
            <a:r>
              <a:rPr lang="zh-CN" altLang="en-US" sz="2800" dirty="0">
                <a:cs typeface="Segoe UI Symbol" panose="020B0502040204020203" charset="0"/>
                <a:sym typeface="+mn-ea"/>
              </a:rPr>
              <a:t>present, there are nearly </a:t>
            </a:r>
            <a:r>
              <a:rPr lang="de-DE" altLang="zh-CN" sz="2800" dirty="0" smtClean="0">
                <a:cs typeface="Segoe UI Symbol" panose="020B0502040204020203" charset="0"/>
                <a:sym typeface="+mn-ea"/>
              </a:rPr>
              <a:t>30</a:t>
            </a:r>
            <a:r>
              <a:rPr lang="zh-CN" altLang="en-US" sz="2800" dirty="0" smtClean="0">
                <a:cs typeface="Segoe UI Symbol" panose="020B0502040204020203" charset="0"/>
                <a:sym typeface="+mn-ea"/>
              </a:rPr>
              <a:t> </a:t>
            </a:r>
            <a:r>
              <a:rPr lang="zh-CN" altLang="en-US" sz="2800" dirty="0">
                <a:cs typeface="Segoe UI Symbol" panose="020B0502040204020203" charset="0"/>
                <a:sym typeface="+mn-ea"/>
              </a:rPr>
              <a:t>long-term volunteers serving the center. These young enthusiasts care about the world, they are keen on spiritual </a:t>
            </a:r>
            <a:r>
              <a:rPr lang="de-DE" altLang="zh-CN" sz="2800" dirty="0" err="1" smtClean="0">
                <a:cs typeface="Segoe UI Symbol" panose="020B0502040204020203" charset="0"/>
                <a:sym typeface="+mn-ea"/>
              </a:rPr>
              <a:t>transformation</a:t>
            </a:r>
            <a:r>
              <a:rPr lang="zh-CN" altLang="en-US" sz="2800" dirty="0" smtClean="0">
                <a:cs typeface="Segoe UI Symbol" panose="020B0502040204020203" charset="0"/>
                <a:sym typeface="+mn-ea"/>
              </a:rPr>
              <a:t>, </a:t>
            </a:r>
            <a:r>
              <a:rPr lang="zh-CN" altLang="en-US" sz="2800" dirty="0">
                <a:cs typeface="Segoe UI Symbol" panose="020B0502040204020203" charset="0"/>
                <a:sym typeface="+mn-ea"/>
              </a:rPr>
              <a:t>and aspired to protect the Earth. Here, they learn </a:t>
            </a:r>
            <a:r>
              <a:rPr lang="zh-CN" altLang="en-US" sz="2800" dirty="0" smtClean="0">
                <a:cs typeface="Segoe UI Symbol" panose="020B0502040204020203" charset="0"/>
                <a:sym typeface="+mn-ea"/>
              </a:rPr>
              <a:t>about some </a:t>
            </a:r>
            <a:r>
              <a:rPr lang="zh-CN" altLang="en-US" sz="2800" dirty="0">
                <a:cs typeface="Segoe UI Symbol" panose="020B0502040204020203" charset="0"/>
                <a:sym typeface="+mn-ea"/>
              </a:rPr>
              <a:t>exemplary traditional culture of the ancestors; they get to apply in practice what they learn about natural farming; they take into reality the ways of life which enable mankind to co-exist harmoniously with the environment, reverting to basic and simple lifestyle, but at the same time, making their strides towards expanding their morality and intellectual ability to steer the society, nation and the world towards a more meaningful direction.</a:t>
            </a:r>
            <a:endParaRPr lang="de-DE"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42421"/>
            <a:ext cx="12192001" cy="6900421"/>
          </a:xfrm>
          <a:prstGeom prst="rect">
            <a:avLst/>
          </a:prstGeom>
        </p:spPr>
      </p:pic>
      <p:pic>
        <p:nvPicPr>
          <p:cNvPr id="8" name="图片 30" descr="G:\171111明伟拷贝生态村精彩图片\170919拷给师父\收稻谷等\DSC062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0" y="-42421"/>
            <a:ext cx="12282457" cy="690844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53175"/>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9" name="TextBox 6"/>
          <p:cNvSpPr txBox="1"/>
          <p:nvPr/>
        </p:nvSpPr>
        <p:spPr>
          <a:xfrm rot="5400000">
            <a:off x="-2412278" y="2661705"/>
            <a:ext cx="6047740" cy="1198880"/>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en-US" altLang="de-DE" sz="3600" b="1" dirty="0" smtClean="0">
                <a:solidFill>
                  <a:srgbClr val="5F5F5F"/>
                </a:solidFill>
                <a:latin typeface="Broadway" panose="04040905080B02020502" pitchFamily="82" charset="0"/>
                <a:ea typeface="微软雅黑" panose="020B0502040204020203" pitchFamily="34" charset="-122"/>
                <a:sym typeface="+mn-ea"/>
              </a:rPr>
              <a:t>What do we do in the Ecovillage?</a:t>
            </a:r>
            <a:r>
              <a:rPr lang="en-US" altLang="de-DE" sz="3600" b="1" dirty="0" smtClean="0">
                <a:solidFill>
                  <a:srgbClr val="5F5F5F"/>
                </a:solidFill>
                <a:latin typeface="Broadway" panose="04040905080B02020502" pitchFamily="82" charset="0"/>
                <a:ea typeface="微软雅黑" panose="020B0502040204020203" pitchFamily="34" charset="-122"/>
              </a:rPr>
              <a:t> </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sp>
        <p:nvSpPr>
          <p:cNvPr id="10" name="文本框 8"/>
          <p:cNvSpPr txBox="1"/>
          <p:nvPr/>
        </p:nvSpPr>
        <p:spPr>
          <a:xfrm>
            <a:off x="1947089" y="771236"/>
            <a:ext cx="9427169" cy="830997"/>
          </a:xfrm>
          <a:prstGeom prst="rect">
            <a:avLst/>
          </a:prstGeom>
          <a:noFill/>
        </p:spPr>
        <p:txBody>
          <a:bodyPr wrap="square" rtlCol="0">
            <a:spAutoFit/>
          </a:bodyPr>
          <a:lstStyle/>
          <a:p>
            <a:br>
              <a:rPr lang="zh-CN" altLang="zh-CN" dirty="0">
                <a:latin typeface="+mj-lt"/>
                <a:sym typeface="+mn-ea"/>
              </a:rPr>
            </a:br>
            <a:r>
              <a:rPr lang="en-US" altLang="zh-CN" sz="3000" b="1" dirty="0">
                <a:latin typeface="+mj-lt"/>
                <a:sym typeface="+mn-ea"/>
              </a:rPr>
              <a:t>1</a:t>
            </a:r>
            <a:r>
              <a:rPr lang="zh-CN" altLang="zh-CN" sz="3000" b="1" dirty="0" smtClean="0">
                <a:latin typeface="+mj-lt"/>
                <a:sym typeface="+mn-ea"/>
              </a:rPr>
              <a:t>.</a:t>
            </a:r>
            <a:r>
              <a:rPr lang="de-DE" altLang="zh-CN" sz="3000" b="1" dirty="0" smtClean="0">
                <a:latin typeface="+mj-lt"/>
                <a:sym typeface="+mn-ea"/>
              </a:rPr>
              <a:t> </a:t>
            </a:r>
            <a:r>
              <a:rPr lang="en-US" altLang="zh-CN" sz="3000" b="1" dirty="0" smtClean="0">
                <a:latin typeface="+mj-lt"/>
                <a:ea typeface="楷体" panose="02010609060101010101" charset="-122"/>
                <a:sym typeface="+mn-ea"/>
              </a:rPr>
              <a:t>Learning </a:t>
            </a:r>
            <a:r>
              <a:rPr lang="de-DE" sz="3000" b="1" dirty="0" err="1" smtClean="0">
                <a:latin typeface="+mj-lt"/>
                <a:ea typeface="楷体" panose="02010609060101010101" charset="-122"/>
                <a:sym typeface="+mn-ea"/>
              </a:rPr>
              <a:t>the</a:t>
            </a:r>
            <a:r>
              <a:rPr lang="de-DE" sz="3000" b="1" dirty="0" smtClean="0">
                <a:latin typeface="+mj-lt"/>
                <a:ea typeface="楷体" panose="02010609060101010101" charset="-122"/>
                <a:sym typeface="+mn-ea"/>
              </a:rPr>
              <a:t> </a:t>
            </a:r>
            <a:r>
              <a:rPr lang="de-DE" sz="3000" b="1" dirty="0" err="1" smtClean="0">
                <a:latin typeface="+mj-lt"/>
                <a:ea typeface="楷体" panose="02010609060101010101" charset="-122"/>
                <a:sym typeface="+mn-ea"/>
              </a:rPr>
              <a:t>Wisdom</a:t>
            </a:r>
            <a:r>
              <a:rPr lang="de-DE" sz="3000" b="1" dirty="0" smtClean="0">
                <a:latin typeface="+mj-lt"/>
                <a:ea typeface="楷体" panose="02010609060101010101" charset="-122"/>
                <a:sym typeface="+mn-ea"/>
              </a:rPr>
              <a:t> of Nature</a:t>
            </a:r>
            <a:r>
              <a:rPr lang="en-US" sz="3000" b="1" dirty="0" smtClean="0">
                <a:latin typeface="+mj-lt"/>
                <a:ea typeface="楷体" panose="02010609060101010101" charset="-122"/>
                <a:sym typeface="+mn-ea"/>
              </a:rPr>
              <a:t> </a:t>
            </a:r>
            <a:endParaRPr lang="zh-CN" altLang="zh-CN" sz="3000" b="1" dirty="0">
              <a:latin typeface="+mj-lt"/>
              <a:sym typeface="+mn-ea"/>
            </a:endParaRPr>
          </a:p>
        </p:txBody>
      </p:sp>
      <p:sp>
        <p:nvSpPr>
          <p:cNvPr id="11" name="文本框 7"/>
          <p:cNvSpPr txBox="1"/>
          <p:nvPr/>
        </p:nvSpPr>
        <p:spPr>
          <a:xfrm>
            <a:off x="1977290" y="2292003"/>
            <a:ext cx="9132570" cy="3739485"/>
          </a:xfrm>
          <a:prstGeom prst="rect">
            <a:avLst/>
          </a:prstGeom>
          <a:noFill/>
          <a:ln w="9525">
            <a:noFill/>
          </a:ln>
        </p:spPr>
        <p:txBody>
          <a:bodyPr wrap="square">
            <a:spAutoFit/>
          </a:bodyPr>
          <a:lstStyle/>
          <a:p>
            <a:pPr marL="266700" indent="-266700"/>
            <a:endParaRPr lang="en-US" sz="1300" b="0" dirty="0">
              <a:latin typeface="Arial" panose="020B0604020202090204" pitchFamily="34" charset="0"/>
              <a:ea typeface="楷体" panose="02010609060101010101" charset="-122"/>
            </a:endParaRPr>
          </a:p>
          <a:p>
            <a:pPr marL="266700" indent="-266700" algn="just"/>
            <a:r>
              <a:rPr lang="en-US" sz="2800" dirty="0">
                <a:latin typeface="+mj-lt"/>
                <a:ea typeface="楷体" panose="02010609060101010101" charset="-122"/>
              </a:rPr>
              <a:t>        Half of the time in the </a:t>
            </a:r>
            <a:r>
              <a:rPr lang="en-US" sz="2800" dirty="0" smtClean="0">
                <a:latin typeface="+mj-lt"/>
                <a:ea typeface="楷体" panose="02010609060101010101" charset="-122"/>
              </a:rPr>
              <a:t>Ecovillage </a:t>
            </a:r>
            <a:r>
              <a:rPr lang="en-US" sz="2800" dirty="0">
                <a:latin typeface="+mj-lt"/>
                <a:ea typeface="楷体" panose="02010609060101010101" charset="-122"/>
              </a:rPr>
              <a:t>is spent on </a:t>
            </a:r>
            <a:r>
              <a:rPr lang="en-US" sz="2800" dirty="0" smtClean="0">
                <a:latin typeface="+mj-lt"/>
                <a:ea typeface="楷体" panose="02010609060101010101" charset="-122"/>
              </a:rPr>
              <a:t>courses about boundless inner </a:t>
            </a:r>
            <a:r>
              <a:rPr lang="en-US" sz="2800" dirty="0">
                <a:latin typeface="+mj-lt"/>
                <a:ea typeface="楷体" panose="02010609060101010101" charset="-122"/>
              </a:rPr>
              <a:t>self and morality development, to get to know about our parents of the Universe, to understand the indisputable truth that man and nature is a community of shared life on Earth, to broaden one’s mindset to internalize nature in their thoughts, to be emotionally and spiritually prepared in serving mankind.</a:t>
            </a:r>
            <a:r>
              <a:rPr lang="en-US" sz="2800" dirty="0">
                <a:latin typeface="+mj-lt"/>
                <a:ea typeface="宋体" panose="02010600030101010101" pitchFamily="2" charset="-122"/>
                <a:cs typeface="Times New Roman" panose="02020603050405020304" charset="0"/>
              </a:rPr>
              <a:t> </a:t>
            </a:r>
            <a:endParaRPr lang="zh-CN" altLang="en-US" sz="2800" dirty="0">
              <a:latin typeface="+mj-lt"/>
            </a:endParaRPr>
          </a:p>
        </p:txBody>
      </p:sp>
      <p:cxnSp>
        <p:nvCxnSpPr>
          <p:cNvPr id="7" name="Gerader Verbinder 6"/>
          <p:cNvCxnSpPr/>
          <p:nvPr/>
        </p:nvCxnSpPr>
        <p:spPr>
          <a:xfrm>
            <a:off x="1253266" y="-50911"/>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59" y="-42421"/>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pic>
        <p:nvPicPr>
          <p:cNvPr id="7"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30" y="586294"/>
            <a:ext cx="11002314" cy="5156597"/>
          </a:xfrm>
          <a:prstGeom prst="rect">
            <a:avLst/>
          </a:prstGeom>
        </p:spPr>
      </p:pic>
      <p:sp>
        <p:nvSpPr>
          <p:cNvPr id="13" name="文本框 8"/>
          <p:cNvSpPr txBox="1"/>
          <p:nvPr/>
        </p:nvSpPr>
        <p:spPr>
          <a:xfrm>
            <a:off x="3561706" y="6047689"/>
            <a:ext cx="5513283" cy="523220"/>
          </a:xfrm>
          <a:prstGeom prst="rect">
            <a:avLst/>
          </a:prstGeom>
          <a:noFill/>
        </p:spPr>
        <p:txBody>
          <a:bodyPr wrap="square" rtlCol="0">
            <a:spAutoFit/>
          </a:bodyPr>
          <a:lstStyle/>
          <a:p>
            <a:r>
              <a:rPr lang="en-US" sz="2800" dirty="0" smtClean="0">
                <a:latin typeface="+mj-lt"/>
                <a:ea typeface="楷体" panose="02010609060101010101" charset="-122"/>
                <a:sym typeface="+mn-ea"/>
              </a:rPr>
              <a:t>Learning the Wisdom of Nature</a:t>
            </a:r>
            <a:endParaRPr lang="zh-CN" altLang="zh-CN" sz="2800" dirty="0">
              <a:latin typeface="+mj-lt"/>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48102"/>
            <a:ext cx="12192001" cy="690042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12" name="文本框 8"/>
          <p:cNvSpPr txBox="1"/>
          <p:nvPr/>
        </p:nvSpPr>
        <p:spPr>
          <a:xfrm>
            <a:off x="3259735" y="151914"/>
            <a:ext cx="6481486" cy="861774"/>
          </a:xfrm>
          <a:prstGeom prst="rect">
            <a:avLst/>
          </a:prstGeom>
          <a:noFill/>
        </p:spPr>
        <p:txBody>
          <a:bodyPr wrap="square" rtlCol="0">
            <a:spAutoFit/>
          </a:bodyPr>
          <a:lstStyle/>
          <a:p>
            <a:br>
              <a:rPr lang="zh-CN" altLang="zh-CN" dirty="0">
                <a:sym typeface="+mn-ea"/>
              </a:rPr>
            </a:br>
            <a:r>
              <a:rPr lang="zh-CN" altLang="zh-CN" dirty="0">
                <a:sym typeface="+mn-ea"/>
              </a:rPr>
              <a:t>   </a:t>
            </a:r>
            <a:r>
              <a:rPr lang="en-US" sz="3200" b="1" dirty="0">
                <a:latin typeface="Arial" panose="020B0604020202090204" pitchFamily="34" charset="0"/>
                <a:ea typeface="楷体" panose="02010609060101010101" charset="-122"/>
                <a:sym typeface="+mn-ea"/>
              </a:rPr>
              <a:t>   </a:t>
            </a:r>
            <a:r>
              <a:rPr lang="en-US" sz="3200" b="1" dirty="0" smtClean="0">
                <a:latin typeface="Arial" panose="020B0604020202090204" pitchFamily="34" charset="0"/>
                <a:ea typeface="楷体" panose="02010609060101010101" charset="-122"/>
                <a:sym typeface="+mn-ea"/>
              </a:rPr>
              <a:t>2.Practising </a:t>
            </a:r>
            <a:r>
              <a:rPr lang="en-US" sz="3200" b="1" dirty="0">
                <a:latin typeface="Arial" panose="020B0604020202090204" pitchFamily="34" charset="0"/>
                <a:ea typeface="楷体" panose="02010609060101010101" charset="-122"/>
                <a:sym typeface="+mn-ea"/>
              </a:rPr>
              <a:t>natural farming</a:t>
            </a:r>
            <a:endParaRPr lang="en-US" sz="3200" b="1" dirty="0">
              <a:latin typeface="Arial" panose="020B0604020202090204" pitchFamily="34" charset="0"/>
              <a:ea typeface="楷体" panose="02010609060101010101" charset="-122"/>
              <a:sym typeface="+mn-ea"/>
            </a:endParaRPr>
          </a:p>
        </p:txBody>
      </p:sp>
      <p:pic>
        <p:nvPicPr>
          <p:cNvPr id="13" name="图片 29" descr="G:\171111明伟拷贝生态村精彩图片\170919拷给师父\DSC0727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805388" y="1186813"/>
            <a:ext cx="7593270" cy="4272204"/>
          </a:xfrm>
          <a:prstGeom prst="rect">
            <a:avLst/>
          </a:prstGeom>
          <a:noFill/>
          <a:ln>
            <a:noFill/>
          </a:ln>
        </p:spPr>
      </p:pic>
      <p:sp>
        <p:nvSpPr>
          <p:cNvPr id="14" name="文本框 99"/>
          <p:cNvSpPr txBox="1"/>
          <p:nvPr/>
        </p:nvSpPr>
        <p:spPr>
          <a:xfrm>
            <a:off x="2457119" y="5632142"/>
            <a:ext cx="8389682" cy="769441"/>
          </a:xfrm>
          <a:prstGeom prst="rect">
            <a:avLst/>
          </a:prstGeom>
          <a:noFill/>
          <a:ln w="9525">
            <a:noFill/>
          </a:ln>
        </p:spPr>
        <p:txBody>
          <a:bodyPr wrap="square">
            <a:spAutoFit/>
          </a:bodyPr>
          <a:lstStyle/>
          <a:p>
            <a:pPr indent="0" algn="ctr"/>
            <a:r>
              <a:rPr lang="en-US" sz="2200" dirty="0" smtClean="0">
                <a:latin typeface="+mj-lt"/>
                <a:ea typeface="宋体" panose="02010600030101010101" pitchFamily="2" charset="-122"/>
                <a:cs typeface="Times New Roman" panose="02020603050405020304" charset="0"/>
              </a:rPr>
              <a:t>Every </a:t>
            </a:r>
            <a:r>
              <a:rPr lang="en-US" sz="2200" dirty="0">
                <a:latin typeface="+mj-lt"/>
                <a:ea typeface="宋体" panose="02010600030101010101" pitchFamily="2" charset="-122"/>
                <a:cs typeface="Times New Roman" panose="02020603050405020304" charset="0"/>
              </a:rPr>
              <a:t>volunteer is given a parcel of land so that they could fully implement what they learn, and </a:t>
            </a:r>
            <a:r>
              <a:rPr lang="en-US" sz="2200" dirty="0" smtClean="0">
                <a:latin typeface="+mj-lt"/>
                <a:ea typeface="宋体" panose="02010600030101010101" pitchFamily="2" charset="-122"/>
                <a:cs typeface="Times New Roman" panose="02020603050405020304" charset="0"/>
              </a:rPr>
              <a:t>share </a:t>
            </a:r>
            <a:r>
              <a:rPr lang="en-US" sz="2200" dirty="0">
                <a:latin typeface="+mj-lt"/>
                <a:ea typeface="宋体" panose="02010600030101010101" pitchFamily="2" charset="-122"/>
                <a:cs typeface="Times New Roman" panose="02020603050405020304" charset="0"/>
              </a:rPr>
              <a:t>their learnings </a:t>
            </a:r>
            <a:r>
              <a:rPr lang="en-US" sz="2200" dirty="0" smtClean="0">
                <a:latin typeface="+mj-lt"/>
                <a:ea typeface="宋体" panose="02010600030101010101" pitchFamily="2" charset="-122"/>
                <a:cs typeface="Times New Roman" panose="02020603050405020304" charset="0"/>
              </a:rPr>
              <a:t>regularly.</a:t>
            </a:r>
            <a:endParaRPr lang="zh-CN" altLang="en-US" sz="2200" dirty="0">
              <a:latin typeface="+mj-lt"/>
            </a:endParaRPr>
          </a:p>
        </p:txBody>
      </p:sp>
      <p:sp>
        <p:nvSpPr>
          <p:cNvPr id="9" name="TextBox 6"/>
          <p:cNvSpPr txBox="1"/>
          <p:nvPr/>
        </p:nvSpPr>
        <p:spPr>
          <a:xfrm rot="5400000">
            <a:off x="-2440671" y="2876858"/>
            <a:ext cx="6047740" cy="1198880"/>
          </a:xfrm>
          <a:prstGeom prst="rect">
            <a:avLst/>
          </a:prstGeom>
          <a:noFill/>
          <a:ln w="9525">
            <a:noFill/>
          </a:ln>
          <a:effectLst/>
        </p:spPr>
        <p:txBody>
          <a:bodyPr wrap="square" anchor="ctr">
            <a:spAutoFit/>
          </a:bodyPr>
          <a:lstStyle/>
          <a:p>
            <a:pPr algn="ctr"/>
            <a:r>
              <a:rPr lang="de-DE" altLang="zh-CN" sz="3600" b="1" dirty="0" smtClean="0">
                <a:solidFill>
                  <a:srgbClr val="5F5F5F"/>
                </a:solidFill>
                <a:latin typeface="Broadway" panose="04040905080B02020502" pitchFamily="82" charset="0"/>
                <a:ea typeface="微软雅黑" panose="020B0502040204020203" pitchFamily="34" charset="-122"/>
              </a:rPr>
              <a:t> </a:t>
            </a:r>
            <a:r>
              <a:rPr lang="en-US" altLang="de-DE" sz="3600" b="1" dirty="0" smtClean="0">
                <a:solidFill>
                  <a:srgbClr val="5F5F5F"/>
                </a:solidFill>
                <a:latin typeface="Broadway" panose="04040905080B02020502" pitchFamily="82" charset="0"/>
                <a:ea typeface="微软雅黑" panose="020B0502040204020203" pitchFamily="34" charset="-122"/>
                <a:sym typeface="+mn-ea"/>
              </a:rPr>
              <a:t>What do we do in the Ecovillage?</a:t>
            </a:r>
            <a:r>
              <a:rPr lang="en-US" altLang="de-DE" sz="3600" b="1" dirty="0" smtClean="0">
                <a:solidFill>
                  <a:srgbClr val="5F5F5F"/>
                </a:solidFill>
                <a:latin typeface="Broadway" panose="04040905080B02020502" pitchFamily="82" charset="0"/>
                <a:ea typeface="微软雅黑" panose="020B0502040204020203" pitchFamily="34" charset="-122"/>
              </a:rPr>
              <a:t> </a:t>
            </a:r>
            <a:endParaRPr lang="en-US" altLang="de-DE" sz="3600" b="1" dirty="0" smtClean="0">
              <a:solidFill>
                <a:srgbClr val="5F5F5F"/>
              </a:solidFill>
              <a:latin typeface="Broadway" panose="04040905080B02020502" pitchFamily="82" charset="0"/>
              <a:ea typeface="微软雅黑" panose="020B0502040204020203" pitchFamily="34" charset="-122"/>
            </a:endParaRPr>
          </a:p>
        </p:txBody>
      </p:sp>
      <p:cxnSp>
        <p:nvCxnSpPr>
          <p:cNvPr id="11" name="Gerader Verbinder 10"/>
          <p:cNvCxnSpPr/>
          <p:nvPr/>
        </p:nvCxnSpPr>
        <p:spPr>
          <a:xfrm>
            <a:off x="1253266" y="-45532"/>
            <a:ext cx="37652" cy="6858000"/>
          </a:xfrm>
          <a:prstGeom prst="line">
            <a:avLst/>
          </a:prstGeom>
          <a:ln w="76200">
            <a:solidFill>
              <a:schemeClr val="accent4">
                <a:lumMod val="75000"/>
              </a:schemeClr>
            </a:solidFill>
          </a:ln>
          <a:effectLst>
            <a:outerShdw blurRad="50800" dist="38100" algn="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MODEL_TYPE" val="cover"/>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6015</Words>
  <Application>WPS 演示</Application>
  <PresentationFormat>Breitbild</PresentationFormat>
  <Paragraphs>89</Paragraphs>
  <Slides>19</Slides>
  <Notes>1</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19</vt:i4>
      </vt:variant>
    </vt:vector>
  </HeadingPairs>
  <TitlesOfParts>
    <vt:vector size="56" baseType="lpstr">
      <vt:lpstr>Arial</vt:lpstr>
      <vt:lpstr>方正书宋_GBK</vt:lpstr>
      <vt:lpstr>Wingdings</vt:lpstr>
      <vt:lpstr>微软雅黑</vt:lpstr>
      <vt:lpstr>Berlin Sans FB Demi</vt:lpstr>
      <vt:lpstr>苹方-简</vt:lpstr>
      <vt:lpstr>Broadway</vt:lpstr>
      <vt:lpstr>黑体</vt:lpstr>
      <vt:lpstr>Segoe UI Symbol</vt:lpstr>
      <vt:lpstr>楷体</vt:lpstr>
      <vt:lpstr>宋体</vt:lpstr>
      <vt:lpstr>Times New Roman</vt:lpstr>
      <vt:lpstr>汉仪楷体KW</vt:lpstr>
      <vt:lpstr>汉仪书宋二KW</vt:lpstr>
      <vt:lpstr>宋体</vt:lpstr>
      <vt:lpstr>Arial Unicode MS</vt:lpstr>
      <vt:lpstr>汉仪中黑KW</vt:lpstr>
      <vt:lpstr>兰亭黑-简</vt:lpstr>
      <vt:lpstr>凌慧体-繁</vt:lpstr>
      <vt:lpstr>Blackoak Std</vt:lpstr>
      <vt:lpstr>Bodoni 72</vt:lpstr>
      <vt:lpstr>Bodoni 72 Oldstyle</vt:lpstr>
      <vt:lpstr>Bodoni 72 Smallcaps</vt:lpstr>
      <vt:lpstr>Geeza Pro</vt:lpstr>
      <vt:lpstr>Georgia</vt:lpstr>
      <vt:lpstr>Futura</vt:lpstr>
      <vt:lpstr>Hiragino Sans</vt:lpstr>
      <vt:lpstr>Hobo Std</vt:lpstr>
      <vt:lpstr>Hoefler Text</vt:lpstr>
      <vt:lpstr>Roboto</vt:lpstr>
      <vt:lpstr>SF Pro Display</vt:lpstr>
      <vt:lpstr>Raanana</vt:lpstr>
      <vt:lpstr>Roboto Mono</vt:lpstr>
      <vt:lpstr>Rockwell</vt:lpstr>
      <vt:lpstr>SF Pro Rounded</vt:lpstr>
      <vt:lpstr>SF Pro Text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Oliver</dc:creator>
  <cp:lastModifiedBy>lyon</cp:lastModifiedBy>
  <cp:revision>206</cp:revision>
  <dcterms:created xsi:type="dcterms:W3CDTF">2020-05-08T02:00:19Z</dcterms:created>
  <dcterms:modified xsi:type="dcterms:W3CDTF">2020-05-08T02:00:19Z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