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260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85" d="100"/>
          <a:sy n="85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 smtClean="0"/>
              <a:t>学习目标</a:t>
            </a:r>
            <a:endParaRPr lang="zh-CN" altLang="en-US" sz="2400" dirty="0"/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1</a:t>
            </a:r>
            <a:r>
              <a:rPr lang="zh-CN" altLang="en-US" sz="2400" dirty="0"/>
              <a:t>、继承</a:t>
            </a:r>
            <a:r>
              <a:rPr lang="zh-CN" altLang="en-US" sz="2400" dirty="0" smtClean="0"/>
              <a:t>的含义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	</a:t>
            </a:r>
            <a:r>
              <a:rPr lang="zh-CN" altLang="zh-CN" sz="2400" dirty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字段和</a:t>
            </a:r>
            <a:r>
              <a:rPr lang="zh-CN" altLang="en-US" sz="2400" dirty="0" smtClean="0"/>
              <a:t>消息的继承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	</a:t>
            </a:r>
            <a:r>
              <a:rPr lang="zh-CN" altLang="zh-CN" sz="2400" dirty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重写和重写消息的调</a:t>
            </a:r>
            <a:r>
              <a:rPr lang="zh-CN" altLang="en-US" sz="2400" dirty="0" smtClean="0"/>
              <a:t>用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TW" altLang="en-US" sz="2400" dirty="0"/>
              <a:t>	</a:t>
            </a:r>
            <a:r>
              <a:rPr lang="zh-CN" altLang="zh-TW" sz="2400" dirty="0"/>
              <a:t>4</a:t>
            </a:r>
            <a:r>
              <a:rPr lang="zh-TW" altLang="en-US" sz="2400" dirty="0" smtClean="0"/>
              <a:t>、多态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zh-CN" altLang="zh-TW" sz="2400" dirty="0"/>
              <a:t>5</a:t>
            </a:r>
            <a:r>
              <a:rPr lang="zh-TW" altLang="en-US" sz="2400" dirty="0" smtClean="0"/>
              <a:t>、</a:t>
            </a:r>
            <a:r>
              <a:rPr lang="zh-TW" altLang="en-US" sz="2400" dirty="0"/>
              <a:t>类别</a:t>
            </a:r>
            <a:r>
              <a:rPr lang="en-US" altLang="zh-TW" sz="2400" dirty="0"/>
              <a:t>(Category)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6" y="488405"/>
            <a:ext cx="8042975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需要</a:t>
            </a:r>
            <a:r>
              <a:rPr lang="zh-CN" altLang="en-US" dirty="0" smtClean="0"/>
              <a:t>理解的知识</a:t>
            </a:r>
            <a:endParaRPr lang="zh-CN" altLang="en-US" dirty="0"/>
          </a:p>
          <a:p>
            <a:r>
              <a:rPr lang="zh-CN" altLang="en-US" dirty="0"/>
              <a:t>	继承：  父类与子类之间的关系。</a:t>
            </a:r>
          </a:p>
          <a:p>
            <a:r>
              <a:rPr lang="zh-CN" altLang="en-US" dirty="0"/>
              <a:t>	面向对象三个特征：  </a:t>
            </a:r>
            <a:r>
              <a:rPr lang="en-US" altLang="zh-CN" dirty="0"/>
              <a:t>1</a:t>
            </a:r>
            <a:r>
              <a:rPr lang="zh-CN" altLang="en-US" dirty="0"/>
              <a:t>）继承  </a:t>
            </a:r>
            <a:r>
              <a:rPr lang="en-US" altLang="zh-CN" dirty="0"/>
              <a:t>2</a:t>
            </a:r>
            <a:r>
              <a:rPr lang="zh-CN" altLang="en-US" dirty="0"/>
              <a:t>）封装  </a:t>
            </a:r>
            <a:r>
              <a:rPr lang="en-US" altLang="zh-CN" dirty="0"/>
              <a:t>3</a:t>
            </a:r>
            <a:r>
              <a:rPr lang="zh-CN" altLang="en-US" dirty="0"/>
              <a:t>）多态</a:t>
            </a:r>
          </a:p>
          <a:p>
            <a:endParaRPr lang="zh-CN" altLang="en-US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1.1 </a:t>
            </a:r>
            <a:r>
              <a:rPr lang="zh-TW" altLang="en-US" dirty="0"/>
              <a:t>生活</a:t>
            </a:r>
            <a:r>
              <a:rPr lang="zh-TW" altLang="en-US" dirty="0" smtClean="0"/>
              <a:t>中的继承</a:t>
            </a:r>
            <a:endParaRPr lang="en-US" altLang="zh-TW" dirty="0" smtClean="0"/>
          </a:p>
          <a:p>
            <a:r>
              <a:rPr lang="zh-TW" altLang="en-US" dirty="0"/>
              <a:t>	</a:t>
            </a:r>
            <a:r>
              <a:rPr lang="zh-TW" altLang="en-US" dirty="0" smtClean="0"/>
              <a:t>父类      子类             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</a:t>
            </a:r>
            <a:r>
              <a:rPr lang="zh-TW" altLang="en-US" dirty="0"/>
              <a:t>父类          </a:t>
            </a:r>
            <a:r>
              <a:rPr lang="zh-TW" altLang="en-US" dirty="0" smtClean="0"/>
              <a:t>子类                    </a:t>
            </a:r>
            <a:r>
              <a:rPr lang="en-US" altLang="zh-TW" dirty="0" smtClean="0"/>
              <a:t> </a:t>
            </a:r>
            <a:r>
              <a:rPr lang="zh-TW" altLang="en-US" dirty="0" smtClean="0"/>
              <a:t>类            </a:t>
            </a:r>
            <a:r>
              <a:rPr lang="en-US" altLang="zh-TW" dirty="0" smtClean="0"/>
              <a:t> </a:t>
            </a:r>
            <a:r>
              <a:rPr lang="zh-CN" altLang="en-US" dirty="0" smtClean="0"/>
              <a:t>对象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zh-TW" altLang="en-US" dirty="0" smtClean="0"/>
              <a:t>人            男人</a:t>
            </a:r>
            <a:r>
              <a:rPr lang="zh-TW" altLang="en-US" dirty="0"/>
              <a:t>	</a:t>
            </a:r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zh-TW" altLang="en-US" dirty="0" smtClean="0"/>
              <a:t>男人       </a:t>
            </a:r>
            <a:r>
              <a:rPr lang="en-US" altLang="zh-TW" dirty="0" smtClean="0"/>
              <a:t> </a:t>
            </a:r>
            <a:r>
              <a:rPr lang="zh-CN" altLang="en-US" dirty="0" smtClean="0"/>
              <a:t>年轻男人</a:t>
            </a:r>
            <a:r>
              <a:rPr lang="en-US" altLang="zh-TW" dirty="0" smtClean="0"/>
              <a:t>           </a:t>
            </a:r>
            <a:r>
              <a:rPr lang="zh-TW" altLang="en-US" dirty="0" smtClean="0"/>
              <a:t>年轻男人    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黄晓明</a:t>
            </a:r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zh-TW" altLang="en-US" dirty="0" smtClean="0"/>
              <a:t>电</a:t>
            </a:r>
            <a:r>
              <a:rPr lang="zh-TW" altLang="en-US" dirty="0"/>
              <a:t>影        动画片          </a:t>
            </a:r>
            <a:r>
              <a:rPr lang="zh-TW" altLang="en-US" dirty="0" smtClean="0"/>
              <a:t> </a:t>
            </a:r>
            <a:r>
              <a:rPr lang="zh-TW" altLang="en-US" dirty="0"/>
              <a:t>动画片    </a:t>
            </a:r>
            <a:r>
              <a:rPr lang="zh-TW" altLang="en-US" dirty="0" smtClean="0"/>
              <a:t>国产动画片      </a:t>
            </a:r>
            <a:r>
              <a:rPr lang="en-US" altLang="zh-TW" dirty="0" smtClean="0"/>
              <a:t>  </a:t>
            </a:r>
            <a:r>
              <a:rPr lang="zh-TW" altLang="en-US" dirty="0" smtClean="0"/>
              <a:t>国产动画片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葫芦娃</a:t>
            </a:r>
            <a:endParaRPr lang="en-US" altLang="zh-TW" dirty="0" smtClean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     【</a:t>
            </a:r>
            <a:r>
              <a:rPr lang="zh-CN" altLang="en-US" dirty="0"/>
              <a:t>名词</a:t>
            </a:r>
            <a:r>
              <a:rPr lang="en-US" altLang="zh-CN" dirty="0"/>
              <a:t>】</a:t>
            </a:r>
          </a:p>
          <a:p>
            <a:r>
              <a:rPr lang="zh-TW" altLang="en-US" dirty="0" smtClean="0"/>
              <a:t>		父类     </a:t>
            </a:r>
            <a:r>
              <a:rPr lang="en-US" altLang="zh-TW" dirty="0" err="1" smtClean="0"/>
              <a:t>parentClass</a:t>
            </a:r>
            <a:r>
              <a:rPr lang="en-US" altLang="zh-TW" dirty="0" smtClean="0"/>
              <a:t>        </a:t>
            </a:r>
            <a:r>
              <a:rPr lang="zh-TW" altLang="en-US" dirty="0" smtClean="0"/>
              <a:t>超类        </a:t>
            </a:r>
            <a:r>
              <a:rPr lang="en-US" altLang="zh-TW" dirty="0" err="1" smtClean="0"/>
              <a:t>superClass</a:t>
            </a:r>
            <a:r>
              <a:rPr lang="en-US" altLang="zh-TW" dirty="0" smtClean="0"/>
              <a:t>          </a:t>
            </a:r>
            <a:r>
              <a:rPr lang="zh-TW" altLang="en-US" dirty="0" smtClean="0"/>
              <a:t>基类</a:t>
            </a:r>
          </a:p>
          <a:p>
            <a:r>
              <a:rPr lang="zh-TW" altLang="en-US" dirty="0"/>
              <a:t>		</a:t>
            </a:r>
            <a:r>
              <a:rPr lang="zh-TW" altLang="en-US" dirty="0" smtClean="0"/>
              <a:t>子类     </a:t>
            </a:r>
            <a:r>
              <a:rPr lang="en-US" altLang="zh-TW" dirty="0" err="1" smtClean="0"/>
              <a:t>childClass</a:t>
            </a:r>
            <a:r>
              <a:rPr lang="en-US" altLang="zh-TW" dirty="0" smtClean="0"/>
              <a:t>           </a:t>
            </a:r>
            <a:r>
              <a:rPr lang="zh-TW" altLang="en-US" dirty="0" smtClean="0"/>
              <a:t>子类        </a:t>
            </a:r>
            <a:r>
              <a:rPr lang="en-US" altLang="zh-TW" dirty="0" err="1" smtClean="0"/>
              <a:t>subClass</a:t>
            </a:r>
            <a:r>
              <a:rPr lang="en-US" altLang="zh-TW" dirty="0" smtClean="0"/>
              <a:t>             </a:t>
            </a:r>
            <a:r>
              <a:rPr lang="zh-TW" altLang="en-US" dirty="0" smtClean="0"/>
              <a:t>派生类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CN" dirty="0" smtClean="0"/>
              <a:t> </a:t>
            </a:r>
            <a:r>
              <a:rPr lang="en-US" altLang="zh-CN" b="1" dirty="0" smtClean="0"/>
              <a:t>  2. </a:t>
            </a:r>
            <a:r>
              <a:rPr lang="zh-CN" altLang="en-US" b="1" dirty="0" smtClean="0"/>
              <a:t>继承</a:t>
            </a:r>
            <a:r>
              <a:rPr lang="zh-CN" altLang="en-US" b="1" dirty="0"/>
              <a:t>的概念：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1</a:t>
            </a:r>
            <a:r>
              <a:rPr lang="en-US" altLang="zh-CN" dirty="0"/>
              <a:t>.  </a:t>
            </a:r>
            <a:r>
              <a:rPr lang="zh-CN" altLang="en-US" dirty="0"/>
              <a:t>父类的成员变量和方法，子类可以直接获取，这个过程就叫做继承；</a:t>
            </a:r>
          </a:p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</a:t>
            </a:r>
            <a:r>
              <a:rPr lang="en-US" altLang="zh-CN" dirty="0"/>
              <a:t>.  </a:t>
            </a:r>
            <a:r>
              <a:rPr lang="zh-CN" altLang="en-US" dirty="0"/>
              <a:t>子类在父类的基础上，创建自己独有的成员变量和方法，这个过程</a:t>
            </a:r>
          </a:p>
          <a:p>
            <a:r>
              <a:rPr lang="zh-CHT" altLang="en-US" dirty="0"/>
              <a:t>		</a:t>
            </a:r>
            <a:r>
              <a:rPr lang="zh-CHT" altLang="en-US" dirty="0" smtClean="0"/>
              <a:t>叫做</a:t>
            </a:r>
            <a:r>
              <a:rPr lang="zh-CHT" altLang="en-US" dirty="0"/>
              <a:t>派生。</a:t>
            </a:r>
          </a:p>
          <a:p>
            <a:r>
              <a:rPr lang="zh-CHT" altLang="en-US" dirty="0"/>
              <a:t>	</a:t>
            </a:r>
            <a:r>
              <a:rPr lang="en-US" altLang="zh-CHT" dirty="0"/>
              <a:t> </a:t>
            </a:r>
            <a:r>
              <a:rPr lang="en-US" altLang="zh-CHT" dirty="0" smtClean="0"/>
              <a:t>     </a:t>
            </a:r>
          </a:p>
          <a:p>
            <a:r>
              <a:rPr lang="en-US" altLang="zh-CHT" dirty="0"/>
              <a:t> </a:t>
            </a:r>
            <a:r>
              <a:rPr lang="en-US" altLang="zh-CHT" dirty="0" smtClean="0"/>
              <a:t>             </a:t>
            </a:r>
            <a:r>
              <a:rPr lang="zh-CHT" altLang="en-US" dirty="0" smtClean="0"/>
              <a:t>继承和</a:t>
            </a:r>
            <a:r>
              <a:rPr lang="zh-CHT" altLang="en-US" dirty="0"/>
              <a:t>派生， 其实是说的继承概念的不同的侧重点。</a:t>
            </a:r>
            <a:endParaRPr lang="en-US" altLang="zh-TW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572" y="344715"/>
            <a:ext cx="827322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 smtClean="0"/>
              <a:t>2.1 </a:t>
            </a:r>
            <a:r>
              <a:rPr lang="zh-TW" altLang="en-US" dirty="0"/>
              <a:t>代码中的继承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&lt;1&gt;</a:t>
            </a:r>
            <a:r>
              <a:rPr lang="zh-TW" altLang="en-US" dirty="0"/>
              <a:t>继承的基本语法</a:t>
            </a:r>
          </a:p>
          <a:p>
            <a:r>
              <a:rPr lang="zh-TW" altLang="en-US" dirty="0"/>
              <a:t>			父类        子类</a:t>
            </a:r>
          </a:p>
          <a:p>
            <a:r>
              <a:rPr lang="zh-CHT" altLang="en-US" dirty="0"/>
              <a:t>			</a:t>
            </a:r>
            <a:r>
              <a:rPr lang="en-US" altLang="zh-CHT" dirty="0" smtClean="0"/>
              <a:t>  </a:t>
            </a:r>
            <a:r>
              <a:rPr lang="zh-CHT" altLang="en-US" dirty="0" smtClean="0"/>
              <a:t>人           男人</a:t>
            </a:r>
            <a:r>
              <a:rPr lang="zh-CHT" altLang="en-US" dirty="0"/>
              <a:t>		</a:t>
            </a:r>
          </a:p>
          <a:p>
            <a:r>
              <a:rPr lang="zh-CHT" altLang="en-US" dirty="0"/>
              <a:t>			</a:t>
            </a:r>
            <a:r>
              <a:rPr lang="en-US" altLang="zh-CHT" dirty="0" smtClean="0"/>
              <a:t>Person      Man</a:t>
            </a:r>
            <a:endParaRPr lang="en-US" altLang="zh-CHT" dirty="0"/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	@interface Man: Person</a:t>
            </a:r>
          </a:p>
          <a:p>
            <a:r>
              <a:rPr lang="en-US" altLang="zh-CN" dirty="0"/>
              <a:t>			@</a:t>
            </a:r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zh-CN" altLang="en-US" dirty="0"/>
              <a:t>	</a:t>
            </a:r>
            <a:r>
              <a:rPr lang="en-US" altLang="zh-CN" dirty="0"/>
              <a:t>&lt;2&gt;</a:t>
            </a:r>
            <a:r>
              <a:rPr lang="zh-CN" altLang="en-US" dirty="0"/>
              <a:t>带有访问权限的成员变量的继承</a:t>
            </a:r>
          </a:p>
          <a:p>
            <a:r>
              <a:rPr lang="en-US" altLang="zh-CN" dirty="0"/>
              <a:t>@interface Person : </a:t>
            </a:r>
            <a:r>
              <a:rPr lang="en-US" altLang="zh-CN" dirty="0" err="1"/>
              <a:t>NSObject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@</a:t>
            </a:r>
            <a:r>
              <a:rPr lang="en-US" altLang="zh-CN" dirty="0"/>
              <a:t>public</a:t>
            </a:r>
            <a:r>
              <a:rPr lang="zh-CN" altLang="en-US" dirty="0"/>
              <a:t>  </a:t>
            </a:r>
            <a:r>
              <a:rPr lang="en-US" altLang="zh-CN" dirty="0" smtClean="0"/>
              <a:t>     /</a:t>
            </a:r>
            <a:r>
              <a:rPr lang="en-US" altLang="zh-CN" dirty="0"/>
              <a:t>/</a:t>
            </a:r>
            <a:r>
              <a:rPr lang="zh-CN" altLang="en-US" dirty="0"/>
              <a:t>公有的， </a:t>
            </a:r>
            <a:r>
              <a:rPr lang="zh-CN" altLang="en-US" dirty="0" smtClean="0"/>
              <a:t>类里面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方法， 类外可以直接访问</a:t>
            </a:r>
            <a:r>
              <a:rPr lang="zh-CN" altLang="en-US" dirty="0"/>
              <a:t>， 在子类中的</a:t>
            </a:r>
            <a:r>
              <a:rPr lang="en-US" altLang="zh-CN" dirty="0"/>
              <a:t>-</a:t>
            </a:r>
            <a:r>
              <a:rPr lang="zh-CN" altLang="en-US" dirty="0"/>
              <a:t>方法也可以直接访问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 *_name;</a:t>
            </a:r>
          </a:p>
          <a:p>
            <a:r>
              <a:rPr lang="en-US" altLang="zh-CN" dirty="0" smtClean="0"/>
              <a:t>       @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 smtClean="0"/>
              <a:t>    /</a:t>
            </a:r>
            <a:r>
              <a:rPr lang="en-US" altLang="zh-CN" dirty="0"/>
              <a:t>/</a:t>
            </a:r>
            <a:r>
              <a:rPr lang="zh-CN" altLang="en-US" dirty="0"/>
              <a:t>受保护的， 类里面</a:t>
            </a:r>
            <a:r>
              <a:rPr lang="en-US" altLang="zh-CN" dirty="0"/>
              <a:t>-</a:t>
            </a:r>
            <a:r>
              <a:rPr lang="zh-CN" altLang="en-US" dirty="0"/>
              <a:t>方法，子类中的</a:t>
            </a:r>
            <a:r>
              <a:rPr lang="en-US" altLang="zh-CN" dirty="0"/>
              <a:t>-</a:t>
            </a:r>
            <a:r>
              <a:rPr lang="zh-CN" altLang="en-US" dirty="0"/>
              <a:t>方法可以直接访问，内外面不可以直接访问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NSInteger</a:t>
            </a:r>
            <a:r>
              <a:rPr lang="en-US" altLang="zh-CN" dirty="0"/>
              <a:t> _age;</a:t>
            </a:r>
          </a:p>
          <a:p>
            <a:r>
              <a:rPr lang="en-US" altLang="zh-CN" dirty="0" smtClean="0"/>
              <a:t>      @</a:t>
            </a:r>
            <a:r>
              <a:rPr lang="en-US" altLang="zh-CN" dirty="0"/>
              <a:t>private</a:t>
            </a:r>
            <a:r>
              <a:rPr lang="zh-CN" altLang="en-US" dirty="0"/>
              <a:t>   </a:t>
            </a:r>
            <a:r>
              <a:rPr lang="en-US" altLang="zh-CN" dirty="0" smtClean="0"/>
              <a:t>       /</a:t>
            </a:r>
            <a:r>
              <a:rPr lang="en-US" altLang="zh-CN" dirty="0"/>
              <a:t>/</a:t>
            </a:r>
            <a:r>
              <a:rPr lang="zh-CN" altLang="en-US" dirty="0"/>
              <a:t>私有的</a:t>
            </a:r>
            <a:r>
              <a:rPr lang="zh-CN" altLang="en-US" dirty="0" smtClean="0"/>
              <a:t>，类里面</a:t>
            </a:r>
            <a:r>
              <a:rPr lang="en-US" altLang="zh-CN" dirty="0"/>
              <a:t>-</a:t>
            </a:r>
            <a:r>
              <a:rPr lang="zh-CN" altLang="en-US" dirty="0"/>
              <a:t>方法可以直接访问，类外面不可直接访问，</a:t>
            </a:r>
            <a:r>
              <a:rPr lang="zh-CN" altLang="en-US" dirty="0" smtClean="0"/>
              <a:t>但是可以通过方法访问</a:t>
            </a:r>
            <a:r>
              <a:rPr lang="zh-CN" altLang="en-US" dirty="0"/>
              <a:t>，</a:t>
            </a:r>
            <a:r>
              <a:rPr lang="zh-TW" altLang="en-US" dirty="0" smtClean="0"/>
              <a:t>子类中</a:t>
            </a:r>
            <a:r>
              <a:rPr lang="zh-TW" altLang="en-US" dirty="0"/>
              <a:t>， 不可以直接访问，</a:t>
            </a:r>
            <a:r>
              <a:rPr lang="zh-TW" altLang="en-US" dirty="0" smtClean="0"/>
              <a:t>但可以通过父类</a:t>
            </a:r>
            <a:r>
              <a:rPr lang="zh-TW" altLang="en-US" dirty="0"/>
              <a:t>的方法访问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NSInteger</a:t>
            </a:r>
            <a:r>
              <a:rPr lang="en-US" altLang="zh-CN" dirty="0"/>
              <a:t> _money;</a:t>
            </a:r>
          </a:p>
          <a:p>
            <a:r>
              <a:rPr lang="en-US" altLang="zh-CN" dirty="0" smtClean="0"/>
              <a:t>}</a:t>
            </a:r>
            <a:r>
              <a:rPr lang="en-US" altLang="zh-TW" dirty="0" smtClean="0"/>
              <a:t>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5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333" y="192189"/>
            <a:ext cx="8256333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2.2  </a:t>
            </a:r>
            <a:r>
              <a:rPr lang="zh-CN" altLang="en-US" dirty="0"/>
              <a:t>继承在内存</a:t>
            </a:r>
            <a:r>
              <a:rPr lang="zh-CN" altLang="en-US" dirty="0" smtClean="0"/>
              <a:t>中的体现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2.3  </a:t>
            </a:r>
            <a:r>
              <a:rPr lang="zh-TW" altLang="en-US" dirty="0"/>
              <a:t>继承的作用：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1</a:t>
            </a:r>
            <a:r>
              <a:rPr lang="zh-TW" altLang="en-US" dirty="0"/>
              <a:t>） 快速的创建多个</a:t>
            </a:r>
            <a:r>
              <a:rPr lang="zh-TW" altLang="en-US" dirty="0" smtClean="0"/>
              <a:t>相似的类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     </a:t>
            </a:r>
            <a:r>
              <a:rPr lang="zh-CN" altLang="en-US" dirty="0" smtClean="0"/>
              <a:t>示例</a:t>
            </a:r>
            <a:r>
              <a:rPr lang="zh-TW" altLang="en-US" dirty="0" smtClean="0"/>
              <a:t>： </a:t>
            </a:r>
            <a:endParaRPr lang="en-US" altLang="zh-TW" dirty="0" smtClean="0"/>
          </a:p>
          <a:p>
            <a:r>
              <a:rPr lang="zh-TW" altLang="en-US" dirty="0"/>
              <a:t>		</a:t>
            </a:r>
            <a:r>
              <a:rPr lang="zh-CN" altLang="en-US" dirty="0" smtClean="0"/>
              <a:t>父类</a:t>
            </a:r>
            <a:r>
              <a:rPr lang="zh-CN" altLang="zh-CN" dirty="0"/>
              <a:t>：</a:t>
            </a:r>
            <a:r>
              <a:rPr lang="zh-TW" altLang="en-US" dirty="0"/>
              <a:t>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Animal</a:t>
            </a:r>
            <a:r>
              <a:rPr lang="zh-TW" altLang="en-US" dirty="0"/>
              <a:t>： 姓名、年龄、性别	</a:t>
            </a:r>
          </a:p>
          <a:p>
            <a:r>
              <a:rPr lang="en-US" altLang="zh-CN" dirty="0"/>
              <a:t>		Dog: Animal</a:t>
            </a:r>
          </a:p>
          <a:p>
            <a:r>
              <a:rPr lang="en-US" altLang="zh-CN" dirty="0"/>
              <a:t>		Cat:  Animal</a:t>
            </a:r>
          </a:p>
          <a:p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zh-TW" altLang="en-US" dirty="0" smtClean="0"/>
              <a:t>   </a:t>
            </a:r>
            <a:r>
              <a:rPr lang="zh-TW" altLang="en-US" dirty="0"/>
              <a:t>	</a:t>
            </a:r>
            <a:r>
              <a:rPr lang="zh-CN" altLang="en-US" dirty="0" smtClean="0"/>
              <a:t>子</a:t>
            </a:r>
            <a:r>
              <a:rPr lang="zh-TW" altLang="en-US" dirty="0" smtClean="0"/>
              <a:t>类</a:t>
            </a:r>
            <a:r>
              <a:rPr lang="zh-TW" altLang="en-US" dirty="0"/>
              <a:t>：</a:t>
            </a:r>
            <a:r>
              <a:rPr lang="en-US" altLang="zh-TW" dirty="0"/>
              <a:t>Dog, cat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Dog</a:t>
            </a:r>
            <a:r>
              <a:rPr lang="en-US" altLang="zh-CN" dirty="0"/>
              <a:t>:   </a:t>
            </a:r>
            <a:r>
              <a:rPr lang="zh-CN" altLang="en-US" dirty="0"/>
              <a:t>成员：姓名，年龄，性别，种类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Cat</a:t>
            </a:r>
            <a:r>
              <a:rPr lang="en-US" altLang="zh-CN" dirty="0"/>
              <a:t>:    </a:t>
            </a:r>
            <a:r>
              <a:rPr lang="zh-CN" altLang="en-US" dirty="0"/>
              <a:t>成员：姓名，年龄，性别，颜色</a:t>
            </a:r>
          </a:p>
          <a:p>
            <a:r>
              <a:rPr lang="zh-CN" altLang="en-US" dirty="0"/>
              <a:t>			</a:t>
            </a:r>
          </a:p>
          <a:p>
            <a:endParaRPr lang="en-US" altLang="zh-CN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2.4 </a:t>
            </a:r>
            <a:r>
              <a:rPr lang="ja-JP" altLang="en-US" dirty="0"/>
              <a:t>重写</a:t>
            </a:r>
          </a:p>
          <a:p>
            <a:r>
              <a:rPr lang="ja-JP" altLang="en-US" dirty="0"/>
              <a:t>	</a:t>
            </a:r>
            <a:r>
              <a:rPr lang="ja-JP" altLang="en-US" dirty="0" smtClean="0"/>
              <a:t>子类继承了父类</a:t>
            </a:r>
            <a:r>
              <a:rPr lang="ja-JP" altLang="en-US" dirty="0"/>
              <a:t>的方法， 但是父类的方法并不一定就适合于子类；</a:t>
            </a:r>
          </a:p>
          <a:p>
            <a:r>
              <a:rPr lang="ja-JP" altLang="en-US" dirty="0"/>
              <a:t>	</a:t>
            </a:r>
            <a:r>
              <a:rPr lang="ja-JP" altLang="en-US" dirty="0" smtClean="0"/>
              <a:t>这个时候</a:t>
            </a:r>
            <a:r>
              <a:rPr lang="ja-JP" altLang="en-US" dirty="0"/>
              <a:t>，子类就应该要重写父类的继承过来的方法。</a:t>
            </a:r>
          </a:p>
          <a:p>
            <a:endParaRPr lang="ja-JP" altLang="en-US" dirty="0"/>
          </a:p>
          <a:p>
            <a:r>
              <a:rPr lang="ja-JP" altLang="en-US" dirty="0"/>
              <a:t>	</a:t>
            </a:r>
            <a:r>
              <a:rPr lang="ja-JP" altLang="en-US" dirty="0" smtClean="0"/>
              <a:t>重写的过</a:t>
            </a:r>
            <a:r>
              <a:rPr lang="ja-JP" altLang="en-US" dirty="0"/>
              <a:t>程：</a:t>
            </a:r>
          </a:p>
          <a:p>
            <a:r>
              <a:rPr lang="ja-JP" altLang="en-US" dirty="0"/>
              <a:t>	</a:t>
            </a:r>
            <a:r>
              <a:rPr lang="en-US" altLang="ja-JP" dirty="0" smtClean="0"/>
              <a:t>1</a:t>
            </a:r>
            <a:r>
              <a:rPr lang="ja-JP" altLang="en-US" dirty="0"/>
              <a:t>） 重写就是重新实现一遍的方法，不需要重新声明；</a:t>
            </a:r>
          </a:p>
          <a:p>
            <a:r>
              <a:rPr lang="ja-JP" altLang="en-US" dirty="0"/>
              <a:t>	</a:t>
            </a:r>
            <a:r>
              <a:rPr lang="en-US" altLang="ja-JP" dirty="0" smtClean="0"/>
              <a:t>2</a:t>
            </a:r>
            <a:r>
              <a:rPr lang="ja-JP" altLang="en-US" dirty="0"/>
              <a:t>） 重写之后，子类的方法就能够覆盖父类的方法；</a:t>
            </a:r>
          </a:p>
          <a:p>
            <a:r>
              <a:rPr lang="ja-JP" altLang="en-US" dirty="0"/>
              <a:t>	</a:t>
            </a:r>
            <a:r>
              <a:rPr lang="en-US" altLang="ja-JP" dirty="0" smtClean="0"/>
              <a:t>3</a:t>
            </a:r>
            <a:r>
              <a:rPr lang="ja-JP" altLang="en-US" dirty="0"/>
              <a:t>） 当给子类发送重写之后的消息，那么是调用的重写之后的方法。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zh-CN" altLang="en-US" dirty="0" smtClean="0"/>
              <a:t>课堂练习：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1.</a:t>
            </a:r>
            <a:r>
              <a:rPr lang="zh-CN" altLang="en-US" dirty="0"/>
              <a:t>父类：学生</a:t>
            </a:r>
          </a:p>
          <a:p>
            <a:r>
              <a:rPr lang="zh-CN" altLang="en-US" dirty="0"/>
              <a:t>		属性：姓名，年龄</a:t>
            </a:r>
          </a:p>
          <a:p>
            <a:r>
              <a:rPr lang="zh-CN" altLang="en-US" dirty="0"/>
              <a:t>		方法：上课，</a:t>
            </a:r>
            <a:r>
              <a:rPr lang="zh-CN" altLang="en-US" dirty="0" smtClean="0"/>
              <a:t>写作业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2.</a:t>
            </a:r>
            <a:r>
              <a:rPr lang="zh-TW" altLang="en-US" dirty="0"/>
              <a:t>子类</a:t>
            </a:r>
            <a:r>
              <a:rPr lang="en-US" altLang="zh-TW" dirty="0"/>
              <a:t>1:</a:t>
            </a:r>
            <a:r>
              <a:rPr lang="zh-TW" altLang="en-US" dirty="0"/>
              <a:t>小学生</a:t>
            </a:r>
          </a:p>
          <a:p>
            <a:r>
              <a:rPr lang="zh-TW" altLang="en-US" dirty="0"/>
              <a:t>	   子类</a:t>
            </a:r>
            <a:r>
              <a:rPr lang="en-US" altLang="zh-TW" dirty="0"/>
              <a:t>2:</a:t>
            </a:r>
            <a:r>
              <a:rPr lang="zh-TW" altLang="en-US" dirty="0"/>
              <a:t>高中生</a:t>
            </a:r>
          </a:p>
          <a:p>
            <a:r>
              <a:rPr lang="zh-TW" altLang="en-US" dirty="0"/>
              <a:t>		重写上课和写作业这</a:t>
            </a:r>
            <a:r>
              <a:rPr lang="en-US" altLang="zh-TW" dirty="0"/>
              <a:t>2</a:t>
            </a:r>
            <a:r>
              <a:rPr lang="zh-TW" altLang="en-US" dirty="0"/>
              <a:t>个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endParaRPr lang="en-US" altLang="ja-JP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en-US" b="1" dirty="0"/>
              <a:t>多态与类的消息机制 </a:t>
            </a:r>
          </a:p>
          <a:p>
            <a:r>
              <a:rPr lang="zh-CN" altLang="en-US" dirty="0"/>
              <a:t>	多态： 给不同的对象发送相同的消息，反应结果是不样的。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实现多态的条件：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1</a:t>
            </a:r>
            <a:r>
              <a:rPr lang="zh-CN" altLang="en-US" dirty="0"/>
              <a:t>）必须要有继承关系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/>
              <a:t>		</a:t>
            </a:r>
            <a:r>
              <a:rPr lang="en-US" altLang="zh-CN" dirty="0"/>
              <a:t>2</a:t>
            </a:r>
            <a:r>
              <a:rPr lang="zh-CN" altLang="en-US" dirty="0"/>
              <a:t>）必须要有重写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zh-CN" altLang="en-US" dirty="0"/>
              <a:t>		</a:t>
            </a:r>
            <a:r>
              <a:rPr lang="en-US" altLang="zh-CN" dirty="0"/>
              <a:t>3</a:t>
            </a:r>
            <a:r>
              <a:rPr lang="zh-CN" altLang="en-US" dirty="0"/>
              <a:t>）必须要有父类的指针指向了子类的对象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ja-JP" dirty="0"/>
          </a:p>
          <a:p>
            <a:r>
              <a:rPr lang="en-US" altLang="zh-CN" dirty="0" smtClean="0"/>
              <a:t>    3.1</a:t>
            </a:r>
            <a:r>
              <a:rPr lang="zh-CN" altLang="en-US" dirty="0" smtClean="0"/>
              <a:t>、</a:t>
            </a:r>
            <a:r>
              <a:rPr lang="zh-CN" altLang="en-US" dirty="0"/>
              <a:t>父类的指针指向子类的对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总结</a:t>
            </a:r>
            <a:r>
              <a:rPr lang="zh-CN" altLang="en-US" dirty="0"/>
              <a:t>：父类的指针指向子类的对象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1</a:t>
            </a:r>
            <a:r>
              <a:rPr lang="zh-CN" altLang="en-US" dirty="0"/>
              <a:t>） “响应消息， 不看指针，看对象”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2</a:t>
            </a:r>
            <a:r>
              <a:rPr lang="zh-CN" altLang="en-US" dirty="0"/>
              <a:t>） 使用父类的指针调用方法，必须是父类里面也实现过的方法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3</a:t>
            </a:r>
            <a:r>
              <a:rPr lang="zh-CN" altLang="en-US" dirty="0"/>
              <a:t>） 父类指针一般用于形式参数，将对象作为参数进行传递。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3.2</a:t>
            </a:r>
            <a:r>
              <a:rPr lang="zh-CN" altLang="en-US" dirty="0"/>
              <a:t>、多态的应用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练习</a:t>
            </a:r>
            <a:r>
              <a:rPr lang="zh-CN" altLang="zh-CN" dirty="0"/>
              <a:t>1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        </a:t>
            </a:r>
            <a:r>
              <a:rPr lang="zh-CN" altLang="en-US" dirty="0"/>
              <a:t>谢霆锋的家长问孩子是谁的？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张柏芝：谢霆锋的</a:t>
            </a:r>
          </a:p>
          <a:p>
            <a:r>
              <a:rPr lang="en-US" altLang="zh-CN" dirty="0"/>
              <a:t>           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谢霆锋</a:t>
            </a:r>
            <a:r>
              <a:rPr lang="zh-CN" altLang="en-US" dirty="0"/>
              <a:t>：陈冠希的</a:t>
            </a:r>
          </a:p>
          <a:p>
            <a:r>
              <a:rPr lang="en-US" altLang="zh-CN" dirty="0"/>
              <a:t>             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陈</a:t>
            </a:r>
            <a:r>
              <a:rPr lang="zh-CN" altLang="en-US" dirty="0"/>
              <a:t>冠希：反正是张柏芝的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练习</a:t>
            </a:r>
            <a:r>
              <a:rPr lang="zh-CN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你打</a:t>
            </a:r>
            <a:r>
              <a:rPr lang="zh-CN" altLang="en-US" dirty="0"/>
              <a:t>了一下猫，猫逃跑了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你打</a:t>
            </a:r>
            <a:r>
              <a:rPr lang="zh-CN" altLang="en-US" dirty="0"/>
              <a:t>了一下狗，狗反咬了你</a:t>
            </a:r>
            <a:r>
              <a:rPr lang="zh-CN" altLang="en-US" dirty="0" smtClean="0"/>
              <a:t>一口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</a:t>
            </a:r>
            <a:r>
              <a:rPr lang="en-US" altLang="zh-CN" dirty="0"/>
              <a:t> </a:t>
            </a:r>
            <a:r>
              <a:rPr lang="zh-CN" altLang="en-US" dirty="0" smtClean="0"/>
              <a:t>类：人</a:t>
            </a:r>
            <a:r>
              <a:rPr lang="zh-CN" altLang="zh-CN" dirty="0" smtClean="0"/>
              <a:t>、</a:t>
            </a:r>
            <a:r>
              <a:rPr lang="zh-CN" altLang="en-US" dirty="0" smtClean="0"/>
              <a:t>动物、狗、猫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方法：打</a:t>
            </a:r>
            <a:r>
              <a:rPr lang="en-US" altLang="zh-CN" dirty="0" smtClean="0"/>
              <a:t> hit : </a:t>
            </a:r>
            <a:r>
              <a:rPr lang="en-US" altLang="zh-CN" dirty="0" smtClean="0">
                <a:sym typeface="Wingdings"/>
              </a:rPr>
              <a:t>(id)</a:t>
            </a:r>
          </a:p>
          <a:p>
            <a:endParaRPr lang="en-US" altLang="zh-C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/>
              <a:t>4</a:t>
            </a:r>
            <a:r>
              <a:rPr lang="zh-TW" altLang="en-US" dirty="0" smtClean="0"/>
              <a:t>、</a:t>
            </a:r>
            <a:r>
              <a:rPr lang="zh-TW" altLang="en-US" dirty="0"/>
              <a:t>类别</a:t>
            </a:r>
            <a:r>
              <a:rPr lang="en-US" altLang="zh-TW" dirty="0"/>
              <a:t>/</a:t>
            </a:r>
            <a:r>
              <a:rPr lang="zh-TW" altLang="en-US" dirty="0"/>
              <a:t>类目   </a:t>
            </a:r>
            <a:r>
              <a:rPr lang="en-US" altLang="zh-TW" dirty="0"/>
              <a:t>category</a:t>
            </a:r>
          </a:p>
          <a:p>
            <a:r>
              <a:rPr lang="en-US" altLang="zh-CN" dirty="0"/>
              <a:t>			</a:t>
            </a:r>
          </a:p>
          <a:p>
            <a:r>
              <a:rPr lang="zh-CN" altLang="en-US" dirty="0"/>
              <a:t>	思考：如何扩展一个类？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1</a:t>
            </a:r>
            <a:r>
              <a:rPr lang="zh-CN" altLang="en-US" dirty="0"/>
              <a:t>） 继承，既可以扩展成员变量，也可以扩展方法， 派生。</a:t>
            </a:r>
          </a:p>
          <a:p>
            <a:r>
              <a:rPr lang="zh-CN" altLang="en-US" dirty="0"/>
              <a:t>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2</a:t>
            </a:r>
            <a:r>
              <a:rPr lang="zh-CN" altLang="en-US" dirty="0"/>
              <a:t>）类别   </a:t>
            </a:r>
            <a:r>
              <a:rPr lang="en-US" altLang="zh-CN" dirty="0"/>
              <a:t>category	</a:t>
            </a:r>
            <a:r>
              <a:rPr lang="zh-CN" altLang="en-US" dirty="0"/>
              <a:t>， 只能够扩展方法，不可以扩展成员变量。</a:t>
            </a:r>
          </a:p>
          <a:p>
            <a:r>
              <a:rPr lang="zh-CN" altLang="en-US" dirty="0"/>
              <a:t>			</a:t>
            </a:r>
            <a:r>
              <a:rPr lang="zh-CN" altLang="en-US" dirty="0" smtClean="0"/>
              <a:t>有些类不可以被继承</a:t>
            </a:r>
            <a:r>
              <a:rPr lang="zh-CN" altLang="en-US" dirty="0"/>
              <a:t>，比如： </a:t>
            </a:r>
            <a:r>
              <a:rPr lang="en-US" altLang="zh-CN" dirty="0" err="1"/>
              <a:t>NSString</a:t>
            </a:r>
            <a:r>
              <a:rPr lang="en-US" altLang="zh-CN" dirty="0"/>
              <a:t>, 		</a:t>
            </a:r>
          </a:p>
          <a:p>
            <a:r>
              <a:rPr lang="en-US" altLang="zh-CN" dirty="0"/>
              <a:t>			</a:t>
            </a:r>
            <a:r>
              <a:rPr lang="en-US" altLang="zh-CN" dirty="0" err="1" smtClean="0"/>
              <a:t>NSArray</a:t>
            </a:r>
            <a:r>
              <a:rPr lang="en-US" altLang="zh-CN" dirty="0" err="1"/>
              <a:t>,NSDictionary,NSData,NSDate,NSNumber</a:t>
            </a:r>
            <a:r>
              <a:rPr lang="en-US" altLang="zh-CN" dirty="0"/>
              <a:t>…</a:t>
            </a:r>
            <a:r>
              <a:rPr lang="en-US" altLang="zh-CN" dirty="0" smtClean="0"/>
              <a:t>.  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/>
              <a:t>                  3</a:t>
            </a:r>
            <a:r>
              <a:rPr lang="en-US" altLang="zh-TW" dirty="0"/>
              <a:t>)</a:t>
            </a:r>
            <a:r>
              <a:rPr lang="en-US" altLang="zh-TW" dirty="0" smtClean="0"/>
              <a:t>   </a:t>
            </a:r>
            <a:r>
              <a:rPr lang="zh-TW" altLang="en-US" dirty="0"/>
              <a:t>匿名类别</a:t>
            </a:r>
            <a:r>
              <a:rPr lang="en-US" altLang="zh-TW" dirty="0"/>
              <a:t>/</a:t>
            </a:r>
            <a:r>
              <a:rPr lang="zh-TW" altLang="en-US" dirty="0"/>
              <a:t>类扩展 </a:t>
            </a:r>
          </a:p>
          <a:p>
            <a:r>
              <a:rPr lang="zh-TW" altLang="en-US" dirty="0"/>
              <a:t>								</a:t>
            </a:r>
          </a:p>
          <a:p>
            <a:r>
              <a:rPr lang="zh-TW" altLang="en-US" dirty="0"/>
              <a:t>	示例：	</a:t>
            </a:r>
          </a:p>
          <a:p>
            <a:r>
              <a:rPr lang="zh-TW" altLang="en-US" dirty="0"/>
              <a:t>		</a:t>
            </a:r>
            <a:r>
              <a:rPr lang="zh-TW" altLang="en-US" dirty="0" smtClean="0"/>
              <a:t>给</a:t>
            </a:r>
            <a:r>
              <a:rPr lang="en-US" altLang="zh-TW" dirty="0" err="1"/>
              <a:t>NSString</a:t>
            </a:r>
            <a:r>
              <a:rPr lang="en-US" altLang="zh-TW" dirty="0"/>
              <a:t> </a:t>
            </a:r>
            <a:r>
              <a:rPr lang="zh-TW" altLang="en-US" dirty="0"/>
              <a:t>扩展一个逆序的方法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&lt;1&gt;</a:t>
            </a:r>
            <a:r>
              <a:rPr lang="zh-TW" altLang="en-US" dirty="0"/>
              <a:t>类别的</a:t>
            </a:r>
            <a:r>
              <a:rPr lang="zh-TW" altLang="en-US" dirty="0" smtClean="0"/>
              <a:t>基本语法</a:t>
            </a:r>
            <a:endParaRPr lang="en-US" altLang="zh-TW" dirty="0" smtClean="0"/>
          </a:p>
          <a:p>
            <a:r>
              <a:rPr lang="zh-CN" altLang="en-US" dirty="0"/>
              <a:t>	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注</a:t>
            </a:r>
            <a:r>
              <a:rPr lang="en-US" altLang="zh-CN" dirty="0"/>
              <a:t>:</a:t>
            </a:r>
            <a:r>
              <a:rPr lang="zh-CN" altLang="en-US" dirty="0"/>
              <a:t>一旦使用类别给已有的类增补方法，那么这个类的对象就可以使用这个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TW" b="1" dirty="0"/>
          </a:p>
          <a:p>
            <a:r>
              <a:rPr lang="zh-TW" altLang="en-US" dirty="0"/>
              <a:t>	</a:t>
            </a:r>
            <a:r>
              <a:rPr lang="en-US" altLang="zh-TW" dirty="0"/>
              <a:t>&lt;2&gt;.</a:t>
            </a:r>
            <a:r>
              <a:rPr lang="zh-TW" altLang="en-US" dirty="0"/>
              <a:t>类别功能</a:t>
            </a:r>
            <a:r>
              <a:rPr lang="en-US" altLang="zh-TW" dirty="0"/>
              <a:t>: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 </a:t>
            </a:r>
            <a:r>
              <a:rPr lang="en-US" altLang="zh-CN" dirty="0"/>
              <a:t>1. </a:t>
            </a:r>
            <a:r>
              <a:rPr lang="zh-CN" altLang="en-US" dirty="0"/>
              <a:t>可以给已有</a:t>
            </a:r>
            <a:r>
              <a:rPr lang="en-US" altLang="zh-CN" dirty="0"/>
              <a:t>/ </a:t>
            </a:r>
            <a:r>
              <a:rPr lang="zh-CN" altLang="en-US" dirty="0"/>
              <a:t>系统原生的类增补方法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 </a:t>
            </a:r>
            <a:r>
              <a:rPr lang="en-US" altLang="zh-CN" dirty="0"/>
              <a:t>2.</a:t>
            </a:r>
            <a:r>
              <a:rPr lang="zh-CN" altLang="en-US" dirty="0"/>
              <a:t>可以对类的方法进行分类管理，可以</a:t>
            </a:r>
            <a:r>
              <a:rPr lang="zh-CN" altLang="en-US" b="1" dirty="0"/>
              <a:t>将类的实现分散到多个不同文件或多个不同框架中。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&lt;</a:t>
            </a:r>
            <a:r>
              <a:rPr lang="en-US" altLang="zh-CN" dirty="0"/>
              <a:t>3&gt;</a:t>
            </a:r>
            <a:r>
              <a:rPr lang="zh-CN" altLang="en-US" dirty="0"/>
              <a:t>使用类别需要注意的问题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1.</a:t>
            </a:r>
            <a:r>
              <a:rPr lang="zh-CN" altLang="en-US" dirty="0"/>
              <a:t>类别中不能添加成员变量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2.</a:t>
            </a:r>
            <a:r>
              <a:rPr lang="zh-CN" altLang="en-US" dirty="0"/>
              <a:t>使用类别增补的方法须导入类别头文件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3.</a:t>
            </a:r>
            <a:r>
              <a:rPr lang="zh-CN" altLang="en-US" dirty="0"/>
              <a:t>父类类别中的方法，子类也可以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&lt;</a:t>
            </a:r>
            <a:r>
              <a:rPr lang="en-US" altLang="zh-TW" dirty="0"/>
              <a:t>4&gt;</a:t>
            </a:r>
            <a:r>
              <a:rPr lang="zh-TW" altLang="en-US" dirty="0"/>
              <a:t>类扩展</a:t>
            </a:r>
            <a:r>
              <a:rPr lang="en-US" altLang="zh-TW" dirty="0"/>
              <a:t>/</a:t>
            </a:r>
            <a:r>
              <a:rPr lang="zh-TW" altLang="en-US" dirty="0"/>
              <a:t>匿名类别			</a:t>
            </a:r>
          </a:p>
          <a:p>
            <a:r>
              <a:rPr lang="zh-TW" altLang="en-US" dirty="0"/>
              <a:t>		当不想对外公开一些类的方法时，</a:t>
            </a:r>
            <a:r>
              <a:rPr lang="zh-TW" altLang="en-US" dirty="0" smtClean="0"/>
              <a:t>我们可以使用类扩展</a:t>
            </a:r>
            <a:r>
              <a:rPr lang="en-US" altLang="zh-TW" dirty="0"/>
              <a:t> </a:t>
            </a:r>
            <a:endParaRPr lang="en-US" altLang="zh-CN" dirty="0"/>
          </a:p>
          <a:p>
            <a:r>
              <a:rPr lang="en-US" altLang="zh-CN" dirty="0" smtClean="0"/>
              <a:t>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1</a:t>
            </a:r>
            <a:r>
              <a:rPr lang="en-US" altLang="zh-CN" dirty="0"/>
              <a:t>.</a:t>
            </a:r>
            <a:r>
              <a:rPr lang="zh-CN" altLang="en-US" dirty="0"/>
              <a:t>类扩展的基本语法</a:t>
            </a:r>
          </a:p>
          <a:p>
            <a:endParaRPr lang="zh-TW" altLang="en-US" dirty="0"/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练习</a:t>
            </a:r>
            <a:r>
              <a:rPr lang="zh-CN" altLang="en-US" dirty="0"/>
              <a:t>：</a:t>
            </a:r>
          </a:p>
          <a:p>
            <a:r>
              <a:rPr lang="en-US" altLang="zh-TW" dirty="0" smtClean="0"/>
              <a:t>       //</a:t>
            </a:r>
            <a:r>
              <a:rPr lang="zh-TW" altLang="en-US" dirty="0" smtClean="0"/>
              <a:t>类别</a:t>
            </a: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         </a:t>
            </a:r>
            <a:r>
              <a:rPr lang="zh-TW" altLang="en-US" dirty="0" smtClean="0"/>
              <a:t>给</a:t>
            </a:r>
            <a:r>
              <a:rPr lang="en-US" altLang="zh-TW" dirty="0" err="1" smtClean="0"/>
              <a:t>NSString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添加一个函数</a:t>
            </a:r>
            <a:r>
              <a:rPr lang="en-US" altLang="zh-TW" dirty="0" smtClean="0"/>
              <a:t>,</a:t>
            </a:r>
            <a:r>
              <a:rPr lang="zh-TW" altLang="en-US" dirty="0" smtClean="0"/>
              <a:t>返回这个字符串正中间的字符。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zh-TW" altLang="en-US" dirty="0" smtClean="0"/>
              <a:t> 如</a:t>
            </a:r>
            <a:r>
              <a:rPr lang="en-US" altLang="zh-TW" dirty="0" smtClean="0"/>
              <a:t>@"12345", </a:t>
            </a:r>
            <a:r>
              <a:rPr lang="zh-TW" altLang="en-US" dirty="0" smtClean="0"/>
              <a:t>返回‘</a:t>
            </a:r>
            <a:r>
              <a:rPr lang="en-US" altLang="zh-TW" dirty="0" smtClean="0"/>
              <a:t>3’,</a:t>
            </a:r>
          </a:p>
          <a:p>
            <a:r>
              <a:rPr lang="fr-FR" altLang="zh-CN" dirty="0" smtClean="0"/>
              <a:t>                 </a:t>
            </a:r>
            <a:r>
              <a:rPr lang="zh-CN" altLang="fr-FR" dirty="0" smtClean="0"/>
              <a:t>如</a:t>
            </a:r>
            <a:r>
              <a:rPr lang="fr-FR" altLang="zh-CN" dirty="0"/>
              <a:t>@"1234", </a:t>
            </a:r>
            <a:r>
              <a:rPr lang="zh-CN" altLang="fr-FR" dirty="0"/>
              <a:t>返回</a:t>
            </a:r>
            <a:r>
              <a:rPr lang="fr-FR" altLang="zh-CN" dirty="0"/>
              <a:t> ‘2’</a:t>
            </a:r>
            <a:r>
              <a:rPr lang="zh-CN" altLang="fr-FR" dirty="0"/>
              <a:t>。 </a:t>
            </a:r>
            <a:endParaRPr lang="en-US" altLang="zh-CN" dirty="0" smtClean="0"/>
          </a:p>
          <a:p>
            <a:endParaRPr lang="fr-FR" altLang="zh-CN" dirty="0"/>
          </a:p>
          <a:p>
            <a:r>
              <a:rPr lang="fr-FR" altLang="zh-CN" dirty="0" smtClean="0"/>
              <a:t>               - </a:t>
            </a:r>
            <a:r>
              <a:rPr lang="fr-FR" altLang="zh-CN" dirty="0"/>
              <a:t>(</a:t>
            </a:r>
            <a:r>
              <a:rPr lang="fr-FR" altLang="zh-CN" dirty="0" err="1"/>
              <a:t>unichar</a:t>
            </a:r>
            <a:r>
              <a:rPr lang="fr-FR" altLang="zh-CN" dirty="0"/>
              <a:t>)</a:t>
            </a:r>
            <a:r>
              <a:rPr lang="fr-FR" altLang="zh-CN" dirty="0" err="1"/>
              <a:t>midOfString</a:t>
            </a:r>
            <a:r>
              <a:rPr lang="fr-FR" altLang="zh-CN" dirty="0" smtClean="0"/>
              <a:t>;</a:t>
            </a:r>
          </a:p>
          <a:p>
            <a:endParaRPr lang="fr-FR" altLang="zh-CN" dirty="0"/>
          </a:p>
          <a:p>
            <a:endParaRPr lang="fr-FR" altLang="zh-CN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616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> 作业</a:t>
            </a:r>
            <a:r>
              <a:rPr lang="zh-CN" altLang="en-US" dirty="0" smtClean="0"/>
              <a:t>：</a:t>
            </a:r>
            <a:endParaRPr lang="fr-FR" altLang="zh-CN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    1</a:t>
            </a:r>
            <a:r>
              <a:rPr lang="zh-CN" altLang="en-US" dirty="0" smtClean="0"/>
              <a:t>、</a:t>
            </a:r>
            <a:r>
              <a:rPr lang="en-US" altLang="zh-CN" dirty="0" err="1"/>
              <a:t>NSMutableArray</a:t>
            </a:r>
            <a:r>
              <a:rPr lang="en-US" altLang="zh-CN" dirty="0"/>
              <a:t> </a:t>
            </a:r>
            <a:r>
              <a:rPr lang="zh-CN" altLang="en-US" dirty="0"/>
              <a:t>里面没有数组逆序函数</a:t>
            </a:r>
            <a:r>
              <a:rPr lang="en-US" altLang="zh-CN" dirty="0"/>
              <a:t>,</a:t>
            </a:r>
            <a:r>
              <a:rPr lang="zh-CN" altLang="en-US" dirty="0"/>
              <a:t>添加一个这样的函数使数组逆序</a:t>
            </a:r>
          </a:p>
          <a:p>
            <a:r>
              <a:rPr lang="tr-TR" altLang="zh-CN" dirty="0"/>
              <a:t> </a:t>
            </a:r>
            <a:r>
              <a:rPr lang="tr-TR" altLang="zh-CN" dirty="0" err="1"/>
              <a:t>NSArray</a:t>
            </a:r>
            <a:r>
              <a:rPr lang="tr-TR" altLang="zh-CN" dirty="0"/>
              <a:t> *</a:t>
            </a:r>
            <a:r>
              <a:rPr lang="tr-TR" altLang="zh-CN" dirty="0" err="1"/>
              <a:t>arr</a:t>
            </a:r>
            <a:r>
              <a:rPr lang="tr-TR" altLang="zh-CN" dirty="0"/>
              <a:t>= @[@“</a:t>
            </a:r>
            <a:r>
              <a:rPr lang="tr-TR" altLang="zh-CN" dirty="0" smtClean="0"/>
              <a:t>1234”</a:t>
            </a:r>
            <a:r>
              <a:rPr lang="zh-CN" altLang="tr-TR" dirty="0"/>
              <a:t>，</a:t>
            </a:r>
            <a:r>
              <a:rPr lang="tr-TR" altLang="zh-CN" dirty="0"/>
              <a:t> @"321”] —&gt; [@“321”</a:t>
            </a:r>
            <a:r>
              <a:rPr lang="zh-CN" altLang="tr-TR" dirty="0"/>
              <a:t>，</a:t>
            </a:r>
            <a:r>
              <a:rPr lang="tr-TR" altLang="zh-CN" dirty="0"/>
              <a:t>@“</a:t>
            </a:r>
            <a:r>
              <a:rPr lang="tr-TR" altLang="zh-CN" dirty="0" smtClean="0"/>
              <a:t>1234”]</a:t>
            </a:r>
          </a:p>
          <a:p>
            <a:r>
              <a:rPr lang="tr-TR" altLang="zh-CN" dirty="0" smtClean="0"/>
              <a:t>          </a:t>
            </a:r>
          </a:p>
          <a:p>
            <a:r>
              <a:rPr lang="tr-TR" altLang="zh-CN" dirty="0"/>
              <a:t> </a:t>
            </a:r>
            <a:r>
              <a:rPr lang="tr-TR" altLang="zh-CN" dirty="0" smtClean="0"/>
              <a:t>         - </a:t>
            </a:r>
            <a:r>
              <a:rPr lang="tr-TR" altLang="zh-CN" dirty="0"/>
              <a:t>(</a:t>
            </a:r>
            <a:r>
              <a:rPr lang="tr-TR" altLang="zh-CN" dirty="0" err="1"/>
              <a:t>void</a:t>
            </a:r>
            <a:r>
              <a:rPr lang="tr-TR" altLang="zh-CN" dirty="0"/>
              <a:t>)</a:t>
            </a:r>
            <a:r>
              <a:rPr lang="tr-TR" altLang="zh-CN" dirty="0" err="1"/>
              <a:t>reverseArray</a:t>
            </a:r>
            <a:r>
              <a:rPr lang="tr-TR" altLang="zh-CN" dirty="0" smtClean="0"/>
              <a:t>;             </a:t>
            </a:r>
            <a:r>
              <a:rPr lang="zh-CN" altLang="en-US" dirty="0" smtClean="0"/>
              <a:t>－</a:t>
            </a:r>
            <a:r>
              <a:rPr lang="zh-CN" altLang="en-US" dirty="0"/>
              <a:t>－－</a:t>
            </a:r>
            <a:r>
              <a:rPr lang="en-US" altLang="zh-CN" dirty="0"/>
              <a:t>(</a:t>
            </a:r>
            <a:r>
              <a:rPr lang="zh-CN" altLang="en-US" dirty="0"/>
              <a:t>使用类别来做</a:t>
            </a:r>
            <a:r>
              <a:rPr lang="en-US" altLang="zh-CN" dirty="0"/>
              <a:t>)</a:t>
            </a:r>
            <a:endParaRPr lang="tr-TR" altLang="zh-CN" dirty="0" smtClean="0"/>
          </a:p>
          <a:p>
            <a:endParaRPr lang="tr-TR" altLang="zh-CN" dirty="0" smtClean="0"/>
          </a:p>
          <a:p>
            <a:endParaRPr lang="tr-TR" altLang="zh-CN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2. </a:t>
            </a:r>
            <a:r>
              <a:rPr lang="zh-TW" altLang="en-US" dirty="0" smtClean="0"/>
              <a:t>创建一个车</a:t>
            </a:r>
            <a:r>
              <a:rPr lang="zh-TW" altLang="en-US" dirty="0" smtClean="0"/>
              <a:t>的类</a:t>
            </a:r>
            <a:r>
              <a:rPr lang="zh-CN" altLang="en-US" dirty="0" smtClean="0"/>
              <a:t>：</a:t>
            </a:r>
            <a:r>
              <a:rPr lang="en-US" altLang="zh-TW" dirty="0" smtClean="0"/>
              <a:t>   (</a:t>
            </a:r>
            <a:r>
              <a:rPr lang="zh-CN" altLang="en-US" dirty="0" smtClean="0"/>
              <a:t>实现多态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/>
              <a:t>		</a:t>
            </a:r>
            <a:r>
              <a:rPr lang="zh-TW" altLang="en-US" dirty="0" smtClean="0"/>
              <a:t>成员</a:t>
            </a:r>
            <a:r>
              <a:rPr lang="zh-CN" altLang="en-US" dirty="0" smtClean="0"/>
              <a:t>变量</a:t>
            </a:r>
            <a:r>
              <a:rPr lang="zh-TW" altLang="en-US" dirty="0" smtClean="0"/>
              <a:t>：</a:t>
            </a:r>
            <a:r>
              <a:rPr lang="zh-TW" altLang="en-US" dirty="0"/>
              <a:t>牌子，价格</a:t>
            </a:r>
          </a:p>
          <a:p>
            <a:r>
              <a:rPr lang="zh-TW" altLang="en-US" dirty="0"/>
              <a:t>		</a:t>
            </a:r>
            <a:r>
              <a:rPr lang="zh-TW" altLang="en-US" dirty="0" smtClean="0"/>
              <a:t>成员</a:t>
            </a:r>
            <a:r>
              <a:rPr lang="zh-TW" altLang="en-US" dirty="0"/>
              <a:t>函数：车启动，加速，刹车（打印即可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		</a:t>
            </a:r>
            <a:r>
              <a:rPr lang="zh-TW" altLang="en-US" dirty="0" smtClean="0"/>
              <a:t>创建一个出租车类继承车类                     </a:t>
            </a:r>
            <a:r>
              <a:rPr lang="zh-TW" altLang="en-US" dirty="0"/>
              <a:t>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zh-TW" altLang="en-US" dirty="0"/>
              <a:t>	</a:t>
            </a:r>
            <a:r>
              <a:rPr lang="zh-TW" altLang="en-US" dirty="0" smtClean="0"/>
              <a:t>成员变量</a:t>
            </a:r>
            <a:r>
              <a:rPr lang="zh-TW" altLang="en-US" dirty="0"/>
              <a:t>：无	</a:t>
            </a:r>
            <a:endParaRPr lang="en-US" altLang="zh-TW" dirty="0" smtClean="0"/>
          </a:p>
          <a:p>
            <a:r>
              <a:rPr lang="en-US" altLang="zh-TW" dirty="0" smtClean="0"/>
              <a:t>                 </a:t>
            </a:r>
            <a:r>
              <a:rPr lang="zh-TW" altLang="en-US" dirty="0" smtClean="0"/>
              <a:t>成员</a:t>
            </a:r>
            <a:r>
              <a:rPr lang="zh-TW" altLang="en-US" dirty="0"/>
              <a:t>函数：搭载乘客（打印即可） </a:t>
            </a:r>
            <a:endParaRPr lang="en-US" altLang="zh-TW" dirty="0" smtClean="0"/>
          </a:p>
          <a:p>
            <a:r>
              <a:rPr lang="en-US" altLang="zh-TW" dirty="0" smtClean="0"/>
              <a:t>             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</a:t>
            </a:r>
            <a:r>
              <a:rPr lang="zh-TW" altLang="en-US" dirty="0" smtClean="0"/>
              <a:t>创建一个货车类继承车类</a:t>
            </a:r>
            <a:endParaRPr lang="zh-TW" altLang="en-US" dirty="0"/>
          </a:p>
          <a:p>
            <a:r>
              <a:rPr lang="zh-TW" altLang="en-US" dirty="0" smtClean="0"/>
              <a:t>               </a:t>
            </a:r>
            <a:r>
              <a:rPr lang="en-US" altLang="zh-TW" dirty="0" smtClean="0"/>
              <a:t> </a:t>
            </a:r>
            <a:r>
              <a:rPr lang="zh-TW" altLang="en-US" dirty="0" smtClean="0"/>
              <a:t>成员变量</a:t>
            </a:r>
            <a:r>
              <a:rPr lang="zh-TW" altLang="en-US" dirty="0"/>
              <a:t>：</a:t>
            </a:r>
            <a:r>
              <a:rPr lang="zh-TW" altLang="en-US" dirty="0" smtClean="0"/>
              <a:t>无</a:t>
            </a:r>
            <a:r>
              <a:rPr lang="zh-TW" altLang="en-US" dirty="0"/>
              <a:t>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zh-TW" altLang="en-US" dirty="0" smtClean="0"/>
              <a:t>  </a:t>
            </a:r>
            <a:r>
              <a:rPr lang="zh-TW" altLang="en-US" dirty="0"/>
              <a:t>成员函数：搭载货物（打印即可）</a:t>
            </a:r>
          </a:p>
          <a:p>
            <a:endParaRPr lang="zh-TW" altLang="en-US" dirty="0"/>
          </a:p>
          <a:p>
            <a:r>
              <a:rPr lang="zh-TW" altLang="en-US" dirty="0"/>
              <a:t>		</a:t>
            </a:r>
            <a:r>
              <a:rPr lang="zh-TW" altLang="en-US" dirty="0" smtClean="0"/>
              <a:t>注意</a:t>
            </a:r>
            <a:r>
              <a:rPr lang="zh-TW" altLang="en-US" dirty="0"/>
              <a:t>：出租车和货车需要设置牌子和价格的值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976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142</Words>
  <Application>Microsoft Macintosh PowerPoint</Application>
  <PresentationFormat>全屏显示(4:3)</PresentationFormat>
  <Paragraphs>177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144</cp:revision>
  <dcterms:created xsi:type="dcterms:W3CDTF">2015-06-09T02:53:44Z</dcterms:created>
  <dcterms:modified xsi:type="dcterms:W3CDTF">2015-09-10T00:31:19Z</dcterms:modified>
</cp:coreProperties>
</file>