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72" r:id="rId10"/>
    <p:sldId id="267" r:id="rId11"/>
    <p:sldId id="269" r:id="rId12"/>
    <p:sldId id="270" r:id="rId13"/>
    <p:sldId id="271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5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1. </a:t>
            </a:r>
            <a:r>
              <a:rPr lang="zh-CN" altLang="en-US" sz="2400" dirty="0"/>
              <a:t>掌握内存管理的</a:t>
            </a:r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2. </a:t>
            </a:r>
            <a:r>
              <a:rPr lang="zh-CN" altLang="en-US" sz="2400" dirty="0"/>
              <a:t>掌握手动内存</a:t>
            </a:r>
            <a:r>
              <a:rPr lang="zh-CN" altLang="en-US" sz="2400" dirty="0" smtClean="0"/>
              <a:t>管理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3. </a:t>
            </a:r>
            <a:r>
              <a:rPr lang="zh-CN" altLang="en-US" sz="2400" dirty="0"/>
              <a:t>掌握内存管理在实际工作中的应用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OC</a:t>
            </a:r>
            <a:r>
              <a:rPr lang="zh-CN" altLang="en-US" dirty="0"/>
              <a:t>的内存管理：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1) ARC</a:t>
            </a:r>
          </a:p>
          <a:p>
            <a:r>
              <a:rPr lang="en-US" altLang="zh-CN" dirty="0"/>
              <a:t>				</a:t>
            </a:r>
          </a:p>
          <a:p>
            <a:r>
              <a:rPr lang="en-US" altLang="zh-CN" dirty="0"/>
              <a:t>		2) MRC</a:t>
            </a:r>
          </a:p>
          <a:p>
            <a:r>
              <a:rPr lang="zh-CHT" altLang="en-US" dirty="0"/>
              <a:t>		    常用的方法：</a:t>
            </a:r>
          </a:p>
          <a:p>
            <a:r>
              <a:rPr lang="zh-TW" altLang="en-US" dirty="0"/>
              <a:t>		    </a:t>
            </a:r>
            <a:r>
              <a:rPr lang="en-US" altLang="zh-TW" dirty="0"/>
              <a:t>release            </a:t>
            </a:r>
            <a:r>
              <a:rPr lang="zh-TW" altLang="en-US" dirty="0"/>
              <a:t>将引用计数 </a:t>
            </a:r>
            <a:r>
              <a:rPr lang="en-US" altLang="zh-TW" dirty="0"/>
              <a:t>- 1</a:t>
            </a:r>
          </a:p>
          <a:p>
            <a:r>
              <a:rPr lang="zh-TW" altLang="en-US" dirty="0"/>
              <a:t>		    </a:t>
            </a:r>
            <a:r>
              <a:rPr lang="en-US" altLang="zh-TW" dirty="0"/>
              <a:t>retain               </a:t>
            </a:r>
            <a:r>
              <a:rPr lang="zh-TW" altLang="en-US" dirty="0"/>
              <a:t>将引用计数 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		    </a:t>
            </a:r>
            <a:r>
              <a:rPr lang="en-US" altLang="zh-TW" dirty="0" err="1"/>
              <a:t>retainCount</a:t>
            </a:r>
            <a:r>
              <a:rPr lang="en-US" altLang="zh-TW" dirty="0"/>
              <a:t>     </a:t>
            </a:r>
            <a:r>
              <a:rPr lang="zh-TW" altLang="en-US" dirty="0"/>
              <a:t>获取对象的引用计数</a:t>
            </a:r>
          </a:p>
          <a:p>
            <a:r>
              <a:rPr lang="zh-TW" altLang="en-US" dirty="0"/>
              <a:t>		    </a:t>
            </a:r>
            <a:r>
              <a:rPr lang="en-US" altLang="zh-TW" dirty="0" err="1"/>
              <a:t>dealloc</a:t>
            </a:r>
            <a:r>
              <a:rPr lang="en-US" altLang="zh-TW" dirty="0"/>
              <a:t>            </a:t>
            </a:r>
            <a:r>
              <a:rPr lang="zh-TW" altLang="en-US" dirty="0"/>
              <a:t>析构函数，在对象被销毁的时候，会自动进行调用</a:t>
            </a:r>
          </a:p>
          <a:p>
            <a:endParaRPr lang="zh-TW" altLang="en-US" dirty="0"/>
          </a:p>
          <a:p>
            <a:r>
              <a:rPr lang="en-US" altLang="zh-TW" dirty="0" smtClean="0"/>
              <a:t>      【</a:t>
            </a:r>
            <a:r>
              <a:rPr lang="zh-TW" altLang="en-US" dirty="0"/>
              <a:t>注</a:t>
            </a:r>
            <a:r>
              <a:rPr lang="en-US" altLang="zh-TW" dirty="0"/>
              <a:t>】</a:t>
            </a:r>
            <a:r>
              <a:rPr lang="zh-TW" altLang="en-US" dirty="0"/>
              <a:t>：这些方法只能在</a:t>
            </a:r>
            <a:r>
              <a:rPr lang="en-US" altLang="zh-TW" dirty="0"/>
              <a:t>MRC</a:t>
            </a:r>
            <a:r>
              <a:rPr lang="zh-TW" altLang="en-US" dirty="0"/>
              <a:t>模式下才能使用，</a:t>
            </a:r>
            <a:r>
              <a:rPr lang="zh-TW" altLang="en-US" dirty="0" smtClean="0"/>
              <a:t>不能</a:t>
            </a:r>
            <a:r>
              <a:rPr lang="zh-CN" altLang="en-US" dirty="0" smtClean="0"/>
              <a:t>在</a:t>
            </a:r>
            <a:r>
              <a:rPr lang="en-US" altLang="zh-TW" dirty="0" smtClean="0"/>
              <a:t>ARC</a:t>
            </a:r>
            <a:r>
              <a:rPr lang="zh-TW" altLang="en-US" dirty="0" smtClean="0"/>
              <a:t>模式下用</a:t>
            </a:r>
            <a:endParaRPr lang="en-US" altLang="zh-TW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4. MRC:  @property retain</a:t>
            </a:r>
            <a:r>
              <a:rPr lang="zh-CN" altLang="zh-CN" dirty="0"/>
              <a:t>，</a:t>
            </a:r>
            <a:r>
              <a:rPr lang="en-US" altLang="zh-CN" dirty="0"/>
              <a:t>assign</a:t>
            </a:r>
            <a:r>
              <a:rPr lang="zh-CN" altLang="zh-CN" dirty="0"/>
              <a:t>，</a:t>
            </a:r>
            <a:r>
              <a:rPr lang="en-US" altLang="zh-CN" dirty="0"/>
              <a:t>copy</a:t>
            </a:r>
            <a:r>
              <a:rPr lang="zh-CN" altLang="zh-CN" dirty="0"/>
              <a:t>展开</a:t>
            </a:r>
            <a:r>
              <a:rPr lang="en-US" altLang="zh-CN" dirty="0"/>
              <a:t>, </a:t>
            </a:r>
            <a:r>
              <a:rPr lang="zh-CN" altLang="zh-CN" dirty="0"/>
              <a:t>各自对应的内存管理的细节。</a:t>
            </a:r>
          </a:p>
          <a:p>
            <a:r>
              <a:rPr lang="en-US" altLang="zh-CN" dirty="0"/>
              <a:t>	  4.1 retain, </a:t>
            </a:r>
            <a:r>
              <a:rPr lang="zh-CN" altLang="zh-CN" dirty="0"/>
              <a:t>一般适用于对象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	  4.2 assign, </a:t>
            </a:r>
            <a:r>
              <a:rPr lang="zh-CN" altLang="zh-CN" dirty="0"/>
              <a:t>一般使用于简单数据类型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4.3  copy</a:t>
            </a:r>
            <a:r>
              <a:rPr lang="zh-CN" altLang="en-US" dirty="0"/>
              <a:t>  </a:t>
            </a:r>
            <a:r>
              <a:rPr lang="en-US" altLang="zh-CN" dirty="0"/>
              <a:t>, </a:t>
            </a:r>
            <a:r>
              <a:rPr lang="zh-CN" altLang="en-US" dirty="0"/>
              <a:t>复制一份原来的对象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copy </a:t>
            </a:r>
            <a:r>
              <a:rPr lang="zh-CN" altLang="en-US" dirty="0"/>
              <a:t>一般使用于</a:t>
            </a:r>
            <a:r>
              <a:rPr lang="en-US" altLang="zh-CN" dirty="0"/>
              <a:t>OC</a:t>
            </a:r>
            <a:r>
              <a:rPr lang="zh-CN" altLang="en-US" dirty="0"/>
              <a:t>字符串对象</a:t>
            </a:r>
            <a:endParaRPr lang="da-DK" altLang="zh-CN" dirty="0"/>
          </a:p>
        </p:txBody>
      </p:sp>
    </p:spTree>
    <p:extLst>
      <p:ext uri="{BB962C8B-B14F-4D97-AF65-F5344CB8AC3E}">
        <p14:creationId xmlns:p14="http://schemas.microsoft.com/office/powerpoint/2010/main" val="34770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    5. </a:t>
            </a:r>
            <a:r>
              <a:rPr lang="zh-CN" altLang="zh-CN" dirty="0"/>
              <a:t>字符串内存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	  5</a:t>
            </a:r>
            <a:r>
              <a:rPr lang="en-US" altLang="zh-CN" dirty="0" smtClean="0"/>
              <a:t>.1 </a:t>
            </a:r>
            <a:r>
              <a:rPr lang="zh-CN" altLang="zh-CN" dirty="0"/>
              <a:t>字符串的内存管理</a:t>
            </a:r>
          </a:p>
          <a:p>
            <a:r>
              <a:rPr lang="en-US" altLang="zh-CN" dirty="0"/>
              <a:t>	  // </a:t>
            </a:r>
            <a:r>
              <a:rPr lang="zh-CN" altLang="zh-CN" dirty="0"/>
              <a:t>对于字符串而言，非常不遵守黄金法则</a:t>
            </a:r>
            <a:r>
              <a:rPr lang="en-US" altLang="zh-CN" dirty="0"/>
              <a:t>! (</a:t>
            </a:r>
            <a:r>
              <a:rPr lang="zh-CN" altLang="zh-CN" dirty="0"/>
              <a:t>如果从字符串的引用计数来看，乱七八糟</a:t>
            </a:r>
            <a:r>
              <a:rPr lang="en-US" altLang="zh-CN" dirty="0"/>
              <a:t>!) </a:t>
            </a:r>
            <a:r>
              <a:rPr lang="zh-CN" altLang="zh-CN" dirty="0"/>
              <a:t>这只是一个表象</a:t>
            </a:r>
            <a:r>
              <a:rPr lang="en-US" altLang="zh-CN" dirty="0"/>
              <a:t>! </a:t>
            </a:r>
            <a:r>
              <a:rPr lang="zh-CN" altLang="zh-CN" dirty="0"/>
              <a:t>其实内部还是遵循的</a:t>
            </a:r>
            <a:r>
              <a:rPr lang="en-US" altLang="zh-CN" dirty="0"/>
              <a:t>!</a:t>
            </a:r>
            <a:r>
              <a:rPr lang="en-US" altLang="zh-CN" dirty="0" smtClean="0"/>
              <a:t>!</a:t>
            </a:r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TW" dirty="0" smtClean="0"/>
              <a:t>copy </a:t>
            </a:r>
            <a:r>
              <a:rPr lang="zh-TW" altLang="en-US" dirty="0"/>
              <a:t>与 </a:t>
            </a:r>
            <a:r>
              <a:rPr lang="en-US" altLang="zh-TW" dirty="0"/>
              <a:t>retain </a:t>
            </a:r>
            <a:r>
              <a:rPr lang="zh-TW" altLang="en-US" dirty="0" smtClean="0"/>
              <a:t>的区别</a:t>
            </a:r>
            <a:endParaRPr lang="en-US" altLang="zh-TW" dirty="0" smtClean="0"/>
          </a:p>
          <a:p>
            <a:r>
              <a:rPr lang="en-US" altLang="zh-CN" dirty="0" smtClean="0"/>
              <a:t>               1.  </a:t>
            </a:r>
            <a:r>
              <a:rPr lang="zh-CN" altLang="en-US" dirty="0" smtClean="0"/>
              <a:t>打印两个</a:t>
            </a:r>
            <a:r>
              <a:rPr lang="zh-CN" altLang="en-US" dirty="0"/>
              <a:t>字符串的地址</a:t>
            </a:r>
            <a:r>
              <a:rPr lang="en-US" altLang="zh-CN" dirty="0"/>
              <a:t>, retain</a:t>
            </a:r>
            <a:r>
              <a:rPr lang="zh-CN" altLang="en-US" dirty="0"/>
              <a:t>只是将对象的引用计数 </a:t>
            </a:r>
            <a:r>
              <a:rPr lang="en-US" altLang="zh-CN" dirty="0"/>
              <a:t>+ 1</a:t>
            </a:r>
            <a:r>
              <a:rPr lang="zh-CN" altLang="en-US" dirty="0"/>
              <a:t>， 新的指针和旧的的指针是同一份对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2. copy </a:t>
            </a:r>
            <a:r>
              <a:rPr lang="zh-CN" altLang="en-US" dirty="0"/>
              <a:t>会产生一份新的对象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copy</a:t>
            </a:r>
            <a:r>
              <a:rPr lang="zh-CN" altLang="en-US" dirty="0"/>
              <a:t>的是不可变的字符串，相当于</a:t>
            </a:r>
            <a:r>
              <a:rPr lang="en-US" altLang="zh-CN" dirty="0" smtClean="0"/>
              <a:t>retain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cs-CZ" altLang="zh-CN" dirty="0"/>
              <a:t>	 </a:t>
            </a:r>
            <a:r>
              <a:rPr lang="cs-CZ" altLang="zh-CN" dirty="0" smtClean="0"/>
              <a:t>5.2 </a:t>
            </a:r>
            <a:r>
              <a:rPr lang="cs-CZ" altLang="zh-CN" dirty="0"/>
              <a:t>copy</a:t>
            </a:r>
            <a:r>
              <a:rPr lang="zh-CN" altLang="cs-CZ" dirty="0"/>
              <a:t>和</a:t>
            </a:r>
            <a:r>
              <a:rPr lang="cs-CZ" altLang="zh-CN" dirty="0" err="1"/>
              <a:t>mutableCopy</a:t>
            </a:r>
            <a:endParaRPr lang="cs-CZ" altLang="zh-CN" dirty="0"/>
          </a:p>
          <a:p>
            <a:r>
              <a:rPr lang="cs-CZ" altLang="zh-CN" dirty="0"/>
              <a:t>   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 smtClean="0"/>
              <a:t>     copy </a:t>
            </a:r>
            <a:r>
              <a:rPr lang="zh-TW" altLang="en-US" dirty="0"/>
              <a:t>与 </a:t>
            </a:r>
            <a:r>
              <a:rPr lang="en-US" altLang="zh-TW" dirty="0" err="1"/>
              <a:t>mutableCopy</a:t>
            </a:r>
            <a:r>
              <a:rPr lang="en-US" altLang="zh-TW" dirty="0"/>
              <a:t> </a:t>
            </a:r>
            <a:r>
              <a:rPr lang="zh-TW" altLang="en-US" dirty="0"/>
              <a:t>的区别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 </a:t>
            </a:r>
            <a:r>
              <a:rPr lang="en-US" altLang="zh-TW" dirty="0" smtClean="0"/>
              <a:t>    1. copy  </a:t>
            </a:r>
            <a:r>
              <a:rPr lang="zh-TW" altLang="en-US" dirty="0" smtClean="0"/>
              <a:t>将可变</a:t>
            </a:r>
            <a:r>
              <a:rPr lang="zh-TW" altLang="en-US" dirty="0"/>
              <a:t>和不可变的字符串， 拷贝成为不可变对</a:t>
            </a:r>
            <a:r>
              <a:rPr lang="zh-TW" altLang="en-US" dirty="0" smtClean="0"/>
              <a:t>象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 smtClean="0"/>
              <a:t>     2. </a:t>
            </a:r>
            <a:r>
              <a:rPr lang="en-US" altLang="zh-TW" dirty="0" err="1" smtClean="0"/>
              <a:t>mutbleCopy</a:t>
            </a:r>
            <a:r>
              <a:rPr lang="en-US" altLang="zh-TW" dirty="0" smtClean="0"/>
              <a:t> </a:t>
            </a:r>
            <a:r>
              <a:rPr lang="zh-TW" altLang="en-US" dirty="0"/>
              <a:t>将可变或者不可变字符串，拷贝成可变字符串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49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0" y="174625"/>
            <a:ext cx="8535047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altLang="zh-CN" dirty="0" smtClean="0"/>
              <a:t> </a:t>
            </a:r>
            <a:r>
              <a:rPr lang="en-US" altLang="zh-CN" dirty="0" smtClean="0"/>
              <a:t>5 </a:t>
            </a:r>
            <a:r>
              <a:rPr lang="zh-CN" altLang="zh-CN" dirty="0"/>
              <a:t>数组的内存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zh-CN" dirty="0" smtClean="0"/>
              <a:t>结论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  1</a:t>
            </a:r>
            <a:r>
              <a:rPr lang="zh-CN" altLang="zh-CN" dirty="0"/>
              <a:t>）当我们创建数组的时候，数组会对每个对象进行引用计数加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</a:t>
            </a:r>
            <a:r>
              <a:rPr lang="en-US" altLang="zh-CN" dirty="0"/>
              <a:t>2</a:t>
            </a:r>
            <a:r>
              <a:rPr lang="zh-CN" altLang="zh-CN" dirty="0"/>
              <a:t>）当数组销毁的时候，数组会对每个对象进行引用计数减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en-US" altLang="zh-CN" dirty="0"/>
              <a:t>3</a:t>
            </a:r>
            <a:r>
              <a:rPr lang="zh-CN" altLang="zh-CN" dirty="0"/>
              <a:t>）当我们给数组添加对象的时候，会对对象进行引用计数加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</a:t>
            </a:r>
            <a:r>
              <a:rPr lang="en-US" altLang="zh-CN" dirty="0"/>
              <a:t>4</a:t>
            </a:r>
            <a:r>
              <a:rPr lang="zh-CN" altLang="zh-CN" dirty="0"/>
              <a:t>）当我们给数组删除对象的时候，会对对象进行引用计数减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zh-CN" altLang="zh-CN" dirty="0"/>
              <a:t>总之，谁污染谁治理，管好自己就可以了（数组内部也遵守内存管理）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6 </a:t>
            </a:r>
            <a:r>
              <a:rPr lang="en-US" altLang="zh-CN" dirty="0" err="1"/>
              <a:t>autorelease</a:t>
            </a:r>
            <a:r>
              <a:rPr lang="zh-CN" altLang="zh-CN" dirty="0"/>
              <a:t>与</a:t>
            </a:r>
            <a:r>
              <a:rPr lang="en-US" altLang="zh-CN" dirty="0" err="1"/>
              <a:t>autoreleasepool</a:t>
            </a:r>
            <a:endParaRPr lang="zh-CN" altLang="zh-CN" dirty="0"/>
          </a:p>
          <a:p>
            <a:endParaRPr lang="zh-CN" altLang="zh-CN" dirty="0"/>
          </a:p>
          <a:p>
            <a:r>
              <a:rPr lang="cs-CZ" altLang="zh-CN" dirty="0"/>
              <a:t> </a:t>
            </a:r>
            <a:r>
              <a:rPr lang="cs-CZ" altLang="zh-CN" dirty="0" smtClean="0"/>
              <a:t>        </a:t>
            </a:r>
            <a:r>
              <a:rPr lang="en-US" altLang="zh-TW" dirty="0" err="1" smtClean="0"/>
              <a:t>autoreleasepool</a:t>
            </a:r>
            <a:r>
              <a:rPr lang="zh-TW" altLang="en-US" dirty="0"/>
              <a:t>相当于一个数组，如果哪个对象发送</a:t>
            </a:r>
            <a:r>
              <a:rPr lang="en-US" altLang="zh-TW" dirty="0" err="1"/>
              <a:t>autorelease</a:t>
            </a:r>
            <a:r>
              <a:rPr lang="zh-TW" altLang="en-US" dirty="0"/>
              <a:t>消息，实际将对象的拥有权交给了</a:t>
            </a:r>
            <a:r>
              <a:rPr lang="en-US" altLang="zh-TW" dirty="0" err="1"/>
              <a:t>autoreleasepool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zh-TW" altLang="en-US" dirty="0" smtClean="0"/>
              <a:t>当</a:t>
            </a:r>
            <a:r>
              <a:rPr lang="en-US" altLang="zh-TW" dirty="0" err="1" smtClean="0"/>
              <a:t>autoreleasepool</a:t>
            </a:r>
            <a:r>
              <a:rPr lang="zh-TW" altLang="en-US" dirty="0"/>
              <a:t>销毁的时候，</a:t>
            </a:r>
            <a:r>
              <a:rPr lang="en-US" altLang="zh-TW" dirty="0" err="1"/>
              <a:t>autoreleasepool</a:t>
            </a:r>
            <a:r>
              <a:rPr lang="zh-TW" altLang="en-US" dirty="0"/>
              <a:t>里持有的对象都发送一个</a:t>
            </a:r>
            <a:r>
              <a:rPr lang="en-US" altLang="zh-TW" dirty="0"/>
              <a:t>release</a:t>
            </a:r>
            <a:r>
              <a:rPr lang="zh-TW" altLang="en-US" dirty="0"/>
              <a:t>消息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例如，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main</a:t>
            </a:r>
            <a:r>
              <a:rPr lang="zh-CN" altLang="zh-CN" dirty="0"/>
              <a:t>函数里写如下代码</a:t>
            </a:r>
            <a:r>
              <a:rPr lang="en-US" altLang="zh-CN" dirty="0" smtClean="0"/>
              <a:t>:</a:t>
            </a:r>
            <a:endParaRPr lang="en-US" altLang="zh-TW" dirty="0" smtClean="0"/>
          </a:p>
          <a:p>
            <a:r>
              <a:rPr lang="en-US" altLang="zh-CN" dirty="0"/>
              <a:t>		@</a:t>
            </a:r>
            <a:r>
              <a:rPr lang="en-US" altLang="zh-CN" dirty="0" err="1"/>
              <a:t>autoreleasepool</a:t>
            </a:r>
            <a:r>
              <a:rPr lang="en-US" altLang="zh-CN" dirty="0"/>
              <a:t> {</a:t>
            </a:r>
          </a:p>
          <a:p>
            <a:r>
              <a:rPr lang="da-DK" altLang="zh-CN" dirty="0"/>
              <a:t>        		</a:t>
            </a:r>
            <a:r>
              <a:rPr lang="da-DK" altLang="zh-CN" dirty="0" err="1"/>
              <a:t>QFDog</a:t>
            </a:r>
            <a:r>
              <a:rPr lang="da-DK" altLang="zh-CN" dirty="0"/>
              <a:t> *dog = [[</a:t>
            </a:r>
            <a:r>
              <a:rPr lang="da-DK" altLang="zh-CN" dirty="0" err="1"/>
              <a:t>QFDog</a:t>
            </a:r>
            <a:r>
              <a:rPr lang="da-DK" altLang="zh-CN" dirty="0"/>
              <a:t> </a:t>
            </a:r>
            <a:r>
              <a:rPr lang="da-DK" altLang="zh-CN" dirty="0" err="1"/>
              <a:t>alloc</a:t>
            </a:r>
            <a:r>
              <a:rPr lang="da-DK" altLang="zh-CN" dirty="0"/>
              <a:t>] </a:t>
            </a:r>
            <a:r>
              <a:rPr lang="da-DK" altLang="zh-CN" dirty="0" err="1"/>
              <a:t>init</a:t>
            </a:r>
            <a:r>
              <a:rPr lang="da-DK" altLang="zh-CN" dirty="0"/>
              <a:t>]</a:t>
            </a:r>
            <a:r>
              <a:rPr lang="da-DK" altLang="zh-CN" dirty="0" smtClean="0"/>
              <a:t>;</a:t>
            </a:r>
          </a:p>
          <a:p>
            <a:r>
              <a:rPr lang="en-US" altLang="zh-CN" dirty="0" smtClean="0"/>
              <a:t>                  [</a:t>
            </a:r>
            <a:r>
              <a:rPr lang="en-US" altLang="zh-CN" dirty="0"/>
              <a:t>dog </a:t>
            </a:r>
            <a:r>
              <a:rPr lang="en-US" altLang="zh-CN" dirty="0" err="1"/>
              <a:t>autorelease</a:t>
            </a:r>
            <a:r>
              <a:rPr lang="en-US" altLang="zh-CN" dirty="0"/>
              <a:t>]</a:t>
            </a:r>
            <a:r>
              <a:rPr lang="en-US" altLang="zh-CN" dirty="0" smtClean="0"/>
              <a:t>;     //dog</a:t>
            </a:r>
            <a:r>
              <a:rPr lang="zh-CN" altLang="en-US" dirty="0"/>
              <a:t>并没有马上销毁，而是延迟销毁，将</a:t>
            </a:r>
            <a:r>
              <a:rPr lang="en-US" altLang="zh-CN" dirty="0"/>
              <a:t>dog</a:t>
            </a:r>
            <a:r>
              <a:rPr lang="zh-CN" altLang="en-US" dirty="0"/>
              <a:t>对象的拥有权交给了</a:t>
            </a:r>
            <a:r>
              <a:rPr lang="en-US" altLang="zh-CN" dirty="0" err="1"/>
              <a:t>autoreleasepool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r>
              <a:rPr lang="zh-CN" altLang="en-US" dirty="0" smtClean="0"/>
              <a:t>这个是可以打印的</a:t>
            </a:r>
            <a:r>
              <a:rPr lang="zh-CN" altLang="en-US" dirty="0"/>
              <a:t>，因为打印完</a:t>
            </a:r>
            <a:r>
              <a:rPr lang="en-US" altLang="zh-CN" dirty="0"/>
              <a:t>dog</a:t>
            </a:r>
            <a:r>
              <a:rPr lang="zh-CN" altLang="en-US" dirty="0"/>
              <a:t>的引用计数后，</a:t>
            </a:r>
            <a:r>
              <a:rPr lang="en-US" altLang="zh-CN" dirty="0"/>
              <a:t>dog</a:t>
            </a:r>
            <a:r>
              <a:rPr lang="zh-CN" altLang="en-US" dirty="0"/>
              <a:t>对象才销毁</a:t>
            </a:r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NSLog</a:t>
            </a:r>
            <a:r>
              <a:rPr lang="en-US" altLang="zh-CN" dirty="0"/>
              <a:t>(@"</a:t>
            </a:r>
            <a:r>
              <a:rPr lang="en-US" altLang="zh-CN" dirty="0" err="1"/>
              <a:t>retainCount</a:t>
            </a:r>
            <a:r>
              <a:rPr lang="en-US" altLang="zh-CN" dirty="0"/>
              <a:t> = %</a:t>
            </a:r>
            <a:r>
              <a:rPr lang="en-US" altLang="zh-CN" dirty="0" err="1"/>
              <a:t>lu</a:t>
            </a:r>
            <a:r>
              <a:rPr lang="en-US" altLang="zh-CN" dirty="0"/>
              <a:t>",</a:t>
            </a:r>
            <a:r>
              <a:rPr lang="en-US" altLang="zh-CN" dirty="0" err="1"/>
              <a:t>dog.retainCount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 </a:t>
            </a:r>
            <a:r>
              <a:rPr lang="en-US" altLang="zh-CN" dirty="0" smtClean="0"/>
              <a:t>}</a:t>
            </a:r>
            <a:endParaRPr lang="zh-CN" altLang="zh-CN" dirty="0"/>
          </a:p>
          <a:p>
            <a:r>
              <a:rPr lang="cs-CZ" altLang="zh-CN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2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/>
              <a:t>	</a:t>
            </a:r>
            <a:r>
              <a:rPr lang="en-US" altLang="zh-CN" dirty="0"/>
              <a:t>ARC</a:t>
            </a:r>
            <a:r>
              <a:rPr lang="zh-CN" altLang="en-US" dirty="0"/>
              <a:t>模式下的关键字：</a:t>
            </a:r>
          </a:p>
          <a:p>
            <a:r>
              <a:rPr lang="en-US" altLang="zh-CN" dirty="0"/>
              <a:t>	__strong/</a:t>
            </a:r>
            <a:r>
              <a:rPr lang="en-US" altLang="zh-CN" dirty="0" smtClean="0"/>
              <a:t>__weak</a:t>
            </a:r>
            <a:endParaRPr lang="en-US" altLang="zh-CN" dirty="0"/>
          </a:p>
          <a:p>
            <a:endParaRPr lang="en-US" altLang="zh-CN" dirty="0"/>
          </a:p>
          <a:p>
            <a:r>
              <a:rPr lang="zh-TW" altLang="en-US" dirty="0"/>
              <a:t>	对应的</a:t>
            </a:r>
            <a:r>
              <a:rPr lang="en-US" altLang="zh-TW" dirty="0"/>
              <a:t>@property </a:t>
            </a:r>
            <a:r>
              <a:rPr lang="zh-TW" altLang="en-US" dirty="0"/>
              <a:t>参数分别为</a:t>
            </a:r>
          </a:p>
          <a:p>
            <a:r>
              <a:rPr lang="en-US" altLang="zh-CN" dirty="0"/>
              <a:t>	strong/</a:t>
            </a:r>
            <a:r>
              <a:rPr lang="en-US" altLang="zh-CN" dirty="0" smtClean="0"/>
              <a:t>weak</a:t>
            </a:r>
            <a:endParaRPr lang="en-US" altLang="zh-CN" dirty="0"/>
          </a:p>
          <a:p>
            <a:r>
              <a:rPr lang="en-US" altLang="zh-CN" dirty="0" smtClean="0"/>
              <a:t>         strong </a:t>
            </a:r>
            <a:r>
              <a:rPr lang="zh-CN" altLang="en-US" dirty="0"/>
              <a:t>： 强</a:t>
            </a:r>
            <a:r>
              <a:rPr lang="zh-CN" altLang="en-US" dirty="0" smtClean="0"/>
              <a:t>引用，</a:t>
            </a:r>
            <a:r>
              <a:rPr lang="zh-CN" altLang="en-US" dirty="0"/>
              <a:t>指针对对象具有决定的占</a:t>
            </a:r>
          </a:p>
          <a:p>
            <a:r>
              <a:rPr lang="zh-TW" altLang="en-US" dirty="0"/>
              <a:t>                      	      有，默认情况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weak :     </a:t>
            </a:r>
            <a:r>
              <a:rPr lang="zh-TW" altLang="en-US" dirty="0"/>
              <a:t>弱引用，指针对对象不具有决定的</a:t>
            </a:r>
            <a:r>
              <a:rPr lang="zh-TW" altLang="en-US" dirty="0" smtClean="0"/>
              <a:t>占有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@property(</a:t>
            </a:r>
            <a:r>
              <a:rPr lang="en-US" altLang="zh-CN" dirty="0" err="1"/>
              <a:t>nonatomic</a:t>
            </a:r>
            <a:r>
              <a:rPr lang="en-US" altLang="zh-CN" dirty="0"/>
              <a:t>, strong) xxx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@property(</a:t>
            </a:r>
            <a:r>
              <a:rPr lang="en-US" altLang="zh-CN" dirty="0" err="1"/>
              <a:t>nonatomic</a:t>
            </a:r>
            <a:r>
              <a:rPr lang="en-US" altLang="zh-CN" dirty="0"/>
              <a:t>, weak)  xxx</a:t>
            </a:r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81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作业：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1)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MRC</a:t>
            </a:r>
            <a:r>
              <a:rPr lang="zh-TW" altLang="en-US" dirty="0" smtClean="0"/>
              <a:t>模式下，设计两个类：  </a:t>
            </a:r>
            <a:r>
              <a:rPr lang="en-US" altLang="zh-CN" dirty="0" smtClean="0"/>
              <a:t>Car   Engine   </a:t>
            </a:r>
            <a:r>
              <a:rPr lang="zh-CN" altLang="en-US" dirty="0" smtClean="0"/>
              <a:t>写出两个类的释放过程</a:t>
            </a:r>
            <a:endParaRPr lang="en-US" altLang="zh-TW" dirty="0" smtClean="0"/>
          </a:p>
          <a:p>
            <a:r>
              <a:rPr lang="en-US" altLang="zh-CN" dirty="0" smtClean="0"/>
              <a:t>		@interface Engine: </a:t>
            </a:r>
            <a:r>
              <a:rPr lang="en-US" altLang="zh-CN" dirty="0" err="1"/>
              <a:t>NSObject</a:t>
            </a:r>
            <a:endParaRPr lang="en-US" altLang="zh-CN" dirty="0" smtClean="0"/>
          </a:p>
          <a:p>
            <a:r>
              <a:rPr lang="en-US" altLang="zh-CN" dirty="0" smtClean="0"/>
              <a:t>		@end</a:t>
            </a:r>
          </a:p>
          <a:p>
            <a:r>
              <a:rPr lang="en-US" altLang="zh-CN" dirty="0" smtClean="0"/>
              <a:t>		@implementation </a:t>
            </a:r>
            <a:r>
              <a:rPr lang="en-US" altLang="zh-CN" dirty="0"/>
              <a:t>Engine</a:t>
            </a:r>
            <a:endParaRPr lang="en-US" altLang="zh-CN" dirty="0" smtClean="0"/>
          </a:p>
          <a:p>
            <a:r>
              <a:rPr lang="en-US" altLang="zh-CN" dirty="0" smtClean="0"/>
              <a:t>		@end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	@interface Car: </a:t>
            </a:r>
            <a:r>
              <a:rPr lang="en-US" altLang="zh-CN" dirty="0" err="1"/>
              <a:t>NSObject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</a:p>
          <a:p>
            <a:r>
              <a:rPr lang="da-DK" altLang="zh-CN" dirty="0" smtClean="0"/>
              <a:t>			Engine*_</a:t>
            </a:r>
            <a:r>
              <a:rPr lang="da-DK" altLang="zh-CN" dirty="0" err="1" smtClean="0"/>
              <a:t>engine</a:t>
            </a:r>
            <a:r>
              <a:rPr lang="da-DK" altLang="zh-CN" dirty="0" smtClean="0"/>
              <a:t>;</a:t>
            </a:r>
          </a:p>
          <a:p>
            <a:r>
              <a:rPr lang="da-DK" altLang="zh-CN" dirty="0" smtClean="0"/>
              <a:t>		}	</a:t>
            </a:r>
          </a:p>
          <a:p>
            <a:r>
              <a:rPr lang="da-DK" altLang="zh-CN" dirty="0" smtClean="0"/>
              <a:t>		- (id)</a:t>
            </a:r>
            <a:r>
              <a:rPr lang="da-DK" altLang="zh-CN" dirty="0" err="1" smtClean="0"/>
              <a:t>initWithDog</a:t>
            </a:r>
            <a:r>
              <a:rPr lang="da-DK" altLang="zh-CN" dirty="0" smtClean="0"/>
              <a:t>:(</a:t>
            </a:r>
            <a:r>
              <a:rPr lang="en-US" altLang="zh-CN" dirty="0"/>
              <a:t>Engine</a:t>
            </a:r>
            <a:r>
              <a:rPr lang="da-DK" altLang="zh-CN" dirty="0" smtClean="0"/>
              <a:t>*)</a:t>
            </a:r>
            <a:r>
              <a:rPr lang="da-DK" altLang="zh-CN" dirty="0" err="1" smtClean="0"/>
              <a:t>engine</a:t>
            </a:r>
            <a:r>
              <a:rPr lang="da-DK" altLang="zh-CN" dirty="0" smtClean="0"/>
              <a:t>;	</a:t>
            </a:r>
          </a:p>
          <a:p>
            <a:r>
              <a:rPr lang="da-DK" altLang="zh-CN" dirty="0" smtClean="0"/>
              <a:t>		@</a:t>
            </a:r>
            <a:r>
              <a:rPr lang="da-DK" altLang="zh-CN" dirty="0" err="1" smtClean="0"/>
              <a:t>property</a:t>
            </a:r>
            <a:r>
              <a:rPr lang="da-DK" altLang="zh-CN" dirty="0" smtClean="0"/>
              <a:t> (</a:t>
            </a:r>
            <a:r>
              <a:rPr lang="da-DK" altLang="zh-CN" dirty="0" err="1" smtClean="0"/>
              <a:t>nonatomic</a:t>
            </a:r>
            <a:r>
              <a:rPr lang="da-DK" altLang="zh-CN" dirty="0" smtClean="0"/>
              <a:t>, </a:t>
            </a:r>
            <a:r>
              <a:rPr lang="da-DK" altLang="zh-CN" dirty="0" err="1" smtClean="0"/>
              <a:t>retain</a:t>
            </a:r>
            <a:r>
              <a:rPr lang="da-DK" altLang="zh-CN" dirty="0" smtClean="0"/>
              <a:t>) </a:t>
            </a:r>
            <a:r>
              <a:rPr lang="en-US" altLang="zh-CN" dirty="0"/>
              <a:t>Engine</a:t>
            </a:r>
            <a:r>
              <a:rPr lang="da-DK" altLang="zh-CN" dirty="0"/>
              <a:t>*</a:t>
            </a:r>
            <a:r>
              <a:rPr lang="da-DK" altLang="zh-CN" dirty="0" err="1"/>
              <a:t>engine</a:t>
            </a:r>
            <a:r>
              <a:rPr lang="da-DK" altLang="zh-CN" dirty="0"/>
              <a:t>;</a:t>
            </a:r>
            <a:endParaRPr lang="da-DK" altLang="zh-CN" dirty="0" smtClean="0"/>
          </a:p>
          <a:p>
            <a:r>
              <a:rPr lang="da-DK" altLang="zh-CN" dirty="0" smtClean="0"/>
              <a:t>		@end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182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298" y="260911"/>
            <a:ext cx="8282469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r>
              <a:rPr lang="zh-CN" altLang="zh-CN" b="1" dirty="0" smtClean="0"/>
              <a:t>需要</a:t>
            </a:r>
            <a:r>
              <a:rPr lang="zh-CN" altLang="zh-CN" b="1" dirty="0"/>
              <a:t>理解的知识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 1. </a:t>
            </a:r>
            <a:r>
              <a:rPr lang="zh-CN" altLang="zh-CN" b="1" dirty="0" smtClean="0"/>
              <a:t>内存</a:t>
            </a:r>
            <a:r>
              <a:rPr lang="zh-CN" altLang="zh-CN" b="1" dirty="0"/>
              <a:t>管理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1&gt; </a:t>
            </a:r>
            <a:r>
              <a:rPr lang="en-US" altLang="zh-CN" dirty="0"/>
              <a:t> </a:t>
            </a:r>
            <a:r>
              <a:rPr lang="en-US" altLang="zh-CN" dirty="0" smtClean="0"/>
              <a:t>C</a:t>
            </a:r>
            <a:r>
              <a:rPr lang="zh-CN" altLang="zh-CN" dirty="0"/>
              <a:t>的内存管理，以及麻烦之处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zh-CN" dirty="0" smtClean="0"/>
              <a:t>如上就</a:t>
            </a:r>
            <a:r>
              <a:rPr lang="zh-CN" altLang="zh-CN" dirty="0"/>
              <a:t>是</a:t>
            </a:r>
            <a:r>
              <a:rPr lang="en-US" altLang="zh-CN" dirty="0"/>
              <a:t>C</a:t>
            </a:r>
            <a:r>
              <a:rPr lang="zh-CN" altLang="zh-CN" dirty="0"/>
              <a:t>里简单的内存管理</a:t>
            </a:r>
            <a:r>
              <a:rPr lang="zh-CN" altLang="zh-CN" dirty="0" smtClean="0"/>
              <a:t>。</a:t>
            </a:r>
            <a:r>
              <a:rPr lang="en-US" altLang="zh-CN" dirty="0" smtClean="0"/>
              <a:t>C</a:t>
            </a:r>
            <a:r>
              <a:rPr lang="zh-CN" altLang="zh-CN" dirty="0" smtClean="0"/>
              <a:t>的内存管理</a:t>
            </a:r>
            <a:r>
              <a:rPr lang="en-US" altLang="zh-CN" dirty="0" smtClean="0"/>
              <a:t>,</a:t>
            </a:r>
            <a:r>
              <a:rPr lang="zh-CN" altLang="zh-CN" dirty="0" smtClean="0"/>
              <a:t>需注意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个问题：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             1.  </a:t>
            </a:r>
            <a:r>
              <a:rPr lang="zh-CN" altLang="zh-CN" dirty="0" smtClean="0"/>
              <a:t>申请内存，使用完成后需要释放，如果不释放会造成内存泄露。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	    2. </a:t>
            </a:r>
            <a:r>
              <a:rPr lang="zh-CN" altLang="zh-CN" dirty="0" smtClean="0"/>
              <a:t>不能多次释放，如果多次释放，则会崩溃。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 smtClean="0"/>
              <a:t>3. </a:t>
            </a:r>
            <a:r>
              <a:rPr lang="zh-CN" altLang="zh-CN" dirty="0" smtClean="0"/>
              <a:t>不</a:t>
            </a:r>
            <a:r>
              <a:rPr lang="zh-CN" altLang="en-US" dirty="0" smtClean="0"/>
              <a:t>要提前</a:t>
            </a:r>
            <a:r>
              <a:rPr lang="zh-CN" altLang="zh-CN" dirty="0" smtClean="0"/>
              <a:t>释放</a:t>
            </a:r>
            <a:r>
              <a:rPr lang="zh-CN" altLang="zh-CN" dirty="0"/>
              <a:t>，</a:t>
            </a:r>
            <a:r>
              <a:rPr lang="zh-CN" altLang="en-US" dirty="0" smtClean="0"/>
              <a:t>保持数据的完整性。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 smtClean="0"/>
              <a:t>但</a:t>
            </a:r>
            <a:r>
              <a:rPr lang="zh-CN" altLang="zh-CN" dirty="0"/>
              <a:t>是，如果项目比较复杂，需要有几十上百号人一起分工完成，就很容易出现问题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 smtClean="0"/>
              <a:t>比方说我们开辟了一块内存空间</a:t>
            </a:r>
            <a:r>
              <a:rPr lang="zh-CN" altLang="zh-CN" dirty="0"/>
              <a:t>，里存放了一块很有用的数据。但是，</a:t>
            </a:r>
            <a:r>
              <a:rPr lang="zh-CN" altLang="zh-CN" dirty="0" smtClean="0"/>
              <a:t>这个数据不</a:t>
            </a:r>
            <a:r>
              <a:rPr lang="zh-CN" altLang="en-US" dirty="0" smtClean="0"/>
              <a:t>止是</a:t>
            </a:r>
            <a:r>
              <a:rPr lang="zh-CN" altLang="zh-CN" dirty="0" smtClean="0"/>
              <a:t>我在这一块代码里用</a:t>
            </a:r>
            <a:r>
              <a:rPr lang="zh-CN" altLang="zh-CN" dirty="0"/>
              <a:t>，甚至有多个人，在程序的多个地方使用。这样造成的结果就是，就算我使用完成这块内存，我也不能去释放他，因为我不能确定，别人在别的地方是否还需要使用这块内存。内存泄露在所难免了。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zh-CN" dirty="0"/>
              <a:t>举一个生活中的例子，我们一起去水库边烧烤，我把火点着了，当我们正在</a:t>
            </a:r>
            <a:r>
              <a:rPr lang="en-US" altLang="zh-CN" dirty="0"/>
              <a:t>“</a:t>
            </a:r>
            <a:r>
              <a:rPr lang="zh-CN" altLang="zh-CN" dirty="0"/>
              <a:t>水深火热</a:t>
            </a:r>
            <a:r>
              <a:rPr lang="en-US" altLang="zh-CN" dirty="0"/>
              <a:t>”</a:t>
            </a:r>
            <a:r>
              <a:rPr lang="zh-CN" altLang="zh-CN" dirty="0"/>
              <a:t>的烤着肉，一个电话来了，媳妇让我回家。于是，我跟你们说，你们懂的，哥要回去了，为了防止引发火灾，我要把火扑灭了。我相信，此时你们打死我的心都有。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我们能不能想到更好的方法，我不浇灭火，又不会引起火灾？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方法：</a:t>
            </a:r>
            <a:r>
              <a:rPr lang="zh-CN" altLang="zh-CN" dirty="0" smtClean="0"/>
              <a:t>虽</a:t>
            </a:r>
            <a:r>
              <a:rPr lang="zh-CN" altLang="zh-CN" dirty="0"/>
              <a:t>然火是我生的，但我们有</a:t>
            </a:r>
            <a:r>
              <a:rPr lang="en-US" altLang="zh-CN" dirty="0"/>
              <a:t>10</a:t>
            </a:r>
            <a:r>
              <a:rPr lang="zh-CN" altLang="zh-CN" dirty="0"/>
              <a:t>个人一起用。那么，这堆火的计数为</a:t>
            </a:r>
            <a:r>
              <a:rPr lang="en-US" altLang="zh-CN" dirty="0"/>
              <a:t>10</a:t>
            </a:r>
            <a:r>
              <a:rPr lang="zh-CN" altLang="zh-CN" dirty="0"/>
              <a:t>，如果我，或者任何一个同学走了，让计数减</a:t>
            </a:r>
            <a:r>
              <a:rPr lang="en-US" altLang="zh-CN" dirty="0"/>
              <a:t>1</a:t>
            </a:r>
            <a:r>
              <a:rPr lang="zh-CN" altLang="zh-CN" dirty="0"/>
              <a:t>，变成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en-US" altLang="zh-CN" dirty="0"/>
              <a:t>7...</a:t>
            </a:r>
            <a:r>
              <a:rPr lang="zh-CN" altLang="zh-CN" dirty="0"/>
              <a:t>这样，直到最后一个同学走，他在走之前将火灭了就好了。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zh-CN" dirty="0" smtClean="0"/>
              <a:t>这就</a:t>
            </a:r>
            <a:r>
              <a:rPr lang="zh-CN" altLang="zh-CN" dirty="0"/>
              <a:t>是</a:t>
            </a:r>
            <a:r>
              <a:rPr lang="en-US" altLang="zh-CN" dirty="0"/>
              <a:t>OC</a:t>
            </a:r>
            <a:r>
              <a:rPr lang="zh-CN" altLang="zh-CN" dirty="0"/>
              <a:t>的内存管理方式，引用计数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2</a:t>
            </a:r>
            <a:r>
              <a:rPr lang="en-US" altLang="zh-CN" dirty="0"/>
              <a:t>&gt;</a:t>
            </a:r>
            <a:r>
              <a:rPr lang="en-US" altLang="zh-CN" dirty="0" smtClean="0"/>
              <a:t> </a:t>
            </a:r>
            <a:r>
              <a:rPr lang="zh-CN" altLang="zh-CN" dirty="0"/>
              <a:t>引用计数</a:t>
            </a:r>
          </a:p>
          <a:p>
            <a:r>
              <a:rPr lang="en-US" altLang="zh-CN" dirty="0"/>
              <a:t>		</a:t>
            </a:r>
            <a:r>
              <a:rPr lang="zh-CN" altLang="zh-CN" dirty="0" smtClean="0"/>
              <a:t>对于一块动态申请</a:t>
            </a:r>
            <a:r>
              <a:rPr lang="zh-CN" altLang="zh-CN" dirty="0"/>
              <a:t>的内存，有一个人（指针）使用，就给这个内存的计数器加</a:t>
            </a:r>
            <a:r>
              <a:rPr lang="en-US" altLang="zh-CN" dirty="0"/>
              <a:t>1</a:t>
            </a:r>
            <a:r>
              <a:rPr lang="zh-CN" altLang="zh-CN" dirty="0"/>
              <a:t>，使用完成后，就给这个计数器减</a:t>
            </a:r>
            <a:r>
              <a:rPr lang="en-US" altLang="zh-CN" dirty="0"/>
              <a:t>1</a:t>
            </a:r>
            <a:r>
              <a:rPr lang="zh-CN" altLang="zh-CN" dirty="0"/>
              <a:t>，当这个内存的引用计数为</a:t>
            </a:r>
            <a:r>
              <a:rPr lang="en-US" altLang="zh-CN" dirty="0"/>
              <a:t>0</a:t>
            </a:r>
            <a:r>
              <a:rPr lang="zh-CN" altLang="zh-CN" dirty="0"/>
              <a:t>了，我们再释放他，这样，上面的问题就解决了。</a:t>
            </a:r>
            <a:r>
              <a:rPr lang="en-US" altLang="zh-CN" dirty="0"/>
              <a:t>OC</a:t>
            </a:r>
            <a:r>
              <a:rPr lang="zh-CN" altLang="zh-CN" dirty="0"/>
              <a:t>，就是使用引用计数这种方式来管理内存的。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333" y="192189"/>
            <a:ext cx="8256333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3&gt; </a:t>
            </a:r>
            <a:r>
              <a:rPr lang="zh-CN" altLang="zh-CN" dirty="0"/>
              <a:t>内存管理的</a:t>
            </a:r>
            <a:r>
              <a:rPr lang="zh-CN" altLang="zh-CN" dirty="0" smtClean="0"/>
              <a:t>黄金法则</a:t>
            </a:r>
          </a:p>
          <a:p>
            <a:r>
              <a:rPr lang="en-US" altLang="zh-CN" dirty="0" smtClean="0"/>
              <a:t>	 </a:t>
            </a:r>
            <a:r>
              <a:rPr lang="zh-CN" altLang="zh-CN" dirty="0" smtClean="0"/>
              <a:t>对于引用计数来说，有一套内存管理的黄金法则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/>
              <a:t>	</a:t>
            </a:r>
            <a:r>
              <a:rPr lang="zh-CN" altLang="zh-CN" dirty="0" smtClean="0"/>
              <a:t>如果对一个对</a:t>
            </a:r>
            <a:r>
              <a:rPr lang="zh-CN" altLang="zh-CN" dirty="0"/>
              <a:t>象使用了</a:t>
            </a:r>
            <a:r>
              <a:rPr lang="en-US" altLang="zh-CN" dirty="0" err="1"/>
              <a:t>alloc</a:t>
            </a:r>
            <a:r>
              <a:rPr lang="zh-CN" altLang="zh-CN" dirty="0"/>
              <a:t>、</a:t>
            </a:r>
            <a:r>
              <a:rPr lang="en-US" altLang="zh-CN" dirty="0"/>
              <a:t>[mutable]copy</a:t>
            </a:r>
            <a:r>
              <a:rPr lang="zh-CN" altLang="zh-CN" dirty="0"/>
              <a:t>、</a:t>
            </a:r>
            <a:r>
              <a:rPr lang="en-US" altLang="zh-CN" dirty="0"/>
              <a:t>retain</a:t>
            </a:r>
            <a:r>
              <a:rPr lang="zh-CN" altLang="zh-CN" dirty="0"/>
              <a:t>，那么你必须使用</a:t>
            </a:r>
          </a:p>
          <a:p>
            <a:r>
              <a:rPr lang="zh-CN" altLang="zh-CN" dirty="0"/>
              <a:t>相应的</a:t>
            </a:r>
            <a:r>
              <a:rPr lang="en-US" altLang="zh-CN" dirty="0"/>
              <a:t>release</a:t>
            </a:r>
            <a:r>
              <a:rPr lang="zh-CN" altLang="zh-CN" dirty="0"/>
              <a:t>或者</a:t>
            </a:r>
            <a:r>
              <a:rPr lang="en-US" altLang="zh-CN" dirty="0" err="1"/>
              <a:t>autorelease</a:t>
            </a:r>
            <a:r>
              <a:rPr lang="zh-CN" altLang="zh-CN" dirty="0"/>
              <a:t>。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 smtClean="0"/>
              <a:t>通俗</a:t>
            </a:r>
            <a:r>
              <a:rPr lang="zh-CN" altLang="zh-CN" dirty="0"/>
              <a:t>一点的说法就是谁污染谁治理，谁杀的谁埋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4&gt; </a:t>
            </a:r>
            <a:r>
              <a:rPr lang="en-US" altLang="zh-CN" dirty="0"/>
              <a:t>MRC</a:t>
            </a:r>
            <a:r>
              <a:rPr lang="zh-CN" altLang="zh-CN" dirty="0"/>
              <a:t>和</a:t>
            </a:r>
            <a:r>
              <a:rPr lang="en-US" altLang="zh-CN" dirty="0"/>
              <a:t>ARC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ARC </a:t>
            </a:r>
            <a:r>
              <a:rPr lang="en-US" altLang="zh-CN" dirty="0"/>
              <a:t>Automatic Reference Counting</a:t>
            </a:r>
            <a:r>
              <a:rPr lang="zh-CN" altLang="zh-CN" dirty="0"/>
              <a:t>，自动引用计数，由</a:t>
            </a:r>
            <a:r>
              <a:rPr lang="en-US" altLang="zh-CN" dirty="0" err="1"/>
              <a:t>xcode</a:t>
            </a:r>
            <a:r>
              <a:rPr lang="zh-CN" altLang="zh-CN" dirty="0"/>
              <a:t>，帮我们去管理内存。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MRC </a:t>
            </a:r>
            <a:r>
              <a:rPr lang="en-US" altLang="zh-CN" dirty="0"/>
              <a:t>Manual  Reference Counting</a:t>
            </a:r>
            <a:r>
              <a:rPr lang="zh-CN" altLang="zh-CN" dirty="0"/>
              <a:t>，手动引用计数，我们手动管理内存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5&gt; </a:t>
            </a:r>
            <a:r>
              <a:rPr lang="zh-CN" altLang="zh-CN" dirty="0"/>
              <a:t>如何将工程改为</a:t>
            </a:r>
            <a:r>
              <a:rPr lang="en-US" altLang="zh-CN" dirty="0"/>
              <a:t>MRC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zh-CN" dirty="0" smtClean="0"/>
              <a:t>工程创</a:t>
            </a:r>
            <a:r>
              <a:rPr lang="zh-CN" altLang="zh-CN" dirty="0"/>
              <a:t>建的时候是</a:t>
            </a:r>
            <a:r>
              <a:rPr lang="en-US" altLang="zh-CN" dirty="0"/>
              <a:t>ARC</a:t>
            </a:r>
            <a:r>
              <a:rPr lang="zh-CN" altLang="zh-CN" dirty="0"/>
              <a:t>的，我们如果想要</a:t>
            </a:r>
            <a:r>
              <a:rPr lang="en-US" altLang="zh-CN" dirty="0"/>
              <a:t>MRC</a:t>
            </a:r>
            <a:r>
              <a:rPr lang="zh-CN" altLang="zh-CN" dirty="0"/>
              <a:t>，需要进行如下设置。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选中</a:t>
            </a:r>
            <a:r>
              <a:rPr lang="zh-CN" altLang="zh-CN" dirty="0"/>
              <a:t>工程</a:t>
            </a:r>
            <a:r>
              <a:rPr lang="en-US" altLang="zh-CN" dirty="0"/>
              <a:t> - target - </a:t>
            </a:r>
            <a:r>
              <a:rPr lang="en-US" altLang="zh-CN" dirty="0" err="1"/>
              <a:t>Bulid</a:t>
            </a:r>
            <a:r>
              <a:rPr lang="en-US" altLang="zh-CN" dirty="0"/>
              <a:t> Settings - </a:t>
            </a:r>
            <a:r>
              <a:rPr lang="zh-CN" altLang="zh-CN" dirty="0"/>
              <a:t>搜索：</a:t>
            </a:r>
            <a:r>
              <a:rPr lang="en-US" altLang="zh-CN" dirty="0"/>
              <a:t>automatic reference counting</a:t>
            </a:r>
            <a:r>
              <a:rPr lang="zh-CN" altLang="zh-CN" dirty="0"/>
              <a:t>或</a:t>
            </a:r>
            <a:r>
              <a:rPr lang="en-US" altLang="zh-CN" dirty="0"/>
              <a:t>auto</a:t>
            </a:r>
            <a:r>
              <a:rPr lang="zh-CN" altLang="zh-CN" dirty="0"/>
              <a:t>，将</a:t>
            </a:r>
            <a:r>
              <a:rPr lang="en-US" altLang="zh-CN" dirty="0"/>
              <a:t>Objective-C Automatic Reference Counting</a:t>
            </a:r>
            <a:r>
              <a:rPr lang="zh-CN" altLang="zh-CN" dirty="0"/>
              <a:t>改为</a:t>
            </a:r>
            <a:r>
              <a:rPr lang="en-US" altLang="zh-CN" dirty="0"/>
              <a:t>NO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zh-CN" altLang="zh-CN" b="1" dirty="0" smtClean="0"/>
              <a:t>需要记</a:t>
            </a:r>
            <a:r>
              <a:rPr lang="zh-CN" altLang="zh-CN" b="1" dirty="0"/>
              <a:t>住的知识</a:t>
            </a:r>
          </a:p>
          <a:p>
            <a:r>
              <a:rPr lang="en-US" altLang="zh-CN" b="1" dirty="0"/>
              <a:t>  1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alloc</a:t>
            </a:r>
            <a:r>
              <a:rPr lang="zh-CN" altLang="zh-CN" b="1" dirty="0"/>
              <a:t>与</a:t>
            </a:r>
            <a:r>
              <a:rPr lang="en-US" altLang="zh-CN" b="1" dirty="0" smtClean="0"/>
              <a:t>release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1&gt; ARC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/>
              <a:t>- (void)</a:t>
            </a:r>
            <a:r>
              <a:rPr lang="en-US" altLang="zh-CN" dirty="0" err="1" smtClean="0"/>
              <a:t>dealloc</a:t>
            </a:r>
            <a:r>
              <a:rPr lang="en-US" altLang="zh-CN" dirty="0" smtClean="0"/>
              <a:t>       //</a:t>
            </a:r>
            <a:r>
              <a:rPr lang="zh-CN" altLang="en-US" dirty="0" smtClean="0"/>
              <a:t>实现部分的</a:t>
            </a:r>
            <a:r>
              <a:rPr lang="en-US" altLang="zh-CN" dirty="0" err="1" smtClean="0"/>
              <a:t>dealloc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NSLog</a:t>
            </a:r>
            <a:r>
              <a:rPr lang="en-US" altLang="zh-CN" dirty="0"/>
              <a:t>(@"dog </a:t>
            </a:r>
            <a:r>
              <a:rPr lang="en-US" altLang="zh-CN" dirty="0" err="1"/>
              <a:t>dealloc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//[super </a:t>
            </a:r>
            <a:r>
              <a:rPr lang="en-US" altLang="zh-CN" dirty="0" err="1"/>
              <a:t>dealloc</a:t>
            </a:r>
            <a:r>
              <a:rPr lang="en-US" altLang="zh-CN" dirty="0"/>
              <a:t>];</a:t>
            </a:r>
            <a:endParaRPr lang="zh-CN" altLang="zh-CN" dirty="0"/>
          </a:p>
          <a:p>
            <a:r>
              <a:rPr lang="en-US" altLang="zh-CN" dirty="0"/>
              <a:t>	  }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zh-CN" altLang="zh-CN" dirty="0" smtClean="0"/>
              <a:t>函数</a:t>
            </a:r>
            <a:r>
              <a:rPr lang="zh-CN" altLang="zh-CN" dirty="0"/>
              <a:t>，当对象销毁的时候，会自动调用这个方法，我们在这里重写这个方法</a:t>
            </a:r>
            <a:r>
              <a:rPr lang="zh-CN" altLang="zh-CN" dirty="0" smtClean="0"/>
              <a:t>。</a:t>
            </a:r>
            <a:r>
              <a:rPr lang="en-US" altLang="zh-CN" dirty="0" err="1"/>
              <a:t>delloc</a:t>
            </a:r>
            <a:r>
              <a:rPr lang="zh-CN" altLang="zh-CN" dirty="0"/>
              <a:t>里的析构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	  </a:t>
            </a:r>
            <a:r>
              <a:rPr lang="zh-CN" altLang="zh-CN" dirty="0"/>
              <a:t>在</a:t>
            </a:r>
            <a:r>
              <a:rPr lang="en-US" altLang="zh-CN" dirty="0"/>
              <a:t>main</a:t>
            </a:r>
            <a:r>
              <a:rPr lang="zh-CN" altLang="zh-CN" dirty="0"/>
              <a:t>函数里，写入如下代码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/>
              <a:t>@</a:t>
            </a:r>
            <a:r>
              <a:rPr lang="en-US" altLang="zh-CN" dirty="0" err="1"/>
              <a:t>autoreleasepool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QFDog</a:t>
            </a:r>
            <a:r>
              <a:rPr lang="en-US" altLang="zh-CN" dirty="0" smtClean="0"/>
              <a:t> </a:t>
            </a:r>
            <a:r>
              <a:rPr lang="en-US" altLang="zh-CN" dirty="0"/>
              <a:t>*dog = [[</a:t>
            </a:r>
            <a:r>
              <a:rPr lang="en-US" altLang="zh-CN" dirty="0" err="1"/>
              <a:t>QFDog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  </a:t>
            </a:r>
            <a:r>
              <a:rPr lang="en-US" altLang="zh-TW" dirty="0" err="1" smtClean="0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程序即将退出</a:t>
            </a:r>
            <a:r>
              <a:rPr lang="en-US" altLang="zh-TW" dirty="0"/>
              <a:t>");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从终端打印</a:t>
            </a:r>
            <a:r>
              <a:rPr lang="zh-CN" altLang="en-US" dirty="0"/>
              <a:t>信息来看，程序即将退出这条打印之前，已经打印</a:t>
            </a:r>
            <a:r>
              <a:rPr lang="en-US" altLang="zh-CN" dirty="0"/>
              <a:t>dog </a:t>
            </a:r>
            <a:r>
              <a:rPr lang="en-US" altLang="zh-CN" dirty="0" err="1"/>
              <a:t>dealloc</a:t>
            </a:r>
            <a:r>
              <a:rPr lang="zh-CN" altLang="en-US" dirty="0"/>
              <a:t>，也就是说在程序运行结束前，</a:t>
            </a:r>
            <a:r>
              <a:rPr lang="en-US" altLang="zh-CN" dirty="0"/>
              <a:t>dog</a:t>
            </a:r>
            <a:r>
              <a:rPr lang="zh-CN" altLang="en-US" dirty="0"/>
              <a:t>对象已经销毁了。这个是</a:t>
            </a:r>
            <a:r>
              <a:rPr lang="en-US" altLang="zh-CN" dirty="0"/>
              <a:t>ARC</a:t>
            </a:r>
            <a:r>
              <a:rPr lang="zh-CN" altLang="en-US" dirty="0"/>
              <a:t>，由</a:t>
            </a:r>
            <a:r>
              <a:rPr lang="en-US" altLang="zh-CN" dirty="0" err="1"/>
              <a:t>xcode</a:t>
            </a:r>
            <a:r>
              <a:rPr lang="zh-CN" altLang="en-US" dirty="0"/>
              <a:t>帮我们管理</a:t>
            </a:r>
            <a:r>
              <a:rPr lang="en-US" altLang="zh-CN" dirty="0"/>
              <a:t>dog</a:t>
            </a:r>
            <a:r>
              <a:rPr lang="zh-CN" altLang="en-US" dirty="0"/>
              <a:t>对象。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2&gt; MRC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将</a:t>
            </a:r>
            <a:r>
              <a:rPr lang="en-US" altLang="zh-CN" dirty="0"/>
              <a:t>ARC</a:t>
            </a:r>
            <a:r>
              <a:rPr lang="zh-CN" altLang="en-US" dirty="0"/>
              <a:t>改为</a:t>
            </a:r>
            <a:r>
              <a:rPr lang="en-US" altLang="zh-CN" dirty="0"/>
              <a:t>MRC</a:t>
            </a:r>
            <a:r>
              <a:rPr lang="zh-CN" altLang="en-US" dirty="0"/>
              <a:t>，再执行程序，</a:t>
            </a:r>
            <a:r>
              <a:rPr lang="en-US" altLang="zh-CN" dirty="0"/>
              <a:t>dog</a:t>
            </a:r>
            <a:r>
              <a:rPr lang="zh-CN" altLang="en-US" dirty="0"/>
              <a:t>对象并没有销毁，因为我们现在是手动管理了，我们需要遵守内存管理的</a:t>
            </a:r>
            <a:r>
              <a:rPr lang="zh-CN" altLang="en-US" dirty="0" smtClean="0"/>
              <a:t>黄金法则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QFDog</a:t>
            </a:r>
            <a:r>
              <a:rPr lang="en-US" altLang="zh-CN" dirty="0" smtClean="0"/>
              <a:t> </a:t>
            </a:r>
            <a:r>
              <a:rPr lang="en-US" altLang="zh-CN" dirty="0"/>
              <a:t>*dog = [[</a:t>
            </a:r>
            <a:r>
              <a:rPr lang="en-US" altLang="zh-CN" dirty="0" err="1"/>
              <a:t>QFDog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对</a:t>
            </a:r>
            <a:r>
              <a:rPr lang="en-US" altLang="zh-CN" dirty="0"/>
              <a:t>dog</a:t>
            </a:r>
            <a:r>
              <a:rPr lang="zh-CN" altLang="en-US" dirty="0"/>
              <a:t>进行</a:t>
            </a:r>
            <a:r>
              <a:rPr lang="en-US" altLang="zh-CN" dirty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将</a:t>
            </a:r>
            <a:r>
              <a:rPr lang="en-US" altLang="zh-CN" dirty="0"/>
              <a:t>main</a:t>
            </a:r>
            <a:r>
              <a:rPr lang="zh-CN" altLang="en-US" dirty="0"/>
              <a:t>函数代码改为如下形式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/>
              <a:t>@</a:t>
            </a:r>
            <a:r>
              <a:rPr lang="en-US" altLang="zh-CN" dirty="0" err="1"/>
              <a:t>autoreleasepool</a:t>
            </a:r>
            <a:r>
              <a:rPr lang="en-US" altLang="zh-CN" dirty="0"/>
              <a:t> {</a:t>
            </a:r>
            <a:endParaRPr lang="zh-CN" altLang="en-US" dirty="0"/>
          </a:p>
          <a:p>
            <a:r>
              <a:rPr lang="da-DK" altLang="zh-CN" dirty="0" smtClean="0"/>
              <a:t>	      </a:t>
            </a:r>
            <a:r>
              <a:rPr lang="da-DK" altLang="zh-CN" dirty="0" err="1" smtClean="0"/>
              <a:t>QFDog</a:t>
            </a:r>
            <a:r>
              <a:rPr lang="da-DK" altLang="zh-CN" dirty="0" smtClean="0"/>
              <a:t> *dog = [[</a:t>
            </a:r>
            <a:r>
              <a:rPr lang="da-DK" altLang="zh-CN" dirty="0" err="1" smtClean="0"/>
              <a:t>QFDog</a:t>
            </a:r>
            <a:r>
              <a:rPr lang="da-DK" altLang="zh-CN" dirty="0" smtClean="0"/>
              <a:t> </a:t>
            </a:r>
            <a:r>
              <a:rPr lang="da-DK" altLang="zh-CN" dirty="0" err="1" smtClean="0"/>
              <a:t>alloc</a:t>
            </a:r>
            <a:r>
              <a:rPr lang="da-DK" altLang="zh-CN" dirty="0" smtClean="0"/>
              <a:t>] </a:t>
            </a:r>
            <a:r>
              <a:rPr lang="da-DK" altLang="zh-CN" dirty="0" err="1" smtClean="0"/>
              <a:t>init</a:t>
            </a:r>
            <a:r>
              <a:rPr lang="da-DK" altLang="zh-CN" dirty="0" smtClean="0"/>
              <a:t>];</a:t>
            </a:r>
          </a:p>
          <a:p>
            <a:r>
              <a:rPr lang="da-DK" altLang="zh-CN" dirty="0"/>
              <a:t>	</a:t>
            </a:r>
            <a:r>
              <a:rPr lang="da-DK" altLang="zh-CN" dirty="0" smtClean="0"/>
              <a:t>      [</a:t>
            </a:r>
            <a:r>
              <a:rPr lang="da-DK" altLang="zh-CN" dirty="0"/>
              <a:t>dog </a:t>
            </a:r>
            <a:r>
              <a:rPr lang="da-DK" altLang="zh-CN" dirty="0" err="1"/>
              <a:t>release</a:t>
            </a:r>
            <a:r>
              <a:rPr lang="da-DK" altLang="zh-CN" dirty="0"/>
              <a:t>]</a:t>
            </a:r>
            <a:r>
              <a:rPr lang="da-DK" altLang="zh-CN" dirty="0" smtClean="0"/>
              <a:t>;</a:t>
            </a:r>
          </a:p>
          <a:p>
            <a:r>
              <a:rPr lang="da-DK" altLang="zh-CN" dirty="0" smtClean="0"/>
              <a:t>            </a:t>
            </a:r>
            <a:r>
              <a:rPr lang="en-US" altLang="zh-CN" dirty="0"/>
              <a:t>}</a:t>
            </a:r>
            <a:endParaRPr lang="da-DK" altLang="zh-CN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程序即将退出</a:t>
            </a:r>
            <a:r>
              <a:rPr lang="en-US" altLang="zh-TW" dirty="0"/>
              <a:t>")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zh-CN" altLang="en-US" dirty="0"/>
              <a:t>	 再次执行程序，从打印可以看出，</a:t>
            </a:r>
            <a:r>
              <a:rPr lang="en-US" altLang="zh-CN" dirty="0"/>
              <a:t>dog</a:t>
            </a:r>
            <a:r>
              <a:rPr lang="zh-CN" altLang="en-US" dirty="0"/>
              <a:t>对象，已经销毁。这就是黄金法则，我们对</a:t>
            </a:r>
            <a:r>
              <a:rPr lang="en-US" altLang="zh-CN" dirty="0"/>
              <a:t>dog</a:t>
            </a:r>
            <a:r>
              <a:rPr lang="zh-CN" altLang="en-US" dirty="0"/>
              <a:t>进行</a:t>
            </a:r>
            <a:r>
              <a:rPr lang="en-US" altLang="zh-CN" dirty="0" err="1"/>
              <a:t>alloc</a:t>
            </a:r>
            <a:r>
              <a:rPr lang="zh-CN" altLang="en-US" dirty="0"/>
              <a:t>，就要对</a:t>
            </a:r>
            <a:r>
              <a:rPr lang="en-US" altLang="zh-CN" dirty="0"/>
              <a:t>dog</a:t>
            </a:r>
            <a:r>
              <a:rPr lang="zh-CN" altLang="en-US" dirty="0"/>
              <a:t>进行</a:t>
            </a:r>
            <a:r>
              <a:rPr lang="en-US" altLang="zh-CN" dirty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 注意，</a:t>
            </a:r>
            <a:r>
              <a:rPr lang="en-US" altLang="zh-CN" dirty="0"/>
              <a:t>release </a:t>
            </a:r>
            <a:r>
              <a:rPr lang="zh-CN" altLang="en-US" dirty="0"/>
              <a:t>并不是销毁对象，让对象的引用计数减</a:t>
            </a:r>
            <a:r>
              <a:rPr lang="en-US" altLang="zh-CN" dirty="0"/>
              <a:t>1</a:t>
            </a:r>
            <a:r>
              <a:rPr lang="zh-CN" altLang="en-US" dirty="0"/>
              <a:t>，当对象的引用计数为</a:t>
            </a:r>
            <a:r>
              <a:rPr lang="en-US" altLang="zh-CN" dirty="0"/>
              <a:t>0</a:t>
            </a:r>
            <a:r>
              <a:rPr lang="zh-CN" altLang="en-US" dirty="0"/>
              <a:t>的时候，自动调用</a:t>
            </a:r>
            <a:r>
              <a:rPr lang="en-US" altLang="zh-CN" dirty="0" err="1"/>
              <a:t>dealloc</a:t>
            </a:r>
            <a:r>
              <a:rPr lang="zh-CN" altLang="en-US" dirty="0"/>
              <a:t>方法，销毁对象。</a:t>
            </a:r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 2.  </a:t>
            </a:r>
            <a:r>
              <a:rPr lang="en-US" altLang="zh-CN" b="1" dirty="0"/>
              <a:t>retain</a:t>
            </a:r>
            <a:r>
              <a:rPr lang="zh-CN" altLang="zh-CN" b="1" dirty="0"/>
              <a:t>与</a:t>
            </a:r>
            <a:r>
              <a:rPr lang="en-US" altLang="zh-CN" b="1" dirty="0" err="1"/>
              <a:t>retainCount</a:t>
            </a:r>
            <a:endParaRPr lang="zh-CN" altLang="zh-CN" b="1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retain</a:t>
            </a:r>
            <a:r>
              <a:rPr lang="zh-CN" altLang="zh-CN" dirty="0"/>
              <a:t>，</a:t>
            </a:r>
            <a:r>
              <a:rPr lang="zh-CN" altLang="zh-CN" dirty="0" smtClean="0"/>
              <a:t>将对象保留</a:t>
            </a:r>
            <a:r>
              <a:rPr lang="zh-CN" altLang="zh-CN" dirty="0"/>
              <a:t>操作，也就是使对象的引用计数加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retainCount</a:t>
            </a:r>
            <a:r>
              <a:rPr lang="zh-CN" altLang="zh-CN" dirty="0"/>
              <a:t>，打印一个对象的引用计数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zh-CN" dirty="0" smtClean="0"/>
              <a:t>将</a:t>
            </a:r>
            <a:r>
              <a:rPr lang="en-US" altLang="zh-CN" dirty="0"/>
              <a:t>main</a:t>
            </a:r>
            <a:r>
              <a:rPr lang="zh-CN" altLang="zh-CN" dirty="0"/>
              <a:t>函数代码改为如下形式：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  </a:t>
            </a: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QFDog</a:t>
            </a:r>
            <a:r>
              <a:rPr lang="en-US" altLang="zh-CN" dirty="0" smtClean="0"/>
              <a:t> </a:t>
            </a:r>
            <a:r>
              <a:rPr lang="en-US" altLang="zh-CN" dirty="0"/>
              <a:t>*dog = [[</a:t>
            </a:r>
            <a:r>
              <a:rPr lang="en-US" altLang="zh-CN" dirty="0" err="1"/>
              <a:t>QFDog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zh-CN" dirty="0" smtClean="0"/>
              <a:t>此时打</a:t>
            </a:r>
            <a:r>
              <a:rPr lang="zh-CN" altLang="zh-CN" dirty="0"/>
              <a:t>印的结果，</a:t>
            </a:r>
            <a:r>
              <a:rPr lang="en-US" altLang="zh-CN" dirty="0" err="1"/>
              <a:t>retainCount</a:t>
            </a:r>
            <a:r>
              <a:rPr lang="zh-CN" altLang="zh-CN" dirty="0"/>
              <a:t>值为</a:t>
            </a:r>
            <a:r>
              <a:rPr lang="en-US" altLang="zh-CN" dirty="0"/>
              <a:t>1</a:t>
            </a:r>
            <a:r>
              <a:rPr lang="zh-CN" altLang="zh-CN" dirty="0"/>
              <a:t>，也就是我们</a:t>
            </a:r>
            <a:r>
              <a:rPr lang="en-US" altLang="zh-CN" dirty="0" err="1"/>
              <a:t>alloc</a:t>
            </a:r>
            <a:r>
              <a:rPr lang="zh-CN" altLang="zh-CN" dirty="0"/>
              <a:t>，创建</a:t>
            </a:r>
            <a:r>
              <a:rPr lang="en-US" altLang="zh-CN" dirty="0"/>
              <a:t>dog</a:t>
            </a:r>
            <a:r>
              <a:rPr lang="zh-CN" altLang="zh-CN" dirty="0"/>
              <a:t>对象，对象的引用计数为</a:t>
            </a:r>
            <a:r>
              <a:rPr lang="en-US" altLang="zh-CN" dirty="0" smtClean="0"/>
              <a:t>1</a:t>
            </a:r>
          </a:p>
          <a:p>
            <a:endParaRPr lang="zh-CN" altLang="zh-CN" dirty="0"/>
          </a:p>
          <a:p>
            <a:r>
              <a:rPr lang="en-US" altLang="zh-CN" dirty="0"/>
              <a:t>        	 </a:t>
            </a:r>
            <a:r>
              <a:rPr lang="en-US" altLang="zh-CN" dirty="0" smtClean="0"/>
              <a:t> dog1</a:t>
            </a:r>
            <a:r>
              <a:rPr lang="zh-CN" altLang="zh-CN" dirty="0"/>
              <a:t>指针要使用（引用）</a:t>
            </a:r>
            <a:r>
              <a:rPr lang="en-US" altLang="zh-CN" dirty="0"/>
              <a:t>dog</a:t>
            </a:r>
            <a:r>
              <a:rPr lang="zh-CN" altLang="zh-CN" dirty="0"/>
              <a:t>对象</a:t>
            </a:r>
            <a:r>
              <a:rPr lang="zh-CN" altLang="zh-CN" dirty="0" smtClean="0"/>
              <a:t>，我们进行</a:t>
            </a:r>
            <a:r>
              <a:rPr lang="en-US" altLang="zh-CN" dirty="0" smtClean="0"/>
              <a:t>retain</a:t>
            </a:r>
            <a:r>
              <a:rPr lang="zh-CN" altLang="zh-CN" dirty="0"/>
              <a:t>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QFDog</a:t>
            </a:r>
            <a:r>
              <a:rPr lang="en-US" altLang="zh-CN" dirty="0"/>
              <a:t> *dog1 = [dog retain];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此时打</a:t>
            </a:r>
            <a:r>
              <a:rPr lang="zh-CN" altLang="en-US" dirty="0"/>
              <a:t>印的结果，</a:t>
            </a:r>
            <a:r>
              <a:rPr lang="en-US" altLang="zh-CN" dirty="0" err="1"/>
              <a:t>retainCount</a:t>
            </a:r>
            <a:r>
              <a:rPr lang="zh-CN" altLang="en-US" dirty="0"/>
              <a:t>值为</a:t>
            </a:r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QFDog</a:t>
            </a:r>
            <a:r>
              <a:rPr lang="en-US" altLang="zh-CN" dirty="0" smtClean="0"/>
              <a:t> </a:t>
            </a:r>
            <a:r>
              <a:rPr lang="en-US" altLang="zh-CN" dirty="0"/>
              <a:t>*dog2 = [dog retain];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此时打</a:t>
            </a:r>
            <a:r>
              <a:rPr lang="zh-CN" altLang="en-US" dirty="0"/>
              <a:t>印的结果，</a:t>
            </a:r>
            <a:r>
              <a:rPr lang="en-US" altLang="zh-CN" dirty="0"/>
              <a:t>dog,dog1,dog2,retainCount</a:t>
            </a:r>
            <a:r>
              <a:rPr lang="zh-CN" altLang="en-US" dirty="0"/>
              <a:t>值都为</a:t>
            </a:r>
            <a:r>
              <a:rPr lang="en-US" altLang="zh-CN" dirty="0"/>
              <a:t>3</a:t>
            </a:r>
            <a:r>
              <a:rPr lang="zh-CN" altLang="en-US" dirty="0"/>
              <a:t>，因为这三个指针指向同一个对象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release </a:t>
            </a:r>
            <a:r>
              <a:rPr lang="zh-CN" altLang="en-US" dirty="0"/>
              <a:t>并不是销毁对象，让对象的引用计数减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   	</a:t>
            </a:r>
            <a:r>
              <a:rPr lang="en-US" altLang="zh-CN" dirty="0" smtClean="0"/>
              <a:t>        [</a:t>
            </a:r>
            <a:r>
              <a:rPr lang="en-US" altLang="zh-CN" dirty="0"/>
              <a:t>dog release];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此时打</a:t>
            </a:r>
            <a:r>
              <a:rPr lang="zh-CN" altLang="en-US" dirty="0"/>
              <a:t>印的结果，</a:t>
            </a:r>
            <a:r>
              <a:rPr lang="en-US" altLang="zh-CN" dirty="0"/>
              <a:t>dog,dog1,dog2,retainCount</a:t>
            </a:r>
            <a:r>
              <a:rPr lang="zh-CN" altLang="en-US" dirty="0"/>
              <a:t>值都为</a:t>
            </a:r>
            <a:r>
              <a:rPr lang="en-US" altLang="zh-CN" dirty="0"/>
              <a:t>2</a:t>
            </a:r>
            <a:r>
              <a:rPr lang="zh-CN" altLang="en-US" dirty="0"/>
              <a:t>，虽然</a:t>
            </a:r>
            <a:r>
              <a:rPr lang="en-US" altLang="zh-CN" dirty="0"/>
              <a:t>dog</a:t>
            </a:r>
            <a:r>
              <a:rPr lang="zh-CN" altLang="en-US" dirty="0"/>
              <a:t>执行了</a:t>
            </a:r>
            <a:r>
              <a:rPr lang="en-US" altLang="zh-CN" dirty="0"/>
              <a:t>release</a:t>
            </a:r>
            <a:r>
              <a:rPr lang="zh-CN" altLang="en-US" dirty="0"/>
              <a:t>，但</a:t>
            </a:r>
            <a:r>
              <a:rPr lang="en-US" altLang="zh-CN" dirty="0"/>
              <a:t>dog</a:t>
            </a:r>
            <a:r>
              <a:rPr lang="zh-CN" altLang="en-US" dirty="0"/>
              <a:t>指针还是指向那个对象。此时</a:t>
            </a:r>
            <a:r>
              <a:rPr lang="en-US" altLang="zh-CN" dirty="0"/>
              <a:t>dog</a:t>
            </a:r>
            <a:r>
              <a:rPr lang="zh-CN" altLang="en-US" dirty="0"/>
              <a:t>对对象只有使用权，而没有拥有权。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smtClean="0"/>
              <a:t>[</a:t>
            </a:r>
            <a:r>
              <a:rPr lang="en-US" altLang="zh-CN" dirty="0"/>
              <a:t>dog1 release];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[</a:t>
            </a:r>
            <a:r>
              <a:rPr lang="en-US" altLang="zh-CN" dirty="0"/>
              <a:t>dog2 release]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执</a:t>
            </a:r>
            <a:r>
              <a:rPr lang="zh-CN" altLang="en-US" dirty="0"/>
              <a:t>行完上面两句话的时候，</a:t>
            </a:r>
            <a:r>
              <a:rPr lang="en-US" altLang="zh-CN" dirty="0"/>
              <a:t>dog</a:t>
            </a:r>
            <a:r>
              <a:rPr lang="zh-CN" altLang="en-US" dirty="0"/>
              <a:t>对象就销毁了。虽然这里我们可以写</a:t>
            </a:r>
            <a:r>
              <a:rPr lang="zh-CN" altLang="en-US" b="1" dirty="0"/>
              <a:t>两句</a:t>
            </a:r>
            <a:r>
              <a:rPr lang="en-US" altLang="zh-CN" b="1" dirty="0"/>
              <a:t>[dog release];</a:t>
            </a:r>
            <a:r>
              <a:rPr lang="zh-CN" altLang="en-US" dirty="0"/>
              <a:t>也能达到同样的效果，但是，务必不要这样写，我们要遵守内存管理的黄金法则：</a:t>
            </a:r>
          </a:p>
          <a:p>
            <a:r>
              <a:rPr lang="zh-TW" altLang="en-US" dirty="0"/>
              <a:t>		</a:t>
            </a:r>
            <a:r>
              <a:rPr lang="en-US" altLang="zh-TW" dirty="0" err="1" smtClean="0"/>
              <a:t>QFDog</a:t>
            </a:r>
            <a:r>
              <a:rPr lang="en-US" altLang="zh-TW" dirty="0" smtClean="0"/>
              <a:t> </a:t>
            </a:r>
            <a:r>
              <a:rPr lang="en-US" altLang="zh-TW" dirty="0"/>
              <a:t>*dog = [[</a:t>
            </a:r>
            <a:r>
              <a:rPr lang="en-US" altLang="zh-TW" dirty="0" err="1"/>
              <a:t>QFDog</a:t>
            </a:r>
            <a:r>
              <a:rPr lang="en-US" altLang="zh-TW" dirty="0"/>
              <a:t> </a:t>
            </a:r>
            <a:r>
              <a:rPr lang="en-US" altLang="zh-TW" dirty="0" err="1"/>
              <a:t>alloc</a:t>
            </a:r>
            <a:r>
              <a:rPr lang="en-US" altLang="zh-TW" dirty="0"/>
              <a:t>] </a:t>
            </a:r>
            <a:r>
              <a:rPr lang="en-US" altLang="zh-TW" dirty="0" err="1"/>
              <a:t>init</a:t>
            </a:r>
            <a:r>
              <a:rPr lang="en-US" altLang="zh-TW" dirty="0"/>
              <a:t>]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zh-TW" altLang="en-US" dirty="0" smtClean="0"/>
              <a:t>这是对</a:t>
            </a:r>
            <a:r>
              <a:rPr lang="en-US" altLang="zh-TW" dirty="0"/>
              <a:t>dog</a:t>
            </a:r>
            <a:r>
              <a:rPr lang="zh-TW" altLang="en-US" dirty="0"/>
              <a:t>指针进行</a:t>
            </a:r>
            <a:r>
              <a:rPr lang="en-US" altLang="zh-TW" dirty="0" err="1"/>
              <a:t>alloc</a:t>
            </a:r>
            <a:r>
              <a:rPr lang="zh-TW" altLang="en-US" dirty="0"/>
              <a:t>，需要对应</a:t>
            </a:r>
            <a:r>
              <a:rPr lang="en-US" altLang="zh-TW" dirty="0"/>
              <a:t>[dog release];</a:t>
            </a:r>
          </a:p>
          <a:p>
            <a:r>
              <a:rPr lang="en-US" altLang="zh-CN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QFDog</a:t>
            </a:r>
            <a:r>
              <a:rPr lang="en-US" altLang="zh-CN" dirty="0" smtClean="0"/>
              <a:t> </a:t>
            </a:r>
            <a:r>
              <a:rPr lang="en-US" altLang="zh-CN" dirty="0"/>
              <a:t>*dog1 = [dog retain];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这是对</a:t>
            </a:r>
            <a:r>
              <a:rPr lang="en-US" altLang="zh-CN" dirty="0"/>
              <a:t>dog1</a:t>
            </a:r>
            <a:r>
              <a:rPr lang="zh-CN" altLang="en-US" dirty="0"/>
              <a:t>指针进行</a:t>
            </a:r>
            <a:r>
              <a:rPr lang="en-US" altLang="zh-CN" dirty="0"/>
              <a:t>retain</a:t>
            </a:r>
            <a:r>
              <a:rPr lang="zh-CN" altLang="en-US" dirty="0"/>
              <a:t>，需要对应</a:t>
            </a:r>
            <a:r>
              <a:rPr lang="en-US" altLang="zh-CN" dirty="0"/>
              <a:t>[dog1 </a:t>
            </a:r>
            <a:r>
              <a:rPr lang="en-US" altLang="zh-CN" dirty="0" smtClean="0"/>
              <a:t>release];</a:t>
            </a:r>
          </a:p>
          <a:p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dirty="0" smtClean="0"/>
              <a:t>这时候打印</a:t>
            </a:r>
            <a:r>
              <a:rPr lang="en-US" altLang="zh-CN" dirty="0"/>
              <a:t>dog</a:t>
            </a:r>
            <a:r>
              <a:rPr lang="zh-CN" altLang="en-US" dirty="0"/>
              <a:t>的</a:t>
            </a:r>
            <a:r>
              <a:rPr lang="en-US" altLang="zh-CN" dirty="0" err="1"/>
              <a:t>retainCount</a:t>
            </a:r>
            <a:r>
              <a:rPr lang="zh-CN" altLang="en-US" dirty="0"/>
              <a:t>是错误的用法</a:t>
            </a:r>
            <a:r>
              <a:rPr lang="en-US" altLang="zh-CN" dirty="0"/>
              <a:t>!!</a:t>
            </a:r>
            <a:r>
              <a:rPr lang="zh-CN" altLang="en-US" dirty="0"/>
              <a:t>因为对象已经销毁了</a:t>
            </a:r>
            <a:r>
              <a:rPr lang="en-US" altLang="zh-CN" dirty="0"/>
              <a:t>!!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对一个已经销毁</a:t>
            </a:r>
            <a:r>
              <a:rPr lang="zh-CN" altLang="en-US" dirty="0"/>
              <a:t>的对象发送消息是错误的</a:t>
            </a:r>
            <a:r>
              <a:rPr lang="en-US" altLang="zh-CN" dirty="0"/>
              <a:t>!</a:t>
            </a:r>
            <a:endParaRPr lang="fr-FR" altLang="zh-CN" dirty="0"/>
          </a:p>
          <a:p>
            <a:endParaRPr lang="fr-FR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这里执行这句话，可能会造成程序</a:t>
            </a:r>
            <a:r>
              <a:rPr lang="zh-CN" altLang="en-US" dirty="0"/>
              <a:t>的崩溃，因为</a:t>
            </a:r>
            <a:r>
              <a:rPr lang="en-US" altLang="zh-CN" dirty="0"/>
              <a:t>dog</a:t>
            </a:r>
            <a:r>
              <a:rPr lang="zh-CN" altLang="en-US" dirty="0"/>
              <a:t>对象已经销毁了，没法调用</a:t>
            </a:r>
            <a:r>
              <a:rPr lang="en-US" altLang="zh-CN" dirty="0"/>
              <a:t>dog</a:t>
            </a:r>
            <a:r>
              <a:rPr lang="zh-CN" altLang="en-US" dirty="0"/>
              <a:t>对象的方法。</a:t>
            </a:r>
          </a:p>
          <a:p>
            <a:endParaRPr lang="zh-CN" altLang="en-US" dirty="0"/>
          </a:p>
          <a:p>
            <a:r>
              <a:rPr lang="en-US" altLang="zh-CN" dirty="0"/>
              <a:t>        		</a:t>
            </a:r>
            <a:r>
              <a:rPr lang="en-US" altLang="zh-CN" dirty="0" err="1"/>
              <a:t>NSLog</a:t>
            </a:r>
            <a:r>
              <a:rPr lang="en-US" altLang="zh-CN" dirty="0"/>
              <a:t>(@"dog </a:t>
            </a:r>
            <a:r>
              <a:rPr lang="en-US" altLang="zh-CN" dirty="0" err="1"/>
              <a:t>retainCount</a:t>
            </a:r>
            <a:r>
              <a:rPr lang="en-US" altLang="zh-CN" dirty="0"/>
              <a:t> = %</a:t>
            </a:r>
            <a:r>
              <a:rPr lang="en-US" altLang="zh-CN" dirty="0" err="1"/>
              <a:t>lu</a:t>
            </a:r>
            <a:r>
              <a:rPr lang="en-US" altLang="zh-CN" dirty="0"/>
              <a:t>",[dog </a:t>
            </a:r>
            <a:r>
              <a:rPr lang="en-US" altLang="zh-CN" dirty="0" err="1"/>
              <a:t>retainCount</a:t>
            </a:r>
            <a:r>
              <a:rPr lang="en-US" altLang="zh-CN" dirty="0"/>
              <a:t>]);</a:t>
            </a:r>
          </a:p>
          <a:p>
            <a:r>
              <a:rPr lang="is-I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3 </a:t>
            </a:r>
            <a:r>
              <a:rPr lang="zh-CN" altLang="zh-CN" dirty="0"/>
              <a:t>类的复合中使用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在上面代码中，增加</a:t>
            </a:r>
            <a:r>
              <a:rPr lang="en-US" altLang="zh-CN" dirty="0" err="1"/>
              <a:t>QFPerson</a:t>
            </a:r>
            <a:r>
              <a:rPr lang="zh-CN" altLang="zh-CN" dirty="0"/>
              <a:t>类</a:t>
            </a:r>
          </a:p>
          <a:p>
            <a:r>
              <a:rPr lang="en-US" altLang="zh-CN" dirty="0"/>
              <a:t>		@interface </a:t>
            </a:r>
            <a:r>
              <a:rPr lang="en-US" altLang="zh-CN" dirty="0" err="1"/>
              <a:t>QFPerson</a:t>
            </a:r>
            <a:r>
              <a:rPr lang="en-US" altLang="zh-CN" dirty="0"/>
              <a:t> : </a:t>
            </a:r>
            <a:r>
              <a:rPr lang="en-US" altLang="zh-CN" dirty="0" err="1"/>
              <a:t>NSObject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		  // </a:t>
            </a:r>
            <a:r>
              <a:rPr lang="zh-CN" altLang="zh-CN" dirty="0"/>
              <a:t>一个人，养了一条狗（持有一条狗）</a:t>
            </a:r>
          </a:p>
          <a:p>
            <a:r>
              <a:rPr lang="en-US" altLang="zh-CN" dirty="0"/>
              <a:t>    		</a:t>
            </a:r>
            <a:r>
              <a:rPr lang="en-US" altLang="zh-CN" dirty="0" err="1"/>
              <a:t>QFDog</a:t>
            </a:r>
            <a:r>
              <a:rPr lang="en-US" altLang="zh-CN" dirty="0"/>
              <a:t> *_dog;</a:t>
            </a:r>
            <a:endParaRPr lang="zh-CN" altLang="zh-CN" dirty="0"/>
          </a:p>
          <a:p>
            <a:r>
              <a:rPr lang="en-US" altLang="zh-CN" dirty="0"/>
              <a:t>	  }</a:t>
            </a:r>
            <a:endParaRPr lang="zh-CN" altLang="zh-CN" dirty="0"/>
          </a:p>
          <a:p>
            <a:r>
              <a:rPr lang="en-US" altLang="zh-CN" dirty="0"/>
              <a:t>	  - (void)</a:t>
            </a:r>
            <a:r>
              <a:rPr lang="en-US" altLang="zh-CN" dirty="0" err="1"/>
              <a:t>setDog</a:t>
            </a:r>
            <a:r>
              <a:rPr lang="en-US" altLang="zh-CN" dirty="0"/>
              <a:t>:(</a:t>
            </a:r>
            <a:r>
              <a:rPr lang="en-US" altLang="zh-CN" dirty="0" err="1"/>
              <a:t>QFDog</a:t>
            </a:r>
            <a:r>
              <a:rPr lang="en-US" altLang="zh-CN" dirty="0"/>
              <a:t> *)dog;</a:t>
            </a:r>
            <a:endParaRPr lang="zh-CN" altLang="zh-CN" dirty="0"/>
          </a:p>
          <a:p>
            <a:r>
              <a:rPr lang="en-US" altLang="zh-CN" dirty="0"/>
              <a:t>	  - (</a:t>
            </a:r>
            <a:r>
              <a:rPr lang="en-US" altLang="zh-CN" dirty="0" err="1"/>
              <a:t>QFDog</a:t>
            </a:r>
            <a:r>
              <a:rPr lang="en-US" altLang="zh-CN" dirty="0"/>
              <a:t> *)dog;</a:t>
            </a:r>
            <a:endParaRPr lang="zh-CN" altLang="zh-CN" dirty="0"/>
          </a:p>
          <a:p>
            <a:r>
              <a:rPr lang="en-US" altLang="zh-CN" dirty="0"/>
              <a:t>	  @end</a:t>
            </a:r>
            <a:endParaRPr lang="zh-CN" altLang="zh-CN" dirty="0"/>
          </a:p>
          <a:p>
            <a:r>
              <a:rPr lang="en-US" altLang="zh-CN" dirty="0"/>
              <a:t>	  @implementation </a:t>
            </a:r>
            <a:r>
              <a:rPr lang="en-US" altLang="zh-CN" dirty="0" err="1" smtClean="0"/>
              <a:t>QFPerson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TW" altLang="en-US" dirty="0"/>
              <a:t>	  </a:t>
            </a:r>
            <a:r>
              <a:rPr lang="en-US" altLang="zh-TW" dirty="0"/>
              <a:t>// </a:t>
            </a:r>
            <a:r>
              <a:rPr lang="zh-TW" altLang="en-US" dirty="0" smtClean="0"/>
              <a:t>标准</a:t>
            </a:r>
            <a:r>
              <a:rPr lang="zh-TW" altLang="en-US" dirty="0"/>
              <a:t>写法</a:t>
            </a:r>
          </a:p>
          <a:p>
            <a:r>
              <a:rPr lang="en-US" altLang="zh-CN" dirty="0"/>
              <a:t>	  - (void)</a:t>
            </a:r>
            <a:r>
              <a:rPr lang="en-US" altLang="zh-CN" dirty="0" err="1"/>
              <a:t>setDog</a:t>
            </a:r>
            <a:r>
              <a:rPr lang="en-US" altLang="zh-CN" dirty="0"/>
              <a:t>:(</a:t>
            </a:r>
            <a:r>
              <a:rPr lang="en-US" altLang="zh-CN" dirty="0" err="1"/>
              <a:t>QFDog</a:t>
            </a:r>
            <a:r>
              <a:rPr lang="en-US" altLang="zh-CN" dirty="0"/>
              <a:t> *)dog</a:t>
            </a:r>
          </a:p>
          <a:p>
            <a:r>
              <a:rPr lang="en-US" altLang="zh-CN" dirty="0"/>
              <a:t>	  {</a:t>
            </a:r>
          </a:p>
          <a:p>
            <a:r>
              <a:rPr lang="da-DK" altLang="zh-CN" dirty="0"/>
              <a:t>    		</a:t>
            </a:r>
            <a:r>
              <a:rPr lang="da-DK" altLang="zh-CN" dirty="0" err="1"/>
              <a:t>if</a:t>
            </a:r>
            <a:r>
              <a:rPr lang="da-DK" altLang="zh-CN" dirty="0"/>
              <a:t> (_dog != dog) {</a:t>
            </a:r>
          </a:p>
          <a:p>
            <a:r>
              <a:rPr lang="en-US" altLang="zh-CN" dirty="0"/>
              <a:t>        		</a:t>
            </a:r>
            <a:r>
              <a:rPr lang="en-US" altLang="zh-CN" dirty="0" smtClean="0"/>
              <a:t>	[</a:t>
            </a:r>
            <a:r>
              <a:rPr lang="en-US" altLang="zh-CN" dirty="0"/>
              <a:t>_dog release];</a:t>
            </a:r>
          </a:p>
          <a:p>
            <a:r>
              <a:rPr lang="da-DK" altLang="zh-CN" dirty="0"/>
              <a:t>        		</a:t>
            </a:r>
            <a:r>
              <a:rPr lang="da-DK" altLang="zh-CN" dirty="0" smtClean="0"/>
              <a:t>	_dog </a:t>
            </a:r>
            <a:r>
              <a:rPr lang="da-DK" altLang="zh-CN" dirty="0"/>
              <a:t>= [dog </a:t>
            </a:r>
            <a:r>
              <a:rPr lang="da-DK" altLang="zh-CN" dirty="0" err="1"/>
              <a:t>retain</a:t>
            </a:r>
            <a:r>
              <a:rPr lang="da-DK" altLang="zh-CN" dirty="0"/>
              <a:t>];</a:t>
            </a:r>
          </a:p>
          <a:p>
            <a:r>
              <a:rPr lang="da-DK" altLang="zh-CN" dirty="0"/>
              <a:t>    	  	}</a:t>
            </a:r>
          </a:p>
          <a:p>
            <a:r>
              <a:rPr lang="da-DK" altLang="zh-CN" dirty="0"/>
              <a:t>	  }</a:t>
            </a:r>
            <a:endParaRPr lang="zh-CN" altLang="zh-CN" dirty="0"/>
          </a:p>
          <a:p>
            <a:r>
              <a:rPr lang="is-I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064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98</Words>
  <Application>Microsoft Macintosh PowerPoint</Application>
  <PresentationFormat>全屏显示(4:3)</PresentationFormat>
  <Paragraphs>234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197</cp:revision>
  <dcterms:created xsi:type="dcterms:W3CDTF">2015-06-09T02:53:44Z</dcterms:created>
  <dcterms:modified xsi:type="dcterms:W3CDTF">2015-10-08T23:40:38Z</dcterms:modified>
</cp:coreProperties>
</file>