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2" r:id="rId3"/>
    <p:sldId id="258" r:id="rId4"/>
    <p:sldId id="259" r:id="rId5"/>
    <p:sldId id="260" r:id="rId6"/>
    <p:sldId id="263" r:id="rId7"/>
    <p:sldId id="264" r:id="rId8"/>
    <p:sldId id="268" r:id="rId9"/>
    <p:sldId id="269" r:id="rId10"/>
    <p:sldId id="265" r:id="rId11"/>
    <p:sldId id="266" r:id="rId12"/>
    <p:sldId id="267" r:id="rId13"/>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803" autoAdjust="0"/>
  </p:normalViewPr>
  <p:slideViewPr>
    <p:cSldViewPr snapToGrid="0" snapToObjects="1">
      <p:cViewPr varScale="1">
        <p:scale>
          <a:sx n="87" d="100"/>
          <a:sy n="87" d="100"/>
        </p:scale>
        <p:origin x="-85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FD21AC51-7FD1-2947-A291-62C064FE610C}" type="datetimeFigureOut">
              <a:rPr kumimoji="1" lang="zh-CN" altLang="en-US" smtClean="0"/>
              <a:t>15/9/14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3820784-8E5F-F64B-B432-92E2FA3F0536}" type="slidenum">
              <a:rPr kumimoji="1" lang="zh-CN" altLang="en-US" smtClean="0"/>
              <a:t>‹#›</a:t>
            </a:fld>
            <a:endParaRPr kumimoji="1" lang="zh-CN" altLang="en-US"/>
          </a:p>
        </p:txBody>
      </p:sp>
    </p:spTree>
    <p:extLst>
      <p:ext uri="{BB962C8B-B14F-4D97-AF65-F5344CB8AC3E}">
        <p14:creationId xmlns:p14="http://schemas.microsoft.com/office/powerpoint/2010/main" val="2949816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D21AC51-7FD1-2947-A291-62C064FE610C}" type="datetimeFigureOut">
              <a:rPr kumimoji="1" lang="zh-CN" altLang="en-US" smtClean="0"/>
              <a:t>15/9/14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3820784-8E5F-F64B-B432-92E2FA3F0536}" type="slidenum">
              <a:rPr kumimoji="1" lang="zh-CN" altLang="en-US" smtClean="0"/>
              <a:t>‹#›</a:t>
            </a:fld>
            <a:endParaRPr kumimoji="1" lang="zh-CN" altLang="en-US"/>
          </a:p>
        </p:txBody>
      </p:sp>
    </p:spTree>
    <p:extLst>
      <p:ext uri="{BB962C8B-B14F-4D97-AF65-F5344CB8AC3E}">
        <p14:creationId xmlns:p14="http://schemas.microsoft.com/office/powerpoint/2010/main" val="3752942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D21AC51-7FD1-2947-A291-62C064FE610C}" type="datetimeFigureOut">
              <a:rPr kumimoji="1" lang="zh-CN" altLang="en-US" smtClean="0"/>
              <a:t>15/9/14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3820784-8E5F-F64B-B432-92E2FA3F0536}" type="slidenum">
              <a:rPr kumimoji="1" lang="zh-CN" altLang="en-US" smtClean="0"/>
              <a:t>‹#›</a:t>
            </a:fld>
            <a:endParaRPr kumimoji="1" lang="zh-CN" altLang="en-US"/>
          </a:p>
        </p:txBody>
      </p:sp>
    </p:spTree>
    <p:extLst>
      <p:ext uri="{BB962C8B-B14F-4D97-AF65-F5344CB8AC3E}">
        <p14:creationId xmlns:p14="http://schemas.microsoft.com/office/powerpoint/2010/main" val="2551751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D21AC51-7FD1-2947-A291-62C064FE610C}" type="datetimeFigureOut">
              <a:rPr kumimoji="1" lang="zh-CN" altLang="en-US" smtClean="0"/>
              <a:t>15/9/14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3820784-8E5F-F64B-B432-92E2FA3F0536}" type="slidenum">
              <a:rPr kumimoji="1" lang="zh-CN" altLang="en-US" smtClean="0"/>
              <a:t>‹#›</a:t>
            </a:fld>
            <a:endParaRPr kumimoji="1" lang="zh-CN" altLang="en-US"/>
          </a:p>
        </p:txBody>
      </p:sp>
    </p:spTree>
    <p:extLst>
      <p:ext uri="{BB962C8B-B14F-4D97-AF65-F5344CB8AC3E}">
        <p14:creationId xmlns:p14="http://schemas.microsoft.com/office/powerpoint/2010/main" val="730800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FD21AC51-7FD1-2947-A291-62C064FE610C}" type="datetimeFigureOut">
              <a:rPr kumimoji="1" lang="zh-CN" altLang="en-US" smtClean="0"/>
              <a:t>15/9/14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3820784-8E5F-F64B-B432-92E2FA3F0536}" type="slidenum">
              <a:rPr kumimoji="1" lang="zh-CN" altLang="en-US" smtClean="0"/>
              <a:t>‹#›</a:t>
            </a:fld>
            <a:endParaRPr kumimoji="1" lang="zh-CN" altLang="en-US"/>
          </a:p>
        </p:txBody>
      </p:sp>
    </p:spTree>
    <p:extLst>
      <p:ext uri="{BB962C8B-B14F-4D97-AF65-F5344CB8AC3E}">
        <p14:creationId xmlns:p14="http://schemas.microsoft.com/office/powerpoint/2010/main" val="1263287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FD21AC51-7FD1-2947-A291-62C064FE610C}" type="datetimeFigureOut">
              <a:rPr kumimoji="1" lang="zh-CN" altLang="en-US" smtClean="0"/>
              <a:t>15/9/14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3820784-8E5F-F64B-B432-92E2FA3F0536}" type="slidenum">
              <a:rPr kumimoji="1" lang="zh-CN" altLang="en-US" smtClean="0"/>
              <a:t>‹#›</a:t>
            </a:fld>
            <a:endParaRPr kumimoji="1" lang="zh-CN" altLang="en-US"/>
          </a:p>
        </p:txBody>
      </p:sp>
    </p:spTree>
    <p:extLst>
      <p:ext uri="{BB962C8B-B14F-4D97-AF65-F5344CB8AC3E}">
        <p14:creationId xmlns:p14="http://schemas.microsoft.com/office/powerpoint/2010/main" val="2168199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FD21AC51-7FD1-2947-A291-62C064FE610C}" type="datetimeFigureOut">
              <a:rPr kumimoji="1" lang="zh-CN" altLang="en-US" smtClean="0"/>
              <a:t>15/9/14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03820784-8E5F-F64B-B432-92E2FA3F0536}" type="slidenum">
              <a:rPr kumimoji="1" lang="zh-CN" altLang="en-US" smtClean="0"/>
              <a:t>‹#›</a:t>
            </a:fld>
            <a:endParaRPr kumimoji="1" lang="zh-CN" altLang="en-US"/>
          </a:p>
        </p:txBody>
      </p:sp>
    </p:spTree>
    <p:extLst>
      <p:ext uri="{BB962C8B-B14F-4D97-AF65-F5344CB8AC3E}">
        <p14:creationId xmlns:p14="http://schemas.microsoft.com/office/powerpoint/2010/main" val="131905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FD21AC51-7FD1-2947-A291-62C064FE610C}" type="datetimeFigureOut">
              <a:rPr kumimoji="1" lang="zh-CN" altLang="en-US" smtClean="0"/>
              <a:t>15/9/14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03820784-8E5F-F64B-B432-92E2FA3F0536}" type="slidenum">
              <a:rPr kumimoji="1" lang="zh-CN" altLang="en-US" smtClean="0"/>
              <a:t>‹#›</a:t>
            </a:fld>
            <a:endParaRPr kumimoji="1" lang="zh-CN" altLang="en-US"/>
          </a:p>
        </p:txBody>
      </p:sp>
    </p:spTree>
    <p:extLst>
      <p:ext uri="{BB962C8B-B14F-4D97-AF65-F5344CB8AC3E}">
        <p14:creationId xmlns:p14="http://schemas.microsoft.com/office/powerpoint/2010/main" val="776876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21AC51-7FD1-2947-A291-62C064FE610C}" type="datetimeFigureOut">
              <a:rPr kumimoji="1" lang="zh-CN" altLang="en-US" smtClean="0"/>
              <a:t>15/9/14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03820784-8E5F-F64B-B432-92E2FA3F0536}" type="slidenum">
              <a:rPr kumimoji="1" lang="zh-CN" altLang="en-US" smtClean="0"/>
              <a:t>‹#›</a:t>
            </a:fld>
            <a:endParaRPr kumimoji="1" lang="zh-CN" altLang="en-US"/>
          </a:p>
        </p:txBody>
      </p:sp>
    </p:spTree>
    <p:extLst>
      <p:ext uri="{BB962C8B-B14F-4D97-AF65-F5344CB8AC3E}">
        <p14:creationId xmlns:p14="http://schemas.microsoft.com/office/powerpoint/2010/main" val="232879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FD21AC51-7FD1-2947-A291-62C064FE610C}" type="datetimeFigureOut">
              <a:rPr kumimoji="1" lang="zh-CN" altLang="en-US" smtClean="0"/>
              <a:t>15/9/14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3820784-8E5F-F64B-B432-92E2FA3F0536}" type="slidenum">
              <a:rPr kumimoji="1" lang="zh-CN" altLang="en-US" smtClean="0"/>
              <a:t>‹#›</a:t>
            </a:fld>
            <a:endParaRPr kumimoji="1" lang="zh-CN" altLang="en-US"/>
          </a:p>
        </p:txBody>
      </p:sp>
    </p:spTree>
    <p:extLst>
      <p:ext uri="{BB962C8B-B14F-4D97-AF65-F5344CB8AC3E}">
        <p14:creationId xmlns:p14="http://schemas.microsoft.com/office/powerpoint/2010/main" val="2630081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FD21AC51-7FD1-2947-A291-62C064FE610C}" type="datetimeFigureOut">
              <a:rPr kumimoji="1" lang="zh-CN" altLang="en-US" smtClean="0"/>
              <a:t>15/9/14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3820784-8E5F-F64B-B432-92E2FA3F0536}" type="slidenum">
              <a:rPr kumimoji="1" lang="zh-CN" altLang="en-US" smtClean="0"/>
              <a:t>‹#›</a:t>
            </a:fld>
            <a:endParaRPr kumimoji="1" lang="zh-CN" altLang="en-US"/>
          </a:p>
        </p:txBody>
      </p:sp>
    </p:spTree>
    <p:extLst>
      <p:ext uri="{BB962C8B-B14F-4D97-AF65-F5344CB8AC3E}">
        <p14:creationId xmlns:p14="http://schemas.microsoft.com/office/powerpoint/2010/main" val="19118743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1AC51-7FD1-2947-A291-62C064FE610C}" type="datetimeFigureOut">
              <a:rPr kumimoji="1" lang="zh-CN" altLang="en-US" smtClean="0"/>
              <a:t>15/9/14</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820784-8E5F-F64B-B432-92E2FA3F0536}" type="slidenum">
              <a:rPr kumimoji="1" lang="zh-CN" altLang="en-US" smtClean="0"/>
              <a:t>‹#›</a:t>
            </a:fld>
            <a:endParaRPr kumimoji="1" lang="zh-CN" altLang="en-US"/>
          </a:p>
        </p:txBody>
      </p:sp>
    </p:spTree>
    <p:extLst>
      <p:ext uri="{BB962C8B-B14F-4D97-AF65-F5344CB8AC3E}">
        <p14:creationId xmlns:p14="http://schemas.microsoft.com/office/powerpoint/2010/main" val="2462831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hyperlink" Target="https://api.douban.com/v2/book/1220562?apikey=02970273f8e1e22a07c5075beaa5a67e" TargetMode="External"/><Relationship Id="rId4" Type="http://schemas.openxmlformats.org/officeDocument/2006/relationships/hyperlink" Target="https://api.douban.com/v2/book/1220562?apikey=0cec39ab7e45d21d26c4ad027ad17657" TargetMode="External"/><Relationship Id="rId5" Type="http://schemas.openxmlformats.org/officeDocument/2006/relationships/hyperlink" Target="https://api.douban.com/v2/book/1220562?apikey=091f3da6818cf3821b5db8f384a6da86" TargetMode="External"/><Relationship Id="rId6" Type="http://schemas.openxmlformats.org/officeDocument/2006/relationships/hyperlink" Target="https://api.douban.com/v2/book/1220562?apikey=08b01a7cbae005081a104f7630a00f18" TargetMode="External"/><Relationship Id="rId7" Type="http://schemas.openxmlformats.org/officeDocument/2006/relationships/hyperlink" Target="https://api.douban.com/v2/book/1220562?apikey=0b479c61766dc7d721d6d52463495785" TargetMode="External"/><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hyperlink" Target="http://api.douban.com/v2/movie/us_box?apikey=02970273f8e1e22a07c5075beaa5a67e" TargetMode="External"/><Relationship Id="rId4" Type="http://schemas.openxmlformats.org/officeDocument/2006/relationships/hyperlink" Target="http://api.douban.com/v2/movie/us_box?apikey=0cec39ab7e45d21d26c4ad027ad17657" TargetMode="External"/><Relationship Id="rId5" Type="http://schemas.openxmlformats.org/officeDocument/2006/relationships/hyperlink" Target="http://api.douban.com/v2/movie/us_box?apikey=091f3da6818cf3821b5db8f384a6da86" TargetMode="External"/><Relationship Id="rId6" Type="http://schemas.openxmlformats.org/officeDocument/2006/relationships/hyperlink" Target="http://api.douban.com/v2/movie/us_box?apikey=08b01a7cbae005081a104f7630a00f18" TargetMode="External"/><Relationship Id="rId7" Type="http://schemas.openxmlformats.org/officeDocument/2006/relationships/hyperlink" Target="http://api.douban.com/v2/movie/us_box?apikey=0b479c61766dc7d721d6d52463495785" TargetMode="External"/><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484244" y="325119"/>
            <a:ext cx="8042975" cy="4154983"/>
          </a:xfrm>
          <a:prstGeom prst="rect">
            <a:avLst/>
          </a:prstGeom>
        </p:spPr>
        <p:txBody>
          <a:bodyPr wrap="square">
            <a:spAutoFit/>
          </a:bodyPr>
          <a:lstStyle/>
          <a:p>
            <a:endParaRPr lang="en-US" altLang="zh-CN" sz="2400" dirty="0"/>
          </a:p>
          <a:p>
            <a:endParaRPr lang="en-US" altLang="zh-CN" sz="2400" dirty="0" smtClean="0"/>
          </a:p>
          <a:p>
            <a:r>
              <a:rPr lang="zh-CN" altLang="en-US" sz="2400" dirty="0" smtClean="0"/>
              <a:t>学习目标</a:t>
            </a:r>
            <a:endParaRPr lang="en-US" altLang="zh-CN" sz="2400" dirty="0" smtClean="0"/>
          </a:p>
          <a:p>
            <a:endParaRPr lang="zh-CN" altLang="en-US" sz="2400" dirty="0"/>
          </a:p>
          <a:p>
            <a:r>
              <a:rPr lang="zh-TW" altLang="en-US" sz="2400" dirty="0"/>
              <a:t>	</a:t>
            </a:r>
            <a:r>
              <a:rPr lang="en-US" altLang="zh-TW" sz="2400" dirty="0"/>
              <a:t>1.http</a:t>
            </a:r>
            <a:r>
              <a:rPr lang="zh-TW" altLang="en-US" sz="2400" dirty="0" smtClean="0"/>
              <a:t>协议</a:t>
            </a:r>
            <a:endParaRPr lang="en-US" altLang="zh-TW" sz="2400" dirty="0" smtClean="0"/>
          </a:p>
          <a:p>
            <a:endParaRPr lang="zh-TW" altLang="en-US" sz="2400" dirty="0"/>
          </a:p>
          <a:p>
            <a:r>
              <a:rPr lang="zh-TW" altLang="en-US" sz="2400" dirty="0"/>
              <a:t>	</a:t>
            </a:r>
            <a:r>
              <a:rPr lang="en-US" altLang="zh-TW" sz="2400" dirty="0"/>
              <a:t>2.NSURL</a:t>
            </a:r>
            <a:r>
              <a:rPr lang="zh-TW" altLang="en-US" sz="2400" dirty="0" smtClean="0"/>
              <a:t>初步认识</a:t>
            </a:r>
            <a:endParaRPr lang="en-US" altLang="zh-TW" sz="2400" dirty="0" smtClean="0"/>
          </a:p>
          <a:p>
            <a:endParaRPr lang="zh-TW" altLang="en-US" sz="2400" dirty="0"/>
          </a:p>
          <a:p>
            <a:r>
              <a:rPr lang="cs-CZ" altLang="zh-CN" sz="2400" dirty="0"/>
              <a:t>	3.json</a:t>
            </a:r>
            <a:r>
              <a:rPr lang="zh-CN" altLang="cs-CZ" sz="2400" dirty="0" smtClean="0"/>
              <a:t>解析</a:t>
            </a:r>
            <a:endParaRPr lang="en-US" altLang="zh-CN" sz="2400" dirty="0" smtClean="0"/>
          </a:p>
          <a:p>
            <a:endParaRPr lang="zh-CN" altLang="cs-CZ" sz="2400" dirty="0"/>
          </a:p>
          <a:p>
            <a:r>
              <a:rPr lang="zh-CN" altLang="en-US" sz="2400" dirty="0"/>
              <a:t>	</a:t>
            </a:r>
            <a:r>
              <a:rPr lang="en-US" altLang="zh-CN" sz="2400" dirty="0"/>
              <a:t>4.</a:t>
            </a:r>
            <a:r>
              <a:rPr lang="zh-CN" altLang="en-US" sz="2400" dirty="0"/>
              <a:t>利用模型（</a:t>
            </a:r>
            <a:r>
              <a:rPr lang="en-US" altLang="zh-CN" sz="2400" dirty="0"/>
              <a:t>model</a:t>
            </a:r>
            <a:r>
              <a:rPr lang="zh-CN" altLang="en-US" sz="2400" dirty="0"/>
              <a:t>）保存数据</a:t>
            </a:r>
            <a:endParaRPr lang="zh-CN" altLang="en-US" dirty="0"/>
          </a:p>
        </p:txBody>
      </p:sp>
    </p:spTree>
    <p:extLst>
      <p:ext uri="{BB962C8B-B14F-4D97-AF65-F5344CB8AC3E}">
        <p14:creationId xmlns:p14="http://schemas.microsoft.com/office/powerpoint/2010/main" val="163313525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156954" y="163897"/>
            <a:ext cx="8987046" cy="5632312"/>
          </a:xfrm>
          <a:prstGeom prst="rect">
            <a:avLst/>
          </a:prstGeom>
        </p:spPr>
        <p:txBody>
          <a:bodyPr wrap="square">
            <a:spAutoFit/>
          </a:bodyPr>
          <a:lstStyle/>
          <a:p>
            <a:endParaRPr lang="en-US" altLang="zh-CN" b="1" dirty="0" smtClean="0"/>
          </a:p>
          <a:p>
            <a:r>
              <a:rPr lang="zh-CN" altLang="en-US" b="1" dirty="0" smtClean="0"/>
              <a:t>接口：</a:t>
            </a:r>
            <a:endParaRPr lang="en-US" altLang="zh-CN" b="1" dirty="0" smtClean="0"/>
          </a:p>
          <a:p>
            <a:endParaRPr lang="en-US" altLang="zh-CN" b="1" dirty="0" smtClean="0"/>
          </a:p>
          <a:p>
            <a:r>
              <a:rPr lang="en-US" altLang="zh-TW" dirty="0"/>
              <a:t>http://10.0.8.8/</a:t>
            </a:r>
            <a:r>
              <a:rPr lang="en-US" altLang="zh-TW" dirty="0" err="1"/>
              <a:t>sns</a:t>
            </a:r>
            <a:r>
              <a:rPr lang="en-US" altLang="zh-TW" dirty="0"/>
              <a:t>/my/</a:t>
            </a:r>
            <a:r>
              <a:rPr lang="en-US" altLang="zh-TW" dirty="0" err="1"/>
              <a:t>login.php</a:t>
            </a:r>
            <a:r>
              <a:rPr lang="zh-TW" altLang="en-US" dirty="0"/>
              <a:t>（千锋</a:t>
            </a:r>
            <a:r>
              <a:rPr lang="en-US" altLang="zh-TW" dirty="0"/>
              <a:t>SNS</a:t>
            </a:r>
            <a:r>
              <a:rPr lang="zh-TW" altLang="en-US" dirty="0"/>
              <a:t>登录接口</a:t>
            </a:r>
            <a:r>
              <a:rPr lang="zh-TW" altLang="en-US" dirty="0" smtClean="0"/>
              <a:t>）</a:t>
            </a:r>
            <a:endParaRPr lang="en-US" altLang="zh-TW" dirty="0" smtClean="0"/>
          </a:p>
          <a:p>
            <a:endParaRPr lang="en-US" altLang="zh-TW" dirty="0"/>
          </a:p>
          <a:p>
            <a:endParaRPr lang="zh-TW" altLang="en-US" dirty="0"/>
          </a:p>
          <a:p>
            <a:endParaRPr lang="zh-TW" altLang="en-US" dirty="0"/>
          </a:p>
          <a:p>
            <a:r>
              <a:rPr lang="en-US" altLang="zh-TW" dirty="0"/>
              <a:t>http://1000phone.net:8088/app/</a:t>
            </a:r>
            <a:r>
              <a:rPr lang="en-US" altLang="zh-TW" dirty="0" err="1"/>
              <a:t>taobao</a:t>
            </a:r>
            <a:r>
              <a:rPr lang="en-US" altLang="zh-TW" dirty="0"/>
              <a:t>/</a:t>
            </a:r>
            <a:r>
              <a:rPr lang="en-US" altLang="zh-TW" dirty="0" err="1"/>
              <a:t>api</a:t>
            </a:r>
            <a:r>
              <a:rPr lang="en-US" altLang="zh-TW" dirty="0"/>
              <a:t>/</a:t>
            </a:r>
            <a:r>
              <a:rPr lang="en-US" altLang="zh-TW" dirty="0" err="1"/>
              <a:t>get_list.php?cate_id</a:t>
            </a:r>
            <a:r>
              <a:rPr lang="en-US" altLang="zh-TW" dirty="0"/>
              <a:t>=2729</a:t>
            </a:r>
            <a:r>
              <a:rPr lang="zh-TW" altLang="en-US" dirty="0"/>
              <a:t>（千锋淘宝商品）</a:t>
            </a:r>
          </a:p>
          <a:p>
            <a:endParaRPr lang="en-US" altLang="zh-TW" dirty="0" smtClean="0"/>
          </a:p>
          <a:p>
            <a:endParaRPr lang="en-US" altLang="zh-TW" dirty="0"/>
          </a:p>
          <a:p>
            <a:endParaRPr lang="zh-TW" altLang="en-US" dirty="0"/>
          </a:p>
          <a:p>
            <a:r>
              <a:rPr lang="zh-TW" altLang="en-US" dirty="0"/>
              <a:t>专题</a:t>
            </a:r>
          </a:p>
          <a:p>
            <a:r>
              <a:rPr lang="en-US" altLang="zh-CN" dirty="0"/>
              <a:t>http://iappfree.candou.com:8080/free/</a:t>
            </a:r>
            <a:r>
              <a:rPr lang="en-US" altLang="zh-CN" dirty="0" err="1"/>
              <a:t>special?page</a:t>
            </a:r>
            <a:r>
              <a:rPr lang="en-US" altLang="zh-CN" dirty="0"/>
              <a:t>=1&amp;limit=</a:t>
            </a:r>
            <a:r>
              <a:rPr lang="en-US" altLang="zh-CN" dirty="0" smtClean="0"/>
              <a:t>5</a:t>
            </a:r>
          </a:p>
          <a:p>
            <a:endParaRPr lang="en-US" altLang="zh-CN" dirty="0"/>
          </a:p>
          <a:p>
            <a:endParaRPr lang="en-US" altLang="zh-CN" dirty="0"/>
          </a:p>
          <a:p>
            <a:endParaRPr lang="en-US" altLang="zh-CN" dirty="0"/>
          </a:p>
          <a:p>
            <a:r>
              <a:rPr lang="zh-CN" altLang="en-US" dirty="0"/>
              <a:t>免费</a:t>
            </a:r>
          </a:p>
          <a:p>
            <a:r>
              <a:rPr lang="en-US" altLang="zh-CN" dirty="0"/>
              <a:t>http://iappfree.candou.com:8080/free/applications/</a:t>
            </a:r>
            <a:r>
              <a:rPr lang="en-US" altLang="zh-CN" dirty="0" err="1"/>
              <a:t>free?currency</a:t>
            </a:r>
            <a:r>
              <a:rPr lang="en-US" altLang="zh-CN" dirty="0"/>
              <a:t>=</a:t>
            </a:r>
            <a:r>
              <a:rPr lang="en-US" altLang="zh-CN" dirty="0" err="1"/>
              <a:t>rmb&amp;page</a:t>
            </a:r>
            <a:r>
              <a:rPr lang="en-US" altLang="zh-CN" dirty="0"/>
              <a:t>=1</a:t>
            </a:r>
            <a:endParaRPr lang="en-US" altLang="zh-CN" u="sng" dirty="0"/>
          </a:p>
          <a:p>
            <a:endParaRPr lang="en-US" altLang="zh-CN" u="sng" dirty="0"/>
          </a:p>
          <a:p>
            <a:endParaRPr lang="en-US" altLang="zh-CN" u="sng" dirty="0"/>
          </a:p>
        </p:txBody>
      </p:sp>
    </p:spTree>
    <p:extLst>
      <p:ext uri="{BB962C8B-B14F-4D97-AF65-F5344CB8AC3E}">
        <p14:creationId xmlns:p14="http://schemas.microsoft.com/office/powerpoint/2010/main" val="95159375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174793" y="178019"/>
            <a:ext cx="8858608" cy="5909311"/>
          </a:xfrm>
          <a:prstGeom prst="rect">
            <a:avLst/>
          </a:prstGeom>
        </p:spPr>
        <p:txBody>
          <a:bodyPr wrap="square">
            <a:spAutoFit/>
          </a:bodyPr>
          <a:lstStyle/>
          <a:p>
            <a:endParaRPr lang="zh-CN" altLang="en-US" dirty="0"/>
          </a:p>
          <a:p>
            <a:r>
              <a:rPr lang="zh-CN" altLang="en-US" dirty="0"/>
              <a:t>豆瓣图书</a:t>
            </a:r>
            <a:r>
              <a:rPr lang="zh-CN" altLang="en-US" dirty="0" smtClean="0"/>
              <a:t>：</a:t>
            </a:r>
            <a:endParaRPr lang="en-US" altLang="zh-CN" dirty="0" smtClean="0"/>
          </a:p>
          <a:p>
            <a:endParaRPr lang="zh-CN" altLang="en-US" dirty="0"/>
          </a:p>
          <a:p>
            <a:r>
              <a:rPr lang="zh-CN" altLang="nl-NL" dirty="0"/>
              <a:t>一</a:t>
            </a:r>
            <a:r>
              <a:rPr lang="zh-CN" altLang="nl-NL" dirty="0" smtClean="0"/>
              <a:t>：</a:t>
            </a:r>
            <a:endParaRPr lang="en-US" altLang="zh-CN" dirty="0" smtClean="0"/>
          </a:p>
          <a:p>
            <a:r>
              <a:rPr lang="nl-NL" altLang="zh-CN" dirty="0" smtClean="0">
                <a:hlinkClick r:id="rId3"/>
              </a:rPr>
              <a:t>https</a:t>
            </a:r>
            <a:r>
              <a:rPr lang="nl-NL" altLang="zh-CN" dirty="0">
                <a:hlinkClick r:id="rId3"/>
              </a:rPr>
              <a:t>://api.douban.com/v2/book/</a:t>
            </a:r>
            <a:r>
              <a:rPr lang="nl-NL" altLang="zh-CN" dirty="0" smtClean="0">
                <a:hlinkClick r:id="rId3"/>
              </a:rPr>
              <a:t>1220562?apikey</a:t>
            </a:r>
            <a:r>
              <a:rPr lang="nl-NL" altLang="zh-CN" dirty="0">
                <a:hlinkClick r:id="rId3"/>
              </a:rPr>
              <a:t>=</a:t>
            </a:r>
            <a:r>
              <a:rPr lang="nl-NL" altLang="zh-CN" dirty="0" smtClean="0">
                <a:hlinkClick r:id="rId3"/>
              </a:rPr>
              <a:t>02970273f8e1e22a07c5075beaa5a67e</a:t>
            </a:r>
            <a:endParaRPr lang="nl-NL" altLang="zh-CN" dirty="0" smtClean="0"/>
          </a:p>
          <a:p>
            <a:endParaRPr lang="nl-NL" altLang="zh-CN" dirty="0"/>
          </a:p>
          <a:p>
            <a:r>
              <a:rPr lang="zh-CN" altLang="nl-NL" dirty="0"/>
              <a:t>二：</a:t>
            </a:r>
            <a:r>
              <a:rPr lang="nl-NL" altLang="zh-CN" dirty="0">
                <a:hlinkClick r:id="rId4"/>
              </a:rPr>
              <a:t>https://api.douban.com/v2/book/1220562?apikey=</a:t>
            </a:r>
            <a:r>
              <a:rPr lang="nl-NL" altLang="zh-CN" dirty="0" smtClean="0">
                <a:hlinkClick r:id="rId4"/>
              </a:rPr>
              <a:t>0cec39ab7e45d21d26c4ad027ad17657</a:t>
            </a:r>
            <a:endParaRPr lang="nl-NL" altLang="zh-CN" dirty="0" smtClean="0"/>
          </a:p>
          <a:p>
            <a:endParaRPr lang="nl-NL" altLang="zh-CN" dirty="0"/>
          </a:p>
          <a:p>
            <a:r>
              <a:rPr lang="zh-CN" altLang="nl-NL" dirty="0"/>
              <a:t>三：</a:t>
            </a:r>
            <a:r>
              <a:rPr lang="nl-NL" altLang="zh-CN" dirty="0">
                <a:hlinkClick r:id="rId5"/>
              </a:rPr>
              <a:t>https://api.douban.com/v2/book/1220562?apikey=</a:t>
            </a:r>
            <a:r>
              <a:rPr lang="nl-NL" altLang="zh-CN" dirty="0" smtClean="0">
                <a:hlinkClick r:id="rId5"/>
              </a:rPr>
              <a:t>091f3da6818cf3821b5db8f384a6da86</a:t>
            </a:r>
            <a:endParaRPr lang="nl-NL" altLang="zh-CN" dirty="0" smtClean="0"/>
          </a:p>
          <a:p>
            <a:endParaRPr lang="nl-NL" altLang="zh-CN" dirty="0"/>
          </a:p>
          <a:p>
            <a:r>
              <a:rPr lang="zh-CN" altLang="nl-NL" dirty="0"/>
              <a:t>四：</a:t>
            </a:r>
            <a:r>
              <a:rPr lang="nl-NL" altLang="zh-CN" dirty="0">
                <a:hlinkClick r:id="rId6"/>
              </a:rPr>
              <a:t>https://api.douban.com/v2/book/1220562?apikey=</a:t>
            </a:r>
            <a:r>
              <a:rPr lang="nl-NL" altLang="zh-CN" dirty="0" smtClean="0">
                <a:hlinkClick r:id="rId6"/>
              </a:rPr>
              <a:t>08b01a7cbae005081a104f7630a00f18</a:t>
            </a:r>
            <a:endParaRPr lang="nl-NL" altLang="zh-CN" dirty="0" smtClean="0"/>
          </a:p>
          <a:p>
            <a:endParaRPr lang="nl-NL" altLang="zh-CN" dirty="0"/>
          </a:p>
          <a:p>
            <a:r>
              <a:rPr lang="zh-CN" altLang="nl-NL" dirty="0"/>
              <a:t>五：</a:t>
            </a:r>
            <a:r>
              <a:rPr lang="nl-NL" altLang="zh-CN" dirty="0">
                <a:hlinkClick r:id="rId7"/>
              </a:rPr>
              <a:t>https://api.douban.com/v2/book/1220562?apikey=</a:t>
            </a:r>
            <a:r>
              <a:rPr lang="nl-NL" altLang="zh-CN" dirty="0" smtClean="0">
                <a:hlinkClick r:id="rId7"/>
              </a:rPr>
              <a:t>0b479c61766dc7d721d6d52463495785</a:t>
            </a:r>
            <a:endParaRPr lang="nl-NL" altLang="zh-CN" dirty="0" smtClean="0"/>
          </a:p>
          <a:p>
            <a:endParaRPr lang="nl-NL" altLang="zh-CN" dirty="0"/>
          </a:p>
          <a:p>
            <a:r>
              <a:rPr lang="zh-CN" altLang="nl-NL" dirty="0"/>
              <a:t>六：</a:t>
            </a:r>
            <a:r>
              <a:rPr lang="nl-NL" altLang="zh-CN" dirty="0" err="1"/>
              <a:t>https</a:t>
            </a:r>
            <a:r>
              <a:rPr lang="nl-NL" altLang="zh-CN" dirty="0"/>
              <a:t>://</a:t>
            </a:r>
            <a:r>
              <a:rPr lang="nl-NL" altLang="zh-CN" dirty="0" err="1"/>
              <a:t>api.douban.com</a:t>
            </a:r>
            <a:r>
              <a:rPr lang="nl-NL" altLang="zh-CN" dirty="0"/>
              <a:t>/v2/</a:t>
            </a:r>
            <a:r>
              <a:rPr lang="nl-NL" altLang="zh-CN" dirty="0" err="1"/>
              <a:t>book</a:t>
            </a:r>
            <a:r>
              <a:rPr lang="nl-NL" altLang="zh-CN" dirty="0"/>
              <a:t>/1220562?apikey=0305449cf6bb6dfc090fcdd6e43249f4</a:t>
            </a:r>
            <a:endParaRPr lang="en-US" altLang="zh-CN" dirty="0" smtClean="0"/>
          </a:p>
          <a:p>
            <a:endParaRPr lang="en-US" altLang="zh-CN" dirty="0" smtClean="0"/>
          </a:p>
        </p:txBody>
      </p:sp>
    </p:spTree>
    <p:extLst>
      <p:ext uri="{BB962C8B-B14F-4D97-AF65-F5344CB8AC3E}">
        <p14:creationId xmlns:p14="http://schemas.microsoft.com/office/powerpoint/2010/main" val="21816125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174793" y="178019"/>
            <a:ext cx="8858608" cy="5909311"/>
          </a:xfrm>
          <a:prstGeom prst="rect">
            <a:avLst/>
          </a:prstGeom>
        </p:spPr>
        <p:txBody>
          <a:bodyPr wrap="square">
            <a:spAutoFit/>
          </a:bodyPr>
          <a:lstStyle/>
          <a:p>
            <a:endParaRPr lang="zh-CN" altLang="en-US" dirty="0"/>
          </a:p>
          <a:p>
            <a:r>
              <a:rPr lang="zh-CN" altLang="en-US" dirty="0"/>
              <a:t>豆瓣电影</a:t>
            </a:r>
            <a:r>
              <a:rPr lang="en-US" altLang="zh-CN" dirty="0"/>
              <a:t>top250</a:t>
            </a:r>
            <a:r>
              <a:rPr lang="zh-CN" altLang="en-US" dirty="0" smtClean="0"/>
              <a:t>：</a:t>
            </a:r>
            <a:endParaRPr lang="en-US" altLang="zh-CN" dirty="0" smtClean="0"/>
          </a:p>
          <a:p>
            <a:endParaRPr lang="zh-CN" altLang="en-US" dirty="0"/>
          </a:p>
          <a:p>
            <a:r>
              <a:rPr lang="zh-CN" altLang="nl-NL" dirty="0"/>
              <a:t>一：</a:t>
            </a:r>
            <a:r>
              <a:rPr lang="nl-NL" altLang="zh-CN" dirty="0">
                <a:hlinkClick r:id="rId3"/>
              </a:rPr>
              <a:t>http://api.douban.com/v2/movie/us_box?apikey=</a:t>
            </a:r>
            <a:r>
              <a:rPr lang="nl-NL" altLang="zh-CN" dirty="0" smtClean="0">
                <a:hlinkClick r:id="rId3"/>
              </a:rPr>
              <a:t>02970273f8e1e22a07c5075beaa5a67e</a:t>
            </a:r>
            <a:endParaRPr lang="nl-NL" altLang="zh-CN" dirty="0" smtClean="0"/>
          </a:p>
          <a:p>
            <a:endParaRPr lang="nl-NL" altLang="zh-CN" dirty="0"/>
          </a:p>
          <a:p>
            <a:r>
              <a:rPr lang="zh-CN" altLang="nl-NL" dirty="0"/>
              <a:t>二：</a:t>
            </a:r>
            <a:r>
              <a:rPr lang="nl-NL" altLang="zh-CN" dirty="0">
                <a:hlinkClick r:id="rId4"/>
              </a:rPr>
              <a:t>http://api.douban.com/v2/movie/us_box?apikey=</a:t>
            </a:r>
            <a:r>
              <a:rPr lang="nl-NL" altLang="zh-CN" dirty="0" smtClean="0">
                <a:hlinkClick r:id="rId4"/>
              </a:rPr>
              <a:t>0cec39ab7e45d21d26c4ad027ad17657</a:t>
            </a:r>
            <a:endParaRPr lang="nl-NL" altLang="zh-CN" dirty="0" smtClean="0"/>
          </a:p>
          <a:p>
            <a:endParaRPr lang="nl-NL" altLang="zh-CN" dirty="0"/>
          </a:p>
          <a:p>
            <a:r>
              <a:rPr lang="zh-CN" altLang="nl-NL" dirty="0"/>
              <a:t>三：</a:t>
            </a:r>
            <a:r>
              <a:rPr lang="nl-NL" altLang="zh-CN" dirty="0">
                <a:hlinkClick r:id="rId5"/>
              </a:rPr>
              <a:t>http://api.douban.com/v2/movie/us_box?apikey=</a:t>
            </a:r>
            <a:r>
              <a:rPr lang="nl-NL" altLang="zh-CN" dirty="0" smtClean="0">
                <a:hlinkClick r:id="rId5"/>
              </a:rPr>
              <a:t>091f3da6818cf3821b5db8f384a6da86</a:t>
            </a:r>
            <a:endParaRPr lang="nl-NL" altLang="zh-CN" dirty="0" smtClean="0"/>
          </a:p>
          <a:p>
            <a:endParaRPr lang="nl-NL" altLang="zh-CN" dirty="0"/>
          </a:p>
          <a:p>
            <a:r>
              <a:rPr lang="zh-CN" altLang="nl-NL" dirty="0"/>
              <a:t>四：</a:t>
            </a:r>
            <a:r>
              <a:rPr lang="nl-NL" altLang="zh-CN" dirty="0">
                <a:hlinkClick r:id="rId6"/>
              </a:rPr>
              <a:t>http://api.douban.com/v2/movie/us_box?apikey=</a:t>
            </a:r>
            <a:r>
              <a:rPr lang="nl-NL" altLang="zh-CN" dirty="0" smtClean="0">
                <a:hlinkClick r:id="rId6"/>
              </a:rPr>
              <a:t>08b01a7cbae005081a104f7630a00f18</a:t>
            </a:r>
            <a:endParaRPr lang="nl-NL" altLang="zh-CN" dirty="0" smtClean="0"/>
          </a:p>
          <a:p>
            <a:endParaRPr lang="nl-NL" altLang="zh-CN" dirty="0" smtClean="0"/>
          </a:p>
          <a:p>
            <a:endParaRPr lang="nl-NL" altLang="zh-CN" dirty="0"/>
          </a:p>
          <a:p>
            <a:r>
              <a:rPr lang="zh-CN" altLang="nl-NL" dirty="0"/>
              <a:t>五：</a:t>
            </a:r>
            <a:r>
              <a:rPr lang="nl-NL" altLang="zh-CN" dirty="0">
                <a:hlinkClick r:id="rId7"/>
              </a:rPr>
              <a:t>http://api.douban.com/v2/movie/us_box?apikey=</a:t>
            </a:r>
            <a:r>
              <a:rPr lang="nl-NL" altLang="zh-CN" dirty="0" smtClean="0">
                <a:hlinkClick r:id="rId7"/>
              </a:rPr>
              <a:t>0b479c61766dc7d721d6d52463495785</a:t>
            </a:r>
            <a:endParaRPr lang="nl-NL" altLang="zh-CN" dirty="0" smtClean="0"/>
          </a:p>
          <a:p>
            <a:endParaRPr lang="nl-NL" altLang="zh-CN" dirty="0" smtClean="0"/>
          </a:p>
          <a:p>
            <a:endParaRPr lang="nl-NL" altLang="zh-CN" dirty="0"/>
          </a:p>
          <a:p>
            <a:r>
              <a:rPr lang="zh-CN" altLang="nl-NL" dirty="0"/>
              <a:t>六：</a:t>
            </a:r>
            <a:r>
              <a:rPr lang="nl-NL" altLang="zh-CN" dirty="0"/>
              <a:t>http://</a:t>
            </a:r>
            <a:r>
              <a:rPr lang="nl-NL" altLang="zh-CN" dirty="0" err="1"/>
              <a:t>api.douban.com</a:t>
            </a:r>
            <a:r>
              <a:rPr lang="nl-NL" altLang="zh-CN" dirty="0"/>
              <a:t>/v2/movie/</a:t>
            </a:r>
            <a:r>
              <a:rPr lang="nl-NL" altLang="zh-CN" dirty="0" err="1"/>
              <a:t>us_box?apikey</a:t>
            </a:r>
            <a:r>
              <a:rPr lang="nl-NL" altLang="zh-CN" dirty="0"/>
              <a:t>=0305449cf6bb6dfc090fcdd6e43249f4</a:t>
            </a:r>
            <a:endParaRPr lang="en-US" altLang="zh-CN" dirty="0" smtClean="0"/>
          </a:p>
        </p:txBody>
      </p:sp>
    </p:spTree>
    <p:extLst>
      <p:ext uri="{BB962C8B-B14F-4D97-AF65-F5344CB8AC3E}">
        <p14:creationId xmlns:p14="http://schemas.microsoft.com/office/powerpoint/2010/main" val="356444746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475298" y="260911"/>
            <a:ext cx="8282469" cy="6463309"/>
          </a:xfrm>
          <a:prstGeom prst="rect">
            <a:avLst/>
          </a:prstGeom>
        </p:spPr>
        <p:txBody>
          <a:bodyPr wrap="square">
            <a:spAutoFit/>
          </a:bodyPr>
          <a:lstStyle/>
          <a:p>
            <a:r>
              <a:rPr lang="en-US" altLang="zh-CN" dirty="0"/>
              <a:t>1.http</a:t>
            </a:r>
            <a:r>
              <a:rPr lang="zh-CN" altLang="zh-CN" dirty="0"/>
              <a:t>协议（简单了解）</a:t>
            </a:r>
          </a:p>
          <a:p>
            <a:r>
              <a:rPr lang="en-US" altLang="zh-CN" dirty="0"/>
              <a:t> </a:t>
            </a:r>
            <a:endParaRPr lang="zh-CN" altLang="zh-CN" dirty="0"/>
          </a:p>
          <a:p>
            <a:r>
              <a:rPr lang="zh-CN" altLang="zh-CN" dirty="0"/>
              <a:t>（</a:t>
            </a:r>
            <a:r>
              <a:rPr lang="en-US" altLang="zh-CN" dirty="0"/>
              <a:t>1</a:t>
            </a:r>
            <a:r>
              <a:rPr lang="zh-CN" altLang="zh-CN" dirty="0"/>
              <a:t>）</a:t>
            </a:r>
            <a:r>
              <a:rPr lang="en-US" altLang="zh-CN" dirty="0"/>
              <a:t>http</a:t>
            </a:r>
            <a:r>
              <a:rPr lang="zh-CN" altLang="zh-CN" dirty="0"/>
              <a:t>协议概念</a:t>
            </a:r>
            <a:r>
              <a:rPr lang="zh-CN" altLang="zh-CN" dirty="0" smtClean="0"/>
              <a:t>：</a:t>
            </a:r>
            <a:endParaRPr lang="zh-CN" altLang="zh-CN" dirty="0"/>
          </a:p>
          <a:p>
            <a:r>
              <a:rPr lang="en-US" altLang="zh-CN" dirty="0"/>
              <a:t>	</a:t>
            </a:r>
            <a:r>
              <a:rPr lang="en-US" altLang="zh-CN" dirty="0" smtClean="0"/>
              <a:t>   http</a:t>
            </a:r>
            <a:r>
              <a:rPr lang="zh-CN" altLang="zh-CN" dirty="0"/>
              <a:t>协议（</a:t>
            </a:r>
            <a:r>
              <a:rPr lang="en-US" altLang="zh-CN" dirty="0" err="1"/>
              <a:t>HyperText</a:t>
            </a:r>
            <a:r>
              <a:rPr lang="en-US" altLang="zh-CN" dirty="0"/>
              <a:t> Transfer Protocol</a:t>
            </a:r>
            <a:r>
              <a:rPr lang="zh-CN" altLang="zh-CN" dirty="0"/>
              <a:t>，超文本传输协议）是用于从</a:t>
            </a:r>
            <a:r>
              <a:rPr lang="en-US" altLang="zh-CN" dirty="0"/>
              <a:t>WWW</a:t>
            </a:r>
            <a:r>
              <a:rPr lang="zh-CN" altLang="zh-CN" dirty="0"/>
              <a:t>服务器传输超文本到本地浏览器的传送协议。它可以使浏览器更加高效，使网络传输减少。它不仅保证计算机正确快速地传输超文本文档，还确定传输文档中的哪一部分，以及哪部分内容首先显示</a:t>
            </a:r>
            <a:r>
              <a:rPr lang="en-US" altLang="zh-CN" dirty="0"/>
              <a:t>(</a:t>
            </a:r>
            <a:r>
              <a:rPr lang="zh-CN" altLang="zh-CN" dirty="0"/>
              <a:t>如文本先于图形</a:t>
            </a:r>
            <a:r>
              <a:rPr lang="en-US" altLang="zh-CN" dirty="0"/>
              <a:t>)</a:t>
            </a:r>
            <a:r>
              <a:rPr lang="zh-CN" altLang="zh-CN" dirty="0"/>
              <a:t>等</a:t>
            </a:r>
            <a:r>
              <a:rPr lang="zh-CN" altLang="zh-CN" dirty="0" smtClean="0"/>
              <a:t>。</a:t>
            </a:r>
            <a:endParaRPr lang="en-US" altLang="zh-CN" dirty="0" smtClean="0"/>
          </a:p>
          <a:p>
            <a:endParaRPr lang="en-US" altLang="zh-CN" dirty="0"/>
          </a:p>
          <a:p>
            <a:r>
              <a:rPr lang="zh-CN" altLang="zh-CN" dirty="0"/>
              <a:t>（</a:t>
            </a:r>
            <a:r>
              <a:rPr lang="en-US" altLang="zh-CN" dirty="0"/>
              <a:t>2</a:t>
            </a:r>
            <a:r>
              <a:rPr lang="zh-CN" altLang="zh-CN" dirty="0"/>
              <a:t>）</a:t>
            </a:r>
            <a:r>
              <a:rPr lang="en-US" altLang="zh-CN" dirty="0" smtClean="0"/>
              <a:t>HTML</a:t>
            </a:r>
            <a:endParaRPr lang="zh-CN" altLang="zh-CN" dirty="0"/>
          </a:p>
          <a:p>
            <a:r>
              <a:rPr lang="en-US" altLang="zh-CN" dirty="0"/>
              <a:t>	</a:t>
            </a:r>
            <a:r>
              <a:rPr lang="en-US" altLang="zh-CN" dirty="0" smtClean="0"/>
              <a:t> WWW</a:t>
            </a:r>
            <a:r>
              <a:rPr lang="zh-CN" altLang="zh-CN" dirty="0"/>
              <a:t>上的每个网页都对应一个文件。我们浏览一个页面，要先把页面所对应的文件从提供这个文件的计算机里，通过</a:t>
            </a:r>
            <a:r>
              <a:rPr lang="en-US" altLang="zh-CN" dirty="0"/>
              <a:t>Internet</a:t>
            </a:r>
            <a:r>
              <a:rPr lang="zh-CN" altLang="zh-CN" dirty="0"/>
              <a:t>传送到我们自己的计算机中，再由</a:t>
            </a:r>
            <a:r>
              <a:rPr lang="en-US" altLang="zh-CN" dirty="0"/>
              <a:t>WWW</a:t>
            </a:r>
            <a:r>
              <a:rPr lang="zh-CN" altLang="zh-CN" dirty="0"/>
              <a:t>浏览器翻译成为我们见</a:t>
            </a:r>
            <a:r>
              <a:rPr lang="zh-CN" altLang="zh-CN" dirty="0" smtClean="0"/>
              <a:t>到的</a:t>
            </a:r>
            <a:r>
              <a:rPr lang="zh-CN" altLang="en-US" dirty="0" smtClean="0"/>
              <a:t>所</a:t>
            </a:r>
            <a:r>
              <a:rPr lang="zh-CN" altLang="zh-CN" dirty="0" smtClean="0"/>
              <a:t>有</a:t>
            </a:r>
            <a:r>
              <a:rPr lang="zh-CN" altLang="zh-CN" dirty="0"/>
              <a:t>文字、有图形甚至有声音的页面。这些页面对应的文件不再是普通的“文本文件”，文件中除包含文字信息外，还包括了一些具体的链接。这些包含链接的文件被称为超文本文件。和普通文本相比，超文本文件中多了一些对文件内容的注释，这些注释表明了当前文字显示的位置、颜色等信息，更重要的是，在有些注释中包含了对用户计算机应做出何种反应的说明，这些注释的内容经过浏览器的翻译后就成了不同的操作。为了使各种不同类型的</a:t>
            </a:r>
            <a:r>
              <a:rPr lang="en-US" altLang="zh-CN" dirty="0"/>
              <a:t>WWW</a:t>
            </a:r>
            <a:r>
              <a:rPr lang="zh-CN" altLang="zh-CN" dirty="0"/>
              <a:t>服务器都能正确地认识和执行，超文本文件要遵从一个严格的标准，这个标准就是超文本标示语言</a:t>
            </a:r>
            <a:r>
              <a:rPr lang="en-US" altLang="zh-CN" dirty="0"/>
              <a:t>(HTML)</a:t>
            </a:r>
            <a:r>
              <a:rPr lang="zh-CN" altLang="zh-CN" dirty="0"/>
              <a:t>。我们也可以利用这种语言来编写超文本文件，在</a:t>
            </a:r>
            <a:r>
              <a:rPr lang="en-US" altLang="zh-CN" dirty="0"/>
              <a:t>Internet</a:t>
            </a:r>
            <a:r>
              <a:rPr lang="zh-CN" altLang="zh-CN" dirty="0"/>
              <a:t>上制作自己的</a:t>
            </a:r>
            <a:r>
              <a:rPr lang="en-US" altLang="zh-CN" dirty="0"/>
              <a:t>WWW</a:t>
            </a:r>
            <a:r>
              <a:rPr lang="zh-CN" altLang="zh-CN" dirty="0"/>
              <a:t>的主页。</a:t>
            </a:r>
          </a:p>
          <a:p>
            <a:r>
              <a:rPr lang="en-US" altLang="zh-CN" dirty="0"/>
              <a:t> </a:t>
            </a:r>
            <a:endParaRPr lang="zh-CN" altLang="zh-CN" dirty="0"/>
          </a:p>
          <a:p>
            <a:r>
              <a:rPr lang="en-US" altLang="zh-CN" dirty="0"/>
              <a:t>	</a:t>
            </a:r>
            <a:r>
              <a:rPr lang="zh-CN" altLang="zh-CN" dirty="0"/>
              <a:t>服务器</a:t>
            </a:r>
            <a:r>
              <a:rPr lang="en-US" altLang="zh-CN" dirty="0"/>
              <a:t>-&gt;</a:t>
            </a:r>
            <a:r>
              <a:rPr lang="zh-CN" altLang="zh-CN" dirty="0"/>
              <a:t>传送</a:t>
            </a:r>
            <a:r>
              <a:rPr lang="en-US" altLang="zh-CN" dirty="0"/>
              <a:t>HTML</a:t>
            </a:r>
            <a:r>
              <a:rPr lang="zh-CN" altLang="zh-CN" dirty="0"/>
              <a:t>文件到你的电脑</a:t>
            </a:r>
            <a:r>
              <a:rPr lang="en-US" altLang="zh-CN" dirty="0"/>
              <a:t>-&gt;</a:t>
            </a:r>
            <a:r>
              <a:rPr lang="zh-CN" altLang="zh-CN" dirty="0"/>
              <a:t>通过浏览器解析</a:t>
            </a:r>
            <a:r>
              <a:rPr lang="en-US" altLang="zh-CN" dirty="0"/>
              <a:t>HTML</a:t>
            </a:r>
            <a:r>
              <a:rPr lang="zh-CN" altLang="zh-CN" dirty="0"/>
              <a:t>文件</a:t>
            </a:r>
            <a:r>
              <a:rPr lang="en-US" altLang="zh-CN" dirty="0"/>
              <a:t>-&gt;</a:t>
            </a:r>
            <a:r>
              <a:rPr lang="zh-CN" altLang="zh-CN" dirty="0"/>
              <a:t>转换成我们平常见</a:t>
            </a:r>
            <a:r>
              <a:rPr lang="zh-CN" altLang="zh-CN" dirty="0" smtClean="0"/>
              <a:t>到的页面</a:t>
            </a:r>
            <a:endParaRPr lang="zh-CN" altLang="zh-CN" dirty="0"/>
          </a:p>
        </p:txBody>
      </p:sp>
    </p:spTree>
    <p:extLst>
      <p:ext uri="{BB962C8B-B14F-4D97-AF65-F5344CB8AC3E}">
        <p14:creationId xmlns:p14="http://schemas.microsoft.com/office/powerpoint/2010/main" val="787385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426613" y="192189"/>
            <a:ext cx="8211643" cy="6186310"/>
          </a:xfrm>
          <a:prstGeom prst="rect">
            <a:avLst/>
          </a:prstGeom>
        </p:spPr>
        <p:txBody>
          <a:bodyPr wrap="square">
            <a:spAutoFit/>
          </a:bodyPr>
          <a:lstStyle/>
          <a:p>
            <a:r>
              <a:rPr lang="zh-CN" altLang="zh-CN" dirty="0"/>
              <a:t>（</a:t>
            </a:r>
            <a:r>
              <a:rPr lang="en-US" altLang="zh-CN" dirty="0"/>
              <a:t>3</a:t>
            </a:r>
            <a:r>
              <a:rPr lang="zh-CN" altLang="zh-CN" dirty="0"/>
              <a:t>）工作流程</a:t>
            </a:r>
          </a:p>
          <a:p>
            <a:r>
              <a:rPr lang="en-US" altLang="zh-CN" dirty="0"/>
              <a:t> </a:t>
            </a:r>
            <a:endParaRPr lang="zh-CN" altLang="zh-CN" dirty="0"/>
          </a:p>
          <a:p>
            <a:r>
              <a:rPr lang="en-US" altLang="zh-CN" dirty="0"/>
              <a:t>	</a:t>
            </a:r>
            <a:r>
              <a:rPr lang="zh-CN" altLang="zh-CN" dirty="0"/>
              <a:t>一次</a:t>
            </a:r>
            <a:r>
              <a:rPr lang="en-US" altLang="zh-CN" dirty="0"/>
              <a:t>HTTP</a:t>
            </a:r>
            <a:r>
              <a:rPr lang="zh-CN" altLang="zh-CN" dirty="0"/>
              <a:t>操作称为一个事务，其工作过程可分为四步</a:t>
            </a:r>
            <a:r>
              <a:rPr lang="zh-CN" altLang="zh-CN" dirty="0" smtClean="0"/>
              <a:t>：</a:t>
            </a:r>
          </a:p>
          <a:p>
            <a:r>
              <a:rPr lang="en-US" altLang="zh-CN" dirty="0"/>
              <a:t>	1</a:t>
            </a:r>
            <a:r>
              <a:rPr lang="zh-CN" altLang="zh-CN" dirty="0"/>
              <a:t>）首先客户机与服务器需要建立连接。只要单击某个超级链接，</a:t>
            </a:r>
            <a:r>
              <a:rPr lang="en-US" altLang="zh-CN" dirty="0"/>
              <a:t>HTTP</a:t>
            </a:r>
            <a:r>
              <a:rPr lang="zh-CN" altLang="zh-CN" dirty="0"/>
              <a:t>的工作开始</a:t>
            </a:r>
            <a:r>
              <a:rPr lang="zh-CN" altLang="zh-CN" dirty="0" smtClean="0"/>
              <a:t>。</a:t>
            </a:r>
            <a:endParaRPr lang="en-US" altLang="zh-CN" dirty="0" smtClean="0"/>
          </a:p>
          <a:p>
            <a:endParaRPr lang="zh-CN" altLang="zh-CN" dirty="0"/>
          </a:p>
          <a:p>
            <a:r>
              <a:rPr lang="en-US" altLang="zh-CN" dirty="0"/>
              <a:t>	2</a:t>
            </a:r>
            <a:r>
              <a:rPr lang="zh-CN" altLang="zh-CN" dirty="0"/>
              <a:t>）建立连接后，客户机发送一个请求给服务器，请求方式的格式为：统一资源标识符（</a:t>
            </a:r>
            <a:r>
              <a:rPr lang="en-US" altLang="zh-CN" dirty="0"/>
              <a:t>URL</a:t>
            </a:r>
            <a:r>
              <a:rPr lang="zh-CN" altLang="zh-CN" dirty="0"/>
              <a:t>）、协议版本号，后边是</a:t>
            </a:r>
            <a:r>
              <a:rPr lang="en-US" altLang="zh-CN" dirty="0"/>
              <a:t>MIME</a:t>
            </a:r>
            <a:r>
              <a:rPr lang="zh-CN" altLang="zh-CN" dirty="0"/>
              <a:t>信息包括请求修饰符、客户机信息和可能的内容</a:t>
            </a:r>
            <a:r>
              <a:rPr lang="zh-CN" altLang="zh-CN" dirty="0" smtClean="0"/>
              <a:t>。</a:t>
            </a:r>
            <a:endParaRPr lang="en-US" altLang="zh-CN" dirty="0" smtClean="0"/>
          </a:p>
          <a:p>
            <a:endParaRPr lang="zh-CN" altLang="zh-CN" dirty="0"/>
          </a:p>
          <a:p>
            <a:r>
              <a:rPr lang="en-US" altLang="zh-CN" dirty="0"/>
              <a:t>	3</a:t>
            </a:r>
            <a:r>
              <a:rPr lang="zh-CN" altLang="zh-CN" dirty="0"/>
              <a:t>）服务器接到请求后，给予相应的响应信息，其格式为一个状态行，包括信息的协议版本号、一个成功或错误的代码，后边是</a:t>
            </a:r>
            <a:r>
              <a:rPr lang="en-US" altLang="zh-CN" dirty="0"/>
              <a:t>MIME</a:t>
            </a:r>
            <a:r>
              <a:rPr lang="zh-CN" altLang="zh-CN" dirty="0"/>
              <a:t>信息包括服务器信息、实体信息和可能的内容</a:t>
            </a:r>
            <a:r>
              <a:rPr lang="zh-CN" altLang="zh-CN" dirty="0" smtClean="0"/>
              <a:t>。</a:t>
            </a:r>
            <a:endParaRPr lang="en-US" altLang="zh-CN" dirty="0" smtClean="0"/>
          </a:p>
          <a:p>
            <a:endParaRPr lang="zh-CN" altLang="zh-CN" dirty="0"/>
          </a:p>
          <a:p>
            <a:r>
              <a:rPr lang="en-US" altLang="zh-CN" dirty="0"/>
              <a:t>	4</a:t>
            </a:r>
            <a:r>
              <a:rPr lang="zh-CN" altLang="zh-CN" dirty="0"/>
              <a:t>）客户端接收服务器所返回的信息通过浏览器显示在用户的显示屏上，然后客户机与服务器断开连接。如果在以上过程中的某一步出现错误，那么产生错误的信息将返回到客户端</a:t>
            </a:r>
            <a:r>
              <a:rPr lang="zh-CN" altLang="zh-CN" dirty="0" smtClean="0"/>
              <a:t>，</a:t>
            </a:r>
            <a:r>
              <a:rPr lang="zh-CN" altLang="en-US" dirty="0" smtClean="0"/>
              <a:t>由</a:t>
            </a:r>
            <a:r>
              <a:rPr lang="zh-CN" altLang="zh-CN" dirty="0" smtClean="0"/>
              <a:t>显示屏输</a:t>
            </a:r>
            <a:r>
              <a:rPr lang="zh-CN" altLang="zh-CN" dirty="0"/>
              <a:t>出。对于用户来说，这些过程是由</a:t>
            </a:r>
            <a:r>
              <a:rPr lang="en-US" altLang="zh-CN" dirty="0"/>
              <a:t>HTTP</a:t>
            </a:r>
            <a:r>
              <a:rPr lang="zh-CN" altLang="zh-CN" dirty="0"/>
              <a:t>自己完成的，用户只要用鼠标点击，等待信息显示就可以了。</a:t>
            </a:r>
          </a:p>
          <a:p>
            <a:r>
              <a:rPr lang="en-US" altLang="zh-CN" dirty="0"/>
              <a:t> </a:t>
            </a:r>
            <a:endParaRPr lang="zh-CN" altLang="zh-CN" dirty="0"/>
          </a:p>
          <a:p>
            <a:r>
              <a:rPr lang="en-US" altLang="zh-CN" dirty="0"/>
              <a:t>	</a:t>
            </a:r>
            <a:r>
              <a:rPr lang="zh-CN" altLang="zh-CN" dirty="0"/>
              <a:t>服务器返回客户端数据</a:t>
            </a:r>
          </a:p>
          <a:p>
            <a:r>
              <a:rPr lang="en-US" altLang="zh-CN" dirty="0"/>
              <a:t>        </a:t>
            </a:r>
            <a:r>
              <a:rPr lang="zh-CN" altLang="zh-CN" dirty="0"/>
              <a:t>文本：</a:t>
            </a:r>
            <a:r>
              <a:rPr lang="en-US" altLang="zh-CN" dirty="0"/>
              <a:t>HTML JSON XML </a:t>
            </a:r>
            <a:r>
              <a:rPr lang="en-US" altLang="zh-CN" dirty="0" smtClean="0"/>
              <a:t>                  </a:t>
            </a:r>
            <a:r>
              <a:rPr lang="zh-CN" altLang="zh-CN" dirty="0" smtClean="0"/>
              <a:t>字</a:t>
            </a:r>
            <a:r>
              <a:rPr lang="zh-CN" altLang="zh-CN" dirty="0"/>
              <a:t>符串</a:t>
            </a:r>
          </a:p>
          <a:p>
            <a:r>
              <a:rPr lang="en-US" altLang="zh-CN" dirty="0"/>
              <a:t>        </a:t>
            </a:r>
            <a:r>
              <a:rPr lang="zh-CN" altLang="zh-CN" dirty="0"/>
              <a:t>非文本：图片，音频，</a:t>
            </a:r>
            <a:r>
              <a:rPr lang="zh-CN" altLang="zh-CN" dirty="0" smtClean="0"/>
              <a:t>视频</a:t>
            </a:r>
            <a:r>
              <a:rPr lang="en-US" altLang="zh-CN" dirty="0" smtClean="0"/>
              <a:t>…       </a:t>
            </a:r>
            <a:r>
              <a:rPr lang="zh-CN" altLang="en-US" smtClean="0"/>
              <a:t>数据流</a:t>
            </a:r>
            <a:endParaRPr lang="zh-CN" altLang="zh-CN" dirty="0"/>
          </a:p>
        </p:txBody>
      </p:sp>
    </p:spTree>
    <p:extLst>
      <p:ext uri="{BB962C8B-B14F-4D97-AF65-F5344CB8AC3E}">
        <p14:creationId xmlns:p14="http://schemas.microsoft.com/office/powerpoint/2010/main" val="282506218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333373" y="117692"/>
            <a:ext cx="8491917" cy="6186310"/>
          </a:xfrm>
          <a:prstGeom prst="rect">
            <a:avLst/>
          </a:prstGeom>
        </p:spPr>
        <p:txBody>
          <a:bodyPr wrap="square">
            <a:spAutoFit/>
          </a:bodyPr>
          <a:lstStyle/>
          <a:p>
            <a:r>
              <a:rPr lang="en-US" altLang="ja-JP" dirty="0"/>
              <a:t> </a:t>
            </a:r>
            <a:r>
              <a:rPr lang="en-US" altLang="ja-JP" dirty="0" smtClean="0"/>
              <a:t> </a:t>
            </a:r>
            <a:endParaRPr lang="en-US" altLang="ja-JP" dirty="0"/>
          </a:p>
          <a:p>
            <a:r>
              <a:rPr lang="en-US" altLang="zh-TW" dirty="0"/>
              <a:t>2.NSURL</a:t>
            </a:r>
            <a:r>
              <a:rPr lang="zh-TW" altLang="en-US" dirty="0"/>
              <a:t>初步认识</a:t>
            </a:r>
          </a:p>
          <a:p>
            <a:endParaRPr lang="zh-TW" altLang="en-US" dirty="0"/>
          </a:p>
          <a:p>
            <a:r>
              <a:rPr lang="zh-TW" altLang="en-US" dirty="0"/>
              <a:t>（</a:t>
            </a:r>
            <a:r>
              <a:rPr lang="en-US" altLang="zh-TW" dirty="0"/>
              <a:t>1</a:t>
            </a:r>
            <a:r>
              <a:rPr lang="zh-TW" altLang="en-US" dirty="0"/>
              <a:t>）什么是</a:t>
            </a:r>
            <a:r>
              <a:rPr lang="en-US" altLang="zh-TW" dirty="0" smtClean="0"/>
              <a:t>URL</a:t>
            </a:r>
            <a:endParaRPr lang="en-US" altLang="zh-CN" dirty="0"/>
          </a:p>
          <a:p>
            <a:r>
              <a:rPr lang="zh-CN" altLang="en-US" dirty="0"/>
              <a:t>          </a:t>
            </a:r>
            <a:r>
              <a:rPr lang="en-US" altLang="zh-CN" dirty="0"/>
              <a:t>1</a:t>
            </a:r>
            <a:r>
              <a:rPr lang="zh-CN" altLang="en-US" dirty="0"/>
              <a:t>）统一资源定位符（</a:t>
            </a:r>
            <a:r>
              <a:rPr lang="en-US" altLang="zh-CN" dirty="0"/>
              <a:t>Uniform Resource Locator</a:t>
            </a:r>
            <a:r>
              <a:rPr lang="zh-CN" altLang="en-US" dirty="0"/>
              <a:t>，缩写为</a:t>
            </a:r>
            <a:r>
              <a:rPr lang="en-US" altLang="zh-CN" dirty="0"/>
              <a:t>URL</a:t>
            </a:r>
            <a:r>
              <a:rPr lang="zh-CN" altLang="en-US" dirty="0"/>
              <a:t>）是对可以从互联网上得到的资源的位置和访问方法的一种简洁的表示，是互联网上标准资源的地址。互联网上的每个文件都有一个唯一的</a:t>
            </a:r>
            <a:r>
              <a:rPr lang="en-US" altLang="zh-CN" dirty="0"/>
              <a:t>URL</a:t>
            </a:r>
            <a:r>
              <a:rPr lang="zh-CN" altLang="en-US" dirty="0"/>
              <a:t>，它包含的信息指出文件的位置以及浏览器应该怎么处理它。</a:t>
            </a:r>
          </a:p>
          <a:p>
            <a:r>
              <a:rPr lang="zh-CN" altLang="en-US" dirty="0"/>
              <a:t>     </a:t>
            </a:r>
            <a:endParaRPr lang="en-US" altLang="zh-CN" dirty="0" smtClean="0"/>
          </a:p>
          <a:p>
            <a:r>
              <a:rPr lang="en-US" altLang="zh-CN" dirty="0"/>
              <a:t> </a:t>
            </a:r>
            <a:r>
              <a:rPr lang="en-US" altLang="zh-CN" dirty="0" smtClean="0"/>
              <a:t>        2</a:t>
            </a:r>
            <a:r>
              <a:rPr lang="zh-CN" altLang="en-US" dirty="0"/>
              <a:t>）基本</a:t>
            </a:r>
            <a:r>
              <a:rPr lang="en-US" altLang="zh-CN" dirty="0"/>
              <a:t>URL</a:t>
            </a:r>
            <a:r>
              <a:rPr lang="zh-CN" altLang="en-US" dirty="0"/>
              <a:t>包含模式（或称协议）、服务器名称（或</a:t>
            </a:r>
            <a:r>
              <a:rPr lang="en-US" altLang="zh-CN" dirty="0"/>
              <a:t>IP</a:t>
            </a:r>
            <a:r>
              <a:rPr lang="zh-CN" altLang="en-US" dirty="0"/>
              <a:t>地址）、路径和文件名</a:t>
            </a:r>
          </a:p>
          <a:p>
            <a:endParaRPr lang="zh-CN" altLang="en-US" dirty="0"/>
          </a:p>
          <a:p>
            <a:r>
              <a:rPr lang="en-US" altLang="zh-CN" dirty="0"/>
              <a:t>	//http://</a:t>
            </a:r>
            <a:r>
              <a:rPr lang="en-US" altLang="zh-CN" dirty="0" err="1"/>
              <a:t>b.hiphotos.baidu.com</a:t>
            </a:r>
            <a:r>
              <a:rPr lang="en-US" altLang="zh-CN" dirty="0"/>
              <a:t>/image/pic/item/8326cffc1e178a82784a75a2f403738da977e8ba.jpg</a:t>
            </a:r>
          </a:p>
          <a:p>
            <a:endParaRPr lang="en-US" altLang="zh-CN" dirty="0"/>
          </a:p>
          <a:p>
            <a:r>
              <a:rPr lang="zh-TW" altLang="en-US" dirty="0"/>
              <a:t>（</a:t>
            </a:r>
            <a:r>
              <a:rPr lang="en-US" altLang="zh-TW" dirty="0"/>
              <a:t>2</a:t>
            </a:r>
            <a:r>
              <a:rPr lang="zh-TW" altLang="en-US" dirty="0"/>
              <a:t>）</a:t>
            </a:r>
            <a:r>
              <a:rPr lang="en-US" altLang="zh-TW" dirty="0"/>
              <a:t>NSURL</a:t>
            </a:r>
            <a:r>
              <a:rPr lang="zh-TW" altLang="en-US" dirty="0"/>
              <a:t>的创</a:t>
            </a:r>
            <a:r>
              <a:rPr lang="zh-TW" altLang="en-US" dirty="0" smtClean="0"/>
              <a:t>建</a:t>
            </a:r>
            <a:endParaRPr lang="en-US" altLang="zh-TW" dirty="0"/>
          </a:p>
          <a:p>
            <a:r>
              <a:rPr lang="zh-TW" altLang="en-US" dirty="0"/>
              <a:t> </a:t>
            </a:r>
            <a:r>
              <a:rPr lang="en-US" altLang="zh-TW" dirty="0" smtClean="0"/>
              <a:t>         1</a:t>
            </a:r>
            <a:r>
              <a:rPr lang="zh-TW" altLang="en-US" dirty="0" smtClean="0"/>
              <a:t>）</a:t>
            </a:r>
            <a:r>
              <a:rPr lang="zh-TW" altLang="en-US" dirty="0"/>
              <a:t>本地地址</a:t>
            </a:r>
            <a:r>
              <a:rPr lang="en-US" altLang="zh-TW" dirty="0"/>
              <a:t>         </a:t>
            </a:r>
            <a:r>
              <a:rPr lang="en-US" altLang="zh-CN" dirty="0"/>
              <a:t>+ (NSURL *)</a:t>
            </a:r>
            <a:r>
              <a:rPr lang="en-US" altLang="zh-CN" dirty="0" err="1"/>
              <a:t>fileURLWithPath</a:t>
            </a:r>
            <a:r>
              <a:rPr lang="en-US" altLang="zh-CN" dirty="0"/>
              <a:t>:(</a:t>
            </a:r>
            <a:r>
              <a:rPr lang="en-US" altLang="zh-CN" dirty="0" err="1"/>
              <a:t>NSString</a:t>
            </a:r>
            <a:r>
              <a:rPr lang="en-US" altLang="zh-CN" dirty="0"/>
              <a:t> *)path</a:t>
            </a:r>
          </a:p>
          <a:p>
            <a:endParaRPr lang="zh-TW" altLang="en-US" dirty="0"/>
          </a:p>
          <a:p>
            <a:r>
              <a:rPr lang="zh-TW" altLang="en-US" dirty="0"/>
              <a:t>	</a:t>
            </a:r>
            <a:r>
              <a:rPr lang="en-US" altLang="zh-TW" dirty="0" smtClean="0"/>
              <a:t> 2</a:t>
            </a:r>
            <a:r>
              <a:rPr lang="zh-TW" altLang="en-US" dirty="0" smtClean="0"/>
              <a:t>）</a:t>
            </a:r>
            <a:r>
              <a:rPr lang="zh-TW" altLang="en-US" dirty="0"/>
              <a:t>远程地</a:t>
            </a:r>
            <a:r>
              <a:rPr lang="zh-TW" altLang="en-US" dirty="0" smtClean="0"/>
              <a:t>址</a:t>
            </a:r>
            <a:r>
              <a:rPr lang="en-US" altLang="zh-TW" dirty="0" smtClean="0"/>
              <a:t>         </a:t>
            </a:r>
            <a:r>
              <a:rPr lang="en-US" altLang="zh-CN" dirty="0" smtClean="0"/>
              <a:t>+ </a:t>
            </a:r>
            <a:r>
              <a:rPr lang="en-US" altLang="zh-CN" dirty="0"/>
              <a:t>(</a:t>
            </a:r>
            <a:r>
              <a:rPr lang="en-US" altLang="zh-CN" dirty="0" err="1"/>
              <a:t>instancetype</a:t>
            </a:r>
            <a:r>
              <a:rPr lang="en-US" altLang="zh-CN" dirty="0"/>
              <a:t>)</a:t>
            </a:r>
            <a:r>
              <a:rPr lang="en-US" altLang="zh-CN" dirty="0" err="1"/>
              <a:t>URLWithString</a:t>
            </a:r>
            <a:r>
              <a:rPr lang="en-US" altLang="zh-CN" dirty="0"/>
              <a:t>:(</a:t>
            </a:r>
            <a:r>
              <a:rPr lang="en-US" altLang="zh-CN" dirty="0" err="1"/>
              <a:t>NSString</a:t>
            </a:r>
            <a:r>
              <a:rPr lang="en-US" altLang="zh-CN" dirty="0"/>
              <a:t> *)</a:t>
            </a:r>
            <a:r>
              <a:rPr lang="en-US" altLang="zh-CN" dirty="0" err="1" smtClean="0"/>
              <a:t>URLString</a:t>
            </a:r>
            <a:endParaRPr lang="en-US" altLang="zh-CN" dirty="0"/>
          </a:p>
          <a:p>
            <a:r>
              <a:rPr lang="zh-TW" altLang="en-US" dirty="0"/>
              <a:t>	</a:t>
            </a:r>
            <a:endParaRPr lang="en-US" altLang="zh-CN" dirty="0"/>
          </a:p>
          <a:p>
            <a:r>
              <a:rPr lang="zh-TW" altLang="en-US" dirty="0"/>
              <a:t> </a:t>
            </a:r>
            <a:r>
              <a:rPr lang="en-US" altLang="zh-TW" dirty="0" smtClean="0"/>
              <a:t>        </a:t>
            </a:r>
            <a:r>
              <a:rPr lang="en-US" altLang="zh-CN" dirty="0" smtClean="0"/>
              <a:t>3</a:t>
            </a:r>
            <a:r>
              <a:rPr lang="zh-CN" altLang="en-US" dirty="0" smtClean="0"/>
              <a:t>）</a:t>
            </a:r>
            <a:r>
              <a:rPr lang="zh-TW" altLang="en-US" dirty="0" smtClean="0"/>
              <a:t>获</a:t>
            </a:r>
            <a:r>
              <a:rPr lang="zh-TW" altLang="en-US" dirty="0"/>
              <a:t>取</a:t>
            </a:r>
            <a:r>
              <a:rPr lang="en-US" altLang="zh-TW" dirty="0" err="1"/>
              <a:t>url</a:t>
            </a:r>
            <a:r>
              <a:rPr lang="zh-TW" altLang="en-US" dirty="0" smtClean="0"/>
              <a:t>中的协议</a:t>
            </a:r>
            <a:r>
              <a:rPr lang="en-US" altLang="zh-TW" dirty="0" smtClean="0"/>
              <a:t>     </a:t>
            </a:r>
            <a:r>
              <a:rPr lang="de-DE" altLang="zh-CN" dirty="0" smtClean="0"/>
              <a:t> </a:t>
            </a:r>
            <a:r>
              <a:rPr lang="de-DE" altLang="zh-CN" dirty="0"/>
              <a:t>[</a:t>
            </a:r>
            <a:r>
              <a:rPr lang="de-DE" altLang="zh-CN" dirty="0" err="1" smtClean="0"/>
              <a:t>url</a:t>
            </a:r>
            <a:r>
              <a:rPr lang="de-DE" altLang="zh-CN" dirty="0" smtClean="0"/>
              <a:t>  </a:t>
            </a:r>
            <a:r>
              <a:rPr lang="de-DE" altLang="zh-CN" dirty="0" err="1"/>
              <a:t>scheme</a:t>
            </a:r>
            <a:r>
              <a:rPr lang="de-DE" altLang="zh-CN" dirty="0"/>
              <a:t>]</a:t>
            </a:r>
          </a:p>
          <a:p>
            <a:endParaRPr lang="de-DE" altLang="zh-CN" dirty="0"/>
          </a:p>
          <a:p>
            <a:r>
              <a:rPr lang="en-US" altLang="zh-TW" dirty="0" smtClean="0"/>
              <a:t>          </a:t>
            </a:r>
            <a:r>
              <a:rPr lang="en-US" altLang="zh-CN" dirty="0" smtClean="0"/>
              <a:t>4</a:t>
            </a:r>
            <a:r>
              <a:rPr lang="zh-TW" altLang="en-US" dirty="0" smtClean="0"/>
              <a:t>）获</a:t>
            </a:r>
            <a:r>
              <a:rPr lang="zh-TW" altLang="en-US" dirty="0"/>
              <a:t>取</a:t>
            </a:r>
            <a:r>
              <a:rPr lang="en-US" altLang="zh-TW" dirty="0" err="1" smtClean="0"/>
              <a:t>url</a:t>
            </a:r>
            <a:r>
              <a:rPr lang="zh-TW" altLang="en-US" dirty="0" smtClean="0"/>
              <a:t>中的域名</a:t>
            </a:r>
            <a:r>
              <a:rPr lang="en-US" altLang="zh-TW" dirty="0" smtClean="0"/>
              <a:t>       [</a:t>
            </a:r>
            <a:r>
              <a:rPr lang="en-US" altLang="zh-TW" dirty="0" err="1" smtClean="0"/>
              <a:t>url</a:t>
            </a:r>
            <a:r>
              <a:rPr lang="en-US" altLang="zh-TW" dirty="0" smtClean="0"/>
              <a:t>  </a:t>
            </a:r>
            <a:r>
              <a:rPr lang="en-US" altLang="zh-TW" dirty="0"/>
              <a:t>host];</a:t>
            </a:r>
            <a:endParaRPr lang="zh-CN" altLang="zh-CN" dirty="0"/>
          </a:p>
        </p:txBody>
      </p:sp>
    </p:spTree>
    <p:extLst>
      <p:ext uri="{BB962C8B-B14F-4D97-AF65-F5344CB8AC3E}">
        <p14:creationId xmlns:p14="http://schemas.microsoft.com/office/powerpoint/2010/main" val="282506218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333375" y="228817"/>
            <a:ext cx="8143875" cy="5909311"/>
          </a:xfrm>
          <a:prstGeom prst="rect">
            <a:avLst/>
          </a:prstGeom>
        </p:spPr>
        <p:txBody>
          <a:bodyPr wrap="square">
            <a:spAutoFit/>
          </a:bodyPr>
          <a:lstStyle/>
          <a:p>
            <a:r>
              <a:rPr lang="zh-CN" altLang="en-US" dirty="0"/>
              <a:t> </a:t>
            </a:r>
            <a:endParaRPr lang="en-US" altLang="zh-CN" dirty="0" smtClean="0"/>
          </a:p>
          <a:p>
            <a:r>
              <a:rPr lang="zh-CN" altLang="en-US" dirty="0" smtClean="0"/>
              <a:t>（</a:t>
            </a:r>
            <a:r>
              <a:rPr lang="en-US" altLang="zh-CN" dirty="0"/>
              <a:t>3</a:t>
            </a:r>
            <a:r>
              <a:rPr lang="zh-CN" altLang="en-US" dirty="0"/>
              <a:t>）向服务器请求数据</a:t>
            </a:r>
          </a:p>
          <a:p>
            <a:r>
              <a:rPr lang="zh-CN" altLang="en-US" dirty="0"/>
              <a:t>		</a:t>
            </a:r>
          </a:p>
          <a:p>
            <a:r>
              <a:rPr lang="zh-CN" altLang="en-US" dirty="0"/>
              <a:t>		</a:t>
            </a:r>
            <a:r>
              <a:rPr lang="en-US" altLang="zh-CN" dirty="0"/>
              <a:t>1</a:t>
            </a:r>
            <a:r>
              <a:rPr lang="zh-CN" altLang="en-US" dirty="0"/>
              <a:t>）文本数据</a:t>
            </a:r>
          </a:p>
          <a:p>
            <a:r>
              <a:rPr lang="en-US" altLang="zh-CN" dirty="0"/>
              <a:t>		 + (</a:t>
            </a:r>
            <a:r>
              <a:rPr lang="en-US" altLang="zh-CN" dirty="0" err="1"/>
              <a:t>instancetype</a:t>
            </a:r>
            <a:r>
              <a:rPr lang="en-US" altLang="zh-CN" dirty="0"/>
              <a:t>)</a:t>
            </a:r>
            <a:r>
              <a:rPr lang="en-US" altLang="zh-CN" dirty="0" err="1"/>
              <a:t>stringWithContentsOfURL</a:t>
            </a:r>
            <a:r>
              <a:rPr lang="en-US" altLang="zh-CN" dirty="0"/>
              <a:t>:(NSURL *)</a:t>
            </a:r>
            <a:r>
              <a:rPr lang="en-US" altLang="zh-CN" dirty="0" err="1"/>
              <a:t>url</a:t>
            </a:r>
            <a:r>
              <a:rPr lang="en-US" altLang="zh-CN" dirty="0"/>
              <a:t> encoding:(</a:t>
            </a:r>
            <a:r>
              <a:rPr lang="en-US" altLang="zh-CN" dirty="0" err="1"/>
              <a:t>NSStringEncoding</a:t>
            </a:r>
            <a:r>
              <a:rPr lang="en-US" altLang="zh-CN" dirty="0"/>
              <a:t>)</a:t>
            </a:r>
            <a:r>
              <a:rPr lang="en-US" altLang="zh-CN" dirty="0" err="1"/>
              <a:t>enc</a:t>
            </a:r>
            <a:r>
              <a:rPr lang="en-US" altLang="zh-CN" dirty="0"/>
              <a:t> error:(</a:t>
            </a:r>
            <a:r>
              <a:rPr lang="en-US" altLang="zh-CN" dirty="0" err="1"/>
              <a:t>NSError</a:t>
            </a:r>
            <a:r>
              <a:rPr lang="en-US" altLang="zh-CN" dirty="0"/>
              <a:t> **)error</a:t>
            </a:r>
          </a:p>
          <a:p>
            <a:endParaRPr lang="en-US" altLang="zh-CN" dirty="0"/>
          </a:p>
          <a:p>
            <a:r>
              <a:rPr lang="zh-CN" altLang="en-US" dirty="0"/>
              <a:t>		</a:t>
            </a:r>
            <a:r>
              <a:rPr lang="en-US" altLang="zh-CN" dirty="0"/>
              <a:t>2</a:t>
            </a:r>
            <a:r>
              <a:rPr lang="zh-CN" altLang="en-US" dirty="0"/>
              <a:t>）二进制数据</a:t>
            </a:r>
          </a:p>
          <a:p>
            <a:r>
              <a:rPr lang="en-US" altLang="zh-CN" dirty="0"/>
              <a:t>		+ (id)</a:t>
            </a:r>
            <a:r>
              <a:rPr lang="en-US" altLang="zh-CN" dirty="0" err="1"/>
              <a:t>dataWithContentsOfURL</a:t>
            </a:r>
            <a:r>
              <a:rPr lang="en-US" altLang="zh-CN" dirty="0"/>
              <a:t>:(NSURL *)</a:t>
            </a:r>
            <a:r>
              <a:rPr lang="en-US" altLang="zh-CN" dirty="0" err="1"/>
              <a:t>url</a:t>
            </a:r>
            <a:endParaRPr lang="en-US" altLang="zh-CN" dirty="0"/>
          </a:p>
          <a:p>
            <a:endParaRPr lang="en-US" altLang="zh-CN" dirty="0"/>
          </a:p>
          <a:p>
            <a:r>
              <a:rPr lang="zh-CN" altLang="en-US" dirty="0"/>
              <a:t>		练习：</a:t>
            </a:r>
            <a:r>
              <a:rPr lang="zh-CN" altLang="en-US" dirty="0" smtClean="0"/>
              <a:t>下载一张图片保存到桌面</a:t>
            </a:r>
            <a:endParaRPr lang="en-US" altLang="zh-CN" dirty="0" smtClean="0"/>
          </a:p>
          <a:p>
            <a:endParaRPr lang="en-US" altLang="zh-CN" dirty="0">
              <a:sym typeface="Wingdings"/>
            </a:endParaRPr>
          </a:p>
          <a:p>
            <a:endParaRPr lang="en-US" altLang="zh-CN" dirty="0">
              <a:sym typeface="Wingdings"/>
            </a:endParaRPr>
          </a:p>
          <a:p>
            <a:r>
              <a:rPr lang="cs-CZ" altLang="zh-CN" dirty="0"/>
              <a:t>3.json</a:t>
            </a:r>
            <a:r>
              <a:rPr lang="zh-CN" altLang="cs-CZ" dirty="0"/>
              <a:t>解析</a:t>
            </a:r>
          </a:p>
          <a:p>
            <a:r>
              <a:rPr lang="zh-CN" altLang="en-US" dirty="0"/>
              <a:t>		</a:t>
            </a:r>
          </a:p>
          <a:p>
            <a:r>
              <a:rPr lang="zh-CN" altLang="en-US" dirty="0"/>
              <a:t>（</a:t>
            </a:r>
            <a:r>
              <a:rPr lang="en-US" altLang="zh-CN" dirty="0"/>
              <a:t>1</a:t>
            </a:r>
            <a:r>
              <a:rPr lang="zh-CN" altLang="en-US" dirty="0"/>
              <a:t>）</a:t>
            </a:r>
            <a:r>
              <a:rPr lang="en-US" altLang="zh-CN" dirty="0" err="1"/>
              <a:t>json</a:t>
            </a:r>
            <a:r>
              <a:rPr lang="zh-CN" altLang="en-US" dirty="0"/>
              <a:t>数据</a:t>
            </a:r>
            <a:r>
              <a:rPr lang="zh-CN" altLang="en-US" dirty="0" smtClean="0"/>
              <a:t>格式</a:t>
            </a:r>
            <a:endParaRPr lang="zh-CN" altLang="en-US" dirty="0"/>
          </a:p>
          <a:p>
            <a:r>
              <a:rPr lang="zh-CN" altLang="en-US" dirty="0"/>
              <a:t>		</a:t>
            </a:r>
            <a:r>
              <a:rPr lang="en-US" altLang="zh-CN" dirty="0"/>
              <a:t>JSON(JavaScript Object Notation) </a:t>
            </a:r>
            <a:r>
              <a:rPr lang="zh-CN" altLang="en-US" dirty="0"/>
              <a:t>是一种轻量级的数据交换格式。它基于</a:t>
            </a:r>
            <a:r>
              <a:rPr lang="en-US" altLang="zh-CN" dirty="0"/>
              <a:t>JavaScript</a:t>
            </a:r>
            <a:r>
              <a:rPr lang="zh-CN" altLang="en-US" dirty="0"/>
              <a:t>（</a:t>
            </a:r>
            <a:r>
              <a:rPr lang="en-US" altLang="zh-CN" dirty="0"/>
              <a:t>Standard ECMA-262 3rd Edition - December 1999</a:t>
            </a:r>
            <a:r>
              <a:rPr lang="zh-CN" altLang="en-US" dirty="0"/>
              <a:t>）的一个子集。 </a:t>
            </a:r>
            <a:r>
              <a:rPr lang="en-US" altLang="zh-CN" dirty="0"/>
              <a:t>JSON</a:t>
            </a:r>
            <a:r>
              <a:rPr lang="zh-CN" altLang="en-US" dirty="0"/>
              <a:t>采用完全独立于语言的文本格式，但是也使用了类似于</a:t>
            </a:r>
            <a:r>
              <a:rPr lang="en-US" altLang="zh-CN" dirty="0"/>
              <a:t>C</a:t>
            </a:r>
            <a:r>
              <a:rPr lang="zh-CN" altLang="en-US" dirty="0"/>
              <a:t>语言家族的习惯（包括</a:t>
            </a:r>
            <a:r>
              <a:rPr lang="en-US" altLang="zh-CN" dirty="0"/>
              <a:t>C, C++, C#, Java, JavaScript, Perl, </a:t>
            </a:r>
            <a:r>
              <a:rPr lang="en-US" altLang="zh-CN" dirty="0" smtClean="0"/>
              <a:t>Python</a:t>
            </a:r>
            <a:r>
              <a:rPr lang="zh-CN" altLang="en-US" dirty="0" smtClean="0"/>
              <a:t>等）。这些特性使</a:t>
            </a:r>
            <a:r>
              <a:rPr lang="en-US" altLang="zh-CN" dirty="0" smtClean="0"/>
              <a:t>JSON</a:t>
            </a:r>
            <a:r>
              <a:rPr lang="zh-CN" altLang="en-US" dirty="0"/>
              <a:t>成为理想的数据交换语言。 易于人阅读和编写，同时也易于机器解析和生成</a:t>
            </a:r>
            <a:r>
              <a:rPr lang="en-US" altLang="zh-CN" dirty="0"/>
              <a:t>(</a:t>
            </a:r>
            <a:r>
              <a:rPr lang="zh-CN" altLang="en-US" dirty="0"/>
              <a:t>网络传输速度</a:t>
            </a:r>
            <a:r>
              <a:rPr lang="en-US" altLang="zh-CN" dirty="0"/>
              <a:t>)</a:t>
            </a:r>
            <a:r>
              <a:rPr lang="zh-CN" altLang="en-US" dirty="0"/>
              <a:t>。</a:t>
            </a:r>
            <a:endParaRPr lang="en-US" altLang="zh-CN" dirty="0">
              <a:sym typeface="Wingdings"/>
            </a:endParaRPr>
          </a:p>
        </p:txBody>
      </p:sp>
    </p:spTree>
    <p:extLst>
      <p:ext uri="{BB962C8B-B14F-4D97-AF65-F5344CB8AC3E}">
        <p14:creationId xmlns:p14="http://schemas.microsoft.com/office/powerpoint/2010/main" val="282506218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317501" y="174625"/>
            <a:ext cx="8255000" cy="5632312"/>
          </a:xfrm>
          <a:prstGeom prst="rect">
            <a:avLst/>
          </a:prstGeom>
        </p:spPr>
        <p:txBody>
          <a:bodyPr wrap="square">
            <a:spAutoFit/>
          </a:bodyPr>
          <a:lstStyle/>
          <a:p>
            <a:r>
              <a:rPr lang="en-US" altLang="zh-CN" dirty="0"/>
              <a:t>  </a:t>
            </a:r>
            <a:endParaRPr lang="en-US" altLang="zh-CN" dirty="0" smtClean="0"/>
          </a:p>
          <a:p>
            <a:r>
              <a:rPr lang="zh-CN" altLang="en-US" dirty="0"/>
              <a:t>（</a:t>
            </a:r>
            <a:r>
              <a:rPr lang="en-US" altLang="zh-CN" dirty="0"/>
              <a:t>2</a:t>
            </a:r>
            <a:r>
              <a:rPr lang="zh-CN" altLang="en-US" dirty="0"/>
              <a:t>）</a:t>
            </a:r>
            <a:r>
              <a:rPr lang="en-US" altLang="zh-CN" dirty="0" err="1"/>
              <a:t>NSJSONSerialization</a:t>
            </a:r>
            <a:endParaRPr lang="en-US" altLang="zh-CN" dirty="0"/>
          </a:p>
          <a:p>
            <a:r>
              <a:rPr lang="en-US" altLang="zh-CN" dirty="0"/>
              <a:t>		+ (id)</a:t>
            </a:r>
            <a:r>
              <a:rPr lang="en-US" altLang="zh-CN" dirty="0" err="1"/>
              <a:t>JSONObjectWithData</a:t>
            </a:r>
            <a:r>
              <a:rPr lang="en-US" altLang="zh-CN" dirty="0"/>
              <a:t>:(</a:t>
            </a:r>
            <a:r>
              <a:rPr lang="en-US" altLang="zh-CN" dirty="0" err="1"/>
              <a:t>NSData</a:t>
            </a:r>
            <a:r>
              <a:rPr lang="en-US" altLang="zh-CN" dirty="0"/>
              <a:t> *)data options:(</a:t>
            </a:r>
            <a:r>
              <a:rPr lang="en-US" altLang="zh-CN" dirty="0" err="1"/>
              <a:t>NSJSONReadingOptions</a:t>
            </a:r>
            <a:r>
              <a:rPr lang="en-US" altLang="zh-CN" dirty="0"/>
              <a:t>)opt error:(</a:t>
            </a:r>
            <a:r>
              <a:rPr lang="en-US" altLang="zh-CN" dirty="0" err="1"/>
              <a:t>NSError</a:t>
            </a:r>
            <a:r>
              <a:rPr lang="en-US" altLang="zh-CN" dirty="0"/>
              <a:t> **)error;</a:t>
            </a:r>
          </a:p>
          <a:p>
            <a:r>
              <a:rPr lang="zh-CN" altLang="en-US" dirty="0"/>
              <a:t>	作用：把</a:t>
            </a:r>
            <a:r>
              <a:rPr lang="en-US" altLang="zh-CN" dirty="0" err="1"/>
              <a:t>Json</a:t>
            </a:r>
            <a:r>
              <a:rPr lang="zh-CN" altLang="en-US" dirty="0"/>
              <a:t>字符串转换成为</a:t>
            </a:r>
            <a:r>
              <a:rPr lang="en-US" altLang="zh-CN" dirty="0"/>
              <a:t>OC</a:t>
            </a:r>
            <a:r>
              <a:rPr lang="zh-CN" altLang="en-US" dirty="0"/>
              <a:t>的对象</a:t>
            </a:r>
          </a:p>
          <a:p>
            <a:endParaRPr lang="zh-CN" altLang="en-US" dirty="0"/>
          </a:p>
          <a:p>
            <a:r>
              <a:rPr lang="zh-CN" altLang="en-US" dirty="0"/>
              <a:t>	解析口诀：</a:t>
            </a:r>
          </a:p>
          <a:p>
            <a:r>
              <a:rPr lang="zh-CN" altLang="en-US" dirty="0"/>
              <a:t>	遇到</a:t>
            </a:r>
            <a:r>
              <a:rPr lang="en-US" altLang="zh-CN" dirty="0"/>
              <a:t>{}</a:t>
            </a:r>
            <a:r>
              <a:rPr lang="zh-CN" altLang="en-US" dirty="0"/>
              <a:t>用字典接收，遇到</a:t>
            </a:r>
            <a:r>
              <a:rPr lang="en-US" altLang="zh-CN" dirty="0"/>
              <a:t>[]</a:t>
            </a:r>
            <a:r>
              <a:rPr lang="zh-CN" altLang="en-US" dirty="0"/>
              <a:t>用数组接收。</a:t>
            </a:r>
          </a:p>
          <a:p>
            <a:endParaRPr lang="en-US" altLang="zh-CN" dirty="0" smtClean="0"/>
          </a:p>
          <a:p>
            <a:endParaRPr lang="zh-CN" altLang="en-US" dirty="0"/>
          </a:p>
          <a:p>
            <a:r>
              <a:rPr lang="zh-CN" altLang="en-US" dirty="0"/>
              <a:t>（</a:t>
            </a:r>
            <a:r>
              <a:rPr lang="en-US" altLang="zh-CN" dirty="0"/>
              <a:t>3</a:t>
            </a:r>
            <a:r>
              <a:rPr lang="zh-CN" altLang="en-US" dirty="0"/>
              <a:t>）注意事项</a:t>
            </a:r>
          </a:p>
          <a:p>
            <a:r>
              <a:rPr lang="zh-CN" altLang="en-US" dirty="0"/>
              <a:t>		</a:t>
            </a:r>
            <a:r>
              <a:rPr lang="en-US" altLang="zh-CN" dirty="0"/>
              <a:t>1</a:t>
            </a:r>
            <a:r>
              <a:rPr lang="zh-CN" altLang="en-US" dirty="0"/>
              <a:t>）如果服务器没有返回数据，则解析之后为</a:t>
            </a:r>
            <a:r>
              <a:rPr lang="en-US" altLang="zh-CN" dirty="0" err="1"/>
              <a:t>NSNull</a:t>
            </a:r>
            <a:r>
              <a:rPr lang="zh-CN" altLang="en-US" dirty="0"/>
              <a:t>类型</a:t>
            </a:r>
          </a:p>
          <a:p>
            <a:r>
              <a:rPr lang="en-US" altLang="zh-CN" dirty="0"/>
              <a:t>		</a:t>
            </a:r>
            <a:r>
              <a:rPr lang="zh-CN" altLang="en-US" dirty="0"/>
              <a:t>例子：</a:t>
            </a:r>
            <a:r>
              <a:rPr lang="zh-CN" altLang="en-US" dirty="0" smtClean="0"/>
              <a:t>“</a:t>
            </a:r>
            <a:r>
              <a:rPr lang="en-US" altLang="zh-CN" dirty="0" err="1"/>
              <a:t>m_auth</a:t>
            </a:r>
            <a:r>
              <a:rPr lang="en-US" altLang="zh-CN" dirty="0"/>
              <a:t>”: </a:t>
            </a:r>
            <a:r>
              <a:rPr lang="en-US" altLang="zh-CN" dirty="0" smtClean="0"/>
              <a:t>null</a:t>
            </a:r>
          </a:p>
          <a:p>
            <a:endParaRPr lang="en-US" altLang="zh-CN" dirty="0"/>
          </a:p>
          <a:p>
            <a:r>
              <a:rPr lang="zh-CN" altLang="en-US" dirty="0"/>
              <a:t>		</a:t>
            </a:r>
            <a:r>
              <a:rPr lang="en-US" altLang="zh-CN" dirty="0"/>
              <a:t>2</a:t>
            </a:r>
            <a:r>
              <a:rPr lang="zh-CN" altLang="en-US" dirty="0"/>
              <a:t>）如果服务器返回的是整型，则解析之后为</a:t>
            </a:r>
            <a:r>
              <a:rPr lang="en-US" altLang="zh-CN" dirty="0" err="1"/>
              <a:t>NSNumber</a:t>
            </a:r>
            <a:r>
              <a:rPr lang="zh-CN" altLang="en-US" dirty="0"/>
              <a:t>类型</a:t>
            </a:r>
          </a:p>
          <a:p>
            <a:r>
              <a:rPr lang="zh-CHT" altLang="en-US" dirty="0"/>
              <a:t>		例子：“</a:t>
            </a:r>
            <a:r>
              <a:rPr lang="en-US" altLang="zh-CHT" dirty="0" err="1"/>
              <a:t>cateroryId</a:t>
            </a:r>
            <a:r>
              <a:rPr lang="en-US" altLang="zh-CHT" dirty="0"/>
              <a:t>”: 6014</a:t>
            </a:r>
          </a:p>
          <a:p>
            <a:endParaRPr lang="en-US" altLang="zh-CN" dirty="0" smtClean="0"/>
          </a:p>
          <a:p>
            <a:endParaRPr lang="en-US" altLang="zh-CN" dirty="0" smtClean="0"/>
          </a:p>
          <a:p>
            <a:endParaRPr lang="en-US" altLang="zh-CN" dirty="0"/>
          </a:p>
          <a:p>
            <a:r>
              <a:rPr lang="zh-CN" altLang="en-US" dirty="0"/>
              <a:t>	练习</a:t>
            </a:r>
            <a:r>
              <a:rPr lang="en-US" altLang="zh-CN" dirty="0"/>
              <a:t>: </a:t>
            </a:r>
            <a:r>
              <a:rPr lang="zh-CN" altLang="en-US" dirty="0"/>
              <a:t>解析豆瓣图书的”純愛”，平均等级</a:t>
            </a:r>
            <a:r>
              <a:rPr lang="en-US" altLang="zh-CN" dirty="0"/>
              <a:t>average</a:t>
            </a:r>
            <a:r>
              <a:rPr lang="zh-CN" altLang="en-US" dirty="0"/>
              <a:t>，简介</a:t>
            </a:r>
            <a:r>
              <a:rPr lang="en-US" altLang="zh-CN" dirty="0"/>
              <a:t>summary</a:t>
            </a:r>
          </a:p>
        </p:txBody>
      </p:sp>
    </p:spTree>
    <p:extLst>
      <p:ext uri="{BB962C8B-B14F-4D97-AF65-F5344CB8AC3E}">
        <p14:creationId xmlns:p14="http://schemas.microsoft.com/office/powerpoint/2010/main" val="188068222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317501" y="174625"/>
            <a:ext cx="8255000" cy="5078314"/>
          </a:xfrm>
          <a:prstGeom prst="rect">
            <a:avLst/>
          </a:prstGeom>
        </p:spPr>
        <p:txBody>
          <a:bodyPr wrap="square">
            <a:spAutoFit/>
          </a:bodyPr>
          <a:lstStyle/>
          <a:p>
            <a:r>
              <a:rPr lang="en-US" altLang="zh-CN" dirty="0"/>
              <a:t>  </a:t>
            </a:r>
            <a:endParaRPr lang="en-US" altLang="zh-CN" dirty="0" smtClean="0"/>
          </a:p>
          <a:p>
            <a:endParaRPr lang="en-US" altLang="zh-CN" dirty="0" smtClean="0"/>
          </a:p>
          <a:p>
            <a:r>
              <a:rPr lang="en-US" altLang="zh-CN" dirty="0" smtClean="0"/>
              <a:t>4</a:t>
            </a:r>
            <a:r>
              <a:rPr lang="en-US" altLang="zh-CN" dirty="0"/>
              <a:t>.</a:t>
            </a:r>
            <a:r>
              <a:rPr lang="zh-CN" altLang="en-US" dirty="0"/>
              <a:t>利用模型（</a:t>
            </a:r>
            <a:r>
              <a:rPr lang="en-US" altLang="zh-CN" dirty="0"/>
              <a:t>model</a:t>
            </a:r>
            <a:r>
              <a:rPr lang="zh-CN" altLang="en-US" dirty="0"/>
              <a:t>）</a:t>
            </a:r>
            <a:r>
              <a:rPr lang="zh-CN" altLang="en-US" dirty="0" smtClean="0"/>
              <a:t>保存数据，请求到数据</a:t>
            </a:r>
            <a:r>
              <a:rPr lang="zh-CN" altLang="en-US" dirty="0"/>
              <a:t>后，建立模型保存</a:t>
            </a:r>
            <a:endParaRPr lang="en-US" altLang="zh-CN" dirty="0"/>
          </a:p>
          <a:p>
            <a:endParaRPr lang="zh-CN" altLang="en-US" dirty="0"/>
          </a:p>
          <a:p>
            <a:r>
              <a:rPr lang="en-US" altLang="zh-CN" dirty="0"/>
              <a:t> </a:t>
            </a:r>
            <a:r>
              <a:rPr lang="en-US" altLang="zh-CN" dirty="0" smtClean="0"/>
              <a:t>         </a:t>
            </a:r>
            <a:r>
              <a:rPr lang="zh-CN" altLang="en-US" dirty="0" smtClean="0"/>
              <a:t>示例：在豆瓣图书网站请求数据</a:t>
            </a:r>
            <a:r>
              <a:rPr lang="zh-CN" altLang="zh-CN" dirty="0"/>
              <a:t>，</a:t>
            </a:r>
            <a:r>
              <a:rPr lang="zh-CN" altLang="en-US" dirty="0" smtClean="0"/>
              <a:t>存储</a:t>
            </a:r>
            <a:r>
              <a:rPr lang="en-US" altLang="zh-CN" dirty="0" smtClean="0"/>
              <a:t>tags</a:t>
            </a:r>
            <a:r>
              <a:rPr lang="zh-CN" altLang="en-US" dirty="0" smtClean="0"/>
              <a:t>数组中的</a:t>
            </a:r>
            <a:r>
              <a:rPr lang="en-US" altLang="zh-CN" dirty="0" smtClean="0"/>
              <a:t>count</a:t>
            </a:r>
            <a:r>
              <a:rPr lang="zh-CN" altLang="en-US" dirty="0" smtClean="0"/>
              <a:t>、</a:t>
            </a:r>
            <a:r>
              <a:rPr lang="en-US" altLang="zh-CN" dirty="0" smtClean="0"/>
              <a:t>name</a:t>
            </a:r>
            <a:r>
              <a:rPr lang="zh-CN" altLang="en-US" dirty="0" smtClean="0"/>
              <a:t>、</a:t>
            </a:r>
            <a:r>
              <a:rPr lang="en-US" altLang="zh-CN" dirty="0"/>
              <a:t>title</a:t>
            </a:r>
            <a:endParaRPr lang="en-US" altLang="zh-CN" dirty="0" smtClean="0"/>
          </a:p>
          <a:p>
            <a:endParaRPr lang="en-US" altLang="zh-CN" dirty="0"/>
          </a:p>
          <a:p>
            <a:endParaRPr lang="en-US" altLang="zh-CN" dirty="0" smtClean="0"/>
          </a:p>
          <a:p>
            <a:r>
              <a:rPr lang="en-US" altLang="zh-CN" dirty="0" smtClean="0"/>
              <a:t>          </a:t>
            </a:r>
            <a:r>
              <a:rPr lang="en-US" altLang="zh-CN" dirty="0"/>
              <a:t> </a:t>
            </a:r>
            <a:r>
              <a:rPr lang="zh-CN" altLang="en-US" dirty="0" smtClean="0"/>
              <a:t>练习：千锋淘宝网站请求数据，存储</a:t>
            </a:r>
            <a:r>
              <a:rPr lang="en-US" altLang="zh-CN" dirty="0" smtClean="0"/>
              <a:t>List</a:t>
            </a:r>
            <a:r>
              <a:rPr lang="zh-CN" altLang="en-US" dirty="0" smtClean="0"/>
              <a:t>数组中的</a:t>
            </a:r>
            <a:r>
              <a:rPr lang="en-US" altLang="zh-CN" dirty="0" smtClean="0"/>
              <a:t>name</a:t>
            </a:r>
            <a:r>
              <a:rPr lang="zh-CN" altLang="en-US" dirty="0" smtClean="0"/>
              <a:t>、</a:t>
            </a:r>
            <a:r>
              <a:rPr lang="en-US" altLang="zh-CN" dirty="0" smtClean="0"/>
              <a:t>nick</a:t>
            </a:r>
            <a:r>
              <a:rPr lang="zh-CN" altLang="en-US" dirty="0" smtClean="0"/>
              <a:t>、</a:t>
            </a:r>
            <a:r>
              <a:rPr lang="en-US" altLang="zh-CN" dirty="0" smtClean="0"/>
              <a:t>price</a:t>
            </a:r>
            <a:endParaRPr lang="en-US" altLang="zh-CN" dirty="0"/>
          </a:p>
          <a:p>
            <a:endParaRPr lang="en-US" altLang="zh-CN" dirty="0" smtClean="0"/>
          </a:p>
          <a:p>
            <a:endParaRPr lang="en-US" altLang="zh-CN" dirty="0"/>
          </a:p>
          <a:p>
            <a:r>
              <a:rPr lang="en-US" altLang="zh-CN" dirty="0" smtClean="0"/>
              <a:t> 5. </a:t>
            </a:r>
            <a:r>
              <a:rPr lang="zh-CN" altLang="zh-CN" dirty="0" smtClean="0"/>
              <a:t>归档</a:t>
            </a:r>
            <a:endParaRPr lang="en-US" altLang="zh-CN" dirty="0" smtClean="0"/>
          </a:p>
          <a:p>
            <a:r>
              <a:rPr lang="en-US" altLang="zh-CN" dirty="0" smtClean="0"/>
              <a:t>           &lt;</a:t>
            </a:r>
            <a:r>
              <a:rPr lang="en-US" altLang="zh-CN" dirty="0"/>
              <a:t>1&gt;</a:t>
            </a:r>
            <a:r>
              <a:rPr lang="zh-CN" altLang="zh-CN" dirty="0"/>
              <a:t>什么是归档和解档</a:t>
            </a:r>
            <a:endParaRPr lang="en-US" altLang="zh-CN" dirty="0"/>
          </a:p>
          <a:p>
            <a:endParaRPr lang="zh-CN" altLang="zh-CN" dirty="0"/>
          </a:p>
          <a:p>
            <a:r>
              <a:rPr lang="en-US" altLang="zh-CN" dirty="0"/>
              <a:t>		</a:t>
            </a:r>
            <a:r>
              <a:rPr lang="en-US" altLang="zh-CN" dirty="0" smtClean="0"/>
              <a:t>1</a:t>
            </a:r>
            <a:r>
              <a:rPr lang="en-US" altLang="zh-CN" dirty="0"/>
              <a:t>. </a:t>
            </a:r>
            <a:r>
              <a:rPr lang="zh-CN" altLang="zh-CN" dirty="0"/>
              <a:t>归档（也称对象序列化）就是通过某种格式把对象保存到本地文件，以便以后读回该对象的内容</a:t>
            </a:r>
          </a:p>
          <a:p>
            <a:r>
              <a:rPr lang="en-US" altLang="zh-CN" dirty="0"/>
              <a:t> </a:t>
            </a:r>
            <a:endParaRPr lang="zh-CN" altLang="zh-CN" dirty="0"/>
          </a:p>
          <a:p>
            <a:r>
              <a:rPr lang="en-US" altLang="zh-CN" dirty="0"/>
              <a:t>		</a:t>
            </a:r>
            <a:r>
              <a:rPr lang="en-US" altLang="zh-CN" dirty="0" smtClean="0"/>
              <a:t>2</a:t>
            </a:r>
            <a:r>
              <a:rPr lang="en-US" altLang="zh-CN" dirty="0"/>
              <a:t>. </a:t>
            </a:r>
            <a:r>
              <a:rPr lang="zh-CN" altLang="zh-CN" dirty="0"/>
              <a:t>解档</a:t>
            </a:r>
            <a:r>
              <a:rPr lang="en-US" altLang="zh-CN" dirty="0"/>
              <a:t>(</a:t>
            </a:r>
            <a:r>
              <a:rPr lang="zh-CN" altLang="zh-CN" dirty="0"/>
              <a:t>也称归档</a:t>
            </a:r>
            <a:r>
              <a:rPr lang="en-US" altLang="zh-CN" dirty="0"/>
              <a:t>/</a:t>
            </a:r>
            <a:r>
              <a:rPr lang="zh-CN" altLang="zh-CN" dirty="0"/>
              <a:t>读档</a:t>
            </a:r>
            <a:r>
              <a:rPr lang="en-US" altLang="zh-CN" dirty="0"/>
              <a:t>)</a:t>
            </a:r>
            <a:r>
              <a:rPr lang="zh-CN" altLang="zh-CN" dirty="0"/>
              <a:t>就是把归档的对象文件读成原来的对象的过程。</a:t>
            </a:r>
          </a:p>
          <a:p>
            <a:r>
              <a:rPr lang="en-US" altLang="zh-CN" dirty="0"/>
              <a:t>					</a:t>
            </a:r>
            <a:endParaRPr lang="zh-CN" altLang="zh-CN" dirty="0"/>
          </a:p>
        </p:txBody>
      </p:sp>
    </p:spTree>
    <p:extLst>
      <p:ext uri="{BB962C8B-B14F-4D97-AF65-F5344CB8AC3E}">
        <p14:creationId xmlns:p14="http://schemas.microsoft.com/office/powerpoint/2010/main" val="307065482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317501" y="174625"/>
            <a:ext cx="8255000" cy="5632312"/>
          </a:xfrm>
          <a:prstGeom prst="rect">
            <a:avLst/>
          </a:prstGeom>
        </p:spPr>
        <p:txBody>
          <a:bodyPr wrap="square">
            <a:spAutoFit/>
          </a:bodyPr>
          <a:lstStyle/>
          <a:p>
            <a:r>
              <a:rPr lang="zh-CN" altLang="en-US" dirty="0"/>
              <a:t>	</a:t>
            </a:r>
            <a:endParaRPr lang="en-US" altLang="zh-CN" dirty="0" smtClean="0"/>
          </a:p>
          <a:p>
            <a:endParaRPr lang="en-US" altLang="zh-CN" dirty="0"/>
          </a:p>
          <a:p>
            <a:endParaRPr lang="en-US" altLang="zh-CN" dirty="0" smtClean="0"/>
          </a:p>
          <a:p>
            <a:r>
              <a:rPr lang="en-US" altLang="zh-CN" dirty="0"/>
              <a:t> </a:t>
            </a:r>
            <a:r>
              <a:rPr lang="en-US" altLang="zh-CN" dirty="0" smtClean="0"/>
              <a:t>&lt;2&gt;</a:t>
            </a:r>
            <a:r>
              <a:rPr lang="en-US" altLang="zh-CN" dirty="0"/>
              <a:t>.</a:t>
            </a:r>
            <a:r>
              <a:rPr lang="zh-CN" altLang="en-US" dirty="0"/>
              <a:t>自定义类的归档和解档</a:t>
            </a:r>
          </a:p>
          <a:p>
            <a:r>
              <a:rPr lang="zh-CN" altLang="en-US" dirty="0"/>
              <a:t>						</a:t>
            </a:r>
          </a:p>
          <a:p>
            <a:r>
              <a:rPr lang="zh-CN" altLang="en-US" dirty="0"/>
              <a:t>		如果自定义的类对象要进行归档那么这个对象的属性所属的类也必须要遵守</a:t>
            </a:r>
            <a:r>
              <a:rPr lang="zh-TW" altLang="en-US" dirty="0"/>
              <a:t>归档协议</a:t>
            </a:r>
            <a:r>
              <a:rPr lang="en-US" altLang="zh-TW" dirty="0" err="1"/>
              <a:t>NSCoding</a:t>
            </a:r>
            <a:endParaRPr lang="en-US" altLang="zh-TW" dirty="0"/>
          </a:p>
          <a:p>
            <a:r>
              <a:rPr lang="zh-CN" altLang="en-US" dirty="0"/>
              <a:t>						</a:t>
            </a:r>
            <a:endParaRPr lang="en-US" altLang="zh-CN" dirty="0"/>
          </a:p>
          <a:p>
            <a:r>
              <a:rPr lang="en-US" altLang="zh-CN" dirty="0"/>
              <a:t>                 </a:t>
            </a:r>
            <a:r>
              <a:rPr lang="zh-CN" altLang="en-US" dirty="0"/>
              <a:t>必须实现以下两个方法</a:t>
            </a:r>
            <a:r>
              <a:rPr lang="en-US" altLang="zh-CN" dirty="0"/>
              <a:t>:</a:t>
            </a:r>
          </a:p>
          <a:p>
            <a:r>
              <a:rPr lang="zh-TW" altLang="en-US" dirty="0"/>
              <a:t>								</a:t>
            </a:r>
            <a:endParaRPr lang="en-US" altLang="zh-TW" dirty="0"/>
          </a:p>
          <a:p>
            <a:r>
              <a:rPr lang="en-US" altLang="zh-TW" dirty="0"/>
              <a:t>                  //</a:t>
            </a:r>
            <a:r>
              <a:rPr lang="zh-TW" altLang="en-US" dirty="0"/>
              <a:t>归档的时候调用的方法</a:t>
            </a:r>
          </a:p>
          <a:p>
            <a:r>
              <a:rPr lang="en-US" altLang="zh-CN" dirty="0"/>
              <a:t>		- (void)</a:t>
            </a:r>
            <a:r>
              <a:rPr lang="en-US" altLang="zh-CN" dirty="0" err="1"/>
              <a:t>encodeWithCoder</a:t>
            </a:r>
            <a:r>
              <a:rPr lang="en-US" altLang="zh-CN" dirty="0"/>
              <a:t>:(</a:t>
            </a:r>
            <a:r>
              <a:rPr lang="en-US" altLang="zh-CN" dirty="0" err="1"/>
              <a:t>NSCoder</a:t>
            </a:r>
            <a:r>
              <a:rPr lang="en-US" altLang="zh-CN" dirty="0"/>
              <a:t> *)</a:t>
            </a:r>
            <a:r>
              <a:rPr lang="en-US" altLang="zh-CN" dirty="0" err="1"/>
              <a:t>aCoder</a:t>
            </a:r>
            <a:r>
              <a:rPr lang="en-US" altLang="zh-CN" dirty="0" smtClean="0"/>
              <a:t>;</a:t>
            </a:r>
            <a:endParaRPr lang="en-US" altLang="zh-CN" dirty="0"/>
          </a:p>
          <a:p>
            <a:endParaRPr lang="en-US" altLang="zh-CN" dirty="0" smtClean="0"/>
          </a:p>
          <a:p>
            <a:endParaRPr lang="en-US" altLang="zh-CN" dirty="0"/>
          </a:p>
          <a:p>
            <a:r>
              <a:rPr lang="zh-CN" altLang="en-US" dirty="0"/>
              <a:t>		</a:t>
            </a:r>
            <a:r>
              <a:rPr lang="en-US" altLang="zh-CN" dirty="0"/>
              <a:t>//</a:t>
            </a:r>
            <a:r>
              <a:rPr lang="zh-CN" altLang="en-US" dirty="0"/>
              <a:t>解归档的时候要调用的函数</a:t>
            </a:r>
            <a:r>
              <a:rPr lang="en-US" altLang="zh-CN" dirty="0"/>
              <a:t>			</a:t>
            </a:r>
          </a:p>
          <a:p>
            <a:r>
              <a:rPr lang="en-US" altLang="zh-CN" dirty="0"/>
              <a:t>                  - (id)</a:t>
            </a:r>
            <a:r>
              <a:rPr lang="en-US" altLang="zh-CN" dirty="0" err="1"/>
              <a:t>initWithCoder</a:t>
            </a:r>
            <a:r>
              <a:rPr lang="en-US" altLang="zh-CN" dirty="0"/>
              <a:t>:(</a:t>
            </a:r>
            <a:r>
              <a:rPr lang="en-US" altLang="zh-CN" dirty="0" err="1"/>
              <a:t>NSCoder</a:t>
            </a:r>
            <a:r>
              <a:rPr lang="en-US" altLang="zh-CN" dirty="0"/>
              <a:t> *)</a:t>
            </a:r>
            <a:r>
              <a:rPr lang="en-US" altLang="zh-CN" dirty="0" err="1"/>
              <a:t>aDecoder</a:t>
            </a:r>
            <a:r>
              <a:rPr lang="en-US" altLang="zh-CN" dirty="0" smtClean="0"/>
              <a:t>;</a:t>
            </a:r>
          </a:p>
          <a:p>
            <a:endParaRPr lang="en-US" altLang="zh-CN" dirty="0" smtClean="0"/>
          </a:p>
          <a:p>
            <a:endParaRPr lang="en-US" altLang="zh-CN" dirty="0" smtClean="0"/>
          </a:p>
          <a:p>
            <a:r>
              <a:rPr lang="en-US" altLang="zh-CN" dirty="0"/>
              <a:t> </a:t>
            </a:r>
            <a:r>
              <a:rPr lang="en-US" altLang="zh-CN" dirty="0" smtClean="0"/>
              <a:t>                //</a:t>
            </a:r>
            <a:r>
              <a:rPr lang="zh-CN" altLang="en-US" dirty="0" smtClean="0"/>
              <a:t>将一个对象序列化为可存储数据块</a:t>
            </a:r>
            <a:endParaRPr lang="en-US" altLang="zh-CN" dirty="0" smtClean="0"/>
          </a:p>
          <a:p>
            <a:r>
              <a:rPr lang="en-US" altLang="zh-CN" dirty="0" smtClean="0"/>
              <a:t>	        [</a:t>
            </a:r>
            <a:r>
              <a:rPr lang="en-US" altLang="zh-CN" dirty="0" err="1" smtClean="0"/>
              <a:t>NSKeyedArchiver</a:t>
            </a:r>
            <a:r>
              <a:rPr lang="en-US" altLang="zh-CN" dirty="0" smtClean="0"/>
              <a:t>     </a:t>
            </a:r>
            <a:r>
              <a:rPr lang="en-US" altLang="zh-CN" dirty="0" err="1" smtClean="0"/>
              <a:t>archivedDataWithRootObject:aobject</a:t>
            </a:r>
            <a:r>
              <a:rPr lang="en-US" altLang="zh-CN" dirty="0" smtClean="0"/>
              <a:t>];</a:t>
            </a:r>
            <a:endParaRPr lang="en-US" altLang="zh-CN" dirty="0"/>
          </a:p>
        </p:txBody>
      </p:sp>
    </p:spTree>
    <p:extLst>
      <p:ext uri="{BB962C8B-B14F-4D97-AF65-F5344CB8AC3E}">
        <p14:creationId xmlns:p14="http://schemas.microsoft.com/office/powerpoint/2010/main" val="249227898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317501" y="174625"/>
            <a:ext cx="8255000" cy="4524316"/>
          </a:xfrm>
          <a:prstGeom prst="rect">
            <a:avLst/>
          </a:prstGeom>
        </p:spPr>
        <p:txBody>
          <a:bodyPr wrap="square">
            <a:spAutoFit/>
          </a:bodyPr>
          <a:lstStyle/>
          <a:p>
            <a:endParaRPr lang="en-US" altLang="zh-CN" dirty="0"/>
          </a:p>
          <a:p>
            <a:endParaRPr lang="en-US" altLang="zh-CN" dirty="0" smtClean="0"/>
          </a:p>
          <a:p>
            <a:endParaRPr lang="en-US" altLang="zh-CN" dirty="0" smtClean="0"/>
          </a:p>
          <a:p>
            <a:endParaRPr lang="en-US" altLang="zh-CN" dirty="0" smtClean="0"/>
          </a:p>
          <a:p>
            <a:endParaRPr lang="en-US" altLang="zh-CN" dirty="0"/>
          </a:p>
          <a:p>
            <a:r>
              <a:rPr lang="zh-CN" altLang="en-US" dirty="0"/>
              <a:t>作业基础题：</a:t>
            </a:r>
            <a:r>
              <a:rPr lang="en-US" altLang="zh-CN" dirty="0"/>
              <a:t> </a:t>
            </a:r>
          </a:p>
          <a:p>
            <a:endParaRPr lang="en-US" altLang="zh-CN" dirty="0"/>
          </a:p>
          <a:p>
            <a:r>
              <a:rPr lang="en-US" altLang="zh-CN" dirty="0"/>
              <a:t> 1.</a:t>
            </a:r>
            <a:r>
              <a:rPr lang="zh-CN" altLang="en-US" dirty="0"/>
              <a:t>有一台电脑保存着各个电影的三大信息（名字，平均等级，导演），提供三个信息中的任何一个信息，都能查找到这个电影完整的三个信</a:t>
            </a:r>
            <a:r>
              <a:rPr lang="zh-CN" altLang="en-US" dirty="0" smtClean="0"/>
              <a:t>息</a:t>
            </a:r>
            <a:endParaRPr lang="zh-CN" altLang="en-US" dirty="0"/>
          </a:p>
          <a:p>
            <a:endParaRPr lang="zh-CN" altLang="en-US" dirty="0"/>
          </a:p>
          <a:p>
            <a:r>
              <a:rPr lang="zh-CN" altLang="en-US" dirty="0"/>
              <a:t>	思路：先考虑需要创建几个类，再考虑每一个类当中需要什么样的成员变量和成员</a:t>
            </a:r>
            <a:r>
              <a:rPr lang="zh-CN" altLang="en-US" dirty="0" smtClean="0"/>
              <a:t>函数</a:t>
            </a:r>
            <a:endParaRPr lang="en-US" altLang="zh-CN" dirty="0" smtClean="0"/>
          </a:p>
          <a:p>
            <a:endParaRPr lang="en-US" altLang="zh-CN" dirty="0"/>
          </a:p>
          <a:p>
            <a:endParaRPr lang="en-US" altLang="zh-TW" dirty="0"/>
          </a:p>
          <a:p>
            <a:r>
              <a:rPr lang="zh-CN" altLang="zh-TW" dirty="0" smtClean="0"/>
              <a:t>2</a:t>
            </a:r>
            <a:r>
              <a:rPr lang="en-US" altLang="zh-CN" dirty="0" smtClean="0"/>
              <a:t>. </a:t>
            </a:r>
            <a:r>
              <a:rPr lang="zh-CN" altLang="en-US" dirty="0" smtClean="0"/>
              <a:t>将存储的电影信息进行归档与解档</a:t>
            </a:r>
            <a:r>
              <a:rPr lang="zh-TW" altLang="en-US" dirty="0"/>
              <a:t>			</a:t>
            </a:r>
            <a:endParaRPr lang="en-US" altLang="zh-TW" dirty="0"/>
          </a:p>
          <a:p>
            <a:r>
              <a:rPr lang="en-US" altLang="zh-TW" dirty="0"/>
              <a:t> </a:t>
            </a:r>
            <a:endParaRPr lang="zh-CN" altLang="zh-CN" dirty="0"/>
          </a:p>
        </p:txBody>
      </p:sp>
    </p:spTree>
    <p:extLst>
      <p:ext uri="{BB962C8B-B14F-4D97-AF65-F5344CB8AC3E}">
        <p14:creationId xmlns:p14="http://schemas.microsoft.com/office/powerpoint/2010/main" val="249227898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5994</TotalTime>
  <Words>480</Words>
  <Application>Microsoft Macintosh PowerPoint</Application>
  <PresentationFormat>全屏显示(4:3)</PresentationFormat>
  <Paragraphs>186</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qianfeng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qianfeng sword</dc:creator>
  <cp:lastModifiedBy>qianfeng sword</cp:lastModifiedBy>
  <cp:revision>214</cp:revision>
  <dcterms:created xsi:type="dcterms:W3CDTF">2015-06-09T02:53:44Z</dcterms:created>
  <dcterms:modified xsi:type="dcterms:W3CDTF">2015-09-14T23:54:52Z</dcterms:modified>
</cp:coreProperties>
</file>