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7" r:id="rId2"/>
    <p:sldId id="2100" r:id="rId3"/>
    <p:sldId id="2099" r:id="rId4"/>
    <p:sldId id="2103" r:id="rId5"/>
    <p:sldId id="2122" r:id="rId6"/>
    <p:sldId id="2116" r:id="rId7"/>
    <p:sldId id="2126" r:id="rId8"/>
    <p:sldId id="2123" r:id="rId9"/>
    <p:sldId id="2124" r:id="rId10"/>
    <p:sldId id="2127" r:id="rId11"/>
    <p:sldId id="2108" r:id="rId12"/>
    <p:sldId id="2128" r:id="rId13"/>
    <p:sldId id="2129" r:id="rId14"/>
    <p:sldId id="2130" r:id="rId15"/>
    <p:sldId id="2056" r:id="rId16"/>
  </p:sldIdLst>
  <p:sldSz cx="9144000" cy="6858000" type="screen4x3"/>
  <p:notesSz cx="9985375" cy="6799263"/>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A5FEBF4A-C5F3-EF4D-8BAD-B17C49058CE8}">
          <p14:sldIdLst>
            <p14:sldId id="257"/>
            <p14:sldId id="2100"/>
            <p14:sldId id="2099"/>
            <p14:sldId id="2103"/>
            <p14:sldId id="2122"/>
            <p14:sldId id="2116"/>
            <p14:sldId id="2126"/>
            <p14:sldId id="2123"/>
            <p14:sldId id="2124"/>
            <p14:sldId id="2127"/>
            <p14:sldId id="2108"/>
            <p14:sldId id="2128"/>
            <p14:sldId id="2129"/>
            <p14:sldId id="2130"/>
            <p14:sldId id="2056"/>
          </p14:sldIdLst>
        </p14:section>
      </p14:sectionLst>
    </p:ext>
    <p:ext uri="{EFAFB233-063F-42B5-8137-9DF3F51BA10A}">
      <p15:sldGuideLst xmlns:p15="http://schemas.microsoft.com/office/powerpoint/2012/main">
        <p15:guide id="1" orient="horz" pos="2187">
          <p15:clr>
            <a:srgbClr val="A4A3A4"/>
          </p15:clr>
        </p15:guide>
        <p15:guide id="2" pos="2858">
          <p15:clr>
            <a:srgbClr val="A4A3A4"/>
          </p15:clr>
        </p15:guide>
      </p15:sldGuideLst>
    </p:ext>
    <p:ext uri="{2D200454-40CA-4A62-9FC3-DE9A4176ACB9}">
      <p15:notesGuideLst xmlns:p15="http://schemas.microsoft.com/office/powerpoint/2012/main">
        <p15:guide id="1" orient="horz" pos="2168">
          <p15:clr>
            <a:srgbClr val="A4A3A4"/>
          </p15:clr>
        </p15:guide>
        <p15:guide id="2" pos="312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童 雅芳" initials="童" lastIdx="1" clrIdx="0">
    <p:extLst>
      <p:ext uri="{19B8F6BF-5375-455C-9EA6-DF929625EA0E}">
        <p15:presenceInfo xmlns:p15="http://schemas.microsoft.com/office/powerpoint/2012/main" userId="2d4304794c67bd5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CC33"/>
    <a:srgbClr val="4015F7"/>
    <a:srgbClr val="7889FB"/>
    <a:srgbClr val="FFFF99"/>
    <a:srgbClr val="99CCFF"/>
    <a:srgbClr val="CC00FF"/>
    <a:srgbClr val="00CC00"/>
    <a:srgbClr val="33CCFF"/>
    <a:srgbClr val="0066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74" autoAdjust="0"/>
    <p:restoredTop sz="94693" autoAdjust="0"/>
  </p:normalViewPr>
  <p:slideViewPr>
    <p:cSldViewPr>
      <p:cViewPr varScale="1">
        <p:scale>
          <a:sx n="73" d="100"/>
          <a:sy n="73" d="100"/>
        </p:scale>
        <p:origin x="562" y="62"/>
      </p:cViewPr>
      <p:guideLst>
        <p:guide orient="horz" pos="2187"/>
        <p:guide pos="2858"/>
      </p:guideLst>
    </p:cSldViewPr>
  </p:slideViewPr>
  <p:outlineViewPr>
    <p:cViewPr>
      <p:scale>
        <a:sx n="33" d="100"/>
        <a:sy n="33" d="100"/>
      </p:scale>
      <p:origin x="0" y="2982"/>
    </p:cViewPr>
  </p:outlineViewPr>
  <p:notesTextViewPr>
    <p:cViewPr>
      <p:scale>
        <a:sx n="100" d="100"/>
        <a:sy n="100" d="100"/>
      </p:scale>
      <p:origin x="0" y="0"/>
    </p:cViewPr>
  </p:notesTextViewPr>
  <p:sorterViewPr>
    <p:cViewPr>
      <p:scale>
        <a:sx n="66" d="100"/>
        <a:sy n="66" d="100"/>
      </p:scale>
      <p:origin x="0" y="1596"/>
    </p:cViewPr>
  </p:sorterViewPr>
  <p:notesViewPr>
    <p:cSldViewPr>
      <p:cViewPr varScale="1">
        <p:scale>
          <a:sx n="53" d="100"/>
          <a:sy n="53" d="100"/>
        </p:scale>
        <p:origin x="-2778" y="-96"/>
      </p:cViewPr>
      <p:guideLst>
        <p:guide orient="horz" pos="2168"/>
        <p:guide pos="3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9684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8" y="5"/>
            <a:ext cx="4329015" cy="339910"/>
          </a:xfrm>
          <a:prstGeom prst="rect">
            <a:avLst/>
          </a:prstGeom>
        </p:spPr>
        <p:txBody>
          <a:bodyPr vert="horz" lIns="92181" tIns="46087" rIns="92181" bIns="46087"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5654036" y="5"/>
            <a:ext cx="4329015" cy="339910"/>
          </a:xfrm>
          <a:prstGeom prst="rect">
            <a:avLst/>
          </a:prstGeom>
        </p:spPr>
        <p:txBody>
          <a:bodyPr vert="horz" lIns="92181" tIns="46087" rIns="92181" bIns="46087" rtlCol="0"/>
          <a:lstStyle>
            <a:lvl1pPr algn="r" fontAlgn="auto">
              <a:spcBef>
                <a:spcPts val="0"/>
              </a:spcBef>
              <a:spcAft>
                <a:spcPts val="0"/>
              </a:spcAft>
              <a:defRPr sz="1200">
                <a:latin typeface="+mn-lt"/>
                <a:ea typeface="+mn-ea"/>
              </a:defRPr>
            </a:lvl1pPr>
          </a:lstStyle>
          <a:p>
            <a:pPr>
              <a:defRPr/>
            </a:pPr>
            <a:fld id="{9578C6F5-5DBF-4670-A033-2CC38EED635D}" type="datetimeFigureOut">
              <a:rPr lang="zh-CN" altLang="en-US"/>
              <a:t>2023/12/18</a:t>
            </a:fld>
            <a:endParaRPr lang="zh-CN" altLang="en-US"/>
          </a:p>
        </p:txBody>
      </p:sp>
      <p:sp>
        <p:nvSpPr>
          <p:cNvPr id="4" name="幻灯片图像占位符 3"/>
          <p:cNvSpPr>
            <a:spLocks noGrp="1" noRot="1" noChangeAspect="1"/>
          </p:cNvSpPr>
          <p:nvPr>
            <p:ph type="sldImg" idx="2"/>
          </p:nvPr>
        </p:nvSpPr>
        <p:spPr>
          <a:xfrm>
            <a:off x="3294063" y="509588"/>
            <a:ext cx="3397250" cy="2547937"/>
          </a:xfrm>
          <a:prstGeom prst="rect">
            <a:avLst/>
          </a:prstGeom>
          <a:noFill/>
          <a:ln w="12700">
            <a:solidFill>
              <a:prstClr val="black"/>
            </a:solidFill>
          </a:ln>
        </p:spPr>
        <p:txBody>
          <a:bodyPr vert="horz" lIns="92181" tIns="46087" rIns="92181" bIns="46087" rtlCol="0" anchor="ctr"/>
          <a:lstStyle/>
          <a:p>
            <a:pPr lvl="0"/>
            <a:endParaRPr lang="zh-CN" altLang="en-US" noProof="0"/>
          </a:p>
        </p:txBody>
      </p:sp>
      <p:sp>
        <p:nvSpPr>
          <p:cNvPr id="5" name="备注占位符 4"/>
          <p:cNvSpPr>
            <a:spLocks noGrp="1"/>
          </p:cNvSpPr>
          <p:nvPr>
            <p:ph type="body" sz="quarter" idx="3"/>
          </p:nvPr>
        </p:nvSpPr>
        <p:spPr>
          <a:xfrm>
            <a:off x="996679" y="3229682"/>
            <a:ext cx="7992026" cy="3060266"/>
          </a:xfrm>
          <a:prstGeom prst="rect">
            <a:avLst/>
          </a:prstGeom>
        </p:spPr>
        <p:txBody>
          <a:bodyPr vert="horz" lIns="92181" tIns="46087" rIns="92181" bIns="46087"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8" y="6458272"/>
            <a:ext cx="4329015" cy="339909"/>
          </a:xfrm>
          <a:prstGeom prst="rect">
            <a:avLst/>
          </a:prstGeom>
        </p:spPr>
        <p:txBody>
          <a:bodyPr vert="horz" lIns="92181" tIns="46087" rIns="92181" bIns="46087"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654036" y="6458272"/>
            <a:ext cx="4329015" cy="339909"/>
          </a:xfrm>
          <a:prstGeom prst="rect">
            <a:avLst/>
          </a:prstGeom>
        </p:spPr>
        <p:txBody>
          <a:bodyPr vert="horz" lIns="92181" tIns="46087" rIns="92181" bIns="46087" rtlCol="0" anchor="b"/>
          <a:lstStyle>
            <a:lvl1pPr algn="r" fontAlgn="auto">
              <a:spcBef>
                <a:spcPts val="0"/>
              </a:spcBef>
              <a:spcAft>
                <a:spcPts val="0"/>
              </a:spcAft>
              <a:defRPr sz="1200">
                <a:latin typeface="+mn-lt"/>
                <a:ea typeface="+mn-ea"/>
              </a:defRPr>
            </a:lvl1pPr>
          </a:lstStyle>
          <a:p>
            <a:pPr>
              <a:defRPr/>
            </a:pPr>
            <a:fld id="{06B3C2D1-85A6-4F31-AB85-EA688E131FC9}" type="slidenum">
              <a:rPr lang="zh-CN" altLang="en-US"/>
              <a:t>‹#›</a:t>
            </a:fld>
            <a:endParaRPr lang="zh-CN" altLang="en-US"/>
          </a:p>
        </p:txBody>
      </p:sp>
    </p:spTree>
    <p:extLst>
      <p:ext uri="{BB962C8B-B14F-4D97-AF65-F5344CB8AC3E}">
        <p14:creationId xmlns:p14="http://schemas.microsoft.com/office/powerpoint/2010/main" val="36441048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odoc.org/github.com/mholt/caddy#Controller"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coredns/coredns/blob/master/plugin.cf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EF6F87-FBE5-4057-8A0F-E14E9FCBF5C0}" type="slidenum">
              <a:rPr lang="zh-CN" altLang="en-US" smtClean="0"/>
              <a:t>1</a:t>
            </a:fld>
            <a:endParaRPr lang="zh-CN" altLang="en-US"/>
          </a:p>
        </p:txBody>
      </p:sp>
    </p:spTree>
    <p:extLst>
      <p:ext uri="{BB962C8B-B14F-4D97-AF65-F5344CB8AC3E}">
        <p14:creationId xmlns:p14="http://schemas.microsoft.com/office/powerpoint/2010/main" val="573674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6B3C2D1-85A6-4F31-AB85-EA688E131FC9}" type="slidenum">
              <a:rPr lang="zh-CN" altLang="en-US" smtClean="0"/>
              <a:t>3</a:t>
            </a:fld>
            <a:endParaRPr lang="zh-CN" altLang="en-US"/>
          </a:p>
        </p:txBody>
      </p:sp>
    </p:spTree>
    <p:extLst>
      <p:ext uri="{BB962C8B-B14F-4D97-AF65-F5344CB8AC3E}">
        <p14:creationId xmlns:p14="http://schemas.microsoft.com/office/powerpoint/2010/main" val="222544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zh-CN" altLang="en-US" b="0" i="0" dirty="0">
                <a:solidFill>
                  <a:srgbClr val="555555"/>
                </a:solidFill>
                <a:effectLst/>
                <a:latin typeface="Microsoft Yahei" panose="020B0503020204020204" pitchFamily="34" charset="-122"/>
                <a:ea typeface="Microsoft Yahei" panose="020B0503020204020204" pitchFamily="34" charset="-122"/>
              </a:rPr>
              <a:t>一个 </a:t>
            </a:r>
            <a:r>
              <a:rPr lang="en-US" altLang="zh-CN" b="0" i="0" dirty="0">
                <a:solidFill>
                  <a:srgbClr val="555555"/>
                </a:solidFill>
                <a:effectLst/>
                <a:latin typeface="Microsoft Yahei" panose="020B0503020204020204" pitchFamily="34" charset="-122"/>
                <a:ea typeface="Microsoft Yahei" panose="020B0503020204020204" pitchFamily="34" charset="-122"/>
              </a:rPr>
              <a:t>Go </a:t>
            </a:r>
            <a:r>
              <a:rPr lang="zh-CN" altLang="en-US" b="0" i="0" dirty="0">
                <a:solidFill>
                  <a:srgbClr val="555555"/>
                </a:solidFill>
                <a:effectLst/>
                <a:latin typeface="Microsoft Yahei" panose="020B0503020204020204" pitchFamily="34" charset="-122"/>
                <a:ea typeface="Microsoft Yahei" panose="020B0503020204020204" pitchFamily="34" charset="-122"/>
              </a:rPr>
              <a:t>编写的 </a:t>
            </a:r>
            <a:r>
              <a:rPr lang="en-US" altLang="zh-CN" b="0" i="0" dirty="0">
                <a:solidFill>
                  <a:srgbClr val="555555"/>
                </a:solidFill>
                <a:effectLst/>
                <a:latin typeface="Microsoft Yahei" panose="020B0503020204020204" pitchFamily="34" charset="-122"/>
                <a:ea typeface="Microsoft Yahei" panose="020B0503020204020204" pitchFamily="34" charset="-122"/>
              </a:rPr>
              <a:t>CoreDNS </a:t>
            </a:r>
            <a:r>
              <a:rPr lang="zh-CN" altLang="en-US" b="0" i="0" dirty="0">
                <a:solidFill>
                  <a:srgbClr val="555555"/>
                </a:solidFill>
                <a:effectLst/>
                <a:latin typeface="Microsoft Yahei" panose="020B0503020204020204" pitchFamily="34" charset="-122"/>
                <a:ea typeface="Microsoft Yahei" panose="020B0503020204020204" pitchFamily="34" charset="-122"/>
              </a:rPr>
              <a:t>插件实际上只需要实现一个 </a:t>
            </a:r>
            <a:r>
              <a:rPr lang="en-US" altLang="zh-CN" b="0" i="0" dirty="0">
                <a:solidFill>
                  <a:srgbClr val="555555"/>
                </a:solidFill>
                <a:effectLst/>
                <a:latin typeface="Microsoft Yahei" panose="020B0503020204020204" pitchFamily="34" charset="-122"/>
                <a:ea typeface="Microsoft Yahei" panose="020B0503020204020204" pitchFamily="34" charset="-122"/>
              </a:rPr>
              <a:t>Handler </a:t>
            </a:r>
            <a:r>
              <a:rPr lang="zh-CN" altLang="en-US" b="0" i="0" dirty="0">
                <a:solidFill>
                  <a:srgbClr val="555555"/>
                </a:solidFill>
                <a:effectLst/>
                <a:latin typeface="Microsoft Yahei" panose="020B0503020204020204" pitchFamily="34" charset="-122"/>
                <a:ea typeface="Microsoft Yahei" panose="020B0503020204020204" pitchFamily="34" charset="-122"/>
              </a:rPr>
              <a:t>接口既可一个 </a:t>
            </a:r>
            <a:r>
              <a:rPr lang="en-US" altLang="zh-CN" b="0" i="0" dirty="0">
                <a:solidFill>
                  <a:srgbClr val="555555"/>
                </a:solidFill>
                <a:effectLst/>
                <a:latin typeface="Microsoft Yahei" panose="020B0503020204020204" pitchFamily="34" charset="-122"/>
                <a:ea typeface="Microsoft Yahei" panose="020B0503020204020204" pitchFamily="34" charset="-122"/>
              </a:rPr>
              <a:t>Go </a:t>
            </a:r>
            <a:r>
              <a:rPr lang="zh-CN" altLang="en-US" b="0" i="0" dirty="0">
                <a:solidFill>
                  <a:srgbClr val="555555"/>
                </a:solidFill>
                <a:effectLst/>
                <a:latin typeface="Microsoft Yahei" panose="020B0503020204020204" pitchFamily="34" charset="-122"/>
                <a:ea typeface="Microsoft Yahei" panose="020B0503020204020204" pitchFamily="34" charset="-122"/>
              </a:rPr>
              <a:t>编写的 </a:t>
            </a:r>
            <a:r>
              <a:rPr lang="en-US" altLang="zh-CN" b="0" i="0" dirty="0">
                <a:solidFill>
                  <a:srgbClr val="555555"/>
                </a:solidFill>
                <a:effectLst/>
                <a:latin typeface="Microsoft Yahei" panose="020B0503020204020204" pitchFamily="34" charset="-122"/>
                <a:ea typeface="Microsoft Yahei" panose="020B0503020204020204" pitchFamily="34" charset="-122"/>
              </a:rPr>
              <a:t>CoreDNS </a:t>
            </a:r>
            <a:r>
              <a:rPr lang="zh-CN" altLang="en-US" b="0" i="0" dirty="0">
                <a:solidFill>
                  <a:srgbClr val="555555"/>
                </a:solidFill>
                <a:effectLst/>
                <a:latin typeface="Microsoft Yahei" panose="020B0503020204020204" pitchFamily="34" charset="-122"/>
                <a:ea typeface="Microsoft Yahei" panose="020B0503020204020204" pitchFamily="34" charset="-122"/>
              </a:rPr>
              <a:t>插件实际上只需要实现一个 </a:t>
            </a:r>
            <a:r>
              <a:rPr lang="en-US" altLang="zh-CN" b="0" i="0" dirty="0">
                <a:solidFill>
                  <a:srgbClr val="555555"/>
                </a:solidFill>
                <a:effectLst/>
                <a:latin typeface="Microsoft Yahei" panose="020B0503020204020204" pitchFamily="34" charset="-122"/>
                <a:ea typeface="Microsoft Yahei" panose="020B0503020204020204" pitchFamily="34" charset="-122"/>
              </a:rPr>
              <a:t>Handler </a:t>
            </a:r>
            <a:r>
              <a:rPr lang="zh-CN" altLang="en-US" b="0" i="0" dirty="0">
                <a:solidFill>
                  <a:srgbClr val="555555"/>
                </a:solidFill>
                <a:effectLst/>
                <a:latin typeface="Microsoft Yahei" panose="020B0503020204020204" pitchFamily="34" charset="-122"/>
                <a:ea typeface="Microsoft Yahei" panose="020B0503020204020204" pitchFamily="34" charset="-122"/>
              </a:rPr>
              <a:t>接口既可</a:t>
            </a:r>
            <a:endParaRPr lang="en-US" altLang="zh-CN" b="0" i="0" dirty="0">
              <a:solidFill>
                <a:srgbClr val="555555"/>
              </a:solidFill>
              <a:effectLst/>
              <a:latin typeface="Microsoft Yahei" panose="020B0503020204020204" pitchFamily="34" charset="-122"/>
              <a:ea typeface="Microsoft Yahei" panose="020B0503020204020204" pitchFamily="34" charset="-122"/>
            </a:endParaRPr>
          </a:p>
          <a:p>
            <a:endParaRPr lang="en-US" altLang="zh-CN" b="0" i="0" dirty="0">
              <a:solidFill>
                <a:srgbClr val="555555"/>
              </a:solidFill>
              <a:effectLst/>
              <a:latin typeface="Microsoft Yahei" panose="020B0503020204020204" pitchFamily="34" charset="-122"/>
              <a:ea typeface="Microsoft Yahei" panose="020B0503020204020204" pitchFamily="34" charset="-122"/>
            </a:endParaRPr>
          </a:p>
          <a:p>
            <a:pPr algn="l">
              <a:buFont typeface="Arial" panose="020B0604020202020204" pitchFamily="34" charset="0"/>
              <a:buChar char="•"/>
            </a:pPr>
            <a:r>
              <a:rPr lang="en-US" altLang="zh-CN" b="0" i="0" dirty="0" err="1">
                <a:solidFill>
                  <a:srgbClr val="555555"/>
                </a:solidFill>
                <a:effectLst/>
                <a:latin typeface="Microsoft Yahei" panose="020B0503020204020204" pitchFamily="34" charset="-122"/>
                <a:ea typeface="Microsoft Yahei" panose="020B0503020204020204" pitchFamily="34" charset="-122"/>
              </a:rPr>
              <a:t>ServeDNS</a:t>
            </a:r>
            <a:r>
              <a:rPr lang="en-US" altLang="zh-CN" b="0" i="0" dirty="0">
                <a:solidFill>
                  <a:srgbClr val="555555"/>
                </a:solidFill>
                <a:effectLst/>
                <a:latin typeface="Microsoft Yahei" panose="020B0503020204020204" pitchFamily="34" charset="-122"/>
                <a:ea typeface="Microsoft Yahei" panose="020B0503020204020204" pitchFamily="34" charset="-122"/>
              </a:rPr>
              <a:t> </a:t>
            </a:r>
            <a:r>
              <a:rPr lang="zh-CN" altLang="en-US" b="0" i="0" dirty="0">
                <a:solidFill>
                  <a:srgbClr val="555555"/>
                </a:solidFill>
                <a:effectLst/>
                <a:latin typeface="Microsoft Yahei" panose="020B0503020204020204" pitchFamily="34" charset="-122"/>
                <a:ea typeface="Microsoft Yahei" panose="020B0503020204020204" pitchFamily="34" charset="-122"/>
              </a:rPr>
              <a:t>方法是插件需要实现的主要逻辑方法，</a:t>
            </a:r>
            <a:r>
              <a:rPr lang="en-US" altLang="zh-CN" b="0" i="0" dirty="0">
                <a:solidFill>
                  <a:srgbClr val="555555"/>
                </a:solidFill>
                <a:effectLst/>
                <a:latin typeface="Microsoft Yahei" panose="020B0503020204020204" pitchFamily="34" charset="-122"/>
                <a:ea typeface="Microsoft Yahei" panose="020B0503020204020204" pitchFamily="34" charset="-122"/>
              </a:rPr>
              <a:t>DNS </a:t>
            </a:r>
            <a:r>
              <a:rPr lang="zh-CN" altLang="en-US" b="0" i="0" dirty="0">
                <a:solidFill>
                  <a:srgbClr val="555555"/>
                </a:solidFill>
                <a:effectLst/>
                <a:latin typeface="Microsoft Yahei" panose="020B0503020204020204" pitchFamily="34" charset="-122"/>
                <a:ea typeface="Microsoft Yahei" panose="020B0503020204020204" pitchFamily="34" charset="-122"/>
              </a:rPr>
              <a:t>请求接受后会从这个方法传入，插件编写者需要实现查询并返回结果</a:t>
            </a:r>
          </a:p>
          <a:p>
            <a:pPr algn="l">
              <a:buFont typeface="Arial" panose="020B0604020202020204" pitchFamily="34" charset="0"/>
              <a:buChar char="•"/>
            </a:pPr>
            <a:r>
              <a:rPr lang="en-US" altLang="zh-CN" b="0" i="0" dirty="0">
                <a:solidFill>
                  <a:srgbClr val="555555"/>
                </a:solidFill>
                <a:effectLst/>
                <a:latin typeface="Microsoft Yahei" panose="020B0503020204020204" pitchFamily="34" charset="-122"/>
                <a:ea typeface="Microsoft Yahei" panose="020B0503020204020204" pitchFamily="34" charset="-122"/>
              </a:rPr>
              <a:t>Name </a:t>
            </a:r>
            <a:r>
              <a:rPr lang="zh-CN" altLang="en-US" b="0" i="0" dirty="0">
                <a:solidFill>
                  <a:srgbClr val="555555"/>
                </a:solidFill>
                <a:effectLst/>
                <a:latin typeface="Microsoft Yahei" panose="020B0503020204020204" pitchFamily="34" charset="-122"/>
                <a:ea typeface="Microsoft Yahei" panose="020B0503020204020204" pitchFamily="34" charset="-122"/>
              </a:rPr>
              <a:t>方法只返回一个插件名称标识，为了判断插件命名唯一性然后做链式顺序调用的，原则只要你不跟系统插件重名就行</a:t>
            </a:r>
            <a:endParaRPr lang="en-US" altLang="zh-CN" b="0" i="0" dirty="0">
              <a:solidFill>
                <a:srgbClr val="555555"/>
              </a:solidFill>
              <a:effectLst/>
              <a:latin typeface="Microsoft Yahei" panose="020B0503020204020204" pitchFamily="34" charset="-122"/>
              <a:ea typeface="Microsoft Yahei" panose="020B0503020204020204" pitchFamily="34" charset="-122"/>
            </a:endParaRPr>
          </a:p>
          <a:p>
            <a:pPr algn="l">
              <a:buFont typeface="Arial" panose="020B0604020202020204" pitchFamily="34" charset="0"/>
              <a:buChar char="•"/>
            </a:pPr>
            <a:endParaRPr lang="en-US" altLang="zh-CN" b="0" i="0" dirty="0">
              <a:solidFill>
                <a:srgbClr val="555555"/>
              </a:solidFill>
              <a:effectLst/>
              <a:latin typeface="Microsoft Yahei" panose="020B0503020204020204" pitchFamily="34" charset="-122"/>
              <a:ea typeface="Microsoft Yahei" panose="020B0503020204020204" pitchFamily="34" charset="-122"/>
            </a:endParaRPr>
          </a:p>
          <a:p>
            <a:pPr algn="l">
              <a:buFont typeface="Arial" panose="020B0604020202020204" pitchFamily="34" charset="0"/>
              <a:buChar char="•"/>
            </a:pPr>
            <a:r>
              <a:rPr lang="zh-CN" altLang="en-US" b="0" i="0" dirty="0">
                <a:solidFill>
                  <a:srgbClr val="555555"/>
                </a:solidFill>
                <a:effectLst/>
                <a:latin typeface="Microsoft Yahei" panose="020B0503020204020204" pitchFamily="34" charset="-122"/>
                <a:ea typeface="Microsoft Yahei" panose="020B0503020204020204" pitchFamily="34" charset="-122"/>
              </a:rPr>
              <a:t>基本逻辑就是在 </a:t>
            </a:r>
            <a:r>
              <a:rPr lang="en-US" altLang="zh-CN" b="0" i="0" dirty="0">
                <a:solidFill>
                  <a:srgbClr val="555555"/>
                </a:solidFill>
                <a:effectLst/>
                <a:latin typeface="Microsoft Yahei" panose="020B0503020204020204" pitchFamily="34" charset="-122"/>
                <a:ea typeface="Microsoft Yahei" panose="020B0503020204020204" pitchFamily="34" charset="-122"/>
              </a:rPr>
              <a:t>setup </a:t>
            </a:r>
            <a:r>
              <a:rPr lang="zh-CN" altLang="en-US" b="0" i="0" dirty="0">
                <a:solidFill>
                  <a:srgbClr val="555555"/>
                </a:solidFill>
                <a:effectLst/>
                <a:latin typeface="Microsoft Yahei" panose="020B0503020204020204" pitchFamily="34" charset="-122"/>
                <a:ea typeface="Microsoft Yahei" panose="020B0503020204020204" pitchFamily="34" charset="-122"/>
              </a:rPr>
              <a:t>阶段通过配置文件创建你的插件结构体对象；然后插件结构体实现这个 </a:t>
            </a:r>
            <a:r>
              <a:rPr lang="en-US" altLang="zh-CN" b="0" i="0" dirty="0">
                <a:solidFill>
                  <a:srgbClr val="555555"/>
                </a:solidFill>
                <a:effectLst/>
                <a:latin typeface="Microsoft Yahei" panose="020B0503020204020204" pitchFamily="34" charset="-122"/>
                <a:ea typeface="Microsoft Yahei" panose="020B0503020204020204" pitchFamily="34" charset="-122"/>
              </a:rPr>
              <a:t>Handler </a:t>
            </a:r>
            <a:r>
              <a:rPr lang="zh-CN" altLang="en-US" b="0" i="0" dirty="0">
                <a:solidFill>
                  <a:srgbClr val="555555"/>
                </a:solidFill>
                <a:effectLst/>
                <a:latin typeface="Microsoft Yahei" panose="020B0503020204020204" pitchFamily="34" charset="-122"/>
                <a:ea typeface="Microsoft Yahei" panose="020B0503020204020204" pitchFamily="34" charset="-122"/>
              </a:rPr>
              <a:t>接口，运行期 </a:t>
            </a:r>
            <a:r>
              <a:rPr lang="en-US" altLang="zh-CN" b="0" i="0" dirty="0">
                <a:solidFill>
                  <a:srgbClr val="555555"/>
                </a:solidFill>
                <a:effectLst/>
                <a:latin typeface="Microsoft Yahei" panose="020B0503020204020204" pitchFamily="34" charset="-122"/>
                <a:ea typeface="Microsoft Yahei" panose="020B0503020204020204" pitchFamily="34" charset="-122"/>
              </a:rPr>
              <a:t>CoreDNS </a:t>
            </a:r>
            <a:r>
              <a:rPr lang="zh-CN" altLang="en-US" b="0" i="0" dirty="0">
                <a:solidFill>
                  <a:srgbClr val="555555"/>
                </a:solidFill>
                <a:effectLst/>
                <a:latin typeface="Microsoft Yahei" panose="020B0503020204020204" pitchFamily="34" charset="-122"/>
                <a:ea typeface="Microsoft Yahei" panose="020B0503020204020204" pitchFamily="34" charset="-122"/>
              </a:rPr>
              <a:t>会调用接口的 </a:t>
            </a:r>
            <a:r>
              <a:rPr lang="en-US" altLang="zh-CN" b="0" i="0" dirty="0" err="1">
                <a:solidFill>
                  <a:srgbClr val="555555"/>
                </a:solidFill>
                <a:effectLst/>
                <a:latin typeface="Microsoft Yahei" panose="020B0503020204020204" pitchFamily="34" charset="-122"/>
                <a:ea typeface="Microsoft Yahei" panose="020B0503020204020204" pitchFamily="34" charset="-122"/>
              </a:rPr>
              <a:t>ServeDNS</a:t>
            </a:r>
            <a:r>
              <a:rPr lang="en-US" altLang="zh-CN" b="0" i="0" dirty="0">
                <a:solidFill>
                  <a:srgbClr val="555555"/>
                </a:solidFill>
                <a:effectLst/>
                <a:latin typeface="Microsoft Yahei" panose="020B0503020204020204" pitchFamily="34" charset="-122"/>
                <a:ea typeface="Microsoft Yahei" panose="020B0503020204020204" pitchFamily="34" charset="-122"/>
              </a:rPr>
              <a:t> </a:t>
            </a:r>
            <a:r>
              <a:rPr lang="zh-CN" altLang="en-US" b="0" i="0" dirty="0">
                <a:solidFill>
                  <a:srgbClr val="555555"/>
                </a:solidFill>
                <a:effectLst/>
                <a:latin typeface="Microsoft Yahei" panose="020B0503020204020204" pitchFamily="34" charset="-122"/>
                <a:ea typeface="Microsoft Yahei" panose="020B0503020204020204" pitchFamily="34" charset="-122"/>
              </a:rPr>
              <a:t>方法来向插件查询 </a:t>
            </a:r>
            <a:r>
              <a:rPr lang="en-US" altLang="zh-CN" b="0" i="0" dirty="0">
                <a:solidFill>
                  <a:srgbClr val="555555"/>
                </a:solidFill>
                <a:effectLst/>
                <a:latin typeface="Microsoft Yahei" panose="020B0503020204020204" pitchFamily="34" charset="-122"/>
                <a:ea typeface="Microsoft Yahei" panose="020B0503020204020204" pitchFamily="34" charset="-122"/>
              </a:rPr>
              <a:t>DNS </a:t>
            </a:r>
            <a:r>
              <a:rPr lang="zh-CN" altLang="en-US" b="0" i="0" dirty="0">
                <a:solidFill>
                  <a:srgbClr val="555555"/>
                </a:solidFill>
                <a:effectLst/>
                <a:latin typeface="Microsoft Yahei" panose="020B0503020204020204" pitchFamily="34" charset="-122"/>
                <a:ea typeface="Microsoft Yahei" panose="020B0503020204020204" pitchFamily="34" charset="-122"/>
              </a:rPr>
              <a:t>请求</a:t>
            </a:r>
            <a:endParaRPr lang="en-US" altLang="zh-CN" b="0" i="0" dirty="0">
              <a:solidFill>
                <a:srgbClr val="555555"/>
              </a:solidFill>
              <a:effectLst/>
              <a:latin typeface="Microsoft Yahei" panose="020B0503020204020204" pitchFamily="34" charset="-122"/>
              <a:ea typeface="Microsoft Yahei" panose="020B0503020204020204" pitchFamily="34" charset="-122"/>
            </a:endParaRPr>
          </a:p>
          <a:p>
            <a:pPr algn="l">
              <a:buFont typeface="Arial" panose="020B0604020202020204" pitchFamily="34" charset="0"/>
              <a:buChar char="•"/>
            </a:pPr>
            <a:endParaRPr lang="en-US" altLang="zh-CN" b="0" i="0" dirty="0">
              <a:solidFill>
                <a:srgbClr val="555555"/>
              </a:solidFill>
              <a:effectLst/>
              <a:latin typeface="Microsoft Yahei" panose="020B0503020204020204" pitchFamily="34" charset="-122"/>
              <a:ea typeface="Microsoft Yahei" panose="020B0503020204020204" pitchFamily="34" charset="-122"/>
            </a:endParaRPr>
          </a:p>
          <a:p>
            <a:pPr algn="just"/>
            <a:r>
              <a:rPr lang="zh-CN" altLang="en-US" b="0" i="0" dirty="0">
                <a:solidFill>
                  <a:srgbClr val="555555"/>
                </a:solidFill>
                <a:effectLst/>
                <a:latin typeface="Lato" panose="020F0502020204030203" pitchFamily="34" charset="0"/>
              </a:rPr>
              <a:t>插件怎么指令？其实就是在 </a:t>
            </a:r>
            <a:r>
              <a:rPr lang="en-US" altLang="zh-CN" b="0" i="0" dirty="0">
                <a:solidFill>
                  <a:srgbClr val="555555"/>
                </a:solidFill>
                <a:effectLst/>
                <a:latin typeface="Lato" panose="020F0502020204030203" pitchFamily="34" charset="0"/>
              </a:rPr>
              <a:t>setup </a:t>
            </a:r>
            <a:r>
              <a:rPr lang="zh-CN" altLang="en-US" b="0" i="0" dirty="0">
                <a:solidFill>
                  <a:srgbClr val="555555"/>
                </a:solidFill>
                <a:effectLst/>
                <a:latin typeface="Lato" panose="020F0502020204030203" pitchFamily="34" charset="0"/>
              </a:rPr>
              <a:t>函数里做的解析。如果我们自己手写这种解析，十分麻烦，但是，借助 </a:t>
            </a:r>
            <a:r>
              <a:rPr lang="en-US" altLang="zh-CN" b="0" i="0" dirty="0">
                <a:solidFill>
                  <a:srgbClr val="555555"/>
                </a:solidFill>
                <a:effectLst/>
                <a:latin typeface="Lato" panose="020F0502020204030203" pitchFamily="34" charset="0"/>
              </a:rPr>
              <a:t>setup </a:t>
            </a:r>
            <a:r>
              <a:rPr lang="zh-CN" altLang="en-US" b="0" i="0" dirty="0">
                <a:solidFill>
                  <a:srgbClr val="555555"/>
                </a:solidFill>
                <a:effectLst/>
                <a:latin typeface="Lato" panose="020F0502020204030203" pitchFamily="34" charset="0"/>
              </a:rPr>
              <a:t>函数的参数： </a:t>
            </a:r>
            <a:r>
              <a:rPr lang="zh-CN" altLang="en-US" b="0" i="0" u="none" strike="noStrike" dirty="0">
                <a:solidFill>
                  <a:srgbClr val="555555"/>
                </a:solidFill>
                <a:effectLst/>
                <a:latin typeface="Lato" panose="020F0502020204030203" pitchFamily="34" charset="0"/>
                <a:hlinkClick r:id="rId3"/>
              </a:rPr>
              <a:t>*</a:t>
            </a:r>
            <a:r>
              <a:rPr lang="en-US" altLang="zh-CN" b="0" i="0" u="none" strike="noStrike" dirty="0" err="1">
                <a:solidFill>
                  <a:srgbClr val="555555"/>
                </a:solidFill>
                <a:effectLst/>
                <a:latin typeface="Lato" panose="020F0502020204030203" pitchFamily="34" charset="0"/>
                <a:hlinkClick r:id="rId3"/>
              </a:rPr>
              <a:t>caddy.Controller</a:t>
            </a:r>
            <a:r>
              <a:rPr lang="zh-CN" altLang="en-US" b="0" i="0" dirty="0">
                <a:solidFill>
                  <a:srgbClr val="555555"/>
                </a:solidFill>
                <a:effectLst/>
                <a:latin typeface="Lato" panose="020F0502020204030203" pitchFamily="34" charset="0"/>
              </a:rPr>
              <a:t> 就很容易做这样的解析了，这就是 </a:t>
            </a:r>
            <a:r>
              <a:rPr lang="en-US" altLang="zh-CN" b="0" i="0" dirty="0">
                <a:solidFill>
                  <a:srgbClr val="555555"/>
                </a:solidFill>
                <a:effectLst/>
                <a:latin typeface="Lato" panose="020F0502020204030203" pitchFamily="34" charset="0"/>
              </a:rPr>
              <a:t>setup </a:t>
            </a:r>
            <a:r>
              <a:rPr lang="zh-CN" altLang="en-US" b="0" i="0" dirty="0">
                <a:solidFill>
                  <a:srgbClr val="555555"/>
                </a:solidFill>
                <a:effectLst/>
                <a:latin typeface="Lato" panose="020F0502020204030203" pitchFamily="34" charset="0"/>
              </a:rPr>
              <a:t>为什么需要这么一个参数的根本原因。</a:t>
            </a:r>
          </a:p>
          <a:p>
            <a:pPr algn="just"/>
            <a:r>
              <a:rPr lang="zh-CN" altLang="en-US" b="0" i="0" dirty="0">
                <a:solidFill>
                  <a:srgbClr val="555555"/>
                </a:solidFill>
                <a:effectLst/>
                <a:latin typeface="Lato" panose="020F0502020204030203" pitchFamily="34" charset="0"/>
              </a:rPr>
              <a:t>按照上面的例子，我们的 </a:t>
            </a:r>
            <a:r>
              <a:rPr lang="en-US" altLang="zh-CN" b="0" i="0" dirty="0">
                <a:solidFill>
                  <a:srgbClr val="555555"/>
                </a:solidFill>
                <a:effectLst/>
                <a:latin typeface="Lato" panose="020F0502020204030203" pitchFamily="34" charset="0"/>
              </a:rPr>
              <a:t>setup </a:t>
            </a:r>
            <a:r>
              <a:rPr lang="zh-CN" altLang="en-US" b="0" i="0" dirty="0">
                <a:solidFill>
                  <a:srgbClr val="555555"/>
                </a:solidFill>
                <a:effectLst/>
                <a:latin typeface="Lato" panose="020F0502020204030203" pitchFamily="34" charset="0"/>
              </a:rPr>
              <a:t>方法怎么做插件参数的解析？</a:t>
            </a:r>
            <a:endParaRPr lang="en-US" altLang="zh-CN" b="0" i="0" dirty="0">
              <a:solidFill>
                <a:srgbClr val="555555"/>
              </a:solidFill>
              <a:effectLst/>
              <a:latin typeface="Lato" panose="020F0502020204030203" pitchFamily="34" charset="0"/>
            </a:endParaRPr>
          </a:p>
          <a:p>
            <a:pPr algn="just"/>
            <a:r>
              <a:rPr lang="en-US" altLang="zh-CN" dirty="0" err="1">
                <a:effectLst/>
              </a:rPr>
              <a:t>c.Next</a:t>
            </a:r>
            <a:r>
              <a:rPr lang="en-US" altLang="zh-CN" dirty="0">
                <a:effectLst/>
              </a:rPr>
              <a:t>()</a:t>
            </a:r>
            <a:r>
              <a:rPr lang="zh-CN" altLang="en-US" dirty="0">
                <a:effectLst/>
              </a:rPr>
              <a:t>、</a:t>
            </a:r>
            <a:r>
              <a:rPr lang="en-US" altLang="zh-CN" dirty="0" err="1">
                <a:effectLst/>
              </a:rPr>
              <a:t>c.RemainingArgs</a:t>
            </a:r>
            <a:r>
              <a:rPr lang="en-US" altLang="zh-CN" dirty="0">
                <a:effectLst/>
              </a:rPr>
              <a:t>(</a:t>
            </a:r>
            <a:r>
              <a:rPr lang="zh-CN" altLang="en-US" dirty="0">
                <a:effectLst/>
              </a:rPr>
              <a:t>）、</a:t>
            </a:r>
            <a:r>
              <a:rPr lang="en-US" altLang="zh-CN" dirty="0" err="1">
                <a:effectLst/>
              </a:rPr>
              <a:t>c.Val</a:t>
            </a:r>
            <a:r>
              <a:rPr lang="en-US" altLang="zh-CN" dirty="0">
                <a:effectLst/>
              </a:rPr>
              <a:t>() </a:t>
            </a:r>
            <a:r>
              <a:rPr lang="zh-CN" altLang="en-US" dirty="0">
                <a:effectLst/>
              </a:rPr>
              <a:t>、</a:t>
            </a:r>
            <a:r>
              <a:rPr lang="en-US" altLang="zh-CN" dirty="0" err="1">
                <a:effectLst/>
              </a:rPr>
              <a:t>c.NextBlock</a:t>
            </a:r>
            <a:r>
              <a:rPr lang="en-US" altLang="zh-CN" dirty="0">
                <a:effectLst/>
              </a:rPr>
              <a:t>()</a:t>
            </a:r>
          </a:p>
        </p:txBody>
      </p:sp>
      <p:sp>
        <p:nvSpPr>
          <p:cNvPr id="4" name="灯片编号占位符 3"/>
          <p:cNvSpPr>
            <a:spLocks noGrp="1"/>
          </p:cNvSpPr>
          <p:nvPr>
            <p:ph type="sldNum" sz="quarter" idx="5"/>
          </p:nvPr>
        </p:nvSpPr>
        <p:spPr/>
        <p:txBody>
          <a:bodyPr/>
          <a:lstStyle/>
          <a:p>
            <a:pPr>
              <a:defRPr/>
            </a:pPr>
            <a:fld id="{06B3C2D1-85A6-4F31-AB85-EA688E131FC9}" type="slidenum">
              <a:rPr lang="zh-CN" altLang="en-US" smtClean="0"/>
              <a:t>9</a:t>
            </a:fld>
            <a:endParaRPr lang="zh-CN" altLang="en-US"/>
          </a:p>
        </p:txBody>
      </p:sp>
    </p:spTree>
    <p:extLst>
      <p:ext uri="{BB962C8B-B14F-4D97-AF65-F5344CB8AC3E}">
        <p14:creationId xmlns:p14="http://schemas.microsoft.com/office/powerpoint/2010/main" val="1809499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r>
              <a:rPr lang="zh-CN" altLang="en-US" b="0" i="0" dirty="0">
                <a:solidFill>
                  <a:srgbClr val="555555"/>
                </a:solidFill>
                <a:effectLst/>
                <a:latin typeface="Microsoft Yahei" panose="020B0503020204020204" pitchFamily="34" charset="-122"/>
                <a:ea typeface="Microsoft Yahei" panose="020B0503020204020204" pitchFamily="34" charset="-122"/>
              </a:rPr>
              <a:t>无论根据业务逻辑是否查询到 </a:t>
            </a:r>
            <a:r>
              <a:rPr lang="en-US" altLang="zh-CN" b="0" i="0" dirty="0">
                <a:solidFill>
                  <a:srgbClr val="555555"/>
                </a:solidFill>
                <a:effectLst/>
                <a:latin typeface="Microsoft Yahei" panose="020B0503020204020204" pitchFamily="34" charset="-122"/>
                <a:ea typeface="Microsoft Yahei" panose="020B0503020204020204" pitchFamily="34" charset="-122"/>
              </a:rPr>
              <a:t>DNS </a:t>
            </a:r>
            <a:r>
              <a:rPr lang="zh-CN" altLang="en-US" b="0" i="0" dirty="0">
                <a:solidFill>
                  <a:srgbClr val="555555"/>
                </a:solidFill>
                <a:effectLst/>
                <a:latin typeface="Microsoft Yahei" panose="020B0503020204020204" pitchFamily="34" charset="-122"/>
                <a:ea typeface="Microsoft Yahei" panose="020B0503020204020204" pitchFamily="34" charset="-122"/>
              </a:rPr>
              <a:t>记录，都要返回响应结果</a:t>
            </a:r>
            <a:r>
              <a:rPr lang="en-US" altLang="zh-CN" b="0" i="0" dirty="0">
                <a:solidFill>
                  <a:srgbClr val="555555"/>
                </a:solidFill>
                <a:effectLst/>
                <a:latin typeface="Microsoft Yahei" panose="020B0503020204020204" pitchFamily="34" charset="-122"/>
                <a:ea typeface="Microsoft Yahei" panose="020B0503020204020204" pitchFamily="34" charset="-122"/>
              </a:rPr>
              <a:t>(</a:t>
            </a:r>
            <a:r>
              <a:rPr lang="zh-CN" altLang="en-US" b="0" i="0" dirty="0">
                <a:solidFill>
                  <a:srgbClr val="555555"/>
                </a:solidFill>
                <a:effectLst/>
                <a:latin typeface="Microsoft Yahei" panose="020B0503020204020204" pitchFamily="34" charset="-122"/>
                <a:ea typeface="Microsoft Yahei" panose="020B0503020204020204" pitchFamily="34" charset="-122"/>
              </a:rPr>
              <a:t>没有就返回空</a:t>
            </a:r>
            <a:r>
              <a:rPr lang="en-US" altLang="zh-CN" b="0" i="0" dirty="0">
                <a:solidFill>
                  <a:srgbClr val="555555"/>
                </a:solidFill>
                <a:effectLst/>
                <a:latin typeface="Microsoft Yahei" panose="020B0503020204020204" pitchFamily="34" charset="-122"/>
                <a:ea typeface="Microsoft Yahei" panose="020B0503020204020204" pitchFamily="34" charset="-122"/>
              </a:rPr>
              <a:t>)</a:t>
            </a:r>
            <a:r>
              <a:rPr lang="zh-CN" altLang="en-US" b="0" i="0" dirty="0">
                <a:solidFill>
                  <a:srgbClr val="555555"/>
                </a:solidFill>
                <a:effectLst/>
                <a:latin typeface="Microsoft Yahei" panose="020B0503020204020204" pitchFamily="34" charset="-122"/>
                <a:ea typeface="Microsoft Yahei" panose="020B0503020204020204" pitchFamily="34" charset="-122"/>
              </a:rPr>
              <a:t>，错误或者未返回将会导致 </a:t>
            </a:r>
            <a:r>
              <a:rPr lang="en-US" altLang="zh-CN" b="0" i="0" dirty="0">
                <a:solidFill>
                  <a:srgbClr val="555555"/>
                </a:solidFill>
                <a:effectLst/>
                <a:latin typeface="Microsoft Yahei" panose="020B0503020204020204" pitchFamily="34" charset="-122"/>
                <a:ea typeface="Microsoft Yahei" panose="020B0503020204020204" pitchFamily="34" charset="-122"/>
              </a:rPr>
              <a:t>Client </a:t>
            </a:r>
            <a:r>
              <a:rPr lang="zh-CN" altLang="en-US" b="0" i="0" dirty="0">
                <a:solidFill>
                  <a:srgbClr val="555555"/>
                </a:solidFill>
                <a:effectLst/>
                <a:latin typeface="Microsoft Yahei" panose="020B0503020204020204" pitchFamily="34" charset="-122"/>
                <a:ea typeface="Microsoft Yahei" panose="020B0503020204020204" pitchFamily="34" charset="-122"/>
              </a:rPr>
              <a:t>端查询 </a:t>
            </a:r>
            <a:r>
              <a:rPr lang="en-US" altLang="zh-CN" b="0" i="0" dirty="0">
                <a:solidFill>
                  <a:srgbClr val="555555"/>
                </a:solidFill>
                <a:effectLst/>
                <a:latin typeface="Microsoft Yahei" panose="020B0503020204020204" pitchFamily="34" charset="-122"/>
                <a:ea typeface="Microsoft Yahei" panose="020B0503020204020204" pitchFamily="34" charset="-122"/>
              </a:rPr>
              <a:t>DNS </a:t>
            </a:r>
            <a:r>
              <a:rPr lang="zh-CN" altLang="en-US" b="0" i="0" dirty="0">
                <a:solidFill>
                  <a:srgbClr val="555555"/>
                </a:solidFill>
                <a:effectLst/>
                <a:latin typeface="Microsoft Yahei" panose="020B0503020204020204" pitchFamily="34" charset="-122"/>
                <a:ea typeface="Microsoft Yahei" panose="020B0503020204020204" pitchFamily="34" charset="-122"/>
              </a:rPr>
              <a:t>超时，然后不断重试，最终可能导致 </a:t>
            </a:r>
            <a:r>
              <a:rPr lang="en-US" altLang="zh-CN" b="0" i="0" dirty="0">
                <a:solidFill>
                  <a:srgbClr val="555555"/>
                </a:solidFill>
                <a:effectLst/>
                <a:latin typeface="Microsoft Yahei" panose="020B0503020204020204" pitchFamily="34" charset="-122"/>
                <a:ea typeface="Microsoft Yahei" panose="020B0503020204020204" pitchFamily="34" charset="-122"/>
              </a:rPr>
              <a:t>Client </a:t>
            </a:r>
            <a:r>
              <a:rPr lang="zh-CN" altLang="en-US" b="0" i="0" dirty="0">
                <a:solidFill>
                  <a:srgbClr val="555555"/>
                </a:solidFill>
                <a:effectLst/>
                <a:latin typeface="Microsoft Yahei" panose="020B0503020204020204" pitchFamily="34" charset="-122"/>
                <a:ea typeface="Microsoft Yahei" panose="020B0503020204020204" pitchFamily="34" charset="-122"/>
              </a:rPr>
              <a:t>端服务故障</a:t>
            </a:r>
            <a:endParaRPr lang="en-US" altLang="zh-CN" dirty="0"/>
          </a:p>
          <a:p>
            <a:endParaRPr lang="en-US" altLang="zh-CN" dirty="0"/>
          </a:p>
          <a:p>
            <a:pPr algn="just"/>
            <a:r>
              <a:rPr lang="zh-CN" altLang="en-US" b="1" i="0" dirty="0">
                <a:solidFill>
                  <a:srgbClr val="555555"/>
                </a:solidFill>
                <a:effectLst/>
                <a:latin typeface="Lato" panose="020F0502020204030203" pitchFamily="34" charset="0"/>
              </a:rPr>
              <a:t>插件编写总结</a:t>
            </a:r>
          </a:p>
          <a:p>
            <a:pPr algn="just">
              <a:buFont typeface="+mj-lt"/>
              <a:buAutoNum type="arabicPeriod"/>
            </a:pPr>
            <a:r>
              <a:rPr lang="zh-CN" altLang="en-US" b="0" i="0" dirty="0">
                <a:solidFill>
                  <a:srgbClr val="555555"/>
                </a:solidFill>
                <a:effectLst/>
                <a:latin typeface="Lato" panose="020F0502020204030203" pitchFamily="34" charset="0"/>
              </a:rPr>
              <a:t>在 </a:t>
            </a:r>
            <a:r>
              <a:rPr lang="en-US" altLang="zh-CN" b="0" i="0" dirty="0" err="1">
                <a:solidFill>
                  <a:srgbClr val="555555"/>
                </a:solidFill>
                <a:effectLst/>
                <a:latin typeface="Lato" panose="020F0502020204030203" pitchFamily="34" charset="0"/>
              </a:rPr>
              <a:t>coredns</a:t>
            </a:r>
            <a:r>
              <a:rPr lang="en-US" altLang="zh-CN" b="0" i="0" dirty="0">
                <a:solidFill>
                  <a:srgbClr val="555555"/>
                </a:solidFill>
                <a:effectLst/>
                <a:latin typeface="Lato" panose="020F0502020204030203" pitchFamily="34" charset="0"/>
              </a:rPr>
              <a:t>/plugin </a:t>
            </a:r>
            <a:r>
              <a:rPr lang="zh-CN" altLang="en-US" b="0" i="0" dirty="0">
                <a:solidFill>
                  <a:srgbClr val="555555"/>
                </a:solidFill>
                <a:effectLst/>
                <a:latin typeface="Lato" panose="020F0502020204030203" pitchFamily="34" charset="0"/>
              </a:rPr>
              <a:t>目录下创建自己的插件 </a:t>
            </a:r>
            <a:r>
              <a:rPr lang="en-US" altLang="zh-CN" b="0" i="0" dirty="0">
                <a:solidFill>
                  <a:srgbClr val="555555"/>
                </a:solidFill>
                <a:effectLst/>
                <a:latin typeface="Lato" panose="020F0502020204030203" pitchFamily="34" charset="0"/>
              </a:rPr>
              <a:t>package</a:t>
            </a:r>
          </a:p>
          <a:p>
            <a:pPr algn="just">
              <a:buFont typeface="+mj-lt"/>
              <a:buAutoNum type="arabicPeriod"/>
            </a:pPr>
            <a:r>
              <a:rPr lang="zh-CN" altLang="en-US" b="0" i="0" dirty="0">
                <a:solidFill>
                  <a:srgbClr val="555555"/>
                </a:solidFill>
                <a:effectLst/>
                <a:latin typeface="Lato" panose="020F0502020204030203" pitchFamily="34" charset="0"/>
              </a:rPr>
              <a:t>在插件 </a:t>
            </a:r>
            <a:r>
              <a:rPr lang="en-US" altLang="zh-CN" b="0" i="0" dirty="0">
                <a:solidFill>
                  <a:srgbClr val="555555"/>
                </a:solidFill>
                <a:effectLst/>
                <a:latin typeface="Lato" panose="020F0502020204030203" pitchFamily="34" charset="0"/>
              </a:rPr>
              <a:t>package </a:t>
            </a:r>
            <a:r>
              <a:rPr lang="zh-CN" altLang="en-US" b="0" i="0" dirty="0">
                <a:solidFill>
                  <a:srgbClr val="555555"/>
                </a:solidFill>
                <a:effectLst/>
                <a:latin typeface="Lato" panose="020F0502020204030203" pitchFamily="34" charset="0"/>
              </a:rPr>
              <a:t>下，创建 </a:t>
            </a:r>
            <a:r>
              <a:rPr lang="en-US" altLang="zh-CN" b="0" i="0" dirty="0" err="1">
                <a:solidFill>
                  <a:srgbClr val="555555"/>
                </a:solidFill>
                <a:effectLst/>
                <a:latin typeface="Lato" panose="020F0502020204030203" pitchFamily="34" charset="0"/>
              </a:rPr>
              <a:t>setup.go</a:t>
            </a:r>
            <a:r>
              <a:rPr lang="en-US" altLang="zh-CN" b="0" i="0" dirty="0">
                <a:solidFill>
                  <a:srgbClr val="555555"/>
                </a:solidFill>
                <a:effectLst/>
                <a:latin typeface="Lato" panose="020F0502020204030203" pitchFamily="34" charset="0"/>
              </a:rPr>
              <a:t> </a:t>
            </a:r>
            <a:r>
              <a:rPr lang="zh-CN" altLang="en-US" b="0" i="0" dirty="0">
                <a:solidFill>
                  <a:srgbClr val="555555"/>
                </a:solidFill>
                <a:effectLst/>
                <a:latin typeface="Lato" panose="020F0502020204030203" pitchFamily="34" charset="0"/>
              </a:rPr>
              <a:t>在其中的 </a:t>
            </a:r>
            <a:r>
              <a:rPr lang="en-US" altLang="zh-CN" b="0" i="0" dirty="0" err="1">
                <a:solidFill>
                  <a:srgbClr val="555555"/>
                </a:solidFill>
                <a:effectLst/>
                <a:latin typeface="Lato" panose="020F0502020204030203" pitchFamily="34" charset="0"/>
              </a:rPr>
              <a:t>init</a:t>
            </a:r>
            <a:r>
              <a:rPr lang="en-US" altLang="zh-CN" b="0" i="0" dirty="0">
                <a:solidFill>
                  <a:srgbClr val="555555"/>
                </a:solidFill>
                <a:effectLst/>
                <a:latin typeface="Lato" panose="020F0502020204030203" pitchFamily="34" charset="0"/>
              </a:rPr>
              <a:t> </a:t>
            </a:r>
            <a:r>
              <a:rPr lang="zh-CN" altLang="en-US" b="0" i="0" dirty="0">
                <a:solidFill>
                  <a:srgbClr val="555555"/>
                </a:solidFill>
                <a:effectLst/>
                <a:latin typeface="Lato" panose="020F0502020204030203" pitchFamily="34" charset="0"/>
              </a:rPr>
              <a:t>方法中，做插件配置工作（</a:t>
            </a:r>
            <a:r>
              <a:rPr lang="en-US" altLang="zh-CN" b="0" i="0" dirty="0" err="1">
                <a:solidFill>
                  <a:srgbClr val="555555"/>
                </a:solidFill>
                <a:effectLst/>
                <a:latin typeface="Lato" panose="020F0502020204030203" pitchFamily="34" charset="0"/>
              </a:rPr>
              <a:t>init</a:t>
            </a:r>
            <a:r>
              <a:rPr lang="en-US" altLang="zh-CN" b="0" i="0" dirty="0">
                <a:solidFill>
                  <a:srgbClr val="555555"/>
                </a:solidFill>
                <a:effectLst/>
                <a:latin typeface="Lato" panose="020F0502020204030203" pitchFamily="34" charset="0"/>
              </a:rPr>
              <a:t> </a:t>
            </a:r>
            <a:r>
              <a:rPr lang="zh-CN" altLang="en-US" b="0" i="0" dirty="0">
                <a:solidFill>
                  <a:srgbClr val="555555"/>
                </a:solidFill>
                <a:effectLst/>
                <a:latin typeface="Lato" panose="020F0502020204030203" pitchFamily="34" charset="0"/>
              </a:rPr>
              <a:t>调用 </a:t>
            </a:r>
            <a:r>
              <a:rPr lang="en-US" altLang="zh-CN" b="0" i="0" dirty="0">
                <a:solidFill>
                  <a:srgbClr val="555555"/>
                </a:solidFill>
                <a:effectLst/>
                <a:latin typeface="Lato" panose="020F0502020204030203" pitchFamily="34" charset="0"/>
              </a:rPr>
              <a:t>setup </a:t>
            </a:r>
            <a:r>
              <a:rPr lang="zh-CN" altLang="en-US" b="0" i="0" dirty="0">
                <a:solidFill>
                  <a:srgbClr val="555555"/>
                </a:solidFill>
                <a:effectLst/>
                <a:latin typeface="Lato" panose="020F0502020204030203" pitchFamily="34" charset="0"/>
              </a:rPr>
              <a:t>方法）</a:t>
            </a:r>
          </a:p>
          <a:p>
            <a:pPr algn="just">
              <a:buFont typeface="+mj-lt"/>
              <a:buAutoNum type="arabicPeriod"/>
            </a:pPr>
            <a:r>
              <a:rPr lang="en-US" altLang="zh-CN" b="0" i="0" dirty="0">
                <a:solidFill>
                  <a:srgbClr val="555555"/>
                </a:solidFill>
                <a:effectLst/>
                <a:latin typeface="Lato" panose="020F0502020204030203" pitchFamily="34" charset="0"/>
              </a:rPr>
              <a:t>setup </a:t>
            </a:r>
            <a:r>
              <a:rPr lang="zh-CN" altLang="en-US" b="0" i="0" dirty="0">
                <a:solidFill>
                  <a:srgbClr val="555555"/>
                </a:solidFill>
                <a:effectLst/>
                <a:latin typeface="Lato" panose="020F0502020204030203" pitchFamily="34" charset="0"/>
              </a:rPr>
              <a:t>方法中做</a:t>
            </a:r>
            <a:r>
              <a:rPr lang="en-US" altLang="zh-CN" b="0" i="0" dirty="0">
                <a:solidFill>
                  <a:srgbClr val="555555"/>
                </a:solidFill>
                <a:effectLst/>
                <a:latin typeface="Lato" panose="020F0502020204030203" pitchFamily="34" charset="0"/>
              </a:rPr>
              <a:t>3</a:t>
            </a:r>
            <a:r>
              <a:rPr lang="zh-CN" altLang="en-US" b="0" i="0" dirty="0">
                <a:solidFill>
                  <a:srgbClr val="555555"/>
                </a:solidFill>
                <a:effectLst/>
                <a:latin typeface="Lato" panose="020F0502020204030203" pitchFamily="34" charset="0"/>
              </a:rPr>
              <a:t>个事情：参数解析、实例化插件实体、将插件实体注册到</a:t>
            </a:r>
            <a:r>
              <a:rPr lang="en-US" altLang="zh-CN" b="0" i="0" dirty="0">
                <a:solidFill>
                  <a:srgbClr val="555555"/>
                </a:solidFill>
                <a:effectLst/>
                <a:latin typeface="Lato" panose="020F0502020204030203" pitchFamily="34" charset="0"/>
              </a:rPr>
              <a:t>CoreDNS</a:t>
            </a:r>
            <a:r>
              <a:rPr lang="zh-CN" altLang="en-US" b="0" i="0" dirty="0">
                <a:solidFill>
                  <a:srgbClr val="555555"/>
                </a:solidFill>
                <a:effectLst/>
                <a:latin typeface="Lato" panose="020F0502020204030203" pitchFamily="34" charset="0"/>
              </a:rPr>
              <a:t>中。</a:t>
            </a:r>
          </a:p>
          <a:p>
            <a:pPr algn="just">
              <a:buFont typeface="+mj-lt"/>
              <a:buAutoNum type="arabicPeriod"/>
            </a:pPr>
            <a:r>
              <a:rPr lang="zh-CN" altLang="en-US" b="0" i="0" dirty="0">
                <a:solidFill>
                  <a:srgbClr val="555555"/>
                </a:solidFill>
                <a:effectLst/>
                <a:latin typeface="Lato" panose="020F0502020204030203" pitchFamily="34" charset="0"/>
              </a:rPr>
              <a:t>实现插件实现：实现 </a:t>
            </a:r>
            <a:r>
              <a:rPr lang="en-US" altLang="zh-CN" b="0" i="0" dirty="0" err="1">
                <a:solidFill>
                  <a:srgbClr val="555555"/>
                </a:solidFill>
                <a:effectLst/>
                <a:latin typeface="Lato" panose="020F0502020204030203" pitchFamily="34" charset="0"/>
              </a:rPr>
              <a:t>ServeDNS</a:t>
            </a:r>
            <a:r>
              <a:rPr lang="en-US" altLang="zh-CN" b="0" i="0" dirty="0">
                <a:solidFill>
                  <a:srgbClr val="555555"/>
                </a:solidFill>
                <a:effectLst/>
                <a:latin typeface="Lato" panose="020F0502020204030203" pitchFamily="34" charset="0"/>
              </a:rPr>
              <a:t> </a:t>
            </a:r>
            <a:r>
              <a:rPr lang="zh-CN" altLang="en-US" b="0" i="0" dirty="0">
                <a:solidFill>
                  <a:srgbClr val="555555"/>
                </a:solidFill>
                <a:effectLst/>
                <a:latin typeface="Lato" panose="020F0502020204030203" pitchFamily="34" charset="0"/>
              </a:rPr>
              <a:t>和 </a:t>
            </a:r>
            <a:r>
              <a:rPr lang="en-US" altLang="zh-CN" b="0" i="0" dirty="0">
                <a:solidFill>
                  <a:srgbClr val="555555"/>
                </a:solidFill>
                <a:effectLst/>
                <a:latin typeface="Lato" panose="020F0502020204030203" pitchFamily="34" charset="0"/>
              </a:rPr>
              <a:t>Name </a:t>
            </a:r>
            <a:r>
              <a:rPr lang="zh-CN" altLang="en-US" b="0" i="0" dirty="0">
                <a:solidFill>
                  <a:srgbClr val="555555"/>
                </a:solidFill>
                <a:effectLst/>
                <a:latin typeface="Lato" panose="020F0502020204030203" pitchFamily="34" charset="0"/>
              </a:rPr>
              <a:t>方法。</a:t>
            </a:r>
          </a:p>
          <a:p>
            <a:pPr algn="just">
              <a:buFont typeface="+mj-lt"/>
              <a:buAutoNum type="arabicPeriod"/>
            </a:pPr>
            <a:r>
              <a:rPr lang="zh-CN" altLang="en-US" b="0" i="0" dirty="0">
                <a:solidFill>
                  <a:srgbClr val="555555"/>
                </a:solidFill>
                <a:effectLst/>
                <a:latin typeface="Lato" panose="020F0502020204030203" pitchFamily="34" charset="0"/>
              </a:rPr>
              <a:t>更改 </a:t>
            </a:r>
            <a:r>
              <a:rPr lang="en-US" altLang="zh-CN" b="0" i="0" dirty="0" err="1">
                <a:solidFill>
                  <a:srgbClr val="555555"/>
                </a:solidFill>
                <a:effectLst/>
                <a:latin typeface="Lato" panose="020F0502020204030203" pitchFamily="34" charset="0"/>
              </a:rPr>
              <a:t>plugin.cfg</a:t>
            </a:r>
            <a:r>
              <a:rPr lang="en-US" altLang="zh-CN" b="0" i="0" dirty="0">
                <a:solidFill>
                  <a:srgbClr val="555555"/>
                </a:solidFill>
                <a:effectLst/>
                <a:latin typeface="Lato" panose="020F0502020204030203" pitchFamily="34" charset="0"/>
              </a:rPr>
              <a:t> </a:t>
            </a:r>
            <a:r>
              <a:rPr lang="zh-CN" altLang="en-US" b="0" i="0" dirty="0">
                <a:solidFill>
                  <a:srgbClr val="555555"/>
                </a:solidFill>
                <a:effectLst/>
                <a:latin typeface="Lato" panose="020F0502020204030203" pitchFamily="34" charset="0"/>
              </a:rPr>
              <a:t>文件添加你的插件，执行 </a:t>
            </a:r>
            <a:r>
              <a:rPr lang="en-US" altLang="zh-CN" b="0" i="0" dirty="0">
                <a:solidFill>
                  <a:srgbClr val="555555"/>
                </a:solidFill>
                <a:effectLst/>
                <a:latin typeface="Lato" panose="020F0502020204030203" pitchFamily="34" charset="0"/>
              </a:rPr>
              <a:t>go generate </a:t>
            </a:r>
            <a:r>
              <a:rPr lang="en-US" altLang="zh-CN" b="0" i="0" dirty="0" err="1">
                <a:solidFill>
                  <a:srgbClr val="555555"/>
                </a:solidFill>
                <a:effectLst/>
                <a:latin typeface="Lato" panose="020F0502020204030203" pitchFamily="34" charset="0"/>
              </a:rPr>
              <a:t>coredns.go</a:t>
            </a:r>
            <a:r>
              <a:rPr lang="en-US" altLang="zh-CN" b="0" i="0" dirty="0">
                <a:solidFill>
                  <a:srgbClr val="555555"/>
                </a:solidFill>
                <a:effectLst/>
                <a:latin typeface="Lato" panose="020F0502020204030203" pitchFamily="34" charset="0"/>
              </a:rPr>
              <a:t> </a:t>
            </a:r>
            <a:r>
              <a:rPr lang="zh-CN" altLang="en-US" b="0" i="0" dirty="0">
                <a:solidFill>
                  <a:srgbClr val="555555"/>
                </a:solidFill>
                <a:effectLst/>
                <a:latin typeface="Lato" panose="020F0502020204030203" pitchFamily="34" charset="0"/>
              </a:rPr>
              <a:t>生成代码，最后执行 </a:t>
            </a:r>
            <a:r>
              <a:rPr lang="en-US" altLang="zh-CN" b="0" i="0" dirty="0">
                <a:solidFill>
                  <a:srgbClr val="555555"/>
                </a:solidFill>
                <a:effectLst/>
                <a:latin typeface="Lato" panose="020F0502020204030203" pitchFamily="34" charset="0"/>
              </a:rPr>
              <a:t>go build </a:t>
            </a:r>
            <a:r>
              <a:rPr lang="zh-CN" altLang="en-US" b="0" i="0" dirty="0">
                <a:solidFill>
                  <a:srgbClr val="555555"/>
                </a:solidFill>
                <a:effectLst/>
                <a:latin typeface="Lato" panose="020F0502020204030203" pitchFamily="34" charset="0"/>
              </a:rPr>
              <a:t>（或者</a:t>
            </a:r>
            <a:r>
              <a:rPr lang="en-US" altLang="zh-CN" b="0" i="0" dirty="0">
                <a:solidFill>
                  <a:srgbClr val="555555"/>
                </a:solidFill>
                <a:effectLst/>
                <a:latin typeface="Lato" panose="020F0502020204030203" pitchFamily="34" charset="0"/>
              </a:rPr>
              <a:t>make)</a:t>
            </a:r>
            <a:r>
              <a:rPr lang="zh-CN" altLang="en-US" b="0" i="0" dirty="0">
                <a:solidFill>
                  <a:srgbClr val="555555"/>
                </a:solidFill>
                <a:effectLst/>
                <a:latin typeface="Lato" panose="020F0502020204030203" pitchFamily="34" charset="0"/>
              </a:rPr>
              <a:t>构建。</a:t>
            </a:r>
            <a:endParaRPr lang="en-US" altLang="zh-CN" b="0" i="0" dirty="0">
              <a:solidFill>
                <a:srgbClr val="555555"/>
              </a:solidFill>
              <a:effectLst/>
              <a:latin typeface="Lato" panose="020F0502020204030203" pitchFamily="34" charset="0"/>
            </a:endParaRPr>
          </a:p>
          <a:p>
            <a:pPr algn="just">
              <a:buFont typeface="+mj-lt"/>
              <a:buAutoNum type="arabicPeriod"/>
            </a:pPr>
            <a:endParaRPr lang="en-US" altLang="zh-CN" b="0" i="0" dirty="0">
              <a:solidFill>
                <a:srgbClr val="555555"/>
              </a:solidFill>
              <a:effectLst/>
              <a:latin typeface="Lato" panose="020F0502020204030203" pitchFamily="34" charset="0"/>
            </a:endParaRPr>
          </a:p>
          <a:p>
            <a:pPr algn="l"/>
            <a:r>
              <a:rPr lang="zh-CN" altLang="en-US" b="0" i="0" dirty="0">
                <a:solidFill>
                  <a:srgbClr val="CBD5E1"/>
                </a:solidFill>
                <a:effectLst/>
                <a:latin typeface="JetBrains Mono"/>
              </a:rPr>
              <a:t>当</a:t>
            </a:r>
            <a:r>
              <a:rPr lang="en-US" altLang="zh-CN" b="0" i="0" dirty="0">
                <a:solidFill>
                  <a:srgbClr val="CBD5E1"/>
                </a:solidFill>
                <a:effectLst/>
                <a:latin typeface="JetBrains Mono"/>
              </a:rPr>
              <a:t>CoreDNS </a:t>
            </a:r>
            <a:r>
              <a:rPr lang="zh-CN" altLang="en-US" b="0" i="0" dirty="0">
                <a:solidFill>
                  <a:srgbClr val="CBD5E1"/>
                </a:solidFill>
                <a:effectLst/>
                <a:latin typeface="JetBrains Mono"/>
              </a:rPr>
              <a:t>启动后，它将根据配置文件启动不同 </a:t>
            </a:r>
            <a:r>
              <a:rPr lang="en-US" altLang="zh-CN" b="0" i="0" dirty="0">
                <a:solidFill>
                  <a:srgbClr val="CBD5E1"/>
                </a:solidFill>
                <a:effectLst/>
                <a:latin typeface="JetBrains Mono"/>
              </a:rPr>
              <a:t>server </a:t>
            </a:r>
            <a:r>
              <a:rPr lang="zh-CN" altLang="en-US" b="0" i="0" dirty="0">
                <a:solidFill>
                  <a:srgbClr val="CBD5E1"/>
                </a:solidFill>
                <a:effectLst/>
                <a:latin typeface="JetBrains Mono"/>
              </a:rPr>
              <a:t>，每台 </a:t>
            </a:r>
            <a:r>
              <a:rPr lang="en-US" altLang="zh-CN" b="0" i="0" dirty="0">
                <a:solidFill>
                  <a:srgbClr val="CBD5E1"/>
                </a:solidFill>
                <a:effectLst/>
                <a:latin typeface="JetBrains Mono"/>
              </a:rPr>
              <a:t>server </a:t>
            </a:r>
            <a:r>
              <a:rPr lang="zh-CN" altLang="en-US" b="0" i="0" dirty="0">
                <a:solidFill>
                  <a:srgbClr val="CBD5E1"/>
                </a:solidFill>
                <a:effectLst/>
                <a:latin typeface="JetBrains Mono"/>
              </a:rPr>
              <a:t>都拥有自己的插件链。当有 </a:t>
            </a:r>
            <a:r>
              <a:rPr lang="en-US" altLang="zh-CN" b="0" i="0" dirty="0">
                <a:solidFill>
                  <a:srgbClr val="CBD5E1"/>
                </a:solidFill>
                <a:effectLst/>
                <a:latin typeface="JetBrains Mono"/>
              </a:rPr>
              <a:t>DNS </a:t>
            </a:r>
            <a:r>
              <a:rPr lang="zh-CN" altLang="en-US" b="0" i="0" dirty="0">
                <a:solidFill>
                  <a:srgbClr val="CBD5E1"/>
                </a:solidFill>
                <a:effectLst/>
                <a:latin typeface="JetBrains Mono"/>
              </a:rPr>
              <a:t>请求时，它将依次经历如下 </a:t>
            </a:r>
            <a:r>
              <a:rPr lang="en-US" altLang="zh-CN" b="0" i="0" dirty="0">
                <a:solidFill>
                  <a:srgbClr val="CBD5E1"/>
                </a:solidFill>
                <a:effectLst/>
                <a:latin typeface="JetBrains Mono"/>
              </a:rPr>
              <a:t>3 </a:t>
            </a:r>
            <a:r>
              <a:rPr lang="zh-CN" altLang="en-US" b="0" i="0" dirty="0">
                <a:solidFill>
                  <a:srgbClr val="CBD5E1"/>
                </a:solidFill>
                <a:effectLst/>
                <a:latin typeface="JetBrains Mono"/>
              </a:rPr>
              <a:t>步逻辑：</a:t>
            </a:r>
          </a:p>
          <a:p>
            <a:pPr algn="l">
              <a:buFont typeface="+mj-lt"/>
              <a:buAutoNum type="arabicPeriod"/>
            </a:pPr>
            <a:r>
              <a:rPr lang="zh-CN" altLang="en-US" b="0" i="0" dirty="0">
                <a:solidFill>
                  <a:srgbClr val="CBD5E1"/>
                </a:solidFill>
                <a:effectLst/>
                <a:latin typeface="JetBrains Mono"/>
              </a:rPr>
              <a:t>如果有当前请求的 </a:t>
            </a:r>
            <a:r>
              <a:rPr lang="en-US" altLang="zh-CN" b="0" i="0" dirty="0">
                <a:solidFill>
                  <a:srgbClr val="CBD5E1"/>
                </a:solidFill>
                <a:effectLst/>
                <a:latin typeface="JetBrains Mono"/>
              </a:rPr>
              <a:t>server </a:t>
            </a:r>
            <a:r>
              <a:rPr lang="zh-CN" altLang="en-US" b="0" i="0" dirty="0">
                <a:solidFill>
                  <a:srgbClr val="CBD5E1"/>
                </a:solidFill>
                <a:effectLst/>
                <a:latin typeface="JetBrains Mono"/>
              </a:rPr>
              <a:t>有多个 </a:t>
            </a:r>
            <a:r>
              <a:rPr lang="en-US" altLang="zh-CN" b="0" i="0" dirty="0">
                <a:solidFill>
                  <a:srgbClr val="CBD5E1"/>
                </a:solidFill>
                <a:effectLst/>
                <a:latin typeface="JetBrains Mono"/>
              </a:rPr>
              <a:t>zone</a:t>
            </a:r>
            <a:r>
              <a:rPr lang="zh-CN" altLang="en-US" b="0" i="0" dirty="0">
                <a:solidFill>
                  <a:srgbClr val="CBD5E1"/>
                </a:solidFill>
                <a:effectLst/>
                <a:latin typeface="JetBrains Mono"/>
              </a:rPr>
              <a:t>，将采用贪心原则选择最匹配的 </a:t>
            </a:r>
            <a:r>
              <a:rPr lang="en-US" altLang="zh-CN" b="0" i="0" dirty="0">
                <a:solidFill>
                  <a:srgbClr val="CBD5E1"/>
                </a:solidFill>
                <a:effectLst/>
                <a:latin typeface="JetBrains Mono"/>
              </a:rPr>
              <a:t>zone</a:t>
            </a:r>
            <a:r>
              <a:rPr lang="zh-CN" altLang="en-US" b="0" i="0" dirty="0">
                <a:solidFill>
                  <a:srgbClr val="CBD5E1"/>
                </a:solidFill>
                <a:effectLst/>
                <a:latin typeface="JetBrains Mono"/>
              </a:rPr>
              <a:t>；</a:t>
            </a:r>
          </a:p>
          <a:p>
            <a:pPr algn="l">
              <a:buFont typeface="+mj-lt"/>
              <a:buAutoNum type="arabicPeriod"/>
            </a:pPr>
            <a:r>
              <a:rPr lang="zh-CN" altLang="en-US" b="0" i="0" dirty="0">
                <a:solidFill>
                  <a:srgbClr val="CBD5E1"/>
                </a:solidFill>
                <a:effectLst/>
                <a:latin typeface="JetBrains Mono"/>
              </a:rPr>
              <a:t>一旦找到匹配的 </a:t>
            </a:r>
            <a:r>
              <a:rPr lang="en-US" altLang="zh-CN" b="0" i="0" dirty="0">
                <a:solidFill>
                  <a:srgbClr val="CBD5E1"/>
                </a:solidFill>
                <a:effectLst/>
                <a:latin typeface="JetBrains Mono"/>
              </a:rPr>
              <a:t>server</a:t>
            </a:r>
            <a:r>
              <a:rPr lang="zh-CN" altLang="en-US" b="0" i="0" dirty="0">
                <a:solidFill>
                  <a:srgbClr val="CBD5E1"/>
                </a:solidFill>
                <a:effectLst/>
                <a:latin typeface="JetBrains Mono"/>
              </a:rPr>
              <a:t>，按照 </a:t>
            </a:r>
            <a:r>
              <a:rPr lang="en-US" altLang="zh-CN" b="0" i="0" dirty="0" err="1">
                <a:solidFill>
                  <a:srgbClr val="CBD5E1"/>
                </a:solidFill>
                <a:effectLst/>
                <a:latin typeface="JetBrains Mono"/>
                <a:hlinkClick r:id="rId3"/>
              </a:rPr>
              <a:t>plugin.cfg</a:t>
            </a:r>
            <a:r>
              <a:rPr lang="zh-CN" altLang="en-US" b="0" i="0" dirty="0">
                <a:solidFill>
                  <a:srgbClr val="CBD5E1"/>
                </a:solidFill>
                <a:effectLst/>
                <a:latin typeface="JetBrains Mono"/>
              </a:rPr>
              <a:t> 定义的顺序执行插件链上的插件；</a:t>
            </a:r>
          </a:p>
          <a:p>
            <a:pPr algn="l">
              <a:buFont typeface="+mj-lt"/>
              <a:buAutoNum type="arabicPeriod"/>
            </a:pPr>
            <a:r>
              <a:rPr lang="zh-CN" altLang="en-US" b="0" i="0" dirty="0">
                <a:solidFill>
                  <a:srgbClr val="CBD5E1"/>
                </a:solidFill>
                <a:effectLst/>
                <a:latin typeface="JetBrains Mono"/>
              </a:rPr>
              <a:t>每个插件将判断当前请求是否应该处理，将有以下几种可能：</a:t>
            </a:r>
          </a:p>
          <a:p>
            <a:pPr algn="l">
              <a:buFont typeface="Arial" panose="020B0604020202020204" pitchFamily="34" charset="0"/>
              <a:buChar char="•"/>
            </a:pPr>
            <a:r>
              <a:rPr lang="zh-CN" altLang="en-US" b="1" i="0" dirty="0">
                <a:solidFill>
                  <a:srgbClr val="CBD5E1"/>
                </a:solidFill>
                <a:effectLst/>
                <a:latin typeface="JetBrains Mono"/>
              </a:rPr>
              <a:t>请求被当前插件处理</a:t>
            </a:r>
            <a:endParaRPr lang="zh-CN" altLang="en-US" b="0" i="0" dirty="0">
              <a:solidFill>
                <a:srgbClr val="CBD5E1"/>
              </a:solidFill>
              <a:effectLst/>
              <a:latin typeface="JetBrains Mono"/>
            </a:endParaRPr>
          </a:p>
          <a:p>
            <a:pPr algn="l">
              <a:buFont typeface="Arial" panose="020B0604020202020204" pitchFamily="34" charset="0"/>
              <a:buChar char="•"/>
            </a:pPr>
            <a:r>
              <a:rPr lang="zh-CN" altLang="en-US" b="0" i="0" dirty="0">
                <a:solidFill>
                  <a:srgbClr val="CBD5E1"/>
                </a:solidFill>
                <a:effectLst/>
                <a:latin typeface="JetBrains Mono"/>
              </a:rPr>
              <a:t>插件将生成对应的响应并回给客户端，此时请求结束，下一个插件将不会被调用，如 </a:t>
            </a:r>
            <a:r>
              <a:rPr lang="en-US" altLang="zh-CN" b="0" i="0" dirty="0" err="1">
                <a:solidFill>
                  <a:srgbClr val="CBD5E1"/>
                </a:solidFill>
                <a:effectLst/>
                <a:latin typeface="JetBrains Mono"/>
              </a:rPr>
              <a:t>whoami</a:t>
            </a:r>
            <a:r>
              <a:rPr lang="en-US" altLang="zh-CN" b="0" i="0" dirty="0">
                <a:solidFill>
                  <a:srgbClr val="CBD5E1"/>
                </a:solidFill>
                <a:effectLst/>
                <a:latin typeface="JetBrains Mono"/>
              </a:rPr>
              <a:t> </a:t>
            </a:r>
            <a:r>
              <a:rPr lang="zh-CN" altLang="en-US" b="0" i="0" dirty="0">
                <a:solidFill>
                  <a:srgbClr val="CBD5E1"/>
                </a:solidFill>
                <a:effectLst/>
                <a:latin typeface="JetBrains Mono"/>
              </a:rPr>
              <a:t>插件；</a:t>
            </a:r>
          </a:p>
          <a:p>
            <a:pPr algn="l">
              <a:buFont typeface="Arial" panose="020B0604020202020204" pitchFamily="34" charset="0"/>
              <a:buChar char="•"/>
            </a:pPr>
            <a:r>
              <a:rPr lang="zh-CN" altLang="en-US" b="1" i="0" dirty="0">
                <a:solidFill>
                  <a:srgbClr val="CBD5E1"/>
                </a:solidFill>
                <a:effectLst/>
                <a:latin typeface="JetBrains Mono"/>
              </a:rPr>
              <a:t>请求被当前插件以 </a:t>
            </a:r>
            <a:r>
              <a:rPr lang="en-US" altLang="zh-CN" b="1" i="0" dirty="0" err="1">
                <a:solidFill>
                  <a:srgbClr val="CBD5E1"/>
                </a:solidFill>
                <a:effectLst/>
                <a:latin typeface="JetBrains Mono"/>
              </a:rPr>
              <a:t>Fallthrough</a:t>
            </a:r>
            <a:r>
              <a:rPr lang="en-US" altLang="zh-CN" b="1" i="0" dirty="0">
                <a:solidFill>
                  <a:srgbClr val="CBD5E1"/>
                </a:solidFill>
                <a:effectLst/>
                <a:latin typeface="JetBrains Mono"/>
              </a:rPr>
              <a:t> </a:t>
            </a:r>
            <a:r>
              <a:rPr lang="zh-CN" altLang="en-US" b="1" i="0" dirty="0">
                <a:solidFill>
                  <a:srgbClr val="CBD5E1"/>
                </a:solidFill>
                <a:effectLst/>
                <a:latin typeface="JetBrains Mono"/>
              </a:rPr>
              <a:t>形式处理</a:t>
            </a:r>
            <a:endParaRPr lang="zh-CN" altLang="en-US" b="0" i="0" dirty="0">
              <a:solidFill>
                <a:srgbClr val="CBD5E1"/>
              </a:solidFill>
              <a:effectLst/>
              <a:latin typeface="JetBrains Mono"/>
            </a:endParaRPr>
          </a:p>
          <a:p>
            <a:pPr algn="l">
              <a:buFont typeface="Arial" panose="020B0604020202020204" pitchFamily="34" charset="0"/>
              <a:buChar char="•"/>
            </a:pPr>
            <a:r>
              <a:rPr lang="zh-CN" altLang="en-US" b="0" i="0" dirty="0">
                <a:solidFill>
                  <a:srgbClr val="CBD5E1"/>
                </a:solidFill>
                <a:effectLst/>
                <a:latin typeface="JetBrains Mono"/>
              </a:rPr>
              <a:t>如果请求在该插件处理过程中有可能将跳转至下一个插件，该过程称为 </a:t>
            </a:r>
            <a:r>
              <a:rPr lang="en-US" altLang="zh-CN" b="0" i="0" dirty="0" err="1">
                <a:solidFill>
                  <a:srgbClr val="CBD5E1"/>
                </a:solidFill>
                <a:effectLst/>
                <a:latin typeface="JetBrains Mono"/>
              </a:rPr>
              <a:t>fallthrough</a:t>
            </a:r>
            <a:r>
              <a:rPr lang="zh-CN" altLang="en-US" b="0" i="0" dirty="0">
                <a:solidFill>
                  <a:srgbClr val="CBD5E1"/>
                </a:solidFill>
                <a:effectLst/>
                <a:latin typeface="JetBrains Mono"/>
              </a:rPr>
              <a:t>，并以关键字 </a:t>
            </a:r>
            <a:r>
              <a:rPr lang="en-US" altLang="zh-CN" b="0" i="0" dirty="0" err="1">
                <a:solidFill>
                  <a:srgbClr val="CBD5E1"/>
                </a:solidFill>
                <a:effectLst/>
                <a:latin typeface="JetBrains Mono"/>
              </a:rPr>
              <a:t>fallthrough</a:t>
            </a:r>
            <a:r>
              <a:rPr lang="en-US" altLang="zh-CN" b="0" i="0" dirty="0">
                <a:solidFill>
                  <a:srgbClr val="CBD5E1"/>
                </a:solidFill>
                <a:effectLst/>
                <a:latin typeface="JetBrains Mono"/>
              </a:rPr>
              <a:t> </a:t>
            </a:r>
            <a:r>
              <a:rPr lang="zh-CN" altLang="en-US" b="0" i="0" dirty="0">
                <a:solidFill>
                  <a:srgbClr val="CBD5E1"/>
                </a:solidFill>
                <a:effectLst/>
                <a:latin typeface="JetBrains Mono"/>
              </a:rPr>
              <a:t>来决定是否允许此项操作，例如 </a:t>
            </a:r>
            <a:r>
              <a:rPr lang="en-US" altLang="zh-CN" b="0" i="0" dirty="0">
                <a:solidFill>
                  <a:srgbClr val="CBD5E1"/>
                </a:solidFill>
                <a:effectLst/>
                <a:latin typeface="JetBrains Mono"/>
              </a:rPr>
              <a:t>host </a:t>
            </a:r>
            <a:r>
              <a:rPr lang="zh-CN" altLang="en-US" b="0" i="0" dirty="0">
                <a:solidFill>
                  <a:srgbClr val="CBD5E1"/>
                </a:solidFill>
                <a:effectLst/>
                <a:latin typeface="JetBrains Mono"/>
              </a:rPr>
              <a:t>插件，当查询域名未位于 </a:t>
            </a:r>
            <a:r>
              <a:rPr lang="en-US" altLang="zh-CN" b="0" i="0" dirty="0">
                <a:solidFill>
                  <a:srgbClr val="CBD5E1"/>
                </a:solidFill>
                <a:effectLst/>
                <a:latin typeface="JetBrains Mono"/>
              </a:rPr>
              <a:t>/etc/hosts</a:t>
            </a:r>
            <a:r>
              <a:rPr lang="zh-CN" altLang="en-US" b="0" i="0" dirty="0">
                <a:solidFill>
                  <a:srgbClr val="CBD5E1"/>
                </a:solidFill>
                <a:effectLst/>
                <a:latin typeface="JetBrains Mono"/>
              </a:rPr>
              <a:t>，则调用下一个插件；</a:t>
            </a:r>
          </a:p>
          <a:p>
            <a:pPr algn="l">
              <a:buFont typeface="Arial" panose="020B0604020202020204" pitchFamily="34" charset="0"/>
              <a:buChar char="•"/>
            </a:pPr>
            <a:r>
              <a:rPr lang="zh-CN" altLang="en-US" b="1" i="0" dirty="0">
                <a:solidFill>
                  <a:srgbClr val="CBD5E1"/>
                </a:solidFill>
                <a:effectLst/>
                <a:latin typeface="JetBrains Mono"/>
              </a:rPr>
              <a:t>请求在处理过程被携带 </a:t>
            </a:r>
            <a:r>
              <a:rPr lang="en-US" altLang="zh-CN" b="1" i="0" dirty="0">
                <a:solidFill>
                  <a:srgbClr val="CBD5E1"/>
                </a:solidFill>
                <a:effectLst/>
                <a:latin typeface="JetBrains Mono"/>
              </a:rPr>
              <a:t>Hint</a:t>
            </a:r>
            <a:endParaRPr lang="zh-CN" altLang="en-US" b="0" i="0" dirty="0">
              <a:solidFill>
                <a:srgbClr val="CBD5E1"/>
              </a:solidFill>
              <a:effectLst/>
              <a:latin typeface="JetBrains Mono"/>
            </a:endParaRPr>
          </a:p>
          <a:p>
            <a:pPr algn="l">
              <a:buFont typeface="Arial" panose="020B0604020202020204" pitchFamily="34" charset="0"/>
              <a:buChar char="•"/>
            </a:pPr>
            <a:r>
              <a:rPr lang="zh-CN" altLang="en-US" b="0" i="0" dirty="0">
                <a:solidFill>
                  <a:srgbClr val="CBD5E1"/>
                </a:solidFill>
                <a:effectLst/>
                <a:latin typeface="JetBrains Mono"/>
              </a:rPr>
              <a:t>请求被插件处理，并在其响应中添加了某些信息（</a:t>
            </a:r>
            <a:r>
              <a:rPr lang="en-US" altLang="zh-CN" b="0" i="0" dirty="0">
                <a:solidFill>
                  <a:srgbClr val="CBD5E1"/>
                </a:solidFill>
                <a:effectLst/>
                <a:latin typeface="JetBrains Mono"/>
              </a:rPr>
              <a:t>hint</a:t>
            </a:r>
            <a:r>
              <a:rPr lang="zh-CN" altLang="en-US" b="0" i="0" dirty="0">
                <a:solidFill>
                  <a:srgbClr val="CBD5E1"/>
                </a:solidFill>
                <a:effectLst/>
                <a:latin typeface="JetBrains Mono"/>
              </a:rPr>
              <a:t>）后继续交由下一个插件处理。这些额外的信息将组成对客户端的最终响应，如 </a:t>
            </a:r>
            <a:r>
              <a:rPr lang="en-US" altLang="zh-CN" b="0" i="0" dirty="0">
                <a:solidFill>
                  <a:srgbClr val="CBD5E1"/>
                </a:solidFill>
                <a:effectLst/>
                <a:latin typeface="JetBrains Mono"/>
              </a:rPr>
              <a:t>metric </a:t>
            </a:r>
            <a:r>
              <a:rPr lang="zh-CN" altLang="en-US" b="0" i="0" dirty="0">
                <a:solidFill>
                  <a:srgbClr val="CBD5E1"/>
                </a:solidFill>
                <a:effectLst/>
                <a:latin typeface="JetBrains Mono"/>
              </a:rPr>
              <a:t>插件；</a:t>
            </a:r>
          </a:p>
          <a:p>
            <a:pPr algn="just">
              <a:buFont typeface="+mj-lt"/>
              <a:buNone/>
            </a:pPr>
            <a:endParaRPr lang="zh-CN" altLang="en-US" b="0" i="0" dirty="0">
              <a:solidFill>
                <a:srgbClr val="555555"/>
              </a:solidFill>
              <a:effectLst/>
              <a:latin typeface="Lato" panose="020F0502020204030203" pitchFamily="34" charset="0"/>
            </a:endParaRPr>
          </a:p>
        </p:txBody>
      </p:sp>
      <p:sp>
        <p:nvSpPr>
          <p:cNvPr id="4" name="灯片编号占位符 3"/>
          <p:cNvSpPr>
            <a:spLocks noGrp="1"/>
          </p:cNvSpPr>
          <p:nvPr>
            <p:ph type="sldNum" sz="quarter" idx="5"/>
          </p:nvPr>
        </p:nvSpPr>
        <p:spPr/>
        <p:txBody>
          <a:bodyPr/>
          <a:lstStyle/>
          <a:p>
            <a:pPr>
              <a:defRPr/>
            </a:pPr>
            <a:fld id="{06B3C2D1-85A6-4F31-AB85-EA688E131FC9}" type="slidenum">
              <a:rPr lang="zh-CN" altLang="en-US" smtClean="0"/>
              <a:t>10</a:t>
            </a:fld>
            <a:endParaRPr lang="zh-CN" altLang="en-US"/>
          </a:p>
        </p:txBody>
      </p:sp>
    </p:spTree>
    <p:extLst>
      <p:ext uri="{BB962C8B-B14F-4D97-AF65-F5344CB8AC3E}">
        <p14:creationId xmlns:p14="http://schemas.microsoft.com/office/powerpoint/2010/main" val="15056996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descr="ppt模板-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pic>
        <p:nvPicPr>
          <p:cNvPr id="3" name="图片 6" descr="ppt模板-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p:cNvSpPr>
            <a:spLocks noGrp="1"/>
          </p:cNvSpPr>
          <p:nvPr>
            <p:ph type="title"/>
          </p:nvPr>
        </p:nvSpPr>
        <p:spPr>
          <a:xfrm>
            <a:off x="63426" y="44624"/>
            <a:ext cx="7892950" cy="494928"/>
          </a:xfrm>
          <a:prstGeom prst="rect">
            <a:avLst/>
          </a:prstGeom>
        </p:spPr>
        <p:txBody>
          <a:bodyPr>
            <a:noAutofit/>
          </a:bodyPr>
          <a:lstStyle>
            <a:lvl1pPr algn="l">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247610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_自定义版式">
    <p:spTree>
      <p:nvGrpSpPr>
        <p:cNvPr id="1" name=""/>
        <p:cNvGrpSpPr/>
        <p:nvPr/>
      </p:nvGrpSpPr>
      <p:grpSpPr>
        <a:xfrm>
          <a:off x="0" y="0"/>
          <a:ext cx="0" cy="0"/>
          <a:chOff x="0" y="0"/>
          <a:chExt cx="0" cy="0"/>
        </a:xfrm>
      </p:grpSpPr>
      <p:pic>
        <p:nvPicPr>
          <p:cNvPr id="6" name="图片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869533" y="5013327"/>
            <a:ext cx="5175647"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51521" y="164638"/>
            <a:ext cx="2016224" cy="1143484"/>
          </a:xfrm>
          <a:prstGeom prst="rect">
            <a:avLst/>
          </a:prstGeom>
        </p:spPr>
      </p:pic>
    </p:spTree>
    <p:extLst>
      <p:ext uri="{BB962C8B-B14F-4D97-AF65-F5344CB8AC3E}">
        <p14:creationId xmlns:p14="http://schemas.microsoft.com/office/powerpoint/2010/main" val="3060865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812360" y="68628"/>
            <a:ext cx="1224136" cy="694259"/>
          </a:xfrm>
          <a:prstGeom prst="rect">
            <a:avLst/>
          </a:prstGeom>
        </p:spPr>
      </p:pic>
      <p:sp>
        <p:nvSpPr>
          <p:cNvPr id="3" name="矩形 2"/>
          <p:cNvSpPr/>
          <p:nvPr userDrawn="1"/>
        </p:nvSpPr>
        <p:spPr>
          <a:xfrm>
            <a:off x="1" y="175731"/>
            <a:ext cx="107504" cy="48005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b="0" i="0" dirty="0">
              <a:latin typeface="Microsoft YaHei Regular" charset="-122"/>
              <a:ea typeface="Microsoft YaHei Regular" charset="-122"/>
            </a:endParaRPr>
          </a:p>
        </p:txBody>
      </p:sp>
      <p:sp>
        <p:nvSpPr>
          <p:cNvPr id="4" name="标题 1"/>
          <p:cNvSpPr>
            <a:spLocks noGrp="1"/>
          </p:cNvSpPr>
          <p:nvPr>
            <p:ph type="title"/>
          </p:nvPr>
        </p:nvSpPr>
        <p:spPr>
          <a:xfrm>
            <a:off x="179513" y="134720"/>
            <a:ext cx="7704856" cy="562075"/>
          </a:xfrm>
          <a:prstGeom prst="rect">
            <a:avLst/>
          </a:prstGeom>
          <a:noFill/>
        </p:spPr>
        <p:txBody>
          <a:bodyPr lIns="76804" tIns="38403" rIns="76804" bIns="38403"/>
          <a:lstStyle>
            <a:lvl1pPr algn="l">
              <a:defRPr sz="2400">
                <a:solidFill>
                  <a:srgbClr val="0084CF"/>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pic>
        <p:nvPicPr>
          <p:cNvPr id="5" name="图片 3"/>
          <p:cNvPicPr>
            <a:picLocks noChangeAspect="1" noChangeArrowheads="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8244409" y="6646540"/>
            <a:ext cx="584747" cy="211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31640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9.png"/><Relationship Id="rId7" Type="http://schemas.openxmlformats.org/officeDocument/2006/relationships/image" Target="../media/image11.wmf"/><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oleObject" Target="../embeddings/oleObject1.bin"/><Relationship Id="rId5" Type="http://schemas.openxmlformats.org/officeDocument/2006/relationships/image" Target="../media/image10.wmf"/><Relationship Id="rId4" Type="http://schemas.openxmlformats.org/officeDocument/2006/relationships/oleObject" Target="file:///H:\Google\google_download\instance.html" TargetMode="External"/><Relationship Id="rId9" Type="http://schemas.openxmlformats.org/officeDocument/2006/relationships/image" Target="../media/image12.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oleObject" Target="../embeddings/oleObject3.bin"/><Relationship Id="rId7"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oleObject" Target="../embeddings/oleObject4.bin"/><Relationship Id="rId10" Type="http://schemas.openxmlformats.org/officeDocument/2006/relationships/image" Target="../media/image18.png"/><Relationship Id="rId4" Type="http://schemas.openxmlformats.org/officeDocument/2006/relationships/image" Target="../media/image14.emf"/><Relationship Id="rId9" Type="http://schemas.openxmlformats.org/officeDocument/2006/relationships/image" Target="../media/image17.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a:spLocks noChangeArrowheads="1"/>
          </p:cNvSpPr>
          <p:nvPr/>
        </p:nvSpPr>
        <p:spPr bwMode="auto">
          <a:xfrm>
            <a:off x="647564" y="2060848"/>
            <a:ext cx="784887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4000" b="1" dirty="0">
                <a:solidFill>
                  <a:srgbClr val="0083CF"/>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Coredns</a:t>
            </a:r>
            <a:r>
              <a:rPr lang="zh-CN" altLang="en-US" sz="4000" b="1" dirty="0">
                <a:solidFill>
                  <a:srgbClr val="0083CF"/>
                </a:solidFill>
                <a:latin typeface="黑体" panose="02010609060101010101" pitchFamily="49" charset="-122"/>
                <a:ea typeface="黑体" panose="02010609060101010101" pitchFamily="49" charset="-122"/>
                <a:sym typeface="微软雅黑" panose="020B0503020204020204" pitchFamily="34" charset="-122"/>
              </a:rPr>
              <a:t>及</a:t>
            </a:r>
            <a:r>
              <a:rPr lang="en-US" altLang="zh-CN" sz="4000" b="1" dirty="0">
                <a:solidFill>
                  <a:srgbClr val="0083CF"/>
                </a:solidFill>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rPr>
              <a:t>forward</a:t>
            </a:r>
            <a:r>
              <a:rPr lang="zh-CN" altLang="en-US" sz="4000" b="1" dirty="0">
                <a:solidFill>
                  <a:srgbClr val="0083CF"/>
                </a:solidFill>
                <a:latin typeface="黑体" panose="02010609060101010101" pitchFamily="49" charset="-122"/>
                <a:ea typeface="黑体" panose="02010609060101010101" pitchFamily="49" charset="-122"/>
                <a:sym typeface="微软雅黑" panose="020B0503020204020204" pitchFamily="34" charset="-122"/>
              </a:rPr>
              <a:t>插件技术分享</a:t>
            </a:r>
            <a:endParaRPr lang="en-US" altLang="zh-CN" sz="4000" b="1" dirty="0">
              <a:solidFill>
                <a:srgbClr val="0083C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4" name="矩形 3"/>
          <p:cNvSpPr/>
          <p:nvPr/>
        </p:nvSpPr>
        <p:spPr>
          <a:xfrm>
            <a:off x="6195251" y="4221088"/>
            <a:ext cx="2327384" cy="85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50" b="1" dirty="0">
                <a:solidFill>
                  <a:srgbClr val="0083CF"/>
                </a:solidFill>
                <a:latin typeface="+mn-ea"/>
                <a:ea typeface="+mn-ea"/>
              </a:rPr>
              <a:t>姓名：张龙飞</a:t>
            </a:r>
            <a:endParaRPr lang="en-US" altLang="zh-CN" sz="1650" b="1" dirty="0">
              <a:solidFill>
                <a:srgbClr val="0083CF"/>
              </a:solidFill>
              <a:latin typeface="+mn-ea"/>
              <a:ea typeface="+mn-ea"/>
            </a:endParaRPr>
          </a:p>
          <a:p>
            <a:r>
              <a:rPr lang="zh-CN" altLang="en-US" sz="1650" b="1" dirty="0">
                <a:solidFill>
                  <a:srgbClr val="0083CF"/>
                </a:solidFill>
                <a:latin typeface="+mn-ea"/>
                <a:ea typeface="+mn-ea"/>
              </a:rPr>
              <a:t>班组：运维产品组</a:t>
            </a:r>
            <a:endParaRPr lang="en-US" altLang="zh-CN" sz="1650" b="1" dirty="0">
              <a:solidFill>
                <a:srgbClr val="0083CF"/>
              </a:solidFill>
              <a:latin typeface="+mn-ea"/>
              <a:ea typeface="+mn-ea"/>
            </a:endParaRPr>
          </a:p>
          <a:p>
            <a:r>
              <a:rPr lang="zh-CN" altLang="en-US" sz="1650" b="1" dirty="0">
                <a:solidFill>
                  <a:srgbClr val="0083CF"/>
                </a:solidFill>
                <a:latin typeface="+mn-ea"/>
                <a:ea typeface="+mn-ea"/>
              </a:rPr>
              <a:t>日期：</a:t>
            </a:r>
            <a:r>
              <a:rPr lang="en-US" altLang="zh-CN" sz="1650" b="1" dirty="0">
                <a:solidFill>
                  <a:srgbClr val="0083CF"/>
                </a:solidFill>
                <a:latin typeface="+mn-ea"/>
                <a:ea typeface="+mn-ea"/>
                <a:cs typeface="Times New Roman" panose="02020603050405020304" pitchFamily="18" charset="0"/>
              </a:rPr>
              <a:t>2023.12.19</a:t>
            </a:r>
            <a:endParaRPr lang="zh-CN" altLang="en-US" sz="1650" b="1" dirty="0">
              <a:solidFill>
                <a:srgbClr val="0083CF"/>
              </a:solidFill>
              <a:latin typeface="+mn-ea"/>
              <a:ea typeface="+mn-ea"/>
              <a:cs typeface="Times New Roman" panose="02020603050405020304" pitchFamily="18" charset="0"/>
            </a:endParaRPr>
          </a:p>
        </p:txBody>
      </p:sp>
    </p:spTree>
    <p:extLst>
      <p:ext uri="{BB962C8B-B14F-4D97-AF65-F5344CB8AC3E}">
        <p14:creationId xmlns:p14="http://schemas.microsoft.com/office/powerpoint/2010/main" val="1486951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en-US" altLang="zh-CN" dirty="0">
                <a:latin typeface="ibm-plex-sans"/>
              </a:rPr>
              <a:t> Coredns</a:t>
            </a:r>
            <a:r>
              <a:rPr lang="zh-CN" altLang="en-US" dirty="0">
                <a:latin typeface="ibm-plex-sans"/>
              </a:rPr>
              <a:t>插件开发流程</a:t>
            </a:r>
            <a:endParaRPr lang="zh-CN" altLang="en-US" dirty="0">
              <a:effectLst/>
            </a:endParaRPr>
          </a:p>
        </p:txBody>
      </p:sp>
      <p:sp>
        <p:nvSpPr>
          <p:cNvPr id="4" name="AutoShape 1" descr="/src/564CAC866F1343F58B26D0B2CBEBC2C7"/>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文本框 6">
            <a:extLst>
              <a:ext uri="{FF2B5EF4-FFF2-40B4-BE49-F238E27FC236}">
                <a16:creationId xmlns:a16="http://schemas.microsoft.com/office/drawing/2014/main" id="{76263286-6E84-41BF-303F-5D8720A86BAA}"/>
              </a:ext>
            </a:extLst>
          </p:cNvPr>
          <p:cNvSpPr txBox="1"/>
          <p:nvPr/>
        </p:nvSpPr>
        <p:spPr>
          <a:xfrm>
            <a:off x="70004" y="834724"/>
            <a:ext cx="4603530" cy="369332"/>
          </a:xfrm>
          <a:prstGeom prst="rect">
            <a:avLst/>
          </a:prstGeom>
          <a:noFill/>
        </p:spPr>
        <p:txBody>
          <a:bodyPr wrap="square">
            <a:spAutoFit/>
          </a:bodyPr>
          <a:lstStyle/>
          <a:p>
            <a:r>
              <a:rPr lang="en-US" altLang="zh-CN" dirty="0"/>
              <a:t>3.2 </a:t>
            </a:r>
            <a:r>
              <a:rPr lang="zh-CN" altLang="en-US" dirty="0"/>
              <a:t>相关接口实现</a:t>
            </a:r>
          </a:p>
        </p:txBody>
      </p:sp>
      <p:sp>
        <p:nvSpPr>
          <p:cNvPr id="8" name="文本框 7">
            <a:extLst>
              <a:ext uri="{FF2B5EF4-FFF2-40B4-BE49-F238E27FC236}">
                <a16:creationId xmlns:a16="http://schemas.microsoft.com/office/drawing/2014/main" id="{FAC2E794-3862-D687-58EE-EB161DC4C7F7}"/>
              </a:ext>
            </a:extLst>
          </p:cNvPr>
          <p:cNvSpPr txBox="1"/>
          <p:nvPr/>
        </p:nvSpPr>
        <p:spPr>
          <a:xfrm>
            <a:off x="304800" y="1204056"/>
            <a:ext cx="1733167" cy="338554"/>
          </a:xfrm>
          <a:prstGeom prst="rect">
            <a:avLst/>
          </a:prstGeom>
          <a:noFill/>
        </p:spPr>
        <p:txBody>
          <a:bodyPr wrap="none" rtlCol="0">
            <a:spAutoFit/>
          </a:bodyPr>
          <a:lstStyle/>
          <a:p>
            <a:r>
              <a:rPr lang="en-US" altLang="zh-CN" sz="1600" dirty="0" err="1"/>
              <a:t>2.ServeDNS</a:t>
            </a:r>
            <a:r>
              <a:rPr lang="zh-CN" altLang="en-US" sz="1600" dirty="0"/>
              <a:t>接口</a:t>
            </a:r>
          </a:p>
        </p:txBody>
      </p:sp>
      <p:sp>
        <p:nvSpPr>
          <p:cNvPr id="9" name="文本框 8">
            <a:extLst>
              <a:ext uri="{FF2B5EF4-FFF2-40B4-BE49-F238E27FC236}">
                <a16:creationId xmlns:a16="http://schemas.microsoft.com/office/drawing/2014/main" id="{09046169-9EB6-6BAC-6637-3390CF7E23A0}"/>
              </a:ext>
            </a:extLst>
          </p:cNvPr>
          <p:cNvSpPr txBox="1"/>
          <p:nvPr/>
        </p:nvSpPr>
        <p:spPr>
          <a:xfrm>
            <a:off x="323528" y="1573388"/>
            <a:ext cx="8496944" cy="1169551"/>
          </a:xfrm>
          <a:prstGeom prst="rect">
            <a:avLst/>
          </a:prstGeom>
          <a:noFill/>
        </p:spPr>
        <p:txBody>
          <a:bodyPr wrap="square" rtlCol="0">
            <a:spAutoFit/>
          </a:bodyPr>
          <a:lstStyle/>
          <a:p>
            <a:r>
              <a:rPr lang="en-US" altLang="zh-CN" sz="1400" dirty="0" err="1"/>
              <a:t>ServeDNS</a:t>
            </a:r>
            <a:r>
              <a:rPr lang="en-US" altLang="zh-CN" sz="1400" dirty="0"/>
              <a:t> </a:t>
            </a:r>
            <a:r>
              <a:rPr lang="zh-CN" altLang="en-US" sz="1400" dirty="0"/>
              <a:t>方法入参有 </a:t>
            </a:r>
            <a:r>
              <a:rPr lang="en-US" altLang="zh-CN" sz="1400" dirty="0"/>
              <a:t>3 </a:t>
            </a:r>
            <a:r>
              <a:rPr lang="zh-CN" altLang="en-US" sz="1400" dirty="0"/>
              <a:t>个</a:t>
            </a:r>
            <a:r>
              <a:rPr lang="en-US" altLang="zh-CN" sz="1400" dirty="0"/>
              <a:t>:</a:t>
            </a:r>
          </a:p>
          <a:p>
            <a:pPr marL="285750" indent="-285750">
              <a:buFont typeface="Arial" panose="020B0604020202020204" pitchFamily="34" charset="0"/>
              <a:buChar char="•"/>
            </a:pPr>
            <a:r>
              <a:rPr lang="en-US" altLang="zh-CN" sz="1400" dirty="0" err="1"/>
              <a:t>context.Context</a:t>
            </a:r>
            <a:r>
              <a:rPr lang="en-US" altLang="zh-CN" sz="1400" dirty="0"/>
              <a:t> </a:t>
            </a:r>
            <a:r>
              <a:rPr lang="zh-CN" altLang="en-US" sz="1400" dirty="0"/>
              <a:t>用来控制超时等情况的 </a:t>
            </a:r>
            <a:r>
              <a:rPr lang="en-US" altLang="zh-CN" sz="1400" dirty="0"/>
              <a:t>context</a:t>
            </a:r>
          </a:p>
          <a:p>
            <a:pPr marL="285750" indent="-285750">
              <a:buFont typeface="Arial" panose="020B0604020202020204" pitchFamily="34" charset="0"/>
              <a:buChar char="•"/>
            </a:pPr>
            <a:r>
              <a:rPr lang="en-US" altLang="zh-CN" sz="1400" dirty="0" err="1"/>
              <a:t>dns.ResponseWriter</a:t>
            </a:r>
            <a:r>
              <a:rPr lang="en-US" altLang="zh-CN" sz="1400" dirty="0"/>
              <a:t> </a:t>
            </a:r>
            <a:r>
              <a:rPr lang="zh-CN" altLang="en-US" sz="1400" dirty="0"/>
              <a:t>插件通过这个对象写入对 </a:t>
            </a:r>
            <a:r>
              <a:rPr lang="en-US" altLang="zh-CN" sz="1400" dirty="0"/>
              <a:t>Client DNS </a:t>
            </a:r>
            <a:r>
              <a:rPr lang="zh-CN" altLang="en-US" sz="1400" dirty="0"/>
              <a:t>请求的响应结果</a:t>
            </a:r>
            <a:endParaRPr lang="en-US" altLang="zh-CN" sz="1400" dirty="0"/>
          </a:p>
          <a:p>
            <a:pPr marL="285750" indent="-285750">
              <a:buFont typeface="Arial" panose="020B0604020202020204" pitchFamily="34" charset="0"/>
              <a:buChar char="•"/>
            </a:pPr>
            <a:r>
              <a:rPr lang="zh-CN" altLang="en-US" sz="1400" dirty="0"/>
              <a:t>*</a:t>
            </a:r>
            <a:r>
              <a:rPr lang="en-US" altLang="zh-CN" sz="1400" dirty="0" err="1"/>
              <a:t>dns.Msg</a:t>
            </a:r>
            <a:r>
              <a:rPr lang="en-US" altLang="zh-CN" sz="1400" dirty="0"/>
              <a:t> </a:t>
            </a:r>
            <a:r>
              <a:rPr lang="zh-CN" altLang="en-US" sz="1400" dirty="0"/>
              <a:t>这个是 </a:t>
            </a:r>
            <a:r>
              <a:rPr lang="en-US" altLang="zh-CN" sz="1400" dirty="0"/>
              <a:t>Client </a:t>
            </a:r>
            <a:r>
              <a:rPr lang="zh-CN" altLang="en-US" sz="1400" dirty="0"/>
              <a:t>发起的 </a:t>
            </a:r>
            <a:r>
              <a:rPr lang="en-US" altLang="zh-CN" sz="1400" dirty="0"/>
              <a:t>DNS </a:t>
            </a:r>
            <a:r>
              <a:rPr lang="zh-CN" altLang="en-US" sz="1400" dirty="0"/>
              <a:t>请求，插件负责处理它，比如当你发现请求类型是 </a:t>
            </a:r>
            <a:r>
              <a:rPr lang="en-US" altLang="zh-CN" sz="1400" dirty="0"/>
              <a:t>AAAA </a:t>
            </a:r>
            <a:r>
              <a:rPr lang="zh-CN" altLang="en-US" sz="1400" dirty="0"/>
              <a:t>而你的插件又不想去支持时要如何返回结果</a:t>
            </a:r>
            <a:endParaRPr lang="zh-CN" altLang="en-US" sz="1400" dirty="0">
              <a:solidFill>
                <a:srgbClr val="FF0000"/>
              </a:solidFill>
            </a:endParaRPr>
          </a:p>
        </p:txBody>
      </p:sp>
      <p:sp>
        <p:nvSpPr>
          <p:cNvPr id="14" name="Rectangle 8">
            <a:extLst>
              <a:ext uri="{FF2B5EF4-FFF2-40B4-BE49-F238E27FC236}">
                <a16:creationId xmlns:a16="http://schemas.microsoft.com/office/drawing/2014/main" id="{7A39421E-CBE5-9E94-5CE6-C0B7804E77F0}"/>
              </a:ext>
            </a:extLst>
          </p:cNvPr>
          <p:cNvSpPr>
            <a:spLocks noChangeArrowheads="1"/>
          </p:cNvSpPr>
          <p:nvPr/>
        </p:nvSpPr>
        <p:spPr bwMode="auto">
          <a:xfrm>
            <a:off x="0" y="3037721"/>
            <a:ext cx="8054180" cy="276999"/>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CF8E6D"/>
                </a:solidFill>
                <a:effectLst/>
                <a:latin typeface="Arial Unicode MS" panose="020B0604020202020204" pitchFamily="34" charset="-122"/>
                <a:ea typeface="JetBrains Mono"/>
              </a:rPr>
              <a:t>return </a:t>
            </a:r>
            <a:r>
              <a:rPr kumimoji="0" lang="zh-CN" altLang="zh-CN" sz="1200" b="0" i="0" u="none" strike="noStrike" cap="none" normalizeH="0" baseline="0" dirty="0">
                <a:ln>
                  <a:noFill/>
                </a:ln>
                <a:solidFill>
                  <a:srgbClr val="AFBF7E"/>
                </a:solidFill>
                <a:effectLst/>
                <a:latin typeface="Arial Unicode MS" panose="020B0604020202020204" pitchFamily="34" charset="-122"/>
                <a:ea typeface="JetBrains Mono"/>
              </a:rPr>
              <a:t>plugin</a:t>
            </a:r>
            <a:r>
              <a:rPr kumimoji="0" lang="zh-CN" altLang="zh-CN" sz="1200" b="0" i="0" u="none" strike="noStrike" cap="none" normalizeH="0" baseline="0" dirty="0">
                <a:ln>
                  <a:noFill/>
                </a:ln>
                <a:solidFill>
                  <a:srgbClr val="BCBEC4"/>
                </a:solidFill>
                <a:effectLst/>
                <a:latin typeface="Arial Unicode MS" panose="020B0604020202020204" pitchFamily="34" charset="-122"/>
                <a:ea typeface="JetBrains Mono"/>
              </a:rPr>
              <a:t>.</a:t>
            </a:r>
            <a:r>
              <a:rPr kumimoji="0" lang="zh-CN" altLang="zh-CN" sz="1200" b="0" i="0" u="none" strike="noStrike" cap="none" normalizeH="0" baseline="0" dirty="0">
                <a:ln>
                  <a:noFill/>
                </a:ln>
                <a:solidFill>
                  <a:srgbClr val="B09D79"/>
                </a:solidFill>
                <a:effectLst/>
                <a:latin typeface="Arial Unicode MS" panose="020B0604020202020204" pitchFamily="34" charset="-122"/>
                <a:ea typeface="JetBrains Mono"/>
              </a:rPr>
              <a:t>NextOrFailure</a:t>
            </a:r>
            <a:r>
              <a:rPr kumimoji="0" lang="zh-CN" altLang="zh-CN" sz="1200" b="0" i="0" u="none" strike="noStrike" cap="none" normalizeH="0" baseline="0" dirty="0">
                <a:ln>
                  <a:noFill/>
                </a:ln>
                <a:solidFill>
                  <a:srgbClr val="BCBEC4"/>
                </a:solidFill>
                <a:effectLst/>
                <a:latin typeface="Arial Unicode MS" panose="020B0604020202020204" pitchFamily="34" charset="-122"/>
                <a:ea typeface="JetBrains Mono"/>
              </a:rPr>
              <a:t>(</a:t>
            </a:r>
            <a:r>
              <a:rPr kumimoji="0" lang="zh-CN" altLang="zh-CN" sz="1200" b="0" i="0" u="none" strike="noStrike" cap="none" normalizeH="0" baseline="0" dirty="0">
                <a:ln>
                  <a:noFill/>
                </a:ln>
                <a:solidFill>
                  <a:srgbClr val="4EADE5"/>
                </a:solidFill>
                <a:effectLst/>
                <a:latin typeface="Arial Unicode MS" panose="020B0604020202020204" pitchFamily="34" charset="-122"/>
                <a:ea typeface="JetBrains Mono"/>
              </a:rPr>
              <a:t>l</a:t>
            </a:r>
            <a:r>
              <a:rPr kumimoji="0" lang="zh-CN" altLang="zh-CN" sz="1200" b="0" i="0" u="none" strike="noStrike" cap="none" normalizeH="0" baseline="0" dirty="0">
                <a:ln>
                  <a:noFill/>
                </a:ln>
                <a:solidFill>
                  <a:srgbClr val="BCBEC4"/>
                </a:solidFill>
                <a:effectLst/>
                <a:latin typeface="Arial Unicode MS" panose="020B0604020202020204" pitchFamily="34" charset="-122"/>
                <a:ea typeface="JetBrains Mono"/>
              </a:rPr>
              <a:t>.</a:t>
            </a:r>
            <a:r>
              <a:rPr kumimoji="0" lang="zh-CN" altLang="zh-CN" sz="1200" b="0" i="0" u="none" strike="noStrike" cap="none" normalizeH="0" baseline="0" dirty="0">
                <a:ln>
                  <a:noFill/>
                </a:ln>
                <a:solidFill>
                  <a:srgbClr val="B09D79"/>
                </a:solidFill>
                <a:effectLst/>
                <a:latin typeface="Arial Unicode MS" panose="020B0604020202020204" pitchFamily="34" charset="-122"/>
                <a:ea typeface="JetBrains Mono"/>
              </a:rPr>
              <a:t>Name</a:t>
            </a:r>
            <a:r>
              <a:rPr kumimoji="0" lang="zh-CN" altLang="zh-CN" sz="1200" b="0" i="0" u="none" strike="noStrike" cap="none" normalizeH="0" baseline="0" dirty="0">
                <a:ln>
                  <a:noFill/>
                </a:ln>
                <a:solidFill>
                  <a:srgbClr val="BCBEC4"/>
                </a:solidFill>
                <a:effectLst/>
                <a:latin typeface="Arial Unicode MS" panose="020B0604020202020204" pitchFamily="34" charset="-122"/>
                <a:ea typeface="JetBrains Mono"/>
              </a:rPr>
              <a:t>(), </a:t>
            </a:r>
            <a:r>
              <a:rPr kumimoji="0" lang="zh-CN" altLang="zh-CN" sz="1200" b="0" i="0" u="none" strike="noStrike" cap="none" normalizeH="0" baseline="0" dirty="0">
                <a:ln>
                  <a:noFill/>
                </a:ln>
                <a:solidFill>
                  <a:srgbClr val="4EADE5"/>
                </a:solidFill>
                <a:effectLst/>
                <a:latin typeface="Arial Unicode MS" panose="020B0604020202020204" pitchFamily="34" charset="-122"/>
                <a:ea typeface="JetBrains Mono"/>
              </a:rPr>
              <a:t>l</a:t>
            </a:r>
            <a:r>
              <a:rPr kumimoji="0" lang="zh-CN" altLang="zh-CN" sz="1200" b="0" i="0" u="none" strike="noStrike" cap="none" normalizeH="0" baseline="0" dirty="0">
                <a:ln>
                  <a:noFill/>
                </a:ln>
                <a:solidFill>
                  <a:srgbClr val="BCBEC4"/>
                </a:solidFill>
                <a:effectLst/>
                <a:latin typeface="Arial Unicode MS" panose="020B0604020202020204" pitchFamily="34" charset="-122"/>
                <a:ea typeface="JetBrains Mono"/>
              </a:rPr>
              <a:t>.Next, ctx, w, r)</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20" name="文本框 19">
            <a:extLst>
              <a:ext uri="{FF2B5EF4-FFF2-40B4-BE49-F238E27FC236}">
                <a16:creationId xmlns:a16="http://schemas.microsoft.com/office/drawing/2014/main" id="{350267C8-1B91-B995-F381-1C5F5B5822DA}"/>
              </a:ext>
            </a:extLst>
          </p:cNvPr>
          <p:cNvSpPr txBox="1"/>
          <p:nvPr/>
        </p:nvSpPr>
        <p:spPr>
          <a:xfrm>
            <a:off x="304800" y="2706173"/>
            <a:ext cx="1733167" cy="338554"/>
          </a:xfrm>
          <a:prstGeom prst="rect">
            <a:avLst/>
          </a:prstGeom>
          <a:noFill/>
        </p:spPr>
        <p:txBody>
          <a:bodyPr wrap="none" rtlCol="0">
            <a:spAutoFit/>
          </a:bodyPr>
          <a:lstStyle/>
          <a:p>
            <a:r>
              <a:rPr lang="en-US" altLang="zh-CN" sz="1600" dirty="0" err="1"/>
              <a:t>3.ServeDNS</a:t>
            </a:r>
            <a:r>
              <a:rPr lang="zh-CN" altLang="en-US" sz="1600" dirty="0"/>
              <a:t>出口</a:t>
            </a:r>
          </a:p>
        </p:txBody>
      </p:sp>
      <p:pic>
        <p:nvPicPr>
          <p:cNvPr id="23" name="图片 22">
            <a:extLst>
              <a:ext uri="{FF2B5EF4-FFF2-40B4-BE49-F238E27FC236}">
                <a16:creationId xmlns:a16="http://schemas.microsoft.com/office/drawing/2014/main" id="{6760BA86-9C42-AD85-D30A-C244851A99C7}"/>
              </a:ext>
            </a:extLst>
          </p:cNvPr>
          <p:cNvPicPr>
            <a:picLocks noChangeAspect="1"/>
          </p:cNvPicPr>
          <p:nvPr/>
        </p:nvPicPr>
        <p:blipFill>
          <a:blip r:embed="rId3"/>
          <a:stretch>
            <a:fillRect/>
          </a:stretch>
        </p:blipFill>
        <p:spPr>
          <a:xfrm>
            <a:off x="-19502" y="3543391"/>
            <a:ext cx="2163048" cy="3359151"/>
          </a:xfrm>
          <a:prstGeom prst="rect">
            <a:avLst/>
          </a:prstGeom>
        </p:spPr>
      </p:pic>
      <p:pic>
        <p:nvPicPr>
          <p:cNvPr id="3" name="图片 2">
            <a:extLst>
              <a:ext uri="{FF2B5EF4-FFF2-40B4-BE49-F238E27FC236}">
                <a16:creationId xmlns:a16="http://schemas.microsoft.com/office/drawing/2014/main" id="{D1289FD4-8F9E-570F-E7B2-96662E07DD9A}"/>
              </a:ext>
            </a:extLst>
          </p:cNvPr>
          <p:cNvPicPr>
            <a:picLocks noChangeAspect="1"/>
          </p:cNvPicPr>
          <p:nvPr/>
        </p:nvPicPr>
        <p:blipFill>
          <a:blip r:embed="rId4"/>
          <a:stretch>
            <a:fillRect/>
          </a:stretch>
        </p:blipFill>
        <p:spPr>
          <a:xfrm>
            <a:off x="6980953" y="3324712"/>
            <a:ext cx="2163047" cy="3524965"/>
          </a:xfrm>
          <a:prstGeom prst="rect">
            <a:avLst/>
          </a:prstGeom>
        </p:spPr>
      </p:pic>
      <p:pic>
        <p:nvPicPr>
          <p:cNvPr id="12" name="图片 11">
            <a:extLst>
              <a:ext uri="{FF2B5EF4-FFF2-40B4-BE49-F238E27FC236}">
                <a16:creationId xmlns:a16="http://schemas.microsoft.com/office/drawing/2014/main" id="{0091986F-D793-6C1C-31C8-FA2883FE83E2}"/>
              </a:ext>
            </a:extLst>
          </p:cNvPr>
          <p:cNvPicPr>
            <a:picLocks noChangeAspect="1"/>
          </p:cNvPicPr>
          <p:nvPr/>
        </p:nvPicPr>
        <p:blipFill>
          <a:blip r:embed="rId5"/>
          <a:stretch>
            <a:fillRect/>
          </a:stretch>
        </p:blipFill>
        <p:spPr>
          <a:xfrm>
            <a:off x="1710616" y="3284354"/>
            <a:ext cx="5270337" cy="1143560"/>
          </a:xfrm>
          <a:prstGeom prst="rect">
            <a:avLst/>
          </a:prstGeom>
        </p:spPr>
      </p:pic>
      <p:pic>
        <p:nvPicPr>
          <p:cNvPr id="2050" name="Picture 2">
            <a:extLst>
              <a:ext uri="{FF2B5EF4-FFF2-40B4-BE49-F238E27FC236}">
                <a16:creationId xmlns:a16="http://schemas.microsoft.com/office/drawing/2014/main" id="{19F15DD3-67CB-F7A1-523C-2A344245F66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55211" y="4500366"/>
            <a:ext cx="3017750" cy="2331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936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4.Forward</a:t>
            </a:r>
            <a:r>
              <a:rPr lang="zh-CN" altLang="en-US" dirty="0"/>
              <a:t>插件源代码解读</a:t>
            </a:r>
            <a:endParaRPr lang="zh-CN" altLang="en-US" dirty="0">
              <a:effectLst/>
            </a:endParaRPr>
          </a:p>
        </p:txBody>
      </p:sp>
      <p:sp>
        <p:nvSpPr>
          <p:cNvPr id="4" name="AutoShape 1" descr="/src/564CAC866F1343F58B26D0B2CBEBC2C7"/>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AC7F207A-93AE-166B-43EB-DF1C0AB462DF}"/>
              </a:ext>
            </a:extLst>
          </p:cNvPr>
          <p:cNvSpPr txBox="1"/>
          <p:nvPr/>
        </p:nvSpPr>
        <p:spPr>
          <a:xfrm>
            <a:off x="235844" y="850294"/>
            <a:ext cx="8672312" cy="584775"/>
          </a:xfrm>
          <a:prstGeom prst="rect">
            <a:avLst/>
          </a:prstGeom>
          <a:noFill/>
        </p:spPr>
        <p:txBody>
          <a:bodyPr wrap="square">
            <a:spAutoFit/>
          </a:bodyPr>
          <a:lstStyle/>
          <a:p>
            <a:r>
              <a:rPr lang="en-US" altLang="zh-CN" sz="1600" dirty="0"/>
              <a:t>        forward</a:t>
            </a:r>
            <a:r>
              <a:rPr lang="zh-CN" altLang="en-US" sz="1600" dirty="0"/>
              <a:t>插件主要的作用就是把</a:t>
            </a:r>
            <a:r>
              <a:rPr lang="en-US" altLang="zh-CN" sz="1600" dirty="0"/>
              <a:t>DNS</a:t>
            </a:r>
            <a:r>
              <a:rPr lang="zh-CN" altLang="en-US" sz="1600" dirty="0"/>
              <a:t>请求转发给上游的</a:t>
            </a:r>
            <a:r>
              <a:rPr lang="en-US" altLang="zh-CN" sz="1600" dirty="0"/>
              <a:t>upstream</a:t>
            </a:r>
            <a:r>
              <a:rPr lang="zh-CN" altLang="en-US" sz="1600" dirty="0"/>
              <a:t>服务器。</a:t>
            </a:r>
            <a:r>
              <a:rPr lang="en-US" altLang="zh-CN" sz="1600" dirty="0"/>
              <a:t>forward</a:t>
            </a:r>
            <a:r>
              <a:rPr lang="zh-CN" altLang="en-US" sz="1600" dirty="0"/>
              <a:t>插件本身并不支持任何的</a:t>
            </a:r>
            <a:r>
              <a:rPr lang="en-US" altLang="zh-CN" sz="1600" dirty="0"/>
              <a:t>DNS</a:t>
            </a:r>
            <a:r>
              <a:rPr lang="zh-CN" altLang="en-US" sz="1600" dirty="0"/>
              <a:t>解析功能，但是可以将相应的请求转发到递归服务器上。 </a:t>
            </a:r>
          </a:p>
        </p:txBody>
      </p:sp>
      <p:sp>
        <p:nvSpPr>
          <p:cNvPr id="13" name="Rectangle 7">
            <a:extLst>
              <a:ext uri="{FF2B5EF4-FFF2-40B4-BE49-F238E27FC236}">
                <a16:creationId xmlns:a16="http://schemas.microsoft.com/office/drawing/2014/main" id="{D359CA39-1B0F-3199-6074-FF1A88F6ADFB}"/>
              </a:ext>
            </a:extLst>
          </p:cNvPr>
          <p:cNvSpPr>
            <a:spLocks noChangeArrowheads="1"/>
          </p:cNvSpPr>
          <p:nvPr/>
        </p:nvSpPr>
        <p:spPr bwMode="auto">
          <a:xfrm>
            <a:off x="63426" y="1559425"/>
            <a:ext cx="4759229" cy="2154436"/>
          </a:xfrm>
          <a:prstGeom prst="rect">
            <a:avLst/>
          </a:prstGeom>
          <a:solidFill>
            <a:schemeClr val="accent3"/>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effectLst/>
                <a:latin typeface="+mn-ea"/>
                <a:ea typeface="+mn-ea"/>
              </a:rPr>
              <a:t>.:53 {</a:t>
            </a:r>
            <a:br>
              <a:rPr kumimoji="0" lang="zh-CN" altLang="zh-CN" sz="1400" b="0" i="0" u="none" strike="noStrike" cap="none" normalizeH="0" baseline="0" dirty="0">
                <a:ln>
                  <a:noFill/>
                </a:ln>
                <a:effectLst/>
                <a:latin typeface="+mn-ea"/>
                <a:ea typeface="+mn-ea"/>
              </a:rPr>
            </a:br>
            <a:r>
              <a:rPr lang="en-US" altLang="zh-CN" sz="1400" dirty="0">
                <a:latin typeface="+mn-ea"/>
                <a:ea typeface="+mn-ea"/>
              </a:rPr>
              <a:t>      </a:t>
            </a:r>
            <a:r>
              <a:rPr kumimoji="0" lang="zh-CN" altLang="zh-CN" sz="1400" b="0" i="0" u="none" strike="noStrike" cap="none" normalizeH="0" baseline="0" dirty="0">
                <a:ln>
                  <a:noFill/>
                </a:ln>
                <a:effectLst/>
                <a:latin typeface="+mn-ea"/>
                <a:ea typeface="+mn-ea"/>
              </a:rPr>
              <a:t>forward . 114.114.114.114 114.114.115.115 {</a:t>
            </a:r>
            <a:br>
              <a:rPr kumimoji="0" lang="zh-CN" altLang="zh-CN" sz="1400" b="0" i="0" u="none" strike="noStrike" cap="none" normalizeH="0" baseline="0" dirty="0">
                <a:ln>
                  <a:noFill/>
                </a:ln>
                <a:effectLst/>
                <a:latin typeface="+mn-ea"/>
                <a:ea typeface="+mn-ea"/>
              </a:rPr>
            </a:br>
            <a:r>
              <a:rPr lang="en-US" altLang="zh-CN" sz="1400" dirty="0">
                <a:latin typeface="+mn-ea"/>
                <a:ea typeface="+mn-ea"/>
              </a:rPr>
              <a:t>          </a:t>
            </a:r>
            <a:r>
              <a:rPr kumimoji="0" lang="zh-CN" altLang="zh-CN" sz="1400" b="0" i="0" u="none" strike="noStrike" cap="none" normalizeH="0" baseline="0" dirty="0">
                <a:ln>
                  <a:noFill/>
                </a:ln>
                <a:effectLst/>
                <a:latin typeface="+mn-ea"/>
                <a:ea typeface="+mn-ea"/>
              </a:rPr>
              <a:t>health_check 5s</a:t>
            </a:r>
            <a:br>
              <a:rPr kumimoji="0" lang="zh-CN" altLang="zh-CN" sz="1400" b="0" i="0" u="none" strike="noStrike" cap="none" normalizeH="0" baseline="0" dirty="0">
                <a:ln>
                  <a:noFill/>
                </a:ln>
                <a:effectLst/>
                <a:latin typeface="+mn-ea"/>
                <a:ea typeface="+mn-ea"/>
              </a:rPr>
            </a:br>
            <a:r>
              <a:rPr lang="en-US" altLang="zh-CN" sz="1400" dirty="0">
                <a:latin typeface="+mn-ea"/>
                <a:ea typeface="+mn-ea"/>
              </a:rPr>
              <a:t>      </a:t>
            </a:r>
            <a:r>
              <a:rPr kumimoji="0" lang="zh-CN" altLang="zh-CN" sz="1400" b="0" i="0" u="none" strike="noStrike" cap="none" normalizeH="0" baseline="0" dirty="0">
                <a:ln>
                  <a:noFill/>
                </a:ln>
                <a:effectLst/>
                <a:latin typeface="+mn-ea"/>
                <a:ea typeface="+mn-ea"/>
              </a:rPr>
              <a:t>}</a:t>
            </a:r>
            <a:endParaRPr lang="en-US" altLang="zh-CN" sz="1400" dirty="0">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effectLst/>
                <a:latin typeface="+mn-ea"/>
                <a:ea typeface="+mn-ea"/>
              </a:rPr>
              <a:t>      </a:t>
            </a:r>
            <a:r>
              <a:rPr lang="en-US" altLang="zh-CN" sz="1400" dirty="0">
                <a:latin typeface="+mn-ea"/>
                <a:ea typeface="+mn-ea"/>
              </a:rPr>
              <a:t>//</a:t>
            </a:r>
            <a:r>
              <a:rPr lang="zh-CN" altLang="en-US" sz="1400" dirty="0">
                <a:latin typeface="+mn-ea"/>
                <a:ea typeface="+mn-ea"/>
              </a:rPr>
              <a:t>外部</a:t>
            </a:r>
            <a:r>
              <a:rPr lang="en-US" altLang="zh-CN" sz="1400" dirty="0" err="1">
                <a:latin typeface="+mn-ea"/>
                <a:ea typeface="+mn-ea"/>
              </a:rPr>
              <a:t>dns</a:t>
            </a:r>
            <a:r>
              <a:rPr lang="zh-CN" altLang="en-US" sz="1400" dirty="0">
                <a:latin typeface="+mn-ea"/>
                <a:ea typeface="+mn-ea"/>
              </a:rPr>
              <a:t>服务</a:t>
            </a:r>
            <a:r>
              <a:rPr lang="en-US" altLang="zh-CN" sz="1400" dirty="0">
                <a:latin typeface="+mn-ea"/>
                <a:ea typeface="+mn-ea"/>
              </a:rPr>
              <a:t>IP</a:t>
            </a:r>
            <a:r>
              <a:rPr lang="zh-CN" altLang="en-US" sz="1400" dirty="0">
                <a:latin typeface="+mn-ea"/>
                <a:ea typeface="+mn-ea"/>
              </a:rPr>
              <a:t>也可以使用主机的</a:t>
            </a:r>
            <a:r>
              <a:rPr lang="en-US" altLang="zh-CN" sz="1400" dirty="0">
                <a:latin typeface="+mn-ea"/>
                <a:ea typeface="+mn-ea"/>
              </a:rPr>
              <a:t>/etc/resolv.conf</a:t>
            </a:r>
            <a:r>
              <a:rPr lang="zh-CN" altLang="en-US" sz="1400" dirty="0">
                <a:latin typeface="+mn-ea"/>
                <a:ea typeface="+mn-ea"/>
              </a:rPr>
              <a:t>配置</a:t>
            </a:r>
            <a:endParaRPr kumimoji="0" lang="en-US" altLang="zh-CN" sz="1400" b="0" i="0" u="none" strike="noStrike" cap="none" normalizeH="0" baseline="0" dirty="0">
              <a:ln>
                <a:noFill/>
              </a:ln>
              <a:effectLst/>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effectLst/>
                <a:latin typeface="+mn-ea"/>
                <a:ea typeface="+mn-ea"/>
              </a:rPr>
              <a:t>      //</a:t>
            </a:r>
            <a:r>
              <a:rPr kumimoji="0" lang="zh-CN" altLang="zh-CN" sz="1400" b="0" i="0" u="none" strike="noStrike" cap="none" normalizeH="0" baseline="0" dirty="0">
                <a:ln>
                  <a:noFill/>
                </a:ln>
                <a:effectLst/>
                <a:latin typeface="+mn-ea"/>
                <a:ea typeface="+mn-ea"/>
              </a:rPr>
              <a:t>forward . </a:t>
            </a:r>
            <a:r>
              <a:rPr lang="en-US" altLang="zh-CN" sz="1400" dirty="0">
                <a:latin typeface="+mn-ea"/>
                <a:ea typeface="+mn-ea"/>
              </a:rPr>
              <a:t>/etc/</a:t>
            </a:r>
            <a:r>
              <a:rPr lang="en-US" altLang="zh-CN" sz="1400" dirty="0" err="1">
                <a:latin typeface="+mn-ea"/>
                <a:ea typeface="+mn-ea"/>
              </a:rPr>
              <a:t>resolv.conf</a:t>
            </a:r>
            <a:r>
              <a:rPr lang="zh-CN" altLang="en-US" sz="1400" dirty="0">
                <a:latin typeface="+mn-ea"/>
                <a:ea typeface="+mn-ea"/>
              </a:rPr>
              <a:t> </a:t>
            </a:r>
            <a:r>
              <a:rPr kumimoji="0" lang="zh-CN" altLang="zh-CN" sz="1400" b="0" i="0" u="none" strike="noStrike" cap="none" normalizeH="0" baseline="0" dirty="0">
                <a:ln>
                  <a:noFill/>
                </a:ln>
                <a:effectLst/>
                <a:latin typeface="+mn-ea"/>
                <a:ea typeface="+mn-ea"/>
              </a:rPr>
              <a:t>{</a:t>
            </a:r>
            <a:br>
              <a:rPr kumimoji="0" lang="zh-CN" altLang="zh-CN" sz="1400" b="0" i="0" u="none" strike="noStrike" cap="none" normalizeH="0" baseline="0" dirty="0">
                <a:ln>
                  <a:noFill/>
                </a:ln>
                <a:effectLst/>
                <a:latin typeface="+mn-ea"/>
                <a:ea typeface="+mn-ea"/>
              </a:rPr>
            </a:br>
            <a:r>
              <a:rPr lang="en-US" altLang="zh-CN" sz="1400" dirty="0">
                <a:latin typeface="+mn-ea"/>
                <a:ea typeface="+mn-ea"/>
              </a:rPr>
              <a:t>      //    </a:t>
            </a:r>
            <a:r>
              <a:rPr kumimoji="0" lang="zh-CN" altLang="zh-CN" sz="1400" b="0" i="0" u="none" strike="noStrike" cap="none" normalizeH="0" baseline="0" dirty="0">
                <a:ln>
                  <a:noFill/>
                </a:ln>
                <a:effectLst/>
                <a:latin typeface="+mn-ea"/>
                <a:ea typeface="+mn-ea"/>
              </a:rPr>
              <a:t>health_check 5s</a:t>
            </a:r>
            <a:br>
              <a:rPr kumimoji="0" lang="zh-CN" altLang="zh-CN" sz="1400" b="0" i="0" u="none" strike="noStrike" cap="none" normalizeH="0" baseline="0" dirty="0">
                <a:ln>
                  <a:noFill/>
                </a:ln>
                <a:effectLst/>
                <a:latin typeface="+mn-ea"/>
                <a:ea typeface="+mn-ea"/>
              </a:rPr>
            </a:br>
            <a:r>
              <a:rPr lang="en-US" altLang="zh-CN" sz="1400" dirty="0">
                <a:latin typeface="+mn-ea"/>
                <a:ea typeface="+mn-ea"/>
              </a:rPr>
              <a:t>      //</a:t>
            </a:r>
            <a:r>
              <a:rPr kumimoji="0" lang="zh-CN" altLang="zh-CN" sz="1400" b="0" i="0" u="none" strike="noStrike" cap="none" normalizeH="0" baseline="0" dirty="0">
                <a:ln>
                  <a:noFill/>
                </a:ln>
                <a:effectLst/>
                <a:latin typeface="+mn-ea"/>
                <a:ea typeface="+mn-ea"/>
              </a:rPr>
              <a:t>}</a:t>
            </a:r>
            <a:br>
              <a:rPr kumimoji="0" lang="zh-CN" altLang="zh-CN" sz="1400" b="0" i="0" u="none" strike="noStrike" cap="none" normalizeH="0" baseline="0" dirty="0">
                <a:ln>
                  <a:noFill/>
                </a:ln>
                <a:effectLst/>
                <a:latin typeface="+mn-ea"/>
                <a:ea typeface="+mn-ea"/>
              </a:rPr>
            </a:br>
            <a:r>
              <a:rPr kumimoji="0" lang="zh-CN" altLang="zh-CN" sz="1400" b="0" i="0" u="none" strike="noStrike" cap="none" normalizeH="0" baseline="0" dirty="0">
                <a:ln>
                  <a:noFill/>
                </a:ln>
                <a:effectLst/>
                <a:latin typeface="+mn-ea"/>
                <a:ea typeface="+mn-ea"/>
              </a:rPr>
              <a:t>} </a:t>
            </a:r>
          </a:p>
        </p:txBody>
      </p:sp>
      <p:sp>
        <p:nvSpPr>
          <p:cNvPr id="16" name="文本框 15">
            <a:extLst>
              <a:ext uri="{FF2B5EF4-FFF2-40B4-BE49-F238E27FC236}">
                <a16:creationId xmlns:a16="http://schemas.microsoft.com/office/drawing/2014/main" id="{560377B7-F309-A775-A498-73B7D6AD7F6F}"/>
              </a:ext>
            </a:extLst>
          </p:cNvPr>
          <p:cNvSpPr txBox="1"/>
          <p:nvPr/>
        </p:nvSpPr>
        <p:spPr>
          <a:xfrm>
            <a:off x="78604" y="3956264"/>
            <a:ext cx="4759228" cy="1323439"/>
          </a:xfrm>
          <a:prstGeom prst="rect">
            <a:avLst/>
          </a:prstGeom>
          <a:noFill/>
        </p:spPr>
        <p:txBody>
          <a:bodyPr wrap="square">
            <a:spAutoFit/>
          </a:bodyPr>
          <a:lstStyle/>
          <a:p>
            <a:r>
              <a:rPr lang="en-US" altLang="zh-CN" sz="1600" dirty="0"/>
              <a:t>forward</a:t>
            </a:r>
            <a:r>
              <a:rPr lang="zh-CN" altLang="en-US" sz="1600" dirty="0"/>
              <a:t>对应的</a:t>
            </a:r>
            <a:r>
              <a:rPr lang="en-US" altLang="zh-CN" sz="1600" dirty="0"/>
              <a:t>upstream</a:t>
            </a:r>
            <a:r>
              <a:rPr lang="zh-CN" altLang="en-US" sz="1600" dirty="0"/>
              <a:t>机器可以根据自己的需求选择现有的公共</a:t>
            </a:r>
            <a:r>
              <a:rPr lang="en-US" altLang="zh-CN" sz="1600" dirty="0"/>
              <a:t>DNS</a:t>
            </a:r>
            <a:r>
              <a:rPr lang="zh-CN" altLang="en-US" sz="1600" dirty="0"/>
              <a:t>，如国内常见的</a:t>
            </a:r>
            <a:r>
              <a:rPr lang="en-US" altLang="zh-CN" sz="1600" dirty="0"/>
              <a:t>114</a:t>
            </a:r>
            <a:r>
              <a:rPr lang="zh-CN" altLang="en-US" sz="1600" dirty="0"/>
              <a:t>、谷歌的</a:t>
            </a:r>
            <a:r>
              <a:rPr lang="en-US" altLang="zh-CN" sz="1600" dirty="0"/>
              <a:t>8888</a:t>
            </a:r>
            <a:r>
              <a:rPr lang="zh-CN" altLang="en-US" sz="1600" dirty="0"/>
              <a:t>等免费</a:t>
            </a:r>
            <a:r>
              <a:rPr lang="en-US" altLang="zh-CN" sz="1600" dirty="0"/>
              <a:t>DNS</a:t>
            </a:r>
            <a:r>
              <a:rPr lang="zh-CN" altLang="en-US" sz="1600" dirty="0"/>
              <a:t>，或者选择自己使用</a:t>
            </a:r>
            <a:r>
              <a:rPr lang="en-US" altLang="zh-CN" sz="1600" dirty="0"/>
              <a:t>unbound</a:t>
            </a:r>
            <a:r>
              <a:rPr lang="zh-CN" altLang="en-US" sz="1600" dirty="0"/>
              <a:t>、</a:t>
            </a:r>
            <a:r>
              <a:rPr lang="en-US" altLang="zh-CN" sz="1600" dirty="0" err="1"/>
              <a:t>bind9</a:t>
            </a:r>
            <a:r>
              <a:rPr lang="zh-CN" altLang="en-US" sz="1600" dirty="0"/>
              <a:t>之类的</a:t>
            </a:r>
            <a:r>
              <a:rPr lang="en-US" altLang="zh-CN" sz="1600" dirty="0"/>
              <a:t>DNS</a:t>
            </a:r>
            <a:r>
              <a:rPr lang="zh-CN" altLang="en-US" sz="1600" dirty="0"/>
              <a:t>服务器单独搭建一个专门用来做递归查询的</a:t>
            </a:r>
            <a:r>
              <a:rPr lang="en-US" altLang="zh-CN" sz="1600" dirty="0"/>
              <a:t>DNS</a:t>
            </a:r>
            <a:r>
              <a:rPr lang="zh-CN" altLang="en-US" sz="1600" dirty="0"/>
              <a:t>服务。</a:t>
            </a:r>
          </a:p>
        </p:txBody>
      </p:sp>
      <p:sp>
        <p:nvSpPr>
          <p:cNvPr id="18" name="文本框 17">
            <a:extLst>
              <a:ext uri="{FF2B5EF4-FFF2-40B4-BE49-F238E27FC236}">
                <a16:creationId xmlns:a16="http://schemas.microsoft.com/office/drawing/2014/main" id="{3F77F48E-BD3D-230A-4184-90DD2BB8A6BC}"/>
              </a:ext>
            </a:extLst>
          </p:cNvPr>
          <p:cNvSpPr txBox="1"/>
          <p:nvPr/>
        </p:nvSpPr>
        <p:spPr>
          <a:xfrm>
            <a:off x="4860032" y="1435069"/>
            <a:ext cx="4120132" cy="5262979"/>
          </a:xfrm>
          <a:prstGeom prst="rect">
            <a:avLst/>
          </a:prstGeom>
          <a:solidFill>
            <a:schemeClr val="accent3"/>
          </a:solidFill>
        </p:spPr>
        <p:txBody>
          <a:bodyPr wrap="square">
            <a:spAutoFit/>
          </a:bodyPr>
          <a:lstStyle/>
          <a:p>
            <a:pPr algn="l"/>
            <a:r>
              <a:rPr lang="en-US" altLang="zh-CN" sz="1400" b="0" i="0" dirty="0">
                <a:solidFill>
                  <a:srgbClr val="B85C00"/>
                </a:solidFill>
                <a:effectLst/>
                <a:latin typeface="inherit"/>
              </a:rPr>
              <a:t># FROM </a:t>
            </a:r>
            <a:r>
              <a:rPr lang="zh-CN" altLang="en-US" sz="1400" b="0" i="0" dirty="0">
                <a:solidFill>
                  <a:srgbClr val="B85C00"/>
                </a:solidFill>
                <a:effectLst/>
                <a:latin typeface="inherit"/>
              </a:rPr>
              <a:t>匹配此后缀的</a:t>
            </a:r>
            <a:r>
              <a:rPr lang="en-US" altLang="zh-CN" sz="1400" b="0" i="0" dirty="0">
                <a:solidFill>
                  <a:srgbClr val="B85C00"/>
                </a:solidFill>
                <a:effectLst/>
                <a:latin typeface="inherit"/>
              </a:rPr>
              <a:t>DNS</a:t>
            </a:r>
            <a:r>
              <a:rPr lang="zh-CN" altLang="en-US" sz="1400" b="0" i="0" dirty="0">
                <a:solidFill>
                  <a:srgbClr val="B85C00"/>
                </a:solidFill>
                <a:effectLst/>
                <a:latin typeface="inherit"/>
              </a:rPr>
              <a:t>查询会被转发</a:t>
            </a:r>
            <a:endParaRPr lang="zh-CN" altLang="en-US" sz="1400" b="0" i="0" dirty="0">
              <a:solidFill>
                <a:srgbClr val="000000"/>
              </a:solidFill>
              <a:effectLst/>
              <a:latin typeface="Consolas" panose="020B0609020204030204" pitchFamily="49" charset="0"/>
            </a:endParaRPr>
          </a:p>
          <a:p>
            <a:pPr algn="l"/>
            <a:r>
              <a:rPr lang="en-US" altLang="zh-CN" sz="1400" b="0" i="0" dirty="0">
                <a:solidFill>
                  <a:srgbClr val="B85C00"/>
                </a:solidFill>
                <a:effectLst/>
                <a:latin typeface="inherit"/>
              </a:rPr>
              <a:t># TO </a:t>
            </a:r>
            <a:r>
              <a:rPr lang="zh-CN" altLang="en-US" sz="1400" b="0" i="0" dirty="0">
                <a:solidFill>
                  <a:srgbClr val="B85C00"/>
                </a:solidFill>
                <a:effectLst/>
                <a:latin typeface="inherit"/>
              </a:rPr>
              <a:t>上游服务器的端点，支持指定协议，例如</a:t>
            </a:r>
            <a:r>
              <a:rPr lang="en-US" altLang="zh-CN" sz="1400" b="0" i="0" dirty="0" err="1">
                <a:solidFill>
                  <a:srgbClr val="B85C00"/>
                </a:solidFill>
                <a:effectLst/>
                <a:latin typeface="inherit"/>
              </a:rPr>
              <a:t>tls</a:t>
            </a:r>
            <a:r>
              <a:rPr lang="en-US" altLang="zh-CN" sz="1400" b="0" i="0" dirty="0">
                <a:solidFill>
                  <a:srgbClr val="B85C00"/>
                </a:solidFill>
                <a:effectLst/>
                <a:latin typeface="inherit"/>
              </a:rPr>
              <a:t>://9.9.9.9</a:t>
            </a:r>
            <a:endParaRPr lang="en-US" altLang="zh-CN" sz="1400" b="0" i="0" dirty="0">
              <a:solidFill>
                <a:srgbClr val="000000"/>
              </a:solidFill>
              <a:effectLst/>
              <a:latin typeface="Consolas" panose="020B0609020204030204" pitchFamily="49" charset="0"/>
            </a:endParaRPr>
          </a:p>
          <a:p>
            <a:pPr algn="l"/>
            <a:r>
              <a:rPr lang="en-US" altLang="zh-CN" sz="1400" b="0" i="0" dirty="0">
                <a:solidFill>
                  <a:srgbClr val="008080"/>
                </a:solidFill>
                <a:effectLst/>
                <a:latin typeface="inherit"/>
              </a:rPr>
              <a:t>forward FROM </a:t>
            </a:r>
            <a:r>
              <a:rPr lang="en-US" altLang="zh-CN" sz="1400" b="1" i="0" dirty="0">
                <a:solidFill>
                  <a:srgbClr val="000000"/>
                </a:solidFill>
                <a:effectLst/>
                <a:latin typeface="inherit"/>
              </a:rPr>
              <a:t>TO</a:t>
            </a:r>
            <a:r>
              <a:rPr lang="en-US" altLang="zh-CN" sz="1400" b="0" i="0" dirty="0">
                <a:solidFill>
                  <a:srgbClr val="333333"/>
                </a:solidFill>
                <a:effectLst/>
                <a:latin typeface="inherit"/>
              </a:rPr>
              <a:t>...</a:t>
            </a:r>
            <a:r>
              <a:rPr lang="en-US" altLang="zh-CN" sz="1400" b="0" i="0" dirty="0">
                <a:solidFill>
                  <a:srgbClr val="006FE0"/>
                </a:solidFill>
                <a:effectLst/>
                <a:latin typeface="inherit"/>
              </a:rPr>
              <a:t> </a:t>
            </a:r>
            <a:r>
              <a:rPr lang="en-US" altLang="zh-CN" sz="1400" b="0" i="0" dirty="0">
                <a:solidFill>
                  <a:srgbClr val="333333"/>
                </a:solidFill>
                <a:effectLst/>
                <a:latin typeface="inherit"/>
              </a:rPr>
              <a:t>{</a:t>
            </a:r>
            <a:endParaRPr lang="en-US" altLang="zh-CN" sz="1400" b="0" i="0" dirty="0">
              <a:solidFill>
                <a:srgbClr val="000000"/>
              </a:solidFill>
              <a:effectLst/>
              <a:latin typeface="Consolas" panose="020B0609020204030204" pitchFamily="49" charset="0"/>
            </a:endParaRPr>
          </a:p>
          <a:p>
            <a:pPr algn="l"/>
            <a:r>
              <a:rPr lang="en-US" altLang="zh-CN" sz="1400" b="0" i="0" dirty="0">
                <a:solidFill>
                  <a:srgbClr val="006FE0"/>
                </a:solidFill>
                <a:effectLst/>
                <a:latin typeface="inherit"/>
              </a:rPr>
              <a:t>    </a:t>
            </a:r>
            <a:r>
              <a:rPr lang="en-US" altLang="zh-CN" sz="1400" b="0" i="0" dirty="0">
                <a:solidFill>
                  <a:srgbClr val="B85C00"/>
                </a:solidFill>
                <a:effectLst/>
                <a:latin typeface="inherit"/>
              </a:rPr>
              <a:t># </a:t>
            </a:r>
            <a:r>
              <a:rPr lang="zh-CN" altLang="en-US" sz="1400" b="0" i="0" dirty="0">
                <a:solidFill>
                  <a:srgbClr val="B85C00"/>
                </a:solidFill>
                <a:effectLst/>
                <a:latin typeface="inherit"/>
              </a:rPr>
              <a:t>空格分隔的，不进行转发的域名列表</a:t>
            </a:r>
            <a:endParaRPr lang="zh-CN" altLang="en-US" sz="1400" b="0" i="0" dirty="0">
              <a:solidFill>
                <a:srgbClr val="000000"/>
              </a:solidFill>
              <a:effectLst/>
              <a:latin typeface="Consolas" panose="020B0609020204030204" pitchFamily="49" charset="0"/>
            </a:endParaRPr>
          </a:p>
          <a:p>
            <a:pPr algn="l"/>
            <a:r>
              <a:rPr lang="zh-CN" altLang="en-US" sz="1400" b="0" i="0" dirty="0">
                <a:solidFill>
                  <a:srgbClr val="006FE0"/>
                </a:solidFill>
                <a:effectLst/>
                <a:latin typeface="inherit"/>
              </a:rPr>
              <a:t>    </a:t>
            </a:r>
            <a:r>
              <a:rPr lang="en-US" altLang="zh-CN" sz="1400" b="0" i="0" dirty="0">
                <a:solidFill>
                  <a:srgbClr val="008080"/>
                </a:solidFill>
                <a:effectLst/>
                <a:latin typeface="inherit"/>
              </a:rPr>
              <a:t>except </a:t>
            </a:r>
            <a:r>
              <a:rPr lang="en-US" altLang="zh-CN" sz="1400" b="0" i="0" dirty="0" err="1">
                <a:solidFill>
                  <a:srgbClr val="002D7A"/>
                </a:solidFill>
                <a:effectLst/>
                <a:latin typeface="inherit"/>
              </a:rPr>
              <a:t>IGNORED_NAMES</a:t>
            </a:r>
            <a:r>
              <a:rPr lang="en-US" altLang="zh-CN" sz="1400" b="0" i="0" dirty="0">
                <a:solidFill>
                  <a:srgbClr val="333333"/>
                </a:solidFill>
                <a:effectLst/>
                <a:latin typeface="inherit"/>
              </a:rPr>
              <a:t>...</a:t>
            </a:r>
            <a:endParaRPr lang="en-US" altLang="zh-CN" sz="1400" b="0" i="0" dirty="0">
              <a:solidFill>
                <a:srgbClr val="000000"/>
              </a:solidFill>
              <a:effectLst/>
              <a:latin typeface="Consolas" panose="020B0609020204030204" pitchFamily="49" charset="0"/>
            </a:endParaRPr>
          </a:p>
          <a:p>
            <a:pPr algn="l"/>
            <a:r>
              <a:rPr lang="en-US" altLang="zh-CN" sz="1400" b="0" i="0" dirty="0">
                <a:solidFill>
                  <a:srgbClr val="006FE0"/>
                </a:solidFill>
                <a:effectLst/>
                <a:latin typeface="inherit"/>
              </a:rPr>
              <a:t>    </a:t>
            </a:r>
            <a:r>
              <a:rPr lang="en-US" altLang="zh-CN" sz="1400" b="0" i="0" dirty="0">
                <a:solidFill>
                  <a:srgbClr val="B85C00"/>
                </a:solidFill>
                <a:effectLst/>
                <a:latin typeface="inherit"/>
              </a:rPr>
              <a:t># </a:t>
            </a:r>
            <a:r>
              <a:rPr lang="zh-CN" altLang="en-US" sz="1400" b="0" i="0" dirty="0">
                <a:solidFill>
                  <a:srgbClr val="B85C00"/>
                </a:solidFill>
                <a:effectLst/>
                <a:latin typeface="inherit"/>
              </a:rPr>
              <a:t>强制基于</a:t>
            </a:r>
            <a:r>
              <a:rPr lang="en-US" altLang="zh-CN" sz="1400" b="0" i="0" dirty="0">
                <a:solidFill>
                  <a:srgbClr val="B85C00"/>
                </a:solidFill>
                <a:effectLst/>
                <a:latin typeface="inherit"/>
              </a:rPr>
              <a:t>TCP</a:t>
            </a:r>
            <a:r>
              <a:rPr lang="zh-CN" altLang="en-US" sz="1400" b="0" i="0" dirty="0">
                <a:solidFill>
                  <a:srgbClr val="B85C00"/>
                </a:solidFill>
                <a:effectLst/>
                <a:latin typeface="inherit"/>
              </a:rPr>
              <a:t>协议，与下同时出现此优先</a:t>
            </a:r>
            <a:endParaRPr lang="zh-CN" altLang="en-US" sz="1400" b="0" i="0" dirty="0">
              <a:solidFill>
                <a:srgbClr val="000000"/>
              </a:solidFill>
              <a:effectLst/>
              <a:latin typeface="Consolas" panose="020B0609020204030204" pitchFamily="49" charset="0"/>
            </a:endParaRPr>
          </a:p>
          <a:p>
            <a:pPr algn="l"/>
            <a:r>
              <a:rPr lang="zh-CN" altLang="en-US" sz="1400" b="0" i="0" dirty="0">
                <a:solidFill>
                  <a:srgbClr val="006FE0"/>
                </a:solidFill>
                <a:effectLst/>
                <a:latin typeface="inherit"/>
              </a:rPr>
              <a:t>    </a:t>
            </a:r>
            <a:r>
              <a:rPr lang="en-US" altLang="zh-CN" sz="1400" b="0" i="0" dirty="0" err="1">
                <a:solidFill>
                  <a:srgbClr val="002D7A"/>
                </a:solidFill>
                <a:effectLst/>
                <a:latin typeface="inherit"/>
              </a:rPr>
              <a:t>force_tcp</a:t>
            </a:r>
            <a:endParaRPr lang="en-US" altLang="zh-CN" sz="1400" b="0" i="0" dirty="0">
              <a:solidFill>
                <a:srgbClr val="000000"/>
              </a:solidFill>
              <a:effectLst/>
              <a:latin typeface="Consolas" panose="020B0609020204030204" pitchFamily="49" charset="0"/>
            </a:endParaRPr>
          </a:p>
          <a:p>
            <a:pPr algn="l"/>
            <a:r>
              <a:rPr lang="en-US" altLang="zh-CN" sz="1400" b="0" i="0" dirty="0">
                <a:solidFill>
                  <a:srgbClr val="006FE0"/>
                </a:solidFill>
                <a:effectLst/>
                <a:latin typeface="inherit"/>
              </a:rPr>
              <a:t>    </a:t>
            </a:r>
            <a:r>
              <a:rPr lang="en-US" altLang="zh-CN" sz="1400" b="0" i="0" dirty="0">
                <a:solidFill>
                  <a:srgbClr val="B85C00"/>
                </a:solidFill>
                <a:effectLst/>
                <a:latin typeface="inherit"/>
              </a:rPr>
              <a:t># </a:t>
            </a:r>
            <a:r>
              <a:rPr lang="zh-CN" altLang="en-US" sz="1400" b="0" i="0" dirty="0">
                <a:solidFill>
                  <a:srgbClr val="B85C00"/>
                </a:solidFill>
                <a:effectLst/>
                <a:latin typeface="inherit"/>
              </a:rPr>
              <a:t>优先使用</a:t>
            </a:r>
            <a:r>
              <a:rPr lang="en-US" altLang="zh-CN" sz="1400" b="0" i="0" dirty="0">
                <a:solidFill>
                  <a:srgbClr val="B85C00"/>
                </a:solidFill>
                <a:effectLst/>
                <a:latin typeface="inherit"/>
              </a:rPr>
              <a:t>UDP</a:t>
            </a:r>
            <a:endParaRPr lang="en-US" altLang="zh-CN" sz="1400" b="0" i="0" dirty="0">
              <a:solidFill>
                <a:srgbClr val="000000"/>
              </a:solidFill>
              <a:effectLst/>
              <a:latin typeface="Consolas" panose="020B0609020204030204" pitchFamily="49" charset="0"/>
            </a:endParaRPr>
          </a:p>
          <a:p>
            <a:pPr algn="l"/>
            <a:r>
              <a:rPr lang="en-US" altLang="zh-CN" sz="1400" b="0" i="0" dirty="0">
                <a:solidFill>
                  <a:srgbClr val="006FE0"/>
                </a:solidFill>
                <a:effectLst/>
                <a:latin typeface="inherit"/>
              </a:rPr>
              <a:t>    </a:t>
            </a:r>
            <a:r>
              <a:rPr lang="en-US" altLang="zh-CN" sz="1400" b="0" i="0" dirty="0" err="1">
                <a:solidFill>
                  <a:srgbClr val="002D7A"/>
                </a:solidFill>
                <a:effectLst/>
                <a:latin typeface="inherit"/>
              </a:rPr>
              <a:t>prefer_udp</a:t>
            </a:r>
            <a:endParaRPr lang="en-US" altLang="zh-CN" sz="1400" b="0" i="0" dirty="0">
              <a:solidFill>
                <a:srgbClr val="000000"/>
              </a:solidFill>
              <a:effectLst/>
              <a:latin typeface="Consolas" panose="020B0609020204030204" pitchFamily="49" charset="0"/>
            </a:endParaRPr>
          </a:p>
          <a:p>
            <a:pPr algn="l"/>
            <a:r>
              <a:rPr lang="en-US" altLang="zh-CN" sz="1400" b="0" i="0" dirty="0">
                <a:solidFill>
                  <a:srgbClr val="006FE0"/>
                </a:solidFill>
                <a:effectLst/>
                <a:latin typeface="inherit"/>
              </a:rPr>
              <a:t>    </a:t>
            </a:r>
            <a:r>
              <a:rPr lang="en-US" altLang="zh-CN" sz="1400" b="0" i="0" dirty="0">
                <a:solidFill>
                  <a:srgbClr val="B85C00"/>
                </a:solidFill>
                <a:effectLst/>
                <a:latin typeface="inherit"/>
              </a:rPr>
              <a:t># </a:t>
            </a:r>
            <a:r>
              <a:rPr lang="zh-CN" altLang="en-US" sz="1400" b="0" i="0" dirty="0">
                <a:solidFill>
                  <a:srgbClr val="B85C00"/>
                </a:solidFill>
                <a:effectLst/>
                <a:latin typeface="inherit"/>
              </a:rPr>
              <a:t>多久后丢弃连接，默认</a:t>
            </a:r>
            <a:r>
              <a:rPr lang="en-US" altLang="zh-CN" sz="1400" b="0" i="0" dirty="0" err="1">
                <a:solidFill>
                  <a:srgbClr val="B85C00"/>
                </a:solidFill>
                <a:effectLst/>
                <a:latin typeface="inherit"/>
              </a:rPr>
              <a:t>10s</a:t>
            </a:r>
            <a:endParaRPr lang="zh-CN" altLang="en-US" sz="1400" b="0" i="0" dirty="0">
              <a:solidFill>
                <a:srgbClr val="000000"/>
              </a:solidFill>
              <a:effectLst/>
              <a:latin typeface="Consolas" panose="020B0609020204030204" pitchFamily="49" charset="0"/>
            </a:endParaRPr>
          </a:p>
          <a:p>
            <a:pPr algn="l"/>
            <a:r>
              <a:rPr lang="zh-CN" altLang="en-US" sz="1400" b="0" i="0" dirty="0">
                <a:solidFill>
                  <a:srgbClr val="006FE0"/>
                </a:solidFill>
                <a:effectLst/>
                <a:latin typeface="inherit"/>
              </a:rPr>
              <a:t>    </a:t>
            </a:r>
            <a:r>
              <a:rPr lang="en-US" altLang="zh-CN" sz="1400" b="0" i="0" dirty="0">
                <a:solidFill>
                  <a:srgbClr val="008080"/>
                </a:solidFill>
                <a:effectLst/>
                <a:latin typeface="inherit"/>
              </a:rPr>
              <a:t>expire </a:t>
            </a:r>
            <a:r>
              <a:rPr lang="en-US" altLang="zh-CN" sz="1400" b="0" i="0" dirty="0">
                <a:solidFill>
                  <a:srgbClr val="002D7A"/>
                </a:solidFill>
                <a:effectLst/>
                <a:latin typeface="inherit"/>
              </a:rPr>
              <a:t>DURATION</a:t>
            </a:r>
            <a:endParaRPr lang="en-US" altLang="zh-CN" sz="1400" b="0" i="0" dirty="0">
              <a:solidFill>
                <a:srgbClr val="000000"/>
              </a:solidFill>
              <a:effectLst/>
              <a:latin typeface="Consolas" panose="020B0609020204030204" pitchFamily="49" charset="0"/>
            </a:endParaRPr>
          </a:p>
          <a:p>
            <a:pPr algn="l"/>
            <a:r>
              <a:rPr lang="en-US" altLang="zh-CN" sz="1400" b="0" i="0" dirty="0">
                <a:solidFill>
                  <a:srgbClr val="006FE0"/>
                </a:solidFill>
                <a:effectLst/>
                <a:latin typeface="inherit"/>
              </a:rPr>
              <a:t>    </a:t>
            </a:r>
            <a:r>
              <a:rPr lang="en-US" altLang="zh-CN" sz="1400" b="0" i="0" dirty="0">
                <a:solidFill>
                  <a:srgbClr val="B85C00"/>
                </a:solidFill>
                <a:effectLst/>
                <a:latin typeface="inherit"/>
              </a:rPr>
              <a:t># </a:t>
            </a:r>
            <a:r>
              <a:rPr lang="zh-CN" altLang="en-US" sz="1400" b="0" i="0" dirty="0">
                <a:solidFill>
                  <a:srgbClr val="B85C00"/>
                </a:solidFill>
                <a:effectLst/>
                <a:latin typeface="inherit"/>
              </a:rPr>
              <a:t>判定为不健康需要的连续失败次数。默认</a:t>
            </a:r>
            <a:r>
              <a:rPr lang="en-US" altLang="zh-CN" sz="1400" b="0" i="0" dirty="0">
                <a:solidFill>
                  <a:srgbClr val="B85C00"/>
                </a:solidFill>
                <a:effectLst/>
                <a:latin typeface="inherit"/>
              </a:rPr>
              <a:t>2</a:t>
            </a:r>
            <a:endParaRPr lang="zh-CN" altLang="en-US" sz="1400" b="0" i="0" dirty="0">
              <a:solidFill>
                <a:srgbClr val="000000"/>
              </a:solidFill>
              <a:effectLst/>
              <a:latin typeface="Consolas" panose="020B0609020204030204" pitchFamily="49" charset="0"/>
            </a:endParaRPr>
          </a:p>
          <a:p>
            <a:pPr algn="l"/>
            <a:r>
              <a:rPr lang="zh-CN" altLang="en-US" sz="1400" b="0" i="0" dirty="0">
                <a:solidFill>
                  <a:srgbClr val="006FE0"/>
                </a:solidFill>
                <a:effectLst/>
                <a:latin typeface="inherit"/>
              </a:rPr>
              <a:t>    </a:t>
            </a:r>
            <a:r>
              <a:rPr lang="en-US" altLang="zh-CN" sz="1400" b="0" i="0" dirty="0" err="1">
                <a:solidFill>
                  <a:srgbClr val="008080"/>
                </a:solidFill>
                <a:effectLst/>
                <a:latin typeface="inherit"/>
              </a:rPr>
              <a:t>max_fails</a:t>
            </a:r>
            <a:r>
              <a:rPr lang="en-US" altLang="zh-CN" sz="1400" b="0" i="0" dirty="0">
                <a:solidFill>
                  <a:srgbClr val="008080"/>
                </a:solidFill>
                <a:effectLst/>
                <a:latin typeface="inherit"/>
              </a:rPr>
              <a:t> </a:t>
            </a:r>
            <a:r>
              <a:rPr lang="en-US" altLang="zh-CN" sz="1400" b="1" i="0" dirty="0">
                <a:solidFill>
                  <a:srgbClr val="800080"/>
                </a:solidFill>
                <a:effectLst/>
                <a:latin typeface="inherit"/>
              </a:rPr>
              <a:t>INTEGER</a:t>
            </a:r>
            <a:endParaRPr lang="en-US" altLang="zh-CN" sz="1400" b="0" i="0" dirty="0">
              <a:solidFill>
                <a:srgbClr val="000000"/>
              </a:solidFill>
              <a:effectLst/>
              <a:latin typeface="Consolas" panose="020B0609020204030204" pitchFamily="49" charset="0"/>
            </a:endParaRPr>
          </a:p>
          <a:p>
            <a:pPr algn="l"/>
            <a:r>
              <a:rPr lang="en-US" altLang="zh-CN" sz="1400" b="0" i="0" dirty="0">
                <a:solidFill>
                  <a:srgbClr val="006FE0"/>
                </a:solidFill>
                <a:effectLst/>
                <a:latin typeface="inherit"/>
              </a:rPr>
              <a:t>    </a:t>
            </a:r>
            <a:r>
              <a:rPr lang="en-US" altLang="zh-CN" sz="1400" b="0" i="0" dirty="0">
                <a:solidFill>
                  <a:srgbClr val="B85C00"/>
                </a:solidFill>
                <a:effectLst/>
                <a:latin typeface="inherit"/>
              </a:rPr>
              <a:t># DNS over TLS</a:t>
            </a:r>
            <a:r>
              <a:rPr lang="zh-CN" altLang="en-US" sz="1400" b="0" i="0" dirty="0">
                <a:solidFill>
                  <a:srgbClr val="B85C00"/>
                </a:solidFill>
                <a:effectLst/>
                <a:latin typeface="inherit"/>
              </a:rPr>
              <a:t>配置</a:t>
            </a:r>
            <a:endParaRPr lang="zh-CN" altLang="en-US" sz="1400" b="0" i="0" dirty="0">
              <a:solidFill>
                <a:srgbClr val="000000"/>
              </a:solidFill>
              <a:effectLst/>
              <a:latin typeface="Consolas" panose="020B0609020204030204" pitchFamily="49" charset="0"/>
            </a:endParaRPr>
          </a:p>
          <a:p>
            <a:pPr algn="l"/>
            <a:r>
              <a:rPr lang="zh-CN" altLang="en-US" sz="1400" b="0" i="0" dirty="0">
                <a:solidFill>
                  <a:srgbClr val="006FE0"/>
                </a:solidFill>
                <a:effectLst/>
                <a:latin typeface="inherit"/>
              </a:rPr>
              <a:t>    </a:t>
            </a:r>
            <a:r>
              <a:rPr lang="en-US" altLang="zh-CN" sz="1400" b="0" i="0" dirty="0" err="1">
                <a:solidFill>
                  <a:srgbClr val="008080"/>
                </a:solidFill>
                <a:effectLst/>
                <a:latin typeface="inherit"/>
              </a:rPr>
              <a:t>tls</a:t>
            </a:r>
            <a:r>
              <a:rPr lang="en-US" altLang="zh-CN" sz="1400" b="0" i="0" dirty="0">
                <a:solidFill>
                  <a:srgbClr val="008080"/>
                </a:solidFill>
                <a:effectLst/>
                <a:latin typeface="inherit"/>
              </a:rPr>
              <a:t> CERT KEY CA</a:t>
            </a:r>
            <a:endParaRPr lang="en-US" altLang="zh-CN" sz="1400" b="0" i="0" dirty="0">
              <a:solidFill>
                <a:srgbClr val="000000"/>
              </a:solidFill>
              <a:effectLst/>
              <a:latin typeface="Consolas" panose="020B0609020204030204" pitchFamily="49" charset="0"/>
            </a:endParaRPr>
          </a:p>
          <a:p>
            <a:pPr algn="l"/>
            <a:r>
              <a:rPr lang="en-US" altLang="zh-CN" sz="1400" b="0" i="0" dirty="0">
                <a:solidFill>
                  <a:srgbClr val="008080"/>
                </a:solidFill>
                <a:effectLst/>
                <a:latin typeface="inherit"/>
              </a:rPr>
              <a:t>    </a:t>
            </a:r>
            <a:r>
              <a:rPr lang="en-US" altLang="zh-CN" sz="1400" b="0" i="0" dirty="0" err="1">
                <a:solidFill>
                  <a:srgbClr val="008080"/>
                </a:solidFill>
                <a:effectLst/>
                <a:latin typeface="inherit"/>
              </a:rPr>
              <a:t>tls_servername</a:t>
            </a:r>
            <a:r>
              <a:rPr lang="en-US" altLang="zh-CN" sz="1400" b="0" i="0" dirty="0">
                <a:solidFill>
                  <a:srgbClr val="008080"/>
                </a:solidFill>
                <a:effectLst/>
                <a:latin typeface="inherit"/>
              </a:rPr>
              <a:t> </a:t>
            </a:r>
            <a:r>
              <a:rPr lang="en-US" altLang="zh-CN" sz="1400" b="0" i="0" dirty="0">
                <a:solidFill>
                  <a:srgbClr val="002D7A"/>
                </a:solidFill>
                <a:effectLst/>
                <a:latin typeface="inherit"/>
              </a:rPr>
              <a:t>NAME</a:t>
            </a:r>
            <a:endParaRPr lang="en-US" altLang="zh-CN" sz="1400" b="0" i="0" dirty="0">
              <a:solidFill>
                <a:srgbClr val="000000"/>
              </a:solidFill>
              <a:effectLst/>
              <a:latin typeface="Consolas" panose="020B0609020204030204" pitchFamily="49" charset="0"/>
            </a:endParaRPr>
          </a:p>
          <a:p>
            <a:pPr algn="l"/>
            <a:r>
              <a:rPr lang="en-US" altLang="zh-CN" sz="1400" b="0" i="0" dirty="0">
                <a:solidFill>
                  <a:srgbClr val="006FE0"/>
                </a:solidFill>
                <a:effectLst/>
                <a:latin typeface="inherit"/>
              </a:rPr>
              <a:t>    </a:t>
            </a:r>
            <a:r>
              <a:rPr lang="en-US" altLang="zh-CN" sz="1400" b="0" i="0" dirty="0">
                <a:solidFill>
                  <a:srgbClr val="B85C00"/>
                </a:solidFill>
                <a:effectLst/>
                <a:latin typeface="inherit"/>
              </a:rPr>
              <a:t># </a:t>
            </a:r>
            <a:r>
              <a:rPr lang="zh-CN" altLang="en-US" sz="1400" b="0" i="0" dirty="0">
                <a:solidFill>
                  <a:srgbClr val="B85C00"/>
                </a:solidFill>
                <a:effectLst/>
                <a:latin typeface="inherit"/>
              </a:rPr>
              <a:t>选取上游服务器的算法，默认</a:t>
            </a:r>
            <a:r>
              <a:rPr lang="en-US" altLang="zh-CN" sz="1400" b="0" i="0" dirty="0">
                <a:solidFill>
                  <a:srgbClr val="B85C00"/>
                </a:solidFill>
                <a:effectLst/>
                <a:latin typeface="inherit"/>
              </a:rPr>
              <a:t>random</a:t>
            </a:r>
            <a:endParaRPr lang="en-US" altLang="zh-CN" sz="1400" b="0" i="0" dirty="0">
              <a:solidFill>
                <a:srgbClr val="000000"/>
              </a:solidFill>
              <a:effectLst/>
              <a:latin typeface="Consolas" panose="020B0609020204030204" pitchFamily="49" charset="0"/>
            </a:endParaRPr>
          </a:p>
          <a:p>
            <a:pPr algn="l"/>
            <a:r>
              <a:rPr lang="en-US" altLang="zh-CN" sz="1400" b="0" i="0" dirty="0">
                <a:solidFill>
                  <a:srgbClr val="006FE0"/>
                </a:solidFill>
                <a:effectLst/>
                <a:latin typeface="inherit"/>
              </a:rPr>
              <a:t>    </a:t>
            </a:r>
            <a:r>
              <a:rPr lang="en-US" altLang="zh-CN" sz="1400" b="0" i="0" dirty="0">
                <a:solidFill>
                  <a:srgbClr val="008080"/>
                </a:solidFill>
                <a:effectLst/>
                <a:latin typeface="inherit"/>
              </a:rPr>
              <a:t>policy </a:t>
            </a:r>
            <a:r>
              <a:rPr lang="en-US" altLang="zh-CN" sz="1400" b="0" i="0" dirty="0" err="1">
                <a:solidFill>
                  <a:srgbClr val="002D7A"/>
                </a:solidFill>
                <a:effectLst/>
                <a:latin typeface="inherit"/>
              </a:rPr>
              <a:t>random</a:t>
            </a:r>
            <a:r>
              <a:rPr lang="en-US" altLang="zh-CN" sz="1400" b="0" i="0" dirty="0" err="1">
                <a:solidFill>
                  <a:srgbClr val="006FE0"/>
                </a:solidFill>
                <a:effectLst/>
                <a:latin typeface="inherit"/>
              </a:rPr>
              <a:t>|</a:t>
            </a:r>
            <a:r>
              <a:rPr lang="en-US" altLang="zh-CN" sz="1400" b="0" i="0" dirty="0" err="1">
                <a:solidFill>
                  <a:srgbClr val="002D7A"/>
                </a:solidFill>
                <a:effectLst/>
                <a:latin typeface="inherit"/>
              </a:rPr>
              <a:t>round_robin</a:t>
            </a:r>
            <a:r>
              <a:rPr lang="en-US" altLang="zh-CN" sz="1400" b="0" i="0" dirty="0" err="1">
                <a:solidFill>
                  <a:srgbClr val="006FE0"/>
                </a:solidFill>
                <a:effectLst/>
                <a:latin typeface="inherit"/>
              </a:rPr>
              <a:t>|</a:t>
            </a:r>
            <a:r>
              <a:rPr lang="en-US" altLang="zh-CN" sz="1400" b="0" i="0" dirty="0" err="1">
                <a:solidFill>
                  <a:srgbClr val="002D7A"/>
                </a:solidFill>
                <a:effectLst/>
                <a:latin typeface="inherit"/>
              </a:rPr>
              <a:t>sequential</a:t>
            </a:r>
            <a:endParaRPr lang="en-US" altLang="zh-CN" sz="1400" b="0" i="0" dirty="0">
              <a:solidFill>
                <a:srgbClr val="000000"/>
              </a:solidFill>
              <a:effectLst/>
              <a:latin typeface="Consolas" panose="020B0609020204030204" pitchFamily="49" charset="0"/>
            </a:endParaRPr>
          </a:p>
          <a:p>
            <a:pPr algn="l"/>
            <a:r>
              <a:rPr lang="en-US" altLang="zh-CN" sz="1400" b="0" i="0" dirty="0">
                <a:solidFill>
                  <a:srgbClr val="006FE0"/>
                </a:solidFill>
                <a:effectLst/>
                <a:latin typeface="inherit"/>
              </a:rPr>
              <a:t>    </a:t>
            </a:r>
            <a:r>
              <a:rPr lang="en-US" altLang="zh-CN" sz="1400" b="0" i="0" dirty="0">
                <a:solidFill>
                  <a:srgbClr val="B85C00"/>
                </a:solidFill>
                <a:effectLst/>
                <a:latin typeface="inherit"/>
              </a:rPr>
              <a:t># </a:t>
            </a:r>
            <a:r>
              <a:rPr lang="zh-CN" altLang="en-US" sz="1400" b="0" i="0" dirty="0">
                <a:solidFill>
                  <a:srgbClr val="B85C00"/>
                </a:solidFill>
                <a:effectLst/>
                <a:latin typeface="inherit"/>
              </a:rPr>
              <a:t>健康检查周期</a:t>
            </a:r>
            <a:r>
              <a:rPr lang="zh-CN" altLang="en-US" sz="1400" dirty="0">
                <a:solidFill>
                  <a:srgbClr val="B85C00"/>
                </a:solidFill>
                <a:latin typeface="inherit"/>
              </a:rPr>
              <a:t>，默认</a:t>
            </a:r>
            <a:r>
              <a:rPr lang="en-US" altLang="zh-CN" sz="1400" dirty="0" err="1">
                <a:solidFill>
                  <a:srgbClr val="B85C00"/>
                </a:solidFill>
                <a:latin typeface="inherit"/>
              </a:rPr>
              <a:t>0.5s</a:t>
            </a:r>
            <a:endParaRPr lang="zh-CN" altLang="en-US" sz="1400" b="0" i="0" dirty="0">
              <a:solidFill>
                <a:srgbClr val="000000"/>
              </a:solidFill>
              <a:effectLst/>
              <a:latin typeface="Consolas" panose="020B0609020204030204" pitchFamily="49" charset="0"/>
            </a:endParaRPr>
          </a:p>
          <a:p>
            <a:pPr algn="l"/>
            <a:r>
              <a:rPr lang="zh-CN" altLang="en-US" sz="1400" b="0" i="0" dirty="0">
                <a:solidFill>
                  <a:srgbClr val="006FE0"/>
                </a:solidFill>
                <a:effectLst/>
                <a:latin typeface="inherit"/>
              </a:rPr>
              <a:t>    </a:t>
            </a:r>
            <a:r>
              <a:rPr lang="en-US" altLang="zh-CN" sz="1400" b="0" i="0" dirty="0" err="1">
                <a:solidFill>
                  <a:srgbClr val="008080"/>
                </a:solidFill>
                <a:effectLst/>
                <a:latin typeface="inherit"/>
              </a:rPr>
              <a:t>health_check</a:t>
            </a:r>
            <a:r>
              <a:rPr lang="en-US" altLang="zh-CN" sz="1400" b="0" i="0" dirty="0">
                <a:solidFill>
                  <a:srgbClr val="008080"/>
                </a:solidFill>
                <a:effectLst/>
                <a:latin typeface="inherit"/>
              </a:rPr>
              <a:t> </a:t>
            </a:r>
            <a:r>
              <a:rPr lang="en-US" altLang="zh-CN" sz="1400" b="0" i="0" dirty="0">
                <a:solidFill>
                  <a:srgbClr val="000000"/>
                </a:solidFill>
                <a:effectLst/>
                <a:latin typeface="inherit"/>
              </a:rPr>
              <a:t>DURATION</a:t>
            </a:r>
          </a:p>
          <a:p>
            <a:r>
              <a:rPr lang="en-US" altLang="zh-CN" sz="1400" dirty="0">
                <a:solidFill>
                  <a:srgbClr val="000000"/>
                </a:solidFill>
                <a:latin typeface="inherit"/>
              </a:rPr>
              <a:t>    </a:t>
            </a:r>
            <a:r>
              <a:rPr lang="en-US" altLang="zh-CN" sz="1400" b="0" i="0" dirty="0">
                <a:solidFill>
                  <a:srgbClr val="B85C00"/>
                </a:solidFill>
                <a:effectLst/>
                <a:latin typeface="inherit"/>
              </a:rPr>
              <a:t># </a:t>
            </a:r>
            <a:r>
              <a:rPr lang="zh-CN" altLang="en-US" sz="1400" b="0" i="0" dirty="0">
                <a:solidFill>
                  <a:srgbClr val="B85C00"/>
                </a:solidFill>
                <a:effectLst/>
                <a:latin typeface="inherit"/>
              </a:rPr>
              <a:t>最大并发查询数</a:t>
            </a:r>
            <a:endParaRPr lang="en-US" altLang="zh-CN" sz="1400" b="0" i="0" dirty="0">
              <a:solidFill>
                <a:srgbClr val="B85C00"/>
              </a:solidFill>
              <a:effectLst/>
              <a:latin typeface="inherit"/>
            </a:endParaRPr>
          </a:p>
          <a:p>
            <a:r>
              <a:rPr lang="en-US" altLang="zh-CN" sz="1400" dirty="0">
                <a:solidFill>
                  <a:srgbClr val="B85C00"/>
                </a:solidFill>
                <a:latin typeface="inherit"/>
              </a:rPr>
              <a:t>    </a:t>
            </a:r>
            <a:r>
              <a:rPr lang="en-US" altLang="zh-CN" sz="1400" b="0" i="0" dirty="0" err="1">
                <a:solidFill>
                  <a:srgbClr val="008080"/>
                </a:solidFill>
                <a:effectLst/>
                <a:latin typeface="inherit"/>
              </a:rPr>
              <a:t>health_check</a:t>
            </a:r>
            <a:r>
              <a:rPr lang="en-US" altLang="zh-CN" sz="1400" b="0" i="0" dirty="0">
                <a:solidFill>
                  <a:srgbClr val="008080"/>
                </a:solidFill>
                <a:effectLst/>
                <a:latin typeface="inherit"/>
              </a:rPr>
              <a:t> MAX</a:t>
            </a:r>
          </a:p>
          <a:p>
            <a:pPr algn="l"/>
            <a:r>
              <a:rPr lang="en-US" altLang="zh-CN" sz="1400" b="0" i="0" dirty="0">
                <a:solidFill>
                  <a:srgbClr val="333333"/>
                </a:solidFill>
                <a:effectLst/>
                <a:latin typeface="inherit"/>
              </a:rPr>
              <a:t>}</a:t>
            </a:r>
            <a:r>
              <a:rPr lang="zh-CN" altLang="en-US" sz="1400" b="0" i="0" dirty="0">
                <a:solidFill>
                  <a:srgbClr val="006FE0"/>
                </a:solidFill>
                <a:effectLst/>
                <a:latin typeface="inherit"/>
              </a:rPr>
              <a:t>   </a:t>
            </a:r>
            <a:endParaRPr lang="en-US" altLang="zh-CN" sz="1400"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24971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4.Forward</a:t>
            </a:r>
            <a:r>
              <a:rPr lang="zh-CN" altLang="en-US" dirty="0"/>
              <a:t>插件源代码解读</a:t>
            </a:r>
            <a:endParaRPr lang="zh-CN" altLang="en-US" dirty="0">
              <a:effectLst/>
            </a:endParaRPr>
          </a:p>
        </p:txBody>
      </p:sp>
      <p:sp>
        <p:nvSpPr>
          <p:cNvPr id="4" name="AutoShape 1" descr="/src/564CAC866F1343F58B26D0B2CBEBC2C7"/>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文本框 2">
            <a:extLst>
              <a:ext uri="{FF2B5EF4-FFF2-40B4-BE49-F238E27FC236}">
                <a16:creationId xmlns:a16="http://schemas.microsoft.com/office/drawing/2014/main" id="{7FAECEAF-885C-453B-4566-82A45C713B43}"/>
              </a:ext>
            </a:extLst>
          </p:cNvPr>
          <p:cNvSpPr txBox="1"/>
          <p:nvPr/>
        </p:nvSpPr>
        <p:spPr>
          <a:xfrm>
            <a:off x="152400" y="817677"/>
            <a:ext cx="8580784" cy="2062103"/>
          </a:xfrm>
          <a:prstGeom prst="rect">
            <a:avLst/>
          </a:prstGeom>
          <a:noFill/>
        </p:spPr>
        <p:txBody>
          <a:bodyPr wrap="square">
            <a:spAutoFit/>
          </a:bodyPr>
          <a:lstStyle/>
          <a:p>
            <a:pPr algn="l"/>
            <a:r>
              <a:rPr lang="zh-CN" altLang="en-US" sz="1600" b="1" i="0" dirty="0">
                <a:solidFill>
                  <a:srgbClr val="333333"/>
                </a:solidFill>
                <a:effectLst/>
                <a:latin typeface="åŽæ–‡ç»†é»‘"/>
              </a:rPr>
              <a:t>上游健康检查</a:t>
            </a:r>
            <a:endParaRPr lang="en-US" altLang="zh-CN" sz="1600" b="1" i="0" dirty="0">
              <a:solidFill>
                <a:srgbClr val="333333"/>
              </a:solidFill>
              <a:effectLst/>
              <a:latin typeface="åŽæ–‡ç»†é»‘"/>
            </a:endParaRPr>
          </a:p>
          <a:p>
            <a:pPr algn="l"/>
            <a:endParaRPr lang="zh-CN" altLang="en-US" sz="1600" b="1" i="0" dirty="0">
              <a:solidFill>
                <a:srgbClr val="333333"/>
              </a:solidFill>
              <a:effectLst/>
              <a:latin typeface="åŽæ–‡ç»†é»‘"/>
            </a:endParaRPr>
          </a:p>
          <a:p>
            <a:pPr algn="l"/>
            <a:r>
              <a:rPr lang="zh-CN" altLang="en-US" sz="1600" b="0" i="0" dirty="0">
                <a:solidFill>
                  <a:srgbClr val="333333"/>
                </a:solidFill>
                <a:effectLst/>
                <a:latin typeface="Ubuntu" panose="020B0604020202020204" pitchFamily="34" charset="0"/>
              </a:rPr>
              <a:t>首次转发，随机选取一个上游服务器，后续一直使用，直到它不健康了。</a:t>
            </a:r>
          </a:p>
          <a:p>
            <a:pPr algn="l"/>
            <a:r>
              <a:rPr lang="zh-CN" altLang="en-US" sz="1600" b="0" i="0" dirty="0">
                <a:solidFill>
                  <a:srgbClr val="333333"/>
                </a:solidFill>
                <a:effectLst/>
                <a:latin typeface="Ubuntu" panose="020B0604020202020204" pitchFamily="34" charset="0"/>
              </a:rPr>
              <a:t>当出现一个错误  </a:t>
            </a:r>
            <a:r>
              <a:rPr lang="en-US" altLang="zh-CN" sz="1600" b="0" i="0" dirty="0">
                <a:solidFill>
                  <a:srgbClr val="333333"/>
                </a:solidFill>
                <a:effectLst/>
                <a:latin typeface="Ubuntu" panose="020B0604020202020204" pitchFamily="34" charset="0"/>
              </a:rPr>
              <a:t>—— </a:t>
            </a:r>
            <a:r>
              <a:rPr lang="zh-CN" altLang="en-US" sz="1600" b="0" i="0" dirty="0">
                <a:solidFill>
                  <a:srgbClr val="333333"/>
                </a:solidFill>
                <a:effectLst/>
                <a:latin typeface="Ubuntu" panose="020B0604020202020204" pitchFamily="34" charset="0"/>
              </a:rPr>
              <a:t>任何</a:t>
            </a:r>
            <a:r>
              <a:rPr lang="en-US" altLang="zh-CN" sz="1600" b="0" i="0" dirty="0">
                <a:solidFill>
                  <a:srgbClr val="333333"/>
                </a:solidFill>
                <a:effectLst/>
                <a:latin typeface="Ubuntu" panose="020B0604020202020204" pitchFamily="34" charset="0"/>
              </a:rPr>
              <a:t>DNS</a:t>
            </a:r>
            <a:r>
              <a:rPr lang="zh-CN" altLang="en-US" sz="1600" b="0" i="0" dirty="0">
                <a:solidFill>
                  <a:srgbClr val="333333"/>
                </a:solidFill>
                <a:effectLst/>
                <a:latin typeface="Ubuntu" panose="020B0604020202020204" pitchFamily="34" charset="0"/>
              </a:rPr>
              <a:t>响应都不看作错误（</a:t>
            </a:r>
            <a:r>
              <a:rPr lang="en-US" altLang="zh-CN" sz="1600" b="0" i="0" dirty="0">
                <a:solidFill>
                  <a:srgbClr val="333333"/>
                </a:solidFill>
                <a:effectLst/>
                <a:latin typeface="Ubuntu" panose="020B0604020202020204" pitchFamily="34" charset="0"/>
              </a:rPr>
              <a:t>REFUSED, </a:t>
            </a:r>
            <a:r>
              <a:rPr lang="en-US" altLang="zh-CN" sz="1600" b="0" i="0" dirty="0" err="1">
                <a:solidFill>
                  <a:srgbClr val="333333"/>
                </a:solidFill>
                <a:effectLst/>
                <a:latin typeface="Ubuntu" panose="020B0604020202020204" pitchFamily="34" charset="0"/>
              </a:rPr>
              <a:t>NOTIMPL</a:t>
            </a:r>
            <a:r>
              <a:rPr lang="en-US" altLang="zh-CN" sz="1600" b="0" i="0" dirty="0">
                <a:solidFill>
                  <a:srgbClr val="333333"/>
                </a:solidFill>
                <a:effectLst/>
                <a:latin typeface="Ubuntu" panose="020B0604020202020204" pitchFamily="34" charset="0"/>
              </a:rPr>
              <a:t>, </a:t>
            </a:r>
            <a:r>
              <a:rPr lang="en-US" altLang="zh-CN" sz="1600" b="0" i="0" dirty="0" err="1">
                <a:solidFill>
                  <a:srgbClr val="333333"/>
                </a:solidFill>
                <a:effectLst/>
                <a:latin typeface="Ubuntu" panose="020B0604020202020204" pitchFamily="34" charset="0"/>
              </a:rPr>
              <a:t>SERVFAIL</a:t>
            </a:r>
            <a:r>
              <a:rPr lang="en-US" altLang="zh-CN" sz="1600" b="0" i="0" dirty="0">
                <a:solidFill>
                  <a:srgbClr val="333333"/>
                </a:solidFill>
                <a:effectLst/>
                <a:latin typeface="Ubuntu" panose="020B0604020202020204" pitchFamily="34" charset="0"/>
              </a:rPr>
              <a:t> ... </a:t>
            </a:r>
            <a:r>
              <a:rPr lang="zh-CN" altLang="en-US" sz="1600" b="0" i="0" dirty="0">
                <a:solidFill>
                  <a:srgbClr val="333333"/>
                </a:solidFill>
                <a:effectLst/>
                <a:latin typeface="Ubuntu" panose="020B0604020202020204" pitchFamily="34" charset="0"/>
              </a:rPr>
              <a:t>）</a:t>
            </a:r>
            <a:r>
              <a:rPr lang="en-US" altLang="zh-CN" sz="1600" b="0" i="0" dirty="0">
                <a:solidFill>
                  <a:srgbClr val="333333"/>
                </a:solidFill>
                <a:effectLst/>
                <a:latin typeface="Ubuntu" panose="020B0604020202020204" pitchFamily="34" charset="0"/>
              </a:rPr>
              <a:t>—— </a:t>
            </a:r>
            <a:r>
              <a:rPr lang="zh-CN" altLang="en-US" sz="1600" b="0" i="0" dirty="0">
                <a:solidFill>
                  <a:srgbClr val="333333"/>
                </a:solidFill>
                <a:effectLst/>
                <a:latin typeface="Ubuntu" panose="020B0604020202020204" pitchFamily="34" charset="0"/>
              </a:rPr>
              <a:t>则</a:t>
            </a:r>
            <a:r>
              <a:rPr lang="en-US" altLang="zh-CN" sz="1600" b="0" i="0" dirty="0">
                <a:solidFill>
                  <a:srgbClr val="333333"/>
                </a:solidFill>
                <a:effectLst/>
                <a:latin typeface="Ubuntu" panose="020B0604020202020204" pitchFamily="34" charset="0"/>
              </a:rPr>
              <a:t>CoreDNS</a:t>
            </a:r>
            <a:r>
              <a:rPr lang="zh-CN" altLang="en-US" sz="1600" b="0" i="0" dirty="0">
                <a:solidFill>
                  <a:srgbClr val="333333"/>
                </a:solidFill>
                <a:effectLst/>
                <a:latin typeface="Ubuntu" panose="020B0604020202020204" pitchFamily="34" charset="0"/>
              </a:rPr>
              <a:t>启动健康检查循环（默认</a:t>
            </a:r>
            <a:r>
              <a:rPr lang="en-US" altLang="zh-CN" sz="1600" b="0" i="0" dirty="0" err="1">
                <a:solidFill>
                  <a:srgbClr val="333333"/>
                </a:solidFill>
                <a:effectLst/>
                <a:latin typeface="Ubuntu" panose="020B0604020202020204" pitchFamily="34" charset="0"/>
              </a:rPr>
              <a:t>0.5s</a:t>
            </a:r>
            <a:r>
              <a:rPr lang="zh-CN" altLang="en-US" sz="1600" b="0" i="0" dirty="0">
                <a:solidFill>
                  <a:srgbClr val="333333"/>
                </a:solidFill>
                <a:effectLst/>
                <a:latin typeface="Ubuntu" panose="020B0604020202020204" pitchFamily="34" charset="0"/>
              </a:rPr>
              <a:t>一次），直到上游服务器恢复健康。</a:t>
            </a:r>
          </a:p>
          <a:p>
            <a:pPr algn="l"/>
            <a:r>
              <a:rPr lang="zh-CN" altLang="en-US" sz="1600" b="0" i="0" dirty="0">
                <a:solidFill>
                  <a:srgbClr val="333333"/>
                </a:solidFill>
                <a:effectLst/>
                <a:latin typeface="Ubuntu" panose="020B0604020202020204" pitchFamily="34" charset="0"/>
              </a:rPr>
              <a:t>如果</a:t>
            </a:r>
            <a:r>
              <a:rPr lang="en-US" altLang="zh-CN" sz="1600" b="0" i="0" dirty="0" err="1">
                <a:solidFill>
                  <a:srgbClr val="333333"/>
                </a:solidFill>
                <a:effectLst/>
                <a:latin typeface="Ubuntu" panose="020B0604020202020204" pitchFamily="34" charset="0"/>
              </a:rPr>
              <a:t>max_fails</a:t>
            </a:r>
            <a:r>
              <a:rPr lang="zh-CN" altLang="en-US" sz="1600" b="0" i="0" dirty="0">
                <a:solidFill>
                  <a:srgbClr val="333333"/>
                </a:solidFill>
                <a:effectLst/>
                <a:latin typeface="Ubuntu" panose="020B0604020202020204" pitchFamily="34" charset="0"/>
              </a:rPr>
              <a:t>设置为</a:t>
            </a:r>
            <a:r>
              <a:rPr lang="en-US" altLang="zh-CN" sz="1600" b="0" i="0" dirty="0">
                <a:solidFill>
                  <a:srgbClr val="333333"/>
                </a:solidFill>
                <a:effectLst/>
                <a:latin typeface="Ubuntu" panose="020B0604020202020204" pitchFamily="34" charset="0"/>
              </a:rPr>
              <a:t>0</a:t>
            </a:r>
            <a:r>
              <a:rPr lang="zh-CN" altLang="en-US" sz="1600" b="0" i="0" dirty="0">
                <a:solidFill>
                  <a:srgbClr val="333333"/>
                </a:solidFill>
                <a:effectLst/>
                <a:latin typeface="Ubuntu" panose="020B0604020202020204" pitchFamily="34" charset="0"/>
              </a:rPr>
              <a:t>则不进行健康检查，总是认为上游服务器是健康的。</a:t>
            </a:r>
          </a:p>
          <a:p>
            <a:pPr algn="l"/>
            <a:r>
              <a:rPr lang="en-US" altLang="zh-CN" sz="1600" b="0" i="0" dirty="0">
                <a:solidFill>
                  <a:srgbClr val="333333"/>
                </a:solidFill>
                <a:effectLst/>
                <a:latin typeface="Ubuntu" panose="020B0604020202020204" pitchFamily="34" charset="0"/>
              </a:rPr>
              <a:t>CoreDNS</a:t>
            </a:r>
            <a:r>
              <a:rPr lang="zh-CN" altLang="en-US" sz="1600" b="0" i="0" dirty="0">
                <a:solidFill>
                  <a:srgbClr val="333333"/>
                </a:solidFill>
                <a:effectLst/>
                <a:latin typeface="Ubuntu" panose="020B0604020202020204" pitchFamily="34" charset="0"/>
              </a:rPr>
              <a:t>不向不健康的上游服务器转发请求，如果所有上游服务器都不健康，则随机选取一个转发。</a:t>
            </a:r>
          </a:p>
        </p:txBody>
      </p:sp>
      <p:sp>
        <p:nvSpPr>
          <p:cNvPr id="7" name="文本框 6">
            <a:extLst>
              <a:ext uri="{FF2B5EF4-FFF2-40B4-BE49-F238E27FC236}">
                <a16:creationId xmlns:a16="http://schemas.microsoft.com/office/drawing/2014/main" id="{58A96DB0-B7FC-6792-61D2-BD2A4E073BD3}"/>
              </a:ext>
            </a:extLst>
          </p:cNvPr>
          <p:cNvSpPr txBox="1"/>
          <p:nvPr/>
        </p:nvSpPr>
        <p:spPr>
          <a:xfrm>
            <a:off x="152400" y="4352579"/>
            <a:ext cx="5104472" cy="2246769"/>
          </a:xfrm>
          <a:prstGeom prst="rect">
            <a:avLst/>
          </a:prstGeom>
          <a:noFill/>
        </p:spPr>
        <p:txBody>
          <a:bodyPr wrap="square">
            <a:spAutoFit/>
          </a:bodyPr>
          <a:lstStyle/>
          <a:p>
            <a:r>
              <a:rPr lang="zh-CN" altLang="en-US" sz="1400" dirty="0"/>
              <a:t>将</a:t>
            </a:r>
            <a:r>
              <a:rPr lang="en-US" altLang="zh-CN" sz="1400" dirty="0" err="1"/>
              <a:t>lab.example.local</a:t>
            </a:r>
            <a:r>
              <a:rPr lang="en-US" altLang="zh-CN" sz="1400" dirty="0"/>
              <a:t>.</a:t>
            </a:r>
            <a:r>
              <a:rPr lang="zh-CN" altLang="en-US" sz="1400" dirty="0"/>
              <a:t>中的所有请求发送到</a:t>
            </a:r>
            <a:r>
              <a:rPr lang="en-US" altLang="zh-CN" sz="1400" dirty="0"/>
              <a:t>10.20.0.1</a:t>
            </a:r>
          </a:p>
          <a:p>
            <a:r>
              <a:rPr lang="zh-CN" altLang="en-US" sz="1400" dirty="0"/>
              <a:t>将</a:t>
            </a:r>
            <a:r>
              <a:rPr lang="en-US" altLang="zh-CN" sz="1400" dirty="0" err="1"/>
              <a:t>example.local</a:t>
            </a:r>
            <a:r>
              <a:rPr lang="en-US" altLang="zh-CN" sz="1400" dirty="0"/>
              <a:t>.</a:t>
            </a:r>
            <a:r>
              <a:rPr lang="zh-CN" altLang="en-US" sz="1400" dirty="0"/>
              <a:t>（而不是</a:t>
            </a:r>
            <a:r>
              <a:rPr lang="en-US" altLang="zh-CN" sz="1400" dirty="0" err="1"/>
              <a:t>lab.example.local</a:t>
            </a:r>
            <a:r>
              <a:rPr lang="en-US" altLang="zh-CN" sz="1400" dirty="0"/>
              <a:t>.</a:t>
            </a:r>
            <a:r>
              <a:rPr lang="zh-CN" altLang="en-US" sz="1400" dirty="0"/>
              <a:t>）中的所有要求发送到</a:t>
            </a:r>
            <a:r>
              <a:rPr lang="en-US" altLang="zh-CN" sz="1400" dirty="0"/>
              <a:t>10.0.0.1</a:t>
            </a:r>
          </a:p>
          <a:p>
            <a:r>
              <a:rPr lang="zh-CN" altLang="en-US" sz="1400" dirty="0"/>
              <a:t>将所有其他要求发送到</a:t>
            </a:r>
            <a:r>
              <a:rPr lang="en-US" altLang="zh-CN" sz="1400" dirty="0"/>
              <a:t>/etc/resolv.conf</a:t>
            </a:r>
            <a:r>
              <a:rPr lang="zh-CN" altLang="en-US" sz="1400" dirty="0"/>
              <a:t>中定义的服务器，并缓存结果。</a:t>
            </a:r>
            <a:endParaRPr lang="en-US" altLang="zh-CN" sz="1400" dirty="0"/>
          </a:p>
          <a:p>
            <a:r>
              <a:rPr lang="zh-CN" altLang="en-US" sz="1400" dirty="0"/>
              <a:t>在服务器块中配置了多个转发插件的</a:t>
            </a:r>
            <a:r>
              <a:rPr lang="en-US" altLang="zh-CN" sz="1400" dirty="0"/>
              <a:t>CoreDNS</a:t>
            </a:r>
            <a:r>
              <a:rPr lang="zh-CN" altLang="en-US" sz="1400" dirty="0"/>
              <a:t>服务器将在提供请求时按照列出的顺序执行这些转发插件。因此，子域应该放在父域之前，否则子域请求将被转发到父域的上游。因此，在本例中，</a:t>
            </a:r>
            <a:r>
              <a:rPr lang="en-US" altLang="zh-CN" sz="1400" dirty="0" err="1"/>
              <a:t>lab.example.local</a:t>
            </a:r>
            <a:r>
              <a:rPr lang="zh-CN" altLang="en-US" sz="1400" dirty="0"/>
              <a:t>在</a:t>
            </a:r>
            <a:r>
              <a:rPr lang="en-US" altLang="zh-CN" sz="1400" dirty="0" err="1"/>
              <a:t>example.local</a:t>
            </a:r>
            <a:r>
              <a:rPr lang="zh-CN" altLang="en-US" sz="1400" dirty="0"/>
              <a:t>之前，</a:t>
            </a:r>
            <a:r>
              <a:rPr lang="en-US" altLang="zh-CN" sz="1400" dirty="0" err="1"/>
              <a:t>example.local</a:t>
            </a:r>
            <a:r>
              <a:rPr lang="zh-CN" altLang="en-US" sz="1400" dirty="0"/>
              <a:t>在</a:t>
            </a:r>
            <a:r>
              <a:rPr lang="en-US" altLang="zh-CN" sz="1400" dirty="0"/>
              <a:t>.</a:t>
            </a:r>
            <a:r>
              <a:rPr lang="zh-CN" altLang="en-US" sz="1400" dirty="0"/>
              <a:t>之前。</a:t>
            </a:r>
          </a:p>
        </p:txBody>
      </p:sp>
      <p:pic>
        <p:nvPicPr>
          <p:cNvPr id="8" name="图片 7">
            <a:extLst>
              <a:ext uri="{FF2B5EF4-FFF2-40B4-BE49-F238E27FC236}">
                <a16:creationId xmlns:a16="http://schemas.microsoft.com/office/drawing/2014/main" id="{8B6325EA-C81F-81F8-6186-9601EA677B3D}"/>
              </a:ext>
            </a:extLst>
          </p:cNvPr>
          <p:cNvPicPr>
            <a:picLocks noChangeAspect="1"/>
          </p:cNvPicPr>
          <p:nvPr/>
        </p:nvPicPr>
        <p:blipFill>
          <a:blip r:embed="rId2"/>
          <a:stretch>
            <a:fillRect/>
          </a:stretch>
        </p:blipFill>
        <p:spPr>
          <a:xfrm>
            <a:off x="63426" y="2879780"/>
            <a:ext cx="5357324" cy="1379340"/>
          </a:xfrm>
          <a:prstGeom prst="rect">
            <a:avLst/>
          </a:prstGeom>
        </p:spPr>
      </p:pic>
      <p:pic>
        <p:nvPicPr>
          <p:cNvPr id="10" name="图片 9">
            <a:extLst>
              <a:ext uri="{FF2B5EF4-FFF2-40B4-BE49-F238E27FC236}">
                <a16:creationId xmlns:a16="http://schemas.microsoft.com/office/drawing/2014/main" id="{BB0A29E6-0DFD-7501-DF28-019ACE4747C4}"/>
              </a:ext>
            </a:extLst>
          </p:cNvPr>
          <p:cNvPicPr>
            <a:picLocks noChangeAspect="1"/>
          </p:cNvPicPr>
          <p:nvPr/>
        </p:nvPicPr>
        <p:blipFill>
          <a:blip r:embed="rId3"/>
          <a:stretch>
            <a:fillRect/>
          </a:stretch>
        </p:blipFill>
        <p:spPr>
          <a:xfrm>
            <a:off x="6084168" y="2879780"/>
            <a:ext cx="2522439" cy="2392887"/>
          </a:xfrm>
          <a:prstGeom prst="rect">
            <a:avLst/>
          </a:prstGeom>
        </p:spPr>
      </p:pic>
      <p:sp>
        <p:nvSpPr>
          <p:cNvPr id="13" name="文本框 12">
            <a:extLst>
              <a:ext uri="{FF2B5EF4-FFF2-40B4-BE49-F238E27FC236}">
                <a16:creationId xmlns:a16="http://schemas.microsoft.com/office/drawing/2014/main" id="{8816C4E9-802A-643C-C3F7-C053EAD19128}"/>
              </a:ext>
            </a:extLst>
          </p:cNvPr>
          <p:cNvSpPr txBox="1"/>
          <p:nvPr/>
        </p:nvSpPr>
        <p:spPr>
          <a:xfrm>
            <a:off x="5510658" y="3162985"/>
            <a:ext cx="483601" cy="923330"/>
          </a:xfrm>
          <a:prstGeom prst="rect">
            <a:avLst/>
          </a:prstGeom>
          <a:noFill/>
        </p:spPr>
        <p:txBody>
          <a:bodyPr wrap="square">
            <a:spAutoFit/>
          </a:bodyPr>
          <a:lstStyle/>
          <a:p>
            <a:r>
              <a:rPr lang="zh-CN" altLang="en-US" sz="1800" b="1" i="0" dirty="0">
                <a:solidFill>
                  <a:srgbClr val="333333"/>
                </a:solidFill>
                <a:effectLst/>
                <a:latin typeface="åŽæ–‡ç»†é»‘"/>
              </a:rPr>
              <a:t>等同于</a:t>
            </a:r>
            <a:endParaRPr lang="en-US" altLang="zh-CN" sz="1800" b="1" i="0" dirty="0">
              <a:solidFill>
                <a:srgbClr val="333333"/>
              </a:solidFill>
              <a:effectLst/>
              <a:latin typeface="åŽæ–‡ç»†é»‘"/>
            </a:endParaRPr>
          </a:p>
        </p:txBody>
      </p:sp>
      <p:sp>
        <p:nvSpPr>
          <p:cNvPr id="15" name="文本框 14">
            <a:extLst>
              <a:ext uri="{FF2B5EF4-FFF2-40B4-BE49-F238E27FC236}">
                <a16:creationId xmlns:a16="http://schemas.microsoft.com/office/drawing/2014/main" id="{294353E9-8483-B606-7FE6-296F9F7CFF8C}"/>
              </a:ext>
            </a:extLst>
          </p:cNvPr>
          <p:cNvSpPr txBox="1"/>
          <p:nvPr/>
        </p:nvSpPr>
        <p:spPr>
          <a:xfrm>
            <a:off x="6156176" y="5475963"/>
            <a:ext cx="2735447" cy="307777"/>
          </a:xfrm>
          <a:prstGeom prst="rect">
            <a:avLst/>
          </a:prstGeom>
          <a:noFill/>
        </p:spPr>
        <p:txBody>
          <a:bodyPr wrap="square">
            <a:spAutoFit/>
          </a:bodyPr>
          <a:lstStyle/>
          <a:p>
            <a:pPr algn="l"/>
            <a:r>
              <a:rPr lang="en-US" altLang="zh-CN" sz="1400" i="0" dirty="0">
                <a:solidFill>
                  <a:srgbClr val="333333"/>
                </a:solidFill>
                <a:effectLst/>
                <a:latin typeface="åŽæ–‡ç»†é»‘"/>
              </a:rPr>
              <a:t>3</a:t>
            </a:r>
            <a:r>
              <a:rPr lang="zh-CN" altLang="en-US" sz="1400" i="0" dirty="0">
                <a:solidFill>
                  <a:srgbClr val="333333"/>
                </a:solidFill>
                <a:effectLst/>
                <a:latin typeface="åŽæ–‡ç»†é»‘"/>
              </a:rPr>
              <a:t>个独立的缓存实例</a:t>
            </a:r>
            <a:endParaRPr lang="en-US" altLang="zh-CN" sz="1400" i="0" dirty="0">
              <a:solidFill>
                <a:srgbClr val="333333"/>
              </a:solidFill>
              <a:effectLst/>
              <a:latin typeface="åŽæ–‡ç»†é»‘"/>
            </a:endParaRPr>
          </a:p>
        </p:txBody>
      </p:sp>
    </p:spTree>
    <p:extLst>
      <p:ext uri="{BB962C8B-B14F-4D97-AF65-F5344CB8AC3E}">
        <p14:creationId xmlns:p14="http://schemas.microsoft.com/office/powerpoint/2010/main" val="3492615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4.Forward</a:t>
            </a:r>
            <a:r>
              <a:rPr lang="zh-CN" altLang="en-US" dirty="0"/>
              <a:t>插件源代码解读</a:t>
            </a:r>
            <a:endParaRPr lang="zh-CN" altLang="en-US" dirty="0">
              <a:effectLst/>
            </a:endParaRPr>
          </a:p>
        </p:txBody>
      </p:sp>
      <p:sp>
        <p:nvSpPr>
          <p:cNvPr id="4" name="AutoShape 1" descr="/src/564CAC866F1343F58B26D0B2CBEBC2C7"/>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文本框 4">
            <a:extLst>
              <a:ext uri="{FF2B5EF4-FFF2-40B4-BE49-F238E27FC236}">
                <a16:creationId xmlns:a16="http://schemas.microsoft.com/office/drawing/2014/main" id="{BB19BEE0-B369-F79A-6D9C-6B1E89F367AB}"/>
              </a:ext>
            </a:extLst>
          </p:cNvPr>
          <p:cNvSpPr txBox="1"/>
          <p:nvPr/>
        </p:nvSpPr>
        <p:spPr>
          <a:xfrm>
            <a:off x="115496" y="1700808"/>
            <a:ext cx="4602480" cy="523220"/>
          </a:xfrm>
          <a:prstGeom prst="rect">
            <a:avLst/>
          </a:prstGeom>
          <a:noFill/>
        </p:spPr>
        <p:txBody>
          <a:bodyPr wrap="square">
            <a:spAutoFit/>
          </a:bodyPr>
          <a:lstStyle/>
          <a:p>
            <a:r>
              <a:rPr lang="zh-CN" altLang="en-US" sz="1400" dirty="0"/>
              <a:t>负载平衡三个解析器之间的所有请求，其中一个解析器具有</a:t>
            </a:r>
            <a:r>
              <a:rPr lang="en-US" altLang="zh-CN" sz="1400" dirty="0" err="1"/>
              <a:t>IPv6</a:t>
            </a:r>
            <a:r>
              <a:rPr lang="zh-CN" altLang="en-US" sz="1400" dirty="0"/>
              <a:t>地址。</a:t>
            </a:r>
          </a:p>
        </p:txBody>
      </p:sp>
      <p:pic>
        <p:nvPicPr>
          <p:cNvPr id="6" name="图片 5">
            <a:extLst>
              <a:ext uri="{FF2B5EF4-FFF2-40B4-BE49-F238E27FC236}">
                <a16:creationId xmlns:a16="http://schemas.microsoft.com/office/drawing/2014/main" id="{76854714-2471-8EA6-47B9-DA05159059A9}"/>
              </a:ext>
            </a:extLst>
          </p:cNvPr>
          <p:cNvPicPr>
            <a:picLocks noChangeAspect="1"/>
          </p:cNvPicPr>
          <p:nvPr/>
        </p:nvPicPr>
        <p:blipFill rotWithShape="1">
          <a:blip r:embed="rId2"/>
          <a:srcRect r="15928"/>
          <a:stretch/>
        </p:blipFill>
        <p:spPr>
          <a:xfrm>
            <a:off x="13502" y="857051"/>
            <a:ext cx="3920974" cy="823031"/>
          </a:xfrm>
          <a:prstGeom prst="rect">
            <a:avLst/>
          </a:prstGeom>
        </p:spPr>
      </p:pic>
      <p:pic>
        <p:nvPicPr>
          <p:cNvPr id="11" name="图片 10">
            <a:extLst>
              <a:ext uri="{FF2B5EF4-FFF2-40B4-BE49-F238E27FC236}">
                <a16:creationId xmlns:a16="http://schemas.microsoft.com/office/drawing/2014/main" id="{C6FE0077-07AF-52DC-6EA9-E34801A72873}"/>
              </a:ext>
            </a:extLst>
          </p:cNvPr>
          <p:cNvPicPr>
            <a:picLocks noChangeAspect="1"/>
          </p:cNvPicPr>
          <p:nvPr/>
        </p:nvPicPr>
        <p:blipFill>
          <a:blip r:embed="rId3"/>
          <a:stretch>
            <a:fillRect/>
          </a:stretch>
        </p:blipFill>
        <p:spPr>
          <a:xfrm>
            <a:off x="-1384" y="2598535"/>
            <a:ext cx="3920974" cy="1165961"/>
          </a:xfrm>
          <a:prstGeom prst="rect">
            <a:avLst/>
          </a:prstGeom>
        </p:spPr>
      </p:pic>
      <p:sp>
        <p:nvSpPr>
          <p:cNvPr id="13" name="文本框 12">
            <a:extLst>
              <a:ext uri="{FF2B5EF4-FFF2-40B4-BE49-F238E27FC236}">
                <a16:creationId xmlns:a16="http://schemas.microsoft.com/office/drawing/2014/main" id="{33717827-5283-A6ED-EB53-080FC704E11E}"/>
              </a:ext>
            </a:extLst>
          </p:cNvPr>
          <p:cNvSpPr txBox="1"/>
          <p:nvPr/>
        </p:nvSpPr>
        <p:spPr>
          <a:xfrm>
            <a:off x="115496" y="3783982"/>
            <a:ext cx="4602480" cy="307777"/>
          </a:xfrm>
          <a:prstGeom prst="rect">
            <a:avLst/>
          </a:prstGeom>
          <a:noFill/>
        </p:spPr>
        <p:txBody>
          <a:bodyPr wrap="square">
            <a:spAutoFit/>
          </a:bodyPr>
          <a:lstStyle/>
          <a:p>
            <a:r>
              <a:rPr lang="zh-CN" altLang="en-US" sz="1400" dirty="0"/>
              <a:t>将除请求外的所有内容转发到</a:t>
            </a:r>
            <a:r>
              <a:rPr lang="en-US" altLang="zh-CN" sz="1400" dirty="0" err="1"/>
              <a:t>example.org</a:t>
            </a:r>
            <a:endParaRPr lang="zh-CN" altLang="en-US" sz="1400" dirty="0"/>
          </a:p>
        </p:txBody>
      </p:sp>
      <p:sp>
        <p:nvSpPr>
          <p:cNvPr id="15" name="文本框 14">
            <a:extLst>
              <a:ext uri="{FF2B5EF4-FFF2-40B4-BE49-F238E27FC236}">
                <a16:creationId xmlns:a16="http://schemas.microsoft.com/office/drawing/2014/main" id="{EE8FB599-8F63-0E90-2BDD-6EA2E038BC70}"/>
              </a:ext>
            </a:extLst>
          </p:cNvPr>
          <p:cNvSpPr txBox="1"/>
          <p:nvPr/>
        </p:nvSpPr>
        <p:spPr>
          <a:xfrm>
            <a:off x="76746" y="5400448"/>
            <a:ext cx="4602480" cy="1169551"/>
          </a:xfrm>
          <a:prstGeom prst="rect">
            <a:avLst/>
          </a:prstGeom>
          <a:noFill/>
        </p:spPr>
        <p:txBody>
          <a:bodyPr wrap="square">
            <a:spAutoFit/>
          </a:bodyPr>
          <a:lstStyle/>
          <a:p>
            <a:r>
              <a:rPr lang="zh-CN" altLang="en-US" sz="1400" dirty="0"/>
              <a:t>使用</a:t>
            </a:r>
            <a:r>
              <a:rPr lang="en-US" altLang="zh-CN" sz="1400" dirty="0"/>
              <a:t>DNS over TLS</a:t>
            </a:r>
            <a:r>
              <a:rPr lang="zh-CN" altLang="en-US" sz="1400" dirty="0"/>
              <a:t>（</a:t>
            </a:r>
            <a:r>
              <a:rPr lang="en-US" altLang="zh-CN" sz="1400" dirty="0"/>
              <a:t>DoT</a:t>
            </a:r>
            <a:r>
              <a:rPr lang="zh-CN" altLang="en-US" sz="1400" dirty="0"/>
              <a:t>）协议将所有请求代理到</a:t>
            </a:r>
            <a:r>
              <a:rPr lang="en-US" altLang="zh-CN" sz="1400" dirty="0"/>
              <a:t>9.9.9.9</a:t>
            </a:r>
            <a:r>
              <a:rPr lang="zh-CN" altLang="en-US" sz="1400" dirty="0"/>
              <a:t>，并将每个回答缓存长达</a:t>
            </a:r>
            <a:r>
              <a:rPr lang="en-US" altLang="zh-CN" sz="1400" dirty="0"/>
              <a:t>30</a:t>
            </a:r>
            <a:r>
              <a:rPr lang="zh-CN" altLang="en-US" sz="1400" dirty="0"/>
              <a:t>秒。如果设置有效，则</a:t>
            </a:r>
            <a:r>
              <a:rPr lang="en-US" altLang="zh-CN" sz="1400" dirty="0" err="1"/>
              <a:t>tls_servername</a:t>
            </a:r>
            <a:r>
              <a:rPr lang="zh-CN" altLang="en-US" sz="1400" dirty="0"/>
              <a:t>是必需的，因为</a:t>
            </a:r>
            <a:r>
              <a:rPr lang="en-US" altLang="zh-CN" sz="1400" dirty="0"/>
              <a:t>9.9.9.9</a:t>
            </a:r>
            <a:r>
              <a:rPr lang="zh-CN" altLang="en-US" sz="1400" dirty="0"/>
              <a:t>不能用于</a:t>
            </a:r>
            <a:r>
              <a:rPr lang="en-US" altLang="zh-CN" sz="1400" dirty="0" err="1"/>
              <a:t>tls</a:t>
            </a:r>
            <a:r>
              <a:rPr lang="zh-CN" altLang="en-US" sz="1400" dirty="0"/>
              <a:t>协商。还要将健康检查持续时间设置为</a:t>
            </a:r>
            <a:r>
              <a:rPr lang="en-US" altLang="zh-CN" sz="1400" dirty="0"/>
              <a:t>5s</a:t>
            </a:r>
            <a:r>
              <a:rPr lang="zh-CN" altLang="en-US" sz="1400" dirty="0"/>
              <a:t>，以避免健康检查完全淹没服务。</a:t>
            </a:r>
          </a:p>
        </p:txBody>
      </p:sp>
      <p:pic>
        <p:nvPicPr>
          <p:cNvPr id="16" name="图片 15">
            <a:extLst>
              <a:ext uri="{FF2B5EF4-FFF2-40B4-BE49-F238E27FC236}">
                <a16:creationId xmlns:a16="http://schemas.microsoft.com/office/drawing/2014/main" id="{3DF3381E-2953-2796-8619-4997D58F809B}"/>
              </a:ext>
            </a:extLst>
          </p:cNvPr>
          <p:cNvPicPr>
            <a:picLocks noChangeAspect="1"/>
          </p:cNvPicPr>
          <p:nvPr/>
        </p:nvPicPr>
        <p:blipFill rotWithShape="1">
          <a:blip r:embed="rId4"/>
          <a:srcRect r="18718"/>
          <a:stretch/>
        </p:blipFill>
        <p:spPr>
          <a:xfrm>
            <a:off x="-1384" y="4038127"/>
            <a:ext cx="3920974" cy="1348857"/>
          </a:xfrm>
          <a:prstGeom prst="rect">
            <a:avLst/>
          </a:prstGeom>
        </p:spPr>
      </p:pic>
      <p:sp>
        <p:nvSpPr>
          <p:cNvPr id="19" name="文本框 18">
            <a:extLst>
              <a:ext uri="{FF2B5EF4-FFF2-40B4-BE49-F238E27FC236}">
                <a16:creationId xmlns:a16="http://schemas.microsoft.com/office/drawing/2014/main" id="{F5EA69AD-3B72-F5F9-1DCC-04AF4ABF67C9}"/>
              </a:ext>
            </a:extLst>
          </p:cNvPr>
          <p:cNvSpPr txBox="1"/>
          <p:nvPr/>
        </p:nvSpPr>
        <p:spPr>
          <a:xfrm>
            <a:off x="4416154" y="2843431"/>
            <a:ext cx="4702904" cy="738664"/>
          </a:xfrm>
          <a:prstGeom prst="rect">
            <a:avLst/>
          </a:prstGeom>
          <a:noFill/>
        </p:spPr>
        <p:txBody>
          <a:bodyPr wrap="square">
            <a:spAutoFit/>
          </a:bodyPr>
          <a:lstStyle/>
          <a:p>
            <a:r>
              <a:rPr lang="zh-CN" altLang="en-US" sz="1400" dirty="0"/>
              <a:t>或者使用来自同一提供商的多个上游或者使用来自同一提供商的多个上游</a:t>
            </a:r>
            <a:endParaRPr lang="en-US" altLang="zh-CN" sz="1400" dirty="0"/>
          </a:p>
          <a:p>
            <a:r>
              <a:rPr lang="zh-CN" altLang="en-US" sz="1400" dirty="0"/>
              <a:t>或者为健康检查请求配置其他域名</a:t>
            </a:r>
          </a:p>
        </p:txBody>
      </p:sp>
      <p:pic>
        <p:nvPicPr>
          <p:cNvPr id="20" name="图片 19">
            <a:extLst>
              <a:ext uri="{FF2B5EF4-FFF2-40B4-BE49-F238E27FC236}">
                <a16:creationId xmlns:a16="http://schemas.microsoft.com/office/drawing/2014/main" id="{655E2BAF-6A3A-358B-1F4E-8114FDAE4DF4}"/>
              </a:ext>
            </a:extLst>
          </p:cNvPr>
          <p:cNvPicPr>
            <a:picLocks noChangeAspect="1"/>
          </p:cNvPicPr>
          <p:nvPr/>
        </p:nvPicPr>
        <p:blipFill rotWithShape="1">
          <a:blip r:embed="rId5"/>
          <a:srcRect r="12522"/>
          <a:stretch/>
        </p:blipFill>
        <p:spPr>
          <a:xfrm>
            <a:off x="5796136" y="1743249"/>
            <a:ext cx="3193238" cy="1088019"/>
          </a:xfrm>
          <a:prstGeom prst="rect">
            <a:avLst/>
          </a:prstGeom>
        </p:spPr>
      </p:pic>
      <p:pic>
        <p:nvPicPr>
          <p:cNvPr id="22" name="图片 21">
            <a:extLst>
              <a:ext uri="{FF2B5EF4-FFF2-40B4-BE49-F238E27FC236}">
                <a16:creationId xmlns:a16="http://schemas.microsoft.com/office/drawing/2014/main" id="{E307AAB3-BB94-D646-9B6D-FA5CF836CB79}"/>
              </a:ext>
            </a:extLst>
          </p:cNvPr>
          <p:cNvPicPr>
            <a:picLocks noChangeAspect="1"/>
          </p:cNvPicPr>
          <p:nvPr/>
        </p:nvPicPr>
        <p:blipFill>
          <a:blip r:embed="rId6"/>
          <a:stretch>
            <a:fillRect/>
          </a:stretch>
        </p:blipFill>
        <p:spPr>
          <a:xfrm>
            <a:off x="5796136" y="694967"/>
            <a:ext cx="3193238" cy="1049391"/>
          </a:xfrm>
          <a:prstGeom prst="rect">
            <a:avLst/>
          </a:prstGeom>
        </p:spPr>
      </p:pic>
      <p:sp>
        <p:nvSpPr>
          <p:cNvPr id="25" name="文本框 24">
            <a:extLst>
              <a:ext uri="{FF2B5EF4-FFF2-40B4-BE49-F238E27FC236}">
                <a16:creationId xmlns:a16="http://schemas.microsoft.com/office/drawing/2014/main" id="{1AA17284-56C2-19AD-7100-DAE508CFB3AA}"/>
              </a:ext>
            </a:extLst>
          </p:cNvPr>
          <p:cNvSpPr txBox="1"/>
          <p:nvPr/>
        </p:nvSpPr>
        <p:spPr>
          <a:xfrm>
            <a:off x="4386894" y="6211517"/>
            <a:ext cx="4602480" cy="523220"/>
          </a:xfrm>
          <a:prstGeom prst="rect">
            <a:avLst/>
          </a:prstGeom>
          <a:noFill/>
        </p:spPr>
        <p:txBody>
          <a:bodyPr wrap="square">
            <a:spAutoFit/>
          </a:bodyPr>
          <a:lstStyle/>
          <a:p>
            <a:r>
              <a:rPr lang="zh-CN" altLang="en-US" sz="1400" dirty="0"/>
              <a:t>或者，当您有多个具有不同</a:t>
            </a:r>
            <a:r>
              <a:rPr lang="en-US" altLang="zh-CN" sz="1400" dirty="0" err="1"/>
              <a:t>tls_servername</a:t>
            </a:r>
            <a:r>
              <a:rPr lang="zh-CN" altLang="en-US" sz="1400" dirty="0"/>
              <a:t>的</a:t>
            </a:r>
            <a:r>
              <a:rPr lang="en-US" altLang="zh-CN" sz="1400" dirty="0"/>
              <a:t>DoT</a:t>
            </a:r>
            <a:r>
              <a:rPr lang="zh-CN" altLang="en-US" sz="1400" dirty="0"/>
              <a:t>上游时，您可以执行以下操作：</a:t>
            </a:r>
          </a:p>
        </p:txBody>
      </p:sp>
      <p:pic>
        <p:nvPicPr>
          <p:cNvPr id="27" name="图片 26">
            <a:extLst>
              <a:ext uri="{FF2B5EF4-FFF2-40B4-BE49-F238E27FC236}">
                <a16:creationId xmlns:a16="http://schemas.microsoft.com/office/drawing/2014/main" id="{A6F64BB0-50C5-623F-09FA-BAF3E0F190DC}"/>
              </a:ext>
            </a:extLst>
          </p:cNvPr>
          <p:cNvPicPr>
            <a:picLocks noChangeAspect="1"/>
          </p:cNvPicPr>
          <p:nvPr/>
        </p:nvPicPr>
        <p:blipFill>
          <a:blip r:embed="rId7"/>
          <a:stretch>
            <a:fillRect/>
          </a:stretch>
        </p:blipFill>
        <p:spPr>
          <a:xfrm>
            <a:off x="5796136" y="3515231"/>
            <a:ext cx="3193238" cy="2754807"/>
          </a:xfrm>
          <a:prstGeom prst="rect">
            <a:avLst/>
          </a:prstGeom>
        </p:spPr>
      </p:pic>
    </p:spTree>
    <p:extLst>
      <p:ext uri="{BB962C8B-B14F-4D97-AF65-F5344CB8AC3E}">
        <p14:creationId xmlns:p14="http://schemas.microsoft.com/office/powerpoint/2010/main" val="1306939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4.Forward</a:t>
            </a:r>
            <a:r>
              <a:rPr lang="zh-CN" altLang="en-US" dirty="0"/>
              <a:t>插件源代码解读</a:t>
            </a:r>
            <a:endParaRPr lang="zh-CN" altLang="en-US" dirty="0">
              <a:effectLst/>
            </a:endParaRPr>
          </a:p>
        </p:txBody>
      </p:sp>
      <p:sp>
        <p:nvSpPr>
          <p:cNvPr id="4" name="AutoShape 1" descr="/src/564CAC866F1343F58B26D0B2CBEBC2C7"/>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文本框 2">
            <a:extLst>
              <a:ext uri="{FF2B5EF4-FFF2-40B4-BE49-F238E27FC236}">
                <a16:creationId xmlns:a16="http://schemas.microsoft.com/office/drawing/2014/main" id="{F0013A95-955E-E964-D03E-DA769F419180}"/>
              </a:ext>
            </a:extLst>
          </p:cNvPr>
          <p:cNvSpPr txBox="1"/>
          <p:nvPr/>
        </p:nvSpPr>
        <p:spPr>
          <a:xfrm>
            <a:off x="152400" y="1196752"/>
            <a:ext cx="2572807" cy="523220"/>
          </a:xfrm>
          <a:prstGeom prst="rect">
            <a:avLst/>
          </a:prstGeom>
          <a:noFill/>
        </p:spPr>
        <p:txBody>
          <a:bodyPr wrap="square" rtlCol="0">
            <a:spAutoFit/>
          </a:bodyPr>
          <a:lstStyle/>
          <a:p>
            <a:r>
              <a:rPr lang="zh-CN" altLang="en-US" sz="2800" dirty="0"/>
              <a:t>相关源码解读</a:t>
            </a:r>
          </a:p>
        </p:txBody>
      </p:sp>
      <p:pic>
        <p:nvPicPr>
          <p:cNvPr id="7" name="图片 6">
            <a:extLst>
              <a:ext uri="{FF2B5EF4-FFF2-40B4-BE49-F238E27FC236}">
                <a16:creationId xmlns:a16="http://schemas.microsoft.com/office/drawing/2014/main" id="{2D480348-E19E-E252-4E5C-001D0A05B59D}"/>
              </a:ext>
            </a:extLst>
          </p:cNvPr>
          <p:cNvPicPr>
            <a:picLocks noChangeAspect="1"/>
          </p:cNvPicPr>
          <p:nvPr/>
        </p:nvPicPr>
        <p:blipFill>
          <a:blip r:embed="rId2"/>
          <a:stretch>
            <a:fillRect/>
          </a:stretch>
        </p:blipFill>
        <p:spPr>
          <a:xfrm>
            <a:off x="1001720" y="1916832"/>
            <a:ext cx="7140559" cy="2575783"/>
          </a:xfrm>
          <a:prstGeom prst="rect">
            <a:avLst/>
          </a:prstGeom>
        </p:spPr>
      </p:pic>
    </p:spTree>
    <p:extLst>
      <p:ext uri="{BB962C8B-B14F-4D97-AF65-F5344CB8AC3E}">
        <p14:creationId xmlns:p14="http://schemas.microsoft.com/office/powerpoint/2010/main" val="3921902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99792" y="2276872"/>
            <a:ext cx="4416594" cy="1436355"/>
          </a:xfrm>
          <a:prstGeom prst="rect">
            <a:avLst/>
          </a:prstGeom>
          <a:noFill/>
        </p:spPr>
        <p:txBody>
          <a:bodyPr wrap="none" rtlCol="0">
            <a:spAutoFit/>
            <a:scene3d>
              <a:camera prst="orthographicFront"/>
              <a:lightRig rig="threePt" dir="t"/>
            </a:scene3d>
          </a:bodyPr>
          <a:lstStyle/>
          <a:p>
            <a:pPr marL="342900" indent="-342900" algn="just">
              <a:lnSpc>
                <a:spcPct val="150000"/>
              </a:lnSpc>
              <a:buClr>
                <a:srgbClr val="0070C0"/>
              </a:buClr>
            </a:pPr>
            <a:r>
              <a:rPr lang="zh-CN" altLang="en-US" sz="66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感谢聆听！</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0F163488-0B3D-4E77-B0DB-C1456714CCE0}"/>
              </a:ext>
            </a:extLst>
          </p:cNvPr>
          <p:cNvGrpSpPr/>
          <p:nvPr/>
        </p:nvGrpSpPr>
        <p:grpSpPr>
          <a:xfrm>
            <a:off x="3707904" y="1511920"/>
            <a:ext cx="3877071" cy="460094"/>
            <a:chOff x="7343421" y="1218073"/>
            <a:chExt cx="4785124" cy="613458"/>
          </a:xfrm>
        </p:grpSpPr>
        <p:sp>
          <p:nvSpPr>
            <p:cNvPr id="9" name="椭圆 8">
              <a:extLst>
                <a:ext uri="{FF2B5EF4-FFF2-40B4-BE49-F238E27FC236}">
                  <a16:creationId xmlns:a16="http://schemas.microsoft.com/office/drawing/2014/main" id="{9C694650-37F5-4BB4-BB9D-8F87E2423C9E}"/>
                </a:ext>
              </a:extLst>
            </p:cNvPr>
            <p:cNvSpPr/>
            <p:nvPr/>
          </p:nvSpPr>
          <p:spPr>
            <a:xfrm>
              <a:off x="7343421" y="1218073"/>
              <a:ext cx="613458" cy="613458"/>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汉仪菱心体简" panose="02010609000101010101" pitchFamily="49" charset="-122"/>
                  <a:ea typeface="汉仪菱心体简" panose="02010609000101010101" pitchFamily="49" charset="-122"/>
                </a:rPr>
                <a:t>1</a:t>
              </a:r>
              <a:endParaRPr lang="zh-CN" altLang="en-US" dirty="0"/>
            </a:p>
          </p:txBody>
        </p:sp>
        <p:sp>
          <p:nvSpPr>
            <p:cNvPr id="10" name="文本框 9">
              <a:extLst>
                <a:ext uri="{FF2B5EF4-FFF2-40B4-BE49-F238E27FC236}">
                  <a16:creationId xmlns:a16="http://schemas.microsoft.com/office/drawing/2014/main" id="{99080659-D5F4-444A-855A-048068EB45C7}"/>
                </a:ext>
              </a:extLst>
            </p:cNvPr>
            <p:cNvSpPr txBox="1"/>
            <p:nvPr/>
          </p:nvSpPr>
          <p:spPr>
            <a:xfrm>
              <a:off x="8559375" y="1293969"/>
              <a:ext cx="3569170" cy="492442"/>
            </a:xfrm>
            <a:prstGeom prst="rect">
              <a:avLst/>
            </a:prstGeom>
            <a:noFill/>
          </p:spPr>
          <p:txBody>
            <a:bodyPr wrap="square" rtlCol="0">
              <a:spAutoFit/>
            </a:bodyPr>
            <a:lstStyle/>
            <a:p>
              <a:r>
                <a:rPr lang="en-US" altLang="zh-CN" dirty="0">
                  <a:solidFill>
                    <a:srgbClr val="2F5597"/>
                  </a:solidFill>
                  <a:latin typeface="汉仪菱心体简" panose="02010609000101010101" pitchFamily="49" charset="-122"/>
                  <a:ea typeface="汉仪菱心体简" panose="02010609000101010101" pitchFamily="49" charset="-122"/>
                </a:rPr>
                <a:t>Coredns</a:t>
              </a:r>
              <a:r>
                <a:rPr lang="zh-CN" altLang="en-US" dirty="0">
                  <a:solidFill>
                    <a:srgbClr val="2F5597"/>
                  </a:solidFill>
                  <a:latin typeface="汉仪菱心体简" panose="02010609000101010101" pitchFamily="49" charset="-122"/>
                  <a:ea typeface="汉仪菱心体简" panose="02010609000101010101" pitchFamily="49" charset="-122"/>
                </a:rPr>
                <a:t>介绍</a:t>
              </a:r>
            </a:p>
          </p:txBody>
        </p:sp>
      </p:grpSp>
      <p:grpSp>
        <p:nvGrpSpPr>
          <p:cNvPr id="11" name="组合 10">
            <a:extLst>
              <a:ext uri="{FF2B5EF4-FFF2-40B4-BE49-F238E27FC236}">
                <a16:creationId xmlns:a16="http://schemas.microsoft.com/office/drawing/2014/main" id="{E0C913E1-7C54-45D6-820A-038C7867431A}"/>
              </a:ext>
            </a:extLst>
          </p:cNvPr>
          <p:cNvGrpSpPr/>
          <p:nvPr/>
        </p:nvGrpSpPr>
        <p:grpSpPr>
          <a:xfrm>
            <a:off x="3687584" y="2328868"/>
            <a:ext cx="3734197" cy="460094"/>
            <a:chOff x="7343421" y="1218073"/>
            <a:chExt cx="4608787" cy="613458"/>
          </a:xfrm>
        </p:grpSpPr>
        <p:sp>
          <p:nvSpPr>
            <p:cNvPr id="12" name="椭圆 11">
              <a:extLst>
                <a:ext uri="{FF2B5EF4-FFF2-40B4-BE49-F238E27FC236}">
                  <a16:creationId xmlns:a16="http://schemas.microsoft.com/office/drawing/2014/main" id="{FC8F744A-EA90-4442-B3E6-B2086D699955}"/>
                </a:ext>
              </a:extLst>
            </p:cNvPr>
            <p:cNvSpPr/>
            <p:nvPr/>
          </p:nvSpPr>
          <p:spPr>
            <a:xfrm>
              <a:off x="7343421" y="1218073"/>
              <a:ext cx="613458" cy="613458"/>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汉仪菱心体简" panose="02010609000101010101" pitchFamily="49" charset="-122"/>
                  <a:ea typeface="汉仪菱心体简" panose="02010609000101010101" pitchFamily="49" charset="-122"/>
                </a:rPr>
                <a:t>2</a:t>
              </a:r>
              <a:endParaRPr lang="zh-CN" altLang="en-US" dirty="0"/>
            </a:p>
          </p:txBody>
        </p:sp>
        <p:sp>
          <p:nvSpPr>
            <p:cNvPr id="13" name="文本框 12">
              <a:extLst>
                <a:ext uri="{FF2B5EF4-FFF2-40B4-BE49-F238E27FC236}">
                  <a16:creationId xmlns:a16="http://schemas.microsoft.com/office/drawing/2014/main" id="{ACD8D0A2-16E6-48CA-8FB5-E0AAD6F7A803}"/>
                </a:ext>
              </a:extLst>
            </p:cNvPr>
            <p:cNvSpPr txBox="1"/>
            <p:nvPr/>
          </p:nvSpPr>
          <p:spPr>
            <a:xfrm>
              <a:off x="8559376" y="1293969"/>
              <a:ext cx="3392832" cy="492442"/>
            </a:xfrm>
            <a:prstGeom prst="rect">
              <a:avLst/>
            </a:prstGeom>
            <a:noFill/>
          </p:spPr>
          <p:txBody>
            <a:bodyPr wrap="square" rtlCol="0">
              <a:spAutoFit/>
            </a:bodyPr>
            <a:lstStyle/>
            <a:p>
              <a:r>
                <a:rPr lang="en-US" altLang="zh-CN" dirty="0">
                  <a:solidFill>
                    <a:srgbClr val="2F5597"/>
                  </a:solidFill>
                  <a:latin typeface="汉仪菱心体简" panose="02010609000101010101" pitchFamily="49" charset="-122"/>
                  <a:ea typeface="汉仪菱心体简" panose="02010609000101010101" pitchFamily="49" charset="-122"/>
                </a:rPr>
                <a:t>Coredns</a:t>
              </a:r>
              <a:r>
                <a:rPr lang="zh-CN" altLang="en-US" dirty="0">
                  <a:solidFill>
                    <a:srgbClr val="2F5597"/>
                  </a:solidFill>
                  <a:latin typeface="汉仪菱心体简" panose="02010609000101010101" pitchFamily="49" charset="-122"/>
                  <a:ea typeface="汉仪菱心体简" panose="02010609000101010101" pitchFamily="49" charset="-122"/>
                </a:rPr>
                <a:t>启动流程分析</a:t>
              </a:r>
            </a:p>
          </p:txBody>
        </p:sp>
      </p:grpSp>
      <p:grpSp>
        <p:nvGrpSpPr>
          <p:cNvPr id="24" name="组合 23">
            <a:extLst>
              <a:ext uri="{FF2B5EF4-FFF2-40B4-BE49-F238E27FC236}">
                <a16:creationId xmlns:a16="http://schemas.microsoft.com/office/drawing/2014/main" id="{22699487-431C-493F-8889-7E1E10AEE70C}"/>
              </a:ext>
            </a:extLst>
          </p:cNvPr>
          <p:cNvGrpSpPr/>
          <p:nvPr/>
        </p:nvGrpSpPr>
        <p:grpSpPr>
          <a:xfrm>
            <a:off x="0" y="857250"/>
            <a:ext cx="3446018" cy="5143500"/>
            <a:chOff x="0" y="0"/>
            <a:chExt cx="4594690" cy="6858000"/>
          </a:xfrm>
        </p:grpSpPr>
        <p:grpSp>
          <p:nvGrpSpPr>
            <p:cNvPr id="25" name="组合 24">
              <a:extLst>
                <a:ext uri="{FF2B5EF4-FFF2-40B4-BE49-F238E27FC236}">
                  <a16:creationId xmlns:a16="http://schemas.microsoft.com/office/drawing/2014/main" id="{9E1F0CA6-DD98-426A-B2A8-AE380514D391}"/>
                </a:ext>
              </a:extLst>
            </p:cNvPr>
            <p:cNvGrpSpPr/>
            <p:nvPr/>
          </p:nvGrpSpPr>
          <p:grpSpPr>
            <a:xfrm>
              <a:off x="0" y="0"/>
              <a:ext cx="4594690" cy="6858000"/>
              <a:chOff x="0" y="0"/>
              <a:chExt cx="4594690" cy="6858000"/>
            </a:xfrm>
          </p:grpSpPr>
          <p:sp>
            <p:nvSpPr>
              <p:cNvPr id="50" name="等腰三角形 49">
                <a:extLst>
                  <a:ext uri="{FF2B5EF4-FFF2-40B4-BE49-F238E27FC236}">
                    <a16:creationId xmlns:a16="http://schemas.microsoft.com/office/drawing/2014/main" id="{037AE817-7E8F-4414-BB63-4DB2A549B0CD}"/>
                  </a:ext>
                </a:extLst>
              </p:cNvPr>
              <p:cNvSpPr/>
              <p:nvPr/>
            </p:nvSpPr>
            <p:spPr>
              <a:xfrm rot="5400000">
                <a:off x="3835529" y="2888903"/>
                <a:ext cx="815395" cy="702927"/>
              </a:xfrm>
              <a:prstGeom prst="triangle">
                <a:avLst/>
              </a:prstGeom>
              <a:solidFill>
                <a:schemeClr val="accent5">
                  <a:lumMod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748C09F2-BD6D-4068-AA4E-2F730DFDACED}"/>
                  </a:ext>
                </a:extLst>
              </p:cNvPr>
              <p:cNvSpPr/>
              <p:nvPr/>
            </p:nvSpPr>
            <p:spPr>
              <a:xfrm>
                <a:off x="0" y="0"/>
                <a:ext cx="4027470" cy="6858000"/>
              </a:xfrm>
              <a:prstGeom prst="rect">
                <a:avLst/>
              </a:prstGeom>
              <a:solidFill>
                <a:schemeClr val="accent5">
                  <a:lumMod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6" name="椭圆 25">
              <a:extLst>
                <a:ext uri="{FF2B5EF4-FFF2-40B4-BE49-F238E27FC236}">
                  <a16:creationId xmlns:a16="http://schemas.microsoft.com/office/drawing/2014/main" id="{479306B7-1094-4AB7-9157-FA84F1D92328}"/>
                </a:ext>
              </a:extLst>
            </p:cNvPr>
            <p:cNvSpPr/>
            <p:nvPr/>
          </p:nvSpPr>
          <p:spPr>
            <a:xfrm>
              <a:off x="1058238" y="1181528"/>
              <a:ext cx="2126751" cy="2126751"/>
            </a:xfrm>
            <a:prstGeom prst="ellipse">
              <a:avLst/>
            </a:prstGeom>
            <a:noFill/>
            <a:ln w="1111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09C9623C-6FFA-4C32-B932-73C74C89AE9C}"/>
                </a:ext>
              </a:extLst>
            </p:cNvPr>
            <p:cNvSpPr txBox="1"/>
            <p:nvPr/>
          </p:nvSpPr>
          <p:spPr>
            <a:xfrm>
              <a:off x="1454937" y="4065580"/>
              <a:ext cx="1220846" cy="553997"/>
            </a:xfrm>
            <a:prstGeom prst="rect">
              <a:avLst/>
            </a:prstGeom>
            <a:noFill/>
          </p:spPr>
          <p:txBody>
            <a:bodyPr wrap="none" rtlCol="0">
              <a:spAutoFit/>
            </a:bodyPr>
            <a:lstStyle/>
            <a:p>
              <a:r>
                <a:rPr lang="zh-CN" altLang="en-US" sz="2100" spc="750" dirty="0">
                  <a:solidFill>
                    <a:schemeClr val="bg1"/>
                  </a:solidFill>
                  <a:latin typeface="汉仪菱心体简" panose="02010609000101010101" pitchFamily="49" charset="-122"/>
                  <a:ea typeface="汉仪菱心体简" panose="02010609000101010101" pitchFamily="49" charset="-122"/>
                </a:rPr>
                <a:t>目录</a:t>
              </a:r>
            </a:p>
          </p:txBody>
        </p:sp>
        <p:sp>
          <p:nvSpPr>
            <p:cNvPr id="43" name="文本框 42">
              <a:extLst>
                <a:ext uri="{FF2B5EF4-FFF2-40B4-BE49-F238E27FC236}">
                  <a16:creationId xmlns:a16="http://schemas.microsoft.com/office/drawing/2014/main" id="{EF661687-CCD6-425F-B336-48183E79F2CA}"/>
                </a:ext>
              </a:extLst>
            </p:cNvPr>
            <p:cNvSpPr txBox="1"/>
            <p:nvPr/>
          </p:nvSpPr>
          <p:spPr>
            <a:xfrm>
              <a:off x="1387610" y="4718952"/>
              <a:ext cx="1389697" cy="492443"/>
            </a:xfrm>
            <a:prstGeom prst="rect">
              <a:avLst/>
            </a:prstGeom>
            <a:noFill/>
          </p:spPr>
          <p:txBody>
            <a:bodyPr wrap="none" rtlCol="0">
              <a:spAutoFit/>
            </a:bodyPr>
            <a:lstStyle/>
            <a:p>
              <a:r>
                <a:rPr lang="en-US" altLang="zh-CN" dirty="0">
                  <a:solidFill>
                    <a:schemeClr val="bg1"/>
                  </a:solidFill>
                  <a:latin typeface="Adobe Caslon Pro Bold" panose="0205070206050A020403" pitchFamily="18" charset="0"/>
                  <a:ea typeface="Kozuka Gothic Pro B" panose="020B0800000000000000" pitchFamily="34" charset="-128"/>
                </a:rPr>
                <a:t>contents</a:t>
              </a:r>
              <a:endParaRPr lang="zh-CN" altLang="en-US" dirty="0">
                <a:solidFill>
                  <a:schemeClr val="bg1"/>
                </a:solidFill>
                <a:latin typeface="Adobe Caslon Pro Bold" panose="0205070206050A020403" pitchFamily="18" charset="0"/>
                <a:ea typeface="Kozuka Gothic Pro B" panose="020B0800000000000000" pitchFamily="34" charset="-128"/>
              </a:endParaRPr>
            </a:p>
          </p:txBody>
        </p:sp>
        <p:grpSp>
          <p:nvGrpSpPr>
            <p:cNvPr id="44" name="组合 43">
              <a:extLst>
                <a:ext uri="{FF2B5EF4-FFF2-40B4-BE49-F238E27FC236}">
                  <a16:creationId xmlns:a16="http://schemas.microsoft.com/office/drawing/2014/main" id="{0C54538D-FA02-4377-9DA7-BDAD5AECCCC3}"/>
                </a:ext>
              </a:extLst>
            </p:cNvPr>
            <p:cNvGrpSpPr/>
            <p:nvPr/>
          </p:nvGrpSpPr>
          <p:grpSpPr>
            <a:xfrm flipH="1">
              <a:off x="722518" y="4925660"/>
              <a:ext cx="637650" cy="48248"/>
              <a:chOff x="2782883" y="4944533"/>
              <a:chExt cx="637650" cy="48248"/>
            </a:xfrm>
          </p:grpSpPr>
          <p:cxnSp>
            <p:nvCxnSpPr>
              <p:cNvPr id="48" name="直接连接符 47">
                <a:extLst>
                  <a:ext uri="{FF2B5EF4-FFF2-40B4-BE49-F238E27FC236}">
                    <a16:creationId xmlns:a16="http://schemas.microsoft.com/office/drawing/2014/main" id="{128B29AF-ED8A-45A7-84E2-31E8FF8617D9}"/>
                  </a:ext>
                </a:extLst>
              </p:cNvPr>
              <p:cNvCxnSpPr/>
              <p:nvPr/>
            </p:nvCxnSpPr>
            <p:spPr>
              <a:xfrm>
                <a:off x="2806654" y="4968657"/>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椭圆 48">
                <a:extLst>
                  <a:ext uri="{FF2B5EF4-FFF2-40B4-BE49-F238E27FC236}">
                    <a16:creationId xmlns:a16="http://schemas.microsoft.com/office/drawing/2014/main" id="{438A886C-9540-45B5-AE9E-48305B685FD6}"/>
                  </a:ext>
                </a:extLst>
              </p:cNvPr>
              <p:cNvSpPr/>
              <p:nvPr/>
            </p:nvSpPr>
            <p:spPr>
              <a:xfrm flipH="1">
                <a:off x="2782883" y="4944533"/>
                <a:ext cx="53139" cy="482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a:extLst>
                <a:ext uri="{FF2B5EF4-FFF2-40B4-BE49-F238E27FC236}">
                  <a16:creationId xmlns:a16="http://schemas.microsoft.com/office/drawing/2014/main" id="{1480128B-6B1D-49EF-9853-CF46811DF6DE}"/>
                </a:ext>
              </a:extLst>
            </p:cNvPr>
            <p:cNvGrpSpPr/>
            <p:nvPr/>
          </p:nvGrpSpPr>
          <p:grpSpPr>
            <a:xfrm>
              <a:off x="2716862" y="4925660"/>
              <a:ext cx="637650" cy="48248"/>
              <a:chOff x="2782883" y="4944533"/>
              <a:chExt cx="637650" cy="48248"/>
            </a:xfrm>
          </p:grpSpPr>
          <p:cxnSp>
            <p:nvCxnSpPr>
              <p:cNvPr id="46" name="直接连接符 45">
                <a:extLst>
                  <a:ext uri="{FF2B5EF4-FFF2-40B4-BE49-F238E27FC236}">
                    <a16:creationId xmlns:a16="http://schemas.microsoft.com/office/drawing/2014/main" id="{31FF2E90-6F34-44F9-ACFC-C8F3DAA43F96}"/>
                  </a:ext>
                </a:extLst>
              </p:cNvPr>
              <p:cNvCxnSpPr/>
              <p:nvPr/>
            </p:nvCxnSpPr>
            <p:spPr>
              <a:xfrm>
                <a:off x="2806654" y="4968657"/>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椭圆 46">
                <a:extLst>
                  <a:ext uri="{FF2B5EF4-FFF2-40B4-BE49-F238E27FC236}">
                    <a16:creationId xmlns:a16="http://schemas.microsoft.com/office/drawing/2014/main" id="{9539F5A2-7F0F-49A5-AC12-9239F970BD5C}"/>
                  </a:ext>
                </a:extLst>
              </p:cNvPr>
              <p:cNvSpPr/>
              <p:nvPr/>
            </p:nvSpPr>
            <p:spPr>
              <a:xfrm flipH="1">
                <a:off x="2782883" y="4944533"/>
                <a:ext cx="53139" cy="482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52" name="图片 51">
            <a:extLst>
              <a:ext uri="{FF2B5EF4-FFF2-40B4-BE49-F238E27FC236}">
                <a16:creationId xmlns:a16="http://schemas.microsoft.com/office/drawing/2014/main" id="{15353243-6B36-41D2-B4F8-7901EA1141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955" y="2123540"/>
            <a:ext cx="858212" cy="858212"/>
          </a:xfrm>
          <a:prstGeom prst="rect">
            <a:avLst/>
          </a:prstGeom>
        </p:spPr>
      </p:pic>
      <p:grpSp>
        <p:nvGrpSpPr>
          <p:cNvPr id="22" name="组合 21">
            <a:extLst>
              <a:ext uri="{FF2B5EF4-FFF2-40B4-BE49-F238E27FC236}">
                <a16:creationId xmlns:a16="http://schemas.microsoft.com/office/drawing/2014/main" id="{B51D46ED-BE81-485C-AF5F-096D5C0A2E78}"/>
              </a:ext>
            </a:extLst>
          </p:cNvPr>
          <p:cNvGrpSpPr/>
          <p:nvPr/>
        </p:nvGrpSpPr>
        <p:grpSpPr>
          <a:xfrm>
            <a:off x="3687584" y="3205076"/>
            <a:ext cx="3734197" cy="460094"/>
            <a:chOff x="7343421" y="1218073"/>
            <a:chExt cx="4608787" cy="613458"/>
          </a:xfrm>
        </p:grpSpPr>
        <p:sp>
          <p:nvSpPr>
            <p:cNvPr id="23" name="椭圆 22">
              <a:extLst>
                <a:ext uri="{FF2B5EF4-FFF2-40B4-BE49-F238E27FC236}">
                  <a16:creationId xmlns:a16="http://schemas.microsoft.com/office/drawing/2014/main" id="{1DAED6CA-CAA6-4B05-9442-B81B777FE19B}"/>
                </a:ext>
              </a:extLst>
            </p:cNvPr>
            <p:cNvSpPr/>
            <p:nvPr/>
          </p:nvSpPr>
          <p:spPr>
            <a:xfrm>
              <a:off x="7343421" y="1218073"/>
              <a:ext cx="613458" cy="613458"/>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ea typeface="汉仪菱心体简" panose="02010609000101010101" pitchFamily="49" charset="-122"/>
                </a:rPr>
                <a:t>3</a:t>
              </a:r>
              <a:endParaRPr lang="zh-CN" altLang="en-US" dirty="0"/>
            </a:p>
          </p:txBody>
        </p:sp>
        <p:sp>
          <p:nvSpPr>
            <p:cNvPr id="27" name="文本框 26">
              <a:extLst>
                <a:ext uri="{FF2B5EF4-FFF2-40B4-BE49-F238E27FC236}">
                  <a16:creationId xmlns:a16="http://schemas.microsoft.com/office/drawing/2014/main" id="{9B67F886-D6BA-4AE4-A984-6525FD11DE95}"/>
                </a:ext>
              </a:extLst>
            </p:cNvPr>
            <p:cNvSpPr txBox="1"/>
            <p:nvPr/>
          </p:nvSpPr>
          <p:spPr>
            <a:xfrm>
              <a:off x="8559376" y="1293969"/>
              <a:ext cx="3392832" cy="492442"/>
            </a:xfrm>
            <a:prstGeom prst="rect">
              <a:avLst/>
            </a:prstGeom>
            <a:noFill/>
          </p:spPr>
          <p:txBody>
            <a:bodyPr wrap="square" rtlCol="0">
              <a:spAutoFit/>
            </a:bodyPr>
            <a:lstStyle/>
            <a:p>
              <a:r>
                <a:rPr lang="en-US" altLang="zh-CN" dirty="0">
                  <a:solidFill>
                    <a:srgbClr val="2F5597"/>
                  </a:solidFill>
                  <a:latin typeface="汉仪菱心体简" panose="02010609000101010101" pitchFamily="49" charset="-122"/>
                  <a:ea typeface="汉仪菱心体简" panose="02010609000101010101" pitchFamily="49" charset="-122"/>
                </a:rPr>
                <a:t>Coredns</a:t>
              </a:r>
              <a:r>
                <a:rPr lang="zh-CN" altLang="en-US" dirty="0">
                  <a:solidFill>
                    <a:srgbClr val="2F5597"/>
                  </a:solidFill>
                  <a:latin typeface="汉仪菱心体简" panose="02010609000101010101" pitchFamily="49" charset="-122"/>
                  <a:ea typeface="汉仪菱心体简" panose="02010609000101010101" pitchFamily="49" charset="-122"/>
                </a:rPr>
                <a:t>插件开发流程</a:t>
              </a:r>
            </a:p>
          </p:txBody>
        </p:sp>
      </p:grpSp>
      <p:grpSp>
        <p:nvGrpSpPr>
          <p:cNvPr id="28" name="组合 27">
            <a:extLst>
              <a:ext uri="{FF2B5EF4-FFF2-40B4-BE49-F238E27FC236}">
                <a16:creationId xmlns:a16="http://schemas.microsoft.com/office/drawing/2014/main" id="{9B56BD41-1D59-45AD-AF0D-762273C7BD42}"/>
              </a:ext>
            </a:extLst>
          </p:cNvPr>
          <p:cNvGrpSpPr/>
          <p:nvPr/>
        </p:nvGrpSpPr>
        <p:grpSpPr>
          <a:xfrm>
            <a:off x="3687584" y="4036966"/>
            <a:ext cx="3734197" cy="460094"/>
            <a:chOff x="7343421" y="1218073"/>
            <a:chExt cx="4608787" cy="613458"/>
          </a:xfrm>
        </p:grpSpPr>
        <p:sp>
          <p:nvSpPr>
            <p:cNvPr id="29" name="椭圆 28">
              <a:extLst>
                <a:ext uri="{FF2B5EF4-FFF2-40B4-BE49-F238E27FC236}">
                  <a16:creationId xmlns:a16="http://schemas.microsoft.com/office/drawing/2014/main" id="{8D4A0CEF-C9B6-495F-B00A-04B422FEBDF9}"/>
                </a:ext>
              </a:extLst>
            </p:cNvPr>
            <p:cNvSpPr/>
            <p:nvPr/>
          </p:nvSpPr>
          <p:spPr>
            <a:xfrm>
              <a:off x="7343421" y="1218073"/>
              <a:ext cx="613458" cy="613458"/>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ea typeface="汉仪菱心体简" panose="02010609000101010101" pitchFamily="49" charset="-122"/>
                </a:rPr>
                <a:t>4</a:t>
              </a:r>
              <a:endParaRPr lang="zh-CN" altLang="en-US" dirty="0"/>
            </a:p>
          </p:txBody>
        </p:sp>
        <p:sp>
          <p:nvSpPr>
            <p:cNvPr id="30" name="文本框 29">
              <a:extLst>
                <a:ext uri="{FF2B5EF4-FFF2-40B4-BE49-F238E27FC236}">
                  <a16:creationId xmlns:a16="http://schemas.microsoft.com/office/drawing/2014/main" id="{50D67ECB-5578-4693-8C83-896307C646FF}"/>
                </a:ext>
              </a:extLst>
            </p:cNvPr>
            <p:cNvSpPr txBox="1"/>
            <p:nvPr/>
          </p:nvSpPr>
          <p:spPr>
            <a:xfrm>
              <a:off x="8559376" y="1293969"/>
              <a:ext cx="3392832" cy="492442"/>
            </a:xfrm>
            <a:prstGeom prst="rect">
              <a:avLst/>
            </a:prstGeom>
            <a:noFill/>
          </p:spPr>
          <p:txBody>
            <a:bodyPr wrap="square" rtlCol="0">
              <a:spAutoFit/>
            </a:bodyPr>
            <a:lstStyle/>
            <a:p>
              <a:r>
                <a:rPr lang="en-US" altLang="zh-CN" dirty="0">
                  <a:solidFill>
                    <a:srgbClr val="2F5597"/>
                  </a:solidFill>
                  <a:latin typeface="汉仪菱心体简" panose="02010609000101010101" pitchFamily="49" charset="-122"/>
                  <a:ea typeface="汉仪菱心体简" panose="02010609000101010101" pitchFamily="49" charset="-122"/>
                </a:rPr>
                <a:t>Forward</a:t>
              </a:r>
              <a:r>
                <a:rPr lang="zh-CN" altLang="en-US" dirty="0">
                  <a:solidFill>
                    <a:srgbClr val="2F5597"/>
                  </a:solidFill>
                  <a:latin typeface="汉仪菱心体简" panose="02010609000101010101" pitchFamily="49" charset="-122"/>
                  <a:ea typeface="汉仪菱心体简" panose="02010609000101010101" pitchFamily="49" charset="-122"/>
                </a:rPr>
                <a:t>插件源代码解读</a:t>
              </a:r>
            </a:p>
          </p:txBody>
        </p:sp>
      </p:grpSp>
    </p:spTree>
    <p:extLst>
      <p:ext uri="{BB962C8B-B14F-4D97-AF65-F5344CB8AC3E}">
        <p14:creationId xmlns:p14="http://schemas.microsoft.com/office/powerpoint/2010/main" val="3176060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en-US" altLang="zh-CN" dirty="0">
                <a:latin typeface="ibm-plex-sans"/>
              </a:rPr>
              <a:t> Coredns</a:t>
            </a:r>
            <a:r>
              <a:rPr lang="zh-CN" altLang="en-US" dirty="0">
                <a:latin typeface="ibm-plex-sans"/>
              </a:rPr>
              <a:t>介绍</a:t>
            </a:r>
            <a:endParaRPr lang="zh-CN" altLang="en-US" dirty="0">
              <a:effectLst/>
            </a:endParaRPr>
          </a:p>
        </p:txBody>
      </p:sp>
      <p:sp>
        <p:nvSpPr>
          <p:cNvPr id="4" name="AutoShape 1" descr="/src/564CAC866F1343F58B26D0B2CBEBC2C7"/>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文本框 2">
            <a:extLst>
              <a:ext uri="{FF2B5EF4-FFF2-40B4-BE49-F238E27FC236}">
                <a16:creationId xmlns:a16="http://schemas.microsoft.com/office/drawing/2014/main" id="{966B4AEB-BD1C-48F3-8502-C67902F1E9F8}"/>
              </a:ext>
            </a:extLst>
          </p:cNvPr>
          <p:cNvSpPr txBox="1"/>
          <p:nvPr/>
        </p:nvSpPr>
        <p:spPr>
          <a:xfrm>
            <a:off x="323528" y="836712"/>
            <a:ext cx="8534400" cy="2000548"/>
          </a:xfrm>
          <a:prstGeom prst="rect">
            <a:avLst/>
          </a:prstGeom>
          <a:solidFill>
            <a:schemeClr val="accent5">
              <a:lumMod val="20000"/>
              <a:lumOff val="80000"/>
            </a:schemeClr>
          </a:solidFill>
        </p:spPr>
        <p:txBody>
          <a:bodyPr wrap="square" rtlCol="0">
            <a:spAutoFit/>
          </a:bodyPr>
          <a:lstStyle/>
          <a:p>
            <a:r>
              <a:rPr lang="zh-CN" altLang="en-US" sz="2000" dirty="0"/>
              <a:t>什么是</a:t>
            </a:r>
            <a:r>
              <a:rPr lang="en-US" altLang="zh-CN" sz="2000" dirty="0"/>
              <a:t>Coredns</a:t>
            </a:r>
            <a:r>
              <a:rPr lang="zh-CN" altLang="en-US" sz="2000" b="1" dirty="0"/>
              <a:t>：</a:t>
            </a:r>
            <a:endParaRPr lang="en-US" altLang="zh-CN" sz="1400" b="1" dirty="0"/>
          </a:p>
          <a:p>
            <a:r>
              <a:rPr lang="en-US" altLang="zh-CN" sz="1400" dirty="0"/>
              <a:t>       CoreDNS </a:t>
            </a:r>
            <a:r>
              <a:rPr lang="zh-CN" altLang="en-US" sz="1400" dirty="0"/>
              <a:t>由 </a:t>
            </a:r>
            <a:r>
              <a:rPr lang="en-US" altLang="zh-CN" sz="1400" dirty="0"/>
              <a:t>Go </a:t>
            </a:r>
            <a:r>
              <a:rPr lang="zh-CN" altLang="en-US" sz="1400" dirty="0"/>
              <a:t>语言编写是一个高度可扩展和灵活的</a:t>
            </a:r>
            <a:r>
              <a:rPr lang="en-US" altLang="zh-CN" sz="1400" dirty="0"/>
              <a:t>(</a:t>
            </a:r>
            <a:r>
              <a:rPr lang="zh-CN" altLang="en-US" sz="1400" dirty="0">
                <a:solidFill>
                  <a:srgbClr val="FF0000"/>
                </a:solidFill>
              </a:rPr>
              <a:t>插件式</a:t>
            </a:r>
            <a:r>
              <a:rPr lang="en-US" altLang="zh-CN" sz="1400" dirty="0"/>
              <a:t>) DNS </a:t>
            </a:r>
            <a:r>
              <a:rPr lang="zh-CN" altLang="en-US" sz="1400" dirty="0"/>
              <a:t>服务器，可以在多平台环境上运行，来自</a:t>
            </a:r>
            <a:r>
              <a:rPr lang="en-US" altLang="zh-CN" sz="1400" dirty="0"/>
              <a:t>Cloud Native Computing Foundation</a:t>
            </a:r>
            <a:r>
              <a:rPr lang="zh-CN" altLang="en-US" sz="1400" dirty="0"/>
              <a:t>（云原生基金会）的开源毕业项目，它的设计目标是易于使用且具有强大的功能。</a:t>
            </a:r>
            <a:endParaRPr lang="en-US" altLang="zh-CN" sz="1400" dirty="0"/>
          </a:p>
          <a:p>
            <a:endParaRPr lang="en-US" altLang="zh-CN" sz="1400" dirty="0"/>
          </a:p>
          <a:p>
            <a:r>
              <a:rPr lang="en-US" altLang="zh-CN" sz="2000" dirty="0"/>
              <a:t>Coredns</a:t>
            </a:r>
            <a:r>
              <a:rPr lang="zh-CN" altLang="en-US" sz="2000" dirty="0"/>
              <a:t>用途：</a:t>
            </a:r>
            <a:endParaRPr lang="en-US" altLang="zh-CN" sz="2000" dirty="0"/>
          </a:p>
          <a:p>
            <a:r>
              <a:rPr lang="en-US" altLang="zh-CN" sz="1400" dirty="0"/>
              <a:t>       </a:t>
            </a:r>
            <a:r>
              <a:rPr lang="zh-CN" altLang="en-US" sz="1400" dirty="0"/>
              <a:t>构建高性能、插件化的</a:t>
            </a:r>
            <a:r>
              <a:rPr lang="en-US" altLang="zh-CN" sz="1400" dirty="0"/>
              <a:t>DNS</a:t>
            </a:r>
            <a:r>
              <a:rPr lang="zh-CN" altLang="en-US" sz="1400" dirty="0"/>
              <a:t>服务器</a:t>
            </a:r>
            <a:endParaRPr lang="en-US" altLang="zh-CN" sz="1400" dirty="0"/>
          </a:p>
          <a:p>
            <a:endParaRPr lang="en-US" altLang="zh-CN" sz="1400" dirty="0"/>
          </a:p>
        </p:txBody>
      </p:sp>
      <p:sp>
        <p:nvSpPr>
          <p:cNvPr id="9" name="文本框 8">
            <a:extLst>
              <a:ext uri="{FF2B5EF4-FFF2-40B4-BE49-F238E27FC236}">
                <a16:creationId xmlns:a16="http://schemas.microsoft.com/office/drawing/2014/main" id="{124B4DBF-3FC3-037D-3F21-CC67FBF2C522}"/>
              </a:ext>
            </a:extLst>
          </p:cNvPr>
          <p:cNvSpPr txBox="1"/>
          <p:nvPr/>
        </p:nvSpPr>
        <p:spPr>
          <a:xfrm>
            <a:off x="323528" y="2703016"/>
            <a:ext cx="8534400" cy="4031873"/>
          </a:xfrm>
          <a:prstGeom prst="rect">
            <a:avLst/>
          </a:prstGeom>
          <a:solidFill>
            <a:schemeClr val="accent5">
              <a:lumMod val="20000"/>
              <a:lumOff val="80000"/>
            </a:schemeClr>
          </a:solidFill>
        </p:spPr>
        <p:txBody>
          <a:bodyPr wrap="square" rtlCol="0">
            <a:spAutoFit/>
          </a:bodyPr>
          <a:lstStyle/>
          <a:p>
            <a:r>
              <a:rPr lang="en-US" altLang="zh-CN" sz="2000" b="0" i="0" dirty="0">
                <a:effectLst/>
                <a:latin typeface="-apple-system"/>
              </a:rPr>
              <a:t>Coredns</a:t>
            </a:r>
            <a:r>
              <a:rPr lang="zh-CN" altLang="en-US" sz="2000" b="0" i="0" dirty="0">
                <a:effectLst/>
                <a:latin typeface="-apple-system"/>
              </a:rPr>
              <a:t>核心特点：</a:t>
            </a:r>
            <a:endParaRPr lang="en-US" altLang="zh-CN" sz="2000" b="0" i="0" dirty="0">
              <a:effectLst/>
              <a:latin typeface="-apple-system"/>
            </a:endParaRPr>
          </a:p>
          <a:p>
            <a:pPr algn="l">
              <a:buFont typeface="Arial" panose="020B0604020202020204" pitchFamily="34" charset="0"/>
              <a:buChar char="•"/>
            </a:pPr>
            <a:r>
              <a:rPr lang="zh-CN" altLang="en-US" sz="1400" b="0" i="0" dirty="0">
                <a:effectLst/>
                <a:latin typeface="-apple-system"/>
              </a:rPr>
              <a:t>插件架构（</a:t>
            </a:r>
            <a:r>
              <a:rPr lang="en-US" altLang="zh-CN" sz="1400" b="0" i="0" dirty="0">
                <a:effectLst/>
                <a:latin typeface="-apple-system"/>
              </a:rPr>
              <a:t>Plugins</a:t>
            </a:r>
            <a:r>
              <a:rPr lang="zh-CN" altLang="en-US" sz="1400" b="0" i="0" dirty="0">
                <a:effectLst/>
                <a:latin typeface="-apple-system"/>
              </a:rPr>
              <a:t>）：通过插件，可以轻松扩展 </a:t>
            </a:r>
            <a:r>
              <a:rPr lang="en-US" altLang="zh-CN" sz="1400" b="0" i="0" dirty="0">
                <a:effectLst/>
                <a:latin typeface="-apple-system"/>
              </a:rPr>
              <a:t>CoreDNS </a:t>
            </a:r>
            <a:r>
              <a:rPr lang="zh-CN" altLang="en-US" sz="1400" b="0" i="0" dirty="0">
                <a:effectLst/>
                <a:latin typeface="-apple-system"/>
              </a:rPr>
              <a:t>的功能。插件可以用于处理 </a:t>
            </a:r>
            <a:r>
              <a:rPr lang="en-US" altLang="zh-CN" sz="1400" b="0" i="0" dirty="0">
                <a:effectLst/>
                <a:latin typeface="-apple-system"/>
              </a:rPr>
              <a:t>DNS </a:t>
            </a:r>
            <a:r>
              <a:rPr lang="zh-CN" altLang="en-US" sz="1400" b="0" i="0" dirty="0">
                <a:effectLst/>
                <a:latin typeface="-apple-system"/>
              </a:rPr>
              <a:t>请求、转发请求、缓存结果、记录日志等。</a:t>
            </a:r>
            <a:endParaRPr lang="en-US" altLang="zh-CN" sz="1400" b="0" i="0" dirty="0">
              <a:effectLst/>
              <a:latin typeface="-apple-system"/>
            </a:endParaRPr>
          </a:p>
          <a:p>
            <a:pPr algn="l">
              <a:buFont typeface="Arial" panose="020B0604020202020204" pitchFamily="34" charset="0"/>
              <a:buChar char="•"/>
            </a:pPr>
            <a:endParaRPr lang="en-US" altLang="zh-CN" sz="1400" b="0" i="0" dirty="0">
              <a:effectLst/>
              <a:latin typeface="-apple-system"/>
            </a:endParaRPr>
          </a:p>
          <a:p>
            <a:pPr algn="l">
              <a:buFont typeface="Arial" panose="020B0604020202020204" pitchFamily="34" charset="0"/>
              <a:buChar char="•"/>
            </a:pPr>
            <a:r>
              <a:rPr lang="zh-CN" altLang="en-US" sz="1400" b="0" i="0" dirty="0">
                <a:effectLst/>
                <a:latin typeface="-apple-system"/>
              </a:rPr>
              <a:t>性能和可靠性：</a:t>
            </a:r>
            <a:r>
              <a:rPr lang="en-US" altLang="zh-CN" sz="1400" b="0" i="0" dirty="0">
                <a:effectLst/>
                <a:latin typeface="-apple-system"/>
              </a:rPr>
              <a:t>CoreDNS </a:t>
            </a:r>
            <a:r>
              <a:rPr lang="zh-CN" altLang="en-US" sz="1400" b="0" i="0" dirty="0">
                <a:effectLst/>
                <a:latin typeface="-apple-system"/>
              </a:rPr>
              <a:t>使用 </a:t>
            </a:r>
            <a:r>
              <a:rPr lang="en-US" altLang="zh-CN" sz="1400" b="0" i="0" dirty="0">
                <a:effectLst/>
                <a:latin typeface="-apple-system"/>
              </a:rPr>
              <a:t>Go </a:t>
            </a:r>
            <a:r>
              <a:rPr lang="zh-CN" altLang="en-US" sz="1400" b="0" i="0" dirty="0">
                <a:effectLst/>
                <a:latin typeface="-apple-system"/>
              </a:rPr>
              <a:t>语言编写，具有很高的性能。同时，它具有自动重试、健康检查和负载均衡等功能，以确保 </a:t>
            </a:r>
            <a:r>
              <a:rPr lang="en-US" altLang="zh-CN" sz="1400" b="0" i="0" dirty="0">
                <a:effectLst/>
                <a:latin typeface="-apple-system"/>
              </a:rPr>
              <a:t>DNS </a:t>
            </a:r>
            <a:r>
              <a:rPr lang="zh-CN" altLang="en-US" sz="1400" b="0" i="0" dirty="0">
                <a:effectLst/>
                <a:latin typeface="-apple-system"/>
              </a:rPr>
              <a:t>服务的可靠性。</a:t>
            </a:r>
            <a:endParaRPr lang="en-US" altLang="zh-CN" sz="1400" b="0" i="0" dirty="0">
              <a:effectLst/>
              <a:latin typeface="-apple-system"/>
            </a:endParaRPr>
          </a:p>
          <a:p>
            <a:pPr algn="l">
              <a:buFont typeface="Arial" panose="020B0604020202020204" pitchFamily="34" charset="0"/>
              <a:buChar char="•"/>
            </a:pPr>
            <a:endParaRPr lang="zh-CN" altLang="en-US" sz="1400" b="0" i="0" dirty="0">
              <a:effectLst/>
              <a:latin typeface="-apple-system"/>
            </a:endParaRPr>
          </a:p>
          <a:p>
            <a:pPr algn="l">
              <a:buFont typeface="Arial" panose="020B0604020202020204" pitchFamily="34" charset="0"/>
              <a:buChar char="•"/>
            </a:pPr>
            <a:r>
              <a:rPr lang="zh-CN" altLang="en-US" sz="1400" b="0" i="0" dirty="0">
                <a:effectLst/>
                <a:latin typeface="-apple-system"/>
              </a:rPr>
              <a:t>易于配置：</a:t>
            </a:r>
            <a:r>
              <a:rPr lang="en-US" altLang="zh-CN" sz="1400" b="0" i="0" dirty="0">
                <a:effectLst/>
                <a:latin typeface="-apple-system"/>
              </a:rPr>
              <a:t>CoreDNS </a:t>
            </a:r>
            <a:r>
              <a:rPr lang="zh-CN" altLang="en-US" sz="1400" b="0" i="0" dirty="0">
                <a:effectLst/>
                <a:latin typeface="-apple-system"/>
              </a:rPr>
              <a:t>使用名为 </a:t>
            </a:r>
            <a:r>
              <a:rPr lang="en-US" altLang="zh-CN" sz="1400" b="0" i="0" dirty="0" err="1">
                <a:effectLst/>
                <a:latin typeface="-apple-system"/>
              </a:rPr>
              <a:t>Caddyfile</a:t>
            </a:r>
            <a:r>
              <a:rPr lang="en-US" altLang="zh-CN" sz="1400" b="0" i="0" dirty="0">
                <a:effectLst/>
                <a:latin typeface="-apple-system"/>
              </a:rPr>
              <a:t> </a:t>
            </a:r>
            <a:r>
              <a:rPr lang="zh-CN" altLang="en-US" sz="1400" b="0" i="0" dirty="0">
                <a:effectLst/>
                <a:latin typeface="-apple-system"/>
              </a:rPr>
              <a:t>的配置文件格式，这种格式简单易懂，易于编写和维护。</a:t>
            </a:r>
            <a:endParaRPr lang="en-US" altLang="zh-CN" sz="1400" b="0" i="0" dirty="0">
              <a:effectLst/>
              <a:latin typeface="-apple-system"/>
            </a:endParaRPr>
          </a:p>
          <a:p>
            <a:pPr algn="l">
              <a:buFont typeface="Arial" panose="020B0604020202020204" pitchFamily="34" charset="0"/>
              <a:buChar char="•"/>
            </a:pPr>
            <a:endParaRPr lang="zh-CN" altLang="en-US" sz="1400" b="0" i="0" dirty="0">
              <a:effectLst/>
              <a:latin typeface="-apple-system"/>
            </a:endParaRPr>
          </a:p>
          <a:p>
            <a:pPr algn="l">
              <a:buFont typeface="Arial" panose="020B0604020202020204" pitchFamily="34" charset="0"/>
              <a:buChar char="•"/>
            </a:pPr>
            <a:r>
              <a:rPr lang="en-US" altLang="zh-CN" sz="1400" b="0" i="0" dirty="0">
                <a:effectLst/>
                <a:latin typeface="-apple-system"/>
              </a:rPr>
              <a:t>Kubernetes </a:t>
            </a:r>
            <a:r>
              <a:rPr lang="zh-CN" altLang="en-US" sz="1400" b="0" i="0" dirty="0">
                <a:effectLst/>
                <a:latin typeface="-apple-system"/>
              </a:rPr>
              <a:t>集成：</a:t>
            </a:r>
            <a:r>
              <a:rPr lang="en-US" altLang="zh-CN" sz="1400" b="0" i="0" dirty="0">
                <a:effectLst/>
                <a:latin typeface="-apple-system"/>
              </a:rPr>
              <a:t>CoreDNS </a:t>
            </a:r>
            <a:r>
              <a:rPr lang="zh-CN" altLang="en-US" sz="1400" b="0" i="0" dirty="0">
                <a:effectLst/>
                <a:latin typeface="-apple-system"/>
              </a:rPr>
              <a:t>可以与 </a:t>
            </a:r>
            <a:r>
              <a:rPr lang="en-US" altLang="zh-CN" sz="1400" b="0" i="0" dirty="0">
                <a:effectLst/>
                <a:latin typeface="-apple-system"/>
              </a:rPr>
              <a:t>Kubernetes </a:t>
            </a:r>
            <a:r>
              <a:rPr lang="zh-CN" altLang="en-US" sz="1400" b="0" i="0" dirty="0">
                <a:effectLst/>
                <a:latin typeface="-apple-system"/>
              </a:rPr>
              <a:t>集成，作为集群内的 </a:t>
            </a:r>
            <a:r>
              <a:rPr lang="en-US" altLang="zh-CN" sz="1400" b="0" i="0" dirty="0">
                <a:effectLst/>
                <a:latin typeface="-apple-system"/>
              </a:rPr>
              <a:t>DNS </a:t>
            </a:r>
            <a:r>
              <a:rPr lang="zh-CN" altLang="en-US" sz="1400" b="0" i="0" dirty="0">
                <a:effectLst/>
                <a:latin typeface="-apple-system"/>
              </a:rPr>
              <a:t>服务器。自 </a:t>
            </a:r>
            <a:r>
              <a:rPr lang="en-US" altLang="zh-CN" sz="1400" b="0" i="0" dirty="0">
                <a:effectLst/>
                <a:latin typeface="-apple-system"/>
              </a:rPr>
              <a:t>Kubernetes 1.11 </a:t>
            </a:r>
            <a:r>
              <a:rPr lang="zh-CN" altLang="en-US" sz="1400" b="0" i="0" dirty="0">
                <a:effectLst/>
                <a:latin typeface="-apple-system"/>
              </a:rPr>
              <a:t>版本起，</a:t>
            </a:r>
            <a:r>
              <a:rPr lang="en-US" altLang="zh-CN" sz="1400" b="0" i="0" dirty="0">
                <a:effectLst/>
                <a:latin typeface="-apple-system"/>
              </a:rPr>
              <a:t>CoreDNS </a:t>
            </a:r>
            <a:r>
              <a:rPr lang="zh-CN" altLang="en-US" sz="1400" b="0" i="0" dirty="0">
                <a:effectLst/>
                <a:latin typeface="-apple-system"/>
              </a:rPr>
              <a:t>成为 </a:t>
            </a:r>
            <a:r>
              <a:rPr lang="en-US" altLang="zh-CN" sz="1400" b="0" i="0" dirty="0">
                <a:effectLst/>
                <a:latin typeface="-apple-system"/>
              </a:rPr>
              <a:t>Kubernetes </a:t>
            </a:r>
            <a:r>
              <a:rPr lang="zh-CN" altLang="en-US" sz="1400" b="0" i="0" dirty="0">
                <a:effectLst/>
                <a:latin typeface="-apple-system"/>
              </a:rPr>
              <a:t>的默认 </a:t>
            </a:r>
            <a:r>
              <a:rPr lang="en-US" altLang="zh-CN" sz="1400" b="0" i="0" dirty="0">
                <a:effectLst/>
                <a:latin typeface="-apple-system"/>
              </a:rPr>
              <a:t>DNS </a:t>
            </a:r>
            <a:r>
              <a:rPr lang="zh-CN" altLang="en-US" sz="1400" b="0" i="0" dirty="0">
                <a:effectLst/>
                <a:latin typeface="-apple-system"/>
              </a:rPr>
              <a:t>服务器，替代了之前的 </a:t>
            </a:r>
            <a:r>
              <a:rPr lang="en-US" altLang="zh-CN" sz="1400" b="0" i="0" dirty="0" err="1">
                <a:effectLst/>
                <a:latin typeface="-apple-system"/>
              </a:rPr>
              <a:t>kube-dns</a:t>
            </a:r>
            <a:r>
              <a:rPr lang="zh-CN" altLang="en-US" sz="1400" b="0" i="0" dirty="0">
                <a:effectLst/>
                <a:latin typeface="-apple-system"/>
              </a:rPr>
              <a:t>。</a:t>
            </a:r>
            <a:endParaRPr lang="en-US" altLang="zh-CN" sz="1400" b="0" i="0" dirty="0">
              <a:effectLst/>
              <a:latin typeface="-apple-system"/>
            </a:endParaRPr>
          </a:p>
          <a:p>
            <a:pPr algn="l"/>
            <a:endParaRPr lang="en-US" altLang="zh-CN" sz="1400" dirty="0">
              <a:latin typeface="-apple-system"/>
            </a:endParaRPr>
          </a:p>
          <a:p>
            <a:pPr algn="l"/>
            <a:endParaRPr lang="en-US" altLang="zh-CN" sz="1400" b="0" i="0" dirty="0">
              <a:effectLst/>
              <a:latin typeface="-apple-system"/>
            </a:endParaRPr>
          </a:p>
          <a:p>
            <a:r>
              <a:rPr lang="en-US" altLang="zh-CN" sz="2000" b="0" i="1" dirty="0">
                <a:effectLst/>
                <a:latin typeface="Lato" panose="020B0604020202020204" pitchFamily="34" charset="0"/>
              </a:rPr>
              <a:t>CoreDNS is powered by plugins.                      </a:t>
            </a:r>
            <a:r>
              <a:rPr lang="en-US" altLang="zh-CN" sz="2000" i="1" dirty="0">
                <a:latin typeface="Lato" panose="020B0604020202020204" pitchFamily="34" charset="0"/>
              </a:rPr>
              <a:t>——</a:t>
            </a:r>
            <a:r>
              <a:rPr lang="zh-CN" altLang="en-US" sz="2000" i="1" dirty="0">
                <a:latin typeface="Lato" panose="020B0604020202020204" pitchFamily="34" charset="0"/>
              </a:rPr>
              <a:t>引自官网</a:t>
            </a:r>
            <a:r>
              <a:rPr lang="en-US" altLang="zh-CN" sz="2000" i="1" dirty="0">
                <a:latin typeface="Lato" panose="020B0604020202020204" pitchFamily="34" charset="0"/>
              </a:rPr>
              <a:t>	</a:t>
            </a:r>
          </a:p>
          <a:p>
            <a:r>
              <a:rPr lang="en-US" altLang="zh-CN" sz="2000" i="1" dirty="0">
                <a:latin typeface="Lato" panose="020B0604020202020204" pitchFamily="34" charset="0"/>
              </a:rPr>
              <a:t>		</a:t>
            </a:r>
            <a:endParaRPr lang="en-US" altLang="zh-CN" sz="2000" dirty="0"/>
          </a:p>
          <a:p>
            <a:pPr algn="l"/>
            <a:r>
              <a:rPr lang="en-US" altLang="zh-CN" sz="1400" b="0" i="0" dirty="0" err="1">
                <a:effectLst/>
                <a:latin typeface="-apple-system"/>
              </a:rPr>
              <a:t>coredns</a:t>
            </a:r>
            <a:r>
              <a:rPr lang="en-US" altLang="zh-CN" sz="1400" b="0" i="0" dirty="0">
                <a:effectLst/>
                <a:latin typeface="-apple-system"/>
              </a:rPr>
              <a:t> </a:t>
            </a:r>
            <a:r>
              <a:rPr lang="zh-CN" altLang="en-US" sz="1400" b="0" i="0" dirty="0">
                <a:effectLst/>
                <a:latin typeface="-apple-system"/>
              </a:rPr>
              <a:t>官方文档：</a:t>
            </a:r>
            <a:r>
              <a:rPr lang="en-US" altLang="zh-CN" sz="1400" b="0" i="0" dirty="0">
                <a:effectLst/>
                <a:latin typeface="-apple-system"/>
              </a:rPr>
              <a:t>https://</a:t>
            </a:r>
            <a:r>
              <a:rPr lang="en-US" altLang="zh-CN" sz="1400" b="0" i="0" dirty="0" err="1">
                <a:effectLst/>
                <a:latin typeface="-apple-system"/>
              </a:rPr>
              <a:t>coredns.io</a:t>
            </a:r>
            <a:r>
              <a:rPr lang="en-US" altLang="zh-CN" sz="1400" b="0" i="0" dirty="0">
                <a:effectLst/>
                <a:latin typeface="-apple-system"/>
              </a:rPr>
              <a:t>/manual/toc/ </a:t>
            </a:r>
          </a:p>
          <a:p>
            <a:pPr algn="l"/>
            <a:r>
              <a:rPr lang="en-US" altLang="zh-CN" sz="1400" b="0" i="0" dirty="0" err="1">
                <a:effectLst/>
                <a:latin typeface="-apple-system"/>
              </a:rPr>
              <a:t>coredns</a:t>
            </a:r>
            <a:r>
              <a:rPr lang="en-US" altLang="zh-CN" sz="1400" b="0" i="0" dirty="0">
                <a:effectLst/>
                <a:latin typeface="-apple-system"/>
              </a:rPr>
              <a:t> </a:t>
            </a:r>
            <a:r>
              <a:rPr lang="zh-CN" altLang="en-US" sz="1400" b="0" i="0" dirty="0">
                <a:effectLst/>
                <a:latin typeface="-apple-system"/>
              </a:rPr>
              <a:t>发布版本</a:t>
            </a:r>
            <a:r>
              <a:rPr lang="en-US" altLang="zh-CN" sz="1400" b="0" i="0" dirty="0">
                <a:effectLst/>
                <a:latin typeface="-apple-system"/>
              </a:rPr>
              <a:t>: https://</a:t>
            </a:r>
            <a:r>
              <a:rPr lang="en-US" altLang="zh-CN" sz="1400" b="0" i="0" dirty="0" err="1">
                <a:effectLst/>
                <a:latin typeface="-apple-system"/>
              </a:rPr>
              <a:t>github.com</a:t>
            </a:r>
            <a:r>
              <a:rPr lang="en-US" altLang="zh-CN" sz="1400" b="0" i="0" dirty="0">
                <a:effectLst/>
                <a:latin typeface="-apple-system"/>
              </a:rPr>
              <a:t>/</a:t>
            </a:r>
            <a:r>
              <a:rPr lang="en-US" altLang="zh-CN" sz="1400" b="0" i="0" dirty="0" err="1">
                <a:effectLst/>
                <a:latin typeface="-apple-system"/>
              </a:rPr>
              <a:t>coredns</a:t>
            </a:r>
            <a:r>
              <a:rPr lang="en-US" altLang="zh-CN" sz="1400" b="0" i="0" dirty="0">
                <a:effectLst/>
                <a:latin typeface="-apple-system"/>
              </a:rPr>
              <a:t>/</a:t>
            </a:r>
            <a:r>
              <a:rPr lang="en-US" altLang="zh-CN" sz="1400" b="0" i="0" dirty="0" err="1">
                <a:effectLst/>
                <a:latin typeface="-apple-system"/>
              </a:rPr>
              <a:t>coredns</a:t>
            </a:r>
            <a:r>
              <a:rPr lang="en-US" altLang="zh-CN" sz="1400" b="0" i="0" dirty="0">
                <a:effectLst/>
                <a:latin typeface="-apple-system"/>
              </a:rPr>
              <a:t>/releases/</a:t>
            </a:r>
          </a:p>
        </p:txBody>
      </p:sp>
    </p:spTree>
    <p:extLst>
      <p:ext uri="{BB962C8B-B14F-4D97-AF65-F5344CB8AC3E}">
        <p14:creationId xmlns:p14="http://schemas.microsoft.com/office/powerpoint/2010/main" val="1028949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a:latin typeface="ibm-plex-sans"/>
              </a:rPr>
              <a:t> Coredns</a:t>
            </a:r>
            <a:r>
              <a:rPr lang="zh-CN" altLang="en-US" dirty="0">
                <a:latin typeface="ibm-plex-sans"/>
              </a:rPr>
              <a:t>启动流程分析</a:t>
            </a:r>
            <a:endParaRPr lang="zh-CN" altLang="en-US" dirty="0">
              <a:effectLst/>
            </a:endParaRPr>
          </a:p>
        </p:txBody>
      </p:sp>
      <p:sp>
        <p:nvSpPr>
          <p:cNvPr id="4" name="AutoShape 1" descr="/src/564CAC866F1343F58B26D0B2CBEBC2C7"/>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文本框 12">
            <a:extLst>
              <a:ext uri="{FF2B5EF4-FFF2-40B4-BE49-F238E27FC236}">
                <a16:creationId xmlns:a16="http://schemas.microsoft.com/office/drawing/2014/main" id="{10E7F6C4-40D6-BEA2-015A-552266D070B5}"/>
              </a:ext>
            </a:extLst>
          </p:cNvPr>
          <p:cNvSpPr txBox="1"/>
          <p:nvPr/>
        </p:nvSpPr>
        <p:spPr>
          <a:xfrm>
            <a:off x="-45260" y="777334"/>
            <a:ext cx="1492716" cy="369332"/>
          </a:xfrm>
          <a:prstGeom prst="rect">
            <a:avLst/>
          </a:prstGeom>
          <a:noFill/>
        </p:spPr>
        <p:txBody>
          <a:bodyPr wrap="none" rtlCol="0">
            <a:spAutoFit/>
          </a:bodyPr>
          <a:lstStyle/>
          <a:p>
            <a:r>
              <a:rPr lang="en-US" altLang="zh-CN" dirty="0"/>
              <a:t>2.1 </a:t>
            </a:r>
            <a:r>
              <a:rPr lang="zh-CN" altLang="en-US" dirty="0"/>
              <a:t>入口函数</a:t>
            </a:r>
          </a:p>
        </p:txBody>
      </p:sp>
      <p:pic>
        <p:nvPicPr>
          <p:cNvPr id="14" name="图片 13">
            <a:extLst>
              <a:ext uri="{FF2B5EF4-FFF2-40B4-BE49-F238E27FC236}">
                <a16:creationId xmlns:a16="http://schemas.microsoft.com/office/drawing/2014/main" id="{579B7920-9C9C-2D04-6E8A-7B47E2920C60}"/>
              </a:ext>
            </a:extLst>
          </p:cNvPr>
          <p:cNvPicPr>
            <a:picLocks noChangeAspect="1"/>
          </p:cNvPicPr>
          <p:nvPr/>
        </p:nvPicPr>
        <p:blipFill>
          <a:blip r:embed="rId2"/>
          <a:stretch>
            <a:fillRect/>
          </a:stretch>
        </p:blipFill>
        <p:spPr>
          <a:xfrm>
            <a:off x="-10201" y="1173003"/>
            <a:ext cx="4582201" cy="2154318"/>
          </a:xfrm>
          <a:prstGeom prst="rect">
            <a:avLst/>
          </a:prstGeom>
        </p:spPr>
      </p:pic>
      <p:pic>
        <p:nvPicPr>
          <p:cNvPr id="17" name="图片 16">
            <a:extLst>
              <a:ext uri="{FF2B5EF4-FFF2-40B4-BE49-F238E27FC236}">
                <a16:creationId xmlns:a16="http://schemas.microsoft.com/office/drawing/2014/main" id="{CB1B29D9-EB80-A2D4-B960-2DE433C92327}"/>
              </a:ext>
            </a:extLst>
          </p:cNvPr>
          <p:cNvPicPr>
            <a:picLocks noChangeAspect="1"/>
          </p:cNvPicPr>
          <p:nvPr/>
        </p:nvPicPr>
        <p:blipFill>
          <a:blip r:embed="rId3"/>
          <a:stretch>
            <a:fillRect/>
          </a:stretch>
        </p:blipFill>
        <p:spPr>
          <a:xfrm>
            <a:off x="4569554" y="1628800"/>
            <a:ext cx="4524704" cy="1398004"/>
          </a:xfrm>
          <a:prstGeom prst="rect">
            <a:avLst/>
          </a:prstGeom>
        </p:spPr>
      </p:pic>
      <p:sp>
        <p:nvSpPr>
          <p:cNvPr id="20" name="文本框 19">
            <a:extLst>
              <a:ext uri="{FF2B5EF4-FFF2-40B4-BE49-F238E27FC236}">
                <a16:creationId xmlns:a16="http://schemas.microsoft.com/office/drawing/2014/main" id="{3214ED34-F461-333D-10C9-B2279A352591}"/>
              </a:ext>
            </a:extLst>
          </p:cNvPr>
          <p:cNvSpPr txBox="1"/>
          <p:nvPr/>
        </p:nvSpPr>
        <p:spPr>
          <a:xfrm>
            <a:off x="12647" y="3861048"/>
            <a:ext cx="4569554" cy="1938992"/>
          </a:xfrm>
          <a:prstGeom prst="rect">
            <a:avLst/>
          </a:prstGeom>
          <a:noFill/>
        </p:spPr>
        <p:txBody>
          <a:bodyPr wrap="square">
            <a:spAutoFit/>
          </a:bodyPr>
          <a:lstStyle/>
          <a:p>
            <a:pPr fontAlgn="base"/>
            <a:r>
              <a:rPr lang="en-US" altLang="zh-CN" sz="1200" dirty="0">
                <a:effectLst/>
                <a:latin typeface="Arial" panose="020B0604020202020204" pitchFamily="34" charset="0"/>
                <a:ea typeface="宋体" panose="02010600030101010101" pitchFamily="2" charset="-122"/>
                <a:cs typeface="宋体" panose="02010600030101010101" pitchFamily="2" charset="-122"/>
              </a:rPr>
              <a:t>Plugin </a:t>
            </a:r>
            <a:r>
              <a:rPr lang="zh-CN" altLang="zh-CN" sz="1200" dirty="0">
                <a:effectLst/>
                <a:latin typeface="Arial" panose="020B0604020202020204" pitchFamily="34" charset="0"/>
                <a:ea typeface="宋体" panose="02010600030101010101" pitchFamily="2" charset="-122"/>
                <a:cs typeface="Arial" panose="020B0604020202020204" pitchFamily="34" charset="0"/>
              </a:rPr>
              <a:t>中的</a:t>
            </a:r>
            <a:r>
              <a:rPr lang="en-US" altLang="zh-CN" sz="1200" dirty="0">
                <a:effectLst/>
                <a:latin typeface="Arial" panose="020B0604020202020204" pitchFamily="34" charset="0"/>
                <a:ea typeface="宋体" panose="02010600030101010101" pitchFamily="2" charset="-122"/>
                <a:cs typeface="宋体" panose="02010600030101010101" pitchFamily="2" charset="-122"/>
              </a:rPr>
              <a:t> </a:t>
            </a:r>
            <a:r>
              <a:rPr lang="en-US" altLang="zh-CN" sz="1200" dirty="0" err="1">
                <a:effectLst/>
                <a:latin typeface="Consolas" panose="020B0609020204030204" pitchFamily="49" charset="0"/>
                <a:ea typeface="宋体" panose="02010600030101010101" pitchFamily="2" charset="-122"/>
                <a:cs typeface="宋体" panose="02010600030101010101" pitchFamily="2" charset="-122"/>
              </a:rPr>
              <a:t>init</a:t>
            </a:r>
            <a:r>
              <a:rPr lang="en-US" altLang="zh-CN" sz="1200" dirty="0">
                <a:effectLst/>
                <a:latin typeface="Consolas" panose="020B0609020204030204" pitchFamily="49" charset="0"/>
                <a:ea typeface="宋体" panose="02010600030101010101" pitchFamily="2" charset="-122"/>
                <a:cs typeface="宋体" panose="02010600030101010101" pitchFamily="2" charset="-122"/>
              </a:rPr>
              <a:t>()</a:t>
            </a:r>
            <a:r>
              <a:rPr lang="en-US" altLang="zh-CN" sz="1200" dirty="0">
                <a:effectLst/>
                <a:latin typeface="Arial" panose="020B0604020202020204" pitchFamily="34" charset="0"/>
                <a:ea typeface="宋体" panose="02010600030101010101" pitchFamily="2" charset="-122"/>
                <a:cs typeface="宋体" panose="02010600030101010101" pitchFamily="2" charset="-122"/>
              </a:rPr>
              <a:t> </a:t>
            </a:r>
            <a:r>
              <a:rPr lang="zh-CN" altLang="zh-CN" sz="1200" dirty="0">
                <a:effectLst/>
                <a:latin typeface="Arial" panose="020B0604020202020204" pitchFamily="34" charset="0"/>
                <a:ea typeface="宋体" panose="02010600030101010101" pitchFamily="2" charset="-122"/>
                <a:cs typeface="Arial" panose="020B0604020202020204" pitchFamily="34" charset="0"/>
              </a:rPr>
              <a:t>做的事情很简单，就是调用</a:t>
            </a:r>
            <a:r>
              <a:rPr lang="en-US" altLang="zh-CN" sz="1200" dirty="0">
                <a:effectLst/>
                <a:latin typeface="Arial" panose="020B0604020202020204" pitchFamily="34" charset="0"/>
                <a:ea typeface="宋体" panose="02010600030101010101" pitchFamily="2" charset="-122"/>
                <a:cs typeface="宋体" panose="02010600030101010101" pitchFamily="2" charset="-122"/>
              </a:rPr>
              <a:t> </a:t>
            </a:r>
            <a:r>
              <a:rPr lang="en-US" altLang="zh-CN" sz="1200" dirty="0" err="1">
                <a:effectLst/>
                <a:latin typeface="Consolas" panose="020B0609020204030204" pitchFamily="49" charset="0"/>
                <a:ea typeface="宋体" panose="02010600030101010101" pitchFamily="2" charset="-122"/>
                <a:cs typeface="宋体" panose="02010600030101010101" pitchFamily="2" charset="-122"/>
              </a:rPr>
              <a:t>coredns.plugin.Register</a:t>
            </a:r>
            <a:r>
              <a:rPr lang="en-US" altLang="zh-CN" sz="1200" dirty="0">
                <a:effectLst/>
                <a:latin typeface="Arial" panose="020B0604020202020204" pitchFamily="34" charset="0"/>
                <a:ea typeface="宋体" panose="02010600030101010101" pitchFamily="2" charset="-122"/>
                <a:cs typeface="宋体" panose="02010600030101010101" pitchFamily="2" charset="-122"/>
              </a:rPr>
              <a:t> </a:t>
            </a:r>
            <a:r>
              <a:rPr lang="zh-CN" altLang="zh-CN" sz="1200" dirty="0">
                <a:effectLst/>
                <a:latin typeface="Arial" panose="020B0604020202020204" pitchFamily="34" charset="0"/>
                <a:ea typeface="宋体" panose="02010600030101010101" pitchFamily="2" charset="-122"/>
                <a:cs typeface="Arial" panose="020B0604020202020204" pitchFamily="34" charset="0"/>
              </a:rPr>
              <a:t>函数，将</a:t>
            </a:r>
            <a:r>
              <a:rPr lang="en-US" altLang="zh-CN" sz="1200" dirty="0">
                <a:effectLst/>
                <a:latin typeface="Arial" panose="020B0604020202020204" pitchFamily="34" charset="0"/>
                <a:ea typeface="宋体" panose="02010600030101010101" pitchFamily="2" charset="-122"/>
                <a:cs typeface="宋体" panose="02010600030101010101" pitchFamily="2" charset="-122"/>
              </a:rPr>
              <a:t> Plugin </a:t>
            </a:r>
            <a:r>
              <a:rPr lang="zh-CN" altLang="zh-CN" sz="1200" dirty="0">
                <a:effectLst/>
                <a:latin typeface="Arial" panose="020B0604020202020204" pitchFamily="34" charset="0"/>
                <a:ea typeface="宋体" panose="02010600030101010101" pitchFamily="2" charset="-122"/>
                <a:cs typeface="Arial" panose="020B0604020202020204" pitchFamily="34" charset="0"/>
              </a:rPr>
              <a:t>注册到</a:t>
            </a:r>
            <a:r>
              <a:rPr lang="en-US" altLang="zh-CN" sz="1200" dirty="0">
                <a:effectLst/>
                <a:latin typeface="Arial" panose="020B0604020202020204" pitchFamily="34" charset="0"/>
                <a:ea typeface="宋体" panose="02010600030101010101" pitchFamily="2" charset="-122"/>
                <a:cs typeface="宋体" panose="02010600030101010101" pitchFamily="2" charset="-122"/>
              </a:rPr>
              <a:t> caddy </a:t>
            </a:r>
            <a:r>
              <a:rPr lang="zh-CN" altLang="zh-CN" sz="1200" dirty="0">
                <a:effectLst/>
                <a:latin typeface="Arial" panose="020B0604020202020204" pitchFamily="34" charset="0"/>
                <a:ea typeface="宋体" panose="02010600030101010101" pitchFamily="2" charset="-122"/>
                <a:cs typeface="Arial" panose="020B0604020202020204" pitchFamily="34" charset="0"/>
              </a:rPr>
              <a:t>中去，告诉</a:t>
            </a:r>
            <a:r>
              <a:rPr lang="en-US" altLang="zh-CN" sz="1200" dirty="0">
                <a:effectLst/>
                <a:latin typeface="Arial" panose="020B0604020202020204" pitchFamily="34" charset="0"/>
                <a:ea typeface="宋体" panose="02010600030101010101" pitchFamily="2" charset="-122"/>
                <a:cs typeface="宋体" panose="02010600030101010101" pitchFamily="2" charset="-122"/>
              </a:rPr>
              <a:t> caddy </a:t>
            </a:r>
            <a:r>
              <a:rPr lang="zh-CN" altLang="zh-CN" sz="1200" dirty="0">
                <a:effectLst/>
                <a:latin typeface="Arial" panose="020B0604020202020204" pitchFamily="34" charset="0"/>
                <a:ea typeface="宋体" panose="02010600030101010101" pitchFamily="2" charset="-122"/>
                <a:cs typeface="Arial" panose="020B0604020202020204" pitchFamily="34" charset="0"/>
              </a:rPr>
              <a:t>两个事情：</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l" fontAlgn="base">
              <a:buFont typeface="+mj-lt"/>
              <a:buAutoNum type="arabicPeriod"/>
            </a:pPr>
            <a:r>
              <a:rPr lang="zh-CN" altLang="zh-CN" sz="1200" kern="0" dirty="0">
                <a:effectLst/>
                <a:latin typeface="inherit"/>
                <a:ea typeface="宋体" panose="02010600030101010101" pitchFamily="2" charset="-122"/>
                <a:cs typeface="Arial" panose="020B0604020202020204" pitchFamily="34" charset="0"/>
              </a:rPr>
              <a:t>这个</a:t>
            </a:r>
            <a:r>
              <a:rPr lang="en-US" altLang="zh-CN" sz="1200" kern="0" dirty="0">
                <a:effectLst/>
                <a:latin typeface="inherit"/>
                <a:ea typeface="宋体" panose="02010600030101010101" pitchFamily="2" charset="-122"/>
                <a:cs typeface="Arial" panose="020B0604020202020204" pitchFamily="34" charset="0"/>
              </a:rPr>
              <a:t> Plugin </a:t>
            </a:r>
            <a:r>
              <a:rPr lang="zh-CN" altLang="zh-CN" sz="1200" kern="0" dirty="0">
                <a:effectLst/>
                <a:latin typeface="inherit"/>
                <a:ea typeface="宋体" panose="02010600030101010101" pitchFamily="2" charset="-122"/>
                <a:cs typeface="Arial" panose="020B0604020202020204" pitchFamily="34" charset="0"/>
              </a:rPr>
              <a:t>所支持的</a:t>
            </a:r>
            <a:r>
              <a:rPr lang="en-US" altLang="zh-CN" sz="1200" kern="0" dirty="0">
                <a:effectLst/>
                <a:latin typeface="inherit"/>
                <a:ea typeface="宋体" panose="02010600030101010101" pitchFamily="2" charset="-122"/>
                <a:cs typeface="Arial" panose="020B0604020202020204" pitchFamily="34" charset="0"/>
              </a:rPr>
              <a:t> ServerType </a:t>
            </a:r>
            <a:r>
              <a:rPr lang="zh-CN" altLang="zh-CN" sz="1200" kern="0" dirty="0">
                <a:effectLst/>
                <a:latin typeface="inherit"/>
                <a:ea typeface="宋体" panose="02010600030101010101" pitchFamily="2" charset="-122"/>
                <a:cs typeface="Arial" panose="020B0604020202020204" pitchFamily="34" charset="0"/>
              </a:rPr>
              <a:t>是</a:t>
            </a:r>
            <a:r>
              <a:rPr lang="en-US" altLang="zh-CN" sz="1200" kern="0" dirty="0">
                <a:effectLst/>
                <a:latin typeface="inherit"/>
                <a:ea typeface="宋体" panose="02010600030101010101" pitchFamily="2" charset="-122"/>
                <a:cs typeface="Arial" panose="020B0604020202020204" pitchFamily="34" charset="0"/>
              </a:rPr>
              <a:t> DNS</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200" kern="0" dirty="0">
                <a:effectLst/>
                <a:latin typeface="inherit"/>
                <a:ea typeface="宋体" panose="02010600030101010101" pitchFamily="2" charset="-122"/>
                <a:cs typeface="Arial" panose="020B0604020202020204" pitchFamily="34" charset="0"/>
              </a:rPr>
              <a:t>Plugin </a:t>
            </a:r>
            <a:r>
              <a:rPr lang="zh-CN" altLang="zh-CN" sz="1200" kern="0" dirty="0">
                <a:effectLst/>
                <a:latin typeface="inherit"/>
                <a:ea typeface="宋体" panose="02010600030101010101" pitchFamily="2" charset="-122"/>
                <a:cs typeface="Arial" panose="020B0604020202020204" pitchFamily="34" charset="0"/>
              </a:rPr>
              <a:t>的</a:t>
            </a:r>
            <a:r>
              <a:rPr lang="en-US" altLang="zh-CN" sz="1200" kern="0" dirty="0">
                <a:effectLst/>
                <a:latin typeface="inherit"/>
                <a:ea typeface="宋体" panose="02010600030101010101" pitchFamily="2" charset="-122"/>
                <a:cs typeface="Arial" panose="020B0604020202020204" pitchFamily="34" charset="0"/>
              </a:rPr>
              <a:t> </a:t>
            </a:r>
            <a:r>
              <a:rPr lang="en-US" altLang="zh-CN" sz="1200" kern="0" dirty="0">
                <a:effectLst/>
                <a:latin typeface="Consolas" panose="020B0609020204030204" pitchFamily="49" charset="0"/>
                <a:ea typeface="宋体" panose="02010600030101010101" pitchFamily="2" charset="-122"/>
                <a:cs typeface="宋体" panose="02010600030101010101" pitchFamily="2" charset="-122"/>
              </a:rPr>
              <a:t>Action</a:t>
            </a:r>
            <a:r>
              <a:rPr lang="zh-CN" altLang="zh-CN" sz="1200" kern="0" dirty="0">
                <a:effectLst/>
                <a:latin typeface="inherit"/>
                <a:ea typeface="宋体" panose="02010600030101010101" pitchFamily="2" charset="-122"/>
                <a:cs typeface="Arial" panose="020B0604020202020204" pitchFamily="34" charset="0"/>
              </a:rPr>
              <a:t>，即初始化函数。这里只是注册，并没有运行过</a:t>
            </a:r>
            <a:r>
              <a:rPr lang="en-US" altLang="zh-CN" sz="1200" dirty="0">
                <a:effectLst/>
                <a:latin typeface="Arial" panose="020B0604020202020204" pitchFamily="34" charset="0"/>
                <a:ea typeface="宋体" panose="02010600030101010101" pitchFamily="2" charset="-122"/>
                <a:cs typeface="宋体" panose="02010600030101010101" pitchFamily="2" charset="-122"/>
              </a:rPr>
              <a:t>Plugin </a:t>
            </a:r>
            <a:r>
              <a:rPr lang="zh-CN" altLang="zh-CN" sz="1200" dirty="0">
                <a:effectLst/>
                <a:latin typeface="Arial" panose="020B0604020202020204" pitchFamily="34" charset="0"/>
                <a:ea typeface="宋体" panose="02010600030101010101" pitchFamily="2" charset="-122"/>
                <a:cs typeface="Arial" panose="020B0604020202020204" pitchFamily="34" charset="0"/>
              </a:rPr>
              <a:t>中的</a:t>
            </a:r>
            <a:r>
              <a:rPr lang="en-US" altLang="zh-CN" sz="1200" dirty="0">
                <a:effectLst/>
                <a:latin typeface="Arial" panose="020B0604020202020204" pitchFamily="34" charset="0"/>
                <a:ea typeface="宋体" panose="02010600030101010101" pitchFamily="2" charset="-122"/>
                <a:cs typeface="宋体" panose="02010600030101010101" pitchFamily="2" charset="-122"/>
              </a:rPr>
              <a:t> </a:t>
            </a:r>
            <a:r>
              <a:rPr lang="en-US" altLang="zh-CN" sz="1200" dirty="0" err="1">
                <a:effectLst/>
                <a:latin typeface="Consolas" panose="020B0609020204030204" pitchFamily="49" charset="0"/>
                <a:ea typeface="宋体" panose="02010600030101010101" pitchFamily="2" charset="-122"/>
                <a:cs typeface="宋体" panose="02010600030101010101" pitchFamily="2" charset="-122"/>
              </a:rPr>
              <a:t>init</a:t>
            </a:r>
            <a:r>
              <a:rPr lang="en-US" altLang="zh-CN" sz="1200" dirty="0">
                <a:effectLst/>
                <a:latin typeface="Consolas" panose="020B0609020204030204" pitchFamily="49" charset="0"/>
                <a:ea typeface="宋体" panose="02010600030101010101" pitchFamily="2" charset="-122"/>
                <a:cs typeface="宋体" panose="02010600030101010101" pitchFamily="2" charset="-122"/>
              </a:rPr>
              <a:t>()</a:t>
            </a:r>
            <a:r>
              <a:rPr lang="en-US" altLang="zh-CN" sz="1200" dirty="0">
                <a:effectLst/>
                <a:latin typeface="Arial" panose="020B0604020202020204" pitchFamily="34" charset="0"/>
                <a:ea typeface="宋体" panose="02010600030101010101" pitchFamily="2" charset="-122"/>
                <a:cs typeface="宋体" panose="02010600030101010101" pitchFamily="2" charset="-122"/>
              </a:rPr>
              <a:t> </a:t>
            </a:r>
            <a:r>
              <a:rPr lang="zh-CN" altLang="zh-CN" sz="1200" dirty="0">
                <a:effectLst/>
                <a:latin typeface="Arial" panose="020B0604020202020204" pitchFamily="34" charset="0"/>
                <a:ea typeface="宋体" panose="02010600030101010101" pitchFamily="2" charset="-122"/>
                <a:cs typeface="Arial" panose="020B0604020202020204" pitchFamily="34" charset="0"/>
              </a:rPr>
              <a:t>做的事情很简单，就是调用</a:t>
            </a:r>
            <a:r>
              <a:rPr lang="en-US" altLang="zh-CN" sz="1200" dirty="0">
                <a:effectLst/>
                <a:latin typeface="Arial" panose="020B0604020202020204" pitchFamily="34" charset="0"/>
                <a:ea typeface="宋体" panose="02010600030101010101" pitchFamily="2" charset="-122"/>
                <a:cs typeface="宋体" panose="02010600030101010101" pitchFamily="2" charset="-122"/>
              </a:rPr>
              <a:t> </a:t>
            </a:r>
            <a:r>
              <a:rPr lang="en-US" altLang="zh-CN" sz="1200" dirty="0" err="1">
                <a:effectLst/>
                <a:latin typeface="Consolas" panose="020B0609020204030204" pitchFamily="49" charset="0"/>
                <a:ea typeface="宋体" panose="02010600030101010101" pitchFamily="2" charset="-122"/>
                <a:cs typeface="宋体" panose="02010600030101010101" pitchFamily="2" charset="-122"/>
              </a:rPr>
              <a:t>coredns.plugin.Register</a:t>
            </a:r>
            <a:r>
              <a:rPr lang="en-US" altLang="zh-CN" sz="1200" dirty="0">
                <a:effectLst/>
                <a:latin typeface="Arial" panose="020B0604020202020204" pitchFamily="34" charset="0"/>
                <a:ea typeface="宋体" panose="02010600030101010101" pitchFamily="2" charset="-122"/>
                <a:cs typeface="宋体" panose="02010600030101010101" pitchFamily="2" charset="-122"/>
              </a:rPr>
              <a:t> </a:t>
            </a:r>
            <a:r>
              <a:rPr lang="zh-CN" altLang="zh-CN" sz="1200" dirty="0">
                <a:effectLst/>
                <a:latin typeface="Arial" panose="020B0604020202020204" pitchFamily="34" charset="0"/>
                <a:ea typeface="宋体" panose="02010600030101010101" pitchFamily="2" charset="-122"/>
                <a:cs typeface="Arial" panose="020B0604020202020204" pitchFamily="34" charset="0"/>
              </a:rPr>
              <a:t>函数，将</a:t>
            </a:r>
            <a:r>
              <a:rPr lang="en-US" altLang="zh-CN" sz="1200" dirty="0">
                <a:effectLst/>
                <a:latin typeface="Arial" panose="020B0604020202020204" pitchFamily="34" charset="0"/>
                <a:ea typeface="宋体" panose="02010600030101010101" pitchFamily="2" charset="-122"/>
                <a:cs typeface="宋体" panose="02010600030101010101" pitchFamily="2" charset="-122"/>
              </a:rPr>
              <a:t> Plugin </a:t>
            </a:r>
            <a:r>
              <a:rPr lang="zh-CN" altLang="zh-CN" sz="1200" dirty="0">
                <a:effectLst/>
                <a:latin typeface="Arial" panose="020B0604020202020204" pitchFamily="34" charset="0"/>
                <a:ea typeface="宋体" panose="02010600030101010101" pitchFamily="2" charset="-122"/>
                <a:cs typeface="Arial" panose="020B0604020202020204" pitchFamily="34" charset="0"/>
              </a:rPr>
              <a:t>注册到</a:t>
            </a:r>
            <a:r>
              <a:rPr lang="en-US" altLang="zh-CN" sz="1200" dirty="0">
                <a:effectLst/>
                <a:latin typeface="Arial" panose="020B0604020202020204" pitchFamily="34" charset="0"/>
                <a:ea typeface="宋体" panose="02010600030101010101" pitchFamily="2" charset="-122"/>
                <a:cs typeface="宋体" panose="02010600030101010101" pitchFamily="2" charset="-122"/>
              </a:rPr>
              <a:t> caddy </a:t>
            </a:r>
            <a:r>
              <a:rPr lang="zh-CN" altLang="zh-CN" sz="1200" dirty="0">
                <a:effectLst/>
                <a:latin typeface="Arial" panose="020B0604020202020204" pitchFamily="34" charset="0"/>
                <a:ea typeface="宋体" panose="02010600030101010101" pitchFamily="2" charset="-122"/>
                <a:cs typeface="Arial" panose="020B0604020202020204" pitchFamily="34" charset="0"/>
              </a:rPr>
              <a:t>中去，告诉</a:t>
            </a:r>
            <a:r>
              <a:rPr lang="en-US" altLang="zh-CN" sz="1200" dirty="0">
                <a:effectLst/>
                <a:latin typeface="Arial" panose="020B0604020202020204" pitchFamily="34" charset="0"/>
                <a:ea typeface="宋体" panose="02010600030101010101" pitchFamily="2" charset="-122"/>
                <a:cs typeface="宋体" panose="02010600030101010101" pitchFamily="2" charset="-122"/>
              </a:rPr>
              <a:t> caddy </a:t>
            </a:r>
            <a:r>
              <a:rPr lang="zh-CN" altLang="zh-CN" sz="1200" dirty="0">
                <a:effectLst/>
                <a:latin typeface="Arial" panose="020B0604020202020204" pitchFamily="34" charset="0"/>
                <a:ea typeface="宋体" panose="02010600030101010101" pitchFamily="2" charset="-122"/>
                <a:cs typeface="Arial" panose="020B0604020202020204" pitchFamily="34" charset="0"/>
              </a:rPr>
              <a:t>两个事情：</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l" fontAlgn="base">
              <a:buFont typeface="+mj-lt"/>
              <a:buAutoNum type="arabicPeriod"/>
            </a:pPr>
            <a:r>
              <a:rPr lang="zh-CN" altLang="zh-CN" sz="1200" kern="0" dirty="0">
                <a:effectLst/>
                <a:latin typeface="inherit"/>
                <a:ea typeface="宋体" panose="02010600030101010101" pitchFamily="2" charset="-122"/>
                <a:cs typeface="Arial" panose="020B0604020202020204" pitchFamily="34" charset="0"/>
              </a:rPr>
              <a:t>这个</a:t>
            </a:r>
            <a:r>
              <a:rPr lang="en-US" altLang="zh-CN" sz="1200" kern="0" dirty="0">
                <a:effectLst/>
                <a:latin typeface="inherit"/>
                <a:ea typeface="宋体" panose="02010600030101010101" pitchFamily="2" charset="-122"/>
                <a:cs typeface="Arial" panose="020B0604020202020204" pitchFamily="34" charset="0"/>
              </a:rPr>
              <a:t> Plugin </a:t>
            </a:r>
            <a:r>
              <a:rPr lang="zh-CN" altLang="zh-CN" sz="1200" kern="0" dirty="0">
                <a:effectLst/>
                <a:latin typeface="inherit"/>
                <a:ea typeface="宋体" panose="02010600030101010101" pitchFamily="2" charset="-122"/>
                <a:cs typeface="Arial" panose="020B0604020202020204" pitchFamily="34" charset="0"/>
              </a:rPr>
              <a:t>所支持的</a:t>
            </a:r>
            <a:r>
              <a:rPr lang="en-US" altLang="zh-CN" sz="1200" kern="0" dirty="0">
                <a:effectLst/>
                <a:latin typeface="inherit"/>
                <a:ea typeface="宋体" panose="02010600030101010101" pitchFamily="2" charset="-122"/>
                <a:cs typeface="Arial" panose="020B0604020202020204" pitchFamily="34" charset="0"/>
              </a:rPr>
              <a:t> ServerType </a:t>
            </a:r>
            <a:r>
              <a:rPr lang="zh-CN" altLang="zh-CN" sz="1200" kern="0" dirty="0">
                <a:effectLst/>
                <a:latin typeface="inherit"/>
                <a:ea typeface="宋体" panose="02010600030101010101" pitchFamily="2" charset="-122"/>
                <a:cs typeface="Arial" panose="020B0604020202020204" pitchFamily="34" charset="0"/>
              </a:rPr>
              <a:t>是</a:t>
            </a:r>
            <a:r>
              <a:rPr lang="en-US" altLang="zh-CN" sz="1200" kern="0" dirty="0">
                <a:effectLst/>
                <a:latin typeface="inherit"/>
                <a:ea typeface="宋体" panose="02010600030101010101" pitchFamily="2" charset="-122"/>
                <a:cs typeface="Arial" panose="020B0604020202020204" pitchFamily="34" charset="0"/>
              </a:rPr>
              <a:t> DNS</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200" kern="0" dirty="0">
                <a:effectLst/>
                <a:latin typeface="inherit"/>
                <a:ea typeface="宋体" panose="02010600030101010101" pitchFamily="2" charset="-122"/>
                <a:cs typeface="Arial" panose="020B0604020202020204" pitchFamily="34" charset="0"/>
              </a:rPr>
              <a:t>Plugin </a:t>
            </a:r>
            <a:r>
              <a:rPr lang="zh-CN" altLang="zh-CN" sz="1200" kern="0" dirty="0">
                <a:effectLst/>
                <a:latin typeface="inherit"/>
                <a:ea typeface="宋体" panose="02010600030101010101" pitchFamily="2" charset="-122"/>
                <a:cs typeface="Arial" panose="020B0604020202020204" pitchFamily="34" charset="0"/>
              </a:rPr>
              <a:t>的</a:t>
            </a:r>
            <a:r>
              <a:rPr lang="en-US" altLang="zh-CN" sz="1200" kern="0" dirty="0">
                <a:effectLst/>
                <a:latin typeface="inherit"/>
                <a:ea typeface="宋体" panose="02010600030101010101" pitchFamily="2" charset="-122"/>
                <a:cs typeface="Arial" panose="020B0604020202020204" pitchFamily="34" charset="0"/>
              </a:rPr>
              <a:t> </a:t>
            </a:r>
            <a:r>
              <a:rPr lang="en-US" altLang="zh-CN" sz="1200" kern="0" dirty="0">
                <a:effectLst/>
                <a:latin typeface="Consolas" panose="020B0609020204030204" pitchFamily="49" charset="0"/>
                <a:ea typeface="宋体" panose="02010600030101010101" pitchFamily="2" charset="-122"/>
                <a:cs typeface="宋体" panose="02010600030101010101" pitchFamily="2" charset="-122"/>
              </a:rPr>
              <a:t>Action</a:t>
            </a:r>
            <a:r>
              <a:rPr lang="zh-CN" altLang="zh-CN" sz="1200" kern="0" dirty="0">
                <a:effectLst/>
                <a:latin typeface="inherit"/>
                <a:ea typeface="宋体" panose="02010600030101010101" pitchFamily="2" charset="-122"/>
                <a:cs typeface="Arial" panose="020B0604020202020204" pitchFamily="34" charset="0"/>
              </a:rPr>
              <a:t>，即初始化函数。这里只是注册，并没有运行</a:t>
            </a:r>
            <a:endParaRPr lang="zh-CN" altLang="en-US" sz="1200" dirty="0"/>
          </a:p>
        </p:txBody>
      </p:sp>
      <p:sp>
        <p:nvSpPr>
          <p:cNvPr id="22" name="文本框 21">
            <a:extLst>
              <a:ext uri="{FF2B5EF4-FFF2-40B4-BE49-F238E27FC236}">
                <a16:creationId xmlns:a16="http://schemas.microsoft.com/office/drawing/2014/main" id="{33E1A919-F557-E523-7EA7-D2A49B634DA2}"/>
              </a:ext>
            </a:extLst>
          </p:cNvPr>
          <p:cNvSpPr txBox="1"/>
          <p:nvPr/>
        </p:nvSpPr>
        <p:spPr>
          <a:xfrm>
            <a:off x="4626503" y="3555700"/>
            <a:ext cx="2608406" cy="369332"/>
          </a:xfrm>
          <a:prstGeom prst="rect">
            <a:avLst/>
          </a:prstGeom>
          <a:noFill/>
        </p:spPr>
        <p:txBody>
          <a:bodyPr wrap="none" rtlCol="0">
            <a:spAutoFit/>
          </a:bodyPr>
          <a:lstStyle/>
          <a:p>
            <a:r>
              <a:rPr lang="en-US" altLang="zh-CN" dirty="0"/>
              <a:t>2.1.2 Register</a:t>
            </a:r>
            <a:r>
              <a:rPr lang="zh-CN" altLang="en-US" dirty="0"/>
              <a:t>中</a:t>
            </a:r>
            <a:r>
              <a:rPr lang="en-US" altLang="zh-CN" dirty="0" err="1"/>
              <a:t>init</a:t>
            </a:r>
            <a:r>
              <a:rPr lang="zh-CN" altLang="en-US" dirty="0"/>
              <a:t>函数</a:t>
            </a:r>
          </a:p>
        </p:txBody>
      </p:sp>
      <p:sp>
        <p:nvSpPr>
          <p:cNvPr id="23" name="文本框 22">
            <a:extLst>
              <a:ext uri="{FF2B5EF4-FFF2-40B4-BE49-F238E27FC236}">
                <a16:creationId xmlns:a16="http://schemas.microsoft.com/office/drawing/2014/main" id="{4FB55D58-4C05-39C6-BE90-76EE6CC55904}"/>
              </a:ext>
            </a:extLst>
          </p:cNvPr>
          <p:cNvSpPr txBox="1"/>
          <p:nvPr/>
        </p:nvSpPr>
        <p:spPr>
          <a:xfrm>
            <a:off x="-21488" y="3570590"/>
            <a:ext cx="2390398" cy="369332"/>
          </a:xfrm>
          <a:prstGeom prst="rect">
            <a:avLst/>
          </a:prstGeom>
          <a:noFill/>
        </p:spPr>
        <p:txBody>
          <a:bodyPr wrap="none" rtlCol="0">
            <a:spAutoFit/>
          </a:bodyPr>
          <a:lstStyle/>
          <a:p>
            <a:r>
              <a:rPr lang="en-US" altLang="zh-CN" dirty="0"/>
              <a:t>2.1.1 Plugin</a:t>
            </a:r>
            <a:r>
              <a:rPr lang="zh-CN" altLang="en-US" dirty="0"/>
              <a:t>中</a:t>
            </a:r>
            <a:r>
              <a:rPr lang="en-US" altLang="zh-CN" dirty="0" err="1"/>
              <a:t>init</a:t>
            </a:r>
            <a:r>
              <a:rPr lang="zh-CN" altLang="en-US" dirty="0"/>
              <a:t>函数</a:t>
            </a:r>
          </a:p>
        </p:txBody>
      </p:sp>
      <p:graphicFrame>
        <p:nvGraphicFramePr>
          <p:cNvPr id="25" name="对象 24">
            <a:extLst>
              <a:ext uri="{FF2B5EF4-FFF2-40B4-BE49-F238E27FC236}">
                <a16:creationId xmlns:a16="http://schemas.microsoft.com/office/drawing/2014/main" id="{582394E7-F058-5A0B-0AFE-32E5E31AAD36}"/>
              </a:ext>
            </a:extLst>
          </p:cNvPr>
          <p:cNvGraphicFramePr>
            <a:graphicFrameLocks noChangeAspect="1"/>
          </p:cNvGraphicFramePr>
          <p:nvPr>
            <p:extLst>
              <p:ext uri="{D42A27DB-BD31-4B8C-83A1-F6EECF244321}">
                <p14:modId xmlns:p14="http://schemas.microsoft.com/office/powerpoint/2010/main" val="2355793996"/>
              </p:ext>
            </p:extLst>
          </p:nvPr>
        </p:nvGraphicFramePr>
        <p:xfrm>
          <a:off x="4562475" y="3419475"/>
          <a:ext cx="19050" cy="19050"/>
        </p:xfrm>
        <a:graphic>
          <a:graphicData uri="http://schemas.openxmlformats.org/presentationml/2006/ole">
            <mc:AlternateContent xmlns:mc="http://schemas.openxmlformats.org/markup-compatibility/2006">
              <mc:Choice xmlns:v="urn:schemas-microsoft-com:vml" Requires="v">
                <p:oleObj name="HTML Document" r:id="rId4" imgW="0" imgH="0" progId="htmlfile">
                  <p:link updateAutomatic="1"/>
                </p:oleObj>
              </mc:Choice>
              <mc:Fallback>
                <p:oleObj name="HTML Document" r:id="rId4" imgW="0" imgH="0" progId="htmlfile">
                  <p:link updateAutomatic="1"/>
                  <p:pic>
                    <p:nvPicPr>
                      <p:cNvPr id="0" name=""/>
                      <p:cNvPicPr/>
                      <p:nvPr/>
                    </p:nvPicPr>
                    <p:blipFill>
                      <a:blip r:embed="rId5"/>
                      <a:stretch>
                        <a:fillRect/>
                      </a:stretch>
                    </p:blipFill>
                    <p:spPr>
                      <a:xfrm>
                        <a:off x="4562475" y="3419475"/>
                        <a:ext cx="19050" cy="19050"/>
                      </a:xfrm>
                      <a:prstGeom prst="rect">
                        <a:avLst/>
                      </a:prstGeom>
                    </p:spPr>
                  </p:pic>
                </p:oleObj>
              </mc:Fallback>
            </mc:AlternateContent>
          </a:graphicData>
        </a:graphic>
      </p:graphicFrame>
      <p:graphicFrame>
        <p:nvGraphicFramePr>
          <p:cNvPr id="28" name="对象 27">
            <a:extLst>
              <a:ext uri="{FF2B5EF4-FFF2-40B4-BE49-F238E27FC236}">
                <a16:creationId xmlns:a16="http://schemas.microsoft.com/office/drawing/2014/main" id="{E5629F12-BDC3-CB6C-9C47-A0EC502647AD}"/>
              </a:ext>
            </a:extLst>
          </p:cNvPr>
          <p:cNvGraphicFramePr>
            <a:graphicFrameLocks noChangeAspect="1"/>
          </p:cNvGraphicFramePr>
          <p:nvPr>
            <p:extLst>
              <p:ext uri="{D42A27DB-BD31-4B8C-83A1-F6EECF244321}">
                <p14:modId xmlns:p14="http://schemas.microsoft.com/office/powerpoint/2010/main" val="441780710"/>
              </p:ext>
            </p:extLst>
          </p:nvPr>
        </p:nvGraphicFramePr>
        <p:xfrm>
          <a:off x="47315" y="5969733"/>
          <a:ext cx="1126396" cy="728068"/>
        </p:xfrm>
        <a:graphic>
          <a:graphicData uri="http://schemas.openxmlformats.org/presentationml/2006/ole">
            <mc:AlternateContent xmlns:mc="http://schemas.openxmlformats.org/markup-compatibility/2006">
              <mc:Choice xmlns:v="urn:schemas-microsoft-com:vml" Requires="v">
                <p:oleObj name="包装程序外壳对象" showAsIcon="1" r:id="rId6" imgW="677160" imgH="437400" progId="Package">
                  <p:embed/>
                </p:oleObj>
              </mc:Choice>
              <mc:Fallback>
                <p:oleObj name="包装程序外壳对象" showAsIcon="1" r:id="rId6" imgW="677160" imgH="437400" progId="Package">
                  <p:embed/>
                  <p:pic>
                    <p:nvPicPr>
                      <p:cNvPr id="0" name=""/>
                      <p:cNvPicPr/>
                      <p:nvPr/>
                    </p:nvPicPr>
                    <p:blipFill>
                      <a:blip r:embed="rId7"/>
                      <a:stretch>
                        <a:fillRect/>
                      </a:stretch>
                    </p:blipFill>
                    <p:spPr>
                      <a:xfrm>
                        <a:off x="47315" y="5969733"/>
                        <a:ext cx="1126396" cy="728068"/>
                      </a:xfrm>
                      <a:prstGeom prst="rect">
                        <a:avLst/>
                      </a:prstGeom>
                    </p:spPr>
                  </p:pic>
                </p:oleObj>
              </mc:Fallback>
            </mc:AlternateContent>
          </a:graphicData>
        </a:graphic>
      </p:graphicFrame>
      <p:sp>
        <p:nvSpPr>
          <p:cNvPr id="39" name="文本框 38">
            <a:extLst>
              <a:ext uri="{FF2B5EF4-FFF2-40B4-BE49-F238E27FC236}">
                <a16:creationId xmlns:a16="http://schemas.microsoft.com/office/drawing/2014/main" id="{BC858969-B12C-E468-CCB2-4B02868B8B12}"/>
              </a:ext>
            </a:extLst>
          </p:cNvPr>
          <p:cNvSpPr txBox="1"/>
          <p:nvPr/>
        </p:nvSpPr>
        <p:spPr>
          <a:xfrm>
            <a:off x="4355976" y="3856217"/>
            <a:ext cx="4619296" cy="1556836"/>
          </a:xfrm>
          <a:prstGeom prst="rect">
            <a:avLst/>
          </a:prstGeom>
          <a:noFill/>
        </p:spPr>
        <p:txBody>
          <a:bodyPr wrap="square">
            <a:spAutoFit/>
          </a:bodyPr>
          <a:lstStyle/>
          <a:p>
            <a:pPr algn="l" fontAlgn="base">
              <a:spcAft>
                <a:spcPts val="1080"/>
              </a:spcAft>
            </a:pPr>
            <a:r>
              <a:rPr kumimoji="0" lang="zh-CN" altLang="zh-CN" sz="1200" b="0" i="0" u="none" strike="noStrike" cap="none" normalizeH="0" baseline="0" dirty="0">
                <a:ln>
                  <a:noFill/>
                </a:ln>
                <a:effectLst/>
                <a:latin typeface="Arial" panose="020B0604020202020204" pitchFamily="34" charset="0"/>
                <a:ea typeface="等线" panose="02010600030101010101" pitchFamily="2" charset="-122"/>
                <a:cs typeface="Arial" panose="020B0604020202020204" pitchFamily="34" charset="0"/>
              </a:rPr>
              <a:t>主要的动作是使用</a:t>
            </a:r>
            <a:r>
              <a:rPr kumimoji="0" lang="zh-CN" altLang="en-US" sz="1200" b="0" i="0" u="none" strike="noStrike" cap="none" normalizeH="0" baseline="0" dirty="0">
                <a:ln>
                  <a:noFill/>
                </a:ln>
                <a:effectLst/>
                <a:latin typeface="Arial" panose="020B0604020202020204" pitchFamily="34" charset="0"/>
                <a:ea typeface="等线" panose="02010600030101010101" pitchFamily="2" charset="-122"/>
                <a:cs typeface="Arial" panose="020B0604020202020204" pitchFamily="34" charset="0"/>
              </a:rPr>
              <a:t> </a:t>
            </a:r>
            <a:r>
              <a:rPr kumimoji="0" lang="en-US" altLang="zh-CN" sz="1200" b="0" i="0" u="none" strike="noStrike" cap="none" normalizeH="0" baseline="0" dirty="0">
                <a:ln>
                  <a:noFill/>
                </a:ln>
                <a:effectLst/>
                <a:latin typeface="Arial" panose="020B0604020202020204" pitchFamily="34" charset="0"/>
                <a:ea typeface="等线" panose="02010600030101010101" pitchFamily="2" charset="-122"/>
                <a:cs typeface="Arial" panose="020B0604020202020204" pitchFamily="34" charset="0"/>
              </a:rPr>
              <a:t>caddy </a:t>
            </a:r>
            <a:r>
              <a:rPr kumimoji="0" lang="zh-CN" altLang="en-US" sz="1200" b="0" i="0" u="none" strike="noStrike" cap="none" normalizeH="0" baseline="0" dirty="0">
                <a:ln>
                  <a:noFill/>
                </a:ln>
                <a:effectLst/>
                <a:latin typeface="Arial" panose="020B0604020202020204" pitchFamily="34" charset="0"/>
                <a:ea typeface="等线" panose="02010600030101010101" pitchFamily="2" charset="-122"/>
                <a:cs typeface="Arial" panose="020B0604020202020204" pitchFamily="34" charset="0"/>
              </a:rPr>
              <a:t>的接口</a:t>
            </a:r>
            <a:r>
              <a:rPr kumimoji="0" lang="zh-CN" altLang="en-US" sz="1200" b="0" i="0" u="none" strike="noStrike" cap="none" normalizeH="0" baseline="0" dirty="0">
                <a:ln>
                  <a:noFill/>
                </a:ln>
                <a:effectLst/>
                <a:latin typeface="等线" panose="02010600030101010101" pitchFamily="2" charset="-122"/>
                <a:ea typeface="等线" panose="02010600030101010101" pitchFamily="2" charset="-122"/>
                <a:cs typeface="Arial" panose="020B0604020202020204" pitchFamily="34" charset="0"/>
              </a:rPr>
              <a:t> </a:t>
            </a:r>
            <a:r>
              <a:rPr kumimoji="0" lang="en-US" altLang="zh-CN" sz="1200" b="0" i="0" u="none" strike="noStrike" cap="none" normalizeH="0" baseline="0" dirty="0" err="1">
                <a:ln>
                  <a:noFill/>
                </a:ln>
                <a:effectLst/>
                <a:latin typeface="Consolas" panose="020B0609020204030204" pitchFamily="49" charset="0"/>
                <a:ea typeface="宋体" panose="02010600030101010101" pitchFamily="2" charset="-122"/>
                <a:cs typeface="宋体" panose="02010600030101010101" pitchFamily="2" charset="-122"/>
              </a:rPr>
              <a:t>caddy.RegisterServerType</a:t>
            </a:r>
            <a:r>
              <a:rPr kumimoji="0" lang="zh-CN" altLang="en-US" sz="1200" b="0" i="0" u="none" strike="noStrike" cap="none" normalizeH="0" baseline="0" dirty="0">
                <a:ln>
                  <a:noFill/>
                </a:ln>
                <a:effectLst/>
                <a:latin typeface="Arial" panose="020B0604020202020204" pitchFamily="34" charset="0"/>
                <a:ea typeface="等线" panose="02010600030101010101" pitchFamily="2" charset="-122"/>
                <a:cs typeface="Arial" panose="020B0604020202020204" pitchFamily="34" charset="0"/>
              </a:rPr>
              <a:t>注册上了一个新的 </a:t>
            </a:r>
            <a:r>
              <a:rPr kumimoji="0" lang="en-US" altLang="zh-CN" sz="1200" b="0" i="0" u="none" strike="noStrike" cap="none" normalizeH="0" baseline="0" dirty="0">
                <a:ln>
                  <a:noFill/>
                </a:ln>
                <a:effectLst/>
                <a:latin typeface="Arial" panose="020B0604020202020204" pitchFamily="34" charset="0"/>
                <a:ea typeface="等线" panose="02010600030101010101" pitchFamily="2" charset="-122"/>
                <a:cs typeface="Arial" panose="020B0604020202020204" pitchFamily="34" charset="0"/>
              </a:rPr>
              <a:t>Server </a:t>
            </a:r>
            <a:r>
              <a:rPr kumimoji="0" lang="zh-CN" altLang="en-US" sz="1200" b="0" i="0" u="none" strike="noStrike" cap="none" normalizeH="0" baseline="0" dirty="0">
                <a:ln>
                  <a:noFill/>
                </a:ln>
                <a:effectLst/>
                <a:latin typeface="Arial" panose="020B0604020202020204" pitchFamily="34" charset="0"/>
                <a:ea typeface="等线" panose="02010600030101010101" pitchFamily="2" charset="-122"/>
                <a:cs typeface="Arial" panose="020B0604020202020204" pitchFamily="34" charset="0"/>
              </a:rPr>
              <a:t>类型</a:t>
            </a:r>
            <a:r>
              <a:rPr lang="zh-CN" altLang="zh-CN" sz="1200" kern="0" dirty="0">
                <a:effectLst/>
                <a:latin typeface="Arial" panose="020B0604020202020204" pitchFamily="34" charset="0"/>
                <a:ea typeface="宋体" panose="02010600030101010101" pitchFamily="2" charset="-122"/>
                <a:cs typeface="Arial" panose="020B0604020202020204" pitchFamily="34" charset="0"/>
              </a:rPr>
              <a:t>要按照</a:t>
            </a:r>
            <a:r>
              <a:rPr lang="en-US" altLang="zh-CN" sz="1200" kern="0" dirty="0">
                <a:effectLst/>
                <a:latin typeface="Arial" panose="020B0604020202020204" pitchFamily="34" charset="0"/>
                <a:ea typeface="宋体" panose="02010600030101010101" pitchFamily="2" charset="-122"/>
                <a:cs typeface="Times New Roman" panose="02020603050405020304" pitchFamily="18" charset="0"/>
              </a:rPr>
              <a:t> caddy </a:t>
            </a:r>
            <a:r>
              <a:rPr lang="zh-CN" altLang="zh-CN" sz="1200" kern="0" dirty="0">
                <a:effectLst/>
                <a:latin typeface="Arial" panose="020B0604020202020204" pitchFamily="34" charset="0"/>
                <a:ea typeface="宋体" panose="02010600030101010101" pitchFamily="2" charset="-122"/>
                <a:cs typeface="Arial" panose="020B0604020202020204" pitchFamily="34" charset="0"/>
              </a:rPr>
              <a:t>的接口告诉</a:t>
            </a:r>
            <a:r>
              <a:rPr lang="en-US" altLang="zh-CN" sz="1200" kern="0" dirty="0">
                <a:effectLst/>
                <a:latin typeface="Arial" panose="020B0604020202020204" pitchFamily="34" charset="0"/>
                <a:ea typeface="宋体" panose="02010600030101010101" pitchFamily="2" charset="-122"/>
                <a:cs typeface="Times New Roman" panose="02020603050405020304" pitchFamily="18" charset="0"/>
              </a:rPr>
              <a:t> caddy</a:t>
            </a:r>
            <a:r>
              <a:rPr lang="zh-CN" altLang="zh-CN" sz="1200" kern="0" dirty="0">
                <a:effectLst/>
                <a:latin typeface="Arial" panose="020B0604020202020204" pitchFamily="34" charset="0"/>
                <a:ea typeface="宋体" panose="02010600030101010101" pitchFamily="2" charset="-122"/>
                <a:cs typeface="Arial" panose="020B0604020202020204" pitchFamily="34" charset="0"/>
              </a:rPr>
              <a:t>：</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l" fontAlgn="base">
              <a:buFont typeface="+mj-lt"/>
              <a:buAutoNum type="arabicPeriod"/>
            </a:pPr>
            <a:r>
              <a:rPr lang="en-US" altLang="zh-CN" sz="1200" kern="0" dirty="0">
                <a:effectLst/>
                <a:latin typeface="inherit"/>
                <a:ea typeface="宋体" panose="02010600030101010101" pitchFamily="2" charset="-122"/>
                <a:cs typeface="Arial" panose="020B0604020202020204" pitchFamily="34" charset="0"/>
              </a:rPr>
              <a:t>Directives: </a:t>
            </a:r>
            <a:r>
              <a:rPr lang="zh-CN" altLang="zh-CN" sz="1200" kern="0" dirty="0">
                <a:effectLst/>
                <a:latin typeface="inherit"/>
                <a:ea typeface="宋体" panose="02010600030101010101" pitchFamily="2" charset="-122"/>
                <a:cs typeface="Arial" panose="020B0604020202020204" pitchFamily="34" charset="0"/>
              </a:rPr>
              <a:t>新的</a:t>
            </a:r>
            <a:r>
              <a:rPr lang="en-US" altLang="zh-CN" sz="1200" kern="0" dirty="0">
                <a:effectLst/>
                <a:latin typeface="inherit"/>
                <a:ea typeface="宋体" panose="02010600030101010101" pitchFamily="2" charset="-122"/>
                <a:cs typeface="Arial" panose="020B0604020202020204" pitchFamily="34" charset="0"/>
              </a:rPr>
              <a:t> ServerType </a:t>
            </a:r>
            <a:r>
              <a:rPr lang="zh-CN" altLang="zh-CN" sz="1200" kern="0" dirty="0">
                <a:effectLst/>
                <a:latin typeface="inherit"/>
                <a:ea typeface="宋体" panose="02010600030101010101" pitchFamily="2" charset="-122"/>
                <a:cs typeface="Arial" panose="020B0604020202020204" pitchFamily="34" charset="0"/>
              </a:rPr>
              <a:t>支持的</a:t>
            </a:r>
            <a:r>
              <a:rPr lang="en-US" altLang="zh-CN" sz="1200" kern="0" dirty="0">
                <a:effectLst/>
                <a:latin typeface="inherit"/>
                <a:ea typeface="宋体" panose="02010600030101010101" pitchFamily="2" charset="-122"/>
                <a:cs typeface="Arial" panose="020B0604020202020204" pitchFamily="34" charset="0"/>
              </a:rPr>
              <a:t> Directives </a:t>
            </a:r>
            <a:r>
              <a:rPr lang="zh-CN" altLang="zh-CN" sz="1200" kern="0" dirty="0">
                <a:effectLst/>
                <a:latin typeface="inherit"/>
                <a:ea typeface="宋体" panose="02010600030101010101" pitchFamily="2" charset="-122"/>
                <a:cs typeface="Arial" panose="020B0604020202020204" pitchFamily="34" charset="0"/>
              </a:rPr>
              <a:t>是什么</a:t>
            </a:r>
            <a:r>
              <a:rPr lang="zh-CN" altLang="zh-CN" sz="1400" kern="0" dirty="0">
                <a:effectLst/>
                <a:latin typeface="inherit"/>
                <a:ea typeface="宋体" panose="02010600030101010101" pitchFamily="2" charset="-122"/>
                <a:cs typeface="Arial" panose="020B0604020202020204" pitchFamily="34" charset="0"/>
              </a:rPr>
              <a: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l" fontAlgn="base">
              <a:buFont typeface="+mj-lt"/>
              <a:buAutoNum type="arabicPeriod"/>
            </a:pPr>
            <a:r>
              <a:rPr lang="en-US" altLang="zh-CN" sz="1200" kern="0" dirty="0" err="1">
                <a:effectLst/>
                <a:latin typeface="inherit"/>
                <a:ea typeface="宋体" panose="02010600030101010101" pitchFamily="2" charset="-122"/>
                <a:cs typeface="Arial" panose="020B0604020202020204" pitchFamily="34" charset="0"/>
              </a:rPr>
              <a:t>DefaultInput</a:t>
            </a:r>
            <a:r>
              <a:rPr lang="en-US" altLang="zh-CN" sz="1200" kern="0" dirty="0">
                <a:effectLst/>
                <a:latin typeface="inherit"/>
                <a:ea typeface="宋体" panose="02010600030101010101" pitchFamily="2" charset="-122"/>
                <a:cs typeface="Arial" panose="020B0604020202020204" pitchFamily="34" charset="0"/>
              </a:rPr>
              <a:t>: </a:t>
            </a:r>
            <a:r>
              <a:rPr lang="zh-CN" altLang="zh-CN" sz="1200" kern="0" dirty="0">
                <a:effectLst/>
                <a:latin typeface="inherit"/>
                <a:ea typeface="宋体" panose="02010600030101010101" pitchFamily="2" charset="-122"/>
                <a:cs typeface="Arial" panose="020B0604020202020204" pitchFamily="34" charset="0"/>
              </a:rPr>
              <a:t>在没有配置文件输入的时候，默认的配置文件是什么，这个选项其实不重要；</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l" fontAlgn="base">
              <a:buFont typeface="+mj-lt"/>
              <a:buAutoNum type="arabicPeriod"/>
            </a:pPr>
            <a:r>
              <a:rPr lang="en-US" altLang="zh-CN" sz="1200" kern="0" dirty="0" err="1">
                <a:effectLst/>
                <a:latin typeface="inherit"/>
                <a:ea typeface="宋体" panose="02010600030101010101" pitchFamily="2" charset="-122"/>
                <a:cs typeface="Arial" panose="020B0604020202020204" pitchFamily="34" charset="0"/>
              </a:rPr>
              <a:t>NewContext</a:t>
            </a:r>
            <a:r>
              <a:rPr lang="en-US" altLang="zh-CN" sz="1200" kern="0" dirty="0">
                <a:effectLst/>
                <a:latin typeface="inherit"/>
                <a:ea typeface="宋体" panose="02010600030101010101" pitchFamily="2" charset="-122"/>
                <a:cs typeface="Arial" panose="020B0604020202020204" pitchFamily="34" charset="0"/>
              </a:rPr>
              <a:t>: </a:t>
            </a:r>
            <a:r>
              <a:rPr lang="zh-CN" altLang="zh-CN" sz="1200" kern="0" dirty="0">
                <a:effectLst/>
                <a:latin typeface="inherit"/>
                <a:ea typeface="宋体" panose="02010600030101010101" pitchFamily="2" charset="-122"/>
                <a:cs typeface="Arial" panose="020B0604020202020204" pitchFamily="34" charset="0"/>
              </a:rPr>
              <a:t>这个是最重要的，如何生成对应这个</a:t>
            </a:r>
            <a:r>
              <a:rPr lang="en-US" altLang="zh-CN" sz="1200" kern="0" dirty="0">
                <a:effectLst/>
                <a:latin typeface="inherit"/>
                <a:ea typeface="宋体" panose="02010600030101010101" pitchFamily="2" charset="-122"/>
                <a:cs typeface="Arial" panose="020B0604020202020204" pitchFamily="34" charset="0"/>
              </a:rPr>
              <a:t> ServerType </a:t>
            </a:r>
            <a:r>
              <a:rPr lang="zh-CN" altLang="zh-CN" sz="1200" kern="0" dirty="0">
                <a:effectLst/>
                <a:latin typeface="inherit"/>
                <a:ea typeface="宋体" panose="02010600030101010101" pitchFamily="2" charset="-122"/>
                <a:cs typeface="Arial" panose="020B0604020202020204" pitchFamily="34" charset="0"/>
              </a:rPr>
              <a:t>的</a:t>
            </a:r>
            <a:r>
              <a:rPr lang="en-US" altLang="zh-CN" sz="1200" kern="0" dirty="0">
                <a:effectLst/>
                <a:latin typeface="inherit"/>
                <a:ea typeface="宋体" panose="02010600030101010101" pitchFamily="2" charset="-122"/>
                <a:cs typeface="Arial" panose="020B0604020202020204" pitchFamily="34" charset="0"/>
              </a:rPr>
              <a:t> Context</a:t>
            </a:r>
            <a:r>
              <a:rPr lang="zh-CN" altLang="zh-CN" sz="1200" kern="0" dirty="0">
                <a:effectLst/>
                <a:latin typeface="inherit"/>
                <a:ea typeface="宋体" panose="02010600030101010101" pitchFamily="2" charset="-122"/>
                <a:cs typeface="Arial" panose="020B0604020202020204" pitchFamily="34" charset="0"/>
              </a:rPr>
              <a:t>，</a:t>
            </a:r>
            <a:r>
              <a:rPr lang="en-US" altLang="zh-CN" sz="1200" kern="0" dirty="0">
                <a:effectLst/>
                <a:latin typeface="inherit"/>
                <a:ea typeface="宋体" panose="02010600030101010101" pitchFamily="2" charset="-122"/>
                <a:cs typeface="Arial" panose="020B0604020202020204" pitchFamily="34" charset="0"/>
              </a:rPr>
              <a:t>Context </a:t>
            </a:r>
            <a:r>
              <a:rPr lang="zh-CN" altLang="zh-CN" sz="1200" kern="0" dirty="0">
                <a:effectLst/>
                <a:latin typeface="inherit"/>
                <a:ea typeface="宋体" panose="02010600030101010101" pitchFamily="2" charset="-122"/>
                <a:cs typeface="Arial" panose="020B0604020202020204" pitchFamily="34" charset="0"/>
              </a:rPr>
              <a:t>是后面管理</a:t>
            </a:r>
            <a:r>
              <a:rPr lang="en-US" altLang="zh-CN" sz="1200" kern="0" dirty="0">
                <a:effectLst/>
                <a:latin typeface="inherit"/>
                <a:ea typeface="宋体" panose="02010600030101010101" pitchFamily="2" charset="-122"/>
                <a:cs typeface="Arial" panose="020B0604020202020204" pitchFamily="34" charset="0"/>
              </a:rPr>
              <a:t> Config </a:t>
            </a:r>
            <a:r>
              <a:rPr lang="zh-CN" altLang="zh-CN" sz="1200" kern="0" dirty="0">
                <a:effectLst/>
                <a:latin typeface="inherit"/>
                <a:ea typeface="宋体" panose="02010600030101010101" pitchFamily="2" charset="-122"/>
                <a:cs typeface="Arial" panose="020B0604020202020204" pitchFamily="34" charset="0"/>
              </a:rPr>
              <a:t>实例的主要入口</a:t>
            </a:r>
            <a:r>
              <a:rPr lang="zh-CN" altLang="zh-CN" sz="1200" kern="0" dirty="0">
                <a:solidFill>
                  <a:srgbClr val="445263"/>
                </a:solidFill>
                <a:effectLst/>
                <a:latin typeface="inherit"/>
                <a:ea typeface="宋体" panose="02010600030101010101" pitchFamily="2" charset="-122"/>
                <a:cs typeface="Arial" panose="020B0604020202020204" pitchFamily="34" charset="0"/>
              </a:rPr>
              <a:t>；</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44" name="对象 43">
            <a:extLst>
              <a:ext uri="{FF2B5EF4-FFF2-40B4-BE49-F238E27FC236}">
                <a16:creationId xmlns:a16="http://schemas.microsoft.com/office/drawing/2014/main" id="{7B4D07E8-F5EA-F9DF-A5C0-A127F9BD0EE5}"/>
              </a:ext>
            </a:extLst>
          </p:cNvPr>
          <p:cNvGraphicFramePr>
            <a:graphicFrameLocks noChangeAspect="1"/>
          </p:cNvGraphicFramePr>
          <p:nvPr>
            <p:extLst>
              <p:ext uri="{D42A27DB-BD31-4B8C-83A1-F6EECF244321}">
                <p14:modId xmlns:p14="http://schemas.microsoft.com/office/powerpoint/2010/main" val="3806268372"/>
              </p:ext>
            </p:extLst>
          </p:nvPr>
        </p:nvGraphicFramePr>
        <p:xfrm>
          <a:off x="4385503" y="5965876"/>
          <a:ext cx="1266618" cy="729825"/>
        </p:xfrm>
        <a:graphic>
          <a:graphicData uri="http://schemas.openxmlformats.org/presentationml/2006/ole">
            <mc:AlternateContent xmlns:mc="http://schemas.openxmlformats.org/markup-compatibility/2006">
              <mc:Choice xmlns:v="urn:schemas-microsoft-com:vml" Requires="v">
                <p:oleObj name="包装程序外壳对象" showAsIcon="1" r:id="rId8" imgW="761040" imgH="437400" progId="Package">
                  <p:embed/>
                </p:oleObj>
              </mc:Choice>
              <mc:Fallback>
                <p:oleObj name="包装程序外壳对象" showAsIcon="1" r:id="rId8" imgW="761040" imgH="437400" progId="Package">
                  <p:embed/>
                  <p:pic>
                    <p:nvPicPr>
                      <p:cNvPr id="0" name=""/>
                      <p:cNvPicPr/>
                      <p:nvPr/>
                    </p:nvPicPr>
                    <p:blipFill>
                      <a:blip r:embed="rId9"/>
                      <a:stretch>
                        <a:fillRect/>
                      </a:stretch>
                    </p:blipFill>
                    <p:spPr>
                      <a:xfrm>
                        <a:off x="4385503" y="5965876"/>
                        <a:ext cx="1266618" cy="729825"/>
                      </a:xfrm>
                      <a:prstGeom prst="rect">
                        <a:avLst/>
                      </a:prstGeom>
                    </p:spPr>
                  </p:pic>
                </p:oleObj>
              </mc:Fallback>
            </mc:AlternateContent>
          </a:graphicData>
        </a:graphic>
      </p:graphicFrame>
    </p:spTree>
    <p:extLst>
      <p:ext uri="{BB962C8B-B14F-4D97-AF65-F5344CB8AC3E}">
        <p14:creationId xmlns:p14="http://schemas.microsoft.com/office/powerpoint/2010/main" val="3438263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a:latin typeface="ibm-plex-sans"/>
              </a:rPr>
              <a:t> Coredns</a:t>
            </a:r>
            <a:r>
              <a:rPr lang="zh-CN" altLang="en-US" dirty="0">
                <a:latin typeface="ibm-plex-sans"/>
              </a:rPr>
              <a:t>启动流程分析</a:t>
            </a:r>
            <a:endParaRPr lang="zh-CN" altLang="en-US" dirty="0">
              <a:effectLst/>
            </a:endParaRPr>
          </a:p>
        </p:txBody>
      </p:sp>
      <p:sp>
        <p:nvSpPr>
          <p:cNvPr id="4" name="AutoShape 1" descr="/src/564CAC866F1343F58B26D0B2CBEBC2C7"/>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 name="图片 2">
            <a:extLst>
              <a:ext uri="{FF2B5EF4-FFF2-40B4-BE49-F238E27FC236}">
                <a16:creationId xmlns:a16="http://schemas.microsoft.com/office/drawing/2014/main" id="{B48F84B6-AC0F-341B-D6C6-AD99E66CF5FC}"/>
              </a:ext>
            </a:extLst>
          </p:cNvPr>
          <p:cNvPicPr>
            <a:picLocks noChangeAspect="1"/>
          </p:cNvPicPr>
          <p:nvPr/>
        </p:nvPicPr>
        <p:blipFill rotWithShape="1">
          <a:blip r:embed="rId2"/>
          <a:srcRect r="39910"/>
          <a:stretch/>
        </p:blipFill>
        <p:spPr>
          <a:xfrm>
            <a:off x="-1123" y="1002681"/>
            <a:ext cx="3041658" cy="3938601"/>
          </a:xfrm>
          <a:prstGeom prst="rect">
            <a:avLst/>
          </a:prstGeom>
        </p:spPr>
      </p:pic>
      <p:sp>
        <p:nvSpPr>
          <p:cNvPr id="7" name="文本框 6">
            <a:extLst>
              <a:ext uri="{FF2B5EF4-FFF2-40B4-BE49-F238E27FC236}">
                <a16:creationId xmlns:a16="http://schemas.microsoft.com/office/drawing/2014/main" id="{84507E83-018D-D7D9-DABA-E7B7B7CA0EEA}"/>
              </a:ext>
            </a:extLst>
          </p:cNvPr>
          <p:cNvSpPr txBox="1"/>
          <p:nvPr/>
        </p:nvSpPr>
        <p:spPr>
          <a:xfrm>
            <a:off x="-62756" y="642754"/>
            <a:ext cx="1492716" cy="369332"/>
          </a:xfrm>
          <a:prstGeom prst="rect">
            <a:avLst/>
          </a:prstGeom>
          <a:noFill/>
        </p:spPr>
        <p:txBody>
          <a:bodyPr wrap="none" rtlCol="0">
            <a:spAutoFit/>
          </a:bodyPr>
          <a:lstStyle/>
          <a:p>
            <a:r>
              <a:rPr lang="en-US" altLang="zh-CN" dirty="0"/>
              <a:t>2.2 </a:t>
            </a:r>
            <a:r>
              <a:rPr lang="zh-CN" altLang="en-US" dirty="0"/>
              <a:t>开始启动</a:t>
            </a:r>
          </a:p>
        </p:txBody>
      </p:sp>
      <p:sp>
        <p:nvSpPr>
          <p:cNvPr id="8" name="Rectangle 2">
            <a:extLst>
              <a:ext uri="{FF2B5EF4-FFF2-40B4-BE49-F238E27FC236}">
                <a16:creationId xmlns:a16="http://schemas.microsoft.com/office/drawing/2014/main" id="{6EADEFC4-0311-9A61-2232-57FDFEFEB979}"/>
              </a:ext>
            </a:extLst>
          </p:cNvPr>
          <p:cNvSpPr>
            <a:spLocks noChangeArrowheads="1"/>
          </p:cNvSpPr>
          <p:nvPr/>
        </p:nvSpPr>
        <p:spPr bwMode="auto">
          <a:xfrm>
            <a:off x="4283968"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a:extLst>
              <a:ext uri="{FF2B5EF4-FFF2-40B4-BE49-F238E27FC236}">
                <a16:creationId xmlns:a16="http://schemas.microsoft.com/office/drawing/2014/main" id="{E3604647-3954-FFE8-B28D-F339FAAB40F0}"/>
              </a:ext>
            </a:extLst>
          </p:cNvPr>
          <p:cNvGraphicFramePr>
            <a:graphicFrameLocks noChangeAspect="1"/>
          </p:cNvGraphicFramePr>
          <p:nvPr>
            <p:extLst>
              <p:ext uri="{D42A27DB-BD31-4B8C-83A1-F6EECF244321}">
                <p14:modId xmlns:p14="http://schemas.microsoft.com/office/powerpoint/2010/main" val="2293167300"/>
              </p:ext>
            </p:extLst>
          </p:nvPr>
        </p:nvGraphicFramePr>
        <p:xfrm>
          <a:off x="1259632" y="5074521"/>
          <a:ext cx="968375" cy="669925"/>
        </p:xfrm>
        <a:graphic>
          <a:graphicData uri="http://schemas.openxmlformats.org/presentationml/2006/ole">
            <mc:AlternateContent xmlns:mc="http://schemas.openxmlformats.org/markup-compatibility/2006">
              <mc:Choice xmlns:v="urn:schemas-microsoft-com:vml" Requires="v">
                <p:oleObj name="包装程序外壳对象" showAsIcon="1" r:id="rId3" imgW="965436" imgH="671160" progId="Package">
                  <p:embed/>
                </p:oleObj>
              </mc:Choice>
              <mc:Fallback>
                <p:oleObj name="包装程序外壳对象" showAsIcon="1" r:id="rId3" imgW="965436" imgH="671160" progId="Package">
                  <p:embed/>
                  <p:pic>
                    <p:nvPicPr>
                      <p:cNvPr id="0" name="Object 1"/>
                      <p:cNvPicPr>
                        <a:picLocks noChangeAspect="1" noChangeArrowheads="1"/>
                      </p:cNvPicPr>
                      <p:nvPr/>
                    </p:nvPicPr>
                    <p:blipFill>
                      <a:blip r:embed="rId4"/>
                      <a:srcRect/>
                      <a:stretch>
                        <a:fillRect/>
                      </a:stretch>
                    </p:blipFill>
                    <p:spPr bwMode="auto">
                      <a:xfrm>
                        <a:off x="1259632" y="5074521"/>
                        <a:ext cx="968375"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4">
            <a:extLst>
              <a:ext uri="{FF2B5EF4-FFF2-40B4-BE49-F238E27FC236}">
                <a16:creationId xmlns:a16="http://schemas.microsoft.com/office/drawing/2014/main" id="{B42EC141-BB5D-A4D5-547F-BA1F7F77B045}"/>
              </a:ext>
            </a:extLst>
          </p:cNvPr>
          <p:cNvSpPr>
            <a:spLocks noChangeArrowheads="1"/>
          </p:cNvSpPr>
          <p:nvPr/>
        </p:nvSpPr>
        <p:spPr bwMode="auto">
          <a:xfrm>
            <a:off x="3511749" y="158175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a:extLst>
              <a:ext uri="{FF2B5EF4-FFF2-40B4-BE49-F238E27FC236}">
                <a16:creationId xmlns:a16="http://schemas.microsoft.com/office/drawing/2014/main" id="{9AF89225-2A59-31A3-60F8-4285341EE258}"/>
              </a:ext>
            </a:extLst>
          </p:cNvPr>
          <p:cNvGraphicFramePr>
            <a:graphicFrameLocks noChangeAspect="1"/>
          </p:cNvGraphicFramePr>
          <p:nvPr>
            <p:extLst>
              <p:ext uri="{D42A27DB-BD31-4B8C-83A1-F6EECF244321}">
                <p14:modId xmlns:p14="http://schemas.microsoft.com/office/powerpoint/2010/main" val="824216946"/>
              </p:ext>
            </p:extLst>
          </p:nvPr>
        </p:nvGraphicFramePr>
        <p:xfrm>
          <a:off x="-1123" y="5069448"/>
          <a:ext cx="968375" cy="669925"/>
        </p:xfrm>
        <a:graphic>
          <a:graphicData uri="http://schemas.openxmlformats.org/presentationml/2006/ole">
            <mc:AlternateContent xmlns:mc="http://schemas.openxmlformats.org/markup-compatibility/2006">
              <mc:Choice xmlns:v="urn:schemas-microsoft-com:vml" Requires="v">
                <p:oleObj name="包装程序外壳对象" showAsIcon="1" r:id="rId5" imgW="965436" imgH="671160" progId="Package">
                  <p:embed/>
                </p:oleObj>
              </mc:Choice>
              <mc:Fallback>
                <p:oleObj name="包装程序外壳对象" showAsIcon="1" r:id="rId5" imgW="965436" imgH="671160" progId="Package">
                  <p:embed/>
                  <p:pic>
                    <p:nvPicPr>
                      <p:cNvPr id="0" name="Object 3"/>
                      <p:cNvPicPr>
                        <a:picLocks noChangeAspect="1" noChangeArrowheads="1"/>
                      </p:cNvPicPr>
                      <p:nvPr/>
                    </p:nvPicPr>
                    <p:blipFill>
                      <a:blip r:embed="rId6"/>
                      <a:srcRect/>
                      <a:stretch>
                        <a:fillRect/>
                      </a:stretch>
                    </p:blipFill>
                    <p:spPr bwMode="auto">
                      <a:xfrm>
                        <a:off x="-1123" y="5069448"/>
                        <a:ext cx="968375"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6">
            <a:extLst>
              <a:ext uri="{FF2B5EF4-FFF2-40B4-BE49-F238E27FC236}">
                <a16:creationId xmlns:a16="http://schemas.microsoft.com/office/drawing/2014/main" id="{DFDC1634-2B08-0A12-8FC8-E1E69FC05AF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文本框 14">
            <a:extLst>
              <a:ext uri="{FF2B5EF4-FFF2-40B4-BE49-F238E27FC236}">
                <a16:creationId xmlns:a16="http://schemas.microsoft.com/office/drawing/2014/main" id="{3B90C469-95E1-05F0-9699-8BFE8F006632}"/>
              </a:ext>
            </a:extLst>
          </p:cNvPr>
          <p:cNvSpPr txBox="1"/>
          <p:nvPr/>
        </p:nvSpPr>
        <p:spPr>
          <a:xfrm>
            <a:off x="3040535" y="1012086"/>
            <a:ext cx="5817685" cy="954107"/>
          </a:xfrm>
          <a:prstGeom prst="rect">
            <a:avLst/>
          </a:prstGeom>
          <a:noFill/>
        </p:spPr>
        <p:txBody>
          <a:bodyPr wrap="square">
            <a:spAutoFit/>
          </a:bodyPr>
          <a:lstStyle/>
          <a:p>
            <a:r>
              <a:rPr lang="zh-CN" altLang="en-US" sz="1400" b="0" i="0" dirty="0">
                <a:solidFill>
                  <a:srgbClr val="445263"/>
                </a:solidFill>
                <a:effectLst/>
                <a:latin typeface="Arial" panose="020B0604020202020204" pitchFamily="34" charset="0"/>
              </a:rPr>
              <a:t>启动的大致流程是，初始化好各种 </a:t>
            </a:r>
            <a:r>
              <a:rPr lang="en-US" altLang="zh-CN" sz="1400" b="0" i="0" dirty="0">
                <a:solidFill>
                  <a:srgbClr val="445263"/>
                </a:solidFill>
                <a:effectLst/>
                <a:latin typeface="Arial" panose="020B0604020202020204" pitchFamily="34" charset="0"/>
              </a:rPr>
              <a:t>Instance, Context, </a:t>
            </a:r>
            <a:r>
              <a:rPr lang="zh-CN" altLang="en-US" sz="1400" b="0" i="0" dirty="0">
                <a:solidFill>
                  <a:srgbClr val="445263"/>
                </a:solidFill>
                <a:effectLst/>
                <a:latin typeface="Arial" panose="020B0604020202020204" pitchFamily="34" charset="0"/>
              </a:rPr>
              <a:t>和 </a:t>
            </a:r>
            <a:r>
              <a:rPr lang="en-US" altLang="zh-CN" sz="1400" b="0" i="0" dirty="0">
                <a:solidFill>
                  <a:srgbClr val="445263"/>
                </a:solidFill>
                <a:effectLst/>
                <a:latin typeface="Arial" panose="020B0604020202020204" pitchFamily="34" charset="0"/>
              </a:rPr>
              <a:t>Config, </a:t>
            </a:r>
            <a:r>
              <a:rPr lang="zh-CN" altLang="en-US" sz="1400" b="0" i="0" dirty="0">
                <a:solidFill>
                  <a:srgbClr val="445263"/>
                </a:solidFill>
                <a:effectLst/>
                <a:latin typeface="Arial" panose="020B0604020202020204" pitchFamily="34" charset="0"/>
              </a:rPr>
              <a:t>然后启动 </a:t>
            </a:r>
            <a:r>
              <a:rPr lang="en-US" altLang="zh-CN" sz="1400" b="0" i="0" dirty="0">
                <a:solidFill>
                  <a:srgbClr val="445263"/>
                </a:solidFill>
                <a:effectLst/>
                <a:latin typeface="Arial" panose="020B0604020202020204" pitchFamily="34" charset="0"/>
              </a:rPr>
              <a:t>Server. </a:t>
            </a:r>
            <a:r>
              <a:rPr lang="zh-CN" altLang="en-US" sz="1400" b="0" i="0" dirty="0">
                <a:solidFill>
                  <a:srgbClr val="445263"/>
                </a:solidFill>
                <a:effectLst/>
                <a:latin typeface="Arial" panose="020B0604020202020204" pitchFamily="34" charset="0"/>
              </a:rPr>
              <a:t>不同的阶段所初始化的数据结构不同。主要的数据结构以及它们之间的互相应用如下图。黄色的表示 </a:t>
            </a:r>
            <a:r>
              <a:rPr lang="en-US" altLang="zh-CN" sz="1400" b="0" i="0" dirty="0">
                <a:solidFill>
                  <a:srgbClr val="445263"/>
                </a:solidFill>
                <a:effectLst/>
                <a:latin typeface="Arial" panose="020B0604020202020204" pitchFamily="34" charset="0"/>
              </a:rPr>
              <a:t>caddy </a:t>
            </a:r>
            <a:r>
              <a:rPr lang="zh-CN" altLang="en-US" sz="1400" b="0" i="0" dirty="0">
                <a:solidFill>
                  <a:srgbClr val="445263"/>
                </a:solidFill>
                <a:effectLst/>
                <a:latin typeface="Arial" panose="020B0604020202020204" pitchFamily="34" charset="0"/>
              </a:rPr>
              <a:t>中的数据结构，绿色的表示 </a:t>
            </a:r>
            <a:r>
              <a:rPr lang="en-US" altLang="zh-CN" sz="1400" b="0" i="0" dirty="0">
                <a:solidFill>
                  <a:srgbClr val="445263"/>
                </a:solidFill>
                <a:effectLst/>
                <a:latin typeface="Arial" panose="020B0604020202020204" pitchFamily="34" charset="0"/>
              </a:rPr>
              <a:t>Coredns </a:t>
            </a:r>
            <a:r>
              <a:rPr lang="zh-CN" altLang="en-US" sz="1400" b="0" i="0" dirty="0">
                <a:solidFill>
                  <a:srgbClr val="445263"/>
                </a:solidFill>
                <a:effectLst/>
                <a:latin typeface="Arial" panose="020B0604020202020204" pitchFamily="34" charset="0"/>
              </a:rPr>
              <a:t>中的数据结构。</a:t>
            </a:r>
            <a:endParaRPr lang="zh-CN" altLang="en-US" sz="1400" dirty="0"/>
          </a:p>
        </p:txBody>
      </p:sp>
      <p:pic>
        <p:nvPicPr>
          <p:cNvPr id="3080" name="Picture 8">
            <a:extLst>
              <a:ext uri="{FF2B5EF4-FFF2-40B4-BE49-F238E27FC236}">
                <a16:creationId xmlns:a16="http://schemas.microsoft.com/office/drawing/2014/main" id="{D729E8DE-8395-4A74-99CD-127E3D39ADA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279062" y="2076584"/>
            <a:ext cx="5575831" cy="1241978"/>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1">
            <a:extLst>
              <a:ext uri="{FF2B5EF4-FFF2-40B4-BE49-F238E27FC236}">
                <a16:creationId xmlns:a16="http://schemas.microsoft.com/office/drawing/2014/main" id="{C2DCF916-84AA-4A58-DBE2-23A7E034C5B9}"/>
              </a:ext>
            </a:extLst>
          </p:cNvPr>
          <p:cNvSpPr>
            <a:spLocks noChangeArrowheads="1"/>
          </p:cNvSpPr>
          <p:nvPr/>
        </p:nvSpPr>
        <p:spPr bwMode="auto">
          <a:xfrm>
            <a:off x="3152279" y="3536675"/>
            <a:ext cx="5817685"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445263"/>
                </a:solidFill>
                <a:effectLst/>
                <a:latin typeface="Arial" panose="020B0604020202020204" pitchFamily="34" charset="0"/>
                <a:cs typeface="Arial" panose="020B0604020202020204" pitchFamily="34" charset="0"/>
              </a:rPr>
              <a:t>其中，</a:t>
            </a:r>
            <a:r>
              <a:rPr kumimoji="0" lang="zh-CN" altLang="zh-CN" sz="1400" b="0" i="0" u="none" strike="noStrike" cap="none" normalizeH="0" baseline="0" dirty="0">
                <a:ln>
                  <a:noFill/>
                </a:ln>
                <a:solidFill>
                  <a:srgbClr val="1C1D1C"/>
                </a:solidFill>
                <a:effectLst/>
                <a:latin typeface="Arial Unicode MS" panose="020B0604020202020204" pitchFamily="34" charset="-122"/>
                <a:ea typeface="Monaco"/>
                <a:cs typeface="Arial" panose="020B0604020202020204" pitchFamily="34" charset="0"/>
              </a:rPr>
              <a:t>caddy.Controller</a:t>
            </a:r>
            <a:r>
              <a:rPr kumimoji="0" lang="zh-CN" altLang="zh-CN" sz="1400" b="0" i="0" u="none" strike="noStrike" cap="none" normalizeH="0" baseline="0" dirty="0">
                <a:ln>
                  <a:noFill/>
                </a:ln>
                <a:solidFill>
                  <a:srgbClr val="445263"/>
                </a:solidFill>
                <a:effectLst/>
                <a:latin typeface="Arial" panose="020B0604020202020204" pitchFamily="34" charset="0"/>
                <a:cs typeface="Arial" panose="020B0604020202020204" pitchFamily="34" charset="0"/>
              </a:rPr>
              <a:t> 和 </a:t>
            </a:r>
            <a:r>
              <a:rPr kumimoji="0" lang="zh-CN" altLang="zh-CN" sz="1400" b="0" i="0" u="none" strike="noStrike" cap="none" normalizeH="0" baseline="0" dirty="0">
                <a:ln>
                  <a:noFill/>
                </a:ln>
                <a:solidFill>
                  <a:srgbClr val="1C1D1C"/>
                </a:solidFill>
                <a:effectLst/>
                <a:latin typeface="Arial Unicode MS" panose="020B0604020202020204" pitchFamily="34" charset="-122"/>
                <a:ea typeface="Monaco"/>
                <a:cs typeface="Arial" panose="020B0604020202020204" pitchFamily="34" charset="0"/>
              </a:rPr>
              <a:t>caddy.Instance</a:t>
            </a:r>
            <a:r>
              <a:rPr kumimoji="0" lang="zh-CN" altLang="zh-CN" sz="1400" b="0" i="0" u="none" strike="noStrike" cap="none" normalizeH="0" baseline="0" dirty="0">
                <a:ln>
                  <a:noFill/>
                </a:ln>
                <a:solidFill>
                  <a:srgbClr val="445263"/>
                </a:solidFill>
                <a:effectLst/>
                <a:latin typeface="Arial" panose="020B0604020202020204" pitchFamily="34" charset="0"/>
                <a:cs typeface="Arial" panose="020B0604020202020204" pitchFamily="34" charset="0"/>
              </a:rPr>
              <a:t> 是 caddy 中定义的结构，主要是 caddy server 在使用，Coredns 中并没有看到很多用到的地方</a:t>
            </a:r>
            <a:endParaRPr kumimoji="0" lang="zh-CN" altLang="zh-CN"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1C1D1C"/>
                </a:solidFill>
                <a:effectLst/>
                <a:latin typeface="Arial Unicode MS" panose="020B0604020202020204" pitchFamily="34" charset="-122"/>
                <a:ea typeface="Monaco"/>
                <a:cs typeface="Arial" panose="020B0604020202020204" pitchFamily="34" charset="0"/>
              </a:rPr>
              <a:t>dnsContext</a:t>
            </a:r>
            <a:r>
              <a:rPr kumimoji="0" lang="zh-CN" altLang="zh-CN" sz="1400" b="0" i="0" u="none" strike="noStrike" cap="none" normalizeH="0" baseline="0" dirty="0">
                <a:ln>
                  <a:noFill/>
                </a:ln>
                <a:solidFill>
                  <a:srgbClr val="445263"/>
                </a:solidFill>
                <a:effectLst/>
                <a:latin typeface="Arial" panose="020B0604020202020204" pitchFamily="34" charset="0"/>
                <a:cs typeface="Arial" panose="020B0604020202020204" pitchFamily="34" charset="0"/>
              </a:rPr>
              <a:t> 是实现了 </a:t>
            </a:r>
            <a:r>
              <a:rPr kumimoji="0" lang="zh-CN" altLang="zh-CN" sz="1400" b="0" i="0" u="none" strike="noStrike" cap="none" normalizeH="0" baseline="0" dirty="0">
                <a:ln>
                  <a:noFill/>
                </a:ln>
                <a:solidFill>
                  <a:srgbClr val="1C1D1C"/>
                </a:solidFill>
                <a:effectLst/>
                <a:latin typeface="Arial Unicode MS" panose="020B0604020202020204" pitchFamily="34" charset="-122"/>
                <a:ea typeface="Monaco"/>
                <a:cs typeface="Arial" panose="020B0604020202020204" pitchFamily="34" charset="0"/>
              </a:rPr>
              <a:t>caddy.context</a:t>
            </a:r>
            <a:r>
              <a:rPr kumimoji="0" lang="zh-CN" altLang="zh-CN" sz="1400" b="0" i="0" u="none" strike="noStrike" cap="none" normalizeH="0" baseline="0" dirty="0">
                <a:ln>
                  <a:noFill/>
                </a:ln>
                <a:solidFill>
                  <a:srgbClr val="445263"/>
                </a:solidFill>
                <a:effectLst/>
                <a:latin typeface="Arial" panose="020B0604020202020204" pitchFamily="34" charset="0"/>
                <a:cs typeface="Arial" panose="020B0604020202020204" pitchFamily="34" charset="0"/>
              </a:rPr>
              <a:t>，内部保存了和 </a:t>
            </a:r>
            <a:r>
              <a:rPr kumimoji="0" lang="zh-CN" altLang="zh-CN" sz="1400" b="0" i="0" u="none" strike="noStrike" cap="none" normalizeH="0" baseline="0" dirty="0">
                <a:ln>
                  <a:noFill/>
                </a:ln>
                <a:solidFill>
                  <a:srgbClr val="1C1D1C"/>
                </a:solidFill>
                <a:effectLst/>
                <a:latin typeface="Arial Unicode MS" panose="020B0604020202020204" pitchFamily="34" charset="-122"/>
                <a:ea typeface="Monaco"/>
                <a:cs typeface="Arial" panose="020B0604020202020204" pitchFamily="34" charset="0"/>
              </a:rPr>
              <a:t>Config</a:t>
            </a:r>
            <a:r>
              <a:rPr kumimoji="0" lang="zh-CN" altLang="zh-CN" sz="1400" b="0" i="0" u="none" strike="noStrike" cap="none" normalizeH="0" baseline="0" dirty="0">
                <a:ln>
                  <a:noFill/>
                </a:ln>
                <a:solidFill>
                  <a:srgbClr val="445263"/>
                </a:solidFill>
                <a:effectLst/>
                <a:latin typeface="Arial" panose="020B0604020202020204" pitchFamily="34" charset="0"/>
                <a:cs typeface="Arial" panose="020B0604020202020204" pitchFamily="34" charset="0"/>
              </a:rPr>
              <a:t> 之间的关系，实现了 caddy 中定义的 InspectServerBlocks 和 MakeServers 接口，是一个主要的数据结构。对应 </a:t>
            </a:r>
            <a:r>
              <a:rPr kumimoji="0" lang="zh-CN" altLang="zh-CN" sz="1400" b="0" i="0" u="none" strike="noStrike" cap="none" normalizeH="0" baseline="0" dirty="0">
                <a:ln>
                  <a:noFill/>
                </a:ln>
                <a:solidFill>
                  <a:srgbClr val="1C1D1C"/>
                </a:solidFill>
                <a:effectLst/>
                <a:latin typeface="Arial Unicode MS" panose="020B0604020202020204" pitchFamily="34" charset="-122"/>
                <a:ea typeface="Monaco"/>
                <a:cs typeface="Arial" panose="020B0604020202020204" pitchFamily="34" charset="0"/>
              </a:rPr>
              <a:t>caddy.Instanse</a:t>
            </a:r>
            <a:r>
              <a:rPr kumimoji="0" lang="zh-CN" altLang="zh-CN" sz="1400" b="0" i="0" u="none" strike="noStrike" cap="none" normalizeH="0" baseline="0" dirty="0">
                <a:ln>
                  <a:noFill/>
                </a:ln>
                <a:solidFill>
                  <a:srgbClr val="445263"/>
                </a:solidFill>
                <a:effectLst/>
                <a:latin typeface="Arial" panose="020B0604020202020204" pitchFamily="34" charset="0"/>
                <a:cs typeface="Arial" panose="020B0604020202020204" pitchFamily="34" charset="0"/>
              </a:rPr>
              <a:t> 全局只有一个，由 caddy 创建。</a:t>
            </a:r>
            <a:endParaRPr kumimoji="0" lang="zh-CN" altLang="zh-CN"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1C1D1C"/>
                </a:solidFill>
                <a:effectLst/>
                <a:latin typeface="Arial Unicode MS" panose="020B0604020202020204" pitchFamily="34" charset="-122"/>
                <a:ea typeface="Monaco"/>
                <a:cs typeface="Arial" panose="020B0604020202020204" pitchFamily="34" charset="0"/>
              </a:rPr>
              <a:t>Config</a:t>
            </a:r>
            <a:r>
              <a:rPr kumimoji="0" lang="zh-CN" altLang="zh-CN" sz="1400" b="0" i="0" u="none" strike="noStrike" cap="none" normalizeH="0" baseline="0" dirty="0">
                <a:ln>
                  <a:noFill/>
                </a:ln>
                <a:solidFill>
                  <a:srgbClr val="445263"/>
                </a:solidFill>
                <a:effectLst/>
                <a:latin typeface="Arial" panose="020B0604020202020204" pitchFamily="34" charset="0"/>
                <a:cs typeface="Arial" panose="020B0604020202020204" pitchFamily="34" charset="0"/>
              </a:rPr>
              <a:t> 就完全是 Coredns 内部的结构了，是最重要的一个结构，里面保存了 Plugin 列表，在处理 DNS 请求的时候，主要通过 </a:t>
            </a:r>
            <a:r>
              <a:rPr kumimoji="0" lang="zh-CN" altLang="zh-CN" sz="1400" b="0" i="0" u="none" strike="noStrike" cap="none" normalizeH="0" baseline="0" dirty="0">
                <a:ln>
                  <a:noFill/>
                </a:ln>
                <a:solidFill>
                  <a:srgbClr val="1C1D1C"/>
                </a:solidFill>
                <a:effectLst/>
                <a:latin typeface="Arial Unicode MS" panose="020B0604020202020204" pitchFamily="34" charset="-122"/>
                <a:ea typeface="Monaco"/>
                <a:cs typeface="Arial" panose="020B0604020202020204" pitchFamily="34" charset="0"/>
              </a:rPr>
              <a:t>Config</a:t>
            </a:r>
            <a:r>
              <a:rPr kumimoji="0" lang="zh-CN" altLang="zh-CN" sz="1400" b="0" i="0" u="none" strike="noStrike" cap="none" normalizeH="0" baseline="0" dirty="0">
                <a:ln>
                  <a:noFill/>
                </a:ln>
                <a:solidFill>
                  <a:srgbClr val="445263"/>
                </a:solidFill>
                <a:effectLst/>
                <a:latin typeface="Arial" panose="020B0604020202020204" pitchFamily="34" charset="0"/>
                <a:cs typeface="Arial" panose="020B0604020202020204" pitchFamily="34" charset="0"/>
              </a:rPr>
              <a:t> 去调用 Plugin. 对于每一个 Corefile 配置文件中的 ServerBlock 和 Zone 都会有一个 </a:t>
            </a:r>
            <a:r>
              <a:rPr kumimoji="0" lang="zh-CN" altLang="zh-CN" sz="1400" b="0" i="0" u="none" strike="noStrike" cap="none" normalizeH="0" baseline="0" dirty="0">
                <a:ln>
                  <a:noFill/>
                </a:ln>
                <a:solidFill>
                  <a:srgbClr val="1C1D1C"/>
                </a:solidFill>
                <a:effectLst/>
                <a:latin typeface="Arial Unicode MS" panose="020B0604020202020204" pitchFamily="34" charset="-122"/>
                <a:ea typeface="Monaco"/>
                <a:cs typeface="Arial" panose="020B0604020202020204" pitchFamily="34" charset="0"/>
              </a:rPr>
              <a:t>Config</a:t>
            </a:r>
            <a:r>
              <a:rPr kumimoji="0" lang="zh-CN" altLang="zh-CN" sz="1400" b="0" i="0" u="none" strike="noStrike" cap="none" normalizeH="0" baseline="0" dirty="0">
                <a:ln>
                  <a:noFill/>
                </a:ln>
                <a:solidFill>
                  <a:srgbClr val="445263"/>
                </a:solidFill>
                <a:effectLst/>
                <a:latin typeface="Arial" panose="020B0604020202020204" pitchFamily="34" charset="0"/>
                <a:cs typeface="Arial" panose="020B0604020202020204" pitchFamily="34" charset="0"/>
              </a:rPr>
              <a:t> 实例。</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graphicFrame>
        <p:nvGraphicFramePr>
          <p:cNvPr id="18" name="对象 17">
            <a:extLst>
              <a:ext uri="{FF2B5EF4-FFF2-40B4-BE49-F238E27FC236}">
                <a16:creationId xmlns:a16="http://schemas.microsoft.com/office/drawing/2014/main" id="{CAC64150-1C43-BC04-3156-62ED0CC0FE6A}"/>
              </a:ext>
            </a:extLst>
          </p:cNvPr>
          <p:cNvGraphicFramePr>
            <a:graphicFrameLocks noChangeAspect="1"/>
          </p:cNvGraphicFramePr>
          <p:nvPr>
            <p:extLst>
              <p:ext uri="{D42A27DB-BD31-4B8C-83A1-F6EECF244321}">
                <p14:modId xmlns:p14="http://schemas.microsoft.com/office/powerpoint/2010/main" val="3327760209"/>
              </p:ext>
            </p:extLst>
          </p:nvPr>
        </p:nvGraphicFramePr>
        <p:xfrm>
          <a:off x="7591425" y="5589588"/>
          <a:ext cx="1263650" cy="681037"/>
        </p:xfrm>
        <a:graphic>
          <a:graphicData uri="http://schemas.openxmlformats.org/presentationml/2006/ole">
            <mc:AlternateContent xmlns:mc="http://schemas.openxmlformats.org/markup-compatibility/2006">
              <mc:Choice xmlns:v="urn:schemas-microsoft-com:vml" Requires="v">
                <p:oleObj name="包装程序外壳对象" showAsIcon="1" r:id="rId8" imgW="812880" imgH="437400" progId="Package">
                  <p:embed/>
                </p:oleObj>
              </mc:Choice>
              <mc:Fallback>
                <p:oleObj name="包装程序外壳对象" showAsIcon="1" r:id="rId8" imgW="812880" imgH="437400" progId="Package">
                  <p:embed/>
                  <p:pic>
                    <p:nvPicPr>
                      <p:cNvPr id="0" name=""/>
                      <p:cNvPicPr/>
                      <p:nvPr/>
                    </p:nvPicPr>
                    <p:blipFill>
                      <a:blip r:embed="rId9"/>
                      <a:stretch>
                        <a:fillRect/>
                      </a:stretch>
                    </p:blipFill>
                    <p:spPr>
                      <a:xfrm>
                        <a:off x="7591425" y="5589588"/>
                        <a:ext cx="1263650" cy="681037"/>
                      </a:xfrm>
                      <a:prstGeom prst="rect">
                        <a:avLst/>
                      </a:prstGeom>
                    </p:spPr>
                  </p:pic>
                </p:oleObj>
              </mc:Fallback>
            </mc:AlternateContent>
          </a:graphicData>
        </a:graphic>
      </p:graphicFrame>
      <p:pic>
        <p:nvPicPr>
          <p:cNvPr id="19" name="图片 18">
            <a:extLst>
              <a:ext uri="{FF2B5EF4-FFF2-40B4-BE49-F238E27FC236}">
                <a16:creationId xmlns:a16="http://schemas.microsoft.com/office/drawing/2014/main" id="{B6B61E2A-82A9-7593-30A7-148FD5659669}"/>
              </a:ext>
            </a:extLst>
          </p:cNvPr>
          <p:cNvPicPr>
            <a:picLocks noChangeAspect="1"/>
          </p:cNvPicPr>
          <p:nvPr/>
        </p:nvPicPr>
        <p:blipFill>
          <a:blip r:embed="rId10"/>
          <a:stretch>
            <a:fillRect/>
          </a:stretch>
        </p:blipFill>
        <p:spPr>
          <a:xfrm>
            <a:off x="-1123" y="5929828"/>
            <a:ext cx="5688477" cy="802072"/>
          </a:xfrm>
          <a:prstGeom prst="rect">
            <a:avLst/>
          </a:prstGeom>
        </p:spPr>
      </p:pic>
    </p:spTree>
    <p:extLst>
      <p:ext uri="{BB962C8B-B14F-4D97-AF65-F5344CB8AC3E}">
        <p14:creationId xmlns:p14="http://schemas.microsoft.com/office/powerpoint/2010/main" val="1844385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a:latin typeface="ibm-plex-sans"/>
              </a:rPr>
              <a:t> Coredns</a:t>
            </a:r>
            <a:r>
              <a:rPr lang="zh-CN" altLang="en-US" dirty="0">
                <a:latin typeface="ibm-plex-sans"/>
              </a:rPr>
              <a:t>启动流程分析</a:t>
            </a:r>
            <a:endParaRPr lang="zh-CN" altLang="en-US" dirty="0">
              <a:effectLst/>
            </a:endParaRPr>
          </a:p>
        </p:txBody>
      </p:sp>
      <p:sp>
        <p:nvSpPr>
          <p:cNvPr id="4" name="AutoShape 1" descr="/src/564CAC866F1343F58B26D0B2CBEBC2C7"/>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文本框 14">
            <a:extLst>
              <a:ext uri="{FF2B5EF4-FFF2-40B4-BE49-F238E27FC236}">
                <a16:creationId xmlns:a16="http://schemas.microsoft.com/office/drawing/2014/main" id="{06C836EC-5AF3-2358-75D3-BB31097A6721}"/>
              </a:ext>
            </a:extLst>
          </p:cNvPr>
          <p:cNvSpPr txBox="1"/>
          <p:nvPr/>
        </p:nvSpPr>
        <p:spPr>
          <a:xfrm>
            <a:off x="611561" y="3130375"/>
            <a:ext cx="7344816" cy="1815882"/>
          </a:xfrm>
          <a:prstGeom prst="rect">
            <a:avLst/>
          </a:prstGeom>
          <a:solidFill>
            <a:schemeClr val="accent5">
              <a:lumMod val="40000"/>
              <a:lumOff val="60000"/>
            </a:schemeClr>
          </a:solidFill>
        </p:spPr>
        <p:txBody>
          <a:bodyPr wrap="square">
            <a:spAutoFit/>
          </a:bodyPr>
          <a:lstStyle/>
          <a:p>
            <a:pPr marL="342900" indent="-342900">
              <a:buAutoNum type="arabicPeriod"/>
            </a:pPr>
            <a:r>
              <a:rPr lang="zh-CN" altLang="en-US" sz="1600" dirty="0"/>
              <a:t>获取</a:t>
            </a:r>
            <a:r>
              <a:rPr lang="en-US" altLang="zh-CN" sz="1600" dirty="0"/>
              <a:t>dns</a:t>
            </a:r>
            <a:r>
              <a:rPr lang="zh-CN" altLang="en-US" sz="1600" dirty="0"/>
              <a:t>的</a:t>
            </a:r>
            <a:r>
              <a:rPr lang="en-US" altLang="zh-CN" sz="1600" dirty="0"/>
              <a:t>serverType, </a:t>
            </a:r>
            <a:r>
              <a:rPr lang="zh-CN" altLang="en-US" sz="1600" dirty="0"/>
              <a:t>在</a:t>
            </a:r>
            <a:r>
              <a:rPr lang="en-US" altLang="zh-CN" sz="1600" dirty="0"/>
              <a:t>core\dnsserver\register.go</a:t>
            </a:r>
            <a:r>
              <a:rPr lang="zh-CN" altLang="en-US" sz="1600" dirty="0"/>
              <a:t>中注册</a:t>
            </a:r>
            <a:endParaRPr lang="en-US" altLang="zh-CN" sz="1600" dirty="0"/>
          </a:p>
          <a:p>
            <a:pPr marL="342900" indent="-342900">
              <a:buAutoNum type="arabicPeriod"/>
            </a:pPr>
            <a:r>
              <a:rPr lang="zh-CN" altLang="en-US" sz="1600" dirty="0"/>
              <a:t>将配置文件加载成一个个</a:t>
            </a:r>
            <a:r>
              <a:rPr lang="en-US" altLang="zh-CN" sz="1600" dirty="0"/>
              <a:t>ServerBlock</a:t>
            </a:r>
            <a:r>
              <a:rPr lang="zh-CN" altLang="en-US" sz="1600" dirty="0"/>
              <a:t>对象</a:t>
            </a:r>
            <a:endParaRPr lang="en-US" altLang="zh-CN" sz="1600" dirty="0"/>
          </a:p>
          <a:p>
            <a:pPr marL="342900" indent="-342900">
              <a:buAutoNum type="arabicPeriod"/>
            </a:pPr>
            <a:r>
              <a:rPr lang="zh-CN" altLang="en-US" sz="1600" dirty="0"/>
              <a:t>注册的实例</a:t>
            </a:r>
            <a:r>
              <a:rPr lang="en-US" altLang="zh-CN" sz="1600" dirty="0"/>
              <a:t>instance</a:t>
            </a:r>
            <a:r>
              <a:rPr lang="zh-CN" altLang="en-US" sz="1600" dirty="0"/>
              <a:t>的</a:t>
            </a:r>
            <a:r>
              <a:rPr lang="en-US" altLang="zh-CN" sz="1600" dirty="0"/>
              <a:t>Context</a:t>
            </a:r>
          </a:p>
          <a:p>
            <a:pPr marL="342900" indent="-342900">
              <a:buAutoNum type="arabicPeriod"/>
            </a:pPr>
            <a:r>
              <a:rPr lang="zh-CN" altLang="en-US" sz="1600" dirty="0"/>
              <a:t>遍历指令</a:t>
            </a:r>
            <a:r>
              <a:rPr lang="en-US" altLang="zh-CN" sz="1600" dirty="0"/>
              <a:t>directives</a:t>
            </a:r>
            <a:r>
              <a:rPr lang="zh-CN" altLang="en-US" sz="1600" dirty="0"/>
              <a:t>（顺序由</a:t>
            </a:r>
            <a:r>
              <a:rPr lang="en-US" altLang="zh-CN" sz="1600" dirty="0"/>
              <a:t>plugin.cfg</a:t>
            </a:r>
            <a:r>
              <a:rPr lang="zh-CN" altLang="en-US" sz="1600" dirty="0"/>
              <a:t>生成），依次去各</a:t>
            </a:r>
            <a:r>
              <a:rPr lang="en-US" altLang="zh-CN" sz="1600" dirty="0"/>
              <a:t>serverBlocks</a:t>
            </a:r>
            <a:r>
              <a:rPr lang="zh-CN" altLang="en-US" sz="1600" dirty="0"/>
              <a:t>中检查是否存在该指令</a:t>
            </a:r>
            <a:endParaRPr lang="en-US" altLang="zh-CN" sz="1600" dirty="0"/>
          </a:p>
          <a:p>
            <a:pPr marL="342900" indent="-342900">
              <a:buAutoNum type="arabicPeriod"/>
            </a:pPr>
            <a:r>
              <a:rPr lang="zh-CN" altLang="en-US" sz="1600" dirty="0"/>
              <a:t>如果存在调用插件的</a:t>
            </a:r>
            <a:r>
              <a:rPr lang="en-US" altLang="zh-CN" sz="1600" dirty="0"/>
              <a:t>setup</a:t>
            </a:r>
            <a:r>
              <a:rPr lang="zh-CN" altLang="en-US" sz="1600" dirty="0"/>
              <a:t>方法，这里只是注册插件，还没将插件构造成</a:t>
            </a:r>
            <a:r>
              <a:rPr lang="en-US" altLang="zh-CN" sz="1600" dirty="0"/>
              <a:t>pluginChain</a:t>
            </a:r>
            <a:endParaRPr lang="zh-CN" altLang="en-US" sz="1600" dirty="0"/>
          </a:p>
        </p:txBody>
      </p:sp>
      <p:sp>
        <p:nvSpPr>
          <p:cNvPr id="20" name="Rectangle 7">
            <a:extLst>
              <a:ext uri="{FF2B5EF4-FFF2-40B4-BE49-F238E27FC236}">
                <a16:creationId xmlns:a16="http://schemas.microsoft.com/office/drawing/2014/main" id="{0278A3C6-332F-8FD8-EA2D-DDC591B3C2CD}"/>
              </a:ext>
            </a:extLst>
          </p:cNvPr>
          <p:cNvSpPr>
            <a:spLocks noChangeArrowheads="1"/>
          </p:cNvSpPr>
          <p:nvPr/>
        </p:nvSpPr>
        <p:spPr bwMode="auto">
          <a:xfrm>
            <a:off x="539553" y="1214962"/>
            <a:ext cx="7344815" cy="1672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333333"/>
                </a:solidFill>
                <a:effectLst/>
                <a:latin typeface="Arial" panose="020B0604020202020204" pitchFamily="34" charset="0"/>
                <a:ea typeface="Open Sans" panose="020B0606030504020204" pitchFamily="34" charset="0"/>
              </a:rPr>
              <a:t>2.3 </a:t>
            </a:r>
            <a:r>
              <a:rPr kumimoji="0" lang="zh-CN" altLang="zh-CN" b="0" i="0" u="none" strike="noStrike" cap="none" normalizeH="0" baseline="0" dirty="0">
                <a:ln>
                  <a:noFill/>
                </a:ln>
                <a:solidFill>
                  <a:srgbClr val="333333"/>
                </a:solidFill>
                <a:effectLst/>
                <a:latin typeface="Arial" panose="020B0604020202020204" pitchFamily="34" charset="0"/>
                <a:ea typeface="Open Sans" panose="020B0606030504020204" pitchFamily="34" charset="0"/>
              </a:rPr>
              <a:t>启动服务大概可以分为两步</a:t>
            </a:r>
            <a:endParaRPr kumimoji="0" lang="en-US" altLang="zh-CN" b="0" i="0" u="none" strike="noStrike" cap="none" normalizeH="0" baseline="0" dirty="0">
              <a:ln>
                <a:noFill/>
              </a:ln>
              <a:solidFill>
                <a:srgbClr val="333333"/>
              </a:solidFill>
              <a:effectLst/>
              <a:latin typeface="Arial" panose="020B0604020202020204" pitchFamily="34" charset="0"/>
              <a:ea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sz="1400" b="0" i="0" u="none" strike="noStrike" cap="none" normalizeH="0" baseline="0" dirty="0">
                <a:ln>
                  <a:noFill/>
                </a:ln>
                <a:solidFill>
                  <a:srgbClr val="333333"/>
                </a:solidFill>
                <a:effectLst/>
                <a:latin typeface="Arial" panose="020B0604020202020204" pitchFamily="34" charset="0"/>
                <a:ea typeface="Open Sans" panose="020B0606030504020204" pitchFamily="34" charset="0"/>
              </a:rPr>
              <a:t>解析配置文件</a:t>
            </a:r>
            <a:r>
              <a:rPr kumimoji="0" lang="zh-CN" altLang="en-US" sz="1400" b="0" i="0" u="none" strike="noStrike" cap="none" normalizeH="0" baseline="0" dirty="0">
                <a:ln>
                  <a:noFill/>
                </a:ln>
                <a:solidFill>
                  <a:srgbClr val="333333"/>
                </a:solidFill>
                <a:effectLst/>
                <a:latin typeface="Arial" panose="020B0604020202020204" pitchFamily="34" charset="0"/>
                <a:ea typeface="Open Sans" panose="020B0606030504020204" pitchFamily="34" charset="0"/>
              </a:rPr>
              <a:t>，</a:t>
            </a:r>
            <a:r>
              <a:rPr kumimoji="0" lang="zh-CN" altLang="zh-CN" sz="1400" b="0" i="0" u="none" strike="noStrike" cap="none" normalizeH="0" baseline="0" dirty="0">
                <a:ln>
                  <a:noFill/>
                </a:ln>
                <a:solidFill>
                  <a:srgbClr val="333333"/>
                </a:solidFill>
                <a:effectLst/>
                <a:latin typeface="Arial" panose="020B0604020202020204" pitchFamily="34" charset="0"/>
                <a:ea typeface="Open Sans" panose="020B0606030504020204" pitchFamily="34" charset="0"/>
              </a:rPr>
              <a:t>加载配置的各个插件并按</a:t>
            </a:r>
            <a:r>
              <a:rPr kumimoji="0" lang="zh-CN" altLang="zh-CN" sz="1400" b="1" i="0" u="none" strike="noStrike" cap="none" normalizeH="0" baseline="0" dirty="0">
                <a:ln>
                  <a:noFill/>
                </a:ln>
                <a:solidFill>
                  <a:srgbClr val="333333"/>
                </a:solidFill>
                <a:effectLst/>
                <a:latin typeface="Arial" panose="020B0604020202020204" pitchFamily="34" charset="0"/>
                <a:ea typeface="Open Sans" panose="020B0606030504020204" pitchFamily="34" charset="0"/>
              </a:rPr>
              <a:t>插件的顺序执行setup函数</a:t>
            </a:r>
            <a:r>
              <a:rPr kumimoji="0" lang="zh-CN" altLang="zh-CN" sz="1400" b="0" i="0" u="none" strike="noStrike" cap="none" normalizeH="0" baseline="0" dirty="0">
                <a:ln>
                  <a:noFill/>
                </a:ln>
                <a:solidFill>
                  <a:srgbClr val="333333"/>
                </a:solidFill>
                <a:effectLst/>
                <a:latin typeface="Arial" panose="020B0604020202020204" pitchFamily="34" charset="0"/>
                <a:ea typeface="Open Sans" panose="020B0606030504020204" pitchFamily="34" charset="0"/>
              </a:rPr>
              <a:t>, 而不是配置文件插件名出现的顺序加载插件</a:t>
            </a:r>
            <a:endParaRPr kumimoji="0" lang="en-US" altLang="zh-CN" sz="1400" b="0" i="0" u="none" strike="noStrike" cap="none" normalizeH="0" baseline="0" dirty="0">
              <a:ln>
                <a:noFill/>
              </a:ln>
              <a:solidFill>
                <a:srgbClr val="333333"/>
              </a:solidFill>
              <a:effectLst/>
              <a:latin typeface="Arial" panose="020B0604020202020204" pitchFamily="34" charset="0"/>
              <a:ea typeface="Open Sans" panose="020B0606030504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sz="1400" b="0" i="0" u="none" strike="noStrike" cap="none" normalizeH="0" baseline="0" dirty="0">
                <a:ln>
                  <a:noFill/>
                </a:ln>
                <a:solidFill>
                  <a:srgbClr val="333333"/>
                </a:solidFill>
                <a:effectLst/>
                <a:latin typeface="Arial" panose="020B0604020202020204" pitchFamily="34" charset="0"/>
                <a:ea typeface="Open Sans" panose="020B0606030504020204" pitchFamily="34" charset="0"/>
              </a:rPr>
              <a:t>启动监听服务</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2" name="Rectangle 9">
            <a:extLst>
              <a:ext uri="{FF2B5EF4-FFF2-40B4-BE49-F238E27FC236}">
                <a16:creationId xmlns:a16="http://schemas.microsoft.com/office/drawing/2014/main" id="{E12A9688-A89A-F25B-E02F-992022A23407}"/>
              </a:ext>
            </a:extLst>
          </p:cNvPr>
          <p:cNvSpPr>
            <a:spLocks noChangeArrowheads="1"/>
          </p:cNvSpPr>
          <p:nvPr/>
        </p:nvSpPr>
        <p:spPr bwMode="auto">
          <a:xfrm>
            <a:off x="611561" y="5258983"/>
            <a:ext cx="680280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333333"/>
                </a:solidFill>
                <a:effectLst/>
                <a:latin typeface="Arial" panose="020B0604020202020204" pitchFamily="34" charset="0"/>
                <a:ea typeface="Open Sans" panose="020B0606030504020204" pitchFamily="34" charset="0"/>
              </a:rPr>
              <a:t>       </a:t>
            </a:r>
            <a:r>
              <a:rPr kumimoji="0" lang="zh-CN" altLang="zh-CN" sz="1400" b="0" i="0" u="none" strike="noStrike" cap="none" normalizeH="0" baseline="0" dirty="0">
                <a:ln>
                  <a:noFill/>
                </a:ln>
                <a:solidFill>
                  <a:srgbClr val="333333"/>
                </a:solidFill>
                <a:effectLst/>
                <a:latin typeface="Arial" panose="020B0604020202020204" pitchFamily="34" charset="0"/>
                <a:ea typeface="Open Sans" panose="020B0606030504020204" pitchFamily="34" charset="0"/>
              </a:rPr>
              <a:t>解析配置文件的</a:t>
            </a:r>
            <a:r>
              <a:rPr kumimoji="0" lang="zh-CN" altLang="zh-CN" sz="1400" b="0" i="0" u="none" strike="noStrike" cap="none" normalizeH="0" baseline="0" dirty="0">
                <a:ln>
                  <a:noFill/>
                </a:ln>
                <a:solidFill>
                  <a:srgbClr val="FF0000"/>
                </a:solidFill>
                <a:effectLst/>
                <a:latin typeface="Arial" panose="020B0604020202020204" pitchFamily="34" charset="0"/>
                <a:ea typeface="Open Sans" panose="020B0606030504020204" pitchFamily="34" charset="0"/>
              </a:rPr>
              <a:t>主要工作</a:t>
            </a:r>
            <a:r>
              <a:rPr kumimoji="0" lang="zh-CN" altLang="zh-CN" sz="1400" b="0" i="0" u="none" strike="noStrike" cap="none" normalizeH="0" baseline="0" dirty="0">
                <a:ln>
                  <a:noFill/>
                </a:ln>
                <a:solidFill>
                  <a:srgbClr val="333333"/>
                </a:solidFill>
                <a:effectLst/>
                <a:latin typeface="Arial" panose="020B0604020202020204" pitchFamily="34" charset="0"/>
                <a:ea typeface="Open Sans" panose="020B0606030504020204" pitchFamily="34" charset="0"/>
              </a:rPr>
              <a:t>就是解析配置文件的指令，然后根据代码中指令的顺序依次调用对应的setup方法</a:t>
            </a:r>
            <a:r>
              <a:rPr kumimoji="0" lang="zh-CN" altLang="zh-CN" sz="1400" b="0" i="0" u="none" strike="noStrike" cap="none" normalizeH="0" baseline="0" dirty="0">
                <a:ln>
                  <a:noFill/>
                </a:ln>
                <a:solidFill>
                  <a:schemeClr val="tx1"/>
                </a:solidFill>
                <a:effectLst/>
                <a:latin typeface="Arial" panose="020B0604020202020204" pitchFamily="34" charset="0"/>
              </a:rPr>
              <a:t> </a:t>
            </a:r>
          </a:p>
        </p:txBody>
      </p:sp>
      <p:sp>
        <p:nvSpPr>
          <p:cNvPr id="24" name="Rectangle 7">
            <a:extLst>
              <a:ext uri="{FF2B5EF4-FFF2-40B4-BE49-F238E27FC236}">
                <a16:creationId xmlns:a16="http://schemas.microsoft.com/office/drawing/2014/main" id="{913DD61B-C666-068B-53C0-CF19137EF89C}"/>
              </a:ext>
            </a:extLst>
          </p:cNvPr>
          <p:cNvSpPr>
            <a:spLocks noChangeArrowheads="1"/>
          </p:cNvSpPr>
          <p:nvPr/>
        </p:nvSpPr>
        <p:spPr bwMode="auto">
          <a:xfrm>
            <a:off x="539552" y="2635823"/>
            <a:ext cx="7344815" cy="502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333333"/>
                </a:solidFill>
                <a:effectLst/>
                <a:latin typeface="Arial" panose="020B0604020202020204" pitchFamily="34" charset="0"/>
                <a:ea typeface="Open Sans" panose="020B0606030504020204" pitchFamily="34" charset="0"/>
              </a:rPr>
              <a:t>2.3.1</a:t>
            </a:r>
            <a:r>
              <a:rPr kumimoji="0" lang="zh-CN" altLang="en-US" sz="1600" b="0" i="0" u="none" strike="noStrike" cap="none" normalizeH="0" baseline="0" dirty="0">
                <a:ln>
                  <a:noFill/>
                </a:ln>
                <a:solidFill>
                  <a:srgbClr val="333333"/>
                </a:solidFill>
                <a:effectLst/>
                <a:latin typeface="Arial" panose="020B0604020202020204" pitchFamily="34" charset="0"/>
                <a:ea typeface="Open Sans" panose="020B0606030504020204" pitchFamily="34" charset="0"/>
              </a:rPr>
              <a:t>解析配置文件</a:t>
            </a:r>
            <a:endParaRPr kumimoji="0" lang="en-US" altLang="zh-CN" sz="1600" b="0" i="0" u="none" strike="noStrike" cap="none" normalizeH="0" baseline="0" dirty="0">
              <a:ln>
                <a:noFill/>
              </a:ln>
              <a:solidFill>
                <a:srgbClr val="333333"/>
              </a:solidFill>
              <a:effectLst/>
              <a:latin typeface="Arial" panose="020B0604020202020204" pitchFamily="34" charset="0"/>
              <a:ea typeface="Open Sans" panose="020B0606030504020204" pitchFamily="34" charset="0"/>
            </a:endParaRPr>
          </a:p>
        </p:txBody>
      </p:sp>
    </p:spTree>
    <p:extLst>
      <p:ext uri="{BB962C8B-B14F-4D97-AF65-F5344CB8AC3E}">
        <p14:creationId xmlns:p14="http://schemas.microsoft.com/office/powerpoint/2010/main" val="3063961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a:latin typeface="ibm-plex-sans"/>
              </a:rPr>
              <a:t> Coredns</a:t>
            </a:r>
            <a:r>
              <a:rPr lang="zh-CN" altLang="en-US" dirty="0">
                <a:latin typeface="ibm-plex-sans"/>
              </a:rPr>
              <a:t>启动流程分析</a:t>
            </a:r>
            <a:endParaRPr lang="zh-CN" altLang="en-US" dirty="0">
              <a:effectLst/>
            </a:endParaRPr>
          </a:p>
        </p:txBody>
      </p:sp>
      <p:sp>
        <p:nvSpPr>
          <p:cNvPr id="4" name="AutoShape 1" descr="/src/564CAC866F1343F58B26D0B2CBEBC2C7"/>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文本框 2">
            <a:extLst>
              <a:ext uri="{FF2B5EF4-FFF2-40B4-BE49-F238E27FC236}">
                <a16:creationId xmlns:a16="http://schemas.microsoft.com/office/drawing/2014/main" id="{5AC9178D-C33B-E6D7-CF02-576638973313}"/>
              </a:ext>
            </a:extLst>
          </p:cNvPr>
          <p:cNvSpPr txBox="1"/>
          <p:nvPr/>
        </p:nvSpPr>
        <p:spPr>
          <a:xfrm>
            <a:off x="304799" y="1209203"/>
            <a:ext cx="8755679" cy="1815882"/>
          </a:xfrm>
          <a:prstGeom prst="rect">
            <a:avLst/>
          </a:prstGeom>
          <a:solidFill>
            <a:schemeClr val="accent5">
              <a:lumMod val="40000"/>
              <a:lumOff val="60000"/>
            </a:schemeClr>
          </a:solidFill>
        </p:spPr>
        <p:txBody>
          <a:bodyPr wrap="square">
            <a:spAutoFit/>
          </a:bodyPr>
          <a:lstStyle/>
          <a:p>
            <a:pPr marL="342900" indent="-342900">
              <a:buAutoNum type="arabicPeriod"/>
            </a:pPr>
            <a:r>
              <a:rPr lang="zh-CN" altLang="en-US" sz="1400" dirty="0"/>
              <a:t>创建</a:t>
            </a:r>
            <a:r>
              <a:rPr lang="en-US" altLang="zh-CN" sz="1400" dirty="0"/>
              <a:t>server</a:t>
            </a:r>
            <a:r>
              <a:rPr lang="zh-CN" altLang="en-US" sz="1400" dirty="0"/>
              <a:t>对象并启动，</a:t>
            </a:r>
            <a:r>
              <a:rPr lang="en-US" altLang="zh-CN" sz="1400" dirty="0" err="1"/>
              <a:t>slist</a:t>
            </a:r>
            <a:r>
              <a:rPr lang="en-US" altLang="zh-CN" sz="1400" dirty="0"/>
              <a:t>, err := </a:t>
            </a:r>
            <a:r>
              <a:rPr lang="en-US" altLang="zh-CN" sz="1400" dirty="0" err="1"/>
              <a:t>inst.context.MakeServers</a:t>
            </a:r>
            <a:r>
              <a:rPr lang="en-US" altLang="zh-CN" sz="1400" dirty="0"/>
              <a:t>()</a:t>
            </a:r>
          </a:p>
          <a:p>
            <a:pPr marL="342900" indent="-342900">
              <a:buAutoNum type="arabicPeriod"/>
            </a:pPr>
            <a:r>
              <a:rPr lang="en-US" altLang="zh-CN" sz="1400" dirty="0" err="1"/>
              <a:t>MakeServers</a:t>
            </a:r>
            <a:r>
              <a:rPr lang="zh-CN" altLang="en-US" sz="1400" dirty="0"/>
              <a:t>函数主要功能为检查配置文件是否冲突，聚合监听端口，创建</a:t>
            </a:r>
            <a:r>
              <a:rPr lang="en-US" altLang="zh-CN" sz="1400" dirty="0" err="1"/>
              <a:t>caddy.Server</a:t>
            </a:r>
            <a:r>
              <a:rPr lang="zh-CN" altLang="en-US" sz="1400" dirty="0"/>
              <a:t>等，其中内部调用</a:t>
            </a:r>
            <a:r>
              <a:rPr lang="en-US" altLang="zh-CN" sz="1400" dirty="0" err="1"/>
              <a:t>NewServer</a:t>
            </a:r>
            <a:r>
              <a:rPr lang="zh-CN" altLang="en-US" sz="1400" dirty="0"/>
              <a:t>函数</a:t>
            </a:r>
            <a:endParaRPr lang="en-US" altLang="zh-CN" sz="1400" dirty="0"/>
          </a:p>
          <a:p>
            <a:pPr marL="342900" indent="-342900">
              <a:buAutoNum type="arabicPeriod"/>
            </a:pPr>
            <a:r>
              <a:rPr lang="en-US" altLang="zh-CN" sz="1400" dirty="0" err="1"/>
              <a:t>NewServer</a:t>
            </a:r>
            <a:r>
              <a:rPr lang="zh-CN" altLang="en-US" sz="1400" dirty="0"/>
              <a:t>函数主要为每个</a:t>
            </a:r>
            <a:r>
              <a:rPr lang="en-US" altLang="zh-CN" sz="1400" dirty="0"/>
              <a:t>zone</a:t>
            </a:r>
            <a:r>
              <a:rPr lang="zh-CN" altLang="en-US" sz="1400" dirty="0"/>
              <a:t>构建一个</a:t>
            </a:r>
            <a:r>
              <a:rPr lang="en-US" altLang="zh-CN" sz="1400" dirty="0"/>
              <a:t>site</a:t>
            </a:r>
            <a:r>
              <a:rPr lang="zh-CN" altLang="en-US" sz="1400" dirty="0"/>
              <a:t>对象以及对应的</a:t>
            </a:r>
            <a:r>
              <a:rPr lang="en-US" altLang="zh-CN" sz="1400" dirty="0"/>
              <a:t>stack</a:t>
            </a:r>
            <a:r>
              <a:rPr lang="zh-CN" altLang="en-US" sz="1400" dirty="0"/>
              <a:t>对象</a:t>
            </a:r>
            <a:r>
              <a:rPr lang="en-US" altLang="zh-CN" sz="1400" dirty="0"/>
              <a:t>, </a:t>
            </a:r>
            <a:r>
              <a:rPr lang="zh-CN" altLang="en-US" sz="1400" dirty="0"/>
              <a:t>并注册各指令，然后赋值</a:t>
            </a:r>
            <a:r>
              <a:rPr lang="en-US" altLang="zh-CN" sz="1400" dirty="0"/>
              <a:t>pluginChain</a:t>
            </a:r>
            <a:r>
              <a:rPr lang="zh-CN" altLang="en-US" sz="1400" dirty="0"/>
              <a:t>，</a:t>
            </a:r>
            <a:r>
              <a:rPr lang="en-US" altLang="zh-CN" sz="1400" dirty="0"/>
              <a:t>pluginChain</a:t>
            </a:r>
            <a:r>
              <a:rPr lang="zh-CN" altLang="en-US" sz="1400" dirty="0"/>
              <a:t>就是后面的响应函数，将插件列表按倒叙依次传给优先级高的插件，这样一层套一层就可以让优先级高的插件在最外层，也就是优先执行。</a:t>
            </a:r>
            <a:endParaRPr lang="en-US" altLang="zh-CN" sz="1400" dirty="0"/>
          </a:p>
          <a:p>
            <a:pPr marL="342900" indent="-342900">
              <a:buAutoNum type="arabicPeriod"/>
            </a:pPr>
            <a:r>
              <a:rPr lang="zh-CN" altLang="en-US" sz="1400" dirty="0"/>
              <a:t>至此构造好了配置文件中的各个</a:t>
            </a:r>
            <a:r>
              <a:rPr lang="en-US" altLang="zh-CN" sz="1400" dirty="0"/>
              <a:t>Server</a:t>
            </a:r>
            <a:r>
              <a:rPr lang="zh-CN" altLang="en-US" sz="1400" dirty="0"/>
              <a:t>对象，然后开始监听服务：</a:t>
            </a:r>
            <a:r>
              <a:rPr lang="en-US" altLang="zh-CN" sz="1400" dirty="0"/>
              <a:t>err = </a:t>
            </a:r>
            <a:r>
              <a:rPr lang="en-US" altLang="zh-CN" sz="1400" dirty="0" err="1"/>
              <a:t>startServers</a:t>
            </a:r>
            <a:r>
              <a:rPr lang="en-US" altLang="zh-CN" sz="1400" dirty="0"/>
              <a:t>(</a:t>
            </a:r>
            <a:r>
              <a:rPr lang="en-US" altLang="zh-CN" sz="1400" dirty="0" err="1"/>
              <a:t>slist</a:t>
            </a:r>
            <a:r>
              <a:rPr lang="en-US" altLang="zh-CN" sz="1400" dirty="0"/>
              <a:t>, </a:t>
            </a:r>
            <a:r>
              <a:rPr lang="en-US" altLang="zh-CN" sz="1400" dirty="0" err="1"/>
              <a:t>inst</a:t>
            </a:r>
            <a:r>
              <a:rPr lang="en-US" altLang="zh-CN" sz="1400" dirty="0"/>
              <a:t>, </a:t>
            </a:r>
            <a:r>
              <a:rPr lang="en-US" altLang="zh-CN" sz="1400" dirty="0" err="1"/>
              <a:t>restartFds</a:t>
            </a:r>
            <a:r>
              <a:rPr lang="en-US" altLang="zh-CN" sz="1400" dirty="0"/>
              <a:t>)</a:t>
            </a:r>
          </a:p>
          <a:p>
            <a:pPr marL="342900" indent="-342900">
              <a:buAutoNum type="arabicPeriod"/>
            </a:pPr>
            <a:r>
              <a:rPr lang="zh-CN" altLang="en-US" sz="1400" dirty="0"/>
              <a:t>默认</a:t>
            </a:r>
            <a:r>
              <a:rPr lang="en-US" altLang="zh-CN" sz="1400" dirty="0" err="1"/>
              <a:t>Udp</a:t>
            </a:r>
            <a:r>
              <a:rPr lang="zh-CN" altLang="en-US" sz="1400" dirty="0"/>
              <a:t>和</a:t>
            </a:r>
            <a:r>
              <a:rPr lang="en-US" altLang="zh-CN" sz="1400" dirty="0" err="1"/>
              <a:t>Tcp</a:t>
            </a:r>
            <a:r>
              <a:rPr lang="zh-CN" altLang="en-US" sz="1400" dirty="0"/>
              <a:t>要求监听，以</a:t>
            </a:r>
            <a:r>
              <a:rPr lang="en-US" altLang="zh-CN" sz="1400" dirty="0" err="1"/>
              <a:t>udp</a:t>
            </a:r>
            <a:r>
              <a:rPr lang="zh-CN" altLang="en-US" sz="1400" dirty="0"/>
              <a:t>为例分析，</a:t>
            </a:r>
            <a:r>
              <a:rPr lang="en-US" altLang="zh-CN" sz="1400" dirty="0" err="1"/>
              <a:t>udp</a:t>
            </a:r>
            <a:r>
              <a:rPr lang="zh-CN" altLang="en-US" sz="1400" dirty="0"/>
              <a:t>接口调用</a:t>
            </a:r>
            <a:r>
              <a:rPr lang="en-US" altLang="zh-CN" sz="1400" dirty="0" err="1"/>
              <a:t>ServePacketudp</a:t>
            </a:r>
            <a:r>
              <a:rPr lang="zh-CN" altLang="en-US" sz="1400" dirty="0"/>
              <a:t>接口调用</a:t>
            </a:r>
            <a:r>
              <a:rPr lang="en-US" altLang="zh-CN" sz="1400" dirty="0" err="1"/>
              <a:t>ServePacket</a:t>
            </a:r>
            <a:endParaRPr lang="en-US" altLang="zh-CN" sz="1400" dirty="0"/>
          </a:p>
        </p:txBody>
      </p:sp>
      <p:sp>
        <p:nvSpPr>
          <p:cNvPr id="5" name="Rectangle 9">
            <a:extLst>
              <a:ext uri="{FF2B5EF4-FFF2-40B4-BE49-F238E27FC236}">
                <a16:creationId xmlns:a16="http://schemas.microsoft.com/office/drawing/2014/main" id="{4FD5719B-A18D-512C-53B7-D464D5377C63}"/>
              </a:ext>
            </a:extLst>
          </p:cNvPr>
          <p:cNvSpPr>
            <a:spLocks noChangeArrowheads="1"/>
          </p:cNvSpPr>
          <p:nvPr/>
        </p:nvSpPr>
        <p:spPr bwMode="auto">
          <a:xfrm>
            <a:off x="621844" y="5914579"/>
            <a:ext cx="794883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Arial" panose="020B0604020202020204" pitchFamily="34" charset="0"/>
              </a:rPr>
              <a:t>     </a:t>
            </a:r>
            <a:r>
              <a:rPr kumimoji="0" lang="en-US" altLang="zh-CN" sz="1600" b="0" i="0" u="none" strike="noStrike" cap="none" normalizeH="0" baseline="0" dirty="0">
                <a:ln>
                  <a:noFill/>
                </a:ln>
                <a:effectLst/>
                <a:latin typeface="Arial" panose="020B0604020202020204" pitchFamily="34" charset="0"/>
              </a:rPr>
              <a:t>Coredns</a:t>
            </a:r>
            <a:r>
              <a:rPr kumimoji="0" lang="zh-CN" altLang="en-US" sz="1600" b="0" i="0" u="none" strike="noStrike" cap="none" normalizeH="0" baseline="0" dirty="0">
                <a:ln>
                  <a:noFill/>
                </a:ln>
                <a:effectLst/>
                <a:latin typeface="Arial" panose="020B0604020202020204" pitchFamily="34" charset="0"/>
              </a:rPr>
              <a:t>默认会同时监听</a:t>
            </a:r>
            <a:r>
              <a:rPr kumimoji="0" lang="en-US" altLang="zh-CN" sz="1600" b="0" i="0" u="none" strike="noStrike" cap="none" normalizeH="0" baseline="0" dirty="0" err="1">
                <a:ln>
                  <a:noFill/>
                </a:ln>
                <a:effectLst/>
                <a:latin typeface="Arial" panose="020B0604020202020204" pitchFamily="34" charset="0"/>
              </a:rPr>
              <a:t>tcp</a:t>
            </a:r>
            <a:r>
              <a:rPr kumimoji="0" lang="zh-CN" altLang="en-US" sz="1600" b="0" i="0" u="none" strike="noStrike" cap="none" normalizeH="0" baseline="0" dirty="0">
                <a:ln>
                  <a:noFill/>
                </a:ln>
                <a:effectLst/>
                <a:latin typeface="Arial" panose="020B0604020202020204" pitchFamily="34" charset="0"/>
              </a:rPr>
              <a:t>和</a:t>
            </a:r>
            <a:r>
              <a:rPr kumimoji="0" lang="en-US" altLang="zh-CN" sz="1600" b="0" i="0" u="none" strike="noStrike" cap="none" normalizeH="0" baseline="0" dirty="0" err="1">
                <a:ln>
                  <a:noFill/>
                </a:ln>
                <a:effectLst/>
                <a:latin typeface="Arial" panose="020B0604020202020204" pitchFamily="34" charset="0"/>
              </a:rPr>
              <a:t>udp</a:t>
            </a:r>
            <a:r>
              <a:rPr kumimoji="0" lang="en-US" altLang="zh-CN" sz="1600" b="0" i="0" u="none" strike="noStrike" cap="none" normalizeH="0" baseline="0" dirty="0">
                <a:ln>
                  <a:noFill/>
                </a:ln>
                <a:effectLst/>
                <a:latin typeface="Arial" panose="020B0604020202020204" pitchFamily="34" charset="0"/>
              </a:rPr>
              <a:t>, </a:t>
            </a:r>
            <a:r>
              <a:rPr kumimoji="0" lang="zh-CN" altLang="en-US" sz="1600" b="0" i="0" u="none" strike="noStrike" cap="none" normalizeH="0" baseline="0" dirty="0">
                <a:ln>
                  <a:noFill/>
                </a:ln>
                <a:effectLst/>
                <a:latin typeface="Arial" panose="020B0604020202020204" pitchFamily="34" charset="0"/>
              </a:rPr>
              <a:t>基于解析的配置文件会构造一个</a:t>
            </a:r>
            <a:r>
              <a:rPr kumimoji="0" lang="en-US" altLang="zh-CN" sz="1600" b="0" i="0" u="none" strike="noStrike" cap="none" normalizeH="0" baseline="0" dirty="0">
                <a:ln>
                  <a:noFill/>
                </a:ln>
                <a:effectLst/>
                <a:latin typeface="Arial" panose="020B0604020202020204" pitchFamily="34" charset="0"/>
              </a:rPr>
              <a:t>pluginChain, </a:t>
            </a:r>
            <a:r>
              <a:rPr kumimoji="0" lang="zh-CN" altLang="en-US" sz="1600" b="0" i="0" u="none" strike="noStrike" cap="none" normalizeH="0" baseline="0" dirty="0">
                <a:ln>
                  <a:noFill/>
                </a:ln>
                <a:effectLst/>
                <a:latin typeface="Arial" panose="020B0604020202020204" pitchFamily="34" charset="0"/>
              </a:rPr>
              <a:t>而这个</a:t>
            </a:r>
            <a:r>
              <a:rPr kumimoji="0" lang="en-US" altLang="zh-CN" sz="1600" b="0" i="0" u="none" strike="noStrike" cap="none" normalizeH="0" baseline="0" dirty="0">
                <a:ln>
                  <a:noFill/>
                </a:ln>
                <a:effectLst/>
                <a:latin typeface="Arial" panose="020B0604020202020204" pitchFamily="34" charset="0"/>
              </a:rPr>
              <a:t>pluginChain</a:t>
            </a:r>
            <a:r>
              <a:rPr kumimoji="0" lang="zh-CN" altLang="en-US" sz="1600" b="0" i="0" u="none" strike="noStrike" cap="none" normalizeH="0" baseline="0" dirty="0">
                <a:ln>
                  <a:noFill/>
                </a:ln>
                <a:effectLst/>
                <a:latin typeface="Arial" panose="020B0604020202020204" pitchFamily="34" charset="0"/>
              </a:rPr>
              <a:t>将插件包装成一个链条依次调用</a:t>
            </a:r>
            <a:r>
              <a:rPr kumimoji="0" lang="en-US" altLang="zh-CN" sz="1600" b="0" i="0" u="none" strike="noStrike" cap="none" normalizeH="0" baseline="0" dirty="0" err="1">
                <a:ln>
                  <a:noFill/>
                </a:ln>
                <a:effectLst/>
                <a:latin typeface="Arial" panose="020B0604020202020204" pitchFamily="34" charset="0"/>
              </a:rPr>
              <a:t>ServerDNS</a:t>
            </a:r>
            <a:r>
              <a:rPr kumimoji="0" lang="zh-CN" altLang="en-US" sz="1600" b="0" i="0" u="none" strike="noStrike" cap="none" normalizeH="0" baseline="0" dirty="0">
                <a:ln>
                  <a:noFill/>
                </a:ln>
                <a:effectLst/>
                <a:latin typeface="Arial" panose="020B0604020202020204" pitchFamily="34" charset="0"/>
              </a:rPr>
              <a:t>接口执行以完成</a:t>
            </a:r>
            <a:r>
              <a:rPr kumimoji="0" lang="en-US" altLang="zh-CN" sz="1600" b="0" i="0" u="none" strike="noStrike" cap="none" normalizeH="0" baseline="0" dirty="0">
                <a:ln>
                  <a:noFill/>
                </a:ln>
                <a:effectLst/>
                <a:latin typeface="Arial" panose="020B0604020202020204" pitchFamily="34" charset="0"/>
              </a:rPr>
              <a:t>dns</a:t>
            </a:r>
            <a:r>
              <a:rPr kumimoji="0" lang="zh-CN" altLang="en-US" sz="1600" b="0" i="0" u="none" strike="noStrike" cap="none" normalizeH="0" baseline="0" dirty="0">
                <a:ln>
                  <a:noFill/>
                </a:ln>
                <a:effectLst/>
                <a:latin typeface="Arial" panose="020B0604020202020204" pitchFamily="34" charset="0"/>
              </a:rPr>
              <a:t>解析</a:t>
            </a:r>
            <a:endParaRPr kumimoji="0" lang="zh-CN" altLang="zh-CN" sz="1600" b="0" i="0" u="none" strike="noStrike" cap="none" normalizeH="0" baseline="0" dirty="0">
              <a:ln>
                <a:noFill/>
              </a:ln>
              <a:effectLst/>
              <a:latin typeface="Arial" panose="020B0604020202020204" pitchFamily="34" charset="0"/>
            </a:endParaRPr>
          </a:p>
        </p:txBody>
      </p:sp>
      <p:sp>
        <p:nvSpPr>
          <p:cNvPr id="6" name="Rectangle 7">
            <a:extLst>
              <a:ext uri="{FF2B5EF4-FFF2-40B4-BE49-F238E27FC236}">
                <a16:creationId xmlns:a16="http://schemas.microsoft.com/office/drawing/2014/main" id="{4013A94B-9D35-B7EE-D698-0F374ED53AD7}"/>
              </a:ext>
            </a:extLst>
          </p:cNvPr>
          <p:cNvSpPr>
            <a:spLocks noChangeArrowheads="1"/>
          </p:cNvSpPr>
          <p:nvPr/>
        </p:nvSpPr>
        <p:spPr bwMode="auto">
          <a:xfrm>
            <a:off x="48026" y="693246"/>
            <a:ext cx="7344815" cy="502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333333"/>
                </a:solidFill>
                <a:effectLst/>
                <a:latin typeface="Arial" panose="020B0604020202020204" pitchFamily="34" charset="0"/>
                <a:ea typeface="Open Sans" panose="020B0606030504020204" pitchFamily="34" charset="0"/>
              </a:rPr>
              <a:t>2.3.2 </a:t>
            </a:r>
            <a:r>
              <a:rPr lang="zh-CN" altLang="en-US" sz="1600" dirty="0">
                <a:solidFill>
                  <a:srgbClr val="333333"/>
                </a:solidFill>
                <a:ea typeface="Open Sans" panose="020B0606030504020204" pitchFamily="34" charset="0"/>
              </a:rPr>
              <a:t>启动服务</a:t>
            </a:r>
            <a:endParaRPr kumimoji="0" lang="en-US" altLang="zh-CN" sz="1600" b="0" i="0" u="none" strike="noStrike" cap="none" normalizeH="0" baseline="0" dirty="0">
              <a:ln>
                <a:noFill/>
              </a:ln>
              <a:solidFill>
                <a:srgbClr val="333333"/>
              </a:solidFill>
              <a:effectLst/>
              <a:latin typeface="Arial" panose="020B0604020202020204" pitchFamily="34" charset="0"/>
              <a:ea typeface="Open Sans" panose="020B0606030504020204" pitchFamily="34" charset="0"/>
            </a:endParaRPr>
          </a:p>
        </p:txBody>
      </p:sp>
      <p:pic>
        <p:nvPicPr>
          <p:cNvPr id="10" name="图片 9">
            <a:extLst>
              <a:ext uri="{FF2B5EF4-FFF2-40B4-BE49-F238E27FC236}">
                <a16:creationId xmlns:a16="http://schemas.microsoft.com/office/drawing/2014/main" id="{D0D41066-B22C-8431-36F4-29A83781606D}"/>
              </a:ext>
            </a:extLst>
          </p:cNvPr>
          <p:cNvPicPr>
            <a:picLocks noChangeAspect="1"/>
          </p:cNvPicPr>
          <p:nvPr/>
        </p:nvPicPr>
        <p:blipFill>
          <a:blip r:embed="rId2"/>
          <a:stretch>
            <a:fillRect/>
          </a:stretch>
        </p:blipFill>
        <p:spPr>
          <a:xfrm>
            <a:off x="336415" y="3062562"/>
            <a:ext cx="8234262" cy="2586235"/>
          </a:xfrm>
          <a:prstGeom prst="rect">
            <a:avLst/>
          </a:prstGeom>
        </p:spPr>
      </p:pic>
      <p:pic>
        <p:nvPicPr>
          <p:cNvPr id="12" name="图片 11">
            <a:extLst>
              <a:ext uri="{FF2B5EF4-FFF2-40B4-BE49-F238E27FC236}">
                <a16:creationId xmlns:a16="http://schemas.microsoft.com/office/drawing/2014/main" id="{EFA0E7AE-E925-2B3D-4DDD-4D59F8B854F0}"/>
              </a:ext>
            </a:extLst>
          </p:cNvPr>
          <p:cNvPicPr>
            <a:picLocks noChangeAspect="1"/>
          </p:cNvPicPr>
          <p:nvPr/>
        </p:nvPicPr>
        <p:blipFill>
          <a:blip r:embed="rId3"/>
          <a:stretch>
            <a:fillRect/>
          </a:stretch>
        </p:blipFill>
        <p:spPr>
          <a:xfrm>
            <a:off x="5220072" y="4077072"/>
            <a:ext cx="3021049" cy="865630"/>
          </a:xfrm>
          <a:prstGeom prst="rect">
            <a:avLst/>
          </a:prstGeom>
        </p:spPr>
      </p:pic>
      <p:cxnSp>
        <p:nvCxnSpPr>
          <p:cNvPr id="17" name="直接箭头连接符 16">
            <a:extLst>
              <a:ext uri="{FF2B5EF4-FFF2-40B4-BE49-F238E27FC236}">
                <a16:creationId xmlns:a16="http://schemas.microsoft.com/office/drawing/2014/main" id="{8AB24676-9D4C-BE35-D654-EB8FB98FED31}"/>
              </a:ext>
            </a:extLst>
          </p:cNvPr>
          <p:cNvCxnSpPr>
            <a:cxnSpLocks/>
          </p:cNvCxnSpPr>
          <p:nvPr/>
        </p:nvCxnSpPr>
        <p:spPr>
          <a:xfrm flipV="1">
            <a:off x="2339752" y="4235646"/>
            <a:ext cx="2880320" cy="35927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13275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en-US" altLang="zh-CN" dirty="0">
                <a:latin typeface="ibm-plex-sans"/>
              </a:rPr>
              <a:t> Coredns</a:t>
            </a:r>
            <a:r>
              <a:rPr lang="zh-CN" altLang="en-US" dirty="0">
                <a:latin typeface="ibm-plex-sans"/>
              </a:rPr>
              <a:t>插件开发流程</a:t>
            </a:r>
            <a:endParaRPr lang="zh-CN" altLang="en-US" dirty="0">
              <a:effectLst/>
            </a:endParaRPr>
          </a:p>
        </p:txBody>
      </p:sp>
      <p:sp>
        <p:nvSpPr>
          <p:cNvPr id="4" name="AutoShape 1" descr="/src/564CAC866F1343F58B26D0B2CBEBC2C7"/>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文本框 5">
            <a:extLst>
              <a:ext uri="{FF2B5EF4-FFF2-40B4-BE49-F238E27FC236}">
                <a16:creationId xmlns:a16="http://schemas.microsoft.com/office/drawing/2014/main" id="{10EEFD74-77CD-1CD0-6880-9A33F42EE46C}"/>
              </a:ext>
            </a:extLst>
          </p:cNvPr>
          <p:cNvSpPr txBox="1"/>
          <p:nvPr/>
        </p:nvSpPr>
        <p:spPr>
          <a:xfrm>
            <a:off x="304800" y="1196752"/>
            <a:ext cx="2646878" cy="369332"/>
          </a:xfrm>
          <a:prstGeom prst="rect">
            <a:avLst/>
          </a:prstGeom>
          <a:noFill/>
        </p:spPr>
        <p:txBody>
          <a:bodyPr wrap="none" rtlCol="0">
            <a:spAutoFit/>
          </a:bodyPr>
          <a:lstStyle/>
          <a:p>
            <a:r>
              <a:rPr lang="en-US" altLang="zh-CN" dirty="0"/>
              <a:t>3.1 </a:t>
            </a:r>
            <a:r>
              <a:rPr lang="zh-CN" altLang="en-US" dirty="0"/>
              <a:t>自定义插件开发流程</a:t>
            </a:r>
          </a:p>
        </p:txBody>
      </p:sp>
      <p:sp>
        <p:nvSpPr>
          <p:cNvPr id="7" name="文本框 6">
            <a:extLst>
              <a:ext uri="{FF2B5EF4-FFF2-40B4-BE49-F238E27FC236}">
                <a16:creationId xmlns:a16="http://schemas.microsoft.com/office/drawing/2014/main" id="{79F60CB1-0F52-ACBC-4FF8-1BC23FA430FF}"/>
              </a:ext>
            </a:extLst>
          </p:cNvPr>
          <p:cNvSpPr txBox="1"/>
          <p:nvPr/>
        </p:nvSpPr>
        <p:spPr>
          <a:xfrm>
            <a:off x="827584" y="1772816"/>
            <a:ext cx="6776214" cy="369332"/>
          </a:xfrm>
          <a:prstGeom prst="rect">
            <a:avLst/>
          </a:prstGeom>
          <a:noFill/>
        </p:spPr>
        <p:txBody>
          <a:bodyPr wrap="none" rtlCol="0">
            <a:spAutoFit/>
          </a:bodyPr>
          <a:lstStyle/>
          <a:p>
            <a:r>
              <a:rPr lang="zh-CN" altLang="en-US" dirty="0"/>
              <a:t>以官网提供的</a:t>
            </a:r>
            <a:r>
              <a:rPr lang="en-US" altLang="zh-CN" dirty="0"/>
              <a:t>example</a:t>
            </a:r>
            <a:r>
              <a:rPr lang="zh-CN" altLang="en-US" dirty="0"/>
              <a:t>为例：</a:t>
            </a:r>
            <a:r>
              <a:rPr lang="en-US" altLang="zh-CN" dirty="0"/>
              <a:t>https://</a:t>
            </a:r>
            <a:r>
              <a:rPr lang="en-US" altLang="zh-CN" dirty="0" err="1"/>
              <a:t>github.com</a:t>
            </a:r>
            <a:r>
              <a:rPr lang="en-US" altLang="zh-CN" dirty="0"/>
              <a:t>/</a:t>
            </a:r>
            <a:r>
              <a:rPr lang="en-US" altLang="zh-CN" dirty="0" err="1"/>
              <a:t>coredns</a:t>
            </a:r>
            <a:r>
              <a:rPr lang="en-US" altLang="zh-CN" dirty="0"/>
              <a:t>/example</a:t>
            </a:r>
            <a:endParaRPr lang="zh-CN" altLang="en-US" dirty="0"/>
          </a:p>
        </p:txBody>
      </p:sp>
      <p:sp>
        <p:nvSpPr>
          <p:cNvPr id="10" name="文本框 9">
            <a:extLst>
              <a:ext uri="{FF2B5EF4-FFF2-40B4-BE49-F238E27FC236}">
                <a16:creationId xmlns:a16="http://schemas.microsoft.com/office/drawing/2014/main" id="{0C506AB4-7A9B-13E9-7583-5233CBB8C09B}"/>
              </a:ext>
            </a:extLst>
          </p:cNvPr>
          <p:cNvSpPr txBox="1"/>
          <p:nvPr/>
        </p:nvSpPr>
        <p:spPr>
          <a:xfrm>
            <a:off x="304801" y="2314814"/>
            <a:ext cx="5851376" cy="2062103"/>
          </a:xfrm>
          <a:prstGeom prst="rect">
            <a:avLst/>
          </a:prstGeom>
          <a:noFill/>
        </p:spPr>
        <p:txBody>
          <a:bodyPr wrap="square" rtlCol="0">
            <a:spAutoFit/>
          </a:bodyPr>
          <a:lstStyle/>
          <a:p>
            <a:pPr marL="342900" indent="-342900">
              <a:buFont typeface="+mj-lt"/>
              <a:buAutoNum type="arabicPeriod"/>
            </a:pPr>
            <a:r>
              <a:rPr lang="zh-CN" altLang="en-US" sz="1600" dirty="0"/>
              <a:t>复制</a:t>
            </a:r>
            <a:r>
              <a:rPr lang="en-US" altLang="zh-CN" sz="1600" dirty="0"/>
              <a:t>example</a:t>
            </a:r>
            <a:r>
              <a:rPr lang="zh-CN" altLang="en-US" sz="1600" dirty="0"/>
              <a:t>项目至</a:t>
            </a:r>
            <a:r>
              <a:rPr lang="en-US" altLang="zh-CN" sz="1600" dirty="0" err="1"/>
              <a:t>coredns</a:t>
            </a:r>
            <a:r>
              <a:rPr lang="zh-CN" altLang="en-US" sz="1600" dirty="0"/>
              <a:t>的</a:t>
            </a:r>
            <a:r>
              <a:rPr lang="en-US" altLang="zh-CN" sz="1600" dirty="0"/>
              <a:t>plugin</a:t>
            </a:r>
            <a:r>
              <a:rPr lang="zh-CN" altLang="en-US" sz="1600" dirty="0"/>
              <a:t>目录中</a:t>
            </a:r>
            <a:endParaRPr lang="en-US" altLang="zh-CN" sz="1600" dirty="0"/>
          </a:p>
          <a:p>
            <a:pPr marL="342900" indent="-342900">
              <a:buFont typeface="+mj-lt"/>
              <a:buAutoNum type="arabicPeriod"/>
            </a:pPr>
            <a:r>
              <a:rPr lang="zh-CN" altLang="en-US" sz="1600" dirty="0"/>
              <a:t>注入插件代码，找到</a:t>
            </a:r>
            <a:r>
              <a:rPr lang="en-US" altLang="zh-CN" sz="1600" dirty="0"/>
              <a:t>plugin</a:t>
            </a:r>
            <a:r>
              <a:rPr lang="zh-CN" altLang="en-US" sz="1600" dirty="0"/>
              <a:t>文件，将插件指令名和对应的插件项目名称插入合适的位置（插件的顺序十分重要）</a:t>
            </a:r>
            <a:endParaRPr lang="en-US" altLang="zh-CN" sz="1600" dirty="0"/>
          </a:p>
          <a:p>
            <a:pPr marL="342900" indent="-342900">
              <a:buFont typeface="+mj-lt"/>
              <a:buAutoNum type="arabicPeriod"/>
            </a:pPr>
            <a:r>
              <a:rPr lang="zh-CN" altLang="en-US" sz="1600" dirty="0"/>
              <a:t>重新生成插件列表（</a:t>
            </a:r>
            <a:r>
              <a:rPr lang="en-US" altLang="zh-CN" sz="1600" dirty="0"/>
              <a:t>go generate</a:t>
            </a:r>
            <a:r>
              <a:rPr lang="zh-CN" altLang="en-US" sz="1600" dirty="0"/>
              <a:t>），此时</a:t>
            </a:r>
            <a:r>
              <a:rPr lang="en-US" altLang="zh-CN" sz="1600" dirty="0"/>
              <a:t>core\dnsserver\</a:t>
            </a:r>
            <a:r>
              <a:rPr lang="en-US" altLang="zh-CN" sz="1600" dirty="0" err="1"/>
              <a:t>zdirectives.go</a:t>
            </a:r>
            <a:r>
              <a:rPr lang="zh-CN" altLang="en-US" sz="1600" dirty="0"/>
              <a:t>和</a:t>
            </a:r>
            <a:r>
              <a:rPr lang="en-US" altLang="zh-CN" sz="1600" dirty="0"/>
              <a:t>core\plugin\</a:t>
            </a:r>
            <a:r>
              <a:rPr lang="en-US" altLang="zh-CN" sz="1600" dirty="0" err="1"/>
              <a:t>zplugin.go</a:t>
            </a:r>
            <a:r>
              <a:rPr lang="zh-CN" altLang="en-US" sz="1600" dirty="0"/>
              <a:t>中会产生关于</a:t>
            </a:r>
            <a:r>
              <a:rPr lang="en-US" altLang="zh-CN" sz="1600" dirty="0"/>
              <a:t>example</a:t>
            </a:r>
            <a:r>
              <a:rPr lang="zh-CN" altLang="en-US" sz="1600" dirty="0"/>
              <a:t>的更新</a:t>
            </a:r>
            <a:endParaRPr lang="en-US" altLang="zh-CN" sz="1600" dirty="0"/>
          </a:p>
          <a:p>
            <a:pPr marL="342900" indent="-342900">
              <a:buFont typeface="+mj-lt"/>
              <a:buAutoNum type="arabicPeriod"/>
            </a:pPr>
            <a:r>
              <a:rPr lang="zh-CN" altLang="en-US" sz="1600" dirty="0"/>
              <a:t>配置文件中配置并编译</a:t>
            </a:r>
            <a:endParaRPr lang="en-US" altLang="zh-CN" sz="1600" dirty="0"/>
          </a:p>
          <a:p>
            <a:pPr marL="342900" indent="-342900">
              <a:buFont typeface="+mj-lt"/>
              <a:buAutoNum type="arabicPeriod"/>
            </a:pPr>
            <a:endParaRPr lang="zh-CN" altLang="en-US" sz="1600" dirty="0"/>
          </a:p>
        </p:txBody>
      </p:sp>
      <p:pic>
        <p:nvPicPr>
          <p:cNvPr id="11" name="图片 10">
            <a:extLst>
              <a:ext uri="{FF2B5EF4-FFF2-40B4-BE49-F238E27FC236}">
                <a16:creationId xmlns:a16="http://schemas.microsoft.com/office/drawing/2014/main" id="{9F94CEEA-16B8-9955-9941-408DF5F4DEC4}"/>
              </a:ext>
            </a:extLst>
          </p:cNvPr>
          <p:cNvPicPr>
            <a:picLocks noChangeAspect="1"/>
          </p:cNvPicPr>
          <p:nvPr/>
        </p:nvPicPr>
        <p:blipFill rotWithShape="1">
          <a:blip r:embed="rId2"/>
          <a:srcRect r="57168"/>
          <a:stretch/>
        </p:blipFill>
        <p:spPr>
          <a:xfrm>
            <a:off x="6258885" y="2314814"/>
            <a:ext cx="2581923" cy="2461473"/>
          </a:xfrm>
          <a:prstGeom prst="rect">
            <a:avLst/>
          </a:prstGeom>
        </p:spPr>
      </p:pic>
      <p:pic>
        <p:nvPicPr>
          <p:cNvPr id="15" name="图片 14">
            <a:extLst>
              <a:ext uri="{FF2B5EF4-FFF2-40B4-BE49-F238E27FC236}">
                <a16:creationId xmlns:a16="http://schemas.microsoft.com/office/drawing/2014/main" id="{325F0367-2623-8603-FCA7-20B3E3B4D85F}"/>
              </a:ext>
            </a:extLst>
          </p:cNvPr>
          <p:cNvPicPr>
            <a:picLocks noChangeAspect="1"/>
          </p:cNvPicPr>
          <p:nvPr/>
        </p:nvPicPr>
        <p:blipFill>
          <a:blip r:embed="rId3"/>
          <a:stretch>
            <a:fillRect/>
          </a:stretch>
        </p:blipFill>
        <p:spPr>
          <a:xfrm>
            <a:off x="683568" y="4435977"/>
            <a:ext cx="4206605" cy="1379340"/>
          </a:xfrm>
          <a:prstGeom prst="rect">
            <a:avLst/>
          </a:prstGeom>
        </p:spPr>
      </p:pic>
      <p:sp>
        <p:nvSpPr>
          <p:cNvPr id="17" name="文本框 16">
            <a:extLst>
              <a:ext uri="{FF2B5EF4-FFF2-40B4-BE49-F238E27FC236}">
                <a16:creationId xmlns:a16="http://schemas.microsoft.com/office/drawing/2014/main" id="{BD42CD48-92D6-9F29-D32C-3AC671B5B78A}"/>
              </a:ext>
            </a:extLst>
          </p:cNvPr>
          <p:cNvSpPr txBox="1"/>
          <p:nvPr/>
        </p:nvSpPr>
        <p:spPr>
          <a:xfrm>
            <a:off x="348470" y="6152179"/>
            <a:ext cx="7946349" cy="307777"/>
          </a:xfrm>
          <a:prstGeom prst="rect">
            <a:avLst/>
          </a:prstGeom>
          <a:noFill/>
        </p:spPr>
        <p:txBody>
          <a:bodyPr wrap="square">
            <a:spAutoFit/>
          </a:bodyPr>
          <a:lstStyle/>
          <a:p>
            <a:r>
              <a:rPr lang="zh-CN" altLang="en-US" sz="1400" dirty="0">
                <a:latin typeface="Times New Roman" panose="02020603050405020304" pitchFamily="18" charset="0"/>
                <a:cs typeface="Times New Roman" panose="02020603050405020304" pitchFamily="18" charset="0"/>
              </a:rPr>
              <a:t>详细可参照官网：</a:t>
            </a:r>
            <a:r>
              <a:rPr lang="en-US" altLang="zh-CN" sz="1400" dirty="0">
                <a:latin typeface="Times New Roman" panose="02020603050405020304" pitchFamily="18" charset="0"/>
                <a:cs typeface="Times New Roman" panose="02020603050405020304" pitchFamily="18" charset="0"/>
              </a:rPr>
              <a:t>https://</a:t>
            </a:r>
            <a:r>
              <a:rPr lang="en-US" altLang="zh-CN" sz="1400" dirty="0" err="1">
                <a:latin typeface="Times New Roman" panose="02020603050405020304" pitchFamily="18" charset="0"/>
                <a:cs typeface="Times New Roman" panose="02020603050405020304" pitchFamily="18" charset="0"/>
              </a:rPr>
              <a:t>coredns.io</a:t>
            </a:r>
            <a:r>
              <a:rPr lang="en-US" altLang="zh-CN" sz="1400" dirty="0">
                <a:latin typeface="Times New Roman" panose="02020603050405020304" pitchFamily="18" charset="0"/>
                <a:cs typeface="Times New Roman" panose="02020603050405020304" pitchFamily="18" charset="0"/>
              </a:rPr>
              <a:t>/2016/12/19/writing-plugins-for-</a:t>
            </a:r>
            <a:r>
              <a:rPr lang="en-US" altLang="zh-CN" sz="1400" dirty="0" err="1">
                <a:latin typeface="Times New Roman" panose="02020603050405020304" pitchFamily="18" charset="0"/>
                <a:cs typeface="Times New Roman" panose="02020603050405020304" pitchFamily="18" charset="0"/>
              </a:rPr>
              <a:t>coredns</a:t>
            </a:r>
            <a:endParaRPr lang="zh-CN"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578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en-US" altLang="zh-CN" dirty="0">
                <a:latin typeface="ibm-plex-sans"/>
              </a:rPr>
              <a:t> Coredns</a:t>
            </a:r>
            <a:r>
              <a:rPr lang="zh-CN" altLang="en-US" dirty="0">
                <a:latin typeface="ibm-plex-sans"/>
              </a:rPr>
              <a:t>插件开发流程</a:t>
            </a:r>
            <a:endParaRPr lang="zh-CN" altLang="en-US" dirty="0">
              <a:effectLst/>
            </a:endParaRPr>
          </a:p>
        </p:txBody>
      </p:sp>
      <p:sp>
        <p:nvSpPr>
          <p:cNvPr id="4" name="AutoShape 1" descr="/src/564CAC866F1343F58B26D0B2CBEBC2C7"/>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文本框 6">
            <a:extLst>
              <a:ext uri="{FF2B5EF4-FFF2-40B4-BE49-F238E27FC236}">
                <a16:creationId xmlns:a16="http://schemas.microsoft.com/office/drawing/2014/main" id="{76263286-6E84-41BF-303F-5D8720A86BAA}"/>
              </a:ext>
            </a:extLst>
          </p:cNvPr>
          <p:cNvSpPr txBox="1"/>
          <p:nvPr/>
        </p:nvSpPr>
        <p:spPr>
          <a:xfrm>
            <a:off x="70004" y="834724"/>
            <a:ext cx="4603530" cy="369332"/>
          </a:xfrm>
          <a:prstGeom prst="rect">
            <a:avLst/>
          </a:prstGeom>
          <a:noFill/>
        </p:spPr>
        <p:txBody>
          <a:bodyPr wrap="square">
            <a:spAutoFit/>
          </a:bodyPr>
          <a:lstStyle/>
          <a:p>
            <a:r>
              <a:rPr lang="en-US" altLang="zh-CN" dirty="0"/>
              <a:t>3.2 </a:t>
            </a:r>
            <a:r>
              <a:rPr lang="zh-CN" altLang="en-US" dirty="0"/>
              <a:t>相关接口实现</a:t>
            </a:r>
          </a:p>
        </p:txBody>
      </p:sp>
      <p:sp>
        <p:nvSpPr>
          <p:cNvPr id="8" name="文本框 7">
            <a:extLst>
              <a:ext uri="{FF2B5EF4-FFF2-40B4-BE49-F238E27FC236}">
                <a16:creationId xmlns:a16="http://schemas.microsoft.com/office/drawing/2014/main" id="{FAC2E794-3862-D687-58EE-EB161DC4C7F7}"/>
              </a:ext>
            </a:extLst>
          </p:cNvPr>
          <p:cNvSpPr txBox="1"/>
          <p:nvPr/>
        </p:nvSpPr>
        <p:spPr>
          <a:xfrm>
            <a:off x="304800" y="1204056"/>
            <a:ext cx="1301959" cy="338554"/>
          </a:xfrm>
          <a:prstGeom prst="rect">
            <a:avLst/>
          </a:prstGeom>
          <a:noFill/>
        </p:spPr>
        <p:txBody>
          <a:bodyPr wrap="none" rtlCol="0">
            <a:spAutoFit/>
          </a:bodyPr>
          <a:lstStyle/>
          <a:p>
            <a:r>
              <a:rPr lang="en-US" altLang="zh-CN" sz="1600" dirty="0" err="1"/>
              <a:t>1.Setup</a:t>
            </a:r>
            <a:r>
              <a:rPr lang="zh-CN" altLang="en-US" sz="1600" dirty="0"/>
              <a:t>函数</a:t>
            </a:r>
          </a:p>
        </p:txBody>
      </p:sp>
      <p:sp>
        <p:nvSpPr>
          <p:cNvPr id="9" name="文本框 8">
            <a:extLst>
              <a:ext uri="{FF2B5EF4-FFF2-40B4-BE49-F238E27FC236}">
                <a16:creationId xmlns:a16="http://schemas.microsoft.com/office/drawing/2014/main" id="{09046169-9EB6-6BAC-6637-3390CF7E23A0}"/>
              </a:ext>
            </a:extLst>
          </p:cNvPr>
          <p:cNvSpPr txBox="1"/>
          <p:nvPr/>
        </p:nvSpPr>
        <p:spPr>
          <a:xfrm>
            <a:off x="302424" y="1574122"/>
            <a:ext cx="8725924" cy="2462213"/>
          </a:xfrm>
          <a:prstGeom prst="rect">
            <a:avLst/>
          </a:prstGeom>
          <a:noFill/>
        </p:spPr>
        <p:txBody>
          <a:bodyPr wrap="square" rtlCol="0">
            <a:spAutoFit/>
          </a:bodyPr>
          <a:lstStyle/>
          <a:p>
            <a:r>
              <a:rPr lang="zh-CN" altLang="en-US" sz="1400" dirty="0"/>
              <a:t>插件中首先要包含</a:t>
            </a:r>
            <a:r>
              <a:rPr lang="en-US" altLang="zh-CN" sz="1400" dirty="0" err="1"/>
              <a:t>setup.go</a:t>
            </a:r>
            <a:r>
              <a:rPr lang="zh-CN" altLang="en-US" sz="1400" dirty="0"/>
              <a:t>文件，该函数首先加载</a:t>
            </a:r>
            <a:r>
              <a:rPr lang="en-US" altLang="zh-CN" sz="1400" dirty="0" err="1"/>
              <a:t>init</a:t>
            </a:r>
            <a:r>
              <a:rPr lang="zh-CN" altLang="en-US" sz="1400" dirty="0"/>
              <a:t>函数，对该插件中的</a:t>
            </a:r>
            <a:r>
              <a:rPr lang="en-US" altLang="zh-CN" sz="1400" dirty="0"/>
              <a:t>setup</a:t>
            </a:r>
            <a:r>
              <a:rPr lang="zh-CN" altLang="en-US" sz="1400" dirty="0"/>
              <a:t>函数进行注册：</a:t>
            </a:r>
            <a:endParaRPr lang="en-US" altLang="zh-CN" sz="1400" dirty="0"/>
          </a:p>
          <a:p>
            <a:r>
              <a:rPr lang="en-US" altLang="zh-CN" sz="1400" dirty="0"/>
              <a:t>	</a:t>
            </a:r>
            <a:r>
              <a:rPr lang="en-US" altLang="zh-CN" sz="1400" dirty="0">
                <a:solidFill>
                  <a:srgbClr val="FF0000"/>
                </a:solidFill>
              </a:rPr>
              <a:t>plugin.Register("example", setup)</a:t>
            </a:r>
          </a:p>
          <a:p>
            <a:r>
              <a:rPr lang="zh-CN" altLang="en-US" sz="1400" dirty="0"/>
              <a:t>注册方法的第一个参数是插件名称，第二个是一个 </a:t>
            </a:r>
            <a:r>
              <a:rPr lang="en-US" altLang="zh-CN" sz="1400" dirty="0"/>
              <a:t>func</a:t>
            </a:r>
            <a:r>
              <a:rPr lang="zh-CN" altLang="en-US" sz="1400" dirty="0"/>
              <a:t>，</a:t>
            </a:r>
            <a:r>
              <a:rPr lang="en-US" altLang="zh-CN" sz="1400" dirty="0"/>
              <a:t>func </a:t>
            </a:r>
            <a:r>
              <a:rPr lang="zh-CN" altLang="en-US" sz="1400" dirty="0"/>
              <a:t>签名如下注册方法的第一个参数是插件名称，第二个是一个 </a:t>
            </a:r>
            <a:r>
              <a:rPr lang="en-US" altLang="zh-CN" sz="1400" dirty="0"/>
              <a:t>func</a:t>
            </a:r>
            <a:r>
              <a:rPr lang="zh-CN" altLang="en-US" sz="1400" dirty="0"/>
              <a:t>，</a:t>
            </a:r>
            <a:r>
              <a:rPr lang="en-US" altLang="zh-CN" sz="1400" dirty="0"/>
              <a:t>func </a:t>
            </a:r>
            <a:r>
              <a:rPr lang="zh-CN" altLang="en-US" sz="1400" dirty="0"/>
              <a:t>签名如下：</a:t>
            </a:r>
            <a:endParaRPr lang="en-US" altLang="zh-CN" sz="1400" dirty="0"/>
          </a:p>
          <a:p>
            <a:r>
              <a:rPr lang="en-US" altLang="zh-CN" sz="1400" dirty="0"/>
              <a:t>	</a:t>
            </a:r>
            <a:r>
              <a:rPr lang="en-US" altLang="zh-CN" sz="1400" dirty="0">
                <a:solidFill>
                  <a:srgbClr val="FF0000"/>
                </a:solidFill>
              </a:rPr>
              <a:t>type </a:t>
            </a:r>
            <a:r>
              <a:rPr lang="en-US" altLang="zh-CN" sz="1400" dirty="0" err="1">
                <a:solidFill>
                  <a:srgbClr val="FF0000"/>
                </a:solidFill>
              </a:rPr>
              <a:t>SetupFunc</a:t>
            </a:r>
            <a:r>
              <a:rPr lang="en-US" altLang="zh-CN" sz="1400" dirty="0">
                <a:solidFill>
                  <a:srgbClr val="FF0000"/>
                </a:solidFill>
              </a:rPr>
              <a:t> func(c *Controller) error</a:t>
            </a:r>
          </a:p>
          <a:p>
            <a:r>
              <a:rPr lang="zh-CN" altLang="en-US" sz="1400" dirty="0"/>
              <a:t>在这个 </a:t>
            </a:r>
            <a:r>
              <a:rPr lang="en-US" altLang="zh-CN" sz="1400" dirty="0" err="1"/>
              <a:t>SetupFunc</a:t>
            </a:r>
            <a:r>
              <a:rPr lang="en-US" altLang="zh-CN" sz="1400" dirty="0"/>
              <a:t> </a:t>
            </a:r>
            <a:r>
              <a:rPr lang="zh-CN" altLang="en-US" sz="1400" dirty="0"/>
              <a:t>中，插件编写者应当通过 *</a:t>
            </a:r>
            <a:r>
              <a:rPr lang="en-US" altLang="zh-CN" sz="1400" dirty="0"/>
              <a:t>Controller </a:t>
            </a:r>
            <a:r>
              <a:rPr lang="zh-CN" altLang="en-US" sz="1400" dirty="0"/>
              <a:t>拿到 </a:t>
            </a:r>
            <a:r>
              <a:rPr lang="en-US" altLang="zh-CN" sz="1400" dirty="0"/>
              <a:t>CoreDNS </a:t>
            </a:r>
            <a:r>
              <a:rPr lang="zh-CN" altLang="en-US" sz="1400" dirty="0"/>
              <a:t>的配置并解析它，从而完成自己插件的初始化配置，如果插件初始化完成，最后不要忘记将自己的插件加入到整个插件链路中</a:t>
            </a:r>
            <a:r>
              <a:rPr lang="en-US" altLang="zh-CN" sz="1400" dirty="0"/>
              <a:t>(CoreDNS </a:t>
            </a:r>
            <a:r>
              <a:rPr lang="zh-CN" altLang="en-US" sz="1400" dirty="0"/>
              <a:t>根据情况逐个调用</a:t>
            </a:r>
            <a:r>
              <a:rPr lang="en-US" altLang="zh-CN" sz="1400" dirty="0"/>
              <a:t>)</a:t>
            </a:r>
          </a:p>
          <a:p>
            <a:r>
              <a:rPr lang="en-US" altLang="zh-CN" sz="1400" dirty="0"/>
              <a:t>	</a:t>
            </a:r>
            <a:r>
              <a:rPr lang="en-US" altLang="zh-CN" sz="1400" dirty="0">
                <a:solidFill>
                  <a:srgbClr val="FF0000"/>
                </a:solidFill>
              </a:rPr>
              <a:t>dnsserver.GetConfig(c).</a:t>
            </a:r>
            <a:r>
              <a:rPr lang="en-US" altLang="zh-CN" sz="1400" dirty="0" err="1">
                <a:solidFill>
                  <a:srgbClr val="FF0000"/>
                </a:solidFill>
              </a:rPr>
              <a:t>AddPlugin</a:t>
            </a:r>
            <a:r>
              <a:rPr lang="en-US" altLang="zh-CN" sz="1400" dirty="0">
                <a:solidFill>
                  <a:srgbClr val="FF0000"/>
                </a:solidFill>
              </a:rPr>
              <a:t>(func(next </a:t>
            </a:r>
            <a:r>
              <a:rPr lang="en-US" altLang="zh-CN" sz="1400" dirty="0" err="1">
                <a:solidFill>
                  <a:srgbClr val="FF0000"/>
                </a:solidFill>
              </a:rPr>
              <a:t>plugin.Handler</a:t>
            </a:r>
            <a:r>
              <a:rPr lang="en-US" altLang="zh-CN" sz="1400" dirty="0">
                <a:solidFill>
                  <a:srgbClr val="FF0000"/>
                </a:solidFill>
              </a:rPr>
              <a:t>) </a:t>
            </a:r>
            <a:r>
              <a:rPr lang="en-US" altLang="zh-CN" sz="1400" dirty="0" err="1">
                <a:solidFill>
                  <a:srgbClr val="FF0000"/>
                </a:solidFill>
              </a:rPr>
              <a:t>plugin.Handler</a:t>
            </a:r>
            <a:r>
              <a:rPr lang="en-US" altLang="zh-CN" sz="1400" dirty="0">
                <a:solidFill>
                  <a:srgbClr val="FF0000"/>
                </a:solidFill>
              </a:rPr>
              <a:t> {</a:t>
            </a:r>
          </a:p>
          <a:p>
            <a:r>
              <a:rPr lang="en-US" altLang="zh-CN" sz="1400" dirty="0">
                <a:solidFill>
                  <a:srgbClr val="FF0000"/>
                </a:solidFill>
              </a:rPr>
              <a:t>	          return Logger{Next: next, Rules: rules, </a:t>
            </a:r>
            <a:r>
              <a:rPr lang="en-US" altLang="zh-CN" sz="1400" dirty="0" err="1">
                <a:solidFill>
                  <a:srgbClr val="FF0000"/>
                </a:solidFill>
              </a:rPr>
              <a:t>repl</a:t>
            </a:r>
            <a:r>
              <a:rPr lang="en-US" altLang="zh-CN" sz="1400" dirty="0">
                <a:solidFill>
                  <a:srgbClr val="FF0000"/>
                </a:solidFill>
              </a:rPr>
              <a:t>: </a:t>
            </a:r>
            <a:r>
              <a:rPr lang="en-US" altLang="zh-CN" sz="1400" dirty="0" err="1">
                <a:solidFill>
                  <a:srgbClr val="FF0000"/>
                </a:solidFill>
              </a:rPr>
              <a:t>replacer.New</a:t>
            </a:r>
            <a:r>
              <a:rPr lang="en-US" altLang="zh-CN" sz="1400" dirty="0">
                <a:solidFill>
                  <a:srgbClr val="FF0000"/>
                </a:solidFill>
              </a:rPr>
              <a:t>()}</a:t>
            </a:r>
          </a:p>
          <a:p>
            <a:r>
              <a:rPr lang="en-US" altLang="zh-CN" sz="1400" dirty="0">
                <a:solidFill>
                  <a:srgbClr val="FF0000"/>
                </a:solidFill>
              </a:rPr>
              <a:t>	})</a:t>
            </a:r>
            <a:endParaRPr lang="zh-CN" altLang="en-US" sz="1400" dirty="0">
              <a:solidFill>
                <a:srgbClr val="FF0000"/>
              </a:solidFill>
            </a:endParaRPr>
          </a:p>
        </p:txBody>
      </p:sp>
      <p:pic>
        <p:nvPicPr>
          <p:cNvPr id="15" name="图片 14">
            <a:extLst>
              <a:ext uri="{FF2B5EF4-FFF2-40B4-BE49-F238E27FC236}">
                <a16:creationId xmlns:a16="http://schemas.microsoft.com/office/drawing/2014/main" id="{29EB2CC9-59B8-6FD2-E4A8-78758C2A7D06}"/>
              </a:ext>
            </a:extLst>
          </p:cNvPr>
          <p:cNvPicPr>
            <a:picLocks noChangeAspect="1"/>
          </p:cNvPicPr>
          <p:nvPr/>
        </p:nvPicPr>
        <p:blipFill>
          <a:blip r:embed="rId3"/>
          <a:stretch>
            <a:fillRect/>
          </a:stretch>
        </p:blipFill>
        <p:spPr>
          <a:xfrm>
            <a:off x="2118905" y="4169916"/>
            <a:ext cx="3781992" cy="799110"/>
          </a:xfrm>
          <a:prstGeom prst="rect">
            <a:avLst/>
          </a:prstGeom>
        </p:spPr>
      </p:pic>
      <p:pic>
        <p:nvPicPr>
          <p:cNvPr id="18" name="图片 17">
            <a:extLst>
              <a:ext uri="{FF2B5EF4-FFF2-40B4-BE49-F238E27FC236}">
                <a16:creationId xmlns:a16="http://schemas.microsoft.com/office/drawing/2014/main" id="{18294CEF-A951-B172-BF47-9BBA874801AB}"/>
              </a:ext>
            </a:extLst>
          </p:cNvPr>
          <p:cNvPicPr>
            <a:picLocks noChangeAspect="1"/>
          </p:cNvPicPr>
          <p:nvPr/>
        </p:nvPicPr>
        <p:blipFill>
          <a:blip r:embed="rId4"/>
          <a:stretch>
            <a:fillRect/>
          </a:stretch>
        </p:blipFill>
        <p:spPr>
          <a:xfrm>
            <a:off x="-6215" y="4957284"/>
            <a:ext cx="5292080" cy="1900716"/>
          </a:xfrm>
          <a:prstGeom prst="rect">
            <a:avLst/>
          </a:prstGeom>
        </p:spPr>
      </p:pic>
      <p:pic>
        <p:nvPicPr>
          <p:cNvPr id="21" name="图片 20">
            <a:extLst>
              <a:ext uri="{FF2B5EF4-FFF2-40B4-BE49-F238E27FC236}">
                <a16:creationId xmlns:a16="http://schemas.microsoft.com/office/drawing/2014/main" id="{C2406407-723A-E660-B1D5-373F9317C9A7}"/>
              </a:ext>
            </a:extLst>
          </p:cNvPr>
          <p:cNvPicPr>
            <a:picLocks noChangeAspect="1"/>
          </p:cNvPicPr>
          <p:nvPr/>
        </p:nvPicPr>
        <p:blipFill rotWithShape="1">
          <a:blip r:embed="rId5"/>
          <a:srcRect b="26888"/>
          <a:stretch/>
        </p:blipFill>
        <p:spPr>
          <a:xfrm>
            <a:off x="3851920" y="4957284"/>
            <a:ext cx="5067429" cy="956515"/>
          </a:xfrm>
          <a:prstGeom prst="rect">
            <a:avLst/>
          </a:prstGeom>
        </p:spPr>
      </p:pic>
    </p:spTree>
    <p:extLst>
      <p:ext uri="{BB962C8B-B14F-4D97-AF65-F5344CB8AC3E}">
        <p14:creationId xmlns:p14="http://schemas.microsoft.com/office/powerpoint/2010/main" val="329760441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pattFill prst="pct20">
          <a:fgClr>
            <a:srgbClr val="C0C0C0"/>
          </a:fgClr>
          <a:bgClr>
            <a:schemeClr val="bg1"/>
          </a:bgClr>
        </a:pattFill>
        <a:ln w="25400" algn="ctr">
          <a:solidFill>
            <a:srgbClr val="666699"/>
          </a:solidFill>
          <a:round/>
        </a:ln>
      </a:spPr>
      <a:bodyPr wrap="none" anchor="ctr"/>
      <a:lstStyle>
        <a:defPPr eaLnBrk="1" hangingPunct="1">
          <a:lnSpc>
            <a:spcPct val="70000"/>
          </a:lnSpc>
          <a:spcBef>
            <a:spcPct val="45000"/>
          </a:spcBef>
          <a:buFont typeface="Arial" panose="020B0604020202020204" pitchFamily="34" charset="0"/>
          <a:buNone/>
          <a:defRPr sz="4800">
            <a:solidFill>
              <a:srgbClr val="0000FF"/>
            </a:solidFill>
            <a:latin typeface="华文细黑" panose="02010600040101010101" pitchFamily="2" charset="-122"/>
            <a:ea typeface="华文细黑" panose="02010600040101010101" pitchFamily="2" charset="-122"/>
          </a:defRPr>
        </a:defPPr>
      </a:lstStyle>
    </a:spDef>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7183</TotalTime>
  <Words>2851</Words>
  <Application>Microsoft Office PowerPoint</Application>
  <PresentationFormat>全屏显示(4:3)</PresentationFormat>
  <Paragraphs>186</Paragraphs>
  <Slides>15</Slides>
  <Notes>4</Notes>
  <HiddenSlides>0</HiddenSlides>
  <MMClips>0</MMClips>
  <ScaleCrop>false</ScaleCrop>
  <HeadingPairs>
    <vt:vector size="10" baseType="variant">
      <vt:variant>
        <vt:lpstr>已用的字体</vt:lpstr>
      </vt:variant>
      <vt:variant>
        <vt:i4>20</vt:i4>
      </vt:variant>
      <vt:variant>
        <vt:lpstr>主题</vt:lpstr>
      </vt:variant>
      <vt:variant>
        <vt:i4>1</vt:i4>
      </vt:variant>
      <vt:variant>
        <vt:lpstr>链接</vt:lpstr>
      </vt:variant>
      <vt:variant>
        <vt:i4>1</vt:i4>
      </vt:variant>
      <vt:variant>
        <vt:lpstr>嵌入 OLE 服务器</vt:lpstr>
      </vt:variant>
      <vt:variant>
        <vt:i4>1</vt:i4>
      </vt:variant>
      <vt:variant>
        <vt:lpstr>幻灯片标题</vt:lpstr>
      </vt:variant>
      <vt:variant>
        <vt:i4>15</vt:i4>
      </vt:variant>
    </vt:vector>
  </HeadingPairs>
  <TitlesOfParts>
    <vt:vector size="38" baseType="lpstr">
      <vt:lpstr>åŽæ–‡ç»†é»‘</vt:lpstr>
      <vt:lpstr>Adobe Caslon Pro Bold</vt:lpstr>
      <vt:lpstr>-apple-system</vt:lpstr>
      <vt:lpstr>Arial Unicode MS</vt:lpstr>
      <vt:lpstr>ibm-plex-sans</vt:lpstr>
      <vt:lpstr>inherit</vt:lpstr>
      <vt:lpstr>JetBrains Mono</vt:lpstr>
      <vt:lpstr>Microsoft YaHei Regular</vt:lpstr>
      <vt:lpstr>等线</vt:lpstr>
      <vt:lpstr>汉仪菱心体简</vt:lpstr>
      <vt:lpstr>黑体</vt:lpstr>
      <vt:lpstr>宋体</vt:lpstr>
      <vt:lpstr>Microsoft Yahei</vt:lpstr>
      <vt:lpstr>Microsoft Yahei</vt:lpstr>
      <vt:lpstr>Arial</vt:lpstr>
      <vt:lpstr>Calibri</vt:lpstr>
      <vt:lpstr>Consolas</vt:lpstr>
      <vt:lpstr>Lato</vt:lpstr>
      <vt:lpstr>Times New Roman</vt:lpstr>
      <vt:lpstr>Ubuntu</vt:lpstr>
      <vt:lpstr>Office 主题</vt:lpstr>
      <vt:lpstr>H:\Google\google_download\instance.html</vt:lpstr>
      <vt:lpstr>包装程序外壳对象</vt:lpstr>
      <vt:lpstr>PowerPoint 演示文稿</vt:lpstr>
      <vt:lpstr>PowerPoint 演示文稿</vt:lpstr>
      <vt:lpstr>1. Coredns介绍</vt:lpstr>
      <vt:lpstr>2. Coredns启动流程分析</vt:lpstr>
      <vt:lpstr>2. Coredns启动流程分析</vt:lpstr>
      <vt:lpstr>2. Coredns启动流程分析</vt:lpstr>
      <vt:lpstr>2. Coredns启动流程分析</vt:lpstr>
      <vt:lpstr>3. Coredns插件开发流程</vt:lpstr>
      <vt:lpstr>3. Coredns插件开发流程</vt:lpstr>
      <vt:lpstr>3. Coredns插件开发流程</vt:lpstr>
      <vt:lpstr>4.Forward插件源代码解读</vt:lpstr>
      <vt:lpstr>4.Forward插件源代码解读</vt:lpstr>
      <vt:lpstr>4.Forward插件源代码解读</vt:lpstr>
      <vt:lpstr>4.Forward插件源代码解读</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任良川</dc:creator>
  <cp:lastModifiedBy>zlf</cp:lastModifiedBy>
  <cp:revision>6348</cp:revision>
  <cp:lastPrinted>2016-02-14T05:55:00Z</cp:lastPrinted>
  <dcterms:created xsi:type="dcterms:W3CDTF">2013-11-22T10:39:00Z</dcterms:created>
  <dcterms:modified xsi:type="dcterms:W3CDTF">2023-12-18T15:35:28Z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2052-10.1.0.6489</vt:lpwstr>
  </property>
</Properties>
</file>