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Muli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italic.fntdata"/><Relationship Id="rId25" Type="http://schemas.openxmlformats.org/officeDocument/2006/relationships/font" Target="fonts/Muli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Mul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c03b1c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c03b1c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3c03b1c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7a7dad4f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7a7dad4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47a7dad4f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7a7dad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7a7dad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47a7dad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7a7dad4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7a7dad4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47a7dad4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7a7dad4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7a7dad4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47a7dad4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7a7dad4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7a7dad4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47a7dad4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7a7dad4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7a7dad4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47a7dad4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7a7dad4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7a7dad4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47a7dad4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7a7dad4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7a7dad4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47a7dad4f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fb74900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7dfb74900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332b81b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7e332b81b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e332b81b1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afdd2ce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7fafdd2ce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7fafdd2ce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3be292fe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3be292fe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3be292fe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afdd2ce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fafdd2ce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“min_samples_leaf” argument indicates the number of samples at a leaf node. It is set to 2 right now which is quite low for predictive accuracy.</a:t>
            </a:r>
            <a:endParaRPr/>
          </a:p>
        </p:txBody>
      </p:sp>
      <p:sp>
        <p:nvSpPr>
          <p:cNvPr id="106" name="Google Shape;106;g7fafdd2ce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54e389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454e389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7454e3893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54e3893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54e3893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454e3893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54e3893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7454e3893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“min_samples_leaf” argument indicates the number of samples at a leaf node. It is set to 2 right now which is quite low for predictive accuracy.</a:t>
            </a:r>
            <a:endParaRPr/>
          </a:p>
        </p:txBody>
      </p:sp>
      <p:sp>
        <p:nvSpPr>
          <p:cNvPr id="126" name="Google Shape;126;g7454e3893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38313" l="43811" r="5" t="0"/>
          <a:stretch/>
        </p:blipFill>
        <p:spPr>
          <a:xfrm>
            <a:off x="0" y="3549535"/>
            <a:ext cx="8655494" cy="3308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Quattrocento Sans"/>
              <a:buNone/>
              <a:defRPr sz="5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267" y="56560"/>
            <a:ext cx="1753465" cy="100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38313" l="43811" r="5" t="0"/>
          <a:stretch/>
        </p:blipFill>
        <p:spPr>
          <a:xfrm>
            <a:off x="0" y="3549535"/>
            <a:ext cx="8655494" cy="330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5000"/>
              <a:buFont typeface="Quattrocento Sans"/>
              <a:buNone/>
              <a:defRPr sz="5000">
                <a:solidFill>
                  <a:srgbClr val="18302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89D4A"/>
              </a:buClr>
              <a:buSzPts val="2800"/>
              <a:buNone/>
              <a:defRPr sz="2800">
                <a:solidFill>
                  <a:srgbClr val="789D4A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267" y="59629"/>
            <a:ext cx="1748130" cy="10061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10324769" y="6217920"/>
            <a:ext cx="1867200" cy="61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lt1">
            <a:alpha val="70590"/>
          </a:schemeClr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84163" y="508158"/>
            <a:ext cx="45600" cy="10395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4250933"/>
            <a:ext cx="6492244" cy="260706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29882" y="1816894"/>
            <a:ext cx="10524000" cy="43689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>
            <p:ph idx="2" type="pic"/>
          </p:nvPr>
        </p:nvSpPr>
        <p:spPr>
          <a:xfrm>
            <a:off x="6329045" y="0"/>
            <a:ext cx="58629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400"/>
              <a:buFont typeface="Courier New"/>
              <a:buNone/>
              <a:defRPr b="0" i="0" sz="2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4250933"/>
            <a:ext cx="6492244" cy="260706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5256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200"/>
              <a:buFont typeface="Quattrocento San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2057400"/>
            <a:ext cx="5256300" cy="42021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600"/>
              <a:buFont typeface="Arial"/>
              <a:buNone/>
              <a:defRPr sz="1600"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Arial"/>
              <a:buChar char="•"/>
              <a:defRPr sz="1400"/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200"/>
              <a:buFont typeface="Courier New"/>
              <a:buChar char="o"/>
              <a:defRPr sz="1200"/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000"/>
              <a:buFont typeface="Calibri"/>
              <a:buChar char="−"/>
              <a:defRPr sz="1000"/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000"/>
              <a:buFont typeface="Noto Sans Symbols"/>
              <a:buChar char="▪"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94069" y="737553"/>
            <a:ext cx="45600" cy="10395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4250933"/>
            <a:ext cx="6492244" cy="260706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784163" y="508158"/>
            <a:ext cx="45600" cy="10395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4250933"/>
            <a:ext cx="6492244" cy="260706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784163" y="508158"/>
            <a:ext cx="45600" cy="10395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4250933"/>
            <a:ext cx="6492244" cy="260706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784163" y="508158"/>
            <a:ext cx="45600" cy="10395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4250933"/>
            <a:ext cx="6492244" cy="26070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200"/>
              <a:buFont typeface="Quattrocento San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3200"/>
              <a:buNone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−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784163" y="782477"/>
            <a:ext cx="45600" cy="10395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302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Calibri"/>
              <a:buChar char="−"/>
              <a:defRPr b="0" i="0" sz="1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8302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4368" y="6311900"/>
            <a:ext cx="1637639" cy="4530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santander-value-prediction-challenge/overview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1681100" y="1682950"/>
            <a:ext cx="9345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Arial"/>
              <a:buNone/>
            </a:pPr>
            <a:r>
              <a:rPr lang="en-US" sz="4500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Santander Value Prediction Challenge</a:t>
            </a:r>
            <a:endParaRPr b="0" i="0" sz="4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1557800" y="3897350"/>
            <a:ext cx="95922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Team 18: Alex Jacques, Maggie Li, Mikey Pedersen, Ben Zhang</a:t>
            </a:r>
            <a:endParaRPr b="0" i="0" sz="2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156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Model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284225"/>
            <a:ext cx="9004500" cy="481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XGBoost Tree Based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Read in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Clean Data Initially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Build Initial Model and Try Different CV values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Write Necessary Metrics to Minimize Loss Function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Prepare Data For Final Best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Train Model with Necessary Parameters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Write to CSV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559625" y="240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 on the XGBoost Model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454813"/>
            <a:ext cx="86296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00" y="709124"/>
            <a:ext cx="9739976" cy="54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13" y="425075"/>
            <a:ext cx="10652573" cy="60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420838"/>
            <a:ext cx="11610975" cy="60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247650"/>
            <a:ext cx="6867525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5" y="493126"/>
            <a:ext cx="11623225" cy="6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5" y="667275"/>
            <a:ext cx="8798626" cy="55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1676" y="277650"/>
            <a:ext cx="2173350" cy="6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ctrTitle"/>
          </p:nvPr>
        </p:nvSpPr>
        <p:spPr>
          <a:xfrm>
            <a:off x="1524000" y="195533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RMSLE 1.3656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50" y="406000"/>
            <a:ext cx="18669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2850" y="406000"/>
            <a:ext cx="2362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4294967295" type="title"/>
          </p:nvPr>
        </p:nvSpPr>
        <p:spPr>
          <a:xfrm>
            <a:off x="838200" y="110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1093250" y="878375"/>
            <a:ext cx="3606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Quattrocento Sans"/>
                <a:ea typeface="Quattrocento Sans"/>
                <a:cs typeface="Quattrocento Sans"/>
                <a:sym typeface="Quattrocento Sans"/>
              </a:rPr>
              <a:t>Overview </a:t>
            </a:r>
            <a:endParaRPr sz="4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601475" y="1686675"/>
            <a:ext cx="92382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Santander Group: </a:t>
            </a:r>
            <a:r>
              <a:rPr lang="en-US" sz="240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Spanish multinational commercial bank and financial services company based in Madrid and Santander in Spain</a:t>
            </a:r>
            <a:endParaRPr sz="2400"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Objective</a:t>
            </a:r>
            <a:r>
              <a:rPr lang="en-US" sz="240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: Identify the value of transactions for each potential customer</a:t>
            </a:r>
            <a:endParaRPr sz="2400"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Evaluation: Root Mean Squared Logarithmic Error </a:t>
            </a:r>
            <a:r>
              <a:rPr lang="en-US" sz="240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Minimization</a:t>
            </a:r>
            <a:endParaRPr sz="2400"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https://www.kaggle.com/c/santander-value-prediction-challenge/overview</a:t>
            </a:r>
            <a:endParaRPr sz="2400"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251" y="4478050"/>
            <a:ext cx="4408478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948575" y="868100"/>
            <a:ext cx="10515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092775" y="1639125"/>
            <a:ext cx="10973100" cy="46518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Provided files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train.csv: 4,459 rows; 4,993 features including target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test.csv: 49,342 rows; 4,992 features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sample_submission.csv: 49,342 rows; 2 columns [ID, target]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Data Structure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ID in first column of both test.csv and train.csv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No meaningful feature names due to anonymity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All features are numerical, however contains many 0’s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696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Notebook 1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45600"/>
            <a:ext cx="10973100" cy="31668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“Extra Trees Minimal Starter” Notebook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Published by JohnM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 regression using Python with a regression tree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Private score of 1.52693, Public score of 1.55368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is on the following slide...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463" y="152400"/>
            <a:ext cx="966707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705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Notebook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524875"/>
            <a:ext cx="10973100" cy="46518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Feedback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This Model: Regression Tree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>
                <a:solidFill>
                  <a:srgbClr val="000000"/>
                </a:solidFill>
              </a:rPr>
              <a:t>“min_samples_leaf” argument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>
                <a:solidFill>
                  <a:srgbClr val="000000"/>
                </a:solidFill>
              </a:rPr>
              <a:t>No cross-validation to prune trees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Alternative Model: Boosting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	- Small sample points towards need to sequentially build tree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Boosting method will allow us to tune more parameters for learning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More powerful learning method then a naive approach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696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Notebook 2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45600"/>
            <a:ext cx="10973100" cy="31668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“An 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idiot's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guide to a not horrible score” Notebook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Published by Thomas Melson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 regression using Python with XGBoost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Private score of 1.48471, Public score of 1.53806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-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is on the following slide...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425" y="540300"/>
            <a:ext cx="9602700" cy="59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705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Notebook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524875"/>
            <a:ext cx="10973100" cy="46518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Feedback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 sz="2400">
                <a:solidFill>
                  <a:srgbClr val="000000"/>
                </a:solidFill>
              </a:rPr>
              <a:t>This Model: XGBoost Regression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>
                <a:solidFill>
                  <a:srgbClr val="000000"/>
                </a:solidFill>
              </a:rPr>
              <a:t>No exploratory data analysis to detect data type, distribution, outliers, and missing values.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Char char="-"/>
            </a:pPr>
            <a:r>
              <a:rPr lang="en-US">
                <a:solidFill>
                  <a:srgbClr val="000000"/>
                </a:solidFill>
              </a:rPr>
              <a:t>Hasty feature selection: only eliminated features with no variance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Alternatives: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	- </a:t>
            </a:r>
            <a:r>
              <a:rPr lang="en-US" sz="2400">
                <a:solidFill>
                  <a:srgbClr val="000000"/>
                </a:solidFill>
              </a:rPr>
              <a:t>implement</a:t>
            </a:r>
            <a:r>
              <a:rPr lang="en-US" sz="2400">
                <a:solidFill>
                  <a:srgbClr val="000000"/>
                </a:solidFill>
              </a:rPr>
              <a:t> more complex feature selection approach: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by feature importance from various regressors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- by setting selection threshold to feature RMSE 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9 MSOB Brand">
      <a:dk1>
        <a:srgbClr val="183028"/>
      </a:dk1>
      <a:lt1>
        <a:srgbClr val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